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60" r:id="rId4"/>
    <p:sldId id="263" r:id="rId5"/>
    <p:sldId id="261" r:id="rId6"/>
    <p:sldId id="266" r:id="rId7"/>
    <p:sldId id="259" r:id="rId8"/>
    <p:sldId id="262" r:id="rId9"/>
    <p:sldId id="264" r:id="rId10"/>
    <p:sldId id="267" r:id="rId1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598" autoAdjust="0"/>
  </p:normalViewPr>
  <p:slideViewPr>
    <p:cSldViewPr snapToGrid="0">
      <p:cViewPr varScale="1">
        <p:scale>
          <a:sx n="80" d="100"/>
          <a:sy n="80" d="100"/>
        </p:scale>
        <p:origin x="15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19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85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21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96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44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14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2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48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2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61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06-Jul-18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65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06-Jul-18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85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FFA7B-AEC5-4422-885A-22A4E8BD5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0467" y="2679392"/>
            <a:ext cx="6477805" cy="623511"/>
          </a:xfrm>
        </p:spPr>
        <p:txBody>
          <a:bodyPr>
            <a:normAutofit/>
          </a:bodyPr>
          <a:lstStyle/>
          <a:p>
            <a:r>
              <a:rPr lang="en-GB" sz="3600" dirty="0"/>
              <a:t>Parishes &amp; migration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BD4952-F526-47E4-8B53-B14278E8CC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Ideas café at </a:t>
            </a:r>
            <a:r>
              <a:rPr lang="en-GB" dirty="0" err="1"/>
              <a:t>st</a:t>
            </a:r>
            <a:r>
              <a:rPr lang="en-GB" dirty="0"/>
              <a:t> john the Baptist church, </a:t>
            </a:r>
            <a:r>
              <a:rPr lang="en-GB" dirty="0" err="1"/>
              <a:t>berkswell</a:t>
            </a:r>
            <a:endParaRPr lang="en-GB" dirty="0"/>
          </a:p>
          <a:p>
            <a:r>
              <a:rPr lang="en-GB" dirty="0"/>
              <a:t>Friday 6 </a:t>
            </a:r>
            <a:r>
              <a:rPr lang="en-GB" dirty="0" err="1"/>
              <a:t>july</a:t>
            </a:r>
            <a:r>
              <a:rPr lang="en-GB" dirty="0"/>
              <a:t> 2018</a:t>
            </a:r>
          </a:p>
        </p:txBody>
      </p:sp>
      <p:pic>
        <p:nvPicPr>
          <p:cNvPr id="4" name="Picture 3" descr="\\CANTUS\User44\u\u1574453\Documents\My Pictures\Antônio_Rocco_-_Os_emigrantes.jpg">
            <a:extLst>
              <a:ext uri="{FF2B5EF4-FFF2-40B4-BE49-F238E27FC236}">
                <a16:creationId xmlns:a16="http://schemas.microsoft.com/office/drawing/2014/main" id="{F774D360-A2A3-490C-9163-A178FFCDA9F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319" y="172896"/>
            <a:ext cx="3254710" cy="22781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AAD1B56-2A2D-4AB6-B81B-44CA2184806B}"/>
              </a:ext>
            </a:extLst>
          </p:cNvPr>
          <p:cNvGrpSpPr/>
          <p:nvPr/>
        </p:nvGrpSpPr>
        <p:grpSpPr>
          <a:xfrm>
            <a:off x="2396319" y="4481163"/>
            <a:ext cx="5105312" cy="1258141"/>
            <a:chOff x="0" y="0"/>
            <a:chExt cx="5749744" cy="1084943"/>
          </a:xfrm>
        </p:grpSpPr>
        <p:pic>
          <p:nvPicPr>
            <p:cNvPr id="6" name="Picture 5" descr="\\CANTUS\User44\u\u1574453\Documents\My Pictures\logo CSR.png">
              <a:extLst>
                <a:ext uri="{FF2B5EF4-FFF2-40B4-BE49-F238E27FC236}">
                  <a16:creationId xmlns:a16="http://schemas.microsoft.com/office/drawing/2014/main" id="{9AF67389-C0AF-47AD-A137-39E82F250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2043" y="5443"/>
              <a:ext cx="1079500" cy="1079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\\CANTUS\User44\u\u1574453\Desktop\logo marie curie\marie curie.png">
              <a:extLst>
                <a:ext uri="{FF2B5EF4-FFF2-40B4-BE49-F238E27FC236}">
                  <a16:creationId xmlns:a16="http://schemas.microsoft.com/office/drawing/2014/main" id="{096AE029-2F06-48D7-92F8-ABFC7F3224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01" t="6626" r="3262" b="7659"/>
            <a:stretch/>
          </p:blipFill>
          <p:spPr bwMode="auto">
            <a:xfrm>
              <a:off x="1366157" y="0"/>
              <a:ext cx="1911350" cy="10795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</p:pic>
        <p:pic>
          <p:nvPicPr>
            <p:cNvPr id="8" name="Picture 7" descr="Image result for parish network warwick">
              <a:extLst>
                <a:ext uri="{FF2B5EF4-FFF2-40B4-BE49-F238E27FC236}">
                  <a16:creationId xmlns:a16="http://schemas.microsoft.com/office/drawing/2014/main" id="{A68B7CC5-52A3-4385-8F20-9FA7D7404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729" y="5443"/>
              <a:ext cx="1390015" cy="1079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\\CANTUS\User44\u\u1574453\Desktop\logo marie curie\marie curie.png">
              <a:extLst>
                <a:ext uri="{FF2B5EF4-FFF2-40B4-BE49-F238E27FC236}">
                  <a16:creationId xmlns:a16="http://schemas.microsoft.com/office/drawing/2014/main" id="{854513BB-3F1F-4039-A200-D07BE8B53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0" t="6626" r="56789" b="7659"/>
            <a:stretch/>
          </p:blipFill>
          <p:spPr bwMode="auto">
            <a:xfrm>
              <a:off x="0" y="5443"/>
              <a:ext cx="1393190" cy="10795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0170" y="5745616"/>
            <a:ext cx="6466589" cy="34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711" y="169333"/>
            <a:ext cx="3368281" cy="2876757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Ruth’s Start-off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Are there factors that make migrants more welcome – or at least reduce antipathy (e.g. personal knowledge or special skills)?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Are proportionately smaller numbers of migrants assimilated better into communities?</a:t>
            </a:r>
          </a:p>
          <a:p>
            <a:endParaRPr lang="en-GB" dirty="0"/>
          </a:p>
          <a:p>
            <a:r>
              <a:rPr lang="en-GB" dirty="0"/>
              <a:t>Does fear of the unknown ‘other’ stimulate anti-migrant feeling?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287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79D31-B290-434E-A4AE-649D667F1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247" y="1274208"/>
            <a:ext cx="6571343" cy="1049235"/>
          </a:xfrm>
        </p:spPr>
        <p:txBody>
          <a:bodyPr/>
          <a:lstStyle/>
          <a:p>
            <a:r>
              <a:rPr lang="en-GB" dirty="0"/>
              <a:t>Your discussion partners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65AFA-4D0E-46A8-9E6C-5EB0AB5BC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999" y="2094402"/>
            <a:ext cx="5689750" cy="370271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200000"/>
              </a:lnSpc>
            </a:pPr>
            <a:r>
              <a:rPr lang="en-GB" sz="2100" dirty="0"/>
              <a:t>Ruth Barbour</a:t>
            </a:r>
          </a:p>
          <a:p>
            <a:pPr algn="ctr">
              <a:lnSpc>
                <a:spcPct val="200000"/>
              </a:lnSpc>
            </a:pPr>
            <a:r>
              <a:rPr lang="en-GB" sz="2100" dirty="0"/>
              <a:t>Beat </a:t>
            </a:r>
            <a:r>
              <a:rPr lang="en-GB" sz="2100" dirty="0" err="1"/>
              <a:t>Kümin</a:t>
            </a:r>
            <a:endParaRPr lang="en-GB" sz="2100" dirty="0"/>
          </a:p>
          <a:p>
            <a:pPr algn="ctr">
              <a:lnSpc>
                <a:spcPct val="200000"/>
              </a:lnSpc>
            </a:pPr>
            <a:r>
              <a:rPr lang="en-GB" sz="2100" dirty="0"/>
              <a:t>Angela Nicholls</a:t>
            </a:r>
          </a:p>
          <a:p>
            <a:pPr algn="ctr">
              <a:lnSpc>
                <a:spcPct val="200000"/>
              </a:lnSpc>
            </a:pPr>
            <a:r>
              <a:rPr lang="en-GB" sz="2100" dirty="0"/>
              <a:t>Felicita Tramontana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GB" sz="2100" dirty="0"/>
              <a:t>Moderator:  Anastasia </a:t>
            </a:r>
            <a:r>
              <a:rPr lang="en-GB" sz="2100" dirty="0" err="1"/>
              <a:t>Stylianou</a:t>
            </a:r>
            <a:endParaRPr lang="en-GB" sz="2100" dirty="0"/>
          </a:p>
        </p:txBody>
      </p:sp>
      <p:pic>
        <p:nvPicPr>
          <p:cNvPr id="11" name="Picture 10" descr="\\CANTUS\User44\u\u1574453\Documents\My Pictures\logo CSR.png">
            <a:extLst>
              <a:ext uri="{FF2B5EF4-FFF2-40B4-BE49-F238E27FC236}">
                <a16:creationId xmlns:a16="http://schemas.microsoft.com/office/drawing/2014/main" id="{154841E9-A3C3-4ECE-A260-4DB384D67A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343" y="61588"/>
            <a:ext cx="1067330" cy="1067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" descr="M:\IM\DTC\Logos\Warwick 2015 onwards\UofW_RGB_Colour_logo_+Descriptor.jpg">
            <a:extLst>
              <a:ext uri="{FF2B5EF4-FFF2-40B4-BE49-F238E27FC236}">
                <a16:creationId xmlns:a16="http://schemas.microsoft.com/office/drawing/2014/main" id="{4133F683-A201-425C-B276-7EAA1552A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t="11064" r="8333" b="9219"/>
          <a:stretch>
            <a:fillRect/>
          </a:stretch>
        </p:blipFill>
        <p:spPr bwMode="auto">
          <a:xfrm>
            <a:off x="1856615" y="61587"/>
            <a:ext cx="1458233" cy="105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934716B-42B5-4BA9-B56A-9DE01DC3F8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6" r="5733"/>
          <a:stretch/>
        </p:blipFill>
        <p:spPr>
          <a:xfrm>
            <a:off x="4965168" y="61587"/>
            <a:ext cx="997546" cy="1067016"/>
          </a:xfrm>
          <a:prstGeom prst="rect">
            <a:avLst/>
          </a:prstGeom>
        </p:spPr>
      </p:pic>
      <p:pic>
        <p:nvPicPr>
          <p:cNvPr id="21" name="Picture 20" descr="Image result for parish network warwick">
            <a:extLst>
              <a:ext uri="{FF2B5EF4-FFF2-40B4-BE49-F238E27FC236}">
                <a16:creationId xmlns:a16="http://schemas.microsoft.com/office/drawing/2014/main" id="{45B96C0E-3682-40A9-AEDB-AD9924FB67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209" y="61587"/>
            <a:ext cx="1052008" cy="10670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0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70A0880-40B2-4F6D-93CE-B837D9065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028" y="380076"/>
            <a:ext cx="1887244" cy="1415433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AC5C9F-740F-4E7D-85C1-70536E85D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29" y="1917576"/>
            <a:ext cx="1884286" cy="251238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68844B0-4781-4091-AB4F-2F602D83799C}"/>
              </a:ext>
            </a:extLst>
          </p:cNvPr>
          <p:cNvSpPr txBox="1">
            <a:spLocks/>
          </p:cNvSpPr>
          <p:nvPr/>
        </p:nvSpPr>
        <p:spPr>
          <a:xfrm>
            <a:off x="2696722" y="563174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Parish communities – </a:t>
            </a:r>
          </a:p>
          <a:p>
            <a:r>
              <a:rPr lang="en-GB" dirty="0"/>
              <a:t>a brief introduction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9E55B8-26B8-4EFD-9FA3-D3B46FB82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028" y="4552025"/>
            <a:ext cx="1884287" cy="141321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A2CB595-6607-494B-9946-FA4F5F8EED9C}"/>
              </a:ext>
            </a:extLst>
          </p:cNvPr>
          <p:cNvSpPr txBox="1">
            <a:spLocks/>
          </p:cNvSpPr>
          <p:nvPr/>
        </p:nvSpPr>
        <p:spPr>
          <a:xfrm>
            <a:off x="2696722" y="2068999"/>
            <a:ext cx="5754820" cy="40477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dirty="0"/>
              <a:t>In this country, a local ecclesiastical network emerged between c. 1000-1300</a:t>
            </a:r>
          </a:p>
          <a:p>
            <a:pPr>
              <a:spcBef>
                <a:spcPts val="0"/>
              </a:spcBef>
            </a:pPr>
            <a:r>
              <a:rPr lang="en-GB" dirty="0"/>
              <a:t>Parish priests provide access to sacraments, pastoral care and – ultimately / hopefully (!) – salvation</a:t>
            </a:r>
          </a:p>
          <a:p>
            <a:pPr>
              <a:spcBef>
                <a:spcPts val="0"/>
              </a:spcBef>
            </a:pPr>
            <a:r>
              <a:rPr lang="en-GB" dirty="0"/>
              <a:t>The Protestant ‘Church of England’ resulted from a series of Tudor ‘Reformations’ (under Henry, Edward, Mary, Elizabeth)</a:t>
            </a:r>
          </a:p>
          <a:p>
            <a:pPr>
              <a:spcBef>
                <a:spcPts val="0"/>
              </a:spcBef>
            </a:pPr>
            <a:r>
              <a:rPr lang="en-GB" dirty="0"/>
              <a:t>Churchwardens &amp; overseers assumed local government duties (poor relief, highway maintenance) from the 16thC </a:t>
            </a:r>
          </a:p>
          <a:p>
            <a:pPr>
              <a:spcBef>
                <a:spcPts val="0"/>
              </a:spcBef>
            </a:pPr>
            <a:r>
              <a:rPr lang="en-GB" dirty="0"/>
              <a:t>Parishes encompassed nearly all of local society: gentry to cottagers, men &amp; women, people of different ages …</a:t>
            </a:r>
          </a:p>
          <a:p>
            <a:pPr>
              <a:spcBef>
                <a:spcPts val="0"/>
              </a:spcBef>
            </a:pPr>
            <a:r>
              <a:rPr lang="en-GB" dirty="0"/>
              <a:t>… yet they also excluded some outsiders: heretics, nonconformists, vagrants …</a:t>
            </a:r>
          </a:p>
          <a:p>
            <a:pPr>
              <a:spcBef>
                <a:spcPts val="0"/>
              </a:spcBef>
            </a:pPr>
            <a:r>
              <a:rPr lang="en-GB" dirty="0"/>
              <a:t>Today’s theme: how did parishes intersect with various forms of religious, economic and occasional migration?</a:t>
            </a:r>
          </a:p>
        </p:txBody>
      </p:sp>
    </p:spTree>
    <p:extLst>
      <p:ext uri="{BB962C8B-B14F-4D97-AF65-F5344CB8AC3E}">
        <p14:creationId xmlns:p14="http://schemas.microsoft.com/office/powerpoint/2010/main" val="412500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circulation of people in the Mediterranean</a:t>
            </a:r>
            <a:br>
              <a:rPr lang="en-US" dirty="0"/>
            </a:br>
            <a:endParaRPr lang="en-GB" dirty="0"/>
          </a:p>
        </p:txBody>
      </p:sp>
      <p:pic>
        <p:nvPicPr>
          <p:cNvPr id="27" name="Content Placeholder 2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53" y="2013936"/>
            <a:ext cx="4447309" cy="3996278"/>
          </a:xfrm>
        </p:spPr>
      </p:pic>
      <p:sp>
        <p:nvSpPr>
          <p:cNvPr id="33" name="Content Placeholder 3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The focus of my research Palestine.</a:t>
            </a:r>
          </a:p>
          <a:p>
            <a:r>
              <a:rPr lang="en-GB" dirty="0"/>
              <a:t>I analyse local and regional migration in the past.</a:t>
            </a:r>
          </a:p>
        </p:txBody>
      </p:sp>
      <p:pic>
        <p:nvPicPr>
          <p:cNvPr id="4" name="Picture 3" descr="\\CANTUS\User44\u\u1574453\Desktop\logo marie curie\marie curie.png">
            <a:extLst>
              <a:ext uri="{FF2B5EF4-FFF2-40B4-BE49-F238E27FC236}">
                <a16:creationId xmlns:a16="http://schemas.microsoft.com/office/drawing/2014/main" id="{854513BB-3F1F-4039-A200-D07BE8B53D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" t="6626" r="56789" b="7659"/>
          <a:stretch/>
        </p:blipFill>
        <p:spPr bwMode="auto">
          <a:xfrm>
            <a:off x="7570992" y="218984"/>
            <a:ext cx="1237041" cy="1251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sp>
        <p:nvSpPr>
          <p:cNvPr id="29" name="Isosceles Triangle 28"/>
          <p:cNvSpPr/>
          <p:nvPr/>
        </p:nvSpPr>
        <p:spPr>
          <a:xfrm>
            <a:off x="3597365" y="4623955"/>
            <a:ext cx="415635" cy="353290"/>
          </a:xfrm>
          <a:prstGeom prst="triangle">
            <a:avLst>
              <a:gd name="adj" fmla="val 4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>
            <a:endCxn id="29" idx="1"/>
          </p:cNvCxnSpPr>
          <p:nvPr/>
        </p:nvCxnSpPr>
        <p:spPr>
          <a:xfrm>
            <a:off x="2227437" y="4540827"/>
            <a:ext cx="1463446" cy="25977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443491" y="4582391"/>
            <a:ext cx="2399792" cy="37060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379837" y="4693227"/>
            <a:ext cx="1463446" cy="25977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179941" y="3732715"/>
            <a:ext cx="1701262" cy="146274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663675" y="4431723"/>
            <a:ext cx="2332008" cy="67367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001929" y="3840631"/>
            <a:ext cx="801478" cy="1650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3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98" y="743260"/>
            <a:ext cx="3810000" cy="1923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155" y="75457"/>
            <a:ext cx="2703602" cy="209669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 idx="4294967295"/>
          </p:nvPr>
        </p:nvSpPr>
        <p:spPr>
          <a:xfrm>
            <a:off x="0" y="2857501"/>
            <a:ext cx="9528464" cy="329791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sz="3100" cap="none" dirty="0">
                <a:solidFill>
                  <a:srgbClr val="007033"/>
                </a:solidFill>
              </a:rPr>
              <a:t>Few interesting things I learned about migration in the past:</a:t>
            </a:r>
            <a:br>
              <a:rPr lang="en-GB" sz="2200" cap="none"/>
            </a:br>
            <a:br>
              <a:rPr lang="en-GB" sz="2800" cap="none" dirty="0"/>
            </a:br>
            <a:r>
              <a:rPr lang="en-GB" sz="2800" cap="none" dirty="0"/>
              <a:t>- In the Mediterranean migrants moved from North to South</a:t>
            </a:r>
            <a:br>
              <a:rPr lang="en-GB" sz="2800" cap="none" dirty="0"/>
            </a:br>
            <a:br>
              <a:rPr lang="en-GB" sz="2800" cap="none" dirty="0"/>
            </a:br>
            <a:r>
              <a:rPr lang="en-GB" sz="2800" cap="none" dirty="0"/>
              <a:t>- As today, in the past some people were forced to leave their </a:t>
            </a:r>
            <a:r>
              <a:rPr lang="en-GB" sz="2800" cap="none"/>
              <a:t>home </a:t>
            </a:r>
            <a:br>
              <a:rPr lang="en-GB" sz="2800" cap="none"/>
            </a:br>
            <a:r>
              <a:rPr lang="en-GB" sz="2800" cap="none"/>
              <a:t>by </a:t>
            </a:r>
            <a:r>
              <a:rPr lang="en-GB" sz="2800" cap="none" dirty="0"/>
              <a:t>religious and political persecutions other moved in search of </a:t>
            </a:r>
            <a:r>
              <a:rPr lang="en-GB" sz="2800" cap="none"/>
              <a:t>a </a:t>
            </a:r>
            <a:br>
              <a:rPr lang="en-GB" sz="2800" cap="none"/>
            </a:br>
            <a:r>
              <a:rPr lang="en-GB" sz="2800" cap="none"/>
              <a:t>better </a:t>
            </a:r>
            <a:r>
              <a:rPr lang="en-GB" sz="2800" cap="none" dirty="0"/>
              <a:t>life</a:t>
            </a:r>
            <a:br>
              <a:rPr lang="en-GB" sz="2800" cap="none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93518" y="5945272"/>
            <a:ext cx="8789112" cy="21014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4550" y="129455"/>
            <a:ext cx="6509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What was migration like in the past?</a:t>
            </a:r>
          </a:p>
        </p:txBody>
      </p:sp>
    </p:spTree>
    <p:extLst>
      <p:ext uri="{BB962C8B-B14F-4D97-AF65-F5344CB8AC3E}">
        <p14:creationId xmlns:p14="http://schemas.microsoft.com/office/powerpoint/2010/main" val="647257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5363" cy="1860483"/>
          </a:xfrm>
        </p:spPr>
        <p:txBody>
          <a:bodyPr>
            <a:normAutofit/>
          </a:bodyPr>
          <a:lstStyle/>
          <a:p>
            <a:r>
              <a:rPr lang="en-GB" sz="4000" b="1" cap="none" dirty="0">
                <a:solidFill>
                  <a:srgbClr val="007033"/>
                </a:solidFill>
              </a:rPr>
              <a:t>Europeans were “the migrants” </a:t>
            </a:r>
            <a:br>
              <a:rPr lang="en-GB" sz="4000" b="1" cap="none" dirty="0">
                <a:solidFill>
                  <a:srgbClr val="007033"/>
                </a:solidFill>
              </a:rPr>
            </a:br>
            <a:r>
              <a:rPr lang="en-GB" sz="4000" b="1" cap="none" dirty="0">
                <a:solidFill>
                  <a:srgbClr val="007033"/>
                </a:solidFill>
              </a:rPr>
              <a:t>as well</a:t>
            </a:r>
            <a:endParaRPr lang="en-GB" sz="4000" b="1" dirty="0">
              <a:solidFill>
                <a:srgbClr val="007033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43491" y="4143022"/>
            <a:ext cx="3125766" cy="41768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British migration</a:t>
            </a:r>
          </a:p>
        </p:txBody>
      </p:sp>
      <p:pic>
        <p:nvPicPr>
          <p:cNvPr id="2052" name="Picture 4" descr="World Ma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492" y="4560711"/>
            <a:ext cx="4688575" cy="24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Irish migration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163" y="2810493"/>
            <a:ext cx="3886200" cy="3364529"/>
          </a:xfrm>
          <a:prstGeom prst="rect">
            <a:avLst/>
          </a:prstGeom>
        </p:spPr>
      </p:pic>
      <p:pic>
        <p:nvPicPr>
          <p:cNvPr id="2058" name="Picture 10" descr="Image result for english children  austral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4" y="2023003"/>
            <a:ext cx="2476500" cy="204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6070" y="585930"/>
            <a:ext cx="3499557" cy="174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03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484FC1-56ED-4D3F-9D75-7426D3227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575"/>
            <a:ext cx="9144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0D277E-AFF4-424B-9C7C-81F4103760F7}"/>
              </a:ext>
            </a:extLst>
          </p:cNvPr>
          <p:cNvSpPr txBox="1">
            <a:spLocks/>
          </p:cNvSpPr>
          <p:nvPr/>
        </p:nvSpPr>
        <p:spPr>
          <a:xfrm>
            <a:off x="72590" y="129188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bg1"/>
                </a:solidFill>
              </a:rPr>
              <a:t>Beat’s 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bg1"/>
                </a:solidFill>
              </a:rPr>
              <a:t>Start-off 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bg1"/>
                </a:solidFill>
              </a:rPr>
              <a:t>Questions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879CA9-5012-4015-BDB6-485C526ED88C}"/>
              </a:ext>
            </a:extLst>
          </p:cNvPr>
          <p:cNvSpPr txBox="1">
            <a:spLocks/>
          </p:cNvSpPr>
          <p:nvPr/>
        </p:nvSpPr>
        <p:spPr>
          <a:xfrm>
            <a:off x="72590" y="1387208"/>
            <a:ext cx="2084683" cy="4172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bg1"/>
                </a:solidFill>
              </a:rPr>
              <a:t>Do you experience parishes as welcoming and inclusive communities?</a:t>
            </a:r>
          </a:p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bg1"/>
                </a:solidFill>
              </a:rPr>
              <a:t>Can you think of reasons why they exclude(d) some people from their services?</a:t>
            </a:r>
          </a:p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bg1"/>
                </a:solidFill>
              </a:rPr>
              <a:t>What might (short- / long-distance) migrants have to contribute?</a:t>
            </a:r>
          </a:p>
        </p:txBody>
      </p:sp>
    </p:spTree>
    <p:extLst>
      <p:ext uri="{BB962C8B-B14F-4D97-AF65-F5344CB8AC3E}">
        <p14:creationId xmlns:p14="http://schemas.microsoft.com/office/powerpoint/2010/main" val="367260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37" y="259773"/>
            <a:ext cx="4561609" cy="1413164"/>
          </a:xfrm>
        </p:spPr>
        <p:txBody>
          <a:bodyPr>
            <a:normAutofit/>
          </a:bodyPr>
          <a:lstStyle/>
          <a:p>
            <a:r>
              <a:rPr lang="en-GB" dirty="0"/>
              <a:t>Angela’s start-off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37" y="1849582"/>
            <a:ext cx="4384963" cy="4135581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Is economic migration inevitable?</a:t>
            </a:r>
          </a:p>
          <a:p>
            <a:r>
              <a:rPr lang="en-US" sz="2800" dirty="0">
                <a:solidFill>
                  <a:srgbClr val="C00000"/>
                </a:solidFill>
              </a:rPr>
              <a:t>How should society respond?</a:t>
            </a:r>
          </a:p>
          <a:p>
            <a:r>
              <a:rPr lang="en-US" sz="2800" dirty="0">
                <a:solidFill>
                  <a:srgbClr val="C00000"/>
                </a:solidFill>
              </a:rPr>
              <a:t>Should the economic status of migrants make a difference in how we respond?</a:t>
            </a: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C00000"/>
                </a:solidFill>
              </a:rPr>
              <a:t>What similarities strike you between our response to migration now and in the distant past?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59774"/>
            <a:ext cx="4509654" cy="499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38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5864" y="218210"/>
            <a:ext cx="3709128" cy="935182"/>
          </a:xfrm>
        </p:spPr>
        <p:txBody>
          <a:bodyPr/>
          <a:lstStyle/>
          <a:p>
            <a:r>
              <a:rPr lang="en-GB" b="1" dirty="0" err="1">
                <a:solidFill>
                  <a:srgbClr val="00B050"/>
                </a:solidFill>
              </a:rPr>
              <a:t>Felicita’s</a:t>
            </a:r>
            <a:r>
              <a:rPr lang="en-GB" b="1" dirty="0">
                <a:solidFill>
                  <a:srgbClr val="00B050"/>
                </a:solidFill>
              </a:rPr>
              <a:t> start-off questions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38" y="798974"/>
            <a:ext cx="3829050" cy="2931362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28600" y="1735282"/>
            <a:ext cx="3637811" cy="418753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Have  any of your ancestors migrated to/from England?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What are the reasons that push people to leave their homes in the past and in the present?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 you know any migrant?</a:t>
            </a:r>
          </a:p>
        </p:txBody>
      </p:sp>
    </p:spTree>
    <p:extLst>
      <p:ext uri="{BB962C8B-B14F-4D97-AF65-F5344CB8AC3E}">
        <p14:creationId xmlns:p14="http://schemas.microsoft.com/office/powerpoint/2010/main" val="358511460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228</TotalTime>
  <Words>368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Gallery</vt:lpstr>
      <vt:lpstr>Parishes &amp; migration</vt:lpstr>
      <vt:lpstr>Your discussion partners</vt:lpstr>
      <vt:lpstr>PowerPoint Presentation</vt:lpstr>
      <vt:lpstr>circulation of people in the Mediterranean </vt:lpstr>
      <vt:lpstr>Few interesting things I learned about migration in the past:  - In the Mediterranean migrants moved from North to South  - As today, in the past some people were forced to leave their home  by religious and political persecutions other moved in search of a  better life    </vt:lpstr>
      <vt:lpstr>Europeans were “the migrants”  as well</vt:lpstr>
      <vt:lpstr>PowerPoint Presentation</vt:lpstr>
      <vt:lpstr>Angela’s start-off questions</vt:lpstr>
      <vt:lpstr>Felicita’s start-off questions</vt:lpstr>
      <vt:lpstr>Ruth’s Start-off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Parishes &amp; migration</dc:title>
  <dc:creator>Beat</dc:creator>
  <cp:lastModifiedBy>Beat</cp:lastModifiedBy>
  <cp:revision>27</cp:revision>
  <cp:lastPrinted>2018-07-06T12:13:13Z</cp:lastPrinted>
  <dcterms:created xsi:type="dcterms:W3CDTF">2018-06-30T11:16:39Z</dcterms:created>
  <dcterms:modified xsi:type="dcterms:W3CDTF">2018-07-06T13:15:54Z</dcterms:modified>
</cp:coreProperties>
</file>