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27"/>
  </p:notesMasterIdLst>
  <p:sldIdLst>
    <p:sldId id="296" r:id="rId2"/>
    <p:sldId id="314" r:id="rId3"/>
    <p:sldId id="319" r:id="rId4"/>
    <p:sldId id="386" r:id="rId5"/>
    <p:sldId id="391" r:id="rId6"/>
    <p:sldId id="387" r:id="rId7"/>
    <p:sldId id="390" r:id="rId8"/>
    <p:sldId id="413" r:id="rId9"/>
    <p:sldId id="406" r:id="rId10"/>
    <p:sldId id="416" r:id="rId11"/>
    <p:sldId id="417" r:id="rId12"/>
    <p:sldId id="395" r:id="rId13"/>
    <p:sldId id="414" r:id="rId14"/>
    <p:sldId id="403" r:id="rId15"/>
    <p:sldId id="399" r:id="rId16"/>
    <p:sldId id="402" r:id="rId17"/>
    <p:sldId id="415" r:id="rId18"/>
    <p:sldId id="393" r:id="rId19"/>
    <p:sldId id="392" r:id="rId20"/>
    <p:sldId id="394" r:id="rId21"/>
    <p:sldId id="404" r:id="rId22"/>
    <p:sldId id="408" r:id="rId23"/>
    <p:sldId id="409" r:id="rId24"/>
    <p:sldId id="410" r:id="rId25"/>
    <p:sldId id="411" r:id="rId26"/>
  </p:sldIdLst>
  <p:sldSz cx="9144000" cy="5143500" type="screen16x9"/>
  <p:notesSz cx="6858000" cy="9144000"/>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05" userDrawn="1">
          <p15:clr>
            <a:srgbClr val="A4A3A4"/>
          </p15:clr>
        </p15:guide>
        <p15:guide id="2" pos="61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11C6C"/>
    <a:srgbClr val="B4153A"/>
    <a:srgbClr val="F47920"/>
    <a:srgbClr val="E86741"/>
    <a:srgbClr val="E1742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667"/>
    <p:restoredTop sz="86096"/>
  </p:normalViewPr>
  <p:slideViewPr>
    <p:cSldViewPr snapToGrid="0" snapToObjects="1">
      <p:cViewPr varScale="1">
        <p:scale>
          <a:sx n="135" d="100"/>
          <a:sy n="135" d="100"/>
        </p:scale>
        <p:origin x="376" y="168"/>
      </p:cViewPr>
      <p:guideLst>
        <p:guide orient="horz" pos="305"/>
        <p:guide pos="612"/>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ABAA444-343B-0142-9B82-45B964502152}" type="doc">
      <dgm:prSet loTypeId="urn:microsoft.com/office/officeart/2005/8/layout/hProcess11" loCatId="" qsTypeId="urn:microsoft.com/office/officeart/2005/8/quickstyle/simple1" qsCatId="simple" csTypeId="urn:microsoft.com/office/officeart/2005/8/colors/accent1_2" csCatId="accent1" phldr="1"/>
      <dgm:spPr/>
    </dgm:pt>
    <dgm:pt modelId="{35B0255F-1720-1A4D-89CD-CCF5A12DD21B}" type="pres">
      <dgm:prSet presAssocID="{CABAA444-343B-0142-9B82-45B964502152}" presName="Name0" presStyleCnt="0">
        <dgm:presLayoutVars>
          <dgm:dir/>
          <dgm:resizeHandles val="exact"/>
        </dgm:presLayoutVars>
      </dgm:prSet>
      <dgm:spPr/>
    </dgm:pt>
    <dgm:pt modelId="{F16F85D0-C3A4-D249-AD90-D06A38BF6767}" type="pres">
      <dgm:prSet presAssocID="{CABAA444-343B-0142-9B82-45B964502152}" presName="arrow" presStyleLbl="bgShp" presStyleIdx="0" presStyleCnt="1" custScaleY="25935" custLinFactNeighborX="-434" custLinFactNeighborY="376"/>
      <dgm:spPr>
        <a:solidFill>
          <a:srgbClr val="4074FF"/>
        </a:solidFill>
      </dgm:spPr>
    </dgm:pt>
    <dgm:pt modelId="{F37436DF-5400-394D-8B73-7CBEED40EFB2}" type="pres">
      <dgm:prSet presAssocID="{CABAA444-343B-0142-9B82-45B964502152}" presName="points" presStyleCnt="0"/>
      <dgm:spPr/>
    </dgm:pt>
  </dgm:ptLst>
  <dgm:cxnLst>
    <dgm:cxn modelId="{909081AD-5DF2-B347-8E4E-758903740B7E}" type="presOf" srcId="{CABAA444-343B-0142-9B82-45B964502152}" destId="{35B0255F-1720-1A4D-89CD-CCF5A12DD21B}" srcOrd="0" destOrd="0" presId="urn:microsoft.com/office/officeart/2005/8/layout/hProcess11"/>
    <dgm:cxn modelId="{1960CE20-B917-2B47-9E08-29232F83FA5C}" type="presParOf" srcId="{35B0255F-1720-1A4D-89CD-CCF5A12DD21B}" destId="{F16F85D0-C3A4-D249-AD90-D06A38BF6767}" srcOrd="0" destOrd="0" presId="urn:microsoft.com/office/officeart/2005/8/layout/hProcess11"/>
    <dgm:cxn modelId="{1661D6E9-5463-DE44-A675-97114305C80F}" type="presParOf" srcId="{35B0255F-1720-1A4D-89CD-CCF5A12DD21B}" destId="{F37436DF-5400-394D-8B73-7CBEED40EFB2}" srcOrd="1" destOrd="0" presId="urn:microsoft.com/office/officeart/2005/8/layout/hProcess1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16F85D0-C3A4-D249-AD90-D06A38BF6767}">
      <dsp:nvSpPr>
        <dsp:cNvPr id="0" name=""/>
        <dsp:cNvSpPr/>
      </dsp:nvSpPr>
      <dsp:spPr>
        <a:xfrm>
          <a:off x="0" y="2165854"/>
          <a:ext cx="8471002" cy="499708"/>
        </a:xfrm>
        <a:prstGeom prst="notchedRightArrow">
          <a:avLst/>
        </a:prstGeom>
        <a:solidFill>
          <a:srgbClr val="4074FF"/>
        </a:solidFill>
        <a:ln>
          <a:noFill/>
        </a:ln>
        <a:effectLst/>
      </dsp:spPr>
      <dsp:style>
        <a:lnRef idx="0">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9AD634-B286-CF4C-B608-BAEDD7C846A9}" type="datetimeFigureOut">
              <a:rPr lang="en-US" smtClean="0"/>
              <a:t>11/25/20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08B6ED8-9D91-5E4C-8236-27D5494AAD9C}" type="slidenum">
              <a:rPr lang="en-US" smtClean="0"/>
              <a:t>‹#›</a:t>
            </a:fld>
            <a:endParaRPr lang="en-US"/>
          </a:p>
        </p:txBody>
      </p:sp>
    </p:spTree>
    <p:extLst>
      <p:ext uri="{BB962C8B-B14F-4D97-AF65-F5344CB8AC3E}">
        <p14:creationId xmlns:p14="http://schemas.microsoft.com/office/powerpoint/2010/main" val="718742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8B6ED8-9D91-5E4C-8236-27D5494AAD9C}" type="slidenum">
              <a:rPr lang="en-US" smtClean="0"/>
              <a:t>1</a:t>
            </a:fld>
            <a:endParaRPr lang="en-US"/>
          </a:p>
        </p:txBody>
      </p:sp>
    </p:spTree>
    <p:extLst>
      <p:ext uri="{BB962C8B-B14F-4D97-AF65-F5344CB8AC3E}">
        <p14:creationId xmlns:p14="http://schemas.microsoft.com/office/powerpoint/2010/main" val="4483244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8B6ED8-9D91-5E4C-8236-27D5494AAD9C}" type="slidenum">
              <a:rPr lang="en-US" smtClean="0"/>
              <a:t>10</a:t>
            </a:fld>
            <a:endParaRPr lang="en-US"/>
          </a:p>
        </p:txBody>
      </p:sp>
    </p:spTree>
    <p:extLst>
      <p:ext uri="{BB962C8B-B14F-4D97-AF65-F5344CB8AC3E}">
        <p14:creationId xmlns:p14="http://schemas.microsoft.com/office/powerpoint/2010/main" val="1868168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8B6ED8-9D91-5E4C-8236-27D5494AAD9C}" type="slidenum">
              <a:rPr lang="en-US" smtClean="0"/>
              <a:t>12</a:t>
            </a:fld>
            <a:endParaRPr lang="en-US"/>
          </a:p>
        </p:txBody>
      </p:sp>
    </p:spTree>
    <p:extLst>
      <p:ext uri="{BB962C8B-B14F-4D97-AF65-F5344CB8AC3E}">
        <p14:creationId xmlns:p14="http://schemas.microsoft.com/office/powerpoint/2010/main" val="23239516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8B6ED8-9D91-5E4C-8236-27D5494AAD9C}" type="slidenum">
              <a:rPr lang="en-US" smtClean="0"/>
              <a:t>13</a:t>
            </a:fld>
            <a:endParaRPr lang="en-US"/>
          </a:p>
        </p:txBody>
      </p:sp>
    </p:spTree>
    <p:extLst>
      <p:ext uri="{BB962C8B-B14F-4D97-AF65-F5344CB8AC3E}">
        <p14:creationId xmlns:p14="http://schemas.microsoft.com/office/powerpoint/2010/main" val="15298351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8B6ED8-9D91-5E4C-8236-27D5494AAD9C}" type="slidenum">
              <a:rPr lang="en-US" smtClean="0"/>
              <a:t>14</a:t>
            </a:fld>
            <a:endParaRPr lang="en-US"/>
          </a:p>
        </p:txBody>
      </p:sp>
    </p:spTree>
    <p:extLst>
      <p:ext uri="{BB962C8B-B14F-4D97-AF65-F5344CB8AC3E}">
        <p14:creationId xmlns:p14="http://schemas.microsoft.com/office/powerpoint/2010/main" val="19151023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8B6ED8-9D91-5E4C-8236-27D5494AAD9C}" type="slidenum">
              <a:rPr lang="en-US" smtClean="0"/>
              <a:t>15</a:t>
            </a:fld>
            <a:endParaRPr lang="en-US"/>
          </a:p>
        </p:txBody>
      </p:sp>
    </p:spTree>
    <p:extLst>
      <p:ext uri="{BB962C8B-B14F-4D97-AF65-F5344CB8AC3E}">
        <p14:creationId xmlns:p14="http://schemas.microsoft.com/office/powerpoint/2010/main" val="20402047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8B6ED8-9D91-5E4C-8236-27D5494AAD9C}" type="slidenum">
              <a:rPr lang="en-US" smtClean="0"/>
              <a:t>16</a:t>
            </a:fld>
            <a:endParaRPr lang="en-US"/>
          </a:p>
        </p:txBody>
      </p:sp>
    </p:spTree>
    <p:extLst>
      <p:ext uri="{BB962C8B-B14F-4D97-AF65-F5344CB8AC3E}">
        <p14:creationId xmlns:p14="http://schemas.microsoft.com/office/powerpoint/2010/main" val="41990079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8B6ED8-9D91-5E4C-8236-27D5494AAD9C}" type="slidenum">
              <a:rPr lang="en-US" smtClean="0"/>
              <a:t>17</a:t>
            </a:fld>
            <a:endParaRPr lang="en-US"/>
          </a:p>
        </p:txBody>
      </p:sp>
    </p:spTree>
    <p:extLst>
      <p:ext uri="{BB962C8B-B14F-4D97-AF65-F5344CB8AC3E}">
        <p14:creationId xmlns:p14="http://schemas.microsoft.com/office/powerpoint/2010/main" val="13825964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8B6ED8-9D91-5E4C-8236-27D5494AAD9C}" type="slidenum">
              <a:rPr lang="en-US" smtClean="0"/>
              <a:t>18</a:t>
            </a:fld>
            <a:endParaRPr lang="en-US"/>
          </a:p>
        </p:txBody>
      </p:sp>
    </p:spTree>
    <p:extLst>
      <p:ext uri="{BB962C8B-B14F-4D97-AF65-F5344CB8AC3E}">
        <p14:creationId xmlns:p14="http://schemas.microsoft.com/office/powerpoint/2010/main" val="166028058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8B6ED8-9D91-5E4C-8236-27D5494AAD9C}" type="slidenum">
              <a:rPr lang="en-US" smtClean="0"/>
              <a:t>19</a:t>
            </a:fld>
            <a:endParaRPr lang="en-US"/>
          </a:p>
        </p:txBody>
      </p:sp>
    </p:spTree>
    <p:extLst>
      <p:ext uri="{BB962C8B-B14F-4D97-AF65-F5344CB8AC3E}">
        <p14:creationId xmlns:p14="http://schemas.microsoft.com/office/powerpoint/2010/main" val="27435762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8B6ED8-9D91-5E4C-8236-27D5494AAD9C}" type="slidenum">
              <a:rPr lang="en-US" smtClean="0"/>
              <a:t>20</a:t>
            </a:fld>
            <a:endParaRPr lang="en-US"/>
          </a:p>
        </p:txBody>
      </p:sp>
    </p:spTree>
    <p:extLst>
      <p:ext uri="{BB962C8B-B14F-4D97-AF65-F5344CB8AC3E}">
        <p14:creationId xmlns:p14="http://schemas.microsoft.com/office/powerpoint/2010/main" val="38449879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8B6ED8-9D91-5E4C-8236-27D5494AAD9C}" type="slidenum">
              <a:rPr lang="en-US" smtClean="0"/>
              <a:t>2</a:t>
            </a:fld>
            <a:endParaRPr lang="en-US"/>
          </a:p>
        </p:txBody>
      </p:sp>
    </p:spTree>
    <p:extLst>
      <p:ext uri="{BB962C8B-B14F-4D97-AF65-F5344CB8AC3E}">
        <p14:creationId xmlns:p14="http://schemas.microsoft.com/office/powerpoint/2010/main" val="29311396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Culture</a:t>
            </a:r>
          </a:p>
          <a:p>
            <a:endParaRPr lang="en-US" dirty="0"/>
          </a:p>
        </p:txBody>
      </p:sp>
      <p:sp>
        <p:nvSpPr>
          <p:cNvPr id="4" name="Slide Number Placeholder 3"/>
          <p:cNvSpPr>
            <a:spLocks noGrp="1"/>
          </p:cNvSpPr>
          <p:nvPr>
            <p:ph type="sldNum" sz="quarter" idx="10"/>
          </p:nvPr>
        </p:nvSpPr>
        <p:spPr/>
        <p:txBody>
          <a:bodyPr/>
          <a:lstStyle/>
          <a:p>
            <a:fld id="{008B6ED8-9D91-5E4C-8236-27D5494AAD9C}" type="slidenum">
              <a:rPr lang="en-US" smtClean="0"/>
              <a:t>21</a:t>
            </a:fld>
            <a:endParaRPr lang="en-US"/>
          </a:p>
        </p:txBody>
      </p:sp>
    </p:spTree>
    <p:extLst>
      <p:ext uri="{BB962C8B-B14F-4D97-AF65-F5344CB8AC3E}">
        <p14:creationId xmlns:p14="http://schemas.microsoft.com/office/powerpoint/2010/main" val="260413308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8B6ED8-9D91-5E4C-8236-27D5494AAD9C}" type="slidenum">
              <a:rPr lang="en-US" smtClean="0"/>
              <a:t>22</a:t>
            </a:fld>
            <a:endParaRPr lang="en-US"/>
          </a:p>
        </p:txBody>
      </p:sp>
    </p:spTree>
    <p:extLst>
      <p:ext uri="{BB962C8B-B14F-4D97-AF65-F5344CB8AC3E}">
        <p14:creationId xmlns:p14="http://schemas.microsoft.com/office/powerpoint/2010/main" val="313616386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8B6ED8-9D91-5E4C-8236-27D5494AAD9C}" type="slidenum">
              <a:rPr lang="en-US" smtClean="0"/>
              <a:t>23</a:t>
            </a:fld>
            <a:endParaRPr lang="en-US"/>
          </a:p>
        </p:txBody>
      </p:sp>
    </p:spTree>
    <p:extLst>
      <p:ext uri="{BB962C8B-B14F-4D97-AF65-F5344CB8AC3E}">
        <p14:creationId xmlns:p14="http://schemas.microsoft.com/office/powerpoint/2010/main" val="268943832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8B6ED8-9D91-5E4C-8236-27D5494AAD9C}" type="slidenum">
              <a:rPr lang="en-US" smtClean="0"/>
              <a:t>24</a:t>
            </a:fld>
            <a:endParaRPr lang="en-US"/>
          </a:p>
        </p:txBody>
      </p:sp>
    </p:spTree>
    <p:extLst>
      <p:ext uri="{BB962C8B-B14F-4D97-AF65-F5344CB8AC3E}">
        <p14:creationId xmlns:p14="http://schemas.microsoft.com/office/powerpoint/2010/main" val="135304979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a:t>
            </a:r>
            <a:r>
              <a:rPr lang="en-US" baseline="30000" dirty="0"/>
              <a:t>rd</a:t>
            </a:r>
            <a:r>
              <a:rPr lang="en-US" dirty="0"/>
              <a:t> sept</a:t>
            </a:r>
          </a:p>
        </p:txBody>
      </p:sp>
      <p:sp>
        <p:nvSpPr>
          <p:cNvPr id="4" name="Slide Number Placeholder 3"/>
          <p:cNvSpPr>
            <a:spLocks noGrp="1"/>
          </p:cNvSpPr>
          <p:nvPr>
            <p:ph type="sldNum" sz="quarter" idx="10"/>
          </p:nvPr>
        </p:nvSpPr>
        <p:spPr/>
        <p:txBody>
          <a:bodyPr/>
          <a:lstStyle/>
          <a:p>
            <a:fld id="{008B6ED8-9D91-5E4C-8236-27D5494AAD9C}" type="slidenum">
              <a:rPr lang="en-US" smtClean="0"/>
              <a:t>25</a:t>
            </a:fld>
            <a:endParaRPr lang="en-US"/>
          </a:p>
        </p:txBody>
      </p:sp>
    </p:spTree>
    <p:extLst>
      <p:ext uri="{BB962C8B-B14F-4D97-AF65-F5344CB8AC3E}">
        <p14:creationId xmlns:p14="http://schemas.microsoft.com/office/powerpoint/2010/main" val="8092225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lots of data on partnerships in healthcare, and between health and non-health </a:t>
            </a:r>
            <a:r>
              <a:rPr lang="en-US" dirty="0" err="1"/>
              <a:t>organisations</a:t>
            </a:r>
            <a:r>
              <a:rPr lang="en-US" dirty="0"/>
              <a:t>. </a:t>
            </a:r>
          </a:p>
        </p:txBody>
      </p:sp>
      <p:sp>
        <p:nvSpPr>
          <p:cNvPr id="4" name="Slide Number Placeholder 3"/>
          <p:cNvSpPr>
            <a:spLocks noGrp="1"/>
          </p:cNvSpPr>
          <p:nvPr>
            <p:ph type="sldNum" sz="quarter" idx="10"/>
          </p:nvPr>
        </p:nvSpPr>
        <p:spPr/>
        <p:txBody>
          <a:bodyPr/>
          <a:lstStyle/>
          <a:p>
            <a:fld id="{008B6ED8-9D91-5E4C-8236-27D5494AAD9C}" type="slidenum">
              <a:rPr lang="en-US" smtClean="0"/>
              <a:t>3</a:t>
            </a:fld>
            <a:endParaRPr lang="en-US"/>
          </a:p>
        </p:txBody>
      </p:sp>
    </p:spTree>
    <p:extLst>
      <p:ext uri="{BB962C8B-B14F-4D97-AF65-F5344CB8AC3E}">
        <p14:creationId xmlns:p14="http://schemas.microsoft.com/office/powerpoint/2010/main" val="6085889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Integration is not new – was mainly about services and now as much organizational as service</a:t>
            </a:r>
          </a:p>
          <a:p>
            <a:endParaRPr lang="en-US" dirty="0"/>
          </a:p>
          <a:p>
            <a:r>
              <a:rPr lang="en-US" dirty="0"/>
              <a:t>Meaning of integrated care evolved over time, now as much about </a:t>
            </a:r>
            <a:r>
              <a:rPr lang="en-US" dirty="0" err="1"/>
              <a:t>organisational</a:t>
            </a:r>
            <a:endParaRPr lang="en-US" dirty="0"/>
          </a:p>
          <a:p>
            <a:endParaRPr lang="en-US" dirty="0"/>
          </a:p>
          <a:p>
            <a:r>
              <a:rPr lang="en-GB" dirty="0"/>
              <a:t>STPs exemplify post-politics-closing down the political dimensions of policy-making by associating 'place' with 'local' empowerment to undertake highly resource-constrained management of health systems, distancing responsibility from national political processes.</a:t>
            </a:r>
            <a:endParaRPr lang="en-US" dirty="0"/>
          </a:p>
        </p:txBody>
      </p:sp>
      <p:sp>
        <p:nvSpPr>
          <p:cNvPr id="4" name="Slide Number Placeholder 3"/>
          <p:cNvSpPr>
            <a:spLocks noGrp="1"/>
          </p:cNvSpPr>
          <p:nvPr>
            <p:ph type="sldNum" sz="quarter" idx="5"/>
          </p:nvPr>
        </p:nvSpPr>
        <p:spPr/>
        <p:txBody>
          <a:bodyPr/>
          <a:lstStyle/>
          <a:p>
            <a:fld id="{9401D1D9-2999-5642-8C10-EE8BB11CF9A3}" type="slidenum">
              <a:rPr lang="en-US" smtClean="0"/>
              <a:t>4</a:t>
            </a:fld>
            <a:endParaRPr lang="en-US"/>
          </a:p>
        </p:txBody>
      </p:sp>
    </p:spTree>
    <p:extLst>
      <p:ext uri="{BB962C8B-B14F-4D97-AF65-F5344CB8AC3E}">
        <p14:creationId xmlns:p14="http://schemas.microsoft.com/office/powerpoint/2010/main" val="40341127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8B6ED8-9D91-5E4C-8236-27D5494AAD9C}" type="slidenum">
              <a:rPr lang="en-US" smtClean="0"/>
              <a:t>5</a:t>
            </a:fld>
            <a:endParaRPr lang="en-US"/>
          </a:p>
        </p:txBody>
      </p:sp>
    </p:spTree>
    <p:extLst>
      <p:ext uri="{BB962C8B-B14F-4D97-AF65-F5344CB8AC3E}">
        <p14:creationId xmlns:p14="http://schemas.microsoft.com/office/powerpoint/2010/main" val="30638167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8B6ED8-9D91-5E4C-8236-27D5494AAD9C}" type="slidenum">
              <a:rPr lang="en-US" smtClean="0"/>
              <a:t>6</a:t>
            </a:fld>
            <a:endParaRPr lang="en-US"/>
          </a:p>
        </p:txBody>
      </p:sp>
    </p:spTree>
    <p:extLst>
      <p:ext uri="{BB962C8B-B14F-4D97-AF65-F5344CB8AC3E}">
        <p14:creationId xmlns:p14="http://schemas.microsoft.com/office/powerpoint/2010/main" val="41037554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8B6ED8-9D91-5E4C-8236-27D5494AAD9C}" type="slidenum">
              <a:rPr lang="en-US" smtClean="0"/>
              <a:t>7</a:t>
            </a:fld>
            <a:endParaRPr lang="en-US"/>
          </a:p>
        </p:txBody>
      </p:sp>
    </p:spTree>
    <p:extLst>
      <p:ext uri="{BB962C8B-B14F-4D97-AF65-F5344CB8AC3E}">
        <p14:creationId xmlns:p14="http://schemas.microsoft.com/office/powerpoint/2010/main" val="35456309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8B6ED8-9D91-5E4C-8236-27D5494AAD9C}" type="slidenum">
              <a:rPr lang="en-US" smtClean="0"/>
              <a:t>8</a:t>
            </a:fld>
            <a:endParaRPr lang="en-US"/>
          </a:p>
        </p:txBody>
      </p:sp>
    </p:spTree>
    <p:extLst>
      <p:ext uri="{BB962C8B-B14F-4D97-AF65-F5344CB8AC3E}">
        <p14:creationId xmlns:p14="http://schemas.microsoft.com/office/powerpoint/2010/main" val="32012396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8B6ED8-9D91-5E4C-8236-27D5494AAD9C}" type="slidenum">
              <a:rPr lang="en-US" smtClean="0"/>
              <a:t>9</a:t>
            </a:fld>
            <a:endParaRPr lang="en-US"/>
          </a:p>
        </p:txBody>
      </p:sp>
    </p:spTree>
    <p:extLst>
      <p:ext uri="{BB962C8B-B14F-4D97-AF65-F5344CB8AC3E}">
        <p14:creationId xmlns:p14="http://schemas.microsoft.com/office/powerpoint/2010/main" val="213143178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Rectangle 5"/>
          <p:cNvSpPr/>
          <p:nvPr userDrawn="1"/>
        </p:nvSpPr>
        <p:spPr>
          <a:xfrm>
            <a:off x="0" y="0"/>
            <a:ext cx="9144000" cy="5143499"/>
          </a:xfrm>
          <a:prstGeom prst="rect">
            <a:avLst/>
          </a:prstGeom>
          <a:solidFill>
            <a:srgbClr val="F479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1"/>
          <p:cNvSpPr>
            <a:spLocks noGrp="1"/>
          </p:cNvSpPr>
          <p:nvPr>
            <p:ph type="ctrTitle" hasCustomPrompt="1"/>
          </p:nvPr>
        </p:nvSpPr>
        <p:spPr>
          <a:xfrm>
            <a:off x="603503" y="716074"/>
            <a:ext cx="6992433" cy="1122966"/>
          </a:xfrm>
          <a:prstGeom prst="rect">
            <a:avLst/>
          </a:prstGeom>
        </p:spPr>
        <p:txBody>
          <a:bodyPr anchor="t" anchorCtr="0">
            <a:noAutofit/>
          </a:bodyPr>
          <a:lstStyle>
            <a:lvl1pPr algn="l">
              <a:lnSpc>
                <a:spcPct val="80000"/>
              </a:lnSpc>
              <a:defRPr sz="5400" b="1" i="0" baseline="0">
                <a:solidFill>
                  <a:schemeClr val="bg1"/>
                </a:solidFill>
                <a:latin typeface="+mn-lt"/>
                <a:ea typeface="Avenir Next" charset="0"/>
                <a:cs typeface="Avenir Next" charset="0"/>
              </a:defRPr>
            </a:lvl1pPr>
          </a:lstStyle>
          <a:p>
            <a:r>
              <a:rPr lang="en-US" dirty="0"/>
              <a:t>TITLE GOES HERE IN CAPS</a:t>
            </a:r>
          </a:p>
        </p:txBody>
      </p:sp>
      <p:sp>
        <p:nvSpPr>
          <p:cNvPr id="8" name="Subtitle 2"/>
          <p:cNvSpPr>
            <a:spLocks noGrp="1"/>
          </p:cNvSpPr>
          <p:nvPr>
            <p:ph type="subTitle" idx="1" hasCustomPrompt="1"/>
          </p:nvPr>
        </p:nvSpPr>
        <p:spPr>
          <a:xfrm>
            <a:off x="603504" y="2315924"/>
            <a:ext cx="6858000" cy="334280"/>
          </a:xfrm>
          <a:prstGeom prst="rect">
            <a:avLst/>
          </a:prstGeom>
        </p:spPr>
        <p:txBody>
          <a:bodyPr>
            <a:noAutofit/>
          </a:bodyPr>
          <a:lstStyle>
            <a:lvl1pPr marL="0" marR="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sz="2400" b="0" i="0" baseline="0">
                <a:solidFill>
                  <a:schemeClr val="bg1"/>
                </a:solidFill>
                <a:latin typeface="+mn-lt"/>
                <a:ea typeface="Avenir Next Medium" charset="0"/>
                <a:cs typeface="Avenir Next Medium"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 title goes here</a:t>
            </a:r>
          </a:p>
        </p:txBody>
      </p:sp>
      <p:cxnSp>
        <p:nvCxnSpPr>
          <p:cNvPr id="11" name="Straight Connector 10"/>
          <p:cNvCxnSpPr/>
          <p:nvPr userDrawn="1"/>
        </p:nvCxnSpPr>
        <p:spPr>
          <a:xfrm>
            <a:off x="674703" y="2823957"/>
            <a:ext cx="770581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Text Placeholder 15"/>
          <p:cNvSpPr>
            <a:spLocks noGrp="1"/>
          </p:cNvSpPr>
          <p:nvPr>
            <p:ph type="body" sz="quarter" idx="12" hasCustomPrompt="1"/>
          </p:nvPr>
        </p:nvSpPr>
        <p:spPr>
          <a:xfrm>
            <a:off x="603250" y="3147348"/>
            <a:ext cx="6142455" cy="338137"/>
          </a:xfrm>
          <a:prstGeom prst="rect">
            <a:avLst/>
          </a:prstGeom>
        </p:spPr>
        <p:txBody>
          <a:bodyPr/>
          <a:lstStyle>
            <a:lvl1pPr marL="0" indent="0">
              <a:buFontTx/>
              <a:buNone/>
              <a:defRPr sz="1500" b="0" i="0">
                <a:solidFill>
                  <a:schemeClr val="bg1"/>
                </a:solidFill>
                <a:latin typeface="+mn-lt"/>
                <a:ea typeface="Avenir Next" charset="0"/>
                <a:cs typeface="Avenir Next" charset="0"/>
              </a:defRPr>
            </a:lvl1pPr>
          </a:lstStyle>
          <a:p>
            <a:pPr lvl="0"/>
            <a:r>
              <a:rPr lang="en-US" dirty="0"/>
              <a:t>Date / location / additional info</a:t>
            </a:r>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6221" y="3808875"/>
            <a:ext cx="9372513" cy="1449751"/>
          </a:xfrm>
          <a:prstGeom prst="rect">
            <a:avLst/>
          </a:prstGeom>
        </p:spPr>
      </p:pic>
    </p:spTree>
    <p:extLst>
      <p:ext uri="{BB962C8B-B14F-4D97-AF65-F5344CB8AC3E}">
        <p14:creationId xmlns:p14="http://schemas.microsoft.com/office/powerpoint/2010/main" val="18781116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6" name="Rectangle 5"/>
          <p:cNvSpPr/>
          <p:nvPr userDrawn="1"/>
        </p:nvSpPr>
        <p:spPr>
          <a:xfrm>
            <a:off x="0" y="0"/>
            <a:ext cx="9144000" cy="5143499"/>
          </a:xfrm>
          <a:prstGeom prst="rect">
            <a:avLst/>
          </a:prstGeom>
          <a:solidFill>
            <a:srgbClr val="F479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p:nvPr userDrawn="1"/>
        </p:nvCxnSpPr>
        <p:spPr>
          <a:xfrm>
            <a:off x="674703" y="2823957"/>
            <a:ext cx="770581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6221" y="3808875"/>
            <a:ext cx="9372513" cy="1449751"/>
          </a:xfrm>
          <a:prstGeom prst="rect">
            <a:avLst/>
          </a:prstGeom>
        </p:spPr>
      </p:pic>
      <p:sp>
        <p:nvSpPr>
          <p:cNvPr id="9" name="Picture Placeholder 7"/>
          <p:cNvSpPr>
            <a:spLocks noGrp="1"/>
          </p:cNvSpPr>
          <p:nvPr>
            <p:ph type="pic" sz="quarter" idx="10"/>
          </p:nvPr>
        </p:nvSpPr>
        <p:spPr>
          <a:xfrm>
            <a:off x="674703" y="4195977"/>
            <a:ext cx="1258371" cy="657228"/>
          </a:xfrm>
          <a:prstGeom prst="rect">
            <a:avLst/>
          </a:prstGeom>
        </p:spPr>
        <p:txBody>
          <a:bodyPr/>
          <a:lstStyle/>
          <a:p>
            <a:endParaRPr lang="en-US"/>
          </a:p>
        </p:txBody>
      </p:sp>
      <p:sp>
        <p:nvSpPr>
          <p:cNvPr id="10" name="Picture Placeholder 7"/>
          <p:cNvSpPr>
            <a:spLocks noGrp="1"/>
          </p:cNvSpPr>
          <p:nvPr>
            <p:ph type="pic" sz="quarter" idx="11"/>
          </p:nvPr>
        </p:nvSpPr>
        <p:spPr>
          <a:xfrm>
            <a:off x="2134535" y="4195977"/>
            <a:ext cx="1258371" cy="657228"/>
          </a:xfrm>
          <a:prstGeom prst="rect">
            <a:avLst/>
          </a:prstGeom>
        </p:spPr>
        <p:txBody>
          <a:bodyPr/>
          <a:lstStyle/>
          <a:p>
            <a:endParaRPr lang="en-US"/>
          </a:p>
        </p:txBody>
      </p:sp>
      <p:sp>
        <p:nvSpPr>
          <p:cNvPr id="12" name="Title 1"/>
          <p:cNvSpPr>
            <a:spLocks noGrp="1"/>
          </p:cNvSpPr>
          <p:nvPr>
            <p:ph type="ctrTitle" hasCustomPrompt="1"/>
          </p:nvPr>
        </p:nvSpPr>
        <p:spPr>
          <a:xfrm>
            <a:off x="603503" y="716074"/>
            <a:ext cx="6992433" cy="1122966"/>
          </a:xfrm>
          <a:prstGeom prst="rect">
            <a:avLst/>
          </a:prstGeom>
        </p:spPr>
        <p:txBody>
          <a:bodyPr anchor="t" anchorCtr="0">
            <a:noAutofit/>
          </a:bodyPr>
          <a:lstStyle>
            <a:lvl1pPr algn="l">
              <a:lnSpc>
                <a:spcPct val="80000"/>
              </a:lnSpc>
              <a:defRPr sz="5400" b="1" i="0" baseline="0">
                <a:solidFill>
                  <a:schemeClr val="bg1"/>
                </a:solidFill>
                <a:latin typeface="+mn-lt"/>
                <a:ea typeface="Avenir Next" charset="0"/>
                <a:cs typeface="Avenir Next" charset="0"/>
              </a:defRPr>
            </a:lvl1pPr>
          </a:lstStyle>
          <a:p>
            <a:r>
              <a:rPr lang="en-US" dirty="0"/>
              <a:t>TITLE GOES HERE IN CAPS</a:t>
            </a:r>
          </a:p>
        </p:txBody>
      </p:sp>
      <p:sp>
        <p:nvSpPr>
          <p:cNvPr id="14" name="Subtitle 2"/>
          <p:cNvSpPr>
            <a:spLocks noGrp="1"/>
          </p:cNvSpPr>
          <p:nvPr>
            <p:ph type="subTitle" idx="1" hasCustomPrompt="1"/>
          </p:nvPr>
        </p:nvSpPr>
        <p:spPr>
          <a:xfrm>
            <a:off x="603504" y="2315924"/>
            <a:ext cx="6858000" cy="334280"/>
          </a:xfrm>
          <a:prstGeom prst="rect">
            <a:avLst/>
          </a:prstGeom>
        </p:spPr>
        <p:txBody>
          <a:bodyPr>
            <a:noAutofit/>
          </a:bodyPr>
          <a:lstStyle>
            <a:lvl1pPr marL="0" marR="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sz="2400" b="0" i="0" baseline="0">
                <a:solidFill>
                  <a:schemeClr val="bg1"/>
                </a:solidFill>
                <a:latin typeface="+mn-lt"/>
                <a:ea typeface="Avenir Next Medium" charset="0"/>
                <a:cs typeface="Avenir Next Medium"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 title goes here</a:t>
            </a:r>
          </a:p>
        </p:txBody>
      </p:sp>
      <p:sp>
        <p:nvSpPr>
          <p:cNvPr id="15" name="Text Placeholder 15"/>
          <p:cNvSpPr>
            <a:spLocks noGrp="1"/>
          </p:cNvSpPr>
          <p:nvPr>
            <p:ph type="body" sz="quarter" idx="12" hasCustomPrompt="1"/>
          </p:nvPr>
        </p:nvSpPr>
        <p:spPr>
          <a:xfrm>
            <a:off x="603250" y="3147348"/>
            <a:ext cx="6142455" cy="338137"/>
          </a:xfrm>
          <a:prstGeom prst="rect">
            <a:avLst/>
          </a:prstGeom>
        </p:spPr>
        <p:txBody>
          <a:bodyPr/>
          <a:lstStyle>
            <a:lvl1pPr marL="0" indent="0">
              <a:buFontTx/>
              <a:buNone/>
              <a:defRPr sz="1500" b="0" i="0">
                <a:solidFill>
                  <a:schemeClr val="bg1"/>
                </a:solidFill>
                <a:latin typeface="+mn-lt"/>
                <a:ea typeface="Avenir Next" charset="0"/>
                <a:cs typeface="Avenir Next" charset="0"/>
              </a:defRPr>
            </a:lvl1pPr>
          </a:lstStyle>
          <a:p>
            <a:pPr lvl="0"/>
            <a:r>
              <a:rPr lang="en-US" dirty="0"/>
              <a:t>Date / location / additional info</a:t>
            </a:r>
          </a:p>
        </p:txBody>
      </p:sp>
    </p:spTree>
    <p:extLst>
      <p:ext uri="{BB962C8B-B14F-4D97-AF65-F5344CB8AC3E}">
        <p14:creationId xmlns:p14="http://schemas.microsoft.com/office/powerpoint/2010/main" val="11957130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078075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175FCF-5CC7-F047-82FF-B287065336A0}"/>
              </a:ext>
            </a:extLst>
          </p:cNvPr>
          <p:cNvSpPr>
            <a:spLocks noGrp="1"/>
          </p:cNvSpPr>
          <p:nvPr>
            <p:ph type="ctrTitle"/>
          </p:nvPr>
        </p:nvSpPr>
        <p:spPr>
          <a:xfrm>
            <a:off x="1143000" y="841772"/>
            <a:ext cx="6858000" cy="1790700"/>
          </a:xfrm>
        </p:spPr>
        <p:txBody>
          <a:bodyPr anchor="b"/>
          <a:lstStyle>
            <a:lvl1pPr algn="ctr">
              <a:defRPr sz="4500"/>
            </a:lvl1pPr>
          </a:lstStyle>
          <a:p>
            <a:r>
              <a:rPr lang="en-GB"/>
              <a:t>Click to edit Master title style</a:t>
            </a:r>
          </a:p>
        </p:txBody>
      </p:sp>
      <p:sp>
        <p:nvSpPr>
          <p:cNvPr id="3" name="Subtitle 2">
            <a:extLst>
              <a:ext uri="{FF2B5EF4-FFF2-40B4-BE49-F238E27FC236}">
                <a16:creationId xmlns:a16="http://schemas.microsoft.com/office/drawing/2014/main" id="{8428D3FD-F10A-9A4F-BE59-0A5C70FD616E}"/>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a:t>Click to edit Master subtitle style</a:t>
            </a:r>
          </a:p>
        </p:txBody>
      </p:sp>
      <p:sp>
        <p:nvSpPr>
          <p:cNvPr id="4" name="Date Placeholder 3">
            <a:extLst>
              <a:ext uri="{FF2B5EF4-FFF2-40B4-BE49-F238E27FC236}">
                <a16:creationId xmlns:a16="http://schemas.microsoft.com/office/drawing/2014/main" id="{0C36796B-39A7-2045-92B0-824C310F01F1}"/>
              </a:ext>
            </a:extLst>
          </p:cNvPr>
          <p:cNvSpPr>
            <a:spLocks noGrp="1"/>
          </p:cNvSpPr>
          <p:nvPr>
            <p:ph type="dt" sz="half" idx="10"/>
          </p:nvPr>
        </p:nvSpPr>
        <p:spPr/>
        <p:txBody>
          <a:bodyPr/>
          <a:lstStyle/>
          <a:p>
            <a:fld id="{A1364B7D-560F-804B-8481-A3A996982FA0}" type="datetimeFigureOut">
              <a:rPr lang="en-GB" smtClean="0"/>
              <a:t>25/11/2020</a:t>
            </a:fld>
            <a:endParaRPr lang="en-GB"/>
          </a:p>
        </p:txBody>
      </p:sp>
      <p:sp>
        <p:nvSpPr>
          <p:cNvPr id="5" name="Footer Placeholder 4">
            <a:extLst>
              <a:ext uri="{FF2B5EF4-FFF2-40B4-BE49-F238E27FC236}">
                <a16:creationId xmlns:a16="http://schemas.microsoft.com/office/drawing/2014/main" id="{EC2C61E5-3B20-1F45-A94D-49B93AECE78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9B4BC0E-5CAC-FA42-A533-4B87EDCE07BC}"/>
              </a:ext>
            </a:extLst>
          </p:cNvPr>
          <p:cNvSpPr>
            <a:spLocks noGrp="1"/>
          </p:cNvSpPr>
          <p:nvPr>
            <p:ph type="sldNum" sz="quarter" idx="12"/>
          </p:nvPr>
        </p:nvSpPr>
        <p:spPr/>
        <p:txBody>
          <a:bodyPr/>
          <a:lstStyle/>
          <a:p>
            <a:fld id="{AE8265E0-C8E7-2249-A001-F91B24B5E272}" type="slidenum">
              <a:rPr lang="en-GB" smtClean="0"/>
              <a:t>‹#›</a:t>
            </a:fld>
            <a:endParaRPr lang="en-GB"/>
          </a:p>
        </p:txBody>
      </p:sp>
    </p:spTree>
    <p:extLst>
      <p:ext uri="{BB962C8B-B14F-4D97-AF65-F5344CB8AC3E}">
        <p14:creationId xmlns:p14="http://schemas.microsoft.com/office/powerpoint/2010/main" val="6588315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60438565"/>
      </p:ext>
    </p:extLst>
  </p:cSld>
  <p:clrMap bg1="lt1" tx1="dk1" bg2="lt2" tx2="dk2" accent1="accent1" accent2="accent2" accent3="accent3" accent4="accent4" accent5="accent5" accent6="accent6" hlink="hlink" folHlink="folHlink"/>
  <p:sldLayoutIdLst>
    <p:sldLayoutId id="2147483666" r:id="rId1"/>
    <p:sldLayoutId id="2147483680" r:id="rId2"/>
    <p:sldLayoutId id="2147483667" r:id="rId3"/>
    <p:sldLayoutId id="2147483681" r:id="rId4"/>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3.xml"/><Relationship Id="rId5" Type="http://schemas.openxmlformats.org/officeDocument/2006/relationships/hyperlink" Target="mailto:adam.briggs@warwick.ac.uk" TargetMode="External"/><Relationship Id="rId4" Type="http://schemas.openxmlformats.org/officeDocument/2006/relationships/image" Target="../media/image3.emf"/></Relationships>
</file>

<file path=ppt/slides/_rels/slide10.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image" Target="../media/image4.emf"/></Relationships>
</file>

<file path=ppt/slides/_rels/slide1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17.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18.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19.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8.xml"/><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9.xml"/><Relationship Id="rId1" Type="http://schemas.openxmlformats.org/officeDocument/2006/relationships/slideLayout" Target="../slideLayouts/slideLayout3.xml"/><Relationship Id="rId4" Type="http://schemas.openxmlformats.org/officeDocument/2006/relationships/image" Target="../media/image11.png"/></Relationships>
</file>

<file path=ppt/slides/_rels/slide21.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3E7E4E2-2984-AF41-8022-9AC77C9EB714}"/>
              </a:ext>
            </a:extLst>
          </p:cNvPr>
          <p:cNvPicPr>
            <a:picLocks noChangeAspect="1"/>
          </p:cNvPicPr>
          <p:nvPr/>
        </p:nvPicPr>
        <p:blipFill>
          <a:blip r:embed="rId3"/>
          <a:stretch>
            <a:fillRect/>
          </a:stretch>
        </p:blipFill>
        <p:spPr>
          <a:xfrm>
            <a:off x="2" y="-1"/>
            <a:ext cx="9143997" cy="4254329"/>
          </a:xfrm>
          <a:prstGeom prst="rect">
            <a:avLst/>
          </a:prstGeom>
        </p:spPr>
      </p:pic>
      <p:grpSp>
        <p:nvGrpSpPr>
          <p:cNvPr id="10" name="Group 9">
            <a:extLst>
              <a:ext uri="{FF2B5EF4-FFF2-40B4-BE49-F238E27FC236}">
                <a16:creationId xmlns:a16="http://schemas.microsoft.com/office/drawing/2014/main" id="{0B4B248C-BC38-8E4A-BC67-3F4E45FA4181}"/>
              </a:ext>
            </a:extLst>
          </p:cNvPr>
          <p:cNvGrpSpPr/>
          <p:nvPr/>
        </p:nvGrpSpPr>
        <p:grpSpPr>
          <a:xfrm>
            <a:off x="-110614" y="904074"/>
            <a:ext cx="9366125" cy="4239426"/>
            <a:chOff x="-110614" y="904074"/>
            <a:chExt cx="9366125" cy="4239426"/>
          </a:xfrm>
        </p:grpSpPr>
        <p:sp>
          <p:nvSpPr>
            <p:cNvPr id="7" name="Rectangle 6">
              <a:extLst>
                <a:ext uri="{FF2B5EF4-FFF2-40B4-BE49-F238E27FC236}">
                  <a16:creationId xmlns:a16="http://schemas.microsoft.com/office/drawing/2014/main" id="{BABDE7C6-E984-8542-964D-9068BFA4BBDD}"/>
                </a:ext>
              </a:extLst>
            </p:cNvPr>
            <p:cNvSpPr/>
            <p:nvPr/>
          </p:nvSpPr>
          <p:spPr>
            <a:xfrm>
              <a:off x="0" y="1748118"/>
              <a:ext cx="9144000" cy="339538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2" name="Picture 11">
              <a:extLst>
                <a:ext uri="{FF2B5EF4-FFF2-40B4-BE49-F238E27FC236}">
                  <a16:creationId xmlns:a16="http://schemas.microsoft.com/office/drawing/2014/main" id="{A0D61588-3CCF-B342-B82E-C1AC6C6273CD}"/>
                </a:ext>
              </a:extLst>
            </p:cNvPr>
            <p:cNvPicPr>
              <a:picLocks noChangeAspect="1"/>
            </p:cNvPicPr>
            <p:nvPr/>
          </p:nvPicPr>
          <p:blipFill>
            <a:blip r:embed="rId4"/>
            <a:stretch>
              <a:fillRect/>
            </a:stretch>
          </p:blipFill>
          <p:spPr>
            <a:xfrm>
              <a:off x="-110614" y="904074"/>
              <a:ext cx="9366125" cy="1575847"/>
            </a:xfrm>
            <a:prstGeom prst="rect">
              <a:avLst/>
            </a:prstGeom>
          </p:spPr>
        </p:pic>
      </p:grpSp>
      <p:sp>
        <p:nvSpPr>
          <p:cNvPr id="3" name="Title 1"/>
          <p:cNvSpPr txBox="1">
            <a:spLocks/>
          </p:cNvSpPr>
          <p:nvPr/>
        </p:nvSpPr>
        <p:spPr>
          <a:xfrm>
            <a:off x="603503" y="1934532"/>
            <a:ext cx="6857999" cy="1123928"/>
          </a:xfrm>
          <a:prstGeom prst="rect">
            <a:avLst/>
          </a:prstGeom>
        </p:spPr>
        <p:txBody>
          <a:bodyPr anchor="t" anchorCtr="0">
            <a:noAutofit/>
          </a:bodyPr>
          <a:lstStyle>
            <a:lvl1pPr algn="l" defTabSz="685800" rtl="0" eaLnBrk="1" latinLnBrk="0" hangingPunct="1">
              <a:lnSpc>
                <a:spcPct val="90000"/>
              </a:lnSpc>
              <a:spcBef>
                <a:spcPct val="0"/>
              </a:spcBef>
              <a:buNone/>
              <a:defRPr sz="3600" b="1" i="0" kern="1200">
                <a:solidFill>
                  <a:schemeClr val="bg1"/>
                </a:solidFill>
                <a:latin typeface="Avenir Next" charset="0"/>
                <a:ea typeface="Avenir Next" charset="0"/>
                <a:cs typeface="Avenir Next" charset="0"/>
              </a:defRPr>
            </a:lvl1pPr>
          </a:lstStyle>
          <a:p>
            <a:pPr>
              <a:lnSpc>
                <a:spcPct val="80000"/>
              </a:lnSpc>
            </a:pPr>
            <a:r>
              <a:rPr lang="en-US" sz="4000" dirty="0">
                <a:solidFill>
                  <a:srgbClr val="7030A0"/>
                </a:solidFill>
                <a:latin typeface="+mn-lt"/>
              </a:rPr>
              <a:t>TRACE</a:t>
            </a:r>
            <a:r>
              <a:rPr lang="en-US" sz="4000" dirty="0">
                <a:solidFill>
                  <a:srgbClr val="511C6C"/>
                </a:solidFill>
                <a:latin typeface="+mn-lt"/>
              </a:rPr>
              <a:t>: </a:t>
            </a:r>
            <a:r>
              <a:rPr lang="en-US" sz="4000" dirty="0" err="1">
                <a:solidFill>
                  <a:srgbClr val="7030A0"/>
                </a:solidFill>
                <a:latin typeface="+mn-lt"/>
              </a:rPr>
              <a:t>TR</a:t>
            </a:r>
            <a:r>
              <a:rPr lang="en-US" sz="4000" dirty="0" err="1">
                <a:solidFill>
                  <a:srgbClr val="511C6C"/>
                </a:solidFill>
                <a:latin typeface="+mn-lt"/>
              </a:rPr>
              <a:t>acking</a:t>
            </a:r>
            <a:r>
              <a:rPr lang="en-US" sz="4000" dirty="0">
                <a:solidFill>
                  <a:srgbClr val="511C6C"/>
                </a:solidFill>
                <a:latin typeface="+mn-lt"/>
              </a:rPr>
              <a:t> health </a:t>
            </a:r>
            <a:r>
              <a:rPr lang="en-US" sz="4000" dirty="0">
                <a:solidFill>
                  <a:srgbClr val="7030A0"/>
                </a:solidFill>
                <a:latin typeface="+mn-lt"/>
              </a:rPr>
              <a:t>A</a:t>
            </a:r>
            <a:r>
              <a:rPr lang="en-US" sz="4000" dirty="0">
                <a:solidFill>
                  <a:srgbClr val="511C6C"/>
                </a:solidFill>
                <a:latin typeface="+mn-lt"/>
              </a:rPr>
              <a:t>nd </a:t>
            </a:r>
            <a:r>
              <a:rPr lang="en-US" sz="4000" dirty="0">
                <a:solidFill>
                  <a:srgbClr val="7030A0"/>
                </a:solidFill>
                <a:latin typeface="+mn-lt"/>
              </a:rPr>
              <a:t>C</a:t>
            </a:r>
            <a:r>
              <a:rPr lang="en-US" sz="4000" dirty="0">
                <a:solidFill>
                  <a:srgbClr val="511C6C"/>
                </a:solidFill>
                <a:latin typeface="+mn-lt"/>
              </a:rPr>
              <a:t>are partnerships in </a:t>
            </a:r>
            <a:r>
              <a:rPr lang="en-US" sz="4000" dirty="0">
                <a:solidFill>
                  <a:srgbClr val="7030A0"/>
                </a:solidFill>
                <a:latin typeface="+mn-lt"/>
              </a:rPr>
              <a:t>E</a:t>
            </a:r>
            <a:r>
              <a:rPr lang="en-US" sz="4000" dirty="0">
                <a:solidFill>
                  <a:srgbClr val="511C6C"/>
                </a:solidFill>
                <a:latin typeface="+mn-lt"/>
              </a:rPr>
              <a:t>ngland</a:t>
            </a:r>
          </a:p>
        </p:txBody>
      </p:sp>
      <p:sp>
        <p:nvSpPr>
          <p:cNvPr id="4" name="Subtitle 2"/>
          <p:cNvSpPr txBox="1">
            <a:spLocks/>
          </p:cNvSpPr>
          <p:nvPr/>
        </p:nvSpPr>
        <p:spPr>
          <a:xfrm>
            <a:off x="603504" y="3114349"/>
            <a:ext cx="6858000" cy="334280"/>
          </a:xfrm>
          <a:prstGeom prst="rect">
            <a:avLst/>
          </a:prstGeom>
        </p:spPr>
        <p:txBody>
          <a:bodyPr>
            <a:noAutofit/>
          </a:bodyPr>
          <a:lstStyle>
            <a:lvl1pPr marL="0" marR="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sz="2000" b="0" i="0" kern="1200" baseline="0">
                <a:solidFill>
                  <a:schemeClr val="bg1"/>
                </a:solidFill>
                <a:latin typeface="Avenir Next Medium" charset="0"/>
                <a:ea typeface="Avenir Next Medium" charset="0"/>
                <a:cs typeface="Avenir Next Medium" charset="0"/>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r>
              <a:rPr lang="en-US" dirty="0">
                <a:solidFill>
                  <a:srgbClr val="511C6C"/>
                </a:solidFill>
                <a:latin typeface="+mn-lt"/>
              </a:rPr>
              <a:t>ARC West Midlands Public Health Summit</a:t>
            </a:r>
          </a:p>
        </p:txBody>
      </p:sp>
      <p:sp>
        <p:nvSpPr>
          <p:cNvPr id="5" name="Subtitle 2"/>
          <p:cNvSpPr txBox="1">
            <a:spLocks/>
          </p:cNvSpPr>
          <p:nvPr/>
        </p:nvSpPr>
        <p:spPr>
          <a:xfrm>
            <a:off x="603503" y="3696151"/>
            <a:ext cx="6858000" cy="334280"/>
          </a:xfrm>
          <a:prstGeom prst="rect">
            <a:avLst/>
          </a:prstGeom>
        </p:spPr>
        <p:txBody>
          <a:bodyPr vert="horz" lIns="91440" tIns="45720" rIns="91440" bIns="45720" rtlCol="0">
            <a:noAutofit/>
          </a:bodyPr>
          <a:lstStyle>
            <a:lvl1pPr marL="0" indent="0" algn="l" defTabSz="685800" rtl="0" eaLnBrk="1" latinLnBrk="0" hangingPunct="1">
              <a:lnSpc>
                <a:spcPct val="90000"/>
              </a:lnSpc>
              <a:spcBef>
                <a:spcPts val="750"/>
              </a:spcBef>
              <a:buFont typeface="Arial" panose="020B0604020202020204" pitchFamily="34" charset="0"/>
              <a:buNone/>
              <a:defRPr sz="2000" b="0" i="0" kern="1200">
                <a:solidFill>
                  <a:schemeClr val="tx1"/>
                </a:solidFill>
                <a:latin typeface="Avenir Next Medium" charset="0"/>
                <a:ea typeface="Avenir Next Medium" charset="0"/>
                <a:cs typeface="Avenir Next Medium" charset="0"/>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r>
              <a:rPr lang="en-US" sz="1500" b="0" i="0" dirty="0">
                <a:solidFill>
                  <a:srgbClr val="511C6C"/>
                </a:solidFill>
                <a:latin typeface="+mn-lt"/>
                <a:ea typeface="Avenir Next" charset="0"/>
                <a:cs typeface="Avenir Next" charset="0"/>
              </a:rPr>
              <a:t>26</a:t>
            </a:r>
            <a:r>
              <a:rPr lang="en-US" sz="1500" b="0" i="0" baseline="30000" dirty="0">
                <a:solidFill>
                  <a:srgbClr val="511C6C"/>
                </a:solidFill>
                <a:latin typeface="+mn-lt"/>
                <a:ea typeface="Avenir Next" charset="0"/>
                <a:cs typeface="Avenir Next" charset="0"/>
              </a:rPr>
              <a:t>th</a:t>
            </a:r>
            <a:r>
              <a:rPr lang="en-US" sz="1500" b="0" i="0" dirty="0">
                <a:solidFill>
                  <a:srgbClr val="511C6C"/>
                </a:solidFill>
                <a:latin typeface="+mn-lt"/>
                <a:ea typeface="Avenir Next" charset="0"/>
                <a:cs typeface="Avenir Next" charset="0"/>
              </a:rPr>
              <a:t> November, 12.00-15.00</a:t>
            </a:r>
          </a:p>
          <a:p>
            <a:r>
              <a:rPr lang="en-US" sz="1500" b="0" i="0" dirty="0">
                <a:solidFill>
                  <a:srgbClr val="511C6C"/>
                </a:solidFill>
                <a:latin typeface="+mn-lt"/>
                <a:ea typeface="Avenir Next" charset="0"/>
                <a:cs typeface="Avenir Next" charset="0"/>
              </a:rPr>
              <a:t>Adam Briggs, Hon Associate Clinical Professor</a:t>
            </a:r>
            <a:r>
              <a:rPr lang="en-US" sz="1500" dirty="0">
                <a:solidFill>
                  <a:srgbClr val="511C6C"/>
                </a:solidFill>
                <a:latin typeface="+mn-lt"/>
                <a:ea typeface="Avenir Next" charset="0"/>
                <a:cs typeface="Avenir Next" charset="0"/>
              </a:rPr>
              <a:t> </a:t>
            </a:r>
          </a:p>
          <a:p>
            <a:r>
              <a:rPr lang="en-US" sz="1500" dirty="0">
                <a:solidFill>
                  <a:srgbClr val="511C6C"/>
                </a:solidFill>
                <a:latin typeface="+mn-lt"/>
                <a:ea typeface="Avenir Next" charset="0"/>
                <a:cs typeface="Avenir Next" charset="0"/>
                <a:hlinkClick r:id="rId5"/>
              </a:rPr>
              <a:t>adam.briggs@warwick.ac.uk</a:t>
            </a:r>
            <a:r>
              <a:rPr lang="en-US" sz="1500" dirty="0">
                <a:solidFill>
                  <a:srgbClr val="511C6C"/>
                </a:solidFill>
                <a:latin typeface="+mn-lt"/>
                <a:ea typeface="Avenir Next" charset="0"/>
                <a:cs typeface="Avenir Next" charset="0"/>
              </a:rPr>
              <a:t> | @</a:t>
            </a:r>
            <a:r>
              <a:rPr lang="en-US" sz="1500" dirty="0" err="1">
                <a:solidFill>
                  <a:srgbClr val="511C6C"/>
                </a:solidFill>
                <a:latin typeface="+mn-lt"/>
                <a:ea typeface="Avenir Next" charset="0"/>
                <a:cs typeface="Avenir Next" charset="0"/>
              </a:rPr>
              <a:t>ADMBriggs</a:t>
            </a:r>
            <a:endParaRPr lang="en-US" sz="1500" b="0" i="0" dirty="0">
              <a:solidFill>
                <a:srgbClr val="511C6C"/>
              </a:solidFill>
              <a:latin typeface="+mn-lt"/>
              <a:ea typeface="Avenir Next" charset="0"/>
              <a:cs typeface="Avenir Next" charset="0"/>
            </a:endParaRPr>
          </a:p>
        </p:txBody>
      </p:sp>
      <p:cxnSp>
        <p:nvCxnSpPr>
          <p:cNvPr id="6" name="Straight Connector 5"/>
          <p:cNvCxnSpPr/>
          <p:nvPr/>
        </p:nvCxnSpPr>
        <p:spPr>
          <a:xfrm>
            <a:off x="674703" y="3582110"/>
            <a:ext cx="7705817" cy="0"/>
          </a:xfrm>
          <a:prstGeom prst="line">
            <a:avLst/>
          </a:prstGeom>
          <a:ln>
            <a:solidFill>
              <a:srgbClr val="511C6C"/>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528997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A0D61588-3CCF-B342-B82E-C1AC6C6273CD}"/>
              </a:ext>
            </a:extLst>
          </p:cNvPr>
          <p:cNvPicPr>
            <a:picLocks noChangeAspect="1"/>
          </p:cNvPicPr>
          <p:nvPr/>
        </p:nvPicPr>
        <p:blipFill>
          <a:blip r:embed="rId3"/>
          <a:stretch>
            <a:fillRect/>
          </a:stretch>
        </p:blipFill>
        <p:spPr>
          <a:xfrm>
            <a:off x="-111061" y="214911"/>
            <a:ext cx="9366122" cy="1575847"/>
          </a:xfrm>
          <a:prstGeom prst="rect">
            <a:avLst/>
          </a:prstGeom>
        </p:spPr>
      </p:pic>
      <p:sp>
        <p:nvSpPr>
          <p:cNvPr id="9" name="Text Placeholder 1">
            <a:extLst>
              <a:ext uri="{FF2B5EF4-FFF2-40B4-BE49-F238E27FC236}">
                <a16:creationId xmlns:a16="http://schemas.microsoft.com/office/drawing/2014/main" id="{370C8A78-6117-6643-AF5F-E3E84FEA9698}"/>
              </a:ext>
            </a:extLst>
          </p:cNvPr>
          <p:cNvSpPr txBox="1">
            <a:spLocks/>
          </p:cNvSpPr>
          <p:nvPr/>
        </p:nvSpPr>
        <p:spPr>
          <a:xfrm>
            <a:off x="874250" y="1790758"/>
            <a:ext cx="7461485" cy="2462958"/>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GB" sz="1800" b="1" dirty="0"/>
              <a:t>Option 1.</a:t>
            </a:r>
            <a:r>
              <a:rPr lang="en-GB" sz="1800" dirty="0"/>
              <a:t> Plan </a:t>
            </a:r>
            <a:r>
              <a:rPr lang="en-GB" sz="1800" i="1" dirty="0"/>
              <a:t>a large-scale research programme aimed at tracking and understanding health and care partnerships in England</a:t>
            </a:r>
            <a:r>
              <a:rPr lang="en-GB" sz="1800" dirty="0"/>
              <a:t>. </a:t>
            </a:r>
          </a:p>
          <a:p>
            <a:r>
              <a:rPr lang="en-GB" sz="1800" b="1" dirty="0"/>
              <a:t>Option 2. </a:t>
            </a:r>
            <a:r>
              <a:rPr lang="en-GB" sz="1800" dirty="0"/>
              <a:t>Plan </a:t>
            </a:r>
            <a:r>
              <a:rPr lang="en-GB" sz="1800" i="1" dirty="0"/>
              <a:t>a pilot research project initially focusing on methods development. </a:t>
            </a:r>
            <a:r>
              <a:rPr lang="en-GB" sz="1800" dirty="0"/>
              <a:t> </a:t>
            </a:r>
          </a:p>
          <a:p>
            <a:r>
              <a:rPr lang="en-GB" sz="1800" b="1" dirty="0"/>
              <a:t>Option 3. </a:t>
            </a:r>
            <a:r>
              <a:rPr lang="en-GB" sz="1800" dirty="0"/>
              <a:t>Plan </a:t>
            </a:r>
            <a:r>
              <a:rPr lang="en-GB" sz="1800" i="1" dirty="0"/>
              <a:t>a small-scale/pilot programme of research that aims to understand the relationship between a health and care partnership and pre-defined outcomes</a:t>
            </a:r>
            <a:r>
              <a:rPr lang="en-GB" sz="1800" dirty="0"/>
              <a:t>. </a:t>
            </a:r>
          </a:p>
          <a:p>
            <a:r>
              <a:rPr lang="en-GB" sz="1800" b="1" dirty="0"/>
              <a:t>Option 4. </a:t>
            </a:r>
            <a:r>
              <a:rPr lang="en-GB" sz="1800" dirty="0"/>
              <a:t>Plan </a:t>
            </a:r>
            <a:r>
              <a:rPr lang="en-GB" sz="1800" i="1" dirty="0"/>
              <a:t>a research project that aims to develop a list of potential metrics against which health and care partnerships can/should be evaluated</a:t>
            </a:r>
            <a:r>
              <a:rPr lang="en-GB" sz="1800" dirty="0"/>
              <a:t>. </a:t>
            </a:r>
            <a:endParaRPr lang="en-GB" sz="1600" dirty="0"/>
          </a:p>
        </p:txBody>
      </p:sp>
      <p:sp>
        <p:nvSpPr>
          <p:cNvPr id="10" name="Text Placeholder 2">
            <a:extLst>
              <a:ext uri="{FF2B5EF4-FFF2-40B4-BE49-F238E27FC236}">
                <a16:creationId xmlns:a16="http://schemas.microsoft.com/office/drawing/2014/main" id="{87EE5F96-0929-5448-913E-F8B982B64437}"/>
              </a:ext>
            </a:extLst>
          </p:cNvPr>
          <p:cNvSpPr txBox="1">
            <a:spLocks/>
          </p:cNvSpPr>
          <p:nvPr/>
        </p:nvSpPr>
        <p:spPr>
          <a:xfrm>
            <a:off x="861725" y="948516"/>
            <a:ext cx="5328763" cy="592186"/>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US" sz="3600" b="1" dirty="0">
                <a:solidFill>
                  <a:srgbClr val="511C6C"/>
                </a:solidFill>
              </a:rPr>
              <a:t>Options</a:t>
            </a:r>
          </a:p>
        </p:txBody>
      </p:sp>
    </p:spTree>
    <p:extLst>
      <p:ext uri="{BB962C8B-B14F-4D97-AF65-F5344CB8AC3E}">
        <p14:creationId xmlns:p14="http://schemas.microsoft.com/office/powerpoint/2010/main" val="22382129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0254908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A0D61588-3CCF-B342-B82E-C1AC6C6273CD}"/>
              </a:ext>
            </a:extLst>
          </p:cNvPr>
          <p:cNvPicPr>
            <a:picLocks noChangeAspect="1"/>
          </p:cNvPicPr>
          <p:nvPr/>
        </p:nvPicPr>
        <p:blipFill>
          <a:blip r:embed="rId3"/>
          <a:stretch>
            <a:fillRect/>
          </a:stretch>
        </p:blipFill>
        <p:spPr>
          <a:xfrm>
            <a:off x="-110613" y="202617"/>
            <a:ext cx="9366122" cy="1575847"/>
          </a:xfrm>
          <a:prstGeom prst="rect">
            <a:avLst/>
          </a:prstGeom>
        </p:spPr>
      </p:pic>
      <p:graphicFrame>
        <p:nvGraphicFramePr>
          <p:cNvPr id="3" name="Table 2">
            <a:extLst>
              <a:ext uri="{FF2B5EF4-FFF2-40B4-BE49-F238E27FC236}">
                <a16:creationId xmlns:a16="http://schemas.microsoft.com/office/drawing/2014/main" id="{A00A7BE5-396F-DE47-930C-7A174560956C}"/>
              </a:ext>
            </a:extLst>
          </p:cNvPr>
          <p:cNvGraphicFramePr>
            <a:graphicFrameLocks noGrp="1"/>
          </p:cNvGraphicFramePr>
          <p:nvPr>
            <p:extLst>
              <p:ext uri="{D42A27DB-BD31-4B8C-83A1-F6EECF244321}">
                <p14:modId xmlns:p14="http://schemas.microsoft.com/office/powerpoint/2010/main" val="466111255"/>
              </p:ext>
            </p:extLst>
          </p:nvPr>
        </p:nvGraphicFramePr>
        <p:xfrm>
          <a:off x="173736" y="493776"/>
          <a:ext cx="6827388" cy="4577319"/>
        </p:xfrm>
        <a:graphic>
          <a:graphicData uri="http://schemas.openxmlformats.org/drawingml/2006/table">
            <a:tbl>
              <a:tblPr firstRow="1" firstCol="1" bandRow="1">
                <a:tableStyleId>{5C22544A-7EE6-4342-B048-85BDC9FD1C3A}</a:tableStyleId>
              </a:tblPr>
              <a:tblGrid>
                <a:gridCol w="1070708">
                  <a:extLst>
                    <a:ext uri="{9D8B030D-6E8A-4147-A177-3AD203B41FA5}">
                      <a16:colId xmlns:a16="http://schemas.microsoft.com/office/drawing/2014/main" val="3727580099"/>
                    </a:ext>
                  </a:extLst>
                </a:gridCol>
                <a:gridCol w="2792334">
                  <a:extLst>
                    <a:ext uri="{9D8B030D-6E8A-4147-A177-3AD203B41FA5}">
                      <a16:colId xmlns:a16="http://schemas.microsoft.com/office/drawing/2014/main" val="466566989"/>
                    </a:ext>
                  </a:extLst>
                </a:gridCol>
                <a:gridCol w="1257119">
                  <a:extLst>
                    <a:ext uri="{9D8B030D-6E8A-4147-A177-3AD203B41FA5}">
                      <a16:colId xmlns:a16="http://schemas.microsoft.com/office/drawing/2014/main" val="2803129059"/>
                    </a:ext>
                  </a:extLst>
                </a:gridCol>
                <a:gridCol w="1707227">
                  <a:extLst>
                    <a:ext uri="{9D8B030D-6E8A-4147-A177-3AD203B41FA5}">
                      <a16:colId xmlns:a16="http://schemas.microsoft.com/office/drawing/2014/main" val="2186834799"/>
                    </a:ext>
                  </a:extLst>
                </a:gridCol>
              </a:tblGrid>
              <a:tr h="162247">
                <a:tc>
                  <a:txBody>
                    <a:bodyPr/>
                    <a:lstStyle/>
                    <a:p>
                      <a:pPr>
                        <a:spcAft>
                          <a:spcPts val="0"/>
                        </a:spcAft>
                      </a:pPr>
                      <a:r>
                        <a:rPr lang="en-GB" sz="1050">
                          <a:effectLst/>
                        </a:rPr>
                        <a:t>Time</a:t>
                      </a:r>
                      <a:endParaRPr lang="en-GB" sz="1050">
                        <a:effectLst/>
                        <a:latin typeface="Calibri" panose="020F0502020204030204" pitchFamily="34" charset="0"/>
                        <a:ea typeface="Calibri" panose="020F0502020204030204" pitchFamily="34" charset="0"/>
                        <a:cs typeface="Times New Roman" panose="02020603050405020304" pitchFamily="18" charset="0"/>
                      </a:endParaRPr>
                    </a:p>
                  </a:txBody>
                  <a:tcPr marL="47664" marR="47664" marT="0" marB="0"/>
                </a:tc>
                <a:tc>
                  <a:txBody>
                    <a:bodyPr/>
                    <a:lstStyle/>
                    <a:p>
                      <a:pPr>
                        <a:spcAft>
                          <a:spcPts val="0"/>
                        </a:spcAft>
                      </a:pPr>
                      <a:r>
                        <a:rPr lang="en-GB" sz="1050">
                          <a:effectLst/>
                        </a:rPr>
                        <a:t>Title</a:t>
                      </a:r>
                      <a:endParaRPr lang="en-GB" sz="1050">
                        <a:effectLst/>
                        <a:latin typeface="Calibri" panose="020F0502020204030204" pitchFamily="34" charset="0"/>
                        <a:ea typeface="Calibri" panose="020F0502020204030204" pitchFamily="34" charset="0"/>
                        <a:cs typeface="Times New Roman" panose="02020603050405020304" pitchFamily="18" charset="0"/>
                      </a:endParaRPr>
                    </a:p>
                  </a:txBody>
                  <a:tcPr marL="47664" marR="47664" marT="0" marB="0"/>
                </a:tc>
                <a:tc>
                  <a:txBody>
                    <a:bodyPr/>
                    <a:lstStyle/>
                    <a:p>
                      <a:pPr>
                        <a:spcAft>
                          <a:spcPts val="0"/>
                        </a:spcAft>
                      </a:pPr>
                      <a:r>
                        <a:rPr lang="en-GB" sz="1050">
                          <a:effectLst/>
                        </a:rPr>
                        <a:t>Format</a:t>
                      </a:r>
                      <a:endParaRPr lang="en-GB" sz="1050">
                        <a:effectLst/>
                        <a:latin typeface="Calibri" panose="020F0502020204030204" pitchFamily="34" charset="0"/>
                        <a:ea typeface="Calibri" panose="020F0502020204030204" pitchFamily="34" charset="0"/>
                        <a:cs typeface="Times New Roman" panose="02020603050405020304" pitchFamily="18" charset="0"/>
                      </a:endParaRPr>
                    </a:p>
                  </a:txBody>
                  <a:tcPr marL="47664" marR="47664" marT="0" marB="0"/>
                </a:tc>
                <a:tc>
                  <a:txBody>
                    <a:bodyPr/>
                    <a:lstStyle/>
                    <a:p>
                      <a:pPr>
                        <a:spcAft>
                          <a:spcPts val="0"/>
                        </a:spcAft>
                      </a:pPr>
                      <a:r>
                        <a:rPr lang="en-GB" sz="1050">
                          <a:effectLst/>
                        </a:rPr>
                        <a:t>Speaker/chair</a:t>
                      </a:r>
                      <a:endParaRPr lang="en-GB" sz="1050">
                        <a:effectLst/>
                        <a:latin typeface="Calibri" panose="020F0502020204030204" pitchFamily="34" charset="0"/>
                        <a:ea typeface="Calibri" panose="020F0502020204030204" pitchFamily="34" charset="0"/>
                        <a:cs typeface="Times New Roman" panose="02020603050405020304" pitchFamily="18" charset="0"/>
                      </a:endParaRPr>
                    </a:p>
                  </a:txBody>
                  <a:tcPr marL="47664" marR="47664" marT="0" marB="0"/>
                </a:tc>
                <a:extLst>
                  <a:ext uri="{0D108BD9-81ED-4DB2-BD59-A6C34878D82A}">
                    <a16:rowId xmlns:a16="http://schemas.microsoft.com/office/drawing/2014/main" val="1365493234"/>
                  </a:ext>
                </a:extLst>
              </a:tr>
              <a:tr h="156167">
                <a:tc>
                  <a:txBody>
                    <a:bodyPr/>
                    <a:lstStyle/>
                    <a:p>
                      <a:pPr>
                        <a:spcAft>
                          <a:spcPts val="0"/>
                        </a:spcAft>
                      </a:pPr>
                      <a:r>
                        <a:rPr lang="en-GB" sz="1050">
                          <a:effectLst/>
                        </a:rPr>
                        <a:t>10.30-11.00</a:t>
                      </a:r>
                      <a:endParaRPr lang="en-GB" sz="1050">
                        <a:effectLst/>
                        <a:latin typeface="Calibri" panose="020F0502020204030204" pitchFamily="34" charset="0"/>
                        <a:ea typeface="Calibri" panose="020F0502020204030204" pitchFamily="34" charset="0"/>
                        <a:cs typeface="Times New Roman" panose="02020603050405020304" pitchFamily="18" charset="0"/>
                      </a:endParaRPr>
                    </a:p>
                  </a:txBody>
                  <a:tcPr marL="47664" marR="47664" marT="0" marB="0"/>
                </a:tc>
                <a:tc gridSpan="3">
                  <a:txBody>
                    <a:bodyPr/>
                    <a:lstStyle/>
                    <a:p>
                      <a:pPr>
                        <a:spcAft>
                          <a:spcPts val="0"/>
                        </a:spcAft>
                      </a:pPr>
                      <a:r>
                        <a:rPr lang="en-GB" sz="1050" dirty="0">
                          <a:effectLst/>
                        </a:rPr>
                        <a:t>Logging on and checking in</a:t>
                      </a:r>
                      <a:endParaRPr lang="en-GB"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47664" marR="47664" marT="0" marB="0"/>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042950271"/>
                  </a:ext>
                </a:extLst>
              </a:tr>
              <a:tr h="312336">
                <a:tc>
                  <a:txBody>
                    <a:bodyPr/>
                    <a:lstStyle/>
                    <a:p>
                      <a:pPr>
                        <a:spcAft>
                          <a:spcPts val="0"/>
                        </a:spcAft>
                      </a:pPr>
                      <a:r>
                        <a:rPr lang="en-GB" sz="1050">
                          <a:effectLst/>
                        </a:rPr>
                        <a:t>11.00-11.20</a:t>
                      </a:r>
                      <a:endParaRPr lang="en-GB" sz="1050">
                        <a:effectLst/>
                        <a:latin typeface="Calibri" panose="020F0502020204030204" pitchFamily="34" charset="0"/>
                        <a:ea typeface="Calibri" panose="020F0502020204030204" pitchFamily="34" charset="0"/>
                        <a:cs typeface="Times New Roman" panose="02020603050405020304" pitchFamily="18" charset="0"/>
                      </a:endParaRPr>
                    </a:p>
                  </a:txBody>
                  <a:tcPr marL="47664" marR="47664" marT="0" marB="0"/>
                </a:tc>
                <a:tc>
                  <a:txBody>
                    <a:bodyPr/>
                    <a:lstStyle/>
                    <a:p>
                      <a:pPr>
                        <a:spcAft>
                          <a:spcPts val="0"/>
                        </a:spcAft>
                      </a:pPr>
                      <a:r>
                        <a:rPr lang="en-GB" sz="1050">
                          <a:effectLst/>
                        </a:rPr>
                        <a:t>Introduction, background and rationale</a:t>
                      </a:r>
                      <a:endParaRPr lang="en-GB" sz="1050">
                        <a:effectLst/>
                        <a:latin typeface="Calibri" panose="020F0502020204030204" pitchFamily="34" charset="0"/>
                        <a:ea typeface="Calibri" panose="020F0502020204030204" pitchFamily="34" charset="0"/>
                        <a:cs typeface="Times New Roman" panose="02020603050405020304" pitchFamily="18" charset="0"/>
                      </a:endParaRPr>
                    </a:p>
                  </a:txBody>
                  <a:tcPr marL="47664" marR="47664" marT="0" marB="0"/>
                </a:tc>
                <a:tc>
                  <a:txBody>
                    <a:bodyPr/>
                    <a:lstStyle/>
                    <a:p>
                      <a:pPr>
                        <a:spcAft>
                          <a:spcPts val="0"/>
                        </a:spcAft>
                      </a:pPr>
                      <a:r>
                        <a:rPr lang="en-GB" sz="1050">
                          <a:effectLst/>
                        </a:rPr>
                        <a:t>Presentation and discussion</a:t>
                      </a:r>
                      <a:endParaRPr lang="en-GB" sz="1050">
                        <a:effectLst/>
                        <a:latin typeface="Calibri" panose="020F0502020204030204" pitchFamily="34" charset="0"/>
                        <a:ea typeface="Calibri" panose="020F0502020204030204" pitchFamily="34" charset="0"/>
                        <a:cs typeface="Times New Roman" panose="02020603050405020304" pitchFamily="18" charset="0"/>
                      </a:endParaRPr>
                    </a:p>
                  </a:txBody>
                  <a:tcPr marL="47664" marR="47664" marT="0" marB="0"/>
                </a:tc>
                <a:tc>
                  <a:txBody>
                    <a:bodyPr/>
                    <a:lstStyle/>
                    <a:p>
                      <a:pPr>
                        <a:spcAft>
                          <a:spcPts val="0"/>
                        </a:spcAft>
                      </a:pPr>
                      <a:r>
                        <a:rPr lang="en-GB" sz="1050">
                          <a:effectLst/>
                        </a:rPr>
                        <a:t>Adam Briggs (WMS)</a:t>
                      </a:r>
                      <a:endParaRPr lang="en-GB" sz="1050">
                        <a:effectLst/>
                        <a:latin typeface="Calibri" panose="020F0502020204030204" pitchFamily="34" charset="0"/>
                        <a:ea typeface="Calibri" panose="020F0502020204030204" pitchFamily="34" charset="0"/>
                        <a:cs typeface="Times New Roman" panose="02020603050405020304" pitchFamily="18" charset="0"/>
                      </a:endParaRPr>
                    </a:p>
                  </a:txBody>
                  <a:tcPr marL="47664" marR="47664" marT="0" marB="0"/>
                </a:tc>
                <a:extLst>
                  <a:ext uri="{0D108BD9-81ED-4DB2-BD59-A6C34878D82A}">
                    <a16:rowId xmlns:a16="http://schemas.microsoft.com/office/drawing/2014/main" val="603483937"/>
                  </a:ext>
                </a:extLst>
              </a:tr>
              <a:tr h="312336">
                <a:tc>
                  <a:txBody>
                    <a:bodyPr/>
                    <a:lstStyle/>
                    <a:p>
                      <a:pPr>
                        <a:spcAft>
                          <a:spcPts val="0"/>
                        </a:spcAft>
                      </a:pPr>
                      <a:r>
                        <a:rPr lang="en-GB" sz="1050">
                          <a:effectLst/>
                        </a:rPr>
                        <a:t>11.20-11.50</a:t>
                      </a:r>
                      <a:endParaRPr lang="en-GB" sz="1050">
                        <a:effectLst/>
                        <a:latin typeface="Calibri" panose="020F0502020204030204" pitchFamily="34" charset="0"/>
                        <a:ea typeface="Calibri" panose="020F0502020204030204" pitchFamily="34" charset="0"/>
                        <a:cs typeface="Times New Roman" panose="02020603050405020304" pitchFamily="18" charset="0"/>
                      </a:endParaRPr>
                    </a:p>
                  </a:txBody>
                  <a:tcPr marL="47664" marR="47664" marT="0" marB="0"/>
                </a:tc>
                <a:tc>
                  <a:txBody>
                    <a:bodyPr/>
                    <a:lstStyle/>
                    <a:p>
                      <a:pPr>
                        <a:spcAft>
                          <a:spcPts val="0"/>
                        </a:spcAft>
                      </a:pPr>
                      <a:r>
                        <a:rPr lang="en-GB" sz="1050" dirty="0">
                          <a:effectLst/>
                        </a:rPr>
                        <a:t>Lessons from evaluation of the Pioneers programme</a:t>
                      </a:r>
                      <a:endParaRPr lang="en-GB"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47664" marR="47664" marT="0" marB="0"/>
                </a:tc>
                <a:tc>
                  <a:txBody>
                    <a:bodyPr/>
                    <a:lstStyle/>
                    <a:p>
                      <a:pPr>
                        <a:spcAft>
                          <a:spcPts val="0"/>
                        </a:spcAft>
                      </a:pPr>
                      <a:r>
                        <a:rPr lang="en-GB" sz="1050">
                          <a:effectLst/>
                        </a:rPr>
                        <a:t>Presentation and Q&amp;A</a:t>
                      </a:r>
                      <a:endParaRPr lang="en-GB" sz="1050">
                        <a:effectLst/>
                        <a:latin typeface="Calibri" panose="020F0502020204030204" pitchFamily="34" charset="0"/>
                        <a:ea typeface="Calibri" panose="020F0502020204030204" pitchFamily="34" charset="0"/>
                        <a:cs typeface="Times New Roman" panose="02020603050405020304" pitchFamily="18" charset="0"/>
                      </a:endParaRPr>
                    </a:p>
                  </a:txBody>
                  <a:tcPr marL="47664" marR="47664" marT="0" marB="0"/>
                </a:tc>
                <a:tc>
                  <a:txBody>
                    <a:bodyPr/>
                    <a:lstStyle/>
                    <a:p>
                      <a:pPr>
                        <a:spcAft>
                          <a:spcPts val="0"/>
                        </a:spcAft>
                      </a:pPr>
                      <a:r>
                        <a:rPr lang="en-GB" sz="1050">
                          <a:effectLst/>
                        </a:rPr>
                        <a:t>Bob Erens/Nick Mays (PIRU, LSHTM)</a:t>
                      </a:r>
                      <a:endParaRPr lang="en-GB" sz="1050">
                        <a:effectLst/>
                        <a:latin typeface="Calibri" panose="020F0502020204030204" pitchFamily="34" charset="0"/>
                        <a:ea typeface="Calibri" panose="020F0502020204030204" pitchFamily="34" charset="0"/>
                        <a:cs typeface="Times New Roman" panose="02020603050405020304" pitchFamily="18" charset="0"/>
                      </a:endParaRPr>
                    </a:p>
                  </a:txBody>
                  <a:tcPr marL="47664" marR="47664" marT="0" marB="0"/>
                </a:tc>
                <a:extLst>
                  <a:ext uri="{0D108BD9-81ED-4DB2-BD59-A6C34878D82A}">
                    <a16:rowId xmlns:a16="http://schemas.microsoft.com/office/drawing/2014/main" val="2683424647"/>
                  </a:ext>
                </a:extLst>
              </a:tr>
              <a:tr h="468503">
                <a:tc>
                  <a:txBody>
                    <a:bodyPr/>
                    <a:lstStyle/>
                    <a:p>
                      <a:pPr>
                        <a:spcAft>
                          <a:spcPts val="0"/>
                        </a:spcAft>
                      </a:pPr>
                      <a:r>
                        <a:rPr lang="en-GB" sz="1050">
                          <a:effectLst/>
                        </a:rPr>
                        <a:t>11.50-12.30</a:t>
                      </a:r>
                      <a:endParaRPr lang="en-GB" sz="1050">
                        <a:effectLst/>
                        <a:latin typeface="Calibri" panose="020F0502020204030204" pitchFamily="34" charset="0"/>
                        <a:ea typeface="Calibri" panose="020F0502020204030204" pitchFamily="34" charset="0"/>
                        <a:cs typeface="Times New Roman" panose="02020603050405020304" pitchFamily="18" charset="0"/>
                      </a:endParaRPr>
                    </a:p>
                  </a:txBody>
                  <a:tcPr marL="47664" marR="47664" marT="0" marB="0"/>
                </a:tc>
                <a:tc>
                  <a:txBody>
                    <a:bodyPr/>
                    <a:lstStyle/>
                    <a:p>
                      <a:pPr>
                        <a:spcAft>
                          <a:spcPts val="0"/>
                        </a:spcAft>
                      </a:pPr>
                      <a:r>
                        <a:rPr lang="en-GB" sz="1050" dirty="0">
                          <a:effectLst/>
                        </a:rPr>
                        <a:t>Organisational theory in healthcare</a:t>
                      </a:r>
                      <a:endParaRPr lang="en-GB"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47664" marR="47664" marT="0" marB="0"/>
                </a:tc>
                <a:tc>
                  <a:txBody>
                    <a:bodyPr/>
                    <a:lstStyle/>
                    <a:p>
                      <a:pPr>
                        <a:spcAft>
                          <a:spcPts val="0"/>
                        </a:spcAft>
                      </a:pPr>
                      <a:r>
                        <a:rPr lang="en-GB" sz="1050">
                          <a:effectLst/>
                        </a:rPr>
                        <a:t>Presentation and Q&amp;A</a:t>
                      </a:r>
                      <a:endParaRPr lang="en-GB" sz="1050">
                        <a:effectLst/>
                        <a:latin typeface="Calibri" panose="020F0502020204030204" pitchFamily="34" charset="0"/>
                        <a:ea typeface="Calibri" panose="020F0502020204030204" pitchFamily="34" charset="0"/>
                        <a:cs typeface="Times New Roman" panose="02020603050405020304" pitchFamily="18" charset="0"/>
                      </a:endParaRPr>
                    </a:p>
                  </a:txBody>
                  <a:tcPr marL="47664" marR="47664" marT="0" marB="0"/>
                </a:tc>
                <a:tc>
                  <a:txBody>
                    <a:bodyPr/>
                    <a:lstStyle/>
                    <a:p>
                      <a:pPr>
                        <a:spcAft>
                          <a:spcPts val="0"/>
                        </a:spcAft>
                      </a:pPr>
                      <a:r>
                        <a:rPr lang="en-GB" sz="1050">
                          <a:effectLst/>
                        </a:rPr>
                        <a:t>Graeme Currie (Warwick Business School) </a:t>
                      </a:r>
                      <a:endParaRPr lang="en-GB" sz="1050">
                        <a:effectLst/>
                        <a:latin typeface="Calibri" panose="020F0502020204030204" pitchFamily="34" charset="0"/>
                        <a:ea typeface="Calibri" panose="020F0502020204030204" pitchFamily="34" charset="0"/>
                        <a:cs typeface="Times New Roman" panose="02020603050405020304" pitchFamily="18" charset="0"/>
                      </a:endParaRPr>
                    </a:p>
                  </a:txBody>
                  <a:tcPr marL="47664" marR="47664" marT="0" marB="0"/>
                </a:tc>
                <a:extLst>
                  <a:ext uri="{0D108BD9-81ED-4DB2-BD59-A6C34878D82A}">
                    <a16:rowId xmlns:a16="http://schemas.microsoft.com/office/drawing/2014/main" val="2460622651"/>
                  </a:ext>
                </a:extLst>
              </a:tr>
              <a:tr h="156167">
                <a:tc>
                  <a:txBody>
                    <a:bodyPr/>
                    <a:lstStyle/>
                    <a:p>
                      <a:pPr>
                        <a:spcAft>
                          <a:spcPts val="0"/>
                        </a:spcAft>
                      </a:pPr>
                      <a:r>
                        <a:rPr lang="en-GB" sz="1050">
                          <a:effectLst/>
                        </a:rPr>
                        <a:t>12.30-12.40</a:t>
                      </a:r>
                      <a:endParaRPr lang="en-GB" sz="1050">
                        <a:effectLst/>
                        <a:latin typeface="Calibri" panose="020F0502020204030204" pitchFamily="34" charset="0"/>
                        <a:ea typeface="Calibri" panose="020F0502020204030204" pitchFamily="34" charset="0"/>
                        <a:cs typeface="Times New Roman" panose="02020603050405020304" pitchFamily="18" charset="0"/>
                      </a:endParaRPr>
                    </a:p>
                  </a:txBody>
                  <a:tcPr marL="47664" marR="47664" marT="0" marB="0"/>
                </a:tc>
                <a:tc gridSpan="3">
                  <a:txBody>
                    <a:bodyPr/>
                    <a:lstStyle/>
                    <a:p>
                      <a:pPr>
                        <a:spcAft>
                          <a:spcPts val="0"/>
                        </a:spcAft>
                      </a:pPr>
                      <a:r>
                        <a:rPr lang="en-GB" sz="1050">
                          <a:effectLst/>
                        </a:rPr>
                        <a:t>Tea, coffee, food, stretch legs</a:t>
                      </a:r>
                      <a:endParaRPr lang="en-GB" sz="1050">
                        <a:effectLst/>
                        <a:latin typeface="Calibri" panose="020F0502020204030204" pitchFamily="34" charset="0"/>
                        <a:ea typeface="Calibri" panose="020F0502020204030204" pitchFamily="34" charset="0"/>
                        <a:cs typeface="Times New Roman" panose="02020603050405020304" pitchFamily="18" charset="0"/>
                      </a:endParaRPr>
                    </a:p>
                  </a:txBody>
                  <a:tcPr marL="47664" marR="47664" marT="0" marB="0"/>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1524608"/>
                  </a:ext>
                </a:extLst>
              </a:tr>
              <a:tr h="468503">
                <a:tc>
                  <a:txBody>
                    <a:bodyPr/>
                    <a:lstStyle/>
                    <a:p>
                      <a:pPr>
                        <a:spcAft>
                          <a:spcPts val="0"/>
                        </a:spcAft>
                      </a:pPr>
                      <a:r>
                        <a:rPr lang="en-GB" sz="1050">
                          <a:effectLst/>
                        </a:rPr>
                        <a:t>12.40-13.30</a:t>
                      </a:r>
                      <a:endParaRPr lang="en-GB" sz="1050">
                        <a:effectLst/>
                        <a:latin typeface="Calibri" panose="020F0502020204030204" pitchFamily="34" charset="0"/>
                        <a:ea typeface="Calibri" panose="020F0502020204030204" pitchFamily="34" charset="0"/>
                        <a:cs typeface="Times New Roman" panose="02020603050405020304" pitchFamily="18" charset="0"/>
                      </a:endParaRPr>
                    </a:p>
                  </a:txBody>
                  <a:tcPr marL="47664" marR="47664" marT="0" marB="0"/>
                </a:tc>
                <a:tc>
                  <a:txBody>
                    <a:bodyPr/>
                    <a:lstStyle/>
                    <a:p>
                      <a:pPr>
                        <a:spcAft>
                          <a:spcPts val="0"/>
                        </a:spcAft>
                      </a:pPr>
                      <a:r>
                        <a:rPr lang="en-GB" sz="1050">
                          <a:effectLst/>
                        </a:rPr>
                        <a:t>Methods and outcomes from NSACO and NSHOS (with lunch)</a:t>
                      </a:r>
                      <a:endParaRPr lang="en-GB" sz="1050">
                        <a:effectLst/>
                        <a:latin typeface="Calibri" panose="020F0502020204030204" pitchFamily="34" charset="0"/>
                        <a:ea typeface="Calibri" panose="020F0502020204030204" pitchFamily="34" charset="0"/>
                        <a:cs typeface="Times New Roman" panose="02020603050405020304" pitchFamily="18" charset="0"/>
                      </a:endParaRPr>
                    </a:p>
                  </a:txBody>
                  <a:tcPr marL="47664" marR="47664" marT="0" marB="0"/>
                </a:tc>
                <a:tc>
                  <a:txBody>
                    <a:bodyPr/>
                    <a:lstStyle/>
                    <a:p>
                      <a:pPr>
                        <a:spcAft>
                          <a:spcPts val="0"/>
                        </a:spcAft>
                      </a:pPr>
                      <a:r>
                        <a:rPr lang="en-GB" sz="1050">
                          <a:effectLst/>
                        </a:rPr>
                        <a:t>Presentation and Q&amp;A (via videolink)</a:t>
                      </a:r>
                      <a:endParaRPr lang="en-GB" sz="1050">
                        <a:effectLst/>
                        <a:latin typeface="Calibri" panose="020F0502020204030204" pitchFamily="34" charset="0"/>
                        <a:ea typeface="Calibri" panose="020F0502020204030204" pitchFamily="34" charset="0"/>
                        <a:cs typeface="Times New Roman" panose="02020603050405020304" pitchFamily="18" charset="0"/>
                      </a:endParaRPr>
                    </a:p>
                  </a:txBody>
                  <a:tcPr marL="47664" marR="47664" marT="0" marB="0"/>
                </a:tc>
                <a:tc>
                  <a:txBody>
                    <a:bodyPr/>
                    <a:lstStyle/>
                    <a:p>
                      <a:pPr>
                        <a:spcAft>
                          <a:spcPts val="0"/>
                        </a:spcAft>
                      </a:pPr>
                      <a:r>
                        <a:rPr lang="en-GB" sz="1050">
                          <a:effectLst/>
                        </a:rPr>
                        <a:t>Elliott Fisher (The Dartmouth Institute)</a:t>
                      </a:r>
                      <a:endParaRPr lang="en-GB" sz="1050">
                        <a:effectLst/>
                        <a:latin typeface="Calibri" panose="020F0502020204030204" pitchFamily="34" charset="0"/>
                        <a:ea typeface="Calibri" panose="020F0502020204030204" pitchFamily="34" charset="0"/>
                        <a:cs typeface="Times New Roman" panose="02020603050405020304" pitchFamily="18" charset="0"/>
                      </a:endParaRPr>
                    </a:p>
                  </a:txBody>
                  <a:tcPr marL="47664" marR="47664" marT="0" marB="0"/>
                </a:tc>
                <a:extLst>
                  <a:ext uri="{0D108BD9-81ED-4DB2-BD59-A6C34878D82A}">
                    <a16:rowId xmlns:a16="http://schemas.microsoft.com/office/drawing/2014/main" val="1879286210"/>
                  </a:ext>
                </a:extLst>
              </a:tr>
              <a:tr h="468503">
                <a:tc>
                  <a:txBody>
                    <a:bodyPr/>
                    <a:lstStyle/>
                    <a:p>
                      <a:pPr>
                        <a:spcAft>
                          <a:spcPts val="0"/>
                        </a:spcAft>
                      </a:pPr>
                      <a:r>
                        <a:rPr lang="en-GB" sz="1050">
                          <a:effectLst/>
                        </a:rPr>
                        <a:t>13.30-13.50</a:t>
                      </a:r>
                      <a:endParaRPr lang="en-GB" sz="1050">
                        <a:effectLst/>
                        <a:latin typeface="Calibri" panose="020F0502020204030204" pitchFamily="34" charset="0"/>
                        <a:ea typeface="Calibri" panose="020F0502020204030204" pitchFamily="34" charset="0"/>
                        <a:cs typeface="Times New Roman" panose="02020603050405020304" pitchFamily="18" charset="0"/>
                      </a:endParaRPr>
                    </a:p>
                  </a:txBody>
                  <a:tcPr marL="47664" marR="47664" marT="0" marB="0"/>
                </a:tc>
                <a:tc>
                  <a:txBody>
                    <a:bodyPr/>
                    <a:lstStyle/>
                    <a:p>
                      <a:pPr>
                        <a:spcAft>
                          <a:spcPts val="0"/>
                        </a:spcAft>
                      </a:pPr>
                      <a:r>
                        <a:rPr lang="en-GB" sz="1050">
                          <a:effectLst/>
                        </a:rPr>
                        <a:t>Challenges of relating organisational data to outcomes</a:t>
                      </a:r>
                      <a:endParaRPr lang="en-GB" sz="1050">
                        <a:effectLst/>
                        <a:latin typeface="Calibri" panose="020F0502020204030204" pitchFamily="34" charset="0"/>
                        <a:ea typeface="Calibri" panose="020F0502020204030204" pitchFamily="34" charset="0"/>
                        <a:cs typeface="Times New Roman" panose="02020603050405020304" pitchFamily="18" charset="0"/>
                      </a:endParaRPr>
                    </a:p>
                  </a:txBody>
                  <a:tcPr marL="47664" marR="47664" marT="0" marB="0"/>
                </a:tc>
                <a:tc>
                  <a:txBody>
                    <a:bodyPr/>
                    <a:lstStyle/>
                    <a:p>
                      <a:pPr>
                        <a:spcAft>
                          <a:spcPts val="0"/>
                        </a:spcAft>
                      </a:pPr>
                      <a:r>
                        <a:rPr lang="en-GB" sz="1050">
                          <a:effectLst/>
                        </a:rPr>
                        <a:t>Presentation and Q&amp;A</a:t>
                      </a:r>
                      <a:endParaRPr lang="en-GB" sz="1050">
                        <a:effectLst/>
                        <a:latin typeface="Calibri" panose="020F0502020204030204" pitchFamily="34" charset="0"/>
                        <a:ea typeface="Calibri" panose="020F0502020204030204" pitchFamily="34" charset="0"/>
                        <a:cs typeface="Times New Roman" panose="02020603050405020304" pitchFamily="18" charset="0"/>
                      </a:endParaRPr>
                    </a:p>
                  </a:txBody>
                  <a:tcPr marL="47664" marR="47664" marT="0" marB="0"/>
                </a:tc>
                <a:tc>
                  <a:txBody>
                    <a:bodyPr/>
                    <a:lstStyle/>
                    <a:p>
                      <a:pPr>
                        <a:spcAft>
                          <a:spcPts val="0"/>
                        </a:spcAft>
                      </a:pPr>
                      <a:r>
                        <a:rPr lang="en-GB" sz="1050" dirty="0">
                          <a:effectLst/>
                        </a:rPr>
                        <a:t>Jonathan Stokes (University of Manchester)</a:t>
                      </a:r>
                      <a:endParaRPr lang="en-GB"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47664" marR="47664" marT="0" marB="0"/>
                </a:tc>
                <a:extLst>
                  <a:ext uri="{0D108BD9-81ED-4DB2-BD59-A6C34878D82A}">
                    <a16:rowId xmlns:a16="http://schemas.microsoft.com/office/drawing/2014/main" val="4158295229"/>
                  </a:ext>
                </a:extLst>
              </a:tr>
              <a:tr h="312336">
                <a:tc>
                  <a:txBody>
                    <a:bodyPr/>
                    <a:lstStyle/>
                    <a:p>
                      <a:pPr>
                        <a:spcAft>
                          <a:spcPts val="0"/>
                        </a:spcAft>
                      </a:pPr>
                      <a:r>
                        <a:rPr lang="en-GB" sz="1050">
                          <a:effectLst/>
                        </a:rPr>
                        <a:t>13.50-14.10</a:t>
                      </a:r>
                      <a:endParaRPr lang="en-GB" sz="1050">
                        <a:effectLst/>
                        <a:latin typeface="Calibri" panose="020F0502020204030204" pitchFamily="34" charset="0"/>
                        <a:ea typeface="Calibri" panose="020F0502020204030204" pitchFamily="34" charset="0"/>
                        <a:cs typeface="Times New Roman" panose="02020603050405020304" pitchFamily="18" charset="0"/>
                      </a:endParaRPr>
                    </a:p>
                  </a:txBody>
                  <a:tcPr marL="47664" marR="47664" marT="0" marB="0"/>
                </a:tc>
                <a:tc>
                  <a:txBody>
                    <a:bodyPr/>
                    <a:lstStyle/>
                    <a:p>
                      <a:pPr>
                        <a:spcAft>
                          <a:spcPts val="0"/>
                        </a:spcAft>
                      </a:pPr>
                      <a:r>
                        <a:rPr lang="en-GB" sz="1050">
                          <a:effectLst/>
                        </a:rPr>
                        <a:t>Service and public perspective</a:t>
                      </a:r>
                      <a:endParaRPr lang="en-GB" sz="1050">
                        <a:effectLst/>
                        <a:latin typeface="Calibri" panose="020F0502020204030204" pitchFamily="34" charset="0"/>
                        <a:ea typeface="Calibri" panose="020F0502020204030204" pitchFamily="34" charset="0"/>
                        <a:cs typeface="Times New Roman" panose="02020603050405020304" pitchFamily="18" charset="0"/>
                      </a:endParaRPr>
                    </a:p>
                  </a:txBody>
                  <a:tcPr marL="47664" marR="47664" marT="0" marB="0"/>
                </a:tc>
                <a:tc>
                  <a:txBody>
                    <a:bodyPr/>
                    <a:lstStyle/>
                    <a:p>
                      <a:pPr>
                        <a:spcAft>
                          <a:spcPts val="0"/>
                        </a:spcAft>
                      </a:pPr>
                      <a:r>
                        <a:rPr lang="en-GB" sz="1050">
                          <a:effectLst/>
                        </a:rPr>
                        <a:t>Reflections and discussion</a:t>
                      </a:r>
                      <a:endParaRPr lang="en-GB" sz="1050">
                        <a:effectLst/>
                        <a:latin typeface="Calibri" panose="020F0502020204030204" pitchFamily="34" charset="0"/>
                        <a:ea typeface="Calibri" panose="020F0502020204030204" pitchFamily="34" charset="0"/>
                        <a:cs typeface="Times New Roman" panose="02020603050405020304" pitchFamily="18" charset="0"/>
                      </a:endParaRPr>
                    </a:p>
                  </a:txBody>
                  <a:tcPr marL="47664" marR="47664" marT="0" marB="0"/>
                </a:tc>
                <a:tc>
                  <a:txBody>
                    <a:bodyPr/>
                    <a:lstStyle/>
                    <a:p>
                      <a:pPr>
                        <a:spcAft>
                          <a:spcPts val="0"/>
                        </a:spcAft>
                      </a:pPr>
                      <a:endParaRPr lang="en-GB"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47664" marR="47664" marT="0" marB="0"/>
                </a:tc>
                <a:extLst>
                  <a:ext uri="{0D108BD9-81ED-4DB2-BD59-A6C34878D82A}">
                    <a16:rowId xmlns:a16="http://schemas.microsoft.com/office/drawing/2014/main" val="3522149983"/>
                  </a:ext>
                </a:extLst>
              </a:tr>
              <a:tr h="156167">
                <a:tc>
                  <a:txBody>
                    <a:bodyPr/>
                    <a:lstStyle/>
                    <a:p>
                      <a:pPr>
                        <a:spcAft>
                          <a:spcPts val="0"/>
                        </a:spcAft>
                      </a:pPr>
                      <a:r>
                        <a:rPr lang="en-GB" sz="1050">
                          <a:effectLst/>
                        </a:rPr>
                        <a:t>14.10-14.20</a:t>
                      </a:r>
                      <a:endParaRPr lang="en-GB" sz="1050">
                        <a:effectLst/>
                        <a:latin typeface="Calibri" panose="020F0502020204030204" pitchFamily="34" charset="0"/>
                        <a:ea typeface="Calibri" panose="020F0502020204030204" pitchFamily="34" charset="0"/>
                        <a:cs typeface="Times New Roman" panose="02020603050405020304" pitchFamily="18" charset="0"/>
                      </a:endParaRPr>
                    </a:p>
                  </a:txBody>
                  <a:tcPr marL="47664" marR="47664" marT="0" marB="0"/>
                </a:tc>
                <a:tc gridSpan="3">
                  <a:txBody>
                    <a:bodyPr/>
                    <a:lstStyle/>
                    <a:p>
                      <a:pPr>
                        <a:spcAft>
                          <a:spcPts val="0"/>
                        </a:spcAft>
                      </a:pPr>
                      <a:r>
                        <a:rPr lang="en-GB" sz="1050">
                          <a:effectLst/>
                        </a:rPr>
                        <a:t>Tea, coffee, food, stretch legs</a:t>
                      </a:r>
                      <a:endParaRPr lang="en-GB" sz="1050">
                        <a:effectLst/>
                        <a:latin typeface="Calibri" panose="020F0502020204030204" pitchFamily="34" charset="0"/>
                        <a:ea typeface="Calibri" panose="020F0502020204030204" pitchFamily="34" charset="0"/>
                        <a:cs typeface="Times New Roman" panose="02020603050405020304" pitchFamily="18" charset="0"/>
                      </a:endParaRPr>
                    </a:p>
                  </a:txBody>
                  <a:tcPr marL="47664" marR="47664" marT="0" marB="0"/>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686588343"/>
                  </a:ext>
                </a:extLst>
              </a:tr>
              <a:tr h="1249343">
                <a:tc>
                  <a:txBody>
                    <a:bodyPr/>
                    <a:lstStyle/>
                    <a:p>
                      <a:pPr>
                        <a:spcAft>
                          <a:spcPts val="0"/>
                        </a:spcAft>
                      </a:pPr>
                      <a:r>
                        <a:rPr lang="en-GB" sz="1050">
                          <a:effectLst/>
                        </a:rPr>
                        <a:t>14.20-15.10</a:t>
                      </a:r>
                      <a:endParaRPr lang="en-GB" sz="1050">
                        <a:effectLst/>
                        <a:latin typeface="Calibri" panose="020F0502020204030204" pitchFamily="34" charset="0"/>
                        <a:ea typeface="Calibri" panose="020F0502020204030204" pitchFamily="34" charset="0"/>
                        <a:cs typeface="Times New Roman" panose="02020603050405020304" pitchFamily="18" charset="0"/>
                      </a:endParaRPr>
                    </a:p>
                  </a:txBody>
                  <a:tcPr marL="47664" marR="47664" marT="0" marB="0"/>
                </a:tc>
                <a:tc>
                  <a:txBody>
                    <a:bodyPr/>
                    <a:lstStyle/>
                    <a:p>
                      <a:pPr>
                        <a:spcAft>
                          <a:spcPts val="0"/>
                        </a:spcAft>
                      </a:pPr>
                      <a:r>
                        <a:rPr lang="en-GB" sz="1050" dirty="0">
                          <a:effectLst/>
                        </a:rPr>
                        <a:t>Discussion of methods</a:t>
                      </a:r>
                    </a:p>
                    <a:p>
                      <a:pPr marL="342900" lvl="0" indent="-342900">
                        <a:spcAft>
                          <a:spcPts val="0"/>
                        </a:spcAft>
                        <a:buFont typeface="Symbol" pitchFamily="2" charset="2"/>
                        <a:buChar char=""/>
                      </a:pPr>
                      <a:r>
                        <a:rPr lang="en-GB" sz="1050" dirty="0">
                          <a:effectLst/>
                        </a:rPr>
                        <a:t>Theoretical frameworks for project development</a:t>
                      </a:r>
                    </a:p>
                    <a:p>
                      <a:pPr marL="342900" lvl="0" indent="-342900">
                        <a:spcAft>
                          <a:spcPts val="0"/>
                        </a:spcAft>
                        <a:buFont typeface="Symbol" pitchFamily="2" charset="2"/>
                        <a:buChar char=""/>
                      </a:pPr>
                      <a:r>
                        <a:rPr lang="en-GB" sz="1050" dirty="0">
                          <a:effectLst/>
                        </a:rPr>
                        <a:t>Survey instrument development</a:t>
                      </a:r>
                    </a:p>
                    <a:p>
                      <a:pPr marL="342900" lvl="0" indent="-342900">
                        <a:spcAft>
                          <a:spcPts val="0"/>
                        </a:spcAft>
                        <a:buFont typeface="Symbol" pitchFamily="2" charset="2"/>
                        <a:buChar char=""/>
                      </a:pPr>
                      <a:r>
                        <a:rPr lang="en-GB" sz="1050" dirty="0">
                          <a:effectLst/>
                        </a:rPr>
                        <a:t>Unit of analysis</a:t>
                      </a:r>
                    </a:p>
                    <a:p>
                      <a:pPr marL="342900" lvl="0" indent="-342900">
                        <a:spcAft>
                          <a:spcPts val="0"/>
                        </a:spcAft>
                        <a:buFont typeface="Symbol" pitchFamily="2" charset="2"/>
                        <a:buChar char=""/>
                      </a:pPr>
                      <a:r>
                        <a:rPr lang="en-GB" sz="1050" dirty="0">
                          <a:effectLst/>
                        </a:rPr>
                        <a:t>Data linkage</a:t>
                      </a:r>
                    </a:p>
                    <a:p>
                      <a:pPr marL="342900" lvl="0" indent="-342900">
                        <a:spcAft>
                          <a:spcPts val="0"/>
                        </a:spcAft>
                        <a:buFont typeface="Symbol" pitchFamily="2" charset="2"/>
                        <a:buChar char=""/>
                      </a:pPr>
                      <a:r>
                        <a:rPr lang="en-GB" sz="1050" dirty="0">
                          <a:effectLst/>
                        </a:rPr>
                        <a:t>Scope</a:t>
                      </a:r>
                      <a:endParaRPr lang="en-GB"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47664" marR="47664" marT="0" marB="0"/>
                </a:tc>
                <a:tc>
                  <a:txBody>
                    <a:bodyPr/>
                    <a:lstStyle/>
                    <a:p>
                      <a:pPr>
                        <a:spcAft>
                          <a:spcPts val="0"/>
                        </a:spcAft>
                      </a:pPr>
                      <a:r>
                        <a:rPr lang="en-GB" sz="1050">
                          <a:effectLst/>
                        </a:rPr>
                        <a:t>Discussion</a:t>
                      </a:r>
                      <a:endParaRPr lang="en-GB" sz="1050">
                        <a:effectLst/>
                        <a:latin typeface="Calibri" panose="020F0502020204030204" pitchFamily="34" charset="0"/>
                        <a:ea typeface="Calibri" panose="020F0502020204030204" pitchFamily="34" charset="0"/>
                        <a:cs typeface="Times New Roman" panose="02020603050405020304" pitchFamily="18" charset="0"/>
                      </a:endParaRPr>
                    </a:p>
                  </a:txBody>
                  <a:tcPr marL="47664" marR="47664" marT="0" marB="0"/>
                </a:tc>
                <a:tc>
                  <a:txBody>
                    <a:bodyPr/>
                    <a:lstStyle/>
                    <a:p>
                      <a:pPr>
                        <a:spcAft>
                          <a:spcPts val="0"/>
                        </a:spcAft>
                      </a:pPr>
                      <a:r>
                        <a:rPr lang="en-GB" sz="1050">
                          <a:effectLst/>
                        </a:rPr>
                        <a:t>Adam Briggs (WMS)</a:t>
                      </a:r>
                      <a:endParaRPr lang="en-GB" sz="1050">
                        <a:effectLst/>
                        <a:latin typeface="Calibri" panose="020F0502020204030204" pitchFamily="34" charset="0"/>
                        <a:ea typeface="Calibri" panose="020F0502020204030204" pitchFamily="34" charset="0"/>
                        <a:cs typeface="Times New Roman" panose="02020603050405020304" pitchFamily="18" charset="0"/>
                      </a:endParaRPr>
                    </a:p>
                  </a:txBody>
                  <a:tcPr marL="47664" marR="47664" marT="0" marB="0"/>
                </a:tc>
                <a:extLst>
                  <a:ext uri="{0D108BD9-81ED-4DB2-BD59-A6C34878D82A}">
                    <a16:rowId xmlns:a16="http://schemas.microsoft.com/office/drawing/2014/main" val="1841492103"/>
                  </a:ext>
                </a:extLst>
              </a:tr>
              <a:tr h="312336">
                <a:tc>
                  <a:txBody>
                    <a:bodyPr/>
                    <a:lstStyle/>
                    <a:p>
                      <a:pPr>
                        <a:spcAft>
                          <a:spcPts val="0"/>
                        </a:spcAft>
                      </a:pPr>
                      <a:r>
                        <a:rPr lang="en-GB" sz="1050">
                          <a:effectLst/>
                        </a:rPr>
                        <a:t>15.10-15.30</a:t>
                      </a:r>
                      <a:endParaRPr lang="en-GB" sz="1050">
                        <a:effectLst/>
                        <a:latin typeface="Calibri" panose="020F0502020204030204" pitchFamily="34" charset="0"/>
                        <a:ea typeface="Calibri" panose="020F0502020204030204" pitchFamily="34" charset="0"/>
                        <a:cs typeface="Times New Roman" panose="02020603050405020304" pitchFamily="18" charset="0"/>
                      </a:endParaRPr>
                    </a:p>
                  </a:txBody>
                  <a:tcPr marL="47664" marR="47664" marT="0" marB="0"/>
                </a:tc>
                <a:tc>
                  <a:txBody>
                    <a:bodyPr/>
                    <a:lstStyle/>
                    <a:p>
                      <a:pPr>
                        <a:spcAft>
                          <a:spcPts val="0"/>
                        </a:spcAft>
                      </a:pPr>
                      <a:r>
                        <a:rPr lang="en-GB" sz="1050">
                          <a:effectLst/>
                        </a:rPr>
                        <a:t>Collaborators, funding opportunities, and next steps</a:t>
                      </a:r>
                      <a:endParaRPr lang="en-GB" sz="1050">
                        <a:effectLst/>
                        <a:latin typeface="Calibri" panose="020F0502020204030204" pitchFamily="34" charset="0"/>
                        <a:ea typeface="Calibri" panose="020F0502020204030204" pitchFamily="34" charset="0"/>
                        <a:cs typeface="Times New Roman" panose="02020603050405020304" pitchFamily="18" charset="0"/>
                      </a:endParaRPr>
                    </a:p>
                  </a:txBody>
                  <a:tcPr marL="47664" marR="47664" marT="0" marB="0"/>
                </a:tc>
                <a:tc>
                  <a:txBody>
                    <a:bodyPr/>
                    <a:lstStyle/>
                    <a:p>
                      <a:pPr>
                        <a:spcAft>
                          <a:spcPts val="0"/>
                        </a:spcAft>
                      </a:pPr>
                      <a:r>
                        <a:rPr lang="en-GB" sz="1050">
                          <a:effectLst/>
                        </a:rPr>
                        <a:t>Discussion</a:t>
                      </a:r>
                      <a:endParaRPr lang="en-GB" sz="1050">
                        <a:effectLst/>
                        <a:latin typeface="Calibri" panose="020F0502020204030204" pitchFamily="34" charset="0"/>
                        <a:ea typeface="Calibri" panose="020F0502020204030204" pitchFamily="34" charset="0"/>
                        <a:cs typeface="Times New Roman" panose="02020603050405020304" pitchFamily="18" charset="0"/>
                      </a:endParaRPr>
                    </a:p>
                  </a:txBody>
                  <a:tcPr marL="47664" marR="47664" marT="0" marB="0"/>
                </a:tc>
                <a:tc>
                  <a:txBody>
                    <a:bodyPr/>
                    <a:lstStyle/>
                    <a:p>
                      <a:pPr>
                        <a:spcAft>
                          <a:spcPts val="0"/>
                        </a:spcAft>
                      </a:pPr>
                      <a:r>
                        <a:rPr lang="en-GB" sz="1050" dirty="0">
                          <a:effectLst/>
                        </a:rPr>
                        <a:t>Adam Briggs (WMS)</a:t>
                      </a:r>
                      <a:endParaRPr lang="en-GB"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47664" marR="47664" marT="0" marB="0"/>
                </a:tc>
                <a:extLst>
                  <a:ext uri="{0D108BD9-81ED-4DB2-BD59-A6C34878D82A}">
                    <a16:rowId xmlns:a16="http://schemas.microsoft.com/office/drawing/2014/main" val="1706708983"/>
                  </a:ext>
                </a:extLst>
              </a:tr>
            </a:tbl>
          </a:graphicData>
        </a:graphic>
      </p:graphicFrame>
    </p:spTree>
    <p:extLst>
      <p:ext uri="{BB962C8B-B14F-4D97-AF65-F5344CB8AC3E}">
        <p14:creationId xmlns:p14="http://schemas.microsoft.com/office/powerpoint/2010/main" val="13761336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A0D61588-3CCF-B342-B82E-C1AC6C6273CD}"/>
              </a:ext>
            </a:extLst>
          </p:cNvPr>
          <p:cNvPicPr>
            <a:picLocks noChangeAspect="1"/>
          </p:cNvPicPr>
          <p:nvPr/>
        </p:nvPicPr>
        <p:blipFill>
          <a:blip r:embed="rId3"/>
          <a:stretch>
            <a:fillRect/>
          </a:stretch>
        </p:blipFill>
        <p:spPr>
          <a:xfrm>
            <a:off x="-111061" y="288063"/>
            <a:ext cx="9366122" cy="1575847"/>
          </a:xfrm>
          <a:prstGeom prst="rect">
            <a:avLst/>
          </a:prstGeom>
        </p:spPr>
      </p:pic>
      <p:sp>
        <p:nvSpPr>
          <p:cNvPr id="9" name="Text Placeholder 1">
            <a:extLst>
              <a:ext uri="{FF2B5EF4-FFF2-40B4-BE49-F238E27FC236}">
                <a16:creationId xmlns:a16="http://schemas.microsoft.com/office/drawing/2014/main" id="{370C8A78-6117-6643-AF5F-E3E84FEA9698}"/>
              </a:ext>
            </a:extLst>
          </p:cNvPr>
          <p:cNvSpPr txBox="1">
            <a:spLocks/>
          </p:cNvSpPr>
          <p:nvPr/>
        </p:nvSpPr>
        <p:spPr>
          <a:xfrm>
            <a:off x="874250" y="1790758"/>
            <a:ext cx="7461485" cy="2462958"/>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lvl="0"/>
            <a:r>
              <a:rPr lang="en-GB" sz="2000" dirty="0"/>
              <a:t>an initial decision about the general feasibility of the project.</a:t>
            </a:r>
          </a:p>
          <a:p>
            <a:pPr marL="0" lvl="0" indent="0">
              <a:buNone/>
            </a:pPr>
            <a:endParaRPr lang="en-GB" sz="2000" dirty="0"/>
          </a:p>
          <a:p>
            <a:pPr marL="0" lvl="0" indent="0">
              <a:buNone/>
            </a:pPr>
            <a:r>
              <a:rPr lang="en-GB" sz="2000" i="1" dirty="0">
                <a:solidFill>
                  <a:schemeClr val="bg1">
                    <a:lumMod val="65000"/>
                  </a:schemeClr>
                </a:solidFill>
              </a:rPr>
              <a:t>And if potentially feasible,</a:t>
            </a:r>
          </a:p>
          <a:p>
            <a:pPr lvl="0"/>
            <a:r>
              <a:rPr lang="en-GB" sz="2000" dirty="0">
                <a:solidFill>
                  <a:schemeClr val="bg1">
                    <a:lumMod val="65000"/>
                  </a:schemeClr>
                </a:solidFill>
              </a:rPr>
              <a:t>suggested scope;</a:t>
            </a:r>
          </a:p>
          <a:p>
            <a:pPr lvl="0"/>
            <a:r>
              <a:rPr lang="en-GB" sz="2000" dirty="0">
                <a:solidFill>
                  <a:schemeClr val="bg1">
                    <a:lumMod val="65000"/>
                  </a:schemeClr>
                </a:solidFill>
              </a:rPr>
              <a:t>suggested methodological approach;</a:t>
            </a:r>
          </a:p>
          <a:p>
            <a:pPr lvl="0"/>
            <a:r>
              <a:rPr lang="en-GB" sz="2000" dirty="0">
                <a:solidFill>
                  <a:schemeClr val="bg1">
                    <a:lumMod val="65000"/>
                  </a:schemeClr>
                </a:solidFill>
              </a:rPr>
              <a:t>proposed next steps (who, what, where);</a:t>
            </a:r>
          </a:p>
          <a:p>
            <a:pPr lvl="0"/>
            <a:r>
              <a:rPr lang="en-GB" sz="2000" dirty="0">
                <a:solidFill>
                  <a:schemeClr val="bg1">
                    <a:lumMod val="65000"/>
                  </a:schemeClr>
                </a:solidFill>
              </a:rPr>
              <a:t>identification of possible funding opportunities.</a:t>
            </a:r>
          </a:p>
          <a:p>
            <a:pPr lvl="0"/>
            <a:endParaRPr lang="en-GB" sz="2000" dirty="0"/>
          </a:p>
          <a:p>
            <a:pPr lvl="0"/>
            <a:endParaRPr lang="en-GB" sz="2000" dirty="0"/>
          </a:p>
        </p:txBody>
      </p:sp>
      <p:sp>
        <p:nvSpPr>
          <p:cNvPr id="10" name="Text Placeholder 2">
            <a:extLst>
              <a:ext uri="{FF2B5EF4-FFF2-40B4-BE49-F238E27FC236}">
                <a16:creationId xmlns:a16="http://schemas.microsoft.com/office/drawing/2014/main" id="{87EE5F96-0929-5448-913E-F8B982B64437}"/>
              </a:ext>
            </a:extLst>
          </p:cNvPr>
          <p:cNvSpPr txBox="1">
            <a:spLocks/>
          </p:cNvSpPr>
          <p:nvPr/>
        </p:nvSpPr>
        <p:spPr>
          <a:xfrm>
            <a:off x="861725" y="948516"/>
            <a:ext cx="4658525" cy="592186"/>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US" sz="3600" b="1" dirty="0">
                <a:solidFill>
                  <a:srgbClr val="511C6C"/>
                </a:solidFill>
              </a:rPr>
              <a:t>By the end of the day</a:t>
            </a:r>
          </a:p>
        </p:txBody>
      </p:sp>
    </p:spTree>
    <p:extLst>
      <p:ext uri="{BB962C8B-B14F-4D97-AF65-F5344CB8AC3E}">
        <p14:creationId xmlns:p14="http://schemas.microsoft.com/office/powerpoint/2010/main" val="8888291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A0D61588-3CCF-B342-B82E-C1AC6C6273CD}"/>
              </a:ext>
            </a:extLst>
          </p:cNvPr>
          <p:cNvPicPr>
            <a:picLocks noChangeAspect="1"/>
          </p:cNvPicPr>
          <p:nvPr/>
        </p:nvPicPr>
        <p:blipFill>
          <a:blip r:embed="rId3"/>
          <a:stretch>
            <a:fillRect/>
          </a:stretch>
        </p:blipFill>
        <p:spPr>
          <a:xfrm>
            <a:off x="-110613" y="202617"/>
            <a:ext cx="9366122" cy="1575847"/>
          </a:xfrm>
          <a:prstGeom prst="rect">
            <a:avLst/>
          </a:prstGeom>
        </p:spPr>
      </p:pic>
      <p:sp>
        <p:nvSpPr>
          <p:cNvPr id="9" name="Text Placeholder 1">
            <a:extLst>
              <a:ext uri="{FF2B5EF4-FFF2-40B4-BE49-F238E27FC236}">
                <a16:creationId xmlns:a16="http://schemas.microsoft.com/office/drawing/2014/main" id="{370C8A78-6117-6643-AF5F-E3E84FEA9698}"/>
              </a:ext>
            </a:extLst>
          </p:cNvPr>
          <p:cNvSpPr txBox="1">
            <a:spLocks/>
          </p:cNvSpPr>
          <p:nvPr/>
        </p:nvSpPr>
        <p:spPr>
          <a:xfrm>
            <a:off x="861725" y="1778464"/>
            <a:ext cx="6098049" cy="2462958"/>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342900" lvl="0" indent="-342900">
              <a:spcAft>
                <a:spcPts val="0"/>
              </a:spcAft>
              <a:buFont typeface="Symbol" pitchFamily="2" charset="2"/>
              <a:buChar char=""/>
            </a:pPr>
            <a:r>
              <a:rPr lang="en-GB" sz="2000" dirty="0"/>
              <a:t>Theoretical frameworks for project development</a:t>
            </a:r>
          </a:p>
          <a:p>
            <a:pPr marL="342900" lvl="0" indent="-342900">
              <a:spcAft>
                <a:spcPts val="0"/>
              </a:spcAft>
              <a:buFont typeface="Symbol" pitchFamily="2" charset="2"/>
              <a:buChar char=""/>
            </a:pPr>
            <a:r>
              <a:rPr lang="en-GB" sz="2000" dirty="0"/>
              <a:t>Survey instrument development</a:t>
            </a:r>
          </a:p>
          <a:p>
            <a:pPr marL="342900" lvl="0" indent="-342900">
              <a:spcAft>
                <a:spcPts val="0"/>
              </a:spcAft>
              <a:buFont typeface="Symbol" pitchFamily="2" charset="2"/>
              <a:buChar char=""/>
            </a:pPr>
            <a:r>
              <a:rPr lang="en-GB" sz="2000" dirty="0"/>
              <a:t>Unit of analysis</a:t>
            </a:r>
          </a:p>
          <a:p>
            <a:pPr marL="342900" lvl="0" indent="-342900">
              <a:spcAft>
                <a:spcPts val="0"/>
              </a:spcAft>
              <a:buFont typeface="Symbol" pitchFamily="2" charset="2"/>
              <a:buChar char=""/>
            </a:pPr>
            <a:r>
              <a:rPr lang="en-GB" sz="2000" dirty="0"/>
              <a:t>Data linkage</a:t>
            </a:r>
          </a:p>
          <a:p>
            <a:pPr marL="342900" lvl="0" indent="-342900">
              <a:spcAft>
                <a:spcPts val="0"/>
              </a:spcAft>
              <a:buFont typeface="Symbol" pitchFamily="2" charset="2"/>
              <a:buChar char=""/>
            </a:pPr>
            <a:r>
              <a:rPr lang="en-GB" sz="2000" dirty="0"/>
              <a:t>Scope</a:t>
            </a:r>
            <a:endParaRPr lang="en-GB" sz="2000" dirty="0">
              <a:latin typeface="Calibri" panose="020F0502020204030204" pitchFamily="34" charset="0"/>
              <a:ea typeface="Calibri" panose="020F0502020204030204" pitchFamily="34" charset="0"/>
              <a:cs typeface="Times New Roman" panose="02020603050405020304" pitchFamily="18" charset="0"/>
            </a:endParaRPr>
          </a:p>
        </p:txBody>
      </p:sp>
      <p:sp>
        <p:nvSpPr>
          <p:cNvPr id="10" name="Text Placeholder 2">
            <a:extLst>
              <a:ext uri="{FF2B5EF4-FFF2-40B4-BE49-F238E27FC236}">
                <a16:creationId xmlns:a16="http://schemas.microsoft.com/office/drawing/2014/main" id="{87EE5F96-0929-5448-913E-F8B982B64437}"/>
              </a:ext>
            </a:extLst>
          </p:cNvPr>
          <p:cNvSpPr txBox="1">
            <a:spLocks/>
          </p:cNvSpPr>
          <p:nvPr/>
        </p:nvSpPr>
        <p:spPr>
          <a:xfrm>
            <a:off x="861725" y="948516"/>
            <a:ext cx="4658525" cy="592186"/>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US" sz="3600" b="1" dirty="0">
                <a:solidFill>
                  <a:srgbClr val="511C6C"/>
                </a:solidFill>
              </a:rPr>
              <a:t>Discussion of methods</a:t>
            </a:r>
          </a:p>
        </p:txBody>
      </p:sp>
    </p:spTree>
    <p:extLst>
      <p:ext uri="{BB962C8B-B14F-4D97-AF65-F5344CB8AC3E}">
        <p14:creationId xmlns:p14="http://schemas.microsoft.com/office/powerpoint/2010/main" val="16912711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106032A5-B24A-004D-BD8E-CEA113D96DAB}"/>
              </a:ext>
            </a:extLst>
          </p:cNvPr>
          <p:cNvPicPr>
            <a:picLocks noChangeAspect="1"/>
          </p:cNvPicPr>
          <p:nvPr/>
        </p:nvPicPr>
        <p:blipFill>
          <a:blip r:embed="rId3"/>
          <a:stretch>
            <a:fillRect/>
          </a:stretch>
        </p:blipFill>
        <p:spPr>
          <a:xfrm>
            <a:off x="307785" y="1028061"/>
            <a:ext cx="6236948" cy="3894081"/>
          </a:xfrm>
          <a:prstGeom prst="rect">
            <a:avLst/>
          </a:prstGeom>
        </p:spPr>
      </p:pic>
      <p:pic>
        <p:nvPicPr>
          <p:cNvPr id="12" name="Picture 11">
            <a:extLst>
              <a:ext uri="{FF2B5EF4-FFF2-40B4-BE49-F238E27FC236}">
                <a16:creationId xmlns:a16="http://schemas.microsoft.com/office/drawing/2014/main" id="{A0D61588-3CCF-B342-B82E-C1AC6C6273CD}"/>
              </a:ext>
            </a:extLst>
          </p:cNvPr>
          <p:cNvPicPr>
            <a:picLocks noChangeAspect="1"/>
          </p:cNvPicPr>
          <p:nvPr/>
        </p:nvPicPr>
        <p:blipFill>
          <a:blip r:embed="rId4"/>
          <a:stretch>
            <a:fillRect/>
          </a:stretch>
        </p:blipFill>
        <p:spPr>
          <a:xfrm>
            <a:off x="-111061" y="278089"/>
            <a:ext cx="9366122" cy="1575847"/>
          </a:xfrm>
          <a:prstGeom prst="rect">
            <a:avLst/>
          </a:prstGeom>
        </p:spPr>
      </p:pic>
      <p:sp>
        <p:nvSpPr>
          <p:cNvPr id="10" name="Text Placeholder 2">
            <a:extLst>
              <a:ext uri="{FF2B5EF4-FFF2-40B4-BE49-F238E27FC236}">
                <a16:creationId xmlns:a16="http://schemas.microsoft.com/office/drawing/2014/main" id="{87EE5F96-0929-5448-913E-F8B982B64437}"/>
              </a:ext>
            </a:extLst>
          </p:cNvPr>
          <p:cNvSpPr txBox="1">
            <a:spLocks/>
          </p:cNvSpPr>
          <p:nvPr/>
        </p:nvSpPr>
        <p:spPr>
          <a:xfrm>
            <a:off x="584755" y="692923"/>
            <a:ext cx="5683008" cy="592186"/>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US" sz="3600" b="1" dirty="0">
                <a:solidFill>
                  <a:srgbClr val="511C6C"/>
                </a:solidFill>
              </a:rPr>
              <a:t>Theoretical frameworks</a:t>
            </a:r>
          </a:p>
        </p:txBody>
      </p:sp>
      <p:sp>
        <p:nvSpPr>
          <p:cNvPr id="7" name="Content Placeholder 2">
            <a:extLst>
              <a:ext uri="{FF2B5EF4-FFF2-40B4-BE49-F238E27FC236}">
                <a16:creationId xmlns:a16="http://schemas.microsoft.com/office/drawing/2014/main" id="{E088408E-C078-6A46-986D-2655E344F526}"/>
              </a:ext>
            </a:extLst>
          </p:cNvPr>
          <p:cNvSpPr txBox="1">
            <a:spLocks/>
          </p:cNvSpPr>
          <p:nvPr/>
        </p:nvSpPr>
        <p:spPr>
          <a:xfrm>
            <a:off x="6224164" y="4899707"/>
            <a:ext cx="2919836" cy="243793"/>
          </a:xfrm>
          <a:prstGeom prst="rect">
            <a:avLst/>
          </a:prstGeom>
        </p:spPr>
        <p:txBody>
          <a:bodyPr vert="horz" lIns="91440" tIns="45720" rIns="91440" bIns="45720" rtlCol="0">
            <a:normAutofit fontScale="7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Font typeface="Arial" panose="020B0604020202020204" pitchFamily="34" charset="0"/>
              <a:buNone/>
            </a:pPr>
            <a:r>
              <a:rPr lang="en-US" sz="1800" dirty="0"/>
              <a:t>Nilsen. Implement Sci. 2015;10:53</a:t>
            </a:r>
          </a:p>
        </p:txBody>
      </p:sp>
    </p:spTree>
    <p:extLst>
      <p:ext uri="{BB962C8B-B14F-4D97-AF65-F5344CB8AC3E}">
        <p14:creationId xmlns:p14="http://schemas.microsoft.com/office/powerpoint/2010/main" val="12566282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A0D61588-3CCF-B342-B82E-C1AC6C6273CD}"/>
              </a:ext>
            </a:extLst>
          </p:cNvPr>
          <p:cNvPicPr>
            <a:picLocks noChangeAspect="1"/>
          </p:cNvPicPr>
          <p:nvPr/>
        </p:nvPicPr>
        <p:blipFill>
          <a:blip r:embed="rId3"/>
          <a:stretch>
            <a:fillRect/>
          </a:stretch>
        </p:blipFill>
        <p:spPr>
          <a:xfrm>
            <a:off x="-110613" y="202617"/>
            <a:ext cx="9366122" cy="1575847"/>
          </a:xfrm>
          <a:prstGeom prst="rect">
            <a:avLst/>
          </a:prstGeom>
        </p:spPr>
      </p:pic>
      <p:sp>
        <p:nvSpPr>
          <p:cNvPr id="5" name="Content Placeholder 2">
            <a:extLst>
              <a:ext uri="{FF2B5EF4-FFF2-40B4-BE49-F238E27FC236}">
                <a16:creationId xmlns:a16="http://schemas.microsoft.com/office/drawing/2014/main" id="{DC27F81E-DA70-7647-A044-2C2015006BDD}"/>
              </a:ext>
            </a:extLst>
          </p:cNvPr>
          <p:cNvSpPr txBox="1">
            <a:spLocks/>
          </p:cNvSpPr>
          <p:nvPr/>
        </p:nvSpPr>
        <p:spPr>
          <a:xfrm>
            <a:off x="6224164" y="4899707"/>
            <a:ext cx="2919836" cy="243793"/>
          </a:xfrm>
          <a:prstGeom prst="rect">
            <a:avLst/>
          </a:prstGeom>
        </p:spPr>
        <p:txBody>
          <a:bodyPr vert="horz" lIns="91440" tIns="45720" rIns="91440" bIns="45720" rtlCol="0">
            <a:normAutofit fontScale="6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800" dirty="0"/>
              <a:t>Fisher et al. Health Affairs. 2012;31(11):2368-78</a:t>
            </a:r>
          </a:p>
        </p:txBody>
      </p:sp>
      <p:pic>
        <p:nvPicPr>
          <p:cNvPr id="6" name="Picture 5">
            <a:extLst>
              <a:ext uri="{FF2B5EF4-FFF2-40B4-BE49-F238E27FC236}">
                <a16:creationId xmlns:a16="http://schemas.microsoft.com/office/drawing/2014/main" id="{8AED7B82-60F3-1A44-8BF1-9CA60A975E65}"/>
              </a:ext>
            </a:extLst>
          </p:cNvPr>
          <p:cNvPicPr>
            <a:picLocks noChangeAspect="1"/>
          </p:cNvPicPr>
          <p:nvPr/>
        </p:nvPicPr>
        <p:blipFill>
          <a:blip r:embed="rId4"/>
          <a:stretch>
            <a:fillRect/>
          </a:stretch>
        </p:blipFill>
        <p:spPr>
          <a:xfrm>
            <a:off x="509863" y="570782"/>
            <a:ext cx="6527041" cy="4287199"/>
          </a:xfrm>
          <a:prstGeom prst="rect">
            <a:avLst/>
          </a:prstGeom>
        </p:spPr>
      </p:pic>
    </p:spTree>
    <p:extLst>
      <p:ext uri="{BB962C8B-B14F-4D97-AF65-F5344CB8AC3E}">
        <p14:creationId xmlns:p14="http://schemas.microsoft.com/office/powerpoint/2010/main" val="35715068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A0D61588-3CCF-B342-B82E-C1AC6C6273CD}"/>
              </a:ext>
            </a:extLst>
          </p:cNvPr>
          <p:cNvPicPr>
            <a:picLocks noChangeAspect="1"/>
          </p:cNvPicPr>
          <p:nvPr/>
        </p:nvPicPr>
        <p:blipFill>
          <a:blip r:embed="rId3"/>
          <a:stretch>
            <a:fillRect/>
          </a:stretch>
        </p:blipFill>
        <p:spPr>
          <a:xfrm>
            <a:off x="-110613" y="202617"/>
            <a:ext cx="9366122" cy="1575847"/>
          </a:xfrm>
          <a:prstGeom prst="rect">
            <a:avLst/>
          </a:prstGeom>
        </p:spPr>
      </p:pic>
      <p:pic>
        <p:nvPicPr>
          <p:cNvPr id="3" name="Picture 2" descr="A screenshot of a cell phone&#10;&#10;Description automatically generated">
            <a:extLst>
              <a:ext uri="{FF2B5EF4-FFF2-40B4-BE49-F238E27FC236}">
                <a16:creationId xmlns:a16="http://schemas.microsoft.com/office/drawing/2014/main" id="{97C7FAB9-23E5-6E42-902F-620B9C41587A}"/>
              </a:ext>
            </a:extLst>
          </p:cNvPr>
          <p:cNvPicPr>
            <a:picLocks noChangeAspect="1"/>
          </p:cNvPicPr>
          <p:nvPr/>
        </p:nvPicPr>
        <p:blipFill>
          <a:blip r:embed="rId4"/>
          <a:stretch>
            <a:fillRect/>
          </a:stretch>
        </p:blipFill>
        <p:spPr>
          <a:xfrm>
            <a:off x="91440" y="499409"/>
            <a:ext cx="6995160" cy="4522194"/>
          </a:xfrm>
          <a:prstGeom prst="rect">
            <a:avLst/>
          </a:prstGeom>
        </p:spPr>
      </p:pic>
      <p:sp>
        <p:nvSpPr>
          <p:cNvPr id="5" name="Content Placeholder 2">
            <a:extLst>
              <a:ext uri="{FF2B5EF4-FFF2-40B4-BE49-F238E27FC236}">
                <a16:creationId xmlns:a16="http://schemas.microsoft.com/office/drawing/2014/main" id="{DC27F81E-DA70-7647-A044-2C2015006BDD}"/>
              </a:ext>
            </a:extLst>
          </p:cNvPr>
          <p:cNvSpPr txBox="1">
            <a:spLocks/>
          </p:cNvSpPr>
          <p:nvPr/>
        </p:nvSpPr>
        <p:spPr>
          <a:xfrm>
            <a:off x="6848856" y="4899707"/>
            <a:ext cx="2295144" cy="243793"/>
          </a:xfrm>
          <a:prstGeom prst="rect">
            <a:avLst/>
          </a:prstGeom>
        </p:spPr>
        <p:txBody>
          <a:bodyPr vert="horz" lIns="91440" tIns="45720" rIns="91440" bIns="45720" rtlCol="0">
            <a:normAutofit fontScale="7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800" dirty="0"/>
              <a:t>Baxter et al. HSDR. 2018;6(29) </a:t>
            </a:r>
          </a:p>
        </p:txBody>
      </p:sp>
    </p:spTree>
    <p:extLst>
      <p:ext uri="{BB962C8B-B14F-4D97-AF65-F5344CB8AC3E}">
        <p14:creationId xmlns:p14="http://schemas.microsoft.com/office/powerpoint/2010/main" val="863072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A0D61588-3CCF-B342-B82E-C1AC6C6273CD}"/>
              </a:ext>
            </a:extLst>
          </p:cNvPr>
          <p:cNvPicPr>
            <a:picLocks noChangeAspect="1"/>
          </p:cNvPicPr>
          <p:nvPr/>
        </p:nvPicPr>
        <p:blipFill>
          <a:blip r:embed="rId3"/>
          <a:stretch>
            <a:fillRect/>
          </a:stretch>
        </p:blipFill>
        <p:spPr>
          <a:xfrm>
            <a:off x="-110613" y="202617"/>
            <a:ext cx="9366122" cy="1575847"/>
          </a:xfrm>
          <a:prstGeom prst="rect">
            <a:avLst/>
          </a:prstGeom>
        </p:spPr>
      </p:pic>
      <p:sp>
        <p:nvSpPr>
          <p:cNvPr id="6" name="Content Placeholder 2">
            <a:extLst>
              <a:ext uri="{FF2B5EF4-FFF2-40B4-BE49-F238E27FC236}">
                <a16:creationId xmlns:a16="http://schemas.microsoft.com/office/drawing/2014/main" id="{2036F6F8-9B7D-E841-9FB5-BBDE4FE6D593}"/>
              </a:ext>
            </a:extLst>
          </p:cNvPr>
          <p:cNvSpPr txBox="1">
            <a:spLocks/>
          </p:cNvSpPr>
          <p:nvPr/>
        </p:nvSpPr>
        <p:spPr>
          <a:xfrm>
            <a:off x="6002867" y="4672583"/>
            <a:ext cx="3141133" cy="470917"/>
          </a:xfrm>
          <a:prstGeom prst="rect">
            <a:avLst/>
          </a:prstGeom>
        </p:spPr>
        <p:txBody>
          <a:bodyPr vert="horz" lIns="91440" tIns="45720" rIns="91440" bIns="45720" rtlCol="0">
            <a:normAutofit fontScale="6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Font typeface="Arial" panose="020B0604020202020204" pitchFamily="34" charset="0"/>
              <a:buNone/>
            </a:pPr>
            <a:r>
              <a:rPr lang="en-US" sz="1800" dirty="0"/>
              <a:t>Glasby et al. Int J </a:t>
            </a:r>
            <a:r>
              <a:rPr lang="en-US" sz="1800" dirty="0" err="1"/>
              <a:t>Integr</a:t>
            </a:r>
            <a:r>
              <a:rPr lang="en-US" sz="1800" dirty="0"/>
              <a:t> Care. 2011;11:e002</a:t>
            </a:r>
          </a:p>
          <a:p>
            <a:pPr marL="0" indent="0" algn="r">
              <a:buFont typeface="Arial" panose="020B0604020202020204" pitchFamily="34" charset="0"/>
              <a:buNone/>
            </a:pPr>
            <a:r>
              <a:rPr lang="en-US" sz="1800" dirty="0"/>
              <a:t>Peck et al. </a:t>
            </a:r>
            <a:r>
              <a:rPr lang="en-US" sz="1800" dirty="0" err="1"/>
              <a:t>Manag</a:t>
            </a:r>
            <a:r>
              <a:rPr lang="en-US" sz="1800" dirty="0"/>
              <a:t> Comm Care. 2002;10(3):16</a:t>
            </a:r>
          </a:p>
        </p:txBody>
      </p:sp>
      <p:pic>
        <p:nvPicPr>
          <p:cNvPr id="4" name="Picture 3" descr="A picture containing screenshot&#10;&#10;Description automatically generated">
            <a:extLst>
              <a:ext uri="{FF2B5EF4-FFF2-40B4-BE49-F238E27FC236}">
                <a16:creationId xmlns:a16="http://schemas.microsoft.com/office/drawing/2014/main" id="{709C9D2F-4D2E-344D-9270-7830B0737412}"/>
              </a:ext>
            </a:extLst>
          </p:cNvPr>
          <p:cNvPicPr>
            <a:picLocks noChangeAspect="1"/>
          </p:cNvPicPr>
          <p:nvPr/>
        </p:nvPicPr>
        <p:blipFill>
          <a:blip r:embed="rId4"/>
          <a:stretch>
            <a:fillRect/>
          </a:stretch>
        </p:blipFill>
        <p:spPr>
          <a:xfrm>
            <a:off x="1202634" y="527050"/>
            <a:ext cx="4570012" cy="4541802"/>
          </a:xfrm>
          <a:prstGeom prst="rect">
            <a:avLst/>
          </a:prstGeom>
        </p:spPr>
      </p:pic>
    </p:spTree>
    <p:extLst>
      <p:ext uri="{BB962C8B-B14F-4D97-AF65-F5344CB8AC3E}">
        <p14:creationId xmlns:p14="http://schemas.microsoft.com/office/powerpoint/2010/main" val="20351990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A0D61588-3CCF-B342-B82E-C1AC6C6273CD}"/>
              </a:ext>
            </a:extLst>
          </p:cNvPr>
          <p:cNvPicPr>
            <a:picLocks noChangeAspect="1"/>
          </p:cNvPicPr>
          <p:nvPr/>
        </p:nvPicPr>
        <p:blipFill>
          <a:blip r:embed="rId3"/>
          <a:stretch>
            <a:fillRect/>
          </a:stretch>
        </p:blipFill>
        <p:spPr>
          <a:xfrm>
            <a:off x="-110613" y="202617"/>
            <a:ext cx="9366122" cy="1575847"/>
          </a:xfrm>
          <a:prstGeom prst="rect">
            <a:avLst/>
          </a:prstGeom>
        </p:spPr>
      </p:pic>
      <p:sp>
        <p:nvSpPr>
          <p:cNvPr id="5" name="Content Placeholder 2">
            <a:extLst>
              <a:ext uri="{FF2B5EF4-FFF2-40B4-BE49-F238E27FC236}">
                <a16:creationId xmlns:a16="http://schemas.microsoft.com/office/drawing/2014/main" id="{D3A9E1D3-3685-DD4A-B587-1C20AB50BBA8}"/>
              </a:ext>
            </a:extLst>
          </p:cNvPr>
          <p:cNvSpPr txBox="1">
            <a:spLocks/>
          </p:cNvSpPr>
          <p:nvPr/>
        </p:nvSpPr>
        <p:spPr>
          <a:xfrm>
            <a:off x="2807208" y="4672584"/>
            <a:ext cx="6336792" cy="390195"/>
          </a:xfrm>
          <a:prstGeom prst="rect">
            <a:avLst/>
          </a:prstGeom>
        </p:spPr>
        <p:txBody>
          <a:bodyPr vert="horz" lIns="91440" tIns="45720" rIns="91440" bIns="4572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None/>
            </a:pPr>
            <a:r>
              <a:rPr lang="en-GB" sz="900" b="1" dirty="0"/>
              <a:t>Ostrom, E</a:t>
            </a:r>
            <a:r>
              <a:rPr lang="en-GB" sz="900" dirty="0"/>
              <a:t> (1990). </a:t>
            </a:r>
            <a:r>
              <a:rPr lang="en-GB" sz="900" i="1" dirty="0"/>
              <a:t>Governing the Commons: The Evolution of Institutions for Collective Action</a:t>
            </a:r>
            <a:r>
              <a:rPr lang="en-GB" sz="900" dirty="0"/>
              <a:t>. New York, USA: Cambridge University Press.</a:t>
            </a:r>
          </a:p>
          <a:p>
            <a:pPr marL="0" indent="0" algn="r">
              <a:spcBef>
                <a:spcPts val="0"/>
              </a:spcBef>
              <a:buNone/>
            </a:pPr>
            <a:r>
              <a:rPr lang="en-GB" sz="900" dirty="0"/>
              <a:t>Figure: </a:t>
            </a:r>
            <a:r>
              <a:rPr lang="en-GB" sz="900" dirty="0" err="1"/>
              <a:t>thealternative.org.uk</a:t>
            </a:r>
            <a:endParaRPr lang="en-US" sz="900" dirty="0"/>
          </a:p>
        </p:txBody>
      </p:sp>
      <p:pic>
        <p:nvPicPr>
          <p:cNvPr id="2" name="Picture 1">
            <a:extLst>
              <a:ext uri="{FF2B5EF4-FFF2-40B4-BE49-F238E27FC236}">
                <a16:creationId xmlns:a16="http://schemas.microsoft.com/office/drawing/2014/main" id="{7799200B-B7D4-934B-AFB4-A1722E299E95}"/>
              </a:ext>
            </a:extLst>
          </p:cNvPr>
          <p:cNvPicPr>
            <a:picLocks noChangeAspect="1"/>
          </p:cNvPicPr>
          <p:nvPr/>
        </p:nvPicPr>
        <p:blipFill>
          <a:blip r:embed="rId4"/>
          <a:stretch>
            <a:fillRect/>
          </a:stretch>
        </p:blipFill>
        <p:spPr>
          <a:xfrm>
            <a:off x="214686" y="1710830"/>
            <a:ext cx="7521934" cy="2723992"/>
          </a:xfrm>
          <a:prstGeom prst="rect">
            <a:avLst/>
          </a:prstGeom>
        </p:spPr>
      </p:pic>
      <p:sp>
        <p:nvSpPr>
          <p:cNvPr id="7" name="Text Placeholder 2">
            <a:extLst>
              <a:ext uri="{FF2B5EF4-FFF2-40B4-BE49-F238E27FC236}">
                <a16:creationId xmlns:a16="http://schemas.microsoft.com/office/drawing/2014/main" id="{030F565C-E233-4B4D-9F0F-EF1849482A5F}"/>
              </a:ext>
            </a:extLst>
          </p:cNvPr>
          <p:cNvSpPr txBox="1">
            <a:spLocks/>
          </p:cNvSpPr>
          <p:nvPr/>
        </p:nvSpPr>
        <p:spPr>
          <a:xfrm>
            <a:off x="861725" y="948516"/>
            <a:ext cx="4658525" cy="592186"/>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US" sz="3600" b="1" dirty="0">
                <a:solidFill>
                  <a:srgbClr val="511C6C"/>
                </a:solidFill>
              </a:rPr>
              <a:t>Elinor Ostrom</a:t>
            </a:r>
          </a:p>
        </p:txBody>
      </p:sp>
    </p:spTree>
    <p:extLst>
      <p:ext uri="{BB962C8B-B14F-4D97-AF65-F5344CB8AC3E}">
        <p14:creationId xmlns:p14="http://schemas.microsoft.com/office/powerpoint/2010/main" val="24497285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A0D61588-3CCF-B342-B82E-C1AC6C6273CD}"/>
              </a:ext>
            </a:extLst>
          </p:cNvPr>
          <p:cNvPicPr>
            <a:picLocks noChangeAspect="1"/>
          </p:cNvPicPr>
          <p:nvPr/>
        </p:nvPicPr>
        <p:blipFill>
          <a:blip r:embed="rId3"/>
          <a:stretch>
            <a:fillRect/>
          </a:stretch>
        </p:blipFill>
        <p:spPr>
          <a:xfrm>
            <a:off x="-111061" y="214911"/>
            <a:ext cx="9366122" cy="1575847"/>
          </a:xfrm>
          <a:prstGeom prst="rect">
            <a:avLst/>
          </a:prstGeom>
        </p:spPr>
      </p:pic>
      <p:sp>
        <p:nvSpPr>
          <p:cNvPr id="9" name="Text Placeholder 1">
            <a:extLst>
              <a:ext uri="{FF2B5EF4-FFF2-40B4-BE49-F238E27FC236}">
                <a16:creationId xmlns:a16="http://schemas.microsoft.com/office/drawing/2014/main" id="{370C8A78-6117-6643-AF5F-E3E84FEA9698}"/>
              </a:ext>
            </a:extLst>
          </p:cNvPr>
          <p:cNvSpPr txBox="1">
            <a:spLocks/>
          </p:cNvSpPr>
          <p:nvPr/>
        </p:nvSpPr>
        <p:spPr>
          <a:xfrm>
            <a:off x="861725" y="1721416"/>
            <a:ext cx="7461485" cy="2462958"/>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Clr>
                <a:srgbClr val="511C6C"/>
              </a:buClr>
              <a:buNone/>
            </a:pPr>
            <a:r>
              <a:rPr lang="en-US" sz="2000" b="1" dirty="0"/>
              <a:t>A potential research </a:t>
            </a:r>
            <a:r>
              <a:rPr lang="en-GB" sz="2000" b="1" dirty="0"/>
              <a:t>programme</a:t>
            </a:r>
            <a:r>
              <a:rPr lang="en-US" sz="2000" b="1" dirty="0"/>
              <a:t> aimed at tracking the implementation and development of geographically-based </a:t>
            </a:r>
            <a:r>
              <a:rPr lang="en-US" sz="2000" b="1" dirty="0" err="1"/>
              <a:t>organisational</a:t>
            </a:r>
            <a:r>
              <a:rPr lang="en-US" sz="2000" b="1" dirty="0"/>
              <a:t> partnerships within health and care in England</a:t>
            </a:r>
            <a:endParaRPr lang="en-US" sz="1800" b="1" dirty="0"/>
          </a:p>
        </p:txBody>
      </p:sp>
      <p:sp>
        <p:nvSpPr>
          <p:cNvPr id="10" name="Text Placeholder 2">
            <a:extLst>
              <a:ext uri="{FF2B5EF4-FFF2-40B4-BE49-F238E27FC236}">
                <a16:creationId xmlns:a16="http://schemas.microsoft.com/office/drawing/2014/main" id="{87EE5F96-0929-5448-913E-F8B982B64437}"/>
              </a:ext>
            </a:extLst>
          </p:cNvPr>
          <p:cNvSpPr txBox="1">
            <a:spLocks/>
          </p:cNvSpPr>
          <p:nvPr/>
        </p:nvSpPr>
        <p:spPr>
          <a:xfrm>
            <a:off x="861725" y="1010984"/>
            <a:ext cx="4658525" cy="592186"/>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US" sz="3600" b="1" dirty="0">
                <a:solidFill>
                  <a:srgbClr val="511C6C"/>
                </a:solidFill>
              </a:rPr>
              <a:t>What is TRACE?</a:t>
            </a:r>
          </a:p>
        </p:txBody>
      </p:sp>
    </p:spTree>
    <p:extLst>
      <p:ext uri="{BB962C8B-B14F-4D97-AF65-F5344CB8AC3E}">
        <p14:creationId xmlns:p14="http://schemas.microsoft.com/office/powerpoint/2010/main" val="406771489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A0D61588-3CCF-B342-B82E-C1AC6C6273CD}"/>
              </a:ext>
            </a:extLst>
          </p:cNvPr>
          <p:cNvPicPr>
            <a:picLocks noChangeAspect="1"/>
          </p:cNvPicPr>
          <p:nvPr/>
        </p:nvPicPr>
        <p:blipFill>
          <a:blip r:embed="rId3"/>
          <a:stretch>
            <a:fillRect/>
          </a:stretch>
        </p:blipFill>
        <p:spPr>
          <a:xfrm>
            <a:off x="-110613" y="202617"/>
            <a:ext cx="9366122" cy="1575847"/>
          </a:xfrm>
          <a:prstGeom prst="rect">
            <a:avLst/>
          </a:prstGeom>
        </p:spPr>
      </p:pic>
      <p:sp>
        <p:nvSpPr>
          <p:cNvPr id="6" name="Content Placeholder 2">
            <a:extLst>
              <a:ext uri="{FF2B5EF4-FFF2-40B4-BE49-F238E27FC236}">
                <a16:creationId xmlns:a16="http://schemas.microsoft.com/office/drawing/2014/main" id="{2036F6F8-9B7D-E841-9FB5-BBDE4FE6D593}"/>
              </a:ext>
            </a:extLst>
          </p:cNvPr>
          <p:cNvSpPr txBox="1">
            <a:spLocks/>
          </p:cNvSpPr>
          <p:nvPr/>
        </p:nvSpPr>
        <p:spPr>
          <a:xfrm>
            <a:off x="6224164" y="4899707"/>
            <a:ext cx="2919836" cy="243793"/>
          </a:xfrm>
          <a:prstGeom prst="rect">
            <a:avLst/>
          </a:prstGeom>
        </p:spPr>
        <p:txBody>
          <a:bodyPr vert="horz" lIns="91440" tIns="45720" rIns="91440" bIns="45720" rtlCol="0">
            <a:normAutofit fontScale="6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Font typeface="Arial" panose="020B0604020202020204" pitchFamily="34" charset="0"/>
              <a:buNone/>
            </a:pPr>
            <a:r>
              <a:rPr lang="en-US" sz="1800" dirty="0"/>
              <a:t>Greenhalgh et al. JMIR. 2017;19(11):e367</a:t>
            </a:r>
          </a:p>
        </p:txBody>
      </p:sp>
      <p:pic>
        <p:nvPicPr>
          <p:cNvPr id="4" name="Picture 3" descr="A screenshot of a cell phone&#10;&#10;Description automatically generated">
            <a:extLst>
              <a:ext uri="{FF2B5EF4-FFF2-40B4-BE49-F238E27FC236}">
                <a16:creationId xmlns:a16="http://schemas.microsoft.com/office/drawing/2014/main" id="{BF6470DC-6B77-9F4C-811A-5F3D3651FB94}"/>
              </a:ext>
            </a:extLst>
          </p:cNvPr>
          <p:cNvPicPr>
            <a:picLocks noChangeAspect="1"/>
          </p:cNvPicPr>
          <p:nvPr/>
        </p:nvPicPr>
        <p:blipFill>
          <a:blip r:embed="rId4"/>
          <a:stretch>
            <a:fillRect/>
          </a:stretch>
        </p:blipFill>
        <p:spPr>
          <a:xfrm>
            <a:off x="419748" y="457341"/>
            <a:ext cx="6167209" cy="4483542"/>
          </a:xfrm>
          <a:prstGeom prst="rect">
            <a:avLst/>
          </a:prstGeom>
        </p:spPr>
      </p:pic>
    </p:spTree>
    <p:extLst>
      <p:ext uri="{BB962C8B-B14F-4D97-AF65-F5344CB8AC3E}">
        <p14:creationId xmlns:p14="http://schemas.microsoft.com/office/powerpoint/2010/main" val="28763079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A0D61588-3CCF-B342-B82E-C1AC6C6273CD}"/>
              </a:ext>
            </a:extLst>
          </p:cNvPr>
          <p:cNvPicPr>
            <a:picLocks noChangeAspect="1"/>
          </p:cNvPicPr>
          <p:nvPr/>
        </p:nvPicPr>
        <p:blipFill>
          <a:blip r:embed="rId3"/>
          <a:stretch>
            <a:fillRect/>
          </a:stretch>
        </p:blipFill>
        <p:spPr>
          <a:xfrm>
            <a:off x="-110613" y="202617"/>
            <a:ext cx="9366122" cy="1575847"/>
          </a:xfrm>
          <a:prstGeom prst="rect">
            <a:avLst/>
          </a:prstGeom>
        </p:spPr>
      </p:pic>
      <p:sp>
        <p:nvSpPr>
          <p:cNvPr id="9" name="Text Placeholder 1">
            <a:extLst>
              <a:ext uri="{FF2B5EF4-FFF2-40B4-BE49-F238E27FC236}">
                <a16:creationId xmlns:a16="http://schemas.microsoft.com/office/drawing/2014/main" id="{370C8A78-6117-6643-AF5F-E3E84FEA9698}"/>
              </a:ext>
            </a:extLst>
          </p:cNvPr>
          <p:cNvSpPr txBox="1">
            <a:spLocks/>
          </p:cNvSpPr>
          <p:nvPr/>
        </p:nvSpPr>
        <p:spPr>
          <a:xfrm>
            <a:off x="861725" y="1778464"/>
            <a:ext cx="6098049" cy="2462958"/>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342900" lvl="0" indent="-342900">
              <a:spcAft>
                <a:spcPts val="0"/>
              </a:spcAft>
              <a:buFont typeface="Symbol" pitchFamily="2" charset="2"/>
              <a:buChar char=""/>
            </a:pPr>
            <a:r>
              <a:rPr lang="en-GB" sz="2000" dirty="0"/>
              <a:t>Domains to include, e.g.</a:t>
            </a:r>
          </a:p>
          <a:p>
            <a:pPr marL="685800" lvl="1" indent="-342900">
              <a:buFont typeface="Symbol" pitchFamily="2" charset="2"/>
              <a:buChar char=""/>
            </a:pPr>
            <a:r>
              <a:rPr lang="en-GB" sz="1700" dirty="0">
                <a:latin typeface="Calibri" panose="020F0502020204030204" pitchFamily="34" charset="0"/>
                <a:ea typeface="Calibri" panose="020F0502020204030204" pitchFamily="34" charset="0"/>
                <a:cs typeface="Times New Roman" panose="02020603050405020304" pitchFamily="18" charset="0"/>
              </a:rPr>
              <a:t>Glasby et al. Int J </a:t>
            </a:r>
            <a:r>
              <a:rPr lang="en-GB" sz="1700" dirty="0" err="1">
                <a:latin typeface="Calibri" panose="020F0502020204030204" pitchFamily="34" charset="0"/>
                <a:ea typeface="Calibri" panose="020F0502020204030204" pitchFamily="34" charset="0"/>
                <a:cs typeface="Times New Roman" panose="02020603050405020304" pitchFamily="18" charset="0"/>
              </a:rPr>
              <a:t>Integr</a:t>
            </a:r>
            <a:r>
              <a:rPr lang="en-GB" sz="1700" dirty="0">
                <a:latin typeface="Calibri" panose="020F0502020204030204" pitchFamily="34" charset="0"/>
                <a:ea typeface="Calibri" panose="020F0502020204030204" pitchFamily="34" charset="0"/>
                <a:cs typeface="Times New Roman" panose="02020603050405020304" pitchFamily="18" charset="0"/>
              </a:rPr>
              <a:t> Care. 2011;11:e002</a:t>
            </a:r>
          </a:p>
          <a:p>
            <a:pPr marL="685800" lvl="1" indent="-342900">
              <a:buFont typeface="Symbol" pitchFamily="2" charset="2"/>
              <a:buChar char=""/>
            </a:pPr>
            <a:r>
              <a:rPr lang="en-GB" sz="1700" dirty="0">
                <a:latin typeface="Calibri" panose="020F0502020204030204" pitchFamily="34" charset="0"/>
                <a:ea typeface="Calibri" panose="020F0502020204030204" pitchFamily="34" charset="0"/>
                <a:cs typeface="Times New Roman" panose="02020603050405020304" pitchFamily="18" charset="0"/>
              </a:rPr>
              <a:t>NSHOS, NSACO domains</a:t>
            </a:r>
          </a:p>
          <a:p>
            <a:pPr marL="685800" lvl="1" indent="-342900">
              <a:buFont typeface="Symbol" pitchFamily="2" charset="2"/>
              <a:buChar char=""/>
            </a:pPr>
            <a:r>
              <a:rPr lang="en-GB" sz="1700" dirty="0">
                <a:latin typeface="Calibri" panose="020F0502020204030204" pitchFamily="34" charset="0"/>
                <a:ea typeface="Calibri" panose="020F0502020204030204" pitchFamily="34" charset="0"/>
                <a:cs typeface="Times New Roman" panose="02020603050405020304" pitchFamily="18" charset="0"/>
              </a:rPr>
              <a:t>Pioneer programme</a:t>
            </a:r>
          </a:p>
          <a:p>
            <a:pPr marL="685800" lvl="1" indent="-342900">
              <a:buFont typeface="Symbol" pitchFamily="2" charset="2"/>
              <a:buChar char=""/>
            </a:pPr>
            <a:r>
              <a:rPr lang="en-GB" sz="1700" dirty="0">
                <a:latin typeface="Calibri" panose="020F0502020204030204" pitchFamily="34" charset="0"/>
                <a:ea typeface="Calibri" panose="020F0502020204030204" pitchFamily="34" charset="0"/>
                <a:cs typeface="Times New Roman" panose="02020603050405020304" pitchFamily="18" charset="0"/>
              </a:rPr>
              <a:t>…</a:t>
            </a:r>
          </a:p>
          <a:p>
            <a:pPr marL="342900" lvl="0" indent="-342900">
              <a:spcAft>
                <a:spcPts val="0"/>
              </a:spcAft>
              <a:buFont typeface="Symbol" pitchFamily="2" charset="2"/>
              <a:buChar char=""/>
            </a:pPr>
            <a:endParaRPr lang="en-GB" sz="2000" dirty="0">
              <a:latin typeface="Calibri" panose="020F0502020204030204" pitchFamily="34" charset="0"/>
              <a:ea typeface="Calibri" panose="020F0502020204030204" pitchFamily="34" charset="0"/>
              <a:cs typeface="Times New Roman" panose="02020603050405020304" pitchFamily="18" charset="0"/>
            </a:endParaRPr>
          </a:p>
        </p:txBody>
      </p:sp>
      <p:sp>
        <p:nvSpPr>
          <p:cNvPr id="10" name="Text Placeholder 2">
            <a:extLst>
              <a:ext uri="{FF2B5EF4-FFF2-40B4-BE49-F238E27FC236}">
                <a16:creationId xmlns:a16="http://schemas.microsoft.com/office/drawing/2014/main" id="{87EE5F96-0929-5448-913E-F8B982B64437}"/>
              </a:ext>
            </a:extLst>
          </p:cNvPr>
          <p:cNvSpPr txBox="1">
            <a:spLocks/>
          </p:cNvSpPr>
          <p:nvPr/>
        </p:nvSpPr>
        <p:spPr>
          <a:xfrm>
            <a:off x="861725" y="948516"/>
            <a:ext cx="4658525" cy="592186"/>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US" sz="3600" b="1" dirty="0">
                <a:solidFill>
                  <a:srgbClr val="511C6C"/>
                </a:solidFill>
              </a:rPr>
              <a:t>Survey instrument</a:t>
            </a:r>
          </a:p>
        </p:txBody>
      </p:sp>
    </p:spTree>
    <p:extLst>
      <p:ext uri="{BB962C8B-B14F-4D97-AF65-F5344CB8AC3E}">
        <p14:creationId xmlns:p14="http://schemas.microsoft.com/office/powerpoint/2010/main" val="106954006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A0D61588-3CCF-B342-B82E-C1AC6C6273CD}"/>
              </a:ext>
            </a:extLst>
          </p:cNvPr>
          <p:cNvPicPr>
            <a:picLocks noChangeAspect="1"/>
          </p:cNvPicPr>
          <p:nvPr/>
        </p:nvPicPr>
        <p:blipFill>
          <a:blip r:embed="rId3"/>
          <a:stretch>
            <a:fillRect/>
          </a:stretch>
        </p:blipFill>
        <p:spPr>
          <a:xfrm>
            <a:off x="-110613" y="202617"/>
            <a:ext cx="9366122" cy="1575847"/>
          </a:xfrm>
          <a:prstGeom prst="rect">
            <a:avLst/>
          </a:prstGeom>
        </p:spPr>
      </p:pic>
      <p:sp>
        <p:nvSpPr>
          <p:cNvPr id="9" name="Text Placeholder 1">
            <a:extLst>
              <a:ext uri="{FF2B5EF4-FFF2-40B4-BE49-F238E27FC236}">
                <a16:creationId xmlns:a16="http://schemas.microsoft.com/office/drawing/2014/main" id="{370C8A78-6117-6643-AF5F-E3E84FEA9698}"/>
              </a:ext>
            </a:extLst>
          </p:cNvPr>
          <p:cNvSpPr txBox="1">
            <a:spLocks/>
          </p:cNvSpPr>
          <p:nvPr/>
        </p:nvSpPr>
        <p:spPr>
          <a:xfrm>
            <a:off x="861725" y="1778464"/>
            <a:ext cx="6098049" cy="2462958"/>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0" indent="0">
              <a:spcAft>
                <a:spcPts val="0"/>
              </a:spcAft>
              <a:buNone/>
            </a:pPr>
            <a:endParaRPr lang="en-GB" sz="2000" dirty="0">
              <a:latin typeface="Calibri" panose="020F0502020204030204" pitchFamily="34" charset="0"/>
              <a:ea typeface="Calibri" panose="020F0502020204030204" pitchFamily="34" charset="0"/>
              <a:cs typeface="Times New Roman" panose="02020603050405020304" pitchFamily="18" charset="0"/>
            </a:endParaRPr>
          </a:p>
        </p:txBody>
      </p:sp>
      <p:sp>
        <p:nvSpPr>
          <p:cNvPr id="10" name="Text Placeholder 2">
            <a:extLst>
              <a:ext uri="{FF2B5EF4-FFF2-40B4-BE49-F238E27FC236}">
                <a16:creationId xmlns:a16="http://schemas.microsoft.com/office/drawing/2014/main" id="{87EE5F96-0929-5448-913E-F8B982B64437}"/>
              </a:ext>
            </a:extLst>
          </p:cNvPr>
          <p:cNvSpPr txBox="1">
            <a:spLocks/>
          </p:cNvSpPr>
          <p:nvPr/>
        </p:nvSpPr>
        <p:spPr>
          <a:xfrm>
            <a:off x="861725" y="948516"/>
            <a:ext cx="4658525" cy="592186"/>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US" sz="3600" b="1" dirty="0">
                <a:solidFill>
                  <a:srgbClr val="511C6C"/>
                </a:solidFill>
              </a:rPr>
              <a:t>Unit of analysis</a:t>
            </a:r>
          </a:p>
        </p:txBody>
      </p:sp>
      <p:sp>
        <p:nvSpPr>
          <p:cNvPr id="5" name="Text Placeholder 1">
            <a:extLst>
              <a:ext uri="{FF2B5EF4-FFF2-40B4-BE49-F238E27FC236}">
                <a16:creationId xmlns:a16="http://schemas.microsoft.com/office/drawing/2014/main" id="{548DA0C0-DD44-3B40-B245-E9456760EEE1}"/>
              </a:ext>
            </a:extLst>
          </p:cNvPr>
          <p:cNvSpPr txBox="1">
            <a:spLocks/>
          </p:cNvSpPr>
          <p:nvPr/>
        </p:nvSpPr>
        <p:spPr>
          <a:xfrm>
            <a:off x="1014125" y="1930864"/>
            <a:ext cx="6337651" cy="2462958"/>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342900" lvl="0" indent="-342900">
              <a:spcAft>
                <a:spcPts val="0"/>
              </a:spcAft>
              <a:buFont typeface="Symbol" pitchFamily="2" charset="2"/>
              <a:buChar char=""/>
            </a:pPr>
            <a:r>
              <a:rPr lang="en-GB" sz="2000" dirty="0"/>
              <a:t>NHS trusts, local government, CCGs, PCNs, ICSs,  </a:t>
            </a:r>
          </a:p>
          <a:p>
            <a:pPr marL="0" lvl="0" indent="0">
              <a:spcAft>
                <a:spcPts val="0"/>
              </a:spcAft>
              <a:buNone/>
            </a:pPr>
            <a:endParaRPr lang="en-GB" sz="20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8920675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A0D61588-3CCF-B342-B82E-C1AC6C6273CD}"/>
              </a:ext>
            </a:extLst>
          </p:cNvPr>
          <p:cNvPicPr>
            <a:picLocks noChangeAspect="1"/>
          </p:cNvPicPr>
          <p:nvPr/>
        </p:nvPicPr>
        <p:blipFill>
          <a:blip r:embed="rId3"/>
          <a:stretch>
            <a:fillRect/>
          </a:stretch>
        </p:blipFill>
        <p:spPr>
          <a:xfrm>
            <a:off x="-110613" y="202617"/>
            <a:ext cx="9366122" cy="1575847"/>
          </a:xfrm>
          <a:prstGeom prst="rect">
            <a:avLst/>
          </a:prstGeom>
        </p:spPr>
      </p:pic>
      <p:sp>
        <p:nvSpPr>
          <p:cNvPr id="9" name="Text Placeholder 1">
            <a:extLst>
              <a:ext uri="{FF2B5EF4-FFF2-40B4-BE49-F238E27FC236}">
                <a16:creationId xmlns:a16="http://schemas.microsoft.com/office/drawing/2014/main" id="{370C8A78-6117-6643-AF5F-E3E84FEA9698}"/>
              </a:ext>
            </a:extLst>
          </p:cNvPr>
          <p:cNvSpPr txBox="1">
            <a:spLocks/>
          </p:cNvSpPr>
          <p:nvPr/>
        </p:nvSpPr>
        <p:spPr>
          <a:xfrm>
            <a:off x="861725" y="1778464"/>
            <a:ext cx="6098049" cy="2462958"/>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0" indent="0">
              <a:spcAft>
                <a:spcPts val="0"/>
              </a:spcAft>
              <a:buNone/>
            </a:pPr>
            <a:endParaRPr lang="en-GB" sz="2000" dirty="0">
              <a:latin typeface="Calibri" panose="020F0502020204030204" pitchFamily="34" charset="0"/>
              <a:ea typeface="Calibri" panose="020F0502020204030204" pitchFamily="34" charset="0"/>
              <a:cs typeface="Times New Roman" panose="02020603050405020304" pitchFamily="18" charset="0"/>
            </a:endParaRPr>
          </a:p>
        </p:txBody>
      </p:sp>
      <p:sp>
        <p:nvSpPr>
          <p:cNvPr id="10" name="Text Placeholder 2">
            <a:extLst>
              <a:ext uri="{FF2B5EF4-FFF2-40B4-BE49-F238E27FC236}">
                <a16:creationId xmlns:a16="http://schemas.microsoft.com/office/drawing/2014/main" id="{87EE5F96-0929-5448-913E-F8B982B64437}"/>
              </a:ext>
            </a:extLst>
          </p:cNvPr>
          <p:cNvSpPr txBox="1">
            <a:spLocks/>
          </p:cNvSpPr>
          <p:nvPr/>
        </p:nvSpPr>
        <p:spPr>
          <a:xfrm>
            <a:off x="861725" y="948516"/>
            <a:ext cx="4658525" cy="592186"/>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US" sz="3600" b="1" dirty="0">
                <a:solidFill>
                  <a:srgbClr val="511C6C"/>
                </a:solidFill>
              </a:rPr>
              <a:t>Data linkage and methodological challenges</a:t>
            </a:r>
          </a:p>
        </p:txBody>
      </p:sp>
    </p:spTree>
    <p:extLst>
      <p:ext uri="{BB962C8B-B14F-4D97-AF65-F5344CB8AC3E}">
        <p14:creationId xmlns:p14="http://schemas.microsoft.com/office/powerpoint/2010/main" val="259165471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A0D61588-3CCF-B342-B82E-C1AC6C6273CD}"/>
              </a:ext>
            </a:extLst>
          </p:cNvPr>
          <p:cNvPicPr>
            <a:picLocks noChangeAspect="1"/>
          </p:cNvPicPr>
          <p:nvPr/>
        </p:nvPicPr>
        <p:blipFill>
          <a:blip r:embed="rId3"/>
          <a:stretch>
            <a:fillRect/>
          </a:stretch>
        </p:blipFill>
        <p:spPr>
          <a:xfrm>
            <a:off x="-110613" y="202617"/>
            <a:ext cx="9366122" cy="1575847"/>
          </a:xfrm>
          <a:prstGeom prst="rect">
            <a:avLst/>
          </a:prstGeom>
        </p:spPr>
      </p:pic>
      <p:sp>
        <p:nvSpPr>
          <p:cNvPr id="9" name="Text Placeholder 1">
            <a:extLst>
              <a:ext uri="{FF2B5EF4-FFF2-40B4-BE49-F238E27FC236}">
                <a16:creationId xmlns:a16="http://schemas.microsoft.com/office/drawing/2014/main" id="{370C8A78-6117-6643-AF5F-E3E84FEA9698}"/>
              </a:ext>
            </a:extLst>
          </p:cNvPr>
          <p:cNvSpPr txBox="1">
            <a:spLocks/>
          </p:cNvSpPr>
          <p:nvPr/>
        </p:nvSpPr>
        <p:spPr>
          <a:xfrm>
            <a:off x="861725" y="1778464"/>
            <a:ext cx="6098049" cy="2462958"/>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0" indent="0">
              <a:spcAft>
                <a:spcPts val="0"/>
              </a:spcAft>
              <a:buNone/>
            </a:pPr>
            <a:endParaRPr lang="en-GB" sz="2000" dirty="0">
              <a:latin typeface="Calibri" panose="020F0502020204030204" pitchFamily="34" charset="0"/>
              <a:ea typeface="Calibri" panose="020F0502020204030204" pitchFamily="34" charset="0"/>
              <a:cs typeface="Times New Roman" panose="02020603050405020304" pitchFamily="18" charset="0"/>
            </a:endParaRPr>
          </a:p>
        </p:txBody>
      </p:sp>
      <p:sp>
        <p:nvSpPr>
          <p:cNvPr id="10" name="Text Placeholder 2">
            <a:extLst>
              <a:ext uri="{FF2B5EF4-FFF2-40B4-BE49-F238E27FC236}">
                <a16:creationId xmlns:a16="http://schemas.microsoft.com/office/drawing/2014/main" id="{87EE5F96-0929-5448-913E-F8B982B64437}"/>
              </a:ext>
            </a:extLst>
          </p:cNvPr>
          <p:cNvSpPr txBox="1">
            <a:spLocks/>
          </p:cNvSpPr>
          <p:nvPr/>
        </p:nvSpPr>
        <p:spPr>
          <a:xfrm>
            <a:off x="861725" y="948516"/>
            <a:ext cx="4658525" cy="592186"/>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US" sz="3600" b="1" dirty="0">
                <a:solidFill>
                  <a:srgbClr val="511C6C"/>
                </a:solidFill>
              </a:rPr>
              <a:t>Scope</a:t>
            </a:r>
          </a:p>
        </p:txBody>
      </p:sp>
      <p:sp>
        <p:nvSpPr>
          <p:cNvPr id="5" name="Text Placeholder 1">
            <a:extLst>
              <a:ext uri="{FF2B5EF4-FFF2-40B4-BE49-F238E27FC236}">
                <a16:creationId xmlns:a16="http://schemas.microsoft.com/office/drawing/2014/main" id="{1C9B25EA-8A46-AC44-A20E-943192B64E7E}"/>
              </a:ext>
            </a:extLst>
          </p:cNvPr>
          <p:cNvSpPr txBox="1">
            <a:spLocks/>
          </p:cNvSpPr>
          <p:nvPr/>
        </p:nvSpPr>
        <p:spPr>
          <a:xfrm>
            <a:off x="1014125" y="1930864"/>
            <a:ext cx="6098049" cy="2462958"/>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342900" lvl="0" indent="-342900">
              <a:spcAft>
                <a:spcPts val="0"/>
              </a:spcAft>
              <a:buFont typeface="Symbol" pitchFamily="2" charset="2"/>
              <a:buChar char=""/>
            </a:pPr>
            <a:r>
              <a:rPr lang="en-GB" sz="2000" dirty="0"/>
              <a:t>Survey instrument and domains</a:t>
            </a:r>
          </a:p>
          <a:p>
            <a:pPr marL="342900" lvl="0" indent="-342900">
              <a:spcAft>
                <a:spcPts val="0"/>
              </a:spcAft>
              <a:buFont typeface="Symbol" pitchFamily="2" charset="2"/>
              <a:buChar char=""/>
            </a:pPr>
            <a:r>
              <a:rPr lang="en-GB" sz="2000" dirty="0"/>
              <a:t>Scale/types of partnerships</a:t>
            </a:r>
          </a:p>
          <a:p>
            <a:pPr marL="342900" lvl="0" indent="-342900">
              <a:spcAft>
                <a:spcPts val="0"/>
              </a:spcAft>
              <a:buFont typeface="Symbol" pitchFamily="2" charset="2"/>
              <a:buChar char=""/>
            </a:pPr>
            <a:r>
              <a:rPr lang="en-GB" sz="2000" dirty="0"/>
              <a:t>Linking to routine data</a:t>
            </a:r>
          </a:p>
          <a:p>
            <a:pPr marL="342900" lvl="0" indent="-342900">
              <a:spcAft>
                <a:spcPts val="0"/>
              </a:spcAft>
              <a:buFont typeface="Symbol" pitchFamily="2" charset="2"/>
              <a:buChar char=""/>
            </a:pPr>
            <a:endParaRPr lang="en-GB" sz="2000" dirty="0"/>
          </a:p>
          <a:p>
            <a:pPr marL="342900" lvl="0" indent="-342900">
              <a:spcAft>
                <a:spcPts val="0"/>
              </a:spcAft>
              <a:buFont typeface="Symbol" pitchFamily="2" charset="2"/>
              <a:buChar char=""/>
            </a:pPr>
            <a:endParaRPr lang="en-GB" sz="2000" dirty="0"/>
          </a:p>
          <a:p>
            <a:pPr marL="342900" lvl="0" indent="-342900">
              <a:spcAft>
                <a:spcPts val="0"/>
              </a:spcAft>
              <a:buFont typeface="Symbol" pitchFamily="2" charset="2"/>
              <a:buChar char=""/>
            </a:pPr>
            <a:endParaRPr lang="en-GB" sz="20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0711202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A0D61588-3CCF-B342-B82E-C1AC6C6273CD}"/>
              </a:ext>
            </a:extLst>
          </p:cNvPr>
          <p:cNvPicPr>
            <a:picLocks noChangeAspect="1"/>
          </p:cNvPicPr>
          <p:nvPr/>
        </p:nvPicPr>
        <p:blipFill>
          <a:blip r:embed="rId3"/>
          <a:stretch>
            <a:fillRect/>
          </a:stretch>
        </p:blipFill>
        <p:spPr>
          <a:xfrm>
            <a:off x="-110613" y="202617"/>
            <a:ext cx="9366122" cy="1575847"/>
          </a:xfrm>
          <a:prstGeom prst="rect">
            <a:avLst/>
          </a:prstGeom>
        </p:spPr>
      </p:pic>
      <p:sp>
        <p:nvSpPr>
          <p:cNvPr id="9" name="Text Placeholder 1">
            <a:extLst>
              <a:ext uri="{FF2B5EF4-FFF2-40B4-BE49-F238E27FC236}">
                <a16:creationId xmlns:a16="http://schemas.microsoft.com/office/drawing/2014/main" id="{370C8A78-6117-6643-AF5F-E3E84FEA9698}"/>
              </a:ext>
            </a:extLst>
          </p:cNvPr>
          <p:cNvSpPr txBox="1">
            <a:spLocks/>
          </p:cNvSpPr>
          <p:nvPr/>
        </p:nvSpPr>
        <p:spPr>
          <a:xfrm>
            <a:off x="861725" y="1778464"/>
            <a:ext cx="6098049" cy="2462958"/>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0" indent="0">
              <a:spcAft>
                <a:spcPts val="0"/>
              </a:spcAft>
              <a:buNone/>
            </a:pPr>
            <a:endParaRPr lang="en-GB" sz="2000" dirty="0">
              <a:latin typeface="Calibri" panose="020F0502020204030204" pitchFamily="34" charset="0"/>
              <a:ea typeface="Calibri" panose="020F0502020204030204" pitchFamily="34" charset="0"/>
              <a:cs typeface="Times New Roman" panose="02020603050405020304" pitchFamily="18" charset="0"/>
            </a:endParaRPr>
          </a:p>
        </p:txBody>
      </p:sp>
      <p:sp>
        <p:nvSpPr>
          <p:cNvPr id="10" name="Text Placeholder 2">
            <a:extLst>
              <a:ext uri="{FF2B5EF4-FFF2-40B4-BE49-F238E27FC236}">
                <a16:creationId xmlns:a16="http://schemas.microsoft.com/office/drawing/2014/main" id="{87EE5F96-0929-5448-913E-F8B982B64437}"/>
              </a:ext>
            </a:extLst>
          </p:cNvPr>
          <p:cNvSpPr txBox="1">
            <a:spLocks/>
          </p:cNvSpPr>
          <p:nvPr/>
        </p:nvSpPr>
        <p:spPr>
          <a:xfrm>
            <a:off x="861725" y="948516"/>
            <a:ext cx="4658525" cy="592186"/>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US" sz="3600" b="1" dirty="0">
                <a:solidFill>
                  <a:srgbClr val="511C6C"/>
                </a:solidFill>
              </a:rPr>
              <a:t>Collaborators, funding, next steps</a:t>
            </a:r>
          </a:p>
        </p:txBody>
      </p:sp>
    </p:spTree>
    <p:extLst>
      <p:ext uri="{BB962C8B-B14F-4D97-AF65-F5344CB8AC3E}">
        <p14:creationId xmlns:p14="http://schemas.microsoft.com/office/powerpoint/2010/main" val="4499551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A0D61588-3CCF-B342-B82E-C1AC6C6273CD}"/>
              </a:ext>
            </a:extLst>
          </p:cNvPr>
          <p:cNvPicPr>
            <a:picLocks noChangeAspect="1"/>
          </p:cNvPicPr>
          <p:nvPr/>
        </p:nvPicPr>
        <p:blipFill>
          <a:blip r:embed="rId3"/>
          <a:stretch>
            <a:fillRect/>
          </a:stretch>
        </p:blipFill>
        <p:spPr>
          <a:xfrm>
            <a:off x="-110613" y="202617"/>
            <a:ext cx="9366122" cy="1575847"/>
          </a:xfrm>
          <a:prstGeom prst="rect">
            <a:avLst/>
          </a:prstGeom>
        </p:spPr>
      </p:pic>
      <p:sp>
        <p:nvSpPr>
          <p:cNvPr id="9" name="Text Placeholder 1">
            <a:extLst>
              <a:ext uri="{FF2B5EF4-FFF2-40B4-BE49-F238E27FC236}">
                <a16:creationId xmlns:a16="http://schemas.microsoft.com/office/drawing/2014/main" id="{370C8A78-6117-6643-AF5F-E3E84FEA9698}"/>
              </a:ext>
            </a:extLst>
          </p:cNvPr>
          <p:cNvSpPr txBox="1">
            <a:spLocks/>
          </p:cNvSpPr>
          <p:nvPr/>
        </p:nvSpPr>
        <p:spPr>
          <a:xfrm>
            <a:off x="861725" y="1778464"/>
            <a:ext cx="6544915" cy="2462958"/>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buClr>
                <a:srgbClr val="511C6C"/>
              </a:buClr>
            </a:pPr>
            <a:r>
              <a:rPr lang="en-US" sz="2000" dirty="0"/>
              <a:t>Partnership formation in the NHS and social care is nothing new</a:t>
            </a:r>
          </a:p>
          <a:p>
            <a:pPr>
              <a:buClr>
                <a:srgbClr val="511C6C"/>
              </a:buClr>
            </a:pPr>
            <a:r>
              <a:rPr lang="en-US" sz="2000" dirty="0"/>
              <a:t>Strong partnerships are hard to achieve</a:t>
            </a:r>
          </a:p>
          <a:p>
            <a:pPr>
              <a:buClr>
                <a:srgbClr val="511C6C"/>
              </a:buClr>
            </a:pPr>
            <a:r>
              <a:rPr lang="en-US" sz="2000" dirty="0"/>
              <a:t>There are limited data on what aspects of partnership relate to what processes or outcomes</a:t>
            </a:r>
          </a:p>
          <a:p>
            <a:pPr>
              <a:buClr>
                <a:srgbClr val="511C6C"/>
              </a:buClr>
            </a:pPr>
            <a:r>
              <a:rPr lang="en-US" sz="2000" dirty="0"/>
              <a:t>This is particularly the case for outcomes related to population health, inequalities, and disease prevention </a:t>
            </a:r>
          </a:p>
        </p:txBody>
      </p:sp>
      <p:sp>
        <p:nvSpPr>
          <p:cNvPr id="10" name="Text Placeholder 2">
            <a:extLst>
              <a:ext uri="{FF2B5EF4-FFF2-40B4-BE49-F238E27FC236}">
                <a16:creationId xmlns:a16="http://schemas.microsoft.com/office/drawing/2014/main" id="{87EE5F96-0929-5448-913E-F8B982B64437}"/>
              </a:ext>
            </a:extLst>
          </p:cNvPr>
          <p:cNvSpPr txBox="1">
            <a:spLocks/>
          </p:cNvSpPr>
          <p:nvPr/>
        </p:nvSpPr>
        <p:spPr>
          <a:xfrm>
            <a:off x="861725" y="948516"/>
            <a:ext cx="4658525" cy="592186"/>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US" sz="3600" b="1" dirty="0">
                <a:solidFill>
                  <a:srgbClr val="511C6C"/>
                </a:solidFill>
              </a:rPr>
              <a:t>Background</a:t>
            </a:r>
          </a:p>
        </p:txBody>
      </p:sp>
    </p:spTree>
    <p:extLst>
      <p:ext uri="{BB962C8B-B14F-4D97-AF65-F5344CB8AC3E}">
        <p14:creationId xmlns:p14="http://schemas.microsoft.com/office/powerpoint/2010/main" val="31883233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9D4061F3-3DD2-254F-BBBF-EA9632616ABB}"/>
              </a:ext>
            </a:extLst>
          </p:cNvPr>
          <p:cNvCxnSpPr>
            <a:cxnSpLocks/>
          </p:cNvCxnSpPr>
          <p:nvPr/>
        </p:nvCxnSpPr>
        <p:spPr>
          <a:xfrm>
            <a:off x="4734709" y="67622"/>
            <a:ext cx="0" cy="4920755"/>
          </a:xfrm>
          <a:prstGeom prst="line">
            <a:avLst/>
          </a:prstGeom>
          <a:ln w="25400">
            <a:solidFill>
              <a:srgbClr val="C00000"/>
            </a:solidFill>
            <a:prstDash val="dash"/>
          </a:ln>
        </p:spPr>
        <p:style>
          <a:lnRef idx="1">
            <a:schemeClr val="accent1"/>
          </a:lnRef>
          <a:fillRef idx="0">
            <a:schemeClr val="accent1"/>
          </a:fillRef>
          <a:effectRef idx="0">
            <a:schemeClr val="accent1"/>
          </a:effectRef>
          <a:fontRef idx="minor">
            <a:schemeClr val="tx1"/>
          </a:fontRef>
        </p:style>
      </p:cxnSp>
      <p:graphicFrame>
        <p:nvGraphicFramePr>
          <p:cNvPr id="4" name="Diagram 3">
            <a:extLst>
              <a:ext uri="{FF2B5EF4-FFF2-40B4-BE49-F238E27FC236}">
                <a16:creationId xmlns:a16="http://schemas.microsoft.com/office/drawing/2014/main" id="{33AF782B-A1BF-BB42-BE46-46D9F1917C58}"/>
              </a:ext>
            </a:extLst>
          </p:cNvPr>
          <p:cNvGraphicFramePr/>
          <p:nvPr>
            <p:extLst>
              <p:ext uri="{D42A27DB-BD31-4B8C-83A1-F6EECF244321}">
                <p14:modId xmlns:p14="http://schemas.microsoft.com/office/powerpoint/2010/main" val="1674878395"/>
              </p:ext>
            </p:extLst>
          </p:nvPr>
        </p:nvGraphicFramePr>
        <p:xfrm>
          <a:off x="315837" y="171449"/>
          <a:ext cx="8471002" cy="48169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Oval 4">
            <a:extLst>
              <a:ext uri="{FF2B5EF4-FFF2-40B4-BE49-F238E27FC236}">
                <a16:creationId xmlns:a16="http://schemas.microsoft.com/office/drawing/2014/main" id="{BB06A26E-4A0D-944F-A599-B3D1EB5D6264}"/>
              </a:ext>
            </a:extLst>
          </p:cNvPr>
          <p:cNvSpPr/>
          <p:nvPr/>
        </p:nvSpPr>
        <p:spPr>
          <a:xfrm>
            <a:off x="532435" y="2374973"/>
            <a:ext cx="406400" cy="406400"/>
          </a:xfrm>
          <a:prstGeom prst="ellipse">
            <a:avLst/>
          </a:prstGeom>
          <a:solidFill>
            <a:srgbClr val="3056BC"/>
          </a:solidFill>
          <a:ln>
            <a:no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8" name="TextBox 7">
            <a:extLst>
              <a:ext uri="{FF2B5EF4-FFF2-40B4-BE49-F238E27FC236}">
                <a16:creationId xmlns:a16="http://schemas.microsoft.com/office/drawing/2014/main" id="{B3D4B951-39FE-AB41-AE92-54BBC867A26D}"/>
              </a:ext>
            </a:extLst>
          </p:cNvPr>
          <p:cNvSpPr txBox="1"/>
          <p:nvPr/>
        </p:nvSpPr>
        <p:spPr>
          <a:xfrm>
            <a:off x="-20731" y="2444793"/>
            <a:ext cx="595859" cy="261610"/>
          </a:xfrm>
          <a:prstGeom prst="rect">
            <a:avLst/>
          </a:prstGeom>
          <a:noFill/>
        </p:spPr>
        <p:txBody>
          <a:bodyPr wrap="square" rtlCol="0">
            <a:spAutoFit/>
          </a:bodyPr>
          <a:lstStyle/>
          <a:p>
            <a:r>
              <a:rPr lang="en-US" sz="1100" b="1" dirty="0"/>
              <a:t>1970</a:t>
            </a:r>
          </a:p>
        </p:txBody>
      </p:sp>
      <p:sp>
        <p:nvSpPr>
          <p:cNvPr id="13" name="TextBox 12">
            <a:extLst>
              <a:ext uri="{FF2B5EF4-FFF2-40B4-BE49-F238E27FC236}">
                <a16:creationId xmlns:a16="http://schemas.microsoft.com/office/drawing/2014/main" id="{30EFC273-4CB4-D448-9DFA-233F98DB915D}"/>
              </a:ext>
            </a:extLst>
          </p:cNvPr>
          <p:cNvSpPr txBox="1"/>
          <p:nvPr/>
        </p:nvSpPr>
        <p:spPr>
          <a:xfrm>
            <a:off x="8734269" y="2444860"/>
            <a:ext cx="486913" cy="261610"/>
          </a:xfrm>
          <a:prstGeom prst="rect">
            <a:avLst/>
          </a:prstGeom>
          <a:noFill/>
        </p:spPr>
        <p:txBody>
          <a:bodyPr wrap="square" rtlCol="0">
            <a:spAutoFit/>
          </a:bodyPr>
          <a:lstStyle/>
          <a:p>
            <a:r>
              <a:rPr lang="en-US" sz="1100" b="1" dirty="0"/>
              <a:t>2020</a:t>
            </a:r>
          </a:p>
        </p:txBody>
      </p:sp>
      <p:sp>
        <p:nvSpPr>
          <p:cNvPr id="14" name="TextBox 13">
            <a:extLst>
              <a:ext uri="{FF2B5EF4-FFF2-40B4-BE49-F238E27FC236}">
                <a16:creationId xmlns:a16="http://schemas.microsoft.com/office/drawing/2014/main" id="{6C30A839-B52F-8B46-9284-FFCC9DB52C47}"/>
              </a:ext>
            </a:extLst>
          </p:cNvPr>
          <p:cNvSpPr txBox="1"/>
          <p:nvPr/>
        </p:nvSpPr>
        <p:spPr>
          <a:xfrm>
            <a:off x="484423" y="2437641"/>
            <a:ext cx="486914" cy="261610"/>
          </a:xfrm>
          <a:prstGeom prst="rect">
            <a:avLst/>
          </a:prstGeom>
          <a:noFill/>
        </p:spPr>
        <p:txBody>
          <a:bodyPr wrap="square" rtlCol="0">
            <a:spAutoFit/>
          </a:bodyPr>
          <a:lstStyle/>
          <a:p>
            <a:pPr algn="ctr"/>
            <a:r>
              <a:rPr lang="en-US" sz="1100" b="1" dirty="0">
                <a:solidFill>
                  <a:schemeClr val="bg1"/>
                </a:solidFill>
              </a:rPr>
              <a:t>1973</a:t>
            </a:r>
          </a:p>
        </p:txBody>
      </p:sp>
      <p:sp>
        <p:nvSpPr>
          <p:cNvPr id="15" name="TextBox 14">
            <a:extLst>
              <a:ext uri="{FF2B5EF4-FFF2-40B4-BE49-F238E27FC236}">
                <a16:creationId xmlns:a16="http://schemas.microsoft.com/office/drawing/2014/main" id="{468F5120-2FF5-954F-B874-6337441EC625}"/>
              </a:ext>
            </a:extLst>
          </p:cNvPr>
          <p:cNvSpPr txBox="1"/>
          <p:nvPr/>
        </p:nvSpPr>
        <p:spPr>
          <a:xfrm>
            <a:off x="12787" y="67622"/>
            <a:ext cx="1826699" cy="1923604"/>
          </a:xfrm>
          <a:prstGeom prst="rect">
            <a:avLst/>
          </a:prstGeom>
          <a:noFill/>
        </p:spPr>
        <p:txBody>
          <a:bodyPr wrap="square" rtlCol="0">
            <a:spAutoFit/>
          </a:bodyPr>
          <a:lstStyle/>
          <a:p>
            <a:pPr lvl="0" algn="ctr"/>
            <a:r>
              <a:rPr lang="en-US" sz="700" b="1" dirty="0"/>
              <a:t>The 1973 NHS </a:t>
            </a:r>
            <a:r>
              <a:rPr lang="en-US" sz="700" b="1" dirty="0" err="1"/>
              <a:t>Reorganisation</a:t>
            </a:r>
            <a:r>
              <a:rPr lang="en-US" sz="700" b="1" dirty="0"/>
              <a:t> Act</a:t>
            </a:r>
          </a:p>
          <a:p>
            <a:pPr lvl="0" algn="just"/>
            <a:r>
              <a:rPr lang="en-US" sz="700" dirty="0"/>
              <a:t>Before 1973, the NHS had three separately administered functions: hospital services, executive councils (including general practice and pharmaceuticals), and local health authorities (including a range of public health and maternity services). The 1973 Act brought these functions under a single NHS administration. It created nine regional health authorities and 90 area health authorities. As far as possible, area health authority boundaries aligned with local government authority boundaries, with the intention that local government and the NHS would work together to improve local health and welfare – advised by local Joint Consultative Committees.</a:t>
            </a:r>
          </a:p>
        </p:txBody>
      </p:sp>
      <p:cxnSp>
        <p:nvCxnSpPr>
          <p:cNvPr id="17" name="Straight Connector 16">
            <a:extLst>
              <a:ext uri="{FF2B5EF4-FFF2-40B4-BE49-F238E27FC236}">
                <a16:creationId xmlns:a16="http://schemas.microsoft.com/office/drawing/2014/main" id="{99C09FAC-AA04-AD44-8909-520EEDD9708E}"/>
              </a:ext>
            </a:extLst>
          </p:cNvPr>
          <p:cNvCxnSpPr>
            <a:cxnSpLocks/>
            <a:endCxn id="5" idx="0"/>
          </p:cNvCxnSpPr>
          <p:nvPr/>
        </p:nvCxnSpPr>
        <p:spPr>
          <a:xfrm>
            <a:off x="735635" y="2098948"/>
            <a:ext cx="0" cy="276026"/>
          </a:xfrm>
          <a:prstGeom prst="line">
            <a:avLst/>
          </a:prstGeom>
          <a:ln w="38100">
            <a:solidFill>
              <a:srgbClr val="3056BC"/>
            </a:solidFill>
          </a:ln>
        </p:spPr>
        <p:style>
          <a:lnRef idx="1">
            <a:schemeClr val="accent1"/>
          </a:lnRef>
          <a:fillRef idx="0">
            <a:schemeClr val="accent1"/>
          </a:fillRef>
          <a:effectRef idx="0">
            <a:schemeClr val="accent1"/>
          </a:effectRef>
          <a:fontRef idx="minor">
            <a:schemeClr val="tx1"/>
          </a:fontRef>
        </p:style>
      </p:cxnSp>
      <p:sp>
        <p:nvSpPr>
          <p:cNvPr id="20" name="Oval 19">
            <a:extLst>
              <a:ext uri="{FF2B5EF4-FFF2-40B4-BE49-F238E27FC236}">
                <a16:creationId xmlns:a16="http://schemas.microsoft.com/office/drawing/2014/main" id="{43AFF1A1-B901-1542-976B-B3EC06261141}"/>
              </a:ext>
            </a:extLst>
          </p:cNvPr>
          <p:cNvSpPr/>
          <p:nvPr/>
        </p:nvSpPr>
        <p:spPr>
          <a:xfrm>
            <a:off x="1255032" y="2374973"/>
            <a:ext cx="406400" cy="406400"/>
          </a:xfrm>
          <a:prstGeom prst="ellipse">
            <a:avLst/>
          </a:prstGeom>
          <a:solidFill>
            <a:srgbClr val="3056BC"/>
          </a:solidFill>
          <a:ln>
            <a:no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21" name="TextBox 20">
            <a:extLst>
              <a:ext uri="{FF2B5EF4-FFF2-40B4-BE49-F238E27FC236}">
                <a16:creationId xmlns:a16="http://schemas.microsoft.com/office/drawing/2014/main" id="{A8A24B46-EF2E-164E-87F9-5462AC8DD619}"/>
              </a:ext>
            </a:extLst>
          </p:cNvPr>
          <p:cNvSpPr txBox="1"/>
          <p:nvPr/>
        </p:nvSpPr>
        <p:spPr>
          <a:xfrm>
            <a:off x="1221453" y="2437641"/>
            <a:ext cx="486914" cy="261610"/>
          </a:xfrm>
          <a:prstGeom prst="rect">
            <a:avLst/>
          </a:prstGeom>
          <a:noFill/>
        </p:spPr>
        <p:txBody>
          <a:bodyPr wrap="square" rtlCol="0">
            <a:spAutoFit/>
          </a:bodyPr>
          <a:lstStyle/>
          <a:p>
            <a:pPr algn="ctr"/>
            <a:r>
              <a:rPr lang="en-US" sz="1100" b="1" dirty="0">
                <a:solidFill>
                  <a:schemeClr val="bg1"/>
                </a:solidFill>
              </a:rPr>
              <a:t>1977</a:t>
            </a:r>
          </a:p>
        </p:txBody>
      </p:sp>
      <p:sp>
        <p:nvSpPr>
          <p:cNvPr id="22" name="TextBox 21">
            <a:extLst>
              <a:ext uri="{FF2B5EF4-FFF2-40B4-BE49-F238E27FC236}">
                <a16:creationId xmlns:a16="http://schemas.microsoft.com/office/drawing/2014/main" id="{ACDBB9BD-7D8F-4C47-8211-A14F88241B79}"/>
              </a:ext>
            </a:extLst>
          </p:cNvPr>
          <p:cNvSpPr txBox="1"/>
          <p:nvPr/>
        </p:nvSpPr>
        <p:spPr>
          <a:xfrm>
            <a:off x="616699" y="3363684"/>
            <a:ext cx="1683068" cy="1169551"/>
          </a:xfrm>
          <a:prstGeom prst="rect">
            <a:avLst/>
          </a:prstGeom>
          <a:noFill/>
        </p:spPr>
        <p:txBody>
          <a:bodyPr wrap="square" rtlCol="0">
            <a:spAutoFit/>
          </a:bodyPr>
          <a:lstStyle/>
          <a:p>
            <a:pPr lvl="0" algn="ctr"/>
            <a:r>
              <a:rPr lang="en-US" sz="700" b="1" dirty="0"/>
              <a:t>Joint Care Planning Teams</a:t>
            </a:r>
          </a:p>
          <a:p>
            <a:pPr lvl="0" algn="just"/>
            <a:r>
              <a:rPr lang="en-US" sz="700" dirty="0"/>
              <a:t>A 1977 Department of Health and Social Services circular introduced joint finance. This was a dedicated pot of health service money that joint care planning teams (formed as part of the 1973 Act) could spend on projects aimed at improving local care that involved both health service providers and local government authorities.</a:t>
            </a:r>
          </a:p>
        </p:txBody>
      </p:sp>
      <p:cxnSp>
        <p:nvCxnSpPr>
          <p:cNvPr id="23" name="Straight Connector 22">
            <a:extLst>
              <a:ext uri="{FF2B5EF4-FFF2-40B4-BE49-F238E27FC236}">
                <a16:creationId xmlns:a16="http://schemas.microsoft.com/office/drawing/2014/main" id="{48F3E629-97BA-F04F-9933-7409F0A208CD}"/>
              </a:ext>
            </a:extLst>
          </p:cNvPr>
          <p:cNvCxnSpPr>
            <a:cxnSpLocks/>
            <a:stCxn id="22" idx="0"/>
            <a:endCxn id="20" idx="4"/>
          </p:cNvCxnSpPr>
          <p:nvPr/>
        </p:nvCxnSpPr>
        <p:spPr>
          <a:xfrm flipH="1" flipV="1">
            <a:off x="1458232" y="2781373"/>
            <a:ext cx="1" cy="582311"/>
          </a:xfrm>
          <a:prstGeom prst="line">
            <a:avLst/>
          </a:prstGeom>
          <a:ln w="38100">
            <a:solidFill>
              <a:srgbClr val="3056BC"/>
            </a:solidFill>
          </a:ln>
        </p:spPr>
        <p:style>
          <a:lnRef idx="1">
            <a:schemeClr val="accent1"/>
          </a:lnRef>
          <a:fillRef idx="0">
            <a:schemeClr val="accent1"/>
          </a:fillRef>
          <a:effectRef idx="0">
            <a:schemeClr val="accent1"/>
          </a:effectRef>
          <a:fontRef idx="minor">
            <a:schemeClr val="tx1"/>
          </a:fontRef>
        </p:style>
      </p:cxnSp>
      <p:sp>
        <p:nvSpPr>
          <p:cNvPr id="38" name="Oval 37">
            <a:extLst>
              <a:ext uri="{FF2B5EF4-FFF2-40B4-BE49-F238E27FC236}">
                <a16:creationId xmlns:a16="http://schemas.microsoft.com/office/drawing/2014/main" id="{4315F739-33DE-5B42-84E3-765A0D2F0C5A}"/>
              </a:ext>
            </a:extLst>
          </p:cNvPr>
          <p:cNvSpPr/>
          <p:nvPr/>
        </p:nvSpPr>
        <p:spPr>
          <a:xfrm>
            <a:off x="2151380" y="2374973"/>
            <a:ext cx="406400" cy="406400"/>
          </a:xfrm>
          <a:prstGeom prst="ellipse">
            <a:avLst/>
          </a:prstGeom>
          <a:solidFill>
            <a:srgbClr val="3056BC"/>
          </a:solidFill>
          <a:ln>
            <a:no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39" name="TextBox 38">
            <a:extLst>
              <a:ext uri="{FF2B5EF4-FFF2-40B4-BE49-F238E27FC236}">
                <a16:creationId xmlns:a16="http://schemas.microsoft.com/office/drawing/2014/main" id="{9D28C7A1-6B87-5D48-962F-95CCE074518D}"/>
              </a:ext>
            </a:extLst>
          </p:cNvPr>
          <p:cNvSpPr txBox="1"/>
          <p:nvPr/>
        </p:nvSpPr>
        <p:spPr>
          <a:xfrm>
            <a:off x="2103367" y="2437641"/>
            <a:ext cx="486914" cy="261610"/>
          </a:xfrm>
          <a:prstGeom prst="rect">
            <a:avLst/>
          </a:prstGeom>
          <a:noFill/>
        </p:spPr>
        <p:txBody>
          <a:bodyPr wrap="square" rtlCol="0">
            <a:spAutoFit/>
          </a:bodyPr>
          <a:lstStyle/>
          <a:p>
            <a:pPr algn="ctr"/>
            <a:r>
              <a:rPr lang="en-US" sz="1100" b="1" dirty="0">
                <a:solidFill>
                  <a:schemeClr val="bg1"/>
                </a:solidFill>
              </a:rPr>
              <a:t>1982</a:t>
            </a:r>
          </a:p>
        </p:txBody>
      </p:sp>
      <p:sp>
        <p:nvSpPr>
          <p:cNvPr id="40" name="TextBox 39">
            <a:extLst>
              <a:ext uri="{FF2B5EF4-FFF2-40B4-BE49-F238E27FC236}">
                <a16:creationId xmlns:a16="http://schemas.microsoft.com/office/drawing/2014/main" id="{B087BBCD-101C-8541-80E6-D8B24073A812}"/>
              </a:ext>
            </a:extLst>
          </p:cNvPr>
          <p:cNvSpPr txBox="1"/>
          <p:nvPr/>
        </p:nvSpPr>
        <p:spPr>
          <a:xfrm>
            <a:off x="1839491" y="311555"/>
            <a:ext cx="1622132" cy="1492716"/>
          </a:xfrm>
          <a:prstGeom prst="rect">
            <a:avLst/>
          </a:prstGeom>
          <a:noFill/>
        </p:spPr>
        <p:txBody>
          <a:bodyPr wrap="square" rtlCol="0">
            <a:spAutoFit/>
          </a:bodyPr>
          <a:lstStyle/>
          <a:p>
            <a:pPr lvl="0" algn="ctr"/>
            <a:r>
              <a:rPr lang="en-US" sz="700" b="1" dirty="0"/>
              <a:t>1982 NHS </a:t>
            </a:r>
            <a:r>
              <a:rPr lang="en-US" sz="700" b="1" dirty="0" err="1"/>
              <a:t>Reorganisation</a:t>
            </a:r>
            <a:endParaRPr lang="en-US" sz="700" b="1" dirty="0"/>
          </a:p>
          <a:p>
            <a:pPr lvl="0" algn="just"/>
            <a:r>
              <a:rPr lang="en-US" sz="700" dirty="0"/>
              <a:t>Informed by a 1979 NHS Royal Commission and following </a:t>
            </a:r>
            <a:r>
              <a:rPr lang="en-US" sz="700" b="1" dirty="0"/>
              <a:t>the 1980 Health Services Act</a:t>
            </a:r>
            <a:r>
              <a:rPr lang="en-US" sz="700" dirty="0"/>
              <a:t>, area health authorities were abolished and 192 district health authorities were created. The changes were intended to </a:t>
            </a:r>
            <a:r>
              <a:rPr lang="en-US" sz="700" dirty="0" err="1"/>
              <a:t>decentralise</a:t>
            </a:r>
            <a:r>
              <a:rPr lang="en-US" sz="700" dirty="0"/>
              <a:t> and simplify NHS management, ensuring that local services matched local need. However this also meant that in many places, health and local authorities no longer shared boundaries.</a:t>
            </a:r>
          </a:p>
        </p:txBody>
      </p:sp>
      <p:cxnSp>
        <p:nvCxnSpPr>
          <p:cNvPr id="41" name="Straight Connector 40">
            <a:extLst>
              <a:ext uri="{FF2B5EF4-FFF2-40B4-BE49-F238E27FC236}">
                <a16:creationId xmlns:a16="http://schemas.microsoft.com/office/drawing/2014/main" id="{884DBE1B-DE4A-B541-9744-78E8BB843E82}"/>
              </a:ext>
            </a:extLst>
          </p:cNvPr>
          <p:cNvCxnSpPr>
            <a:cxnSpLocks/>
            <a:endCxn id="38" idx="0"/>
          </p:cNvCxnSpPr>
          <p:nvPr/>
        </p:nvCxnSpPr>
        <p:spPr>
          <a:xfrm>
            <a:off x="2354580" y="1868116"/>
            <a:ext cx="0" cy="506858"/>
          </a:xfrm>
          <a:prstGeom prst="line">
            <a:avLst/>
          </a:prstGeom>
          <a:ln w="38100">
            <a:solidFill>
              <a:srgbClr val="3056BC"/>
            </a:solidFill>
          </a:ln>
        </p:spPr>
        <p:style>
          <a:lnRef idx="1">
            <a:schemeClr val="accent1"/>
          </a:lnRef>
          <a:fillRef idx="0">
            <a:schemeClr val="accent1"/>
          </a:fillRef>
          <a:effectRef idx="0">
            <a:schemeClr val="accent1"/>
          </a:effectRef>
          <a:fontRef idx="minor">
            <a:schemeClr val="tx1"/>
          </a:fontRef>
        </p:style>
      </p:cxnSp>
      <p:sp>
        <p:nvSpPr>
          <p:cNvPr id="52" name="Oval 51">
            <a:extLst>
              <a:ext uri="{FF2B5EF4-FFF2-40B4-BE49-F238E27FC236}">
                <a16:creationId xmlns:a16="http://schemas.microsoft.com/office/drawing/2014/main" id="{836E8927-64F1-0E4B-825E-4061BBF95E3B}"/>
              </a:ext>
            </a:extLst>
          </p:cNvPr>
          <p:cNvSpPr/>
          <p:nvPr/>
        </p:nvSpPr>
        <p:spPr>
          <a:xfrm>
            <a:off x="3380698" y="2374973"/>
            <a:ext cx="406400" cy="406400"/>
          </a:xfrm>
          <a:prstGeom prst="ellipse">
            <a:avLst/>
          </a:prstGeom>
          <a:solidFill>
            <a:srgbClr val="3056BC"/>
          </a:solidFill>
          <a:ln>
            <a:no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53" name="TextBox 52">
            <a:extLst>
              <a:ext uri="{FF2B5EF4-FFF2-40B4-BE49-F238E27FC236}">
                <a16:creationId xmlns:a16="http://schemas.microsoft.com/office/drawing/2014/main" id="{3DC43CD3-3287-1F46-B6F2-854812392194}"/>
              </a:ext>
            </a:extLst>
          </p:cNvPr>
          <p:cNvSpPr txBox="1"/>
          <p:nvPr/>
        </p:nvSpPr>
        <p:spPr>
          <a:xfrm>
            <a:off x="3347119" y="2437641"/>
            <a:ext cx="486914" cy="261610"/>
          </a:xfrm>
          <a:prstGeom prst="rect">
            <a:avLst/>
          </a:prstGeom>
          <a:noFill/>
        </p:spPr>
        <p:txBody>
          <a:bodyPr wrap="square" rtlCol="0">
            <a:spAutoFit/>
          </a:bodyPr>
          <a:lstStyle/>
          <a:p>
            <a:pPr algn="ctr"/>
            <a:r>
              <a:rPr lang="en-US" sz="1100" b="1" dirty="0">
                <a:solidFill>
                  <a:schemeClr val="bg1"/>
                </a:solidFill>
              </a:rPr>
              <a:t>1990</a:t>
            </a:r>
          </a:p>
        </p:txBody>
      </p:sp>
      <p:sp>
        <p:nvSpPr>
          <p:cNvPr id="54" name="TextBox 53">
            <a:extLst>
              <a:ext uri="{FF2B5EF4-FFF2-40B4-BE49-F238E27FC236}">
                <a16:creationId xmlns:a16="http://schemas.microsoft.com/office/drawing/2014/main" id="{BDB1E836-D145-374F-8069-38CB2B6D3A5A}"/>
              </a:ext>
            </a:extLst>
          </p:cNvPr>
          <p:cNvSpPr txBox="1"/>
          <p:nvPr/>
        </p:nvSpPr>
        <p:spPr>
          <a:xfrm>
            <a:off x="2552539" y="3103802"/>
            <a:ext cx="1739984" cy="1492716"/>
          </a:xfrm>
          <a:prstGeom prst="rect">
            <a:avLst/>
          </a:prstGeom>
          <a:noFill/>
        </p:spPr>
        <p:txBody>
          <a:bodyPr wrap="square" rtlCol="0">
            <a:spAutoFit/>
          </a:bodyPr>
          <a:lstStyle/>
          <a:p>
            <a:pPr lvl="0" algn="ctr"/>
            <a:r>
              <a:rPr lang="en-US" sz="700" b="1" dirty="0"/>
              <a:t>The 1990 NHS and Community Care Act</a:t>
            </a:r>
          </a:p>
          <a:p>
            <a:pPr lvl="0" algn="just"/>
            <a:r>
              <a:rPr lang="en-US" sz="700" dirty="0"/>
              <a:t>The creation of NHS Trusts, the NHS internal market, the purchaser-provider split, and GP fundholding. Local authorities became responsible for assessing the community care needs of older people and those with disabilities, with funding for the necessary services moved from the Department of Social Security to local government authorities. The Act promoted support at home and increased the role of the independent sector in providing community services.</a:t>
            </a:r>
          </a:p>
        </p:txBody>
      </p:sp>
      <p:cxnSp>
        <p:nvCxnSpPr>
          <p:cNvPr id="55" name="Straight Connector 54">
            <a:extLst>
              <a:ext uri="{FF2B5EF4-FFF2-40B4-BE49-F238E27FC236}">
                <a16:creationId xmlns:a16="http://schemas.microsoft.com/office/drawing/2014/main" id="{6C96C234-CDD9-0049-AE20-379559F43837}"/>
              </a:ext>
            </a:extLst>
          </p:cNvPr>
          <p:cNvCxnSpPr>
            <a:cxnSpLocks/>
            <a:endCxn id="52" idx="4"/>
          </p:cNvCxnSpPr>
          <p:nvPr/>
        </p:nvCxnSpPr>
        <p:spPr>
          <a:xfrm flipV="1">
            <a:off x="3583898" y="2781373"/>
            <a:ext cx="1" cy="324885"/>
          </a:xfrm>
          <a:prstGeom prst="line">
            <a:avLst/>
          </a:prstGeom>
          <a:ln w="38100">
            <a:solidFill>
              <a:srgbClr val="3056BC"/>
            </a:solidFill>
          </a:ln>
        </p:spPr>
        <p:style>
          <a:lnRef idx="1">
            <a:schemeClr val="accent1"/>
          </a:lnRef>
          <a:fillRef idx="0">
            <a:schemeClr val="accent1"/>
          </a:fillRef>
          <a:effectRef idx="0">
            <a:schemeClr val="accent1"/>
          </a:effectRef>
          <a:fontRef idx="minor">
            <a:schemeClr val="tx1"/>
          </a:fontRef>
        </p:style>
      </p:cxnSp>
      <p:sp>
        <p:nvSpPr>
          <p:cNvPr id="58" name="Oval 57">
            <a:extLst>
              <a:ext uri="{FF2B5EF4-FFF2-40B4-BE49-F238E27FC236}">
                <a16:creationId xmlns:a16="http://schemas.microsoft.com/office/drawing/2014/main" id="{9D17B801-4BF3-C44A-B113-82A91A83FB6B}"/>
              </a:ext>
            </a:extLst>
          </p:cNvPr>
          <p:cNvSpPr/>
          <p:nvPr/>
        </p:nvSpPr>
        <p:spPr>
          <a:xfrm>
            <a:off x="4811482" y="2374973"/>
            <a:ext cx="406400" cy="406400"/>
          </a:xfrm>
          <a:prstGeom prst="ellipse">
            <a:avLst/>
          </a:prstGeom>
          <a:solidFill>
            <a:srgbClr val="3056BC"/>
          </a:solidFill>
          <a:ln>
            <a:no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59" name="TextBox 58">
            <a:extLst>
              <a:ext uri="{FF2B5EF4-FFF2-40B4-BE49-F238E27FC236}">
                <a16:creationId xmlns:a16="http://schemas.microsoft.com/office/drawing/2014/main" id="{343D54AD-0C05-174C-BA05-C4EB84BE3971}"/>
              </a:ext>
            </a:extLst>
          </p:cNvPr>
          <p:cNvSpPr txBox="1"/>
          <p:nvPr/>
        </p:nvSpPr>
        <p:spPr>
          <a:xfrm>
            <a:off x="4763469" y="2437641"/>
            <a:ext cx="486914" cy="261610"/>
          </a:xfrm>
          <a:prstGeom prst="rect">
            <a:avLst/>
          </a:prstGeom>
          <a:noFill/>
        </p:spPr>
        <p:txBody>
          <a:bodyPr wrap="square" rtlCol="0">
            <a:spAutoFit/>
          </a:bodyPr>
          <a:lstStyle/>
          <a:p>
            <a:pPr algn="ctr"/>
            <a:r>
              <a:rPr lang="en-US" sz="1100" b="1" dirty="0">
                <a:solidFill>
                  <a:schemeClr val="bg1"/>
                </a:solidFill>
              </a:rPr>
              <a:t>1999</a:t>
            </a:r>
          </a:p>
        </p:txBody>
      </p:sp>
      <p:cxnSp>
        <p:nvCxnSpPr>
          <p:cNvPr id="61" name="Straight Connector 60">
            <a:extLst>
              <a:ext uri="{FF2B5EF4-FFF2-40B4-BE49-F238E27FC236}">
                <a16:creationId xmlns:a16="http://schemas.microsoft.com/office/drawing/2014/main" id="{9D96285C-32E1-804F-9EE5-FCB646E8C1CC}"/>
              </a:ext>
            </a:extLst>
          </p:cNvPr>
          <p:cNvCxnSpPr>
            <a:cxnSpLocks/>
            <a:endCxn id="58" idx="0"/>
          </p:cNvCxnSpPr>
          <p:nvPr/>
        </p:nvCxnSpPr>
        <p:spPr>
          <a:xfrm>
            <a:off x="5006926" y="1868116"/>
            <a:ext cx="7756" cy="506858"/>
          </a:xfrm>
          <a:prstGeom prst="line">
            <a:avLst/>
          </a:prstGeom>
          <a:ln w="38100">
            <a:solidFill>
              <a:srgbClr val="3056BC"/>
            </a:solidFill>
          </a:ln>
        </p:spPr>
        <p:style>
          <a:lnRef idx="1">
            <a:schemeClr val="accent1"/>
          </a:lnRef>
          <a:fillRef idx="0">
            <a:schemeClr val="accent1"/>
          </a:fillRef>
          <a:effectRef idx="0">
            <a:schemeClr val="accent1"/>
          </a:effectRef>
          <a:fontRef idx="minor">
            <a:schemeClr val="tx1"/>
          </a:fontRef>
        </p:style>
      </p:cxnSp>
      <p:sp>
        <p:nvSpPr>
          <p:cNvPr id="62" name="Oval 61">
            <a:extLst>
              <a:ext uri="{FF2B5EF4-FFF2-40B4-BE49-F238E27FC236}">
                <a16:creationId xmlns:a16="http://schemas.microsoft.com/office/drawing/2014/main" id="{E68C508F-5B6E-2D4A-9E18-CF538E5707CE}"/>
              </a:ext>
            </a:extLst>
          </p:cNvPr>
          <p:cNvSpPr/>
          <p:nvPr/>
        </p:nvSpPr>
        <p:spPr>
          <a:xfrm>
            <a:off x="5190534" y="2374973"/>
            <a:ext cx="406400" cy="406400"/>
          </a:xfrm>
          <a:prstGeom prst="ellipse">
            <a:avLst/>
          </a:prstGeom>
          <a:solidFill>
            <a:srgbClr val="3056BC"/>
          </a:solidFill>
          <a:ln>
            <a:no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63" name="TextBox 62">
            <a:extLst>
              <a:ext uri="{FF2B5EF4-FFF2-40B4-BE49-F238E27FC236}">
                <a16:creationId xmlns:a16="http://schemas.microsoft.com/office/drawing/2014/main" id="{39532E3B-4BED-144C-AACA-1A366A86841C}"/>
              </a:ext>
            </a:extLst>
          </p:cNvPr>
          <p:cNvSpPr txBox="1"/>
          <p:nvPr/>
        </p:nvSpPr>
        <p:spPr>
          <a:xfrm>
            <a:off x="5156955" y="2437641"/>
            <a:ext cx="486914" cy="261610"/>
          </a:xfrm>
          <a:prstGeom prst="rect">
            <a:avLst/>
          </a:prstGeom>
          <a:noFill/>
        </p:spPr>
        <p:txBody>
          <a:bodyPr wrap="square" rtlCol="0">
            <a:spAutoFit/>
          </a:bodyPr>
          <a:lstStyle/>
          <a:p>
            <a:pPr algn="ctr"/>
            <a:r>
              <a:rPr lang="en-US" sz="1100" b="1" dirty="0">
                <a:solidFill>
                  <a:schemeClr val="bg1"/>
                </a:solidFill>
              </a:rPr>
              <a:t>2001</a:t>
            </a:r>
          </a:p>
        </p:txBody>
      </p:sp>
      <p:sp>
        <p:nvSpPr>
          <p:cNvPr id="64" name="TextBox 63">
            <a:extLst>
              <a:ext uri="{FF2B5EF4-FFF2-40B4-BE49-F238E27FC236}">
                <a16:creationId xmlns:a16="http://schemas.microsoft.com/office/drawing/2014/main" id="{DEF6B35B-BC07-AC4C-9E3D-4965A2AF3B83}"/>
              </a:ext>
            </a:extLst>
          </p:cNvPr>
          <p:cNvSpPr txBox="1"/>
          <p:nvPr/>
        </p:nvSpPr>
        <p:spPr>
          <a:xfrm>
            <a:off x="4395583" y="4130653"/>
            <a:ext cx="1999474" cy="846386"/>
          </a:xfrm>
          <a:prstGeom prst="rect">
            <a:avLst/>
          </a:prstGeom>
          <a:solidFill>
            <a:schemeClr val="bg1"/>
          </a:solidFill>
        </p:spPr>
        <p:txBody>
          <a:bodyPr wrap="square" rtlCol="0">
            <a:spAutoFit/>
          </a:bodyPr>
          <a:lstStyle/>
          <a:p>
            <a:pPr lvl="0" algn="ctr"/>
            <a:r>
              <a:rPr lang="en-US" sz="700" b="1" dirty="0"/>
              <a:t>The 2001 Health and Social Care Act</a:t>
            </a:r>
          </a:p>
          <a:p>
            <a:pPr lvl="0" algn="just"/>
            <a:r>
              <a:rPr lang="en-US" sz="700" dirty="0"/>
              <a:t>The 2001 Act allowed local NHS trusts and local government authorities to create care trusts either voluntarily, or as directed by the Secretary of State. These formal partnerships could be used to provide a range of services such as social care, mental health services, and community care.</a:t>
            </a:r>
          </a:p>
        </p:txBody>
      </p:sp>
      <p:cxnSp>
        <p:nvCxnSpPr>
          <p:cNvPr id="65" name="Straight Connector 64">
            <a:extLst>
              <a:ext uri="{FF2B5EF4-FFF2-40B4-BE49-F238E27FC236}">
                <a16:creationId xmlns:a16="http://schemas.microsoft.com/office/drawing/2014/main" id="{9C10714C-E195-B74B-8D0B-C2A3913AD249}"/>
              </a:ext>
            </a:extLst>
          </p:cNvPr>
          <p:cNvCxnSpPr>
            <a:cxnSpLocks/>
            <a:stCxn id="64" idx="0"/>
            <a:endCxn id="62" idx="4"/>
          </p:cNvCxnSpPr>
          <p:nvPr/>
        </p:nvCxnSpPr>
        <p:spPr>
          <a:xfrm flipH="1" flipV="1">
            <a:off x="5393734" y="2781373"/>
            <a:ext cx="1586" cy="1349280"/>
          </a:xfrm>
          <a:prstGeom prst="line">
            <a:avLst/>
          </a:prstGeom>
          <a:ln w="38100">
            <a:solidFill>
              <a:srgbClr val="3056BC"/>
            </a:solidFill>
          </a:ln>
        </p:spPr>
        <p:style>
          <a:lnRef idx="1">
            <a:schemeClr val="accent1"/>
          </a:lnRef>
          <a:fillRef idx="0">
            <a:schemeClr val="accent1"/>
          </a:fillRef>
          <a:effectRef idx="0">
            <a:schemeClr val="accent1"/>
          </a:effectRef>
          <a:fontRef idx="minor">
            <a:schemeClr val="tx1"/>
          </a:fontRef>
        </p:style>
      </p:cxnSp>
      <p:sp>
        <p:nvSpPr>
          <p:cNvPr id="75" name="Oval 74">
            <a:extLst>
              <a:ext uri="{FF2B5EF4-FFF2-40B4-BE49-F238E27FC236}">
                <a16:creationId xmlns:a16="http://schemas.microsoft.com/office/drawing/2014/main" id="{15BFD130-5DBF-9445-BECC-A16AF7A04AC5}"/>
              </a:ext>
            </a:extLst>
          </p:cNvPr>
          <p:cNvSpPr/>
          <p:nvPr/>
        </p:nvSpPr>
        <p:spPr>
          <a:xfrm>
            <a:off x="5573687" y="2374973"/>
            <a:ext cx="406400" cy="406400"/>
          </a:xfrm>
          <a:prstGeom prst="ellipse">
            <a:avLst/>
          </a:prstGeom>
          <a:solidFill>
            <a:srgbClr val="3056BC"/>
          </a:solidFill>
          <a:ln>
            <a:no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76" name="TextBox 75">
            <a:extLst>
              <a:ext uri="{FF2B5EF4-FFF2-40B4-BE49-F238E27FC236}">
                <a16:creationId xmlns:a16="http://schemas.microsoft.com/office/drawing/2014/main" id="{FCFC5244-2E1E-A049-8604-14DEFA9F4BD4}"/>
              </a:ext>
            </a:extLst>
          </p:cNvPr>
          <p:cNvSpPr txBox="1"/>
          <p:nvPr/>
        </p:nvSpPr>
        <p:spPr>
          <a:xfrm>
            <a:off x="5540108" y="2437641"/>
            <a:ext cx="486914" cy="261610"/>
          </a:xfrm>
          <a:prstGeom prst="rect">
            <a:avLst/>
          </a:prstGeom>
          <a:noFill/>
        </p:spPr>
        <p:txBody>
          <a:bodyPr wrap="square" rtlCol="0">
            <a:spAutoFit/>
          </a:bodyPr>
          <a:lstStyle/>
          <a:p>
            <a:pPr algn="ctr"/>
            <a:r>
              <a:rPr lang="en-US" sz="1100" b="1" dirty="0">
                <a:solidFill>
                  <a:schemeClr val="bg1"/>
                </a:solidFill>
              </a:rPr>
              <a:t>2003</a:t>
            </a:r>
          </a:p>
        </p:txBody>
      </p:sp>
      <p:sp>
        <p:nvSpPr>
          <p:cNvPr id="77" name="TextBox 76">
            <a:extLst>
              <a:ext uri="{FF2B5EF4-FFF2-40B4-BE49-F238E27FC236}">
                <a16:creationId xmlns:a16="http://schemas.microsoft.com/office/drawing/2014/main" id="{47533325-E59E-5541-A60D-B0554A2F8FE4}"/>
              </a:ext>
            </a:extLst>
          </p:cNvPr>
          <p:cNvSpPr txBox="1"/>
          <p:nvPr/>
        </p:nvSpPr>
        <p:spPr>
          <a:xfrm>
            <a:off x="5425530" y="3035953"/>
            <a:ext cx="1354447" cy="846386"/>
          </a:xfrm>
          <a:prstGeom prst="rect">
            <a:avLst/>
          </a:prstGeom>
          <a:noFill/>
        </p:spPr>
        <p:txBody>
          <a:bodyPr wrap="square" rtlCol="0">
            <a:spAutoFit/>
          </a:bodyPr>
          <a:lstStyle/>
          <a:p>
            <a:pPr lvl="0" algn="ctr"/>
            <a:r>
              <a:rPr lang="en-US" sz="700" b="1" dirty="0"/>
              <a:t>The 2003 Community Care Act</a:t>
            </a:r>
          </a:p>
          <a:p>
            <a:pPr lvl="0" algn="just"/>
            <a:r>
              <a:rPr lang="en-US" sz="700" dirty="0"/>
              <a:t>This required local authorities to pay healthcare providers when a delayed NHS discharge was due to appropriate local community care services being unavailable.</a:t>
            </a:r>
          </a:p>
        </p:txBody>
      </p:sp>
      <p:cxnSp>
        <p:nvCxnSpPr>
          <p:cNvPr id="78" name="Straight Connector 77">
            <a:extLst>
              <a:ext uri="{FF2B5EF4-FFF2-40B4-BE49-F238E27FC236}">
                <a16:creationId xmlns:a16="http://schemas.microsoft.com/office/drawing/2014/main" id="{959B4514-3F9E-C34E-B7A0-F6DCAD9A4F0B}"/>
              </a:ext>
            </a:extLst>
          </p:cNvPr>
          <p:cNvCxnSpPr>
            <a:cxnSpLocks/>
            <a:endCxn id="75" idx="4"/>
          </p:cNvCxnSpPr>
          <p:nvPr/>
        </p:nvCxnSpPr>
        <p:spPr>
          <a:xfrm flipV="1">
            <a:off x="5776887" y="2781373"/>
            <a:ext cx="0" cy="254580"/>
          </a:xfrm>
          <a:prstGeom prst="line">
            <a:avLst/>
          </a:prstGeom>
          <a:ln w="38100">
            <a:solidFill>
              <a:srgbClr val="3056BC"/>
            </a:solidFill>
          </a:ln>
        </p:spPr>
        <p:style>
          <a:lnRef idx="1">
            <a:schemeClr val="accent1"/>
          </a:lnRef>
          <a:fillRef idx="0">
            <a:schemeClr val="accent1"/>
          </a:fillRef>
          <a:effectRef idx="0">
            <a:schemeClr val="accent1"/>
          </a:effectRef>
          <a:fontRef idx="minor">
            <a:schemeClr val="tx1"/>
          </a:fontRef>
        </p:style>
      </p:cxnSp>
      <p:sp>
        <p:nvSpPr>
          <p:cNvPr id="88" name="Oval 87">
            <a:extLst>
              <a:ext uri="{FF2B5EF4-FFF2-40B4-BE49-F238E27FC236}">
                <a16:creationId xmlns:a16="http://schemas.microsoft.com/office/drawing/2014/main" id="{3AB39971-0556-0046-B200-55926B12B921}"/>
              </a:ext>
            </a:extLst>
          </p:cNvPr>
          <p:cNvSpPr/>
          <p:nvPr/>
        </p:nvSpPr>
        <p:spPr>
          <a:xfrm>
            <a:off x="5999468" y="2374973"/>
            <a:ext cx="406400" cy="406400"/>
          </a:xfrm>
          <a:prstGeom prst="ellipse">
            <a:avLst/>
          </a:prstGeom>
          <a:solidFill>
            <a:srgbClr val="3056BC"/>
          </a:solidFill>
          <a:ln>
            <a:no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89" name="TextBox 88">
            <a:extLst>
              <a:ext uri="{FF2B5EF4-FFF2-40B4-BE49-F238E27FC236}">
                <a16:creationId xmlns:a16="http://schemas.microsoft.com/office/drawing/2014/main" id="{9C3F21FB-DF4E-624C-B776-A761E5A6BE47}"/>
              </a:ext>
            </a:extLst>
          </p:cNvPr>
          <p:cNvSpPr txBox="1"/>
          <p:nvPr/>
        </p:nvSpPr>
        <p:spPr>
          <a:xfrm>
            <a:off x="5959161" y="2437641"/>
            <a:ext cx="486914" cy="261610"/>
          </a:xfrm>
          <a:prstGeom prst="rect">
            <a:avLst/>
          </a:prstGeom>
          <a:noFill/>
        </p:spPr>
        <p:txBody>
          <a:bodyPr wrap="square" rtlCol="0">
            <a:spAutoFit/>
          </a:bodyPr>
          <a:lstStyle/>
          <a:p>
            <a:pPr algn="ctr"/>
            <a:r>
              <a:rPr lang="en-US" sz="1100" b="1" dirty="0">
                <a:solidFill>
                  <a:schemeClr val="bg1"/>
                </a:solidFill>
              </a:rPr>
              <a:t>2006</a:t>
            </a:r>
          </a:p>
        </p:txBody>
      </p:sp>
      <p:sp>
        <p:nvSpPr>
          <p:cNvPr id="90" name="TextBox 89">
            <a:extLst>
              <a:ext uri="{FF2B5EF4-FFF2-40B4-BE49-F238E27FC236}">
                <a16:creationId xmlns:a16="http://schemas.microsoft.com/office/drawing/2014/main" id="{2B560E0F-C6E1-8747-8607-EC1A455F7CCD}"/>
              </a:ext>
            </a:extLst>
          </p:cNvPr>
          <p:cNvSpPr txBox="1"/>
          <p:nvPr/>
        </p:nvSpPr>
        <p:spPr>
          <a:xfrm>
            <a:off x="5300359" y="26334"/>
            <a:ext cx="2157236" cy="1061829"/>
          </a:xfrm>
          <a:prstGeom prst="rect">
            <a:avLst/>
          </a:prstGeom>
          <a:noFill/>
        </p:spPr>
        <p:txBody>
          <a:bodyPr wrap="square" rtlCol="0">
            <a:spAutoFit/>
          </a:bodyPr>
          <a:lstStyle/>
          <a:p>
            <a:pPr lvl="0" algn="ctr"/>
            <a:r>
              <a:rPr lang="en-US" sz="700" b="1" dirty="0"/>
              <a:t>The 2006 NHS Act</a:t>
            </a:r>
          </a:p>
          <a:p>
            <a:pPr lvl="0" algn="just"/>
            <a:r>
              <a:rPr lang="en-US" sz="700" dirty="0"/>
              <a:t>The 2006 Act reiterated and consolidated various pieces of legislation from the 1999 and 2001 Acts. NHS </a:t>
            </a:r>
            <a:r>
              <a:rPr lang="en-US" sz="700" dirty="0" err="1"/>
              <a:t>organisations</a:t>
            </a:r>
            <a:r>
              <a:rPr lang="en-US" sz="700" dirty="0"/>
              <a:t> and local authorities could pool budgets and share service provision;  local care trusts could be formed either voluntarily or under mandate from the Secretary of State; and there was a formal requirement for health and social care services to work together to improve local health and wellbeing.</a:t>
            </a:r>
          </a:p>
        </p:txBody>
      </p:sp>
      <p:cxnSp>
        <p:nvCxnSpPr>
          <p:cNvPr id="91" name="Straight Connector 90">
            <a:extLst>
              <a:ext uri="{FF2B5EF4-FFF2-40B4-BE49-F238E27FC236}">
                <a16:creationId xmlns:a16="http://schemas.microsoft.com/office/drawing/2014/main" id="{2311DEE8-32C6-1E48-93A8-0369DF10FEB0}"/>
              </a:ext>
            </a:extLst>
          </p:cNvPr>
          <p:cNvCxnSpPr>
            <a:cxnSpLocks/>
            <a:endCxn id="88" idx="0"/>
          </p:cNvCxnSpPr>
          <p:nvPr/>
        </p:nvCxnSpPr>
        <p:spPr>
          <a:xfrm>
            <a:off x="6202668" y="1140994"/>
            <a:ext cx="0" cy="1233980"/>
          </a:xfrm>
          <a:prstGeom prst="line">
            <a:avLst/>
          </a:prstGeom>
          <a:ln w="38100">
            <a:solidFill>
              <a:srgbClr val="3056BC"/>
            </a:solidFill>
          </a:ln>
        </p:spPr>
        <p:style>
          <a:lnRef idx="1">
            <a:schemeClr val="accent1"/>
          </a:lnRef>
          <a:fillRef idx="0">
            <a:schemeClr val="accent1"/>
          </a:fillRef>
          <a:effectRef idx="0">
            <a:schemeClr val="accent1"/>
          </a:effectRef>
          <a:fontRef idx="minor">
            <a:schemeClr val="tx1"/>
          </a:fontRef>
        </p:style>
      </p:cxnSp>
      <p:sp>
        <p:nvSpPr>
          <p:cNvPr id="100" name="Oval 99">
            <a:extLst>
              <a:ext uri="{FF2B5EF4-FFF2-40B4-BE49-F238E27FC236}">
                <a16:creationId xmlns:a16="http://schemas.microsoft.com/office/drawing/2014/main" id="{18DB4255-AEFD-334B-9D0F-D6AC1ED94F04}"/>
              </a:ext>
            </a:extLst>
          </p:cNvPr>
          <p:cNvSpPr/>
          <p:nvPr/>
        </p:nvSpPr>
        <p:spPr>
          <a:xfrm>
            <a:off x="6425003" y="2372525"/>
            <a:ext cx="406400" cy="406400"/>
          </a:xfrm>
          <a:prstGeom prst="ellipse">
            <a:avLst/>
          </a:prstGeom>
          <a:solidFill>
            <a:srgbClr val="3056BC"/>
          </a:solidFill>
          <a:ln>
            <a:no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01" name="TextBox 100">
            <a:extLst>
              <a:ext uri="{FF2B5EF4-FFF2-40B4-BE49-F238E27FC236}">
                <a16:creationId xmlns:a16="http://schemas.microsoft.com/office/drawing/2014/main" id="{489D890E-581A-394F-8171-B61027AFE44F}"/>
              </a:ext>
            </a:extLst>
          </p:cNvPr>
          <p:cNvSpPr txBox="1"/>
          <p:nvPr/>
        </p:nvSpPr>
        <p:spPr>
          <a:xfrm>
            <a:off x="6384696" y="2445909"/>
            <a:ext cx="486914" cy="261610"/>
          </a:xfrm>
          <a:prstGeom prst="rect">
            <a:avLst/>
          </a:prstGeom>
          <a:noFill/>
        </p:spPr>
        <p:txBody>
          <a:bodyPr wrap="square" rtlCol="0">
            <a:spAutoFit/>
          </a:bodyPr>
          <a:lstStyle/>
          <a:p>
            <a:pPr algn="ctr"/>
            <a:r>
              <a:rPr lang="en-US" sz="1100" b="1" dirty="0">
                <a:solidFill>
                  <a:schemeClr val="bg1"/>
                </a:solidFill>
              </a:rPr>
              <a:t>2009</a:t>
            </a:r>
          </a:p>
        </p:txBody>
      </p:sp>
      <p:sp>
        <p:nvSpPr>
          <p:cNvPr id="102" name="TextBox 101">
            <a:extLst>
              <a:ext uri="{FF2B5EF4-FFF2-40B4-BE49-F238E27FC236}">
                <a16:creationId xmlns:a16="http://schemas.microsoft.com/office/drawing/2014/main" id="{687E05BD-CFF5-F64D-BCC1-00B6004B177A}"/>
              </a:ext>
            </a:extLst>
          </p:cNvPr>
          <p:cNvSpPr txBox="1"/>
          <p:nvPr/>
        </p:nvSpPr>
        <p:spPr>
          <a:xfrm>
            <a:off x="6199090" y="1135201"/>
            <a:ext cx="1278677" cy="1061829"/>
          </a:xfrm>
          <a:prstGeom prst="rect">
            <a:avLst/>
          </a:prstGeom>
          <a:noFill/>
        </p:spPr>
        <p:txBody>
          <a:bodyPr wrap="square" rtlCol="0">
            <a:spAutoFit/>
          </a:bodyPr>
          <a:lstStyle/>
          <a:p>
            <a:pPr lvl="0" algn="ctr"/>
            <a:r>
              <a:rPr lang="en-US" sz="700" b="1" dirty="0"/>
              <a:t>Integrated care pilots and the CQC</a:t>
            </a:r>
          </a:p>
          <a:p>
            <a:pPr lvl="0" algn="just"/>
            <a:r>
              <a:rPr lang="en-US" sz="700" dirty="0"/>
              <a:t>16 sites were announced as pilot sites for testing new approaches to integrating health and social care, and the Care Quality Commission was created to regulate both health and social care.</a:t>
            </a:r>
          </a:p>
        </p:txBody>
      </p:sp>
      <p:cxnSp>
        <p:nvCxnSpPr>
          <p:cNvPr id="103" name="Straight Connector 102">
            <a:extLst>
              <a:ext uri="{FF2B5EF4-FFF2-40B4-BE49-F238E27FC236}">
                <a16:creationId xmlns:a16="http://schemas.microsoft.com/office/drawing/2014/main" id="{B4FD9B75-AE4D-1B4B-9F7C-67BC95203C3B}"/>
              </a:ext>
            </a:extLst>
          </p:cNvPr>
          <p:cNvCxnSpPr>
            <a:cxnSpLocks/>
            <a:endCxn id="100" idx="0"/>
          </p:cNvCxnSpPr>
          <p:nvPr/>
        </p:nvCxnSpPr>
        <p:spPr>
          <a:xfrm>
            <a:off x="6628203" y="2221583"/>
            <a:ext cx="0" cy="150943"/>
          </a:xfrm>
          <a:prstGeom prst="line">
            <a:avLst/>
          </a:prstGeom>
          <a:ln w="38100">
            <a:solidFill>
              <a:srgbClr val="3056BC"/>
            </a:solidFill>
          </a:ln>
        </p:spPr>
        <p:style>
          <a:lnRef idx="1">
            <a:schemeClr val="accent1"/>
          </a:lnRef>
          <a:fillRef idx="0">
            <a:schemeClr val="accent1"/>
          </a:fillRef>
          <a:effectRef idx="0">
            <a:schemeClr val="accent1"/>
          </a:effectRef>
          <a:fontRef idx="minor">
            <a:schemeClr val="tx1"/>
          </a:fontRef>
        </p:style>
      </p:cxnSp>
      <p:sp>
        <p:nvSpPr>
          <p:cNvPr id="106" name="Oval 105">
            <a:extLst>
              <a:ext uri="{FF2B5EF4-FFF2-40B4-BE49-F238E27FC236}">
                <a16:creationId xmlns:a16="http://schemas.microsoft.com/office/drawing/2014/main" id="{AAF5C02A-C3EA-C442-9391-FD4D1F0F9490}"/>
              </a:ext>
            </a:extLst>
          </p:cNvPr>
          <p:cNvSpPr/>
          <p:nvPr/>
        </p:nvSpPr>
        <p:spPr>
          <a:xfrm>
            <a:off x="6848993" y="2376565"/>
            <a:ext cx="406400" cy="406400"/>
          </a:xfrm>
          <a:prstGeom prst="ellipse">
            <a:avLst/>
          </a:prstGeom>
          <a:solidFill>
            <a:srgbClr val="3056BC"/>
          </a:solidFill>
          <a:ln>
            <a:no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07" name="TextBox 106">
            <a:extLst>
              <a:ext uri="{FF2B5EF4-FFF2-40B4-BE49-F238E27FC236}">
                <a16:creationId xmlns:a16="http://schemas.microsoft.com/office/drawing/2014/main" id="{CF92982A-1D79-9E40-A7B3-EFAF5354DB41}"/>
              </a:ext>
            </a:extLst>
          </p:cNvPr>
          <p:cNvSpPr txBox="1"/>
          <p:nvPr/>
        </p:nvSpPr>
        <p:spPr>
          <a:xfrm>
            <a:off x="6815414" y="2439233"/>
            <a:ext cx="486914" cy="261610"/>
          </a:xfrm>
          <a:prstGeom prst="rect">
            <a:avLst/>
          </a:prstGeom>
          <a:noFill/>
        </p:spPr>
        <p:txBody>
          <a:bodyPr wrap="square" rtlCol="0">
            <a:spAutoFit/>
          </a:bodyPr>
          <a:lstStyle/>
          <a:p>
            <a:pPr algn="ctr"/>
            <a:r>
              <a:rPr lang="en-US" sz="1100" b="1" dirty="0">
                <a:solidFill>
                  <a:schemeClr val="bg1"/>
                </a:solidFill>
              </a:rPr>
              <a:t>2012</a:t>
            </a:r>
          </a:p>
        </p:txBody>
      </p:sp>
      <p:sp>
        <p:nvSpPr>
          <p:cNvPr id="108" name="TextBox 107">
            <a:extLst>
              <a:ext uri="{FF2B5EF4-FFF2-40B4-BE49-F238E27FC236}">
                <a16:creationId xmlns:a16="http://schemas.microsoft.com/office/drawing/2014/main" id="{165E6649-EA1F-D249-B049-016EB80CE45A}"/>
              </a:ext>
            </a:extLst>
          </p:cNvPr>
          <p:cNvSpPr txBox="1"/>
          <p:nvPr/>
        </p:nvSpPr>
        <p:spPr>
          <a:xfrm>
            <a:off x="6421634" y="3924159"/>
            <a:ext cx="2472378" cy="1169551"/>
          </a:xfrm>
          <a:prstGeom prst="rect">
            <a:avLst/>
          </a:prstGeom>
          <a:noFill/>
        </p:spPr>
        <p:txBody>
          <a:bodyPr wrap="square" rtlCol="0">
            <a:spAutoFit/>
          </a:bodyPr>
          <a:lstStyle/>
          <a:p>
            <a:pPr lvl="0" algn="ctr"/>
            <a:r>
              <a:rPr lang="en-US" sz="700" b="1" dirty="0"/>
              <a:t>The 2012 Health and Social Care Act</a:t>
            </a:r>
          </a:p>
          <a:p>
            <a:pPr lvl="0" algn="just"/>
            <a:r>
              <a:rPr lang="en-US" sz="700" dirty="0"/>
              <a:t>To encourage health and social care integration, the 2012 Act established local health and wellbeing boards made up of NHS and local authority members. Local authorities and NHS commissioning groups were required to produce Joint Strategic Needs Assessments and joint health and wellbeing strategies, and to consider how to implement findings through pooled budgets and shared service provision. </a:t>
            </a:r>
            <a:r>
              <a:rPr lang="en-US" sz="700" b="1" dirty="0"/>
              <a:t>The 2014 Care Act </a:t>
            </a:r>
            <a:r>
              <a:rPr lang="en-US" sz="700" dirty="0"/>
              <a:t>came soon after and also required local authorities to promote health service integration.</a:t>
            </a:r>
          </a:p>
        </p:txBody>
      </p:sp>
      <p:cxnSp>
        <p:nvCxnSpPr>
          <p:cNvPr id="109" name="Straight Connector 108">
            <a:extLst>
              <a:ext uri="{FF2B5EF4-FFF2-40B4-BE49-F238E27FC236}">
                <a16:creationId xmlns:a16="http://schemas.microsoft.com/office/drawing/2014/main" id="{EB4058E0-98DE-3943-98FF-0E8B3C64AEE4}"/>
              </a:ext>
            </a:extLst>
          </p:cNvPr>
          <p:cNvCxnSpPr>
            <a:cxnSpLocks/>
            <a:endCxn id="106" idx="4"/>
          </p:cNvCxnSpPr>
          <p:nvPr/>
        </p:nvCxnSpPr>
        <p:spPr>
          <a:xfrm flipH="1" flipV="1">
            <a:off x="7052194" y="2782965"/>
            <a:ext cx="6677" cy="1155631"/>
          </a:xfrm>
          <a:prstGeom prst="line">
            <a:avLst/>
          </a:prstGeom>
          <a:ln w="38100">
            <a:solidFill>
              <a:srgbClr val="3056BC"/>
            </a:solidFill>
          </a:ln>
        </p:spPr>
        <p:style>
          <a:lnRef idx="1">
            <a:schemeClr val="accent1"/>
          </a:lnRef>
          <a:fillRef idx="0">
            <a:schemeClr val="accent1"/>
          </a:fillRef>
          <a:effectRef idx="0">
            <a:schemeClr val="accent1"/>
          </a:effectRef>
          <a:fontRef idx="minor">
            <a:schemeClr val="tx1"/>
          </a:fontRef>
        </p:style>
      </p:cxnSp>
      <p:sp>
        <p:nvSpPr>
          <p:cNvPr id="112" name="Oval 111">
            <a:extLst>
              <a:ext uri="{FF2B5EF4-FFF2-40B4-BE49-F238E27FC236}">
                <a16:creationId xmlns:a16="http://schemas.microsoft.com/office/drawing/2014/main" id="{E6A1DCA3-2DEE-544D-A429-7A66FB945ED0}"/>
              </a:ext>
            </a:extLst>
          </p:cNvPr>
          <p:cNvSpPr/>
          <p:nvPr/>
        </p:nvSpPr>
        <p:spPr>
          <a:xfrm>
            <a:off x="7434946" y="2375329"/>
            <a:ext cx="406400" cy="406400"/>
          </a:xfrm>
          <a:prstGeom prst="ellipse">
            <a:avLst/>
          </a:prstGeom>
          <a:solidFill>
            <a:srgbClr val="3056BC"/>
          </a:solidFill>
          <a:ln>
            <a:no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13" name="TextBox 112">
            <a:extLst>
              <a:ext uri="{FF2B5EF4-FFF2-40B4-BE49-F238E27FC236}">
                <a16:creationId xmlns:a16="http://schemas.microsoft.com/office/drawing/2014/main" id="{AA3E8345-DB21-A54F-A29E-BB9D07CEDF51}"/>
              </a:ext>
            </a:extLst>
          </p:cNvPr>
          <p:cNvSpPr txBox="1"/>
          <p:nvPr/>
        </p:nvSpPr>
        <p:spPr>
          <a:xfrm>
            <a:off x="7177732" y="2442939"/>
            <a:ext cx="930035" cy="261610"/>
          </a:xfrm>
          <a:prstGeom prst="rect">
            <a:avLst/>
          </a:prstGeom>
          <a:noFill/>
        </p:spPr>
        <p:txBody>
          <a:bodyPr wrap="square" rtlCol="0">
            <a:spAutoFit/>
          </a:bodyPr>
          <a:lstStyle/>
          <a:p>
            <a:pPr algn="ctr"/>
            <a:r>
              <a:rPr lang="en-US" sz="1100" b="1" dirty="0">
                <a:solidFill>
                  <a:schemeClr val="bg1"/>
                </a:solidFill>
              </a:rPr>
              <a:t>2013-2015</a:t>
            </a:r>
          </a:p>
        </p:txBody>
      </p:sp>
      <p:sp>
        <p:nvSpPr>
          <p:cNvPr id="114" name="TextBox 113">
            <a:extLst>
              <a:ext uri="{FF2B5EF4-FFF2-40B4-BE49-F238E27FC236}">
                <a16:creationId xmlns:a16="http://schemas.microsoft.com/office/drawing/2014/main" id="{E0682B40-862E-D349-9D92-381768404167}"/>
              </a:ext>
            </a:extLst>
          </p:cNvPr>
          <p:cNvSpPr txBox="1"/>
          <p:nvPr/>
        </p:nvSpPr>
        <p:spPr>
          <a:xfrm>
            <a:off x="7434947" y="36593"/>
            <a:ext cx="1709053" cy="2031325"/>
          </a:xfrm>
          <a:prstGeom prst="rect">
            <a:avLst/>
          </a:prstGeom>
          <a:noFill/>
        </p:spPr>
        <p:txBody>
          <a:bodyPr wrap="square" rtlCol="0">
            <a:spAutoFit/>
          </a:bodyPr>
          <a:lstStyle/>
          <a:p>
            <a:pPr lvl="0" algn="ctr"/>
            <a:r>
              <a:rPr lang="en-US" sz="700" b="1" dirty="0"/>
              <a:t>Pioneers, the Better Care Fund, Devolution, and Integrated Personal Commissioning</a:t>
            </a:r>
          </a:p>
          <a:p>
            <a:pPr lvl="0" algn="just"/>
            <a:r>
              <a:rPr lang="en-US" sz="700" dirty="0"/>
              <a:t>Between 2013 and 2015, the coalition government introduced a range of policies aimed at health and social care integration. These included testing new approaches through 25 integrated care pioneers, creating the £3.8bn Better Care Fund to support local health and social care providers to work together, and signing a £6bn Greater Manchester health and social care devolution agreement. Finally, integrated personal commissioning was introduced to give individuals with complex needs the opportunity to control their own health and social care spend.</a:t>
            </a:r>
          </a:p>
        </p:txBody>
      </p:sp>
      <p:cxnSp>
        <p:nvCxnSpPr>
          <p:cNvPr id="115" name="Straight Connector 114">
            <a:extLst>
              <a:ext uri="{FF2B5EF4-FFF2-40B4-BE49-F238E27FC236}">
                <a16:creationId xmlns:a16="http://schemas.microsoft.com/office/drawing/2014/main" id="{BB2B72E0-AB08-BF4E-AA9A-78C7288C60CB}"/>
              </a:ext>
            </a:extLst>
          </p:cNvPr>
          <p:cNvCxnSpPr>
            <a:cxnSpLocks/>
            <a:endCxn id="112" idx="0"/>
          </p:cNvCxnSpPr>
          <p:nvPr/>
        </p:nvCxnSpPr>
        <p:spPr>
          <a:xfrm>
            <a:off x="7638146" y="2138721"/>
            <a:ext cx="0" cy="236608"/>
          </a:xfrm>
          <a:prstGeom prst="line">
            <a:avLst/>
          </a:prstGeom>
          <a:ln w="38100">
            <a:solidFill>
              <a:srgbClr val="3056BC"/>
            </a:solidFill>
          </a:ln>
        </p:spPr>
        <p:style>
          <a:lnRef idx="1">
            <a:schemeClr val="accent1"/>
          </a:lnRef>
          <a:fillRef idx="0">
            <a:schemeClr val="accent1"/>
          </a:fillRef>
          <a:effectRef idx="0">
            <a:schemeClr val="accent1"/>
          </a:effectRef>
          <a:fontRef idx="minor">
            <a:schemeClr val="tx1"/>
          </a:fontRef>
        </p:style>
      </p:cxnSp>
      <p:sp>
        <p:nvSpPr>
          <p:cNvPr id="124" name="Oval 123">
            <a:extLst>
              <a:ext uri="{FF2B5EF4-FFF2-40B4-BE49-F238E27FC236}">
                <a16:creationId xmlns:a16="http://schemas.microsoft.com/office/drawing/2014/main" id="{1FD237CC-1535-8B4F-AB21-BA97C7D5AE57}"/>
              </a:ext>
            </a:extLst>
          </p:cNvPr>
          <p:cNvSpPr/>
          <p:nvPr/>
        </p:nvSpPr>
        <p:spPr>
          <a:xfrm>
            <a:off x="8147415" y="2382988"/>
            <a:ext cx="406400" cy="406400"/>
          </a:xfrm>
          <a:prstGeom prst="ellipse">
            <a:avLst/>
          </a:prstGeom>
          <a:solidFill>
            <a:srgbClr val="3056BC"/>
          </a:solidFill>
          <a:ln>
            <a:no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25" name="TextBox 124">
            <a:extLst>
              <a:ext uri="{FF2B5EF4-FFF2-40B4-BE49-F238E27FC236}">
                <a16:creationId xmlns:a16="http://schemas.microsoft.com/office/drawing/2014/main" id="{BF6B0928-976A-4F4E-8E7E-38E5649FC688}"/>
              </a:ext>
            </a:extLst>
          </p:cNvPr>
          <p:cNvSpPr txBox="1"/>
          <p:nvPr/>
        </p:nvSpPr>
        <p:spPr>
          <a:xfrm>
            <a:off x="7919322" y="2440423"/>
            <a:ext cx="878020" cy="261610"/>
          </a:xfrm>
          <a:prstGeom prst="rect">
            <a:avLst/>
          </a:prstGeom>
          <a:noFill/>
        </p:spPr>
        <p:txBody>
          <a:bodyPr wrap="square" rtlCol="0">
            <a:spAutoFit/>
          </a:bodyPr>
          <a:lstStyle/>
          <a:p>
            <a:pPr algn="ctr"/>
            <a:r>
              <a:rPr lang="en-US" sz="1100" b="1" dirty="0">
                <a:solidFill>
                  <a:schemeClr val="bg1"/>
                </a:solidFill>
              </a:rPr>
              <a:t>2015-2019</a:t>
            </a:r>
          </a:p>
        </p:txBody>
      </p:sp>
      <p:cxnSp>
        <p:nvCxnSpPr>
          <p:cNvPr id="126" name="Straight Connector 125">
            <a:extLst>
              <a:ext uri="{FF2B5EF4-FFF2-40B4-BE49-F238E27FC236}">
                <a16:creationId xmlns:a16="http://schemas.microsoft.com/office/drawing/2014/main" id="{B2693FCD-E8C8-1A40-80F9-FE46414468EF}"/>
              </a:ext>
            </a:extLst>
          </p:cNvPr>
          <p:cNvCxnSpPr>
            <a:cxnSpLocks/>
            <a:endCxn id="124" idx="4"/>
          </p:cNvCxnSpPr>
          <p:nvPr/>
        </p:nvCxnSpPr>
        <p:spPr>
          <a:xfrm flipV="1">
            <a:off x="8350615" y="2789387"/>
            <a:ext cx="0" cy="145116"/>
          </a:xfrm>
          <a:prstGeom prst="line">
            <a:avLst/>
          </a:prstGeom>
          <a:ln w="38100">
            <a:solidFill>
              <a:srgbClr val="3056BC"/>
            </a:solidFill>
          </a:ln>
        </p:spPr>
        <p:style>
          <a:lnRef idx="1">
            <a:schemeClr val="accent1"/>
          </a:lnRef>
          <a:fillRef idx="0">
            <a:schemeClr val="accent1"/>
          </a:fillRef>
          <a:effectRef idx="0">
            <a:schemeClr val="accent1"/>
          </a:effectRef>
          <a:fontRef idx="minor">
            <a:schemeClr val="tx1"/>
          </a:fontRef>
        </p:style>
      </p:cxnSp>
      <p:sp>
        <p:nvSpPr>
          <p:cNvPr id="129" name="TextBox 128">
            <a:extLst>
              <a:ext uri="{FF2B5EF4-FFF2-40B4-BE49-F238E27FC236}">
                <a16:creationId xmlns:a16="http://schemas.microsoft.com/office/drawing/2014/main" id="{527EE0A6-531A-3945-846F-2BE2B30B88B8}"/>
              </a:ext>
            </a:extLst>
          </p:cNvPr>
          <p:cNvSpPr txBox="1"/>
          <p:nvPr/>
        </p:nvSpPr>
        <p:spPr>
          <a:xfrm>
            <a:off x="7092490" y="2918734"/>
            <a:ext cx="2058601" cy="954107"/>
          </a:xfrm>
          <a:prstGeom prst="rect">
            <a:avLst/>
          </a:prstGeom>
          <a:noFill/>
        </p:spPr>
        <p:txBody>
          <a:bodyPr wrap="square" rtlCol="0">
            <a:spAutoFit/>
          </a:bodyPr>
          <a:lstStyle/>
          <a:p>
            <a:pPr lvl="0" algn="ctr"/>
            <a:r>
              <a:rPr lang="en-US" sz="700" b="1" dirty="0"/>
              <a:t>Vanguards, STPs, and ICSs</a:t>
            </a:r>
          </a:p>
          <a:p>
            <a:pPr lvl="0"/>
            <a:r>
              <a:rPr lang="en-US" sz="700" dirty="0"/>
              <a:t>In 2015, the first vanguards were announced –locally developed ‘new care models’ testing new ways that NHS </a:t>
            </a:r>
            <a:r>
              <a:rPr lang="en-US" sz="700" dirty="0" err="1"/>
              <a:t>organisations</a:t>
            </a:r>
            <a:r>
              <a:rPr lang="en-US" sz="700" dirty="0"/>
              <a:t> might work more closely together. Soon after came sustainability and transformation partnerships (STPs) and integrated care systems (ICSs), more detail on these is provided in the main text.</a:t>
            </a:r>
          </a:p>
        </p:txBody>
      </p:sp>
      <p:sp>
        <p:nvSpPr>
          <p:cNvPr id="60" name="TextBox 59">
            <a:extLst>
              <a:ext uri="{FF2B5EF4-FFF2-40B4-BE49-F238E27FC236}">
                <a16:creationId xmlns:a16="http://schemas.microsoft.com/office/drawing/2014/main" id="{A1CDB01F-FC98-1A49-953D-5D1256D3E8D4}"/>
              </a:ext>
            </a:extLst>
          </p:cNvPr>
          <p:cNvSpPr txBox="1"/>
          <p:nvPr/>
        </p:nvSpPr>
        <p:spPr>
          <a:xfrm>
            <a:off x="3492043" y="413872"/>
            <a:ext cx="1820344" cy="1277273"/>
          </a:xfrm>
          <a:prstGeom prst="rect">
            <a:avLst/>
          </a:prstGeom>
          <a:solidFill>
            <a:schemeClr val="bg1"/>
          </a:solidFill>
          <a:ln>
            <a:noFill/>
          </a:ln>
        </p:spPr>
        <p:txBody>
          <a:bodyPr wrap="square" rtlCol="0">
            <a:spAutoFit/>
          </a:bodyPr>
          <a:lstStyle/>
          <a:p>
            <a:pPr lvl="0" algn="ctr"/>
            <a:r>
              <a:rPr lang="en-US" sz="700" b="1" dirty="0"/>
              <a:t>The 1999 Health Act</a:t>
            </a:r>
          </a:p>
          <a:p>
            <a:pPr lvl="0" algn="just"/>
            <a:r>
              <a:rPr lang="en-US" sz="700" dirty="0"/>
              <a:t>Parts of this Act aimed to improve care coordination between the NHS and local government authorities. GP fundholding was abolished and primary care trusts were introduced to commission local 	health services. Primary care trusts and local authorities could establish pooled budgets with a single lead commissioner allowing for service provision to cover integrated health and social care services where appropriate.</a:t>
            </a:r>
          </a:p>
        </p:txBody>
      </p:sp>
      <p:sp>
        <p:nvSpPr>
          <p:cNvPr id="18" name="TextBox 17">
            <a:extLst>
              <a:ext uri="{FF2B5EF4-FFF2-40B4-BE49-F238E27FC236}">
                <a16:creationId xmlns:a16="http://schemas.microsoft.com/office/drawing/2014/main" id="{0FD89DED-86F3-F54F-832D-A72063D46EC8}"/>
              </a:ext>
            </a:extLst>
          </p:cNvPr>
          <p:cNvSpPr txBox="1"/>
          <p:nvPr/>
        </p:nvSpPr>
        <p:spPr>
          <a:xfrm rot="16200000">
            <a:off x="3795431" y="3243631"/>
            <a:ext cx="1717241" cy="207749"/>
          </a:xfrm>
          <a:prstGeom prst="rect">
            <a:avLst/>
          </a:prstGeom>
          <a:noFill/>
        </p:spPr>
        <p:txBody>
          <a:bodyPr wrap="square" rtlCol="0">
            <a:spAutoFit/>
          </a:bodyPr>
          <a:lstStyle/>
          <a:p>
            <a:r>
              <a:rPr lang="en-US" sz="700" dirty="0">
                <a:solidFill>
                  <a:srgbClr val="C00000"/>
                </a:solidFill>
              </a:rPr>
              <a:t>1998 Devolution Acts</a:t>
            </a:r>
          </a:p>
        </p:txBody>
      </p:sp>
    </p:spTree>
    <p:extLst>
      <p:ext uri="{BB962C8B-B14F-4D97-AF65-F5344CB8AC3E}">
        <p14:creationId xmlns:p14="http://schemas.microsoft.com/office/powerpoint/2010/main" val="19043877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1"/>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0"/>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41"/>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8"/>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9"/>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52"/>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53"/>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55"/>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54"/>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1"/>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18"/>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60"/>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61"/>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58"/>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59"/>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62"/>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63"/>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65"/>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64"/>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nodeType="clickEffect">
                                  <p:stCondLst>
                                    <p:cond delay="0"/>
                                  </p:stCondLst>
                                  <p:childTnLst>
                                    <p:set>
                                      <p:cBhvr>
                                        <p:cTn id="72" dur="1" fill="hold">
                                          <p:stCondLst>
                                            <p:cond delay="0"/>
                                          </p:stCondLst>
                                        </p:cTn>
                                        <p:tgtEl>
                                          <p:spTgt spid="78"/>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76"/>
                                        </p:tgtEl>
                                        <p:attrNameLst>
                                          <p:attrName>style.visibility</p:attrName>
                                        </p:attrNameLst>
                                      </p:cBhvr>
                                      <p:to>
                                        <p:strVal val="visible"/>
                                      </p:to>
                                    </p:set>
                                  </p:childTnLst>
                                </p:cTn>
                              </p:par>
                              <p:par>
                                <p:cTn id="75" presetID="1" presetClass="entr" presetSubtype="0" fill="hold" nodeType="withEffect">
                                  <p:stCondLst>
                                    <p:cond delay="0"/>
                                  </p:stCondLst>
                                  <p:childTnLst>
                                    <p:set>
                                      <p:cBhvr>
                                        <p:cTn id="76" dur="1" fill="hold">
                                          <p:stCondLst>
                                            <p:cond delay="0"/>
                                          </p:stCondLst>
                                        </p:cTn>
                                        <p:tgtEl>
                                          <p:spTgt spid="75"/>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77"/>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nodeType="clickEffect">
                                  <p:stCondLst>
                                    <p:cond delay="0"/>
                                  </p:stCondLst>
                                  <p:childTnLst>
                                    <p:set>
                                      <p:cBhvr>
                                        <p:cTn id="82" dur="1" fill="hold">
                                          <p:stCondLst>
                                            <p:cond delay="0"/>
                                          </p:stCondLst>
                                        </p:cTn>
                                        <p:tgtEl>
                                          <p:spTgt spid="91"/>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90"/>
                                        </p:tgtEl>
                                        <p:attrNameLst>
                                          <p:attrName>style.visibility</p:attrName>
                                        </p:attrNameLst>
                                      </p:cBhvr>
                                      <p:to>
                                        <p:strVal val="visible"/>
                                      </p:to>
                                    </p:set>
                                  </p:childTnLst>
                                </p:cTn>
                              </p:par>
                              <p:par>
                                <p:cTn id="85" presetID="1" presetClass="entr" presetSubtype="0" fill="hold" nodeType="withEffect">
                                  <p:stCondLst>
                                    <p:cond delay="0"/>
                                  </p:stCondLst>
                                  <p:childTnLst>
                                    <p:set>
                                      <p:cBhvr>
                                        <p:cTn id="86" dur="1" fill="hold">
                                          <p:stCondLst>
                                            <p:cond delay="0"/>
                                          </p:stCondLst>
                                        </p:cTn>
                                        <p:tgtEl>
                                          <p:spTgt spid="88"/>
                                        </p:tgtEl>
                                        <p:attrNameLst>
                                          <p:attrName>style.visibility</p:attrName>
                                        </p:attrNameLst>
                                      </p:cBhvr>
                                      <p:to>
                                        <p:strVal val="visible"/>
                                      </p:to>
                                    </p:set>
                                  </p:childTnLst>
                                </p:cTn>
                              </p:par>
                              <p:par>
                                <p:cTn id="87" presetID="1" presetClass="entr" presetSubtype="0" fill="hold" grpId="0" nodeType="withEffect">
                                  <p:stCondLst>
                                    <p:cond delay="0"/>
                                  </p:stCondLst>
                                  <p:childTnLst>
                                    <p:set>
                                      <p:cBhvr>
                                        <p:cTn id="88" dur="1" fill="hold">
                                          <p:stCondLst>
                                            <p:cond delay="0"/>
                                          </p:stCondLst>
                                        </p:cTn>
                                        <p:tgtEl>
                                          <p:spTgt spid="89"/>
                                        </p:tgtEl>
                                        <p:attrNameLst>
                                          <p:attrName>style.visibility</p:attrName>
                                        </p:attrNameLst>
                                      </p:cBhvr>
                                      <p:to>
                                        <p:strVal val="visible"/>
                                      </p:to>
                                    </p:set>
                                  </p:childTnLst>
                                </p:cTn>
                              </p:par>
                            </p:childTnLst>
                          </p:cTn>
                        </p:par>
                      </p:childTnLst>
                    </p:cTn>
                  </p:par>
                  <p:par>
                    <p:cTn id="89" fill="hold">
                      <p:stCondLst>
                        <p:cond delay="indefinite"/>
                      </p:stCondLst>
                      <p:childTnLst>
                        <p:par>
                          <p:cTn id="90" fill="hold">
                            <p:stCondLst>
                              <p:cond delay="0"/>
                            </p:stCondLst>
                            <p:childTnLst>
                              <p:par>
                                <p:cTn id="91" presetID="1" presetClass="entr" presetSubtype="0" fill="hold" nodeType="clickEffect">
                                  <p:stCondLst>
                                    <p:cond delay="0"/>
                                  </p:stCondLst>
                                  <p:childTnLst>
                                    <p:set>
                                      <p:cBhvr>
                                        <p:cTn id="92" dur="1" fill="hold">
                                          <p:stCondLst>
                                            <p:cond delay="0"/>
                                          </p:stCondLst>
                                        </p:cTn>
                                        <p:tgtEl>
                                          <p:spTgt spid="103"/>
                                        </p:tgtEl>
                                        <p:attrNameLst>
                                          <p:attrName>style.visibility</p:attrName>
                                        </p:attrNameLst>
                                      </p:cBhvr>
                                      <p:to>
                                        <p:strVal val="visible"/>
                                      </p:to>
                                    </p:set>
                                  </p:childTnLst>
                                </p:cTn>
                              </p:par>
                              <p:par>
                                <p:cTn id="93" presetID="1" presetClass="entr" presetSubtype="0" fill="hold" nodeType="withEffect">
                                  <p:stCondLst>
                                    <p:cond delay="0"/>
                                  </p:stCondLst>
                                  <p:childTnLst>
                                    <p:set>
                                      <p:cBhvr>
                                        <p:cTn id="94" dur="1" fill="hold">
                                          <p:stCondLst>
                                            <p:cond delay="0"/>
                                          </p:stCondLst>
                                        </p:cTn>
                                        <p:tgtEl>
                                          <p:spTgt spid="100"/>
                                        </p:tgtEl>
                                        <p:attrNameLst>
                                          <p:attrName>style.visibility</p:attrName>
                                        </p:attrNameLst>
                                      </p:cBhvr>
                                      <p:to>
                                        <p:strVal val="visible"/>
                                      </p:to>
                                    </p:set>
                                  </p:childTnLst>
                                </p:cTn>
                              </p:par>
                              <p:par>
                                <p:cTn id="95" presetID="1" presetClass="entr" presetSubtype="0" fill="hold" grpId="0" nodeType="withEffect">
                                  <p:stCondLst>
                                    <p:cond delay="0"/>
                                  </p:stCondLst>
                                  <p:childTnLst>
                                    <p:set>
                                      <p:cBhvr>
                                        <p:cTn id="96" dur="1" fill="hold">
                                          <p:stCondLst>
                                            <p:cond delay="0"/>
                                          </p:stCondLst>
                                        </p:cTn>
                                        <p:tgtEl>
                                          <p:spTgt spid="101"/>
                                        </p:tgtEl>
                                        <p:attrNameLst>
                                          <p:attrName>style.visibility</p:attrName>
                                        </p:attrNameLst>
                                      </p:cBhvr>
                                      <p:to>
                                        <p:strVal val="visible"/>
                                      </p:to>
                                    </p:set>
                                  </p:childTnLst>
                                </p:cTn>
                              </p:par>
                              <p:par>
                                <p:cTn id="97" presetID="1" presetClass="entr" presetSubtype="0" fill="hold" grpId="0" nodeType="withEffect">
                                  <p:stCondLst>
                                    <p:cond delay="0"/>
                                  </p:stCondLst>
                                  <p:childTnLst>
                                    <p:set>
                                      <p:cBhvr>
                                        <p:cTn id="98" dur="1" fill="hold">
                                          <p:stCondLst>
                                            <p:cond delay="0"/>
                                          </p:stCondLst>
                                        </p:cTn>
                                        <p:tgtEl>
                                          <p:spTgt spid="102"/>
                                        </p:tgtEl>
                                        <p:attrNameLst>
                                          <p:attrName>style.visibility</p:attrName>
                                        </p:attrNameLst>
                                      </p:cBhvr>
                                      <p:to>
                                        <p:strVal val="visible"/>
                                      </p:to>
                                    </p:set>
                                  </p:childTnLst>
                                </p:cTn>
                              </p:par>
                            </p:childTnLst>
                          </p:cTn>
                        </p:par>
                      </p:childTnLst>
                    </p:cTn>
                  </p:par>
                  <p:par>
                    <p:cTn id="99" fill="hold">
                      <p:stCondLst>
                        <p:cond delay="indefinite"/>
                      </p:stCondLst>
                      <p:childTnLst>
                        <p:par>
                          <p:cTn id="100" fill="hold">
                            <p:stCondLst>
                              <p:cond delay="0"/>
                            </p:stCondLst>
                            <p:childTnLst>
                              <p:par>
                                <p:cTn id="101" presetID="1" presetClass="entr" presetSubtype="0" fill="hold" nodeType="clickEffect">
                                  <p:stCondLst>
                                    <p:cond delay="0"/>
                                  </p:stCondLst>
                                  <p:childTnLst>
                                    <p:set>
                                      <p:cBhvr>
                                        <p:cTn id="102" dur="1" fill="hold">
                                          <p:stCondLst>
                                            <p:cond delay="0"/>
                                          </p:stCondLst>
                                        </p:cTn>
                                        <p:tgtEl>
                                          <p:spTgt spid="106"/>
                                        </p:tgtEl>
                                        <p:attrNameLst>
                                          <p:attrName>style.visibility</p:attrName>
                                        </p:attrNameLst>
                                      </p:cBhvr>
                                      <p:to>
                                        <p:strVal val="visible"/>
                                      </p:to>
                                    </p:set>
                                  </p:childTnLst>
                                </p:cTn>
                              </p:par>
                              <p:par>
                                <p:cTn id="103" presetID="1" presetClass="entr" presetSubtype="0" fill="hold" grpId="0" nodeType="withEffect">
                                  <p:stCondLst>
                                    <p:cond delay="0"/>
                                  </p:stCondLst>
                                  <p:childTnLst>
                                    <p:set>
                                      <p:cBhvr>
                                        <p:cTn id="104" dur="1" fill="hold">
                                          <p:stCondLst>
                                            <p:cond delay="0"/>
                                          </p:stCondLst>
                                        </p:cTn>
                                        <p:tgtEl>
                                          <p:spTgt spid="107"/>
                                        </p:tgtEl>
                                        <p:attrNameLst>
                                          <p:attrName>style.visibility</p:attrName>
                                        </p:attrNameLst>
                                      </p:cBhvr>
                                      <p:to>
                                        <p:strVal val="visible"/>
                                      </p:to>
                                    </p:set>
                                  </p:childTnLst>
                                </p:cTn>
                              </p:par>
                              <p:par>
                                <p:cTn id="105" presetID="1" presetClass="entr" presetSubtype="0" fill="hold" nodeType="withEffect">
                                  <p:stCondLst>
                                    <p:cond delay="0"/>
                                  </p:stCondLst>
                                  <p:childTnLst>
                                    <p:set>
                                      <p:cBhvr>
                                        <p:cTn id="106" dur="1" fill="hold">
                                          <p:stCondLst>
                                            <p:cond delay="0"/>
                                          </p:stCondLst>
                                        </p:cTn>
                                        <p:tgtEl>
                                          <p:spTgt spid="109"/>
                                        </p:tgtEl>
                                        <p:attrNameLst>
                                          <p:attrName>style.visibility</p:attrName>
                                        </p:attrNameLst>
                                      </p:cBhvr>
                                      <p:to>
                                        <p:strVal val="visible"/>
                                      </p:to>
                                    </p:set>
                                  </p:childTnLst>
                                </p:cTn>
                              </p:par>
                              <p:par>
                                <p:cTn id="107" presetID="1" presetClass="entr" presetSubtype="0" fill="hold" grpId="0" nodeType="withEffect">
                                  <p:stCondLst>
                                    <p:cond delay="0"/>
                                  </p:stCondLst>
                                  <p:childTnLst>
                                    <p:set>
                                      <p:cBhvr>
                                        <p:cTn id="108" dur="1" fill="hold">
                                          <p:stCondLst>
                                            <p:cond delay="0"/>
                                          </p:stCondLst>
                                        </p:cTn>
                                        <p:tgtEl>
                                          <p:spTgt spid="108"/>
                                        </p:tgtEl>
                                        <p:attrNameLst>
                                          <p:attrName>style.visibility</p:attrName>
                                        </p:attrNameLst>
                                      </p:cBhvr>
                                      <p:to>
                                        <p:strVal val="visible"/>
                                      </p:to>
                                    </p:set>
                                  </p:childTnLst>
                                </p:cTn>
                              </p:par>
                            </p:childTnLst>
                          </p:cTn>
                        </p:par>
                      </p:childTnLst>
                    </p:cTn>
                  </p:par>
                  <p:par>
                    <p:cTn id="109" fill="hold">
                      <p:stCondLst>
                        <p:cond delay="indefinite"/>
                      </p:stCondLst>
                      <p:childTnLst>
                        <p:par>
                          <p:cTn id="110" fill="hold">
                            <p:stCondLst>
                              <p:cond delay="0"/>
                            </p:stCondLst>
                            <p:childTnLst>
                              <p:par>
                                <p:cTn id="111" presetID="1" presetClass="entr" presetSubtype="0" fill="hold" nodeType="clickEffect">
                                  <p:stCondLst>
                                    <p:cond delay="0"/>
                                  </p:stCondLst>
                                  <p:childTnLst>
                                    <p:set>
                                      <p:cBhvr>
                                        <p:cTn id="112" dur="1" fill="hold">
                                          <p:stCondLst>
                                            <p:cond delay="0"/>
                                          </p:stCondLst>
                                        </p:cTn>
                                        <p:tgtEl>
                                          <p:spTgt spid="115"/>
                                        </p:tgtEl>
                                        <p:attrNameLst>
                                          <p:attrName>style.visibility</p:attrName>
                                        </p:attrNameLst>
                                      </p:cBhvr>
                                      <p:to>
                                        <p:strVal val="visible"/>
                                      </p:to>
                                    </p:set>
                                  </p:childTnLst>
                                </p:cTn>
                              </p:par>
                              <p:par>
                                <p:cTn id="113" presetID="1" presetClass="entr" presetSubtype="0" fill="hold" grpId="0" nodeType="withEffect">
                                  <p:stCondLst>
                                    <p:cond delay="0"/>
                                  </p:stCondLst>
                                  <p:childTnLst>
                                    <p:set>
                                      <p:cBhvr>
                                        <p:cTn id="114" dur="1" fill="hold">
                                          <p:stCondLst>
                                            <p:cond delay="0"/>
                                          </p:stCondLst>
                                        </p:cTn>
                                        <p:tgtEl>
                                          <p:spTgt spid="113"/>
                                        </p:tgtEl>
                                        <p:attrNameLst>
                                          <p:attrName>style.visibility</p:attrName>
                                        </p:attrNameLst>
                                      </p:cBhvr>
                                      <p:to>
                                        <p:strVal val="visible"/>
                                      </p:to>
                                    </p:set>
                                  </p:childTnLst>
                                </p:cTn>
                              </p:par>
                              <p:par>
                                <p:cTn id="115" presetID="1" presetClass="entr" presetSubtype="0" fill="hold" nodeType="withEffect">
                                  <p:stCondLst>
                                    <p:cond delay="0"/>
                                  </p:stCondLst>
                                  <p:childTnLst>
                                    <p:set>
                                      <p:cBhvr>
                                        <p:cTn id="116" dur="1" fill="hold">
                                          <p:stCondLst>
                                            <p:cond delay="0"/>
                                          </p:stCondLst>
                                        </p:cTn>
                                        <p:tgtEl>
                                          <p:spTgt spid="112"/>
                                        </p:tgtEl>
                                        <p:attrNameLst>
                                          <p:attrName>style.visibility</p:attrName>
                                        </p:attrNameLst>
                                      </p:cBhvr>
                                      <p:to>
                                        <p:strVal val="visible"/>
                                      </p:to>
                                    </p:set>
                                  </p:childTnLst>
                                </p:cTn>
                              </p:par>
                              <p:par>
                                <p:cTn id="117" presetID="1" presetClass="entr" presetSubtype="0" fill="hold" grpId="0" nodeType="withEffect">
                                  <p:stCondLst>
                                    <p:cond delay="0"/>
                                  </p:stCondLst>
                                  <p:childTnLst>
                                    <p:set>
                                      <p:cBhvr>
                                        <p:cTn id="118" dur="1" fill="hold">
                                          <p:stCondLst>
                                            <p:cond delay="0"/>
                                          </p:stCondLst>
                                        </p:cTn>
                                        <p:tgtEl>
                                          <p:spTgt spid="114"/>
                                        </p:tgtEl>
                                        <p:attrNameLst>
                                          <p:attrName>style.visibility</p:attrName>
                                        </p:attrNameLst>
                                      </p:cBhvr>
                                      <p:to>
                                        <p:strVal val="visible"/>
                                      </p:to>
                                    </p:set>
                                  </p:childTnLst>
                                </p:cTn>
                              </p:par>
                            </p:childTnLst>
                          </p:cTn>
                        </p:par>
                      </p:childTnLst>
                    </p:cTn>
                  </p:par>
                  <p:par>
                    <p:cTn id="119" fill="hold">
                      <p:stCondLst>
                        <p:cond delay="indefinite"/>
                      </p:stCondLst>
                      <p:childTnLst>
                        <p:par>
                          <p:cTn id="120" fill="hold">
                            <p:stCondLst>
                              <p:cond delay="0"/>
                            </p:stCondLst>
                            <p:childTnLst>
                              <p:par>
                                <p:cTn id="121" presetID="1" presetClass="entr" presetSubtype="0" fill="hold" nodeType="clickEffect">
                                  <p:stCondLst>
                                    <p:cond delay="0"/>
                                  </p:stCondLst>
                                  <p:childTnLst>
                                    <p:set>
                                      <p:cBhvr>
                                        <p:cTn id="122" dur="1" fill="hold">
                                          <p:stCondLst>
                                            <p:cond delay="0"/>
                                          </p:stCondLst>
                                        </p:cTn>
                                        <p:tgtEl>
                                          <p:spTgt spid="126"/>
                                        </p:tgtEl>
                                        <p:attrNameLst>
                                          <p:attrName>style.visibility</p:attrName>
                                        </p:attrNameLst>
                                      </p:cBhvr>
                                      <p:to>
                                        <p:strVal val="visible"/>
                                      </p:to>
                                    </p:set>
                                  </p:childTnLst>
                                </p:cTn>
                              </p:par>
                              <p:par>
                                <p:cTn id="123" presetID="1" presetClass="entr" presetSubtype="0" fill="hold" nodeType="withEffect">
                                  <p:stCondLst>
                                    <p:cond delay="0"/>
                                  </p:stCondLst>
                                  <p:childTnLst>
                                    <p:set>
                                      <p:cBhvr>
                                        <p:cTn id="124" dur="1" fill="hold">
                                          <p:stCondLst>
                                            <p:cond delay="0"/>
                                          </p:stCondLst>
                                        </p:cTn>
                                        <p:tgtEl>
                                          <p:spTgt spid="124"/>
                                        </p:tgtEl>
                                        <p:attrNameLst>
                                          <p:attrName>style.visibility</p:attrName>
                                        </p:attrNameLst>
                                      </p:cBhvr>
                                      <p:to>
                                        <p:strVal val="visible"/>
                                      </p:to>
                                    </p:set>
                                  </p:childTnLst>
                                </p:cTn>
                              </p:par>
                              <p:par>
                                <p:cTn id="125" presetID="1" presetClass="entr" presetSubtype="0" fill="hold" grpId="0" nodeType="withEffect">
                                  <p:stCondLst>
                                    <p:cond delay="0"/>
                                  </p:stCondLst>
                                  <p:childTnLst>
                                    <p:set>
                                      <p:cBhvr>
                                        <p:cTn id="126" dur="1" fill="hold">
                                          <p:stCondLst>
                                            <p:cond delay="0"/>
                                          </p:stCondLst>
                                        </p:cTn>
                                        <p:tgtEl>
                                          <p:spTgt spid="125"/>
                                        </p:tgtEl>
                                        <p:attrNameLst>
                                          <p:attrName>style.visibility</p:attrName>
                                        </p:attrNameLst>
                                      </p:cBhvr>
                                      <p:to>
                                        <p:strVal val="visible"/>
                                      </p:to>
                                    </p:set>
                                  </p:childTnLst>
                                </p:cTn>
                              </p:par>
                              <p:par>
                                <p:cTn id="127" presetID="1" presetClass="entr" presetSubtype="0" fill="hold" grpId="0" nodeType="withEffect">
                                  <p:stCondLst>
                                    <p:cond delay="0"/>
                                  </p:stCondLst>
                                  <p:childTnLst>
                                    <p:set>
                                      <p:cBhvr>
                                        <p:cTn id="128" dur="1" fill="hold">
                                          <p:stCondLst>
                                            <p:cond delay="0"/>
                                          </p:stCondLst>
                                        </p:cTn>
                                        <p:tgtEl>
                                          <p:spTgt spid="1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21" grpId="0"/>
      <p:bldP spid="22" grpId="0"/>
      <p:bldP spid="39" grpId="0"/>
      <p:bldP spid="40" grpId="0"/>
      <p:bldP spid="53" grpId="0"/>
      <p:bldP spid="54" grpId="0"/>
      <p:bldP spid="59" grpId="0"/>
      <p:bldP spid="63" grpId="0"/>
      <p:bldP spid="64" grpId="0" animBg="1"/>
      <p:bldP spid="76" grpId="0"/>
      <p:bldP spid="77" grpId="0"/>
      <p:bldP spid="89" grpId="0"/>
      <p:bldP spid="90" grpId="0"/>
      <p:bldP spid="101" grpId="0"/>
      <p:bldP spid="102" grpId="0"/>
      <p:bldP spid="107" grpId="0"/>
      <p:bldP spid="108" grpId="0"/>
      <p:bldP spid="113" grpId="0"/>
      <p:bldP spid="114" grpId="0"/>
      <p:bldP spid="125" grpId="0"/>
      <p:bldP spid="129" grpId="0"/>
      <p:bldP spid="60" grpId="0" animBg="1"/>
      <p:bldP spid="1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A0D61588-3CCF-B342-B82E-C1AC6C6273CD}"/>
              </a:ext>
            </a:extLst>
          </p:cNvPr>
          <p:cNvPicPr>
            <a:picLocks noChangeAspect="1"/>
          </p:cNvPicPr>
          <p:nvPr/>
        </p:nvPicPr>
        <p:blipFill>
          <a:blip r:embed="rId3"/>
          <a:stretch>
            <a:fillRect/>
          </a:stretch>
        </p:blipFill>
        <p:spPr>
          <a:xfrm>
            <a:off x="-110613" y="202617"/>
            <a:ext cx="9366122" cy="1575847"/>
          </a:xfrm>
          <a:prstGeom prst="rect">
            <a:avLst/>
          </a:prstGeom>
        </p:spPr>
      </p:pic>
      <p:pic>
        <p:nvPicPr>
          <p:cNvPr id="2" name="Picture 1">
            <a:extLst>
              <a:ext uri="{FF2B5EF4-FFF2-40B4-BE49-F238E27FC236}">
                <a16:creationId xmlns:a16="http://schemas.microsoft.com/office/drawing/2014/main" id="{6250CB03-099A-B144-AA9A-37957F094C71}"/>
              </a:ext>
            </a:extLst>
          </p:cNvPr>
          <p:cNvPicPr>
            <a:picLocks noChangeAspect="1"/>
          </p:cNvPicPr>
          <p:nvPr/>
        </p:nvPicPr>
        <p:blipFill>
          <a:blip r:embed="rId4"/>
          <a:stretch>
            <a:fillRect/>
          </a:stretch>
        </p:blipFill>
        <p:spPr>
          <a:xfrm>
            <a:off x="458791" y="777541"/>
            <a:ext cx="6734754" cy="3917602"/>
          </a:xfrm>
          <a:prstGeom prst="rect">
            <a:avLst/>
          </a:prstGeom>
        </p:spPr>
      </p:pic>
      <p:sp>
        <p:nvSpPr>
          <p:cNvPr id="6" name="Content Placeholder 2">
            <a:extLst>
              <a:ext uri="{FF2B5EF4-FFF2-40B4-BE49-F238E27FC236}">
                <a16:creationId xmlns:a16="http://schemas.microsoft.com/office/drawing/2014/main" id="{2036F6F8-9B7D-E841-9FB5-BBDE4FE6D593}"/>
              </a:ext>
            </a:extLst>
          </p:cNvPr>
          <p:cNvSpPr txBox="1">
            <a:spLocks/>
          </p:cNvSpPr>
          <p:nvPr/>
        </p:nvSpPr>
        <p:spPr>
          <a:xfrm>
            <a:off x="5842000" y="4899707"/>
            <a:ext cx="3302000" cy="243793"/>
          </a:xfrm>
          <a:prstGeom prst="rect">
            <a:avLst/>
          </a:prstGeom>
        </p:spPr>
        <p:txBody>
          <a:bodyPr vert="horz" lIns="91440" tIns="45720" rIns="91440" bIns="45720" rtlCol="0">
            <a:normAutofit fontScale="7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Font typeface="Arial" panose="020B0604020202020204" pitchFamily="34" charset="0"/>
              <a:buNone/>
            </a:pPr>
            <a:r>
              <a:rPr lang="en-US" sz="1800" dirty="0"/>
              <a:t>Glasby et al. Int J </a:t>
            </a:r>
            <a:r>
              <a:rPr lang="en-US" sz="1800" dirty="0" err="1"/>
              <a:t>Integr</a:t>
            </a:r>
            <a:r>
              <a:rPr lang="en-US" sz="1800" dirty="0"/>
              <a:t> Care. 2011;11:e002</a:t>
            </a:r>
          </a:p>
        </p:txBody>
      </p:sp>
    </p:spTree>
    <p:extLst>
      <p:ext uri="{BB962C8B-B14F-4D97-AF65-F5344CB8AC3E}">
        <p14:creationId xmlns:p14="http://schemas.microsoft.com/office/powerpoint/2010/main" val="3625734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A0D61588-3CCF-B342-B82E-C1AC6C6273CD}"/>
              </a:ext>
            </a:extLst>
          </p:cNvPr>
          <p:cNvPicPr>
            <a:picLocks noChangeAspect="1"/>
          </p:cNvPicPr>
          <p:nvPr/>
        </p:nvPicPr>
        <p:blipFill>
          <a:blip r:embed="rId3"/>
          <a:stretch>
            <a:fillRect/>
          </a:stretch>
        </p:blipFill>
        <p:spPr>
          <a:xfrm>
            <a:off x="-110613" y="202617"/>
            <a:ext cx="9366122" cy="1575847"/>
          </a:xfrm>
          <a:prstGeom prst="rect">
            <a:avLst/>
          </a:prstGeom>
        </p:spPr>
      </p:pic>
      <p:sp>
        <p:nvSpPr>
          <p:cNvPr id="10" name="Text Placeholder 2">
            <a:extLst>
              <a:ext uri="{FF2B5EF4-FFF2-40B4-BE49-F238E27FC236}">
                <a16:creationId xmlns:a16="http://schemas.microsoft.com/office/drawing/2014/main" id="{87EE5F96-0929-5448-913E-F8B982B64437}"/>
              </a:ext>
            </a:extLst>
          </p:cNvPr>
          <p:cNvSpPr txBox="1">
            <a:spLocks/>
          </p:cNvSpPr>
          <p:nvPr/>
        </p:nvSpPr>
        <p:spPr>
          <a:xfrm>
            <a:off x="861725" y="948516"/>
            <a:ext cx="4658525" cy="592186"/>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US" sz="3600" b="1" dirty="0">
                <a:solidFill>
                  <a:srgbClr val="511C6C"/>
                </a:solidFill>
              </a:rPr>
              <a:t>Original proposal</a:t>
            </a:r>
          </a:p>
        </p:txBody>
      </p:sp>
      <p:sp>
        <p:nvSpPr>
          <p:cNvPr id="5" name="Content Placeholder 2">
            <a:extLst>
              <a:ext uri="{FF2B5EF4-FFF2-40B4-BE49-F238E27FC236}">
                <a16:creationId xmlns:a16="http://schemas.microsoft.com/office/drawing/2014/main" id="{9287AB87-87D8-DC4F-90F7-782FB2BFD467}"/>
              </a:ext>
            </a:extLst>
          </p:cNvPr>
          <p:cNvSpPr txBox="1">
            <a:spLocks/>
          </p:cNvSpPr>
          <p:nvPr/>
        </p:nvSpPr>
        <p:spPr>
          <a:xfrm>
            <a:off x="3338221" y="1867822"/>
            <a:ext cx="2515802" cy="2314462"/>
          </a:xfrm>
          <a:prstGeom prst="rect">
            <a:avLst/>
          </a:prstGeom>
          <a:ln w="50800">
            <a:solidFill>
              <a:srgbClr val="002060"/>
            </a:solidFill>
            <a:prstDash val="sysDash"/>
          </a:ln>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Font typeface="Arial" panose="020B0604020202020204" pitchFamily="34" charset="0"/>
              <a:buNone/>
            </a:pPr>
            <a:r>
              <a:rPr lang="en-US" sz="2000" dirty="0"/>
              <a:t>2. Quantitative </a:t>
            </a:r>
          </a:p>
          <a:p>
            <a:pPr marL="0" indent="0">
              <a:buFont typeface="Arial" panose="020B0604020202020204" pitchFamily="34" charset="0"/>
              <a:buNone/>
            </a:pPr>
            <a:r>
              <a:rPr lang="en-US" sz="2000" dirty="0"/>
              <a:t>Linked routine quant outcome data</a:t>
            </a:r>
          </a:p>
        </p:txBody>
      </p:sp>
      <p:sp>
        <p:nvSpPr>
          <p:cNvPr id="6" name="Content Placeholder 2">
            <a:extLst>
              <a:ext uri="{FF2B5EF4-FFF2-40B4-BE49-F238E27FC236}">
                <a16:creationId xmlns:a16="http://schemas.microsoft.com/office/drawing/2014/main" id="{1F2F20EC-47F4-8142-9C54-9E99B8101550}"/>
              </a:ext>
            </a:extLst>
          </p:cNvPr>
          <p:cNvSpPr txBox="1">
            <a:spLocks/>
          </p:cNvSpPr>
          <p:nvPr/>
        </p:nvSpPr>
        <p:spPr>
          <a:xfrm>
            <a:off x="349857" y="1867823"/>
            <a:ext cx="2515801" cy="2314462"/>
          </a:xfrm>
          <a:prstGeom prst="rect">
            <a:avLst/>
          </a:prstGeom>
          <a:ln w="50800">
            <a:solidFill>
              <a:srgbClr val="002060"/>
            </a:solidFill>
            <a:prstDash val="sysDash"/>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2000" dirty="0"/>
              <a:t>1. Survey</a:t>
            </a:r>
          </a:p>
          <a:p>
            <a:pPr marL="0" indent="0">
              <a:buFont typeface="Arial" panose="020B0604020202020204" pitchFamily="34" charset="0"/>
              <a:buNone/>
            </a:pPr>
            <a:r>
              <a:rPr lang="en-US" sz="2000" dirty="0"/>
              <a:t>Understand organizational and contextual determinants of success/failure</a:t>
            </a:r>
          </a:p>
        </p:txBody>
      </p:sp>
      <p:sp>
        <p:nvSpPr>
          <p:cNvPr id="7" name="Content Placeholder 2">
            <a:extLst>
              <a:ext uri="{FF2B5EF4-FFF2-40B4-BE49-F238E27FC236}">
                <a16:creationId xmlns:a16="http://schemas.microsoft.com/office/drawing/2014/main" id="{E1340F82-9E40-4E45-B55F-A5C57FA29BB6}"/>
              </a:ext>
            </a:extLst>
          </p:cNvPr>
          <p:cNvSpPr txBox="1">
            <a:spLocks/>
          </p:cNvSpPr>
          <p:nvPr/>
        </p:nvSpPr>
        <p:spPr>
          <a:xfrm>
            <a:off x="6310147" y="1867822"/>
            <a:ext cx="2515802" cy="2314462"/>
          </a:xfrm>
          <a:prstGeom prst="rect">
            <a:avLst/>
          </a:prstGeom>
          <a:ln w="50800">
            <a:solidFill>
              <a:srgbClr val="002060"/>
            </a:solidFill>
            <a:prstDash val="sysDash"/>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2000" dirty="0"/>
              <a:t>3. Qualitative</a:t>
            </a:r>
          </a:p>
          <a:p>
            <a:pPr marL="0" indent="0">
              <a:buFont typeface="Arial" panose="020B0604020202020204" pitchFamily="34" charset="0"/>
              <a:buNone/>
            </a:pPr>
            <a:r>
              <a:rPr lang="en-US" sz="2000" dirty="0"/>
              <a:t>Inform survey design, and to identify the how and the why</a:t>
            </a:r>
          </a:p>
        </p:txBody>
      </p:sp>
      <p:cxnSp>
        <p:nvCxnSpPr>
          <p:cNvPr id="8" name="Straight Arrow Connector 7">
            <a:extLst>
              <a:ext uri="{FF2B5EF4-FFF2-40B4-BE49-F238E27FC236}">
                <a16:creationId xmlns:a16="http://schemas.microsoft.com/office/drawing/2014/main" id="{AB7406E7-FD1D-014D-8F45-2169E5D33F70}"/>
              </a:ext>
            </a:extLst>
          </p:cNvPr>
          <p:cNvCxnSpPr>
            <a:stCxn id="6" idx="3"/>
            <a:endCxn id="5" idx="1"/>
          </p:cNvCxnSpPr>
          <p:nvPr/>
        </p:nvCxnSpPr>
        <p:spPr>
          <a:xfrm flipV="1">
            <a:off x="2865658" y="3025053"/>
            <a:ext cx="472563" cy="1"/>
          </a:xfrm>
          <a:prstGeom prst="straightConnector1">
            <a:avLst/>
          </a:prstGeom>
          <a:ln w="38100">
            <a:solidFill>
              <a:srgbClr val="C0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20DD2E60-A710-B241-A69F-24A2383428B6}"/>
              </a:ext>
            </a:extLst>
          </p:cNvPr>
          <p:cNvCxnSpPr>
            <a:cxnSpLocks/>
            <a:stCxn id="5" idx="3"/>
            <a:endCxn id="7" idx="1"/>
          </p:cNvCxnSpPr>
          <p:nvPr/>
        </p:nvCxnSpPr>
        <p:spPr>
          <a:xfrm>
            <a:off x="5854023" y="3025053"/>
            <a:ext cx="456124" cy="0"/>
          </a:xfrm>
          <a:prstGeom prst="straightConnector1">
            <a:avLst/>
          </a:prstGeom>
          <a:ln w="38100">
            <a:solidFill>
              <a:srgbClr val="C0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3" name="Elbow Connector 12">
            <a:extLst>
              <a:ext uri="{FF2B5EF4-FFF2-40B4-BE49-F238E27FC236}">
                <a16:creationId xmlns:a16="http://schemas.microsoft.com/office/drawing/2014/main" id="{A0167AB8-E074-B846-AED8-D1606E3FC5D0}"/>
              </a:ext>
            </a:extLst>
          </p:cNvPr>
          <p:cNvCxnSpPr>
            <a:cxnSpLocks/>
            <a:stCxn id="6" idx="2"/>
            <a:endCxn id="7" idx="2"/>
          </p:cNvCxnSpPr>
          <p:nvPr/>
        </p:nvCxnSpPr>
        <p:spPr>
          <a:xfrm rot="5400000" flipH="1" flipV="1">
            <a:off x="4587902" y="1202140"/>
            <a:ext cx="1" cy="5960290"/>
          </a:xfrm>
          <a:prstGeom prst="bentConnector3">
            <a:avLst>
              <a:gd name="adj1" fmla="val -22860000000"/>
            </a:avLst>
          </a:prstGeom>
          <a:ln w="38100">
            <a:solidFill>
              <a:srgbClr val="C00000"/>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667832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bg/>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6" grpId="0" animBg="1"/>
      <p:bldP spid="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A0D61588-3CCF-B342-B82E-C1AC6C6273CD}"/>
              </a:ext>
            </a:extLst>
          </p:cNvPr>
          <p:cNvPicPr>
            <a:picLocks noChangeAspect="1"/>
          </p:cNvPicPr>
          <p:nvPr/>
        </p:nvPicPr>
        <p:blipFill>
          <a:blip r:embed="rId3"/>
          <a:stretch>
            <a:fillRect/>
          </a:stretch>
        </p:blipFill>
        <p:spPr>
          <a:xfrm>
            <a:off x="-110613" y="202617"/>
            <a:ext cx="9366122" cy="1575847"/>
          </a:xfrm>
          <a:prstGeom prst="rect">
            <a:avLst/>
          </a:prstGeom>
        </p:spPr>
      </p:pic>
      <p:sp>
        <p:nvSpPr>
          <p:cNvPr id="9" name="Text Placeholder 1">
            <a:extLst>
              <a:ext uri="{FF2B5EF4-FFF2-40B4-BE49-F238E27FC236}">
                <a16:creationId xmlns:a16="http://schemas.microsoft.com/office/drawing/2014/main" id="{370C8A78-6117-6643-AF5F-E3E84FEA9698}"/>
              </a:ext>
            </a:extLst>
          </p:cNvPr>
          <p:cNvSpPr txBox="1">
            <a:spLocks/>
          </p:cNvSpPr>
          <p:nvPr/>
        </p:nvSpPr>
        <p:spPr>
          <a:xfrm>
            <a:off x="861725" y="1778464"/>
            <a:ext cx="7018018" cy="2462958"/>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buClr>
                <a:srgbClr val="511C6C"/>
              </a:buClr>
            </a:pPr>
            <a:r>
              <a:rPr lang="en-US" sz="2000" dirty="0"/>
              <a:t>Data repository for academics, policy makers, and </a:t>
            </a:r>
            <a:r>
              <a:rPr lang="en-US" sz="2000" dirty="0" err="1"/>
              <a:t>organisations</a:t>
            </a:r>
            <a:endParaRPr lang="en-US" sz="2000" dirty="0"/>
          </a:p>
          <a:p>
            <a:pPr lvl="1">
              <a:buClr>
                <a:srgbClr val="511C6C"/>
              </a:buClr>
            </a:pPr>
            <a:r>
              <a:rPr lang="en-US" sz="1700" dirty="0"/>
              <a:t>Taxonomy of health and care partnerships</a:t>
            </a:r>
          </a:p>
          <a:p>
            <a:pPr lvl="1">
              <a:buClr>
                <a:srgbClr val="511C6C"/>
              </a:buClr>
            </a:pPr>
            <a:r>
              <a:rPr lang="en-US" sz="1700" dirty="0"/>
              <a:t>Development of partnerships</a:t>
            </a:r>
          </a:p>
          <a:p>
            <a:pPr lvl="1">
              <a:buClr>
                <a:srgbClr val="511C6C"/>
              </a:buClr>
            </a:pPr>
            <a:r>
              <a:rPr lang="en-US" sz="1700" dirty="0" err="1"/>
              <a:t>Prioritisation</a:t>
            </a:r>
            <a:r>
              <a:rPr lang="en-US" sz="1700" dirty="0"/>
              <a:t> of processes and services</a:t>
            </a:r>
          </a:p>
          <a:p>
            <a:pPr lvl="1">
              <a:buClr>
                <a:srgbClr val="511C6C"/>
              </a:buClr>
            </a:pPr>
            <a:r>
              <a:rPr lang="en-US" sz="1700" dirty="0"/>
              <a:t>Explanation of performance</a:t>
            </a:r>
          </a:p>
          <a:p>
            <a:pPr lvl="1">
              <a:buClr>
                <a:srgbClr val="511C6C"/>
              </a:buClr>
            </a:pPr>
            <a:r>
              <a:rPr lang="en-US" sz="1700" dirty="0"/>
              <a:t>Impacts on inequalities</a:t>
            </a:r>
          </a:p>
          <a:p>
            <a:pPr lvl="1">
              <a:buClr>
                <a:srgbClr val="511C6C"/>
              </a:buClr>
            </a:pPr>
            <a:r>
              <a:rPr lang="en-US" sz="1700" dirty="0"/>
              <a:t>Approaches to addressing social needs</a:t>
            </a:r>
          </a:p>
          <a:p>
            <a:pPr lvl="1">
              <a:buClr>
                <a:srgbClr val="511C6C"/>
              </a:buClr>
            </a:pPr>
            <a:r>
              <a:rPr lang="en-US" sz="1700" dirty="0"/>
              <a:t>…</a:t>
            </a:r>
          </a:p>
          <a:p>
            <a:pPr>
              <a:buClr>
                <a:srgbClr val="511C6C"/>
              </a:buClr>
            </a:pPr>
            <a:endParaRPr lang="en-US" sz="2000" dirty="0"/>
          </a:p>
        </p:txBody>
      </p:sp>
      <p:sp>
        <p:nvSpPr>
          <p:cNvPr id="10" name="Text Placeholder 2">
            <a:extLst>
              <a:ext uri="{FF2B5EF4-FFF2-40B4-BE49-F238E27FC236}">
                <a16:creationId xmlns:a16="http://schemas.microsoft.com/office/drawing/2014/main" id="{87EE5F96-0929-5448-913E-F8B982B64437}"/>
              </a:ext>
            </a:extLst>
          </p:cNvPr>
          <p:cNvSpPr txBox="1">
            <a:spLocks/>
          </p:cNvSpPr>
          <p:nvPr/>
        </p:nvSpPr>
        <p:spPr>
          <a:xfrm>
            <a:off x="861725" y="948516"/>
            <a:ext cx="4658525" cy="592186"/>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US" sz="3600" b="1" dirty="0">
                <a:solidFill>
                  <a:srgbClr val="511C6C"/>
                </a:solidFill>
              </a:rPr>
              <a:t>Uses</a:t>
            </a:r>
          </a:p>
        </p:txBody>
      </p:sp>
    </p:spTree>
    <p:extLst>
      <p:ext uri="{BB962C8B-B14F-4D97-AF65-F5344CB8AC3E}">
        <p14:creationId xmlns:p14="http://schemas.microsoft.com/office/powerpoint/2010/main" val="16719849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A0D61588-3CCF-B342-B82E-C1AC6C6273CD}"/>
              </a:ext>
            </a:extLst>
          </p:cNvPr>
          <p:cNvPicPr>
            <a:picLocks noChangeAspect="1"/>
          </p:cNvPicPr>
          <p:nvPr/>
        </p:nvPicPr>
        <p:blipFill>
          <a:blip r:embed="rId3"/>
          <a:stretch>
            <a:fillRect/>
          </a:stretch>
        </p:blipFill>
        <p:spPr>
          <a:xfrm>
            <a:off x="-111061" y="284913"/>
            <a:ext cx="9366122" cy="1575847"/>
          </a:xfrm>
          <a:prstGeom prst="rect">
            <a:avLst/>
          </a:prstGeom>
        </p:spPr>
      </p:pic>
      <p:sp>
        <p:nvSpPr>
          <p:cNvPr id="9" name="Text Placeholder 1">
            <a:extLst>
              <a:ext uri="{FF2B5EF4-FFF2-40B4-BE49-F238E27FC236}">
                <a16:creationId xmlns:a16="http://schemas.microsoft.com/office/drawing/2014/main" id="{370C8A78-6117-6643-AF5F-E3E84FEA9698}"/>
              </a:ext>
            </a:extLst>
          </p:cNvPr>
          <p:cNvSpPr txBox="1">
            <a:spLocks/>
          </p:cNvSpPr>
          <p:nvPr/>
        </p:nvSpPr>
        <p:spPr>
          <a:xfrm>
            <a:off x="861725" y="1778464"/>
            <a:ext cx="7018018" cy="2462958"/>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buClr>
                <a:srgbClr val="511C6C"/>
              </a:buClr>
            </a:pPr>
            <a:endParaRPr lang="en-US" sz="2000" dirty="0"/>
          </a:p>
        </p:txBody>
      </p:sp>
      <p:sp>
        <p:nvSpPr>
          <p:cNvPr id="10" name="Text Placeholder 2">
            <a:extLst>
              <a:ext uri="{FF2B5EF4-FFF2-40B4-BE49-F238E27FC236}">
                <a16:creationId xmlns:a16="http://schemas.microsoft.com/office/drawing/2014/main" id="{87EE5F96-0929-5448-913E-F8B982B64437}"/>
              </a:ext>
            </a:extLst>
          </p:cNvPr>
          <p:cNvSpPr txBox="1">
            <a:spLocks/>
          </p:cNvSpPr>
          <p:nvPr/>
        </p:nvSpPr>
        <p:spPr>
          <a:xfrm>
            <a:off x="861725" y="948516"/>
            <a:ext cx="5529931" cy="592186"/>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US" sz="3600" b="1" dirty="0">
                <a:solidFill>
                  <a:srgbClr val="511C6C"/>
                </a:solidFill>
              </a:rPr>
              <a:t>Questions and challenges</a:t>
            </a:r>
          </a:p>
        </p:txBody>
      </p:sp>
      <p:sp>
        <p:nvSpPr>
          <p:cNvPr id="5" name="Text Placeholder 1">
            <a:extLst>
              <a:ext uri="{FF2B5EF4-FFF2-40B4-BE49-F238E27FC236}">
                <a16:creationId xmlns:a16="http://schemas.microsoft.com/office/drawing/2014/main" id="{31FAC594-6F63-C542-B276-79BA5D8A937F}"/>
              </a:ext>
            </a:extLst>
          </p:cNvPr>
          <p:cNvSpPr txBox="1">
            <a:spLocks/>
          </p:cNvSpPr>
          <p:nvPr/>
        </p:nvSpPr>
        <p:spPr>
          <a:xfrm>
            <a:off x="861725" y="1778464"/>
            <a:ext cx="6544915" cy="2462958"/>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buClr>
                <a:srgbClr val="511C6C"/>
              </a:buClr>
            </a:pPr>
            <a:r>
              <a:rPr lang="en-US" sz="2000" dirty="0"/>
              <a:t>Development of survey instrument</a:t>
            </a:r>
          </a:p>
          <a:p>
            <a:pPr>
              <a:buClr>
                <a:srgbClr val="511C6C"/>
              </a:buClr>
            </a:pPr>
            <a:r>
              <a:rPr lang="en-US" sz="2000" dirty="0"/>
              <a:t>Relevant survey domains</a:t>
            </a:r>
          </a:p>
          <a:p>
            <a:pPr>
              <a:buClr>
                <a:srgbClr val="511C6C"/>
              </a:buClr>
            </a:pPr>
            <a:r>
              <a:rPr lang="en-US" sz="2000" dirty="0"/>
              <a:t>Relevant unit of analysis</a:t>
            </a:r>
          </a:p>
          <a:p>
            <a:pPr>
              <a:buClr>
                <a:srgbClr val="511C6C"/>
              </a:buClr>
            </a:pPr>
            <a:r>
              <a:rPr lang="en-US" sz="2000" dirty="0"/>
              <a:t>Dissemination of survey and response rates</a:t>
            </a:r>
          </a:p>
          <a:p>
            <a:pPr>
              <a:buClr>
                <a:srgbClr val="511C6C"/>
              </a:buClr>
            </a:pPr>
            <a:r>
              <a:rPr lang="en-US" sz="2000" dirty="0"/>
              <a:t>Linking of survey data to routine data</a:t>
            </a:r>
          </a:p>
          <a:p>
            <a:pPr>
              <a:buClr>
                <a:srgbClr val="511C6C"/>
              </a:buClr>
            </a:pPr>
            <a:r>
              <a:rPr lang="en-US" sz="2000" dirty="0"/>
              <a:t>Identifying relevant outcomes</a:t>
            </a:r>
          </a:p>
          <a:p>
            <a:pPr>
              <a:buClr>
                <a:srgbClr val="511C6C"/>
              </a:buClr>
            </a:pPr>
            <a:r>
              <a:rPr lang="en-US" sz="2000" dirty="0"/>
              <a:t>Relating survey data to outcomes</a:t>
            </a:r>
          </a:p>
          <a:p>
            <a:pPr>
              <a:buClr>
                <a:srgbClr val="511C6C"/>
              </a:buClr>
            </a:pPr>
            <a:r>
              <a:rPr lang="en-US" sz="2000" dirty="0"/>
              <a:t>Use of data and insights to improve health and care</a:t>
            </a:r>
          </a:p>
          <a:p>
            <a:pPr>
              <a:buClr>
                <a:srgbClr val="511C6C"/>
              </a:buClr>
            </a:pPr>
            <a:endParaRPr lang="en-US" sz="2000" dirty="0"/>
          </a:p>
        </p:txBody>
      </p:sp>
    </p:spTree>
    <p:extLst>
      <p:ext uri="{BB962C8B-B14F-4D97-AF65-F5344CB8AC3E}">
        <p14:creationId xmlns:p14="http://schemas.microsoft.com/office/powerpoint/2010/main" val="10050356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A0D61588-3CCF-B342-B82E-C1AC6C6273CD}"/>
              </a:ext>
            </a:extLst>
          </p:cNvPr>
          <p:cNvPicPr>
            <a:picLocks noChangeAspect="1"/>
          </p:cNvPicPr>
          <p:nvPr/>
        </p:nvPicPr>
        <p:blipFill>
          <a:blip r:embed="rId3"/>
          <a:stretch>
            <a:fillRect/>
          </a:stretch>
        </p:blipFill>
        <p:spPr>
          <a:xfrm>
            <a:off x="-111061" y="214911"/>
            <a:ext cx="9366122" cy="1575847"/>
          </a:xfrm>
          <a:prstGeom prst="rect">
            <a:avLst/>
          </a:prstGeom>
        </p:spPr>
      </p:pic>
      <p:sp>
        <p:nvSpPr>
          <p:cNvPr id="9" name="Text Placeholder 1">
            <a:extLst>
              <a:ext uri="{FF2B5EF4-FFF2-40B4-BE49-F238E27FC236}">
                <a16:creationId xmlns:a16="http://schemas.microsoft.com/office/drawing/2014/main" id="{370C8A78-6117-6643-AF5F-E3E84FEA9698}"/>
              </a:ext>
            </a:extLst>
          </p:cNvPr>
          <p:cNvSpPr txBox="1">
            <a:spLocks/>
          </p:cNvSpPr>
          <p:nvPr/>
        </p:nvSpPr>
        <p:spPr>
          <a:xfrm>
            <a:off x="874250" y="1790758"/>
            <a:ext cx="7461485" cy="2462958"/>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lvl="0"/>
            <a:r>
              <a:rPr lang="en-GB" sz="2000" dirty="0"/>
              <a:t>to discuss the key rationale for developing a bespoke survey instrument to track health and care partnerships in England;</a:t>
            </a:r>
          </a:p>
          <a:p>
            <a:pPr lvl="0"/>
            <a:r>
              <a:rPr lang="en-GB" sz="2000" dirty="0"/>
              <a:t>to discuss potential methodological approach, theoretical frameworks, units of analysis, and project scope;</a:t>
            </a:r>
          </a:p>
          <a:p>
            <a:pPr lvl="0"/>
            <a:r>
              <a:rPr lang="en-GB" sz="2000" dirty="0"/>
              <a:t>to identify key collaborators;</a:t>
            </a:r>
          </a:p>
          <a:p>
            <a:pPr lvl="0"/>
            <a:r>
              <a:rPr lang="en-GB" sz="2000" dirty="0"/>
              <a:t>to identify potential funding opportunities.</a:t>
            </a:r>
          </a:p>
          <a:p>
            <a:pPr lvl="0"/>
            <a:endParaRPr lang="en-GB" sz="2000" dirty="0"/>
          </a:p>
          <a:p>
            <a:pPr lvl="0"/>
            <a:endParaRPr lang="en-GB" sz="2000" dirty="0"/>
          </a:p>
        </p:txBody>
      </p:sp>
      <p:sp>
        <p:nvSpPr>
          <p:cNvPr id="10" name="Text Placeholder 2">
            <a:extLst>
              <a:ext uri="{FF2B5EF4-FFF2-40B4-BE49-F238E27FC236}">
                <a16:creationId xmlns:a16="http://schemas.microsoft.com/office/drawing/2014/main" id="{87EE5F96-0929-5448-913E-F8B982B64437}"/>
              </a:ext>
            </a:extLst>
          </p:cNvPr>
          <p:cNvSpPr txBox="1">
            <a:spLocks/>
          </p:cNvSpPr>
          <p:nvPr/>
        </p:nvSpPr>
        <p:spPr>
          <a:xfrm>
            <a:off x="861725" y="948516"/>
            <a:ext cx="5328763" cy="592186"/>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US" sz="3600" b="1" dirty="0">
                <a:solidFill>
                  <a:srgbClr val="511C6C"/>
                </a:solidFill>
              </a:rPr>
              <a:t>Questions continued</a:t>
            </a:r>
          </a:p>
        </p:txBody>
      </p:sp>
    </p:spTree>
    <p:extLst>
      <p:ext uri="{BB962C8B-B14F-4D97-AF65-F5344CB8AC3E}">
        <p14:creationId xmlns:p14="http://schemas.microsoft.com/office/powerpoint/2010/main" val="215740330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14581</TotalTime>
  <Words>1749</Words>
  <Application>Microsoft Macintosh PowerPoint</Application>
  <PresentationFormat>On-screen Show (16:9)</PresentationFormat>
  <Paragraphs>204</Paragraphs>
  <Slides>25</Slides>
  <Notes>24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25</vt:i4>
      </vt:variant>
    </vt:vector>
  </HeadingPairs>
  <TitlesOfParts>
    <vt:vector size="30" baseType="lpstr">
      <vt:lpstr>Arial</vt:lpstr>
      <vt:lpstr>Calibri</vt:lpstr>
      <vt:lpstr>Calibri Light</vt:lpstr>
      <vt:lpstr>Symbol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Kerry Mawby</dc:creator>
  <cp:lastModifiedBy>Adam Briggs</cp:lastModifiedBy>
  <cp:revision>207</cp:revision>
  <dcterms:created xsi:type="dcterms:W3CDTF">2017-04-05T11:04:35Z</dcterms:created>
  <dcterms:modified xsi:type="dcterms:W3CDTF">2020-11-26T08:59:39Z</dcterms:modified>
</cp:coreProperties>
</file>