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4"/>
  </p:notesMasterIdLst>
  <p:sldIdLst>
    <p:sldId id="256" r:id="rId6"/>
    <p:sldId id="257" r:id="rId7"/>
    <p:sldId id="263" r:id="rId8"/>
    <p:sldId id="262" r:id="rId9"/>
    <p:sldId id="264" r:id="rId10"/>
    <p:sldId id="258" r:id="rId11"/>
    <p:sldId id="259" r:id="rId12"/>
    <p:sldId id="26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60044C-6643-CE4C-1120-61F051BD1F2F}" v="14" dt="2020-11-19T12:17:44.424"/>
    <p1510:client id="{351A3F47-1485-7F90-F17A-AA2AF804FAC9}" v="194" dt="2020-11-19T12:09:55.945"/>
    <p1510:client id="{430D1A35-2605-37F2-7543-740B53F6F13A}" v="104" dt="2020-11-23T13:05:35.037"/>
    <p1510:client id="{6E043711-DBE3-370C-5D58-1EC0D1BF2775}" v="130" dt="2020-11-19T12:15:42.464"/>
    <p1510:client id="{9C57BCD7-8DCC-440B-98C5-A51A0E4B1C81}" v="35" dt="2020-11-19T11:17:55.0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60584" autoAdjust="0"/>
  </p:normalViewPr>
  <p:slideViewPr>
    <p:cSldViewPr snapToGrid="0">
      <p:cViewPr varScale="1">
        <p:scale>
          <a:sx n="44" d="100"/>
          <a:sy n="44" d="100"/>
        </p:scale>
        <p:origin x="17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D15DAF-1956-4485-B18F-F7BED3F719BD}" type="doc">
      <dgm:prSet loTypeId="urn:microsoft.com/office/officeart/2008/layout/LinedList" loCatId="list" qsTypeId="urn:microsoft.com/office/officeart/2005/8/quickstyle/simple5" qsCatId="simple" csTypeId="urn:microsoft.com/office/officeart/2005/8/colors/accent0_3" csCatId="mainScheme" phldr="1"/>
      <dgm:spPr/>
      <dgm:t>
        <a:bodyPr/>
        <a:lstStyle/>
        <a:p>
          <a:endParaRPr lang="en-US"/>
        </a:p>
      </dgm:t>
    </dgm:pt>
    <dgm:pt modelId="{C8AFF369-79C6-4D2B-A4EC-4837B91A8FFF}">
      <dgm:prSet/>
      <dgm:spPr/>
      <dgm:t>
        <a:bodyPr/>
        <a:lstStyle/>
        <a:p>
          <a:r>
            <a:rPr lang="en-GB" dirty="0"/>
            <a:t>Community space ownership</a:t>
          </a:r>
          <a:endParaRPr lang="en-US" dirty="0"/>
        </a:p>
      </dgm:t>
    </dgm:pt>
    <dgm:pt modelId="{3E09F2B2-490B-4C8F-9AA2-61C228554204}" type="parTrans" cxnId="{F227CE33-2F6A-4DCB-8B7D-E3B5BEA49E26}">
      <dgm:prSet/>
      <dgm:spPr/>
      <dgm:t>
        <a:bodyPr/>
        <a:lstStyle/>
        <a:p>
          <a:endParaRPr lang="en-US"/>
        </a:p>
      </dgm:t>
    </dgm:pt>
    <dgm:pt modelId="{117BDF5B-EFF5-41AB-8171-99F32C86C25A}" type="sibTrans" cxnId="{F227CE33-2F6A-4DCB-8B7D-E3B5BEA49E26}">
      <dgm:prSet/>
      <dgm:spPr/>
      <dgm:t>
        <a:bodyPr/>
        <a:lstStyle/>
        <a:p>
          <a:endParaRPr lang="en-US"/>
        </a:p>
      </dgm:t>
    </dgm:pt>
    <dgm:pt modelId="{6885FF24-3B30-415D-98F6-14E821E906D9}">
      <dgm:prSet/>
      <dgm:spPr/>
      <dgm:t>
        <a:bodyPr/>
        <a:lstStyle/>
        <a:p>
          <a:r>
            <a:rPr lang="en-GB" dirty="0"/>
            <a:t>Partnership pinch points</a:t>
          </a:r>
          <a:endParaRPr lang="en-US" dirty="0"/>
        </a:p>
      </dgm:t>
    </dgm:pt>
    <dgm:pt modelId="{2AC016E4-5E59-4C18-922E-40AF3CE072BE}" type="parTrans" cxnId="{702683B5-65F2-484E-B102-BD173D851525}">
      <dgm:prSet/>
      <dgm:spPr/>
      <dgm:t>
        <a:bodyPr/>
        <a:lstStyle/>
        <a:p>
          <a:endParaRPr lang="en-US"/>
        </a:p>
      </dgm:t>
    </dgm:pt>
    <dgm:pt modelId="{AD5926CD-78B4-404D-9750-9E794DA2CC62}" type="sibTrans" cxnId="{702683B5-65F2-484E-B102-BD173D851525}">
      <dgm:prSet/>
      <dgm:spPr/>
      <dgm:t>
        <a:bodyPr/>
        <a:lstStyle/>
        <a:p>
          <a:endParaRPr lang="en-US"/>
        </a:p>
      </dgm:t>
    </dgm:pt>
    <dgm:pt modelId="{1F25AE9D-C990-4D58-BE30-266C2EEED696}">
      <dgm:prSet phldr="0"/>
      <dgm:spPr/>
      <dgm:t>
        <a:bodyPr/>
        <a:lstStyle/>
        <a:p>
          <a:pPr rtl="0"/>
          <a:r>
            <a:rPr lang="en-GB" dirty="0">
              <a:latin typeface="Calibri Light" panose="020F0302020204030204"/>
            </a:rPr>
            <a:t>Inequalities and access to cultural activities</a:t>
          </a:r>
        </a:p>
      </dgm:t>
    </dgm:pt>
    <dgm:pt modelId="{42DA4681-9D0C-4B31-881A-152C68FD2D5C}" type="parTrans" cxnId="{2BAA0600-E7FE-44CD-AEE7-7354B27CBA63}">
      <dgm:prSet/>
      <dgm:spPr/>
    </dgm:pt>
    <dgm:pt modelId="{45394C71-C7FF-4E9D-ACC9-CBA55A3DC900}" type="sibTrans" cxnId="{2BAA0600-E7FE-44CD-AEE7-7354B27CBA63}">
      <dgm:prSet/>
      <dgm:spPr/>
    </dgm:pt>
    <dgm:pt modelId="{B3E75FEC-EC77-4304-B92B-CF40D1C2EB26}" type="pres">
      <dgm:prSet presAssocID="{32D15DAF-1956-4485-B18F-F7BED3F719BD}" presName="vert0" presStyleCnt="0">
        <dgm:presLayoutVars>
          <dgm:dir/>
          <dgm:animOne val="branch"/>
          <dgm:animLvl val="lvl"/>
        </dgm:presLayoutVars>
      </dgm:prSet>
      <dgm:spPr/>
      <dgm:t>
        <a:bodyPr/>
        <a:lstStyle/>
        <a:p>
          <a:endParaRPr lang="en-US"/>
        </a:p>
      </dgm:t>
    </dgm:pt>
    <dgm:pt modelId="{3C4AF639-F2EA-45ED-9D71-1C31F8AD08EC}" type="pres">
      <dgm:prSet presAssocID="{1F25AE9D-C990-4D58-BE30-266C2EEED696}" presName="thickLine" presStyleLbl="alignNode1" presStyleIdx="0" presStyleCnt="3"/>
      <dgm:spPr/>
    </dgm:pt>
    <dgm:pt modelId="{51AE0D35-777C-4704-888B-C3AF76AE509A}" type="pres">
      <dgm:prSet presAssocID="{1F25AE9D-C990-4D58-BE30-266C2EEED696}" presName="horz1" presStyleCnt="0"/>
      <dgm:spPr/>
    </dgm:pt>
    <dgm:pt modelId="{12778410-61CB-4733-8993-37CCE11E0CB9}" type="pres">
      <dgm:prSet presAssocID="{1F25AE9D-C990-4D58-BE30-266C2EEED696}" presName="tx1" presStyleLbl="revTx" presStyleIdx="0" presStyleCnt="3"/>
      <dgm:spPr/>
      <dgm:t>
        <a:bodyPr/>
        <a:lstStyle/>
        <a:p>
          <a:endParaRPr lang="en-US"/>
        </a:p>
      </dgm:t>
    </dgm:pt>
    <dgm:pt modelId="{975987C3-2691-4932-BF62-F94D28EF54EB}" type="pres">
      <dgm:prSet presAssocID="{1F25AE9D-C990-4D58-BE30-266C2EEED696}" presName="vert1" presStyleCnt="0"/>
      <dgm:spPr/>
    </dgm:pt>
    <dgm:pt modelId="{5C1AF505-7A36-44B4-B518-9D1A5525283A}" type="pres">
      <dgm:prSet presAssocID="{C8AFF369-79C6-4D2B-A4EC-4837B91A8FFF}" presName="thickLine" presStyleLbl="alignNode1" presStyleIdx="1" presStyleCnt="3"/>
      <dgm:spPr/>
    </dgm:pt>
    <dgm:pt modelId="{5ED1D52B-2471-4AFB-A4AB-2062502448C9}" type="pres">
      <dgm:prSet presAssocID="{C8AFF369-79C6-4D2B-A4EC-4837B91A8FFF}" presName="horz1" presStyleCnt="0"/>
      <dgm:spPr/>
    </dgm:pt>
    <dgm:pt modelId="{CA8CDB60-75EB-424A-8421-346F240777A9}" type="pres">
      <dgm:prSet presAssocID="{C8AFF369-79C6-4D2B-A4EC-4837B91A8FFF}" presName="tx1" presStyleLbl="revTx" presStyleIdx="1" presStyleCnt="3"/>
      <dgm:spPr/>
      <dgm:t>
        <a:bodyPr/>
        <a:lstStyle/>
        <a:p>
          <a:endParaRPr lang="en-US"/>
        </a:p>
      </dgm:t>
    </dgm:pt>
    <dgm:pt modelId="{CCE255DC-24C9-494D-A5F0-D1F21623FF98}" type="pres">
      <dgm:prSet presAssocID="{C8AFF369-79C6-4D2B-A4EC-4837B91A8FFF}" presName="vert1" presStyleCnt="0"/>
      <dgm:spPr/>
    </dgm:pt>
    <dgm:pt modelId="{220CAE6B-E368-4367-B035-8278CAF78A86}" type="pres">
      <dgm:prSet presAssocID="{6885FF24-3B30-415D-98F6-14E821E906D9}" presName="thickLine" presStyleLbl="alignNode1" presStyleIdx="2" presStyleCnt="3"/>
      <dgm:spPr/>
    </dgm:pt>
    <dgm:pt modelId="{29C80BD3-F937-43C6-9B61-095D799605FB}" type="pres">
      <dgm:prSet presAssocID="{6885FF24-3B30-415D-98F6-14E821E906D9}" presName="horz1" presStyleCnt="0"/>
      <dgm:spPr/>
    </dgm:pt>
    <dgm:pt modelId="{98D5E734-AD6B-4290-A0BA-F8ACD26D94E0}" type="pres">
      <dgm:prSet presAssocID="{6885FF24-3B30-415D-98F6-14E821E906D9}" presName="tx1" presStyleLbl="revTx" presStyleIdx="2" presStyleCnt="3"/>
      <dgm:spPr/>
      <dgm:t>
        <a:bodyPr/>
        <a:lstStyle/>
        <a:p>
          <a:endParaRPr lang="en-US"/>
        </a:p>
      </dgm:t>
    </dgm:pt>
    <dgm:pt modelId="{0485F90A-661B-4C4F-83E2-F0C917D5E0C0}" type="pres">
      <dgm:prSet presAssocID="{6885FF24-3B30-415D-98F6-14E821E906D9}" presName="vert1" presStyleCnt="0"/>
      <dgm:spPr/>
    </dgm:pt>
  </dgm:ptLst>
  <dgm:cxnLst>
    <dgm:cxn modelId="{687D052B-F0C0-4EBC-A5D9-F352FA8607CD}" type="presOf" srcId="{6885FF24-3B30-415D-98F6-14E821E906D9}" destId="{98D5E734-AD6B-4290-A0BA-F8ACD26D94E0}" srcOrd="0" destOrd="0" presId="urn:microsoft.com/office/officeart/2008/layout/LinedList"/>
    <dgm:cxn modelId="{F227CE33-2F6A-4DCB-8B7D-E3B5BEA49E26}" srcId="{32D15DAF-1956-4485-B18F-F7BED3F719BD}" destId="{C8AFF369-79C6-4D2B-A4EC-4837B91A8FFF}" srcOrd="1" destOrd="0" parTransId="{3E09F2B2-490B-4C8F-9AA2-61C228554204}" sibTransId="{117BDF5B-EFF5-41AB-8171-99F32C86C25A}"/>
    <dgm:cxn modelId="{A6DEE2AB-4E4D-4667-BA55-82AEE2570311}" type="presOf" srcId="{32D15DAF-1956-4485-B18F-F7BED3F719BD}" destId="{B3E75FEC-EC77-4304-B92B-CF40D1C2EB26}" srcOrd="0" destOrd="0" presId="urn:microsoft.com/office/officeart/2008/layout/LinedList"/>
    <dgm:cxn modelId="{B848D2F1-8AA9-4B12-B501-81800A514932}" type="presOf" srcId="{C8AFF369-79C6-4D2B-A4EC-4837B91A8FFF}" destId="{CA8CDB60-75EB-424A-8421-346F240777A9}" srcOrd="0" destOrd="0" presId="urn:microsoft.com/office/officeart/2008/layout/LinedList"/>
    <dgm:cxn modelId="{2BAA0600-E7FE-44CD-AEE7-7354B27CBA63}" srcId="{32D15DAF-1956-4485-B18F-F7BED3F719BD}" destId="{1F25AE9D-C990-4D58-BE30-266C2EEED696}" srcOrd="0" destOrd="0" parTransId="{42DA4681-9D0C-4B31-881A-152C68FD2D5C}" sibTransId="{45394C71-C7FF-4E9D-ACC9-CBA55A3DC900}"/>
    <dgm:cxn modelId="{47581DAB-1338-4B64-A7ED-6C1E45814CD2}" type="presOf" srcId="{1F25AE9D-C990-4D58-BE30-266C2EEED696}" destId="{12778410-61CB-4733-8993-37CCE11E0CB9}" srcOrd="0" destOrd="0" presId="urn:microsoft.com/office/officeart/2008/layout/LinedList"/>
    <dgm:cxn modelId="{702683B5-65F2-484E-B102-BD173D851525}" srcId="{32D15DAF-1956-4485-B18F-F7BED3F719BD}" destId="{6885FF24-3B30-415D-98F6-14E821E906D9}" srcOrd="2" destOrd="0" parTransId="{2AC016E4-5E59-4C18-922E-40AF3CE072BE}" sibTransId="{AD5926CD-78B4-404D-9750-9E794DA2CC62}"/>
    <dgm:cxn modelId="{BCE13CF5-A63C-4B9F-A924-59DA04F7208E}" type="presParOf" srcId="{B3E75FEC-EC77-4304-B92B-CF40D1C2EB26}" destId="{3C4AF639-F2EA-45ED-9D71-1C31F8AD08EC}" srcOrd="0" destOrd="0" presId="urn:microsoft.com/office/officeart/2008/layout/LinedList"/>
    <dgm:cxn modelId="{B5DFBCFD-5BE5-49C6-9290-E470385E9251}" type="presParOf" srcId="{B3E75FEC-EC77-4304-B92B-CF40D1C2EB26}" destId="{51AE0D35-777C-4704-888B-C3AF76AE509A}" srcOrd="1" destOrd="0" presId="urn:microsoft.com/office/officeart/2008/layout/LinedList"/>
    <dgm:cxn modelId="{A69C4C18-7FC4-451B-BD61-36D9898A3B34}" type="presParOf" srcId="{51AE0D35-777C-4704-888B-C3AF76AE509A}" destId="{12778410-61CB-4733-8993-37CCE11E0CB9}" srcOrd="0" destOrd="0" presId="urn:microsoft.com/office/officeart/2008/layout/LinedList"/>
    <dgm:cxn modelId="{86B13CAC-B383-4D3A-AABC-D1356505D6B2}" type="presParOf" srcId="{51AE0D35-777C-4704-888B-C3AF76AE509A}" destId="{975987C3-2691-4932-BF62-F94D28EF54EB}" srcOrd="1" destOrd="0" presId="urn:microsoft.com/office/officeart/2008/layout/LinedList"/>
    <dgm:cxn modelId="{5F3B8416-7C9E-478C-AC20-E2F9480262A0}" type="presParOf" srcId="{B3E75FEC-EC77-4304-B92B-CF40D1C2EB26}" destId="{5C1AF505-7A36-44B4-B518-9D1A5525283A}" srcOrd="2" destOrd="0" presId="urn:microsoft.com/office/officeart/2008/layout/LinedList"/>
    <dgm:cxn modelId="{301A0A25-A069-4C45-BA58-00D7AF52C0E0}" type="presParOf" srcId="{B3E75FEC-EC77-4304-B92B-CF40D1C2EB26}" destId="{5ED1D52B-2471-4AFB-A4AB-2062502448C9}" srcOrd="3" destOrd="0" presId="urn:microsoft.com/office/officeart/2008/layout/LinedList"/>
    <dgm:cxn modelId="{9C871292-63E9-4B3D-8234-0522102BB7B2}" type="presParOf" srcId="{5ED1D52B-2471-4AFB-A4AB-2062502448C9}" destId="{CA8CDB60-75EB-424A-8421-346F240777A9}" srcOrd="0" destOrd="0" presId="urn:microsoft.com/office/officeart/2008/layout/LinedList"/>
    <dgm:cxn modelId="{56074561-CD07-4667-8876-962DE786577D}" type="presParOf" srcId="{5ED1D52B-2471-4AFB-A4AB-2062502448C9}" destId="{CCE255DC-24C9-494D-A5F0-D1F21623FF98}" srcOrd="1" destOrd="0" presId="urn:microsoft.com/office/officeart/2008/layout/LinedList"/>
    <dgm:cxn modelId="{C531615E-01F1-478C-B44A-B78EF0D011DA}" type="presParOf" srcId="{B3E75FEC-EC77-4304-B92B-CF40D1C2EB26}" destId="{220CAE6B-E368-4367-B035-8278CAF78A86}" srcOrd="4" destOrd="0" presId="urn:microsoft.com/office/officeart/2008/layout/LinedList"/>
    <dgm:cxn modelId="{E191991D-E72F-47C3-A27B-F66603186B9E}" type="presParOf" srcId="{B3E75FEC-EC77-4304-B92B-CF40D1C2EB26}" destId="{29C80BD3-F937-43C6-9B61-095D799605FB}" srcOrd="5" destOrd="0" presId="urn:microsoft.com/office/officeart/2008/layout/LinedList"/>
    <dgm:cxn modelId="{EDE8B30C-FAB1-4B89-A7AF-19262A39B33E}" type="presParOf" srcId="{29C80BD3-F937-43C6-9B61-095D799605FB}" destId="{98D5E734-AD6B-4290-A0BA-F8ACD26D94E0}" srcOrd="0" destOrd="0" presId="urn:microsoft.com/office/officeart/2008/layout/LinedList"/>
    <dgm:cxn modelId="{B59D3D09-2F1E-42A5-823A-A7684F38F357}" type="presParOf" srcId="{29C80BD3-F937-43C6-9B61-095D799605FB}" destId="{0485F90A-661B-4C4F-83E2-F0C917D5E0C0}"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AF639-F2EA-45ED-9D71-1C31F8AD08EC}">
      <dsp:nvSpPr>
        <dsp:cNvPr id="0" name=""/>
        <dsp:cNvSpPr/>
      </dsp:nvSpPr>
      <dsp:spPr>
        <a:xfrm>
          <a:off x="0" y="2307"/>
          <a:ext cx="5744684"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2778410-61CB-4733-8993-37CCE11E0CB9}">
      <dsp:nvSpPr>
        <dsp:cNvPr id="0" name=""/>
        <dsp:cNvSpPr/>
      </dsp:nvSpPr>
      <dsp:spPr>
        <a:xfrm>
          <a:off x="0" y="2307"/>
          <a:ext cx="5744684" cy="1573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rtl="0">
            <a:lnSpc>
              <a:spcPct val="90000"/>
            </a:lnSpc>
            <a:spcBef>
              <a:spcPct val="0"/>
            </a:spcBef>
            <a:spcAft>
              <a:spcPct val="35000"/>
            </a:spcAft>
          </a:pPr>
          <a:r>
            <a:rPr lang="en-GB" sz="4400" kern="1200" dirty="0">
              <a:latin typeface="Calibri Light" panose="020F0302020204030204"/>
            </a:rPr>
            <a:t>Inequalities and access to cultural activities</a:t>
          </a:r>
        </a:p>
      </dsp:txBody>
      <dsp:txXfrm>
        <a:off x="0" y="2307"/>
        <a:ext cx="5744684" cy="1573886"/>
      </dsp:txXfrm>
    </dsp:sp>
    <dsp:sp modelId="{5C1AF505-7A36-44B4-B518-9D1A5525283A}">
      <dsp:nvSpPr>
        <dsp:cNvPr id="0" name=""/>
        <dsp:cNvSpPr/>
      </dsp:nvSpPr>
      <dsp:spPr>
        <a:xfrm>
          <a:off x="0" y="1576194"/>
          <a:ext cx="5744684"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A8CDB60-75EB-424A-8421-346F240777A9}">
      <dsp:nvSpPr>
        <dsp:cNvPr id="0" name=""/>
        <dsp:cNvSpPr/>
      </dsp:nvSpPr>
      <dsp:spPr>
        <a:xfrm>
          <a:off x="0" y="1576194"/>
          <a:ext cx="5744684" cy="1573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GB" sz="4400" kern="1200" dirty="0"/>
            <a:t>Community space ownership</a:t>
          </a:r>
          <a:endParaRPr lang="en-US" sz="4400" kern="1200" dirty="0"/>
        </a:p>
      </dsp:txBody>
      <dsp:txXfrm>
        <a:off x="0" y="1576194"/>
        <a:ext cx="5744684" cy="1573886"/>
      </dsp:txXfrm>
    </dsp:sp>
    <dsp:sp modelId="{220CAE6B-E368-4367-B035-8278CAF78A86}">
      <dsp:nvSpPr>
        <dsp:cNvPr id="0" name=""/>
        <dsp:cNvSpPr/>
      </dsp:nvSpPr>
      <dsp:spPr>
        <a:xfrm>
          <a:off x="0" y="3150081"/>
          <a:ext cx="5744684"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8D5E734-AD6B-4290-A0BA-F8ACD26D94E0}">
      <dsp:nvSpPr>
        <dsp:cNvPr id="0" name=""/>
        <dsp:cNvSpPr/>
      </dsp:nvSpPr>
      <dsp:spPr>
        <a:xfrm>
          <a:off x="0" y="3150081"/>
          <a:ext cx="5744684" cy="1573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l" defTabSz="1955800">
            <a:lnSpc>
              <a:spcPct val="90000"/>
            </a:lnSpc>
            <a:spcBef>
              <a:spcPct val="0"/>
            </a:spcBef>
            <a:spcAft>
              <a:spcPct val="35000"/>
            </a:spcAft>
          </a:pPr>
          <a:r>
            <a:rPr lang="en-GB" sz="4400" kern="1200" dirty="0"/>
            <a:t>Partnership pinch points</a:t>
          </a:r>
          <a:endParaRPr lang="en-US" sz="4400" kern="1200" dirty="0"/>
        </a:p>
      </dsp:txBody>
      <dsp:txXfrm>
        <a:off x="0" y="3150081"/>
        <a:ext cx="5744684" cy="157388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0ACDA8-A0DD-42A0-9EFD-014549ECD5A9}" type="datetimeFigureOut">
              <a:rPr lang="en-GB"/>
              <a:t>26/11/2020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688FE6-6895-4568-ACC3-430B8E7C9734}" type="slidenum">
              <a:rPr lang="en-GB"/>
              <a:t>‹#›</a:t>
            </a:fld>
            <a:endParaRPr lang="en-GB"/>
          </a:p>
        </p:txBody>
      </p:sp>
    </p:spTree>
    <p:extLst>
      <p:ext uri="{BB962C8B-B14F-4D97-AF65-F5344CB8AC3E}">
        <p14:creationId xmlns:p14="http://schemas.microsoft.com/office/powerpoint/2010/main" val="3652816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euro.who.int/en/publications/abstracts/what-is-the-evidence-on-the-role-of-the-arts-in-improving-health-and-well-being-a-scoping-review-2019"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6688FE6-6895-4568-ACC3-430B8E7C9734}" type="slidenum">
              <a:rPr lang="en-GB" smtClean="0"/>
              <a:t>1</a:t>
            </a:fld>
            <a:endParaRPr lang="en-GB"/>
          </a:p>
        </p:txBody>
      </p:sp>
    </p:spTree>
    <p:extLst>
      <p:ext uri="{BB962C8B-B14F-4D97-AF65-F5344CB8AC3E}">
        <p14:creationId xmlns:p14="http://schemas.microsoft.com/office/powerpoint/2010/main" val="733335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cs typeface="Calibri"/>
              </a:rPr>
              <a:t>Put in context of WBS measurement and evaluation team, sitting across Coventry University and Warwick Business School, working closely with City of Culture Trust and Coventry City Council - truly a partnership</a:t>
            </a:r>
            <a:endParaRPr lang="en-US" dirty="0"/>
          </a:p>
          <a:p>
            <a:pPr algn="just"/>
            <a:endParaRPr lang="en-US" dirty="0">
              <a:cs typeface="Calibri" panose="020F0502020204030204"/>
            </a:endParaRPr>
          </a:p>
          <a:p>
            <a:pPr algn="just"/>
            <a:r>
              <a:rPr lang="en-US" dirty="0">
                <a:cs typeface="Calibri" panose="020F0502020204030204"/>
              </a:rPr>
              <a:t>Nested within this overall evaluation is a focus on the relationship between cultural participation, health and health inequalities. Therefore we have an ethos on the significant role of culture on health, and health on culture in how the evaluation is shaped by this. </a:t>
            </a:r>
          </a:p>
          <a:p>
            <a:pPr algn="just"/>
            <a:endParaRPr lang="en-US" dirty="0">
              <a:cs typeface="Calibri" panose="020F0502020204030204"/>
            </a:endParaRPr>
          </a:p>
          <a:p>
            <a:pPr algn="just"/>
            <a:r>
              <a:rPr lang="en-US" dirty="0">
                <a:cs typeface="Calibri" panose="020F0502020204030204"/>
              </a:rPr>
              <a:t>References</a:t>
            </a:r>
          </a:p>
          <a:p>
            <a:pPr algn="just"/>
            <a:endParaRPr lang="en-US" dirty="0">
              <a:cs typeface="Calibri" panose="020F0502020204030204"/>
            </a:endParaRPr>
          </a:p>
          <a:p>
            <a:pPr algn="just"/>
            <a:r>
              <a:rPr lang="en-US" dirty="0"/>
              <a:t>1 Camic, P.M. and Chatterjee, H.J. (2013), “Museums and art galleries as partners for public health interventions” </a:t>
            </a:r>
            <a:r>
              <a:rPr lang="en-US" i="1" dirty="0"/>
              <a:t>Perspectives in public health</a:t>
            </a:r>
            <a:r>
              <a:rPr lang="en-US" dirty="0"/>
              <a:t>, 133(1), pp.66-71. </a:t>
            </a:r>
            <a:endParaRPr lang="en-US" dirty="0">
              <a:cs typeface="Calibri"/>
            </a:endParaRPr>
          </a:p>
          <a:p>
            <a:pPr algn="just"/>
            <a:r>
              <a:rPr lang="en-US" dirty="0"/>
              <a:t>  </a:t>
            </a:r>
            <a:endParaRPr lang="en-GB" dirty="0"/>
          </a:p>
          <a:p>
            <a:r>
              <a:rPr lang="en-US" dirty="0"/>
              <a:t>2 Fancourt D., S. Finn (2019) “What is the evidence on the role of the arts in improving health and well-being? A scoping review, </a:t>
            </a:r>
            <a:r>
              <a:rPr lang="en-US" i="1" dirty="0"/>
              <a:t>Health Evidence Network Synthesis Report </a:t>
            </a:r>
            <a:r>
              <a:rPr lang="en-US" dirty="0"/>
              <a:t>67, </a:t>
            </a:r>
            <a:r>
              <a:rPr lang="en-US" dirty="0">
                <a:hlinkClick r:id="rId3"/>
              </a:rPr>
              <a:t>http://www.euro.who.int/en/publications/abstracts/what-is-the-evidence-on-the-role-of-the-arts-in-improving-health-and-well-being-a-scoping-review-2019</a:t>
            </a:r>
            <a:r>
              <a:rPr lang="en-US" dirty="0"/>
              <a:t> accessed 28 Nov 2019  </a:t>
            </a:r>
            <a:endParaRPr lang="en-GB" dirty="0"/>
          </a:p>
        </p:txBody>
      </p:sp>
      <p:sp>
        <p:nvSpPr>
          <p:cNvPr id="4" name="Slide Number Placeholder 3"/>
          <p:cNvSpPr>
            <a:spLocks noGrp="1"/>
          </p:cNvSpPr>
          <p:nvPr>
            <p:ph type="sldNum" sz="quarter" idx="5"/>
          </p:nvPr>
        </p:nvSpPr>
        <p:spPr/>
        <p:txBody>
          <a:bodyPr/>
          <a:lstStyle/>
          <a:p>
            <a:fld id="{D6688FE6-6895-4568-ACC3-430B8E7C9734}" type="slidenum">
              <a:rPr lang="en-GB"/>
              <a:t>2</a:t>
            </a:fld>
            <a:endParaRPr lang="en-GB"/>
          </a:p>
        </p:txBody>
      </p:sp>
    </p:spTree>
    <p:extLst>
      <p:ext uri="{BB962C8B-B14F-4D97-AF65-F5344CB8AC3E}">
        <p14:creationId xmlns:p14="http://schemas.microsoft.com/office/powerpoint/2010/main" val="2130935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Coventry is a Marmot City, with a focus on partnership working to address health inequalities across the city. It is a unique position, it is the sole surviving Marmot City, having chose to maintain this status and work independently to continue addressing health inequalities. This focus on health inequalities acts as a frame for strategic decision making including the City of culture </a:t>
            </a:r>
            <a:r>
              <a:rPr lang="en-US" dirty="0" err="1"/>
              <a:t>programme</a:t>
            </a:r>
            <a:endParaRPr lang="en-US" dirty="0">
              <a:cs typeface="Calibri" panose="020F0502020204030204"/>
            </a:endParaRPr>
          </a:p>
          <a:p>
            <a:endParaRPr lang="en-US" dirty="0"/>
          </a:p>
          <a:p>
            <a:r>
              <a:rPr lang="en-US" dirty="0"/>
              <a:t>The </a:t>
            </a:r>
            <a:r>
              <a:rPr lang="en-US" dirty="0" err="1"/>
              <a:t>organisations</a:t>
            </a:r>
            <a:r>
              <a:rPr lang="en-US" dirty="0"/>
              <a:t> we have engaged with provide services to the populations most in need of local health and wellbeing services. Focusing on these </a:t>
            </a:r>
            <a:r>
              <a:rPr lang="en-US" dirty="0" err="1"/>
              <a:t>organisations</a:t>
            </a:r>
            <a:r>
              <a:rPr lang="en-US" dirty="0"/>
              <a:t> will allow us to examine the above impact and reach in relation to health inequalities and how inequality related issues are addressed by local </a:t>
            </a:r>
            <a:r>
              <a:rPr lang="en-US" dirty="0" err="1"/>
              <a:t>organisations</a:t>
            </a:r>
            <a:r>
              <a:rPr lang="en-US" dirty="0"/>
              <a:t> using high-profile cultural activities</a:t>
            </a:r>
          </a:p>
          <a:p>
            <a:endParaRPr lang="en-US" dirty="0">
              <a:cs typeface="Calibri"/>
            </a:endParaRPr>
          </a:p>
          <a:p>
            <a:r>
              <a:rPr lang="en-US" dirty="0">
                <a:cs typeface="Calibri"/>
              </a:rPr>
              <a:t>Three phases of data collection – before, during and after the </a:t>
            </a:r>
            <a:r>
              <a:rPr lang="en-US" dirty="0" err="1">
                <a:cs typeface="Calibri"/>
              </a:rPr>
              <a:t>CoC</a:t>
            </a:r>
            <a:r>
              <a:rPr lang="en-US" dirty="0">
                <a:cs typeface="Calibri"/>
              </a:rPr>
              <a:t>, ethnographic study. </a:t>
            </a:r>
          </a:p>
          <a:p>
            <a:endParaRPr lang="en-US" dirty="0">
              <a:cs typeface="Calibri"/>
            </a:endParaRPr>
          </a:p>
          <a:p>
            <a:r>
              <a:rPr lang="en-US" dirty="0">
                <a:cs typeface="Calibri"/>
              </a:rPr>
              <a:t>House hold survey collection annually 2020, 2021, 2022 – Tim when is it again</a:t>
            </a:r>
          </a:p>
          <a:p>
            <a:endParaRPr lang="en-US" dirty="0"/>
          </a:p>
          <a:p>
            <a:pPr marL="171450" indent="-171450">
              <a:buFont typeface="Arial"/>
              <a:buChar char="•"/>
            </a:pPr>
            <a:r>
              <a:rPr lang="en-GB" dirty="0"/>
              <a:t>Integrating findings from both for a Mixed methods index development (on the horizon) - bridging qualitative findings with HHS findings to develop a culture and health impact index – very much in progress. </a:t>
            </a:r>
            <a:endParaRPr lang="en-GB" dirty="0">
              <a:cs typeface="Calibri"/>
            </a:endParaRPr>
          </a:p>
          <a:p>
            <a:pPr marL="171450" indent="-171450">
              <a:buFont typeface="Arial"/>
              <a:buChar char="•"/>
            </a:pPr>
            <a:endParaRPr lang="en-GB" dirty="0">
              <a:cs typeface="Calibri"/>
            </a:endParaRPr>
          </a:p>
          <a:p>
            <a:pPr marL="171450" indent="-171450">
              <a:buFont typeface="Arial"/>
              <a:buChar char="•"/>
            </a:pPr>
            <a:r>
              <a:rPr lang="en-GB" dirty="0">
                <a:cs typeface="Calibri"/>
              </a:rPr>
              <a:t>Collaborating closely with colleagues in WBS, COV </a:t>
            </a:r>
            <a:r>
              <a:rPr lang="en-GB" dirty="0" err="1">
                <a:cs typeface="Calibri"/>
              </a:rPr>
              <a:t>uni</a:t>
            </a:r>
            <a:r>
              <a:rPr lang="en-GB" dirty="0">
                <a:cs typeface="Calibri"/>
              </a:rPr>
              <a:t>, and Coventry city council</a:t>
            </a:r>
          </a:p>
          <a:p>
            <a:endParaRPr lang="en-US" dirty="0">
              <a:cs typeface="Calibri"/>
            </a:endParaRPr>
          </a:p>
        </p:txBody>
      </p:sp>
      <p:sp>
        <p:nvSpPr>
          <p:cNvPr id="4" name="Slide Number Placeholder 3"/>
          <p:cNvSpPr>
            <a:spLocks noGrp="1"/>
          </p:cNvSpPr>
          <p:nvPr>
            <p:ph type="sldNum" sz="quarter" idx="5"/>
          </p:nvPr>
        </p:nvSpPr>
        <p:spPr/>
        <p:txBody>
          <a:bodyPr/>
          <a:lstStyle/>
          <a:p>
            <a:fld id="{D6688FE6-6895-4568-ACC3-430B8E7C9734}" type="slidenum">
              <a:rPr lang="en-GB"/>
              <a:t>6</a:t>
            </a:fld>
            <a:endParaRPr lang="en-GB"/>
          </a:p>
        </p:txBody>
      </p:sp>
    </p:spTree>
    <p:extLst>
      <p:ext uri="{BB962C8B-B14F-4D97-AF65-F5344CB8AC3E}">
        <p14:creationId xmlns:p14="http://schemas.microsoft.com/office/powerpoint/2010/main" val="3190657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current phase, we are interested in how local community asset </a:t>
            </a:r>
            <a:r>
              <a:rPr lang="en-US" dirty="0" err="1"/>
              <a:t>organisations</a:t>
            </a:r>
            <a:r>
              <a:rPr lang="en-US" dirty="0"/>
              <a:t> are engaging in design of the city of culture activities, to what extent are health and wellbeing issues being considered in the design of the activities and how partnerships are being formed or not during this stage. </a:t>
            </a:r>
          </a:p>
          <a:p>
            <a:endParaRPr lang="en-US" dirty="0">
              <a:cs typeface="Calibri"/>
            </a:endParaRPr>
          </a:p>
          <a:p>
            <a:r>
              <a:rPr lang="en-US" dirty="0">
                <a:cs typeface="Calibri"/>
              </a:rPr>
              <a:t>WE note the attention paid in our analysis to direct links to health (activities with a health purpose), as well as indirect links to health ( activities which may not be directly intending to affect health outcomes, but indirectly do so). </a:t>
            </a:r>
          </a:p>
          <a:p>
            <a:endParaRPr lang="en-US" dirty="0"/>
          </a:p>
          <a:p>
            <a:r>
              <a:rPr lang="en-US" dirty="0"/>
              <a:t>IB has </a:t>
            </a:r>
            <a:r>
              <a:rPr lang="en-US" dirty="0" err="1"/>
              <a:t>undertaked</a:t>
            </a:r>
            <a:r>
              <a:rPr lang="en-US" dirty="0"/>
              <a:t> 14 interviews so far.  </a:t>
            </a:r>
          </a:p>
          <a:p>
            <a:r>
              <a:rPr lang="en-US" dirty="0"/>
              <a:t>Emergent Theme 1 - example how issues that create health inequalities, for example resources such as information, community amenities, transport, also play a role in whether or not people can access cultural activities. </a:t>
            </a:r>
            <a:endParaRPr lang="en-US" dirty="0">
              <a:cs typeface="Calibri"/>
            </a:endParaRPr>
          </a:p>
          <a:p>
            <a:endParaRPr lang="en-US" dirty="0"/>
          </a:p>
          <a:p>
            <a:r>
              <a:rPr lang="en-US" dirty="0"/>
              <a:t>Emergent theme 2- community spaces. Interviewees have mentioned that perceptions of who the space is perceived to belong to plays a role in who accesses the space. From both a health and wellbeing and cultural participation perspective, the issues of being part of the community, feeling able to enter and access spaces (and the resources within them) are important for individuals to access or not available resources.</a:t>
            </a:r>
            <a:endParaRPr lang="en-US" dirty="0">
              <a:cs typeface="Calibri"/>
            </a:endParaRPr>
          </a:p>
          <a:p>
            <a:endParaRPr lang="en-US" dirty="0">
              <a:cs typeface="Calibri"/>
            </a:endParaRPr>
          </a:p>
          <a:p>
            <a:r>
              <a:rPr lang="en-US" dirty="0">
                <a:cs typeface="Calibri"/>
              </a:rPr>
              <a:t>Emergent theme 3- </a:t>
            </a:r>
            <a:r>
              <a:rPr lang="en-US" dirty="0"/>
              <a:t> partnership building and the role that uncertainty and ambiguity plays constraining partnership development</a:t>
            </a:r>
          </a:p>
          <a:p>
            <a:endParaRPr lang="en-US" dirty="0">
              <a:cs typeface="Calibri"/>
            </a:endParaRPr>
          </a:p>
          <a:p>
            <a:r>
              <a:rPr lang="en-US" dirty="0"/>
              <a:t>SUMMARY </a:t>
            </a:r>
          </a:p>
          <a:p>
            <a:r>
              <a:rPr lang="en-US" dirty="0"/>
              <a:t>Clear links are emerging between findings regarding cultural activities, community,  and health- for example, community spaces reflect identity and isolation issues (we can develop these strands in phase 2 as well) partnership issues mean that the health and wellbeing needs of the local communities may not be well articulated at this stage. </a:t>
            </a:r>
            <a:endParaRPr lang="en-US" dirty="0">
              <a:cs typeface="Calibri"/>
            </a:endParaRPr>
          </a:p>
          <a:p>
            <a:endParaRPr lang="en-US" dirty="0"/>
          </a:p>
          <a:p>
            <a:endParaRPr lang="en-US" dirty="0">
              <a:cs typeface="Calibri" panose="020F0502020204030204"/>
            </a:endParaRPr>
          </a:p>
          <a:p>
            <a:endParaRPr lang="en-US" dirty="0"/>
          </a:p>
          <a:p>
            <a:r>
              <a:rPr lang="en-US" dirty="0"/>
              <a:t>Next steps – HHS commences in early 2021 </a:t>
            </a:r>
            <a:endParaRPr lang="en-US" dirty="0">
              <a:cs typeface="Calibri"/>
            </a:endParaRPr>
          </a:p>
          <a:p>
            <a:r>
              <a:rPr lang="en-US" dirty="0"/>
              <a:t>Qualitative data collection ongoing </a:t>
            </a:r>
            <a:endParaRPr lang="en-US" dirty="0">
              <a:cs typeface="Calibri"/>
            </a:endParaRPr>
          </a:p>
          <a:p>
            <a:r>
              <a:rPr lang="en-US" dirty="0"/>
              <a:t>Continuing to collect data and </a:t>
            </a:r>
          </a:p>
        </p:txBody>
      </p:sp>
      <p:sp>
        <p:nvSpPr>
          <p:cNvPr id="4" name="Slide Number Placeholder 3"/>
          <p:cNvSpPr>
            <a:spLocks noGrp="1"/>
          </p:cNvSpPr>
          <p:nvPr>
            <p:ph type="sldNum" sz="quarter" idx="5"/>
          </p:nvPr>
        </p:nvSpPr>
        <p:spPr/>
        <p:txBody>
          <a:bodyPr/>
          <a:lstStyle/>
          <a:p>
            <a:fld id="{D6688FE6-6895-4568-ACC3-430B8E7C9734}" type="slidenum">
              <a:rPr lang="en-GB"/>
              <a:t>7</a:t>
            </a:fld>
            <a:endParaRPr lang="en-GB"/>
          </a:p>
        </p:txBody>
      </p:sp>
    </p:spTree>
    <p:extLst>
      <p:ext uri="{BB962C8B-B14F-4D97-AF65-F5344CB8AC3E}">
        <p14:creationId xmlns:p14="http://schemas.microsoft.com/office/powerpoint/2010/main" val="1650196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a:p>
            <a:r>
              <a:rPr lang="en-US" dirty="0">
                <a:cs typeface="Calibri"/>
              </a:rPr>
              <a:t>The whole cultural sector is changing, deprived areas of Coventry are at risk more than ever and there evidence that inequalities are extending because of the pandemic – how to </a:t>
            </a:r>
            <a:r>
              <a:rPr lang="en-US" dirty="0" err="1">
                <a:cs typeface="Calibri"/>
              </a:rPr>
              <a:t>contextualise</a:t>
            </a:r>
            <a:r>
              <a:rPr lang="en-US" dirty="0">
                <a:cs typeface="Calibri"/>
              </a:rPr>
              <a:t> this? </a:t>
            </a:r>
          </a:p>
          <a:p>
            <a:endParaRPr lang="en-US" dirty="0">
              <a:cs typeface="Calibri"/>
            </a:endParaRPr>
          </a:p>
          <a:p>
            <a:r>
              <a:rPr lang="en-US" dirty="0">
                <a:cs typeface="Calibri"/>
              </a:rPr>
              <a:t>Marmot Partnership Group well placed to support partnered changes which organically integrate – the framework for ideal partnership? What can it contribute nationally? </a:t>
            </a:r>
          </a:p>
          <a:p>
            <a:endParaRPr lang="en-US" dirty="0">
              <a:cs typeface="Calibri"/>
            </a:endParaRPr>
          </a:p>
          <a:p>
            <a:r>
              <a:rPr lang="en-US" dirty="0"/>
              <a:t>The pandemic exacerbates health inequalities and the knock-on effects of the lockdown can increase things like poverty, isolation </a:t>
            </a:r>
            <a:r>
              <a:rPr lang="en-US" dirty="0" err="1"/>
              <a:t>etc</a:t>
            </a:r>
            <a:r>
              <a:rPr lang="en-US" dirty="0"/>
              <a:t> which can also reduce cultural participation. </a:t>
            </a:r>
            <a:endParaRPr lang="en-US" dirty="0">
              <a:cs typeface="Calibri"/>
            </a:endParaRPr>
          </a:p>
        </p:txBody>
      </p:sp>
      <p:sp>
        <p:nvSpPr>
          <p:cNvPr id="4" name="Slide Number Placeholder 3"/>
          <p:cNvSpPr>
            <a:spLocks noGrp="1"/>
          </p:cNvSpPr>
          <p:nvPr>
            <p:ph type="sldNum" sz="quarter" idx="5"/>
          </p:nvPr>
        </p:nvSpPr>
        <p:spPr/>
        <p:txBody>
          <a:bodyPr/>
          <a:lstStyle/>
          <a:p>
            <a:fld id="{D6688FE6-6895-4568-ACC3-430B8E7C9734}" type="slidenum">
              <a:rPr lang="en-GB"/>
              <a:t>8</a:t>
            </a:fld>
            <a:endParaRPr lang="en-GB"/>
          </a:p>
        </p:txBody>
      </p:sp>
    </p:spTree>
    <p:extLst>
      <p:ext uri="{BB962C8B-B14F-4D97-AF65-F5344CB8AC3E}">
        <p14:creationId xmlns:p14="http://schemas.microsoft.com/office/powerpoint/2010/main" val="2566169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8A7D668-E2E0-42A0-89FF-81B0722462A3}"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1424658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8A7D668-E2E0-42A0-89FF-81B0722462A3}"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161258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8A7D668-E2E0-42A0-89FF-81B0722462A3}"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3579625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97" indent="0" algn="ctr">
              <a:buNone/>
              <a:defRPr>
                <a:solidFill>
                  <a:schemeClr val="tx1">
                    <a:tint val="75000"/>
                  </a:schemeClr>
                </a:solidFill>
              </a:defRPr>
            </a:lvl2pPr>
            <a:lvl3pPr marL="1219194" indent="0" algn="ctr">
              <a:buNone/>
              <a:defRPr>
                <a:solidFill>
                  <a:schemeClr val="tx1">
                    <a:tint val="75000"/>
                  </a:schemeClr>
                </a:solidFill>
              </a:defRPr>
            </a:lvl3pPr>
            <a:lvl4pPr marL="1828789" indent="0" algn="ctr">
              <a:buNone/>
              <a:defRPr>
                <a:solidFill>
                  <a:schemeClr val="tx1">
                    <a:tint val="75000"/>
                  </a:schemeClr>
                </a:solidFill>
              </a:defRPr>
            </a:lvl4pPr>
            <a:lvl5pPr marL="2438386" indent="0" algn="ctr">
              <a:buNone/>
              <a:defRPr>
                <a:solidFill>
                  <a:schemeClr val="tx1">
                    <a:tint val="75000"/>
                  </a:schemeClr>
                </a:solidFill>
              </a:defRPr>
            </a:lvl5pPr>
            <a:lvl6pPr marL="3047983" indent="0" algn="ctr">
              <a:buNone/>
              <a:defRPr>
                <a:solidFill>
                  <a:schemeClr val="tx1">
                    <a:tint val="75000"/>
                  </a:schemeClr>
                </a:solidFill>
              </a:defRPr>
            </a:lvl6pPr>
            <a:lvl7pPr marL="3657579" indent="0" algn="ctr">
              <a:buNone/>
              <a:defRPr>
                <a:solidFill>
                  <a:schemeClr val="tx1">
                    <a:tint val="75000"/>
                  </a:schemeClr>
                </a:solidFill>
              </a:defRPr>
            </a:lvl7pPr>
            <a:lvl8pPr marL="4267175" indent="0" algn="ctr">
              <a:buNone/>
              <a:defRPr>
                <a:solidFill>
                  <a:schemeClr val="tx1">
                    <a:tint val="75000"/>
                  </a:schemeClr>
                </a:solidFill>
              </a:defRPr>
            </a:lvl8pPr>
            <a:lvl9pPr marL="4876772"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3537F2E-7CA9-6940-92C3-23E2FC719998}"/>
              </a:ext>
            </a:extLst>
          </p:cNvPr>
          <p:cNvSpPr>
            <a:spLocks noGrp="1"/>
          </p:cNvSpPr>
          <p:nvPr>
            <p:ph type="dt" sz="half" idx="10"/>
          </p:nvPr>
        </p:nvSpPr>
        <p:spPr/>
        <p:txBody>
          <a:bodyPr/>
          <a:lstStyle>
            <a:lvl1pPr>
              <a:defRPr/>
            </a:lvl1pPr>
          </a:lstStyle>
          <a:p>
            <a:pPr>
              <a:defRPr/>
            </a:pPr>
            <a:fld id="{6F4615A7-7A36-9F4D-9B39-26E03D74FFD2}" type="datetimeFigureOut">
              <a:rPr lang="en-US"/>
              <a:pPr>
                <a:defRPr/>
              </a:pPr>
              <a:t>11/26/2020</a:t>
            </a:fld>
            <a:endParaRPr lang="en-US"/>
          </a:p>
        </p:txBody>
      </p:sp>
      <p:sp>
        <p:nvSpPr>
          <p:cNvPr id="5" name="Footer Placeholder 4">
            <a:extLst>
              <a:ext uri="{FF2B5EF4-FFF2-40B4-BE49-F238E27FC236}">
                <a16:creationId xmlns:a16="http://schemas.microsoft.com/office/drawing/2014/main" id="{3EBEB88F-3704-AA44-9481-6CA3D24D8F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7A2DB75-4D00-6D42-B5A8-5853DE6A6D62}"/>
              </a:ext>
            </a:extLst>
          </p:cNvPr>
          <p:cNvSpPr>
            <a:spLocks noGrp="1"/>
          </p:cNvSpPr>
          <p:nvPr>
            <p:ph type="sldNum" sz="quarter" idx="12"/>
          </p:nvPr>
        </p:nvSpPr>
        <p:spPr/>
        <p:txBody>
          <a:bodyPr/>
          <a:lstStyle>
            <a:lvl1pPr>
              <a:defRPr/>
            </a:lvl1pPr>
          </a:lstStyle>
          <a:p>
            <a:fld id="{5223B9C5-BB6C-074E-9BD5-38A4884AFC9E}" type="slidenum">
              <a:rPr lang="en-US" altLang="en-US"/>
              <a:pPr/>
              <a:t>‹#›</a:t>
            </a:fld>
            <a:endParaRPr lang="en-US" altLang="en-US"/>
          </a:p>
        </p:txBody>
      </p:sp>
    </p:spTree>
    <p:extLst>
      <p:ext uri="{BB962C8B-B14F-4D97-AF65-F5344CB8AC3E}">
        <p14:creationId xmlns:p14="http://schemas.microsoft.com/office/powerpoint/2010/main" val="4137857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26668"/>
            <a:ext cx="10972800" cy="1143000"/>
          </a:xfrm>
        </p:spPr>
        <p:txBody>
          <a:bodyPr/>
          <a:lstStyle>
            <a:lvl1pPr algn="l">
              <a:defRPr b="1">
                <a:solidFill>
                  <a:schemeClr val="accent1"/>
                </a:solidFill>
              </a:defRPr>
            </a:lvl1pPr>
          </a:lstStyle>
          <a:p>
            <a:r>
              <a:rPr lang="en-GB"/>
              <a:t>Click to edit Master title style</a:t>
            </a:r>
            <a:endParaRPr lang="en-US" dirty="0"/>
          </a:p>
        </p:txBody>
      </p:sp>
      <p:sp>
        <p:nvSpPr>
          <p:cNvPr id="3" name="Content Placeholder 2"/>
          <p:cNvSpPr>
            <a:spLocks noGrp="1"/>
          </p:cNvSpPr>
          <p:nvPr>
            <p:ph idx="1"/>
          </p:nvPr>
        </p:nvSpPr>
        <p:spPr>
          <a:xfrm>
            <a:off x="609600" y="1700868"/>
            <a:ext cx="10972800" cy="4958700"/>
          </a:xfrm>
        </p:spPr>
        <p:txBody>
          <a:bodyPr/>
          <a:lstStyle>
            <a:lvl1pPr marL="0" indent="0">
              <a:buNone/>
              <a:defRPr>
                <a:solidFill>
                  <a:schemeClr val="bg1">
                    <a:lumMod val="50000"/>
                  </a:schemeClr>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584459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33"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97" indent="0">
              <a:buNone/>
              <a:defRPr sz="2400">
                <a:solidFill>
                  <a:schemeClr val="tx1">
                    <a:tint val="75000"/>
                  </a:schemeClr>
                </a:solidFill>
              </a:defRPr>
            </a:lvl2pPr>
            <a:lvl3pPr marL="1219194" indent="0">
              <a:buNone/>
              <a:defRPr sz="2133">
                <a:solidFill>
                  <a:schemeClr val="tx1">
                    <a:tint val="75000"/>
                  </a:schemeClr>
                </a:solidFill>
              </a:defRPr>
            </a:lvl3pPr>
            <a:lvl4pPr marL="1828789" indent="0">
              <a:buNone/>
              <a:defRPr sz="1867">
                <a:solidFill>
                  <a:schemeClr val="tx1">
                    <a:tint val="75000"/>
                  </a:schemeClr>
                </a:solidFill>
              </a:defRPr>
            </a:lvl4pPr>
            <a:lvl5pPr marL="2438386" indent="0">
              <a:buNone/>
              <a:defRPr sz="1867">
                <a:solidFill>
                  <a:schemeClr val="tx1">
                    <a:tint val="75000"/>
                  </a:schemeClr>
                </a:solidFill>
              </a:defRPr>
            </a:lvl5pPr>
            <a:lvl6pPr marL="3047983" indent="0">
              <a:buNone/>
              <a:defRPr sz="1867">
                <a:solidFill>
                  <a:schemeClr val="tx1">
                    <a:tint val="75000"/>
                  </a:schemeClr>
                </a:solidFill>
              </a:defRPr>
            </a:lvl6pPr>
            <a:lvl7pPr marL="3657579" indent="0">
              <a:buNone/>
              <a:defRPr sz="1867">
                <a:solidFill>
                  <a:schemeClr val="tx1">
                    <a:tint val="75000"/>
                  </a:schemeClr>
                </a:solidFill>
              </a:defRPr>
            </a:lvl7pPr>
            <a:lvl8pPr marL="4267175" indent="0">
              <a:buNone/>
              <a:defRPr sz="1867">
                <a:solidFill>
                  <a:schemeClr val="tx1">
                    <a:tint val="75000"/>
                  </a:schemeClr>
                </a:solidFill>
              </a:defRPr>
            </a:lvl8pPr>
            <a:lvl9pPr marL="4876772" indent="0">
              <a:buNone/>
              <a:defRPr sz="1867">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A8AF95-C064-354C-93B0-E024FD12DDF7}"/>
              </a:ext>
            </a:extLst>
          </p:cNvPr>
          <p:cNvSpPr>
            <a:spLocks noGrp="1"/>
          </p:cNvSpPr>
          <p:nvPr>
            <p:ph type="dt" sz="half" idx="10"/>
          </p:nvPr>
        </p:nvSpPr>
        <p:spPr/>
        <p:txBody>
          <a:bodyPr/>
          <a:lstStyle>
            <a:lvl1pPr>
              <a:defRPr/>
            </a:lvl1pPr>
          </a:lstStyle>
          <a:p>
            <a:pPr>
              <a:defRPr/>
            </a:pPr>
            <a:fld id="{5137655E-E292-E046-B5BA-9169D622297F}" type="datetimeFigureOut">
              <a:rPr lang="en-US"/>
              <a:pPr>
                <a:defRPr/>
              </a:pPr>
              <a:t>11/26/2020</a:t>
            </a:fld>
            <a:endParaRPr lang="en-US"/>
          </a:p>
        </p:txBody>
      </p:sp>
      <p:sp>
        <p:nvSpPr>
          <p:cNvPr id="5" name="Footer Placeholder 4">
            <a:extLst>
              <a:ext uri="{FF2B5EF4-FFF2-40B4-BE49-F238E27FC236}">
                <a16:creationId xmlns:a16="http://schemas.microsoft.com/office/drawing/2014/main" id="{AE90B199-CF28-194D-80B3-9933DC5176E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386863-341F-FF4A-B813-25566B0911CA}"/>
              </a:ext>
            </a:extLst>
          </p:cNvPr>
          <p:cNvSpPr>
            <a:spLocks noGrp="1"/>
          </p:cNvSpPr>
          <p:nvPr>
            <p:ph type="sldNum" sz="quarter" idx="12"/>
          </p:nvPr>
        </p:nvSpPr>
        <p:spPr/>
        <p:txBody>
          <a:bodyPr/>
          <a:lstStyle>
            <a:lvl1pPr>
              <a:defRPr/>
            </a:lvl1pPr>
          </a:lstStyle>
          <a:p>
            <a:fld id="{2FB7BAF9-75F0-6B4B-B610-4011FD2094CE}" type="slidenum">
              <a:rPr lang="en-US" altLang="en-US"/>
              <a:pPr/>
              <a:t>‹#›</a:t>
            </a:fld>
            <a:endParaRPr lang="en-US" altLang="en-US"/>
          </a:p>
        </p:txBody>
      </p:sp>
    </p:spTree>
    <p:extLst>
      <p:ext uri="{BB962C8B-B14F-4D97-AF65-F5344CB8AC3E}">
        <p14:creationId xmlns:p14="http://schemas.microsoft.com/office/powerpoint/2010/main" val="2051782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9ECEC279-B5EC-D346-8B8C-6FD1FA52C162}"/>
              </a:ext>
            </a:extLst>
          </p:cNvPr>
          <p:cNvSpPr>
            <a:spLocks noGrp="1"/>
          </p:cNvSpPr>
          <p:nvPr>
            <p:ph type="dt" sz="half" idx="10"/>
          </p:nvPr>
        </p:nvSpPr>
        <p:spPr/>
        <p:txBody>
          <a:bodyPr/>
          <a:lstStyle>
            <a:lvl1pPr>
              <a:defRPr/>
            </a:lvl1pPr>
          </a:lstStyle>
          <a:p>
            <a:pPr>
              <a:defRPr/>
            </a:pPr>
            <a:fld id="{50A0298D-48AB-3240-BCFC-2F16BF8A81CE}" type="datetimeFigureOut">
              <a:rPr lang="en-US"/>
              <a:pPr>
                <a:defRPr/>
              </a:pPr>
              <a:t>11/26/2020</a:t>
            </a:fld>
            <a:endParaRPr lang="en-US"/>
          </a:p>
        </p:txBody>
      </p:sp>
      <p:sp>
        <p:nvSpPr>
          <p:cNvPr id="6" name="Footer Placeholder 4">
            <a:extLst>
              <a:ext uri="{FF2B5EF4-FFF2-40B4-BE49-F238E27FC236}">
                <a16:creationId xmlns:a16="http://schemas.microsoft.com/office/drawing/2014/main" id="{DC4374A2-BF89-8544-A2FC-6C92DEEE29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CF898CF-E290-8245-9036-BF9914188592}"/>
              </a:ext>
            </a:extLst>
          </p:cNvPr>
          <p:cNvSpPr>
            <a:spLocks noGrp="1"/>
          </p:cNvSpPr>
          <p:nvPr>
            <p:ph type="sldNum" sz="quarter" idx="12"/>
          </p:nvPr>
        </p:nvSpPr>
        <p:spPr/>
        <p:txBody>
          <a:bodyPr/>
          <a:lstStyle>
            <a:lvl1pPr>
              <a:defRPr/>
            </a:lvl1pPr>
          </a:lstStyle>
          <a:p>
            <a:fld id="{3DD49673-1F5F-264F-A8E7-D83114D1252B}" type="slidenum">
              <a:rPr lang="en-US" altLang="en-US"/>
              <a:pPr/>
              <a:t>‹#›</a:t>
            </a:fld>
            <a:endParaRPr lang="en-US" altLang="en-US"/>
          </a:p>
        </p:txBody>
      </p:sp>
    </p:spTree>
    <p:extLst>
      <p:ext uri="{BB962C8B-B14F-4D97-AF65-F5344CB8AC3E}">
        <p14:creationId xmlns:p14="http://schemas.microsoft.com/office/powerpoint/2010/main" val="2666042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3200" b="1"/>
            </a:lvl1pPr>
            <a:lvl2pPr marL="609597" indent="0">
              <a:buNone/>
              <a:defRPr sz="2667" b="1"/>
            </a:lvl2pPr>
            <a:lvl3pPr marL="1219194" indent="0">
              <a:buNone/>
              <a:defRPr sz="2400" b="1"/>
            </a:lvl3pPr>
            <a:lvl4pPr marL="1828789" indent="0">
              <a:buNone/>
              <a:defRPr sz="2133" b="1"/>
            </a:lvl4pPr>
            <a:lvl5pPr marL="2438386" indent="0">
              <a:buNone/>
              <a:defRPr sz="2133" b="1"/>
            </a:lvl5pPr>
            <a:lvl6pPr marL="3047983" indent="0">
              <a:buNone/>
              <a:defRPr sz="2133" b="1"/>
            </a:lvl6pPr>
            <a:lvl7pPr marL="3657579" indent="0">
              <a:buNone/>
              <a:defRPr sz="2133" b="1"/>
            </a:lvl7pPr>
            <a:lvl8pPr marL="4267175" indent="0">
              <a:buNone/>
              <a:defRPr sz="2133" b="1"/>
            </a:lvl8pPr>
            <a:lvl9pPr marL="4876772" indent="0">
              <a:buNone/>
              <a:defRPr sz="2133"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7" y="1535113"/>
            <a:ext cx="5389034" cy="639762"/>
          </a:xfrm>
        </p:spPr>
        <p:txBody>
          <a:bodyPr anchor="b"/>
          <a:lstStyle>
            <a:lvl1pPr marL="0" indent="0">
              <a:buNone/>
              <a:defRPr sz="3200" b="1"/>
            </a:lvl1pPr>
            <a:lvl2pPr marL="609597" indent="0">
              <a:buNone/>
              <a:defRPr sz="2667" b="1"/>
            </a:lvl2pPr>
            <a:lvl3pPr marL="1219194" indent="0">
              <a:buNone/>
              <a:defRPr sz="2400" b="1"/>
            </a:lvl3pPr>
            <a:lvl4pPr marL="1828789" indent="0">
              <a:buNone/>
              <a:defRPr sz="2133" b="1"/>
            </a:lvl4pPr>
            <a:lvl5pPr marL="2438386" indent="0">
              <a:buNone/>
              <a:defRPr sz="2133" b="1"/>
            </a:lvl5pPr>
            <a:lvl6pPr marL="3047983" indent="0">
              <a:buNone/>
              <a:defRPr sz="2133" b="1"/>
            </a:lvl6pPr>
            <a:lvl7pPr marL="3657579" indent="0">
              <a:buNone/>
              <a:defRPr sz="2133" b="1"/>
            </a:lvl7pPr>
            <a:lvl8pPr marL="4267175" indent="0">
              <a:buNone/>
              <a:defRPr sz="2133" b="1"/>
            </a:lvl8pPr>
            <a:lvl9pPr marL="4876772" indent="0">
              <a:buNone/>
              <a:defRPr sz="2133" b="1"/>
            </a:lvl9pPr>
          </a:lstStyle>
          <a:p>
            <a:pPr lvl="0"/>
            <a:r>
              <a:rPr lang="en-GB"/>
              <a:t>Click to edit Master text styles</a:t>
            </a:r>
          </a:p>
        </p:txBody>
      </p:sp>
      <p:sp>
        <p:nvSpPr>
          <p:cNvPr id="6" name="Content Placeholder 5"/>
          <p:cNvSpPr>
            <a:spLocks noGrp="1"/>
          </p:cNvSpPr>
          <p:nvPr>
            <p:ph sz="quarter" idx="4"/>
          </p:nvPr>
        </p:nvSpPr>
        <p:spPr>
          <a:xfrm>
            <a:off x="6193367" y="2174875"/>
            <a:ext cx="5389034"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72930AD-4844-9D4C-BD74-DD555CA2EA81}"/>
              </a:ext>
            </a:extLst>
          </p:cNvPr>
          <p:cNvSpPr>
            <a:spLocks noGrp="1"/>
          </p:cNvSpPr>
          <p:nvPr>
            <p:ph type="dt" sz="half" idx="10"/>
          </p:nvPr>
        </p:nvSpPr>
        <p:spPr/>
        <p:txBody>
          <a:bodyPr/>
          <a:lstStyle>
            <a:lvl1pPr>
              <a:defRPr/>
            </a:lvl1pPr>
          </a:lstStyle>
          <a:p>
            <a:pPr>
              <a:defRPr/>
            </a:pPr>
            <a:fld id="{480788D3-00FA-554E-85E2-D7333147F7DF}" type="datetimeFigureOut">
              <a:rPr lang="en-US"/>
              <a:pPr>
                <a:defRPr/>
              </a:pPr>
              <a:t>11/26/2020</a:t>
            </a:fld>
            <a:endParaRPr lang="en-US"/>
          </a:p>
        </p:txBody>
      </p:sp>
      <p:sp>
        <p:nvSpPr>
          <p:cNvPr id="8" name="Footer Placeholder 4">
            <a:extLst>
              <a:ext uri="{FF2B5EF4-FFF2-40B4-BE49-F238E27FC236}">
                <a16:creationId xmlns:a16="http://schemas.microsoft.com/office/drawing/2014/main" id="{279D4075-B0FD-2940-AEFC-E2C20505C33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FE5DB9C-D80D-534D-AE5E-11FE2956FC5A}"/>
              </a:ext>
            </a:extLst>
          </p:cNvPr>
          <p:cNvSpPr>
            <a:spLocks noGrp="1"/>
          </p:cNvSpPr>
          <p:nvPr>
            <p:ph type="sldNum" sz="quarter" idx="12"/>
          </p:nvPr>
        </p:nvSpPr>
        <p:spPr/>
        <p:txBody>
          <a:bodyPr/>
          <a:lstStyle>
            <a:lvl1pPr>
              <a:defRPr/>
            </a:lvl1pPr>
          </a:lstStyle>
          <a:p>
            <a:fld id="{E0B12846-4234-9745-A2FD-279183056FCA}" type="slidenum">
              <a:rPr lang="en-US" altLang="en-US"/>
              <a:pPr/>
              <a:t>‹#›</a:t>
            </a:fld>
            <a:endParaRPr lang="en-US" altLang="en-US"/>
          </a:p>
        </p:txBody>
      </p:sp>
    </p:spTree>
    <p:extLst>
      <p:ext uri="{BB962C8B-B14F-4D97-AF65-F5344CB8AC3E}">
        <p14:creationId xmlns:p14="http://schemas.microsoft.com/office/powerpoint/2010/main" val="2970501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A95A786D-B64F-194D-B70E-E221DBB6C92E}"/>
              </a:ext>
            </a:extLst>
          </p:cNvPr>
          <p:cNvSpPr>
            <a:spLocks noGrp="1"/>
          </p:cNvSpPr>
          <p:nvPr>
            <p:ph type="dt" sz="half" idx="10"/>
          </p:nvPr>
        </p:nvSpPr>
        <p:spPr/>
        <p:txBody>
          <a:bodyPr/>
          <a:lstStyle>
            <a:lvl1pPr>
              <a:defRPr/>
            </a:lvl1pPr>
          </a:lstStyle>
          <a:p>
            <a:pPr>
              <a:defRPr/>
            </a:pPr>
            <a:fld id="{2D20B8F0-12C7-474C-93A0-A707C9CAD967}" type="datetimeFigureOut">
              <a:rPr lang="en-US"/>
              <a:pPr>
                <a:defRPr/>
              </a:pPr>
              <a:t>11/26/2020</a:t>
            </a:fld>
            <a:endParaRPr lang="en-US"/>
          </a:p>
        </p:txBody>
      </p:sp>
      <p:sp>
        <p:nvSpPr>
          <p:cNvPr id="4" name="Footer Placeholder 4">
            <a:extLst>
              <a:ext uri="{FF2B5EF4-FFF2-40B4-BE49-F238E27FC236}">
                <a16:creationId xmlns:a16="http://schemas.microsoft.com/office/drawing/2014/main" id="{40061D2C-83AD-DA47-85D1-4E79D74FC93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B8568DA-B111-1744-91F1-11905C2EE72C}"/>
              </a:ext>
            </a:extLst>
          </p:cNvPr>
          <p:cNvSpPr>
            <a:spLocks noGrp="1"/>
          </p:cNvSpPr>
          <p:nvPr>
            <p:ph type="sldNum" sz="quarter" idx="12"/>
          </p:nvPr>
        </p:nvSpPr>
        <p:spPr/>
        <p:txBody>
          <a:bodyPr/>
          <a:lstStyle>
            <a:lvl1pPr>
              <a:defRPr/>
            </a:lvl1pPr>
          </a:lstStyle>
          <a:p>
            <a:fld id="{9F73FD42-8939-0A45-B09F-4F99A1B94104}" type="slidenum">
              <a:rPr lang="en-US" altLang="en-US"/>
              <a:pPr/>
              <a:t>‹#›</a:t>
            </a:fld>
            <a:endParaRPr lang="en-US" altLang="en-US"/>
          </a:p>
        </p:txBody>
      </p:sp>
    </p:spTree>
    <p:extLst>
      <p:ext uri="{BB962C8B-B14F-4D97-AF65-F5344CB8AC3E}">
        <p14:creationId xmlns:p14="http://schemas.microsoft.com/office/powerpoint/2010/main" val="2875100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CCEC7F4-E721-D743-A135-0AB3853E9E85}"/>
              </a:ext>
            </a:extLst>
          </p:cNvPr>
          <p:cNvSpPr>
            <a:spLocks noGrp="1"/>
          </p:cNvSpPr>
          <p:nvPr>
            <p:ph type="dt" sz="half" idx="10"/>
          </p:nvPr>
        </p:nvSpPr>
        <p:spPr/>
        <p:txBody>
          <a:bodyPr/>
          <a:lstStyle>
            <a:lvl1pPr>
              <a:defRPr/>
            </a:lvl1pPr>
          </a:lstStyle>
          <a:p>
            <a:pPr>
              <a:defRPr/>
            </a:pPr>
            <a:fld id="{D537184A-11C3-C249-9B56-8130054C4FEA}" type="datetimeFigureOut">
              <a:rPr lang="en-US"/>
              <a:pPr>
                <a:defRPr/>
              </a:pPr>
              <a:t>11/26/2020</a:t>
            </a:fld>
            <a:endParaRPr lang="en-US"/>
          </a:p>
        </p:txBody>
      </p:sp>
      <p:sp>
        <p:nvSpPr>
          <p:cNvPr id="3" name="Footer Placeholder 4">
            <a:extLst>
              <a:ext uri="{FF2B5EF4-FFF2-40B4-BE49-F238E27FC236}">
                <a16:creationId xmlns:a16="http://schemas.microsoft.com/office/drawing/2014/main" id="{73367302-5F4E-B446-8BC8-24265762B86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51B21F8-4182-DD49-AF06-766599C9B3A1}"/>
              </a:ext>
            </a:extLst>
          </p:cNvPr>
          <p:cNvSpPr>
            <a:spLocks noGrp="1"/>
          </p:cNvSpPr>
          <p:nvPr>
            <p:ph type="sldNum" sz="quarter" idx="12"/>
          </p:nvPr>
        </p:nvSpPr>
        <p:spPr/>
        <p:txBody>
          <a:bodyPr/>
          <a:lstStyle>
            <a:lvl1pPr>
              <a:defRPr/>
            </a:lvl1pPr>
          </a:lstStyle>
          <a:p>
            <a:fld id="{D8B11457-A245-C644-897D-6E55A3D62ED0}" type="slidenum">
              <a:rPr lang="en-US" altLang="en-US"/>
              <a:pPr/>
              <a:t>‹#›</a:t>
            </a:fld>
            <a:endParaRPr lang="en-US" altLang="en-US"/>
          </a:p>
        </p:txBody>
      </p:sp>
    </p:spTree>
    <p:extLst>
      <p:ext uri="{BB962C8B-B14F-4D97-AF65-F5344CB8AC3E}">
        <p14:creationId xmlns:p14="http://schemas.microsoft.com/office/powerpoint/2010/main" val="680473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667" b="1"/>
            </a:lvl1pPr>
          </a:lstStyle>
          <a:p>
            <a:r>
              <a:rPr lang="en-GB"/>
              <a:t>Click to edit Master title style</a:t>
            </a:r>
            <a:endParaRPr lang="en-US"/>
          </a:p>
        </p:txBody>
      </p:sp>
      <p:sp>
        <p:nvSpPr>
          <p:cNvPr id="3" name="Content Placeholder 2"/>
          <p:cNvSpPr>
            <a:spLocks noGrp="1"/>
          </p:cNvSpPr>
          <p:nvPr>
            <p:ph idx="1"/>
          </p:nvPr>
        </p:nvSpPr>
        <p:spPr>
          <a:xfrm>
            <a:off x="4766734" y="273052"/>
            <a:ext cx="6815666"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0" y="1435102"/>
            <a:ext cx="4011084" cy="4691063"/>
          </a:xfrm>
        </p:spPr>
        <p:txBody>
          <a:bodyPr/>
          <a:lstStyle>
            <a:lvl1pPr marL="0" indent="0">
              <a:buNone/>
              <a:defRPr sz="1867"/>
            </a:lvl1pPr>
            <a:lvl2pPr marL="609597" indent="0">
              <a:buNone/>
              <a:defRPr sz="1600"/>
            </a:lvl2pPr>
            <a:lvl3pPr marL="1219194" indent="0">
              <a:buNone/>
              <a:defRPr sz="1333"/>
            </a:lvl3pPr>
            <a:lvl4pPr marL="1828789" indent="0">
              <a:buNone/>
              <a:defRPr sz="1200"/>
            </a:lvl4pPr>
            <a:lvl5pPr marL="2438386" indent="0">
              <a:buNone/>
              <a:defRPr sz="1200"/>
            </a:lvl5pPr>
            <a:lvl6pPr marL="3047983" indent="0">
              <a:buNone/>
              <a:defRPr sz="1200"/>
            </a:lvl6pPr>
            <a:lvl7pPr marL="3657579" indent="0">
              <a:buNone/>
              <a:defRPr sz="1200"/>
            </a:lvl7pPr>
            <a:lvl8pPr marL="4267175" indent="0">
              <a:buNone/>
              <a:defRPr sz="1200"/>
            </a:lvl8pPr>
            <a:lvl9pPr marL="4876772" indent="0">
              <a:buNone/>
              <a:defRPr sz="1200"/>
            </a:lvl9pPr>
          </a:lstStyle>
          <a:p>
            <a:pPr lvl="0"/>
            <a:r>
              <a:rPr lang="en-GB"/>
              <a:t>Click to edit Master text styles</a:t>
            </a:r>
          </a:p>
        </p:txBody>
      </p:sp>
      <p:sp>
        <p:nvSpPr>
          <p:cNvPr id="5" name="Date Placeholder 3">
            <a:extLst>
              <a:ext uri="{FF2B5EF4-FFF2-40B4-BE49-F238E27FC236}">
                <a16:creationId xmlns:a16="http://schemas.microsoft.com/office/drawing/2014/main" id="{E3A34911-63DF-9C40-825D-7A69B6A4A4BB}"/>
              </a:ext>
            </a:extLst>
          </p:cNvPr>
          <p:cNvSpPr>
            <a:spLocks noGrp="1"/>
          </p:cNvSpPr>
          <p:nvPr>
            <p:ph type="dt" sz="half" idx="10"/>
          </p:nvPr>
        </p:nvSpPr>
        <p:spPr/>
        <p:txBody>
          <a:bodyPr/>
          <a:lstStyle>
            <a:lvl1pPr>
              <a:defRPr/>
            </a:lvl1pPr>
          </a:lstStyle>
          <a:p>
            <a:pPr>
              <a:defRPr/>
            </a:pPr>
            <a:fld id="{02AB604B-F76A-984B-A504-574B08A50013}" type="datetimeFigureOut">
              <a:rPr lang="en-US"/>
              <a:pPr>
                <a:defRPr/>
              </a:pPr>
              <a:t>11/26/2020</a:t>
            </a:fld>
            <a:endParaRPr lang="en-US"/>
          </a:p>
        </p:txBody>
      </p:sp>
      <p:sp>
        <p:nvSpPr>
          <p:cNvPr id="6" name="Footer Placeholder 4">
            <a:extLst>
              <a:ext uri="{FF2B5EF4-FFF2-40B4-BE49-F238E27FC236}">
                <a16:creationId xmlns:a16="http://schemas.microsoft.com/office/drawing/2014/main" id="{D761B51F-6D8B-A940-93A6-DE9B917672B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67B801B-DE3A-A543-A1FB-AC078B65E11B}"/>
              </a:ext>
            </a:extLst>
          </p:cNvPr>
          <p:cNvSpPr>
            <a:spLocks noGrp="1"/>
          </p:cNvSpPr>
          <p:nvPr>
            <p:ph type="sldNum" sz="quarter" idx="12"/>
          </p:nvPr>
        </p:nvSpPr>
        <p:spPr/>
        <p:txBody>
          <a:bodyPr/>
          <a:lstStyle>
            <a:lvl1pPr>
              <a:defRPr/>
            </a:lvl1pPr>
          </a:lstStyle>
          <a:p>
            <a:fld id="{63F462FB-0154-F24C-8F53-BD1CCA6AC607}" type="slidenum">
              <a:rPr lang="en-US" altLang="en-US"/>
              <a:pPr/>
              <a:t>‹#›</a:t>
            </a:fld>
            <a:endParaRPr lang="en-US" altLang="en-US"/>
          </a:p>
        </p:txBody>
      </p:sp>
    </p:spTree>
    <p:extLst>
      <p:ext uri="{BB962C8B-B14F-4D97-AF65-F5344CB8AC3E}">
        <p14:creationId xmlns:p14="http://schemas.microsoft.com/office/powerpoint/2010/main" val="1726923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8A7D668-E2E0-42A0-89FF-81B0722462A3}"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3393478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667"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4267"/>
            </a:lvl1pPr>
            <a:lvl2pPr marL="609597" indent="0">
              <a:buNone/>
              <a:defRPr sz="3733"/>
            </a:lvl2pPr>
            <a:lvl3pPr marL="1219194" indent="0">
              <a:buNone/>
              <a:defRPr sz="3200"/>
            </a:lvl3pPr>
            <a:lvl4pPr marL="1828789" indent="0">
              <a:buNone/>
              <a:defRPr sz="2667"/>
            </a:lvl4pPr>
            <a:lvl5pPr marL="2438386" indent="0">
              <a:buNone/>
              <a:defRPr sz="2667"/>
            </a:lvl5pPr>
            <a:lvl6pPr marL="3047983" indent="0">
              <a:buNone/>
              <a:defRPr sz="2667"/>
            </a:lvl6pPr>
            <a:lvl7pPr marL="3657579" indent="0">
              <a:buNone/>
              <a:defRPr sz="2667"/>
            </a:lvl7pPr>
            <a:lvl8pPr marL="4267175" indent="0">
              <a:buNone/>
              <a:defRPr sz="2667"/>
            </a:lvl8pPr>
            <a:lvl9pPr marL="4876772" indent="0">
              <a:buNone/>
              <a:defRPr sz="2667"/>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867"/>
            </a:lvl1pPr>
            <a:lvl2pPr marL="609597" indent="0">
              <a:buNone/>
              <a:defRPr sz="1600"/>
            </a:lvl2pPr>
            <a:lvl3pPr marL="1219194" indent="0">
              <a:buNone/>
              <a:defRPr sz="1333"/>
            </a:lvl3pPr>
            <a:lvl4pPr marL="1828789" indent="0">
              <a:buNone/>
              <a:defRPr sz="1200"/>
            </a:lvl4pPr>
            <a:lvl5pPr marL="2438386" indent="0">
              <a:buNone/>
              <a:defRPr sz="1200"/>
            </a:lvl5pPr>
            <a:lvl6pPr marL="3047983" indent="0">
              <a:buNone/>
              <a:defRPr sz="1200"/>
            </a:lvl6pPr>
            <a:lvl7pPr marL="3657579" indent="0">
              <a:buNone/>
              <a:defRPr sz="1200"/>
            </a:lvl7pPr>
            <a:lvl8pPr marL="4267175" indent="0">
              <a:buNone/>
              <a:defRPr sz="1200"/>
            </a:lvl8pPr>
            <a:lvl9pPr marL="4876772" indent="0">
              <a:buNone/>
              <a:defRPr sz="1200"/>
            </a:lvl9pPr>
          </a:lstStyle>
          <a:p>
            <a:pPr lvl="0"/>
            <a:r>
              <a:rPr lang="en-GB"/>
              <a:t>Click to edit Master text styles</a:t>
            </a:r>
          </a:p>
        </p:txBody>
      </p:sp>
      <p:sp>
        <p:nvSpPr>
          <p:cNvPr id="5" name="Date Placeholder 3">
            <a:extLst>
              <a:ext uri="{FF2B5EF4-FFF2-40B4-BE49-F238E27FC236}">
                <a16:creationId xmlns:a16="http://schemas.microsoft.com/office/drawing/2014/main" id="{9D25D011-EC1A-E542-85ED-EF095CC075EE}"/>
              </a:ext>
            </a:extLst>
          </p:cNvPr>
          <p:cNvSpPr>
            <a:spLocks noGrp="1"/>
          </p:cNvSpPr>
          <p:nvPr>
            <p:ph type="dt" sz="half" idx="10"/>
          </p:nvPr>
        </p:nvSpPr>
        <p:spPr/>
        <p:txBody>
          <a:bodyPr/>
          <a:lstStyle>
            <a:lvl1pPr>
              <a:defRPr/>
            </a:lvl1pPr>
          </a:lstStyle>
          <a:p>
            <a:pPr>
              <a:defRPr/>
            </a:pPr>
            <a:fld id="{98BA49EB-A304-4C40-835E-C56533C9E61F}" type="datetimeFigureOut">
              <a:rPr lang="en-US"/>
              <a:pPr>
                <a:defRPr/>
              </a:pPr>
              <a:t>11/26/2020</a:t>
            </a:fld>
            <a:endParaRPr lang="en-US"/>
          </a:p>
        </p:txBody>
      </p:sp>
      <p:sp>
        <p:nvSpPr>
          <p:cNvPr id="6" name="Footer Placeholder 4">
            <a:extLst>
              <a:ext uri="{FF2B5EF4-FFF2-40B4-BE49-F238E27FC236}">
                <a16:creationId xmlns:a16="http://schemas.microsoft.com/office/drawing/2014/main" id="{60C66EE1-E9EA-9D49-AD38-DE4E4E9E43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4CA04BD-FE4A-344A-9297-39DF503F943B}"/>
              </a:ext>
            </a:extLst>
          </p:cNvPr>
          <p:cNvSpPr>
            <a:spLocks noGrp="1"/>
          </p:cNvSpPr>
          <p:nvPr>
            <p:ph type="sldNum" sz="quarter" idx="12"/>
          </p:nvPr>
        </p:nvSpPr>
        <p:spPr/>
        <p:txBody>
          <a:bodyPr/>
          <a:lstStyle>
            <a:lvl1pPr>
              <a:defRPr/>
            </a:lvl1pPr>
          </a:lstStyle>
          <a:p>
            <a:fld id="{C57B71CD-388F-A846-BE5A-96EF871B134D}" type="slidenum">
              <a:rPr lang="en-US" altLang="en-US"/>
              <a:pPr/>
              <a:t>‹#›</a:t>
            </a:fld>
            <a:endParaRPr lang="en-US" altLang="en-US"/>
          </a:p>
        </p:txBody>
      </p:sp>
    </p:spTree>
    <p:extLst>
      <p:ext uri="{BB962C8B-B14F-4D97-AF65-F5344CB8AC3E}">
        <p14:creationId xmlns:p14="http://schemas.microsoft.com/office/powerpoint/2010/main" val="896808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AA51914-8A67-5446-BE47-7D95C57E3893}"/>
              </a:ext>
            </a:extLst>
          </p:cNvPr>
          <p:cNvSpPr>
            <a:spLocks noGrp="1"/>
          </p:cNvSpPr>
          <p:nvPr>
            <p:ph type="dt" sz="half" idx="10"/>
          </p:nvPr>
        </p:nvSpPr>
        <p:spPr/>
        <p:txBody>
          <a:bodyPr/>
          <a:lstStyle>
            <a:lvl1pPr>
              <a:defRPr/>
            </a:lvl1pPr>
          </a:lstStyle>
          <a:p>
            <a:pPr>
              <a:defRPr/>
            </a:pPr>
            <a:fld id="{A6509B1D-54F0-6442-ABD1-3BA50924F3CA}" type="datetimeFigureOut">
              <a:rPr lang="en-US"/>
              <a:pPr>
                <a:defRPr/>
              </a:pPr>
              <a:t>11/26/2020</a:t>
            </a:fld>
            <a:endParaRPr lang="en-US"/>
          </a:p>
        </p:txBody>
      </p:sp>
      <p:sp>
        <p:nvSpPr>
          <p:cNvPr id="5" name="Footer Placeholder 4">
            <a:extLst>
              <a:ext uri="{FF2B5EF4-FFF2-40B4-BE49-F238E27FC236}">
                <a16:creationId xmlns:a16="http://schemas.microsoft.com/office/drawing/2014/main" id="{B7D35E81-8D0D-6F43-8EB5-7BC5B65DBC6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333CA54-6F36-464A-8F94-AF9753D31459}"/>
              </a:ext>
            </a:extLst>
          </p:cNvPr>
          <p:cNvSpPr>
            <a:spLocks noGrp="1"/>
          </p:cNvSpPr>
          <p:nvPr>
            <p:ph type="sldNum" sz="quarter" idx="12"/>
          </p:nvPr>
        </p:nvSpPr>
        <p:spPr/>
        <p:txBody>
          <a:bodyPr/>
          <a:lstStyle>
            <a:lvl1pPr>
              <a:defRPr/>
            </a:lvl1pPr>
          </a:lstStyle>
          <a:p>
            <a:fld id="{254CB69C-4910-0346-8898-780C0CF1363C}" type="slidenum">
              <a:rPr lang="en-US" altLang="en-US"/>
              <a:pPr/>
              <a:t>‹#›</a:t>
            </a:fld>
            <a:endParaRPr lang="en-US" altLang="en-US"/>
          </a:p>
        </p:txBody>
      </p:sp>
    </p:spTree>
    <p:extLst>
      <p:ext uri="{BB962C8B-B14F-4D97-AF65-F5344CB8AC3E}">
        <p14:creationId xmlns:p14="http://schemas.microsoft.com/office/powerpoint/2010/main" val="2897997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68ACCC5-DA2B-9C44-893D-A6C0C2606800}"/>
              </a:ext>
            </a:extLst>
          </p:cNvPr>
          <p:cNvSpPr>
            <a:spLocks noGrp="1"/>
          </p:cNvSpPr>
          <p:nvPr>
            <p:ph type="dt" sz="half" idx="10"/>
          </p:nvPr>
        </p:nvSpPr>
        <p:spPr/>
        <p:txBody>
          <a:bodyPr/>
          <a:lstStyle>
            <a:lvl1pPr>
              <a:defRPr/>
            </a:lvl1pPr>
          </a:lstStyle>
          <a:p>
            <a:pPr>
              <a:defRPr/>
            </a:pPr>
            <a:fld id="{D69D7FDE-CDA3-C145-A491-A1132A275019}" type="datetimeFigureOut">
              <a:rPr lang="en-US"/>
              <a:pPr>
                <a:defRPr/>
              </a:pPr>
              <a:t>11/26/2020</a:t>
            </a:fld>
            <a:endParaRPr lang="en-US"/>
          </a:p>
        </p:txBody>
      </p:sp>
      <p:sp>
        <p:nvSpPr>
          <p:cNvPr id="5" name="Footer Placeholder 4">
            <a:extLst>
              <a:ext uri="{FF2B5EF4-FFF2-40B4-BE49-F238E27FC236}">
                <a16:creationId xmlns:a16="http://schemas.microsoft.com/office/drawing/2014/main" id="{106DD20B-E9D5-5740-A299-8EE56F00963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CC7B8E6-0203-034D-8595-ED951C234FFD}"/>
              </a:ext>
            </a:extLst>
          </p:cNvPr>
          <p:cNvSpPr>
            <a:spLocks noGrp="1"/>
          </p:cNvSpPr>
          <p:nvPr>
            <p:ph type="sldNum" sz="quarter" idx="12"/>
          </p:nvPr>
        </p:nvSpPr>
        <p:spPr/>
        <p:txBody>
          <a:bodyPr/>
          <a:lstStyle>
            <a:lvl1pPr>
              <a:defRPr/>
            </a:lvl1pPr>
          </a:lstStyle>
          <a:p>
            <a:fld id="{0A1BC63B-1A41-B74B-AFB9-C2063687F794}" type="slidenum">
              <a:rPr lang="en-US" altLang="en-US"/>
              <a:pPr/>
              <a:t>‹#›</a:t>
            </a:fld>
            <a:endParaRPr lang="en-US" altLang="en-US"/>
          </a:p>
        </p:txBody>
      </p:sp>
    </p:spTree>
    <p:extLst>
      <p:ext uri="{BB962C8B-B14F-4D97-AF65-F5344CB8AC3E}">
        <p14:creationId xmlns:p14="http://schemas.microsoft.com/office/powerpoint/2010/main" val="1473975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A7D668-E2E0-42A0-89FF-81B0722462A3}" type="datetimeFigureOut">
              <a:rPr lang="en-GB" smtClean="0"/>
              <a:t>26/11/2020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1753415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8A7D668-E2E0-42A0-89FF-81B0722462A3}" type="datetimeFigureOut">
              <a:rPr lang="en-GB" smtClean="0"/>
              <a:t>26/11/2020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2826824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8A7D668-E2E0-42A0-89FF-81B0722462A3}" type="datetimeFigureOut">
              <a:rPr lang="en-GB" smtClean="0"/>
              <a:t>26/11/2020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2805434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8A7D668-E2E0-42A0-89FF-81B0722462A3}" type="datetimeFigureOut">
              <a:rPr lang="en-GB" smtClean="0"/>
              <a:t>26/11/2020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4177151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A7D668-E2E0-42A0-89FF-81B0722462A3}" type="datetimeFigureOut">
              <a:rPr lang="en-GB" smtClean="0"/>
              <a:t>26/11/2020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991339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7D668-E2E0-42A0-89FF-81B0722462A3}" type="datetimeFigureOut">
              <a:rPr lang="en-GB" smtClean="0"/>
              <a:t>26/11/2020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3860214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7D668-E2E0-42A0-89FF-81B0722462A3}" type="datetimeFigureOut">
              <a:rPr lang="en-GB" smtClean="0"/>
              <a:t>26/11/2020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53C9E5-8B14-4B98-9641-CB0BFE1E171D}" type="slidenum">
              <a:rPr lang="en-GB" smtClean="0"/>
              <a:t>‹#›</a:t>
            </a:fld>
            <a:endParaRPr lang="en-GB"/>
          </a:p>
        </p:txBody>
      </p:sp>
    </p:spTree>
    <p:extLst>
      <p:ext uri="{BB962C8B-B14F-4D97-AF65-F5344CB8AC3E}">
        <p14:creationId xmlns:p14="http://schemas.microsoft.com/office/powerpoint/2010/main" val="4115712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7D668-E2E0-42A0-89FF-81B0722462A3}" type="datetimeFigureOut">
              <a:rPr lang="en-GB" smtClean="0"/>
              <a:t>26/11/2020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53C9E5-8B14-4B98-9641-CB0BFE1E171D}" type="slidenum">
              <a:rPr lang="en-GB" smtClean="0"/>
              <a:t>‹#›</a:t>
            </a:fld>
            <a:endParaRPr lang="en-GB"/>
          </a:p>
        </p:txBody>
      </p:sp>
    </p:spTree>
    <p:extLst>
      <p:ext uri="{BB962C8B-B14F-4D97-AF65-F5344CB8AC3E}">
        <p14:creationId xmlns:p14="http://schemas.microsoft.com/office/powerpoint/2010/main" val="2662717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4F020C2-E75F-BA4F-B3B4-DD27541BEC62}"/>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A2A957C3-0437-CE4D-8ED4-C82EC355CE4A}"/>
              </a:ext>
            </a:extLst>
          </p:cNvPr>
          <p:cNvSpPr>
            <a:spLocks noGrp="1"/>
          </p:cNvSpPr>
          <p:nvPr>
            <p:ph type="body" idx="1"/>
          </p:nvPr>
        </p:nvSpPr>
        <p:spPr bwMode="auto">
          <a:xfrm>
            <a:off x="609600" y="1600202"/>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92BD423B-435D-6E4A-AD90-EB79100913C7}"/>
              </a:ext>
            </a:extLst>
          </p:cNvPr>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600">
                <a:solidFill>
                  <a:schemeClr val="tx1">
                    <a:tint val="75000"/>
                  </a:schemeClr>
                </a:solidFill>
                <a:latin typeface="+mn-lt"/>
              </a:defRPr>
            </a:lvl1pPr>
          </a:lstStyle>
          <a:p>
            <a:pPr>
              <a:defRPr/>
            </a:pPr>
            <a:fld id="{9831CBB7-8756-0D43-8EA1-8AA97D00898D}" type="datetimeFigureOut">
              <a:rPr lang="en-US"/>
              <a:pPr>
                <a:defRPr/>
              </a:pPr>
              <a:t>11/26/2020</a:t>
            </a:fld>
            <a:endParaRPr lang="en-US"/>
          </a:p>
        </p:txBody>
      </p:sp>
      <p:sp>
        <p:nvSpPr>
          <p:cNvPr id="5" name="Footer Placeholder 4">
            <a:extLst>
              <a:ext uri="{FF2B5EF4-FFF2-40B4-BE49-F238E27FC236}">
                <a16:creationId xmlns:a16="http://schemas.microsoft.com/office/drawing/2014/main" id="{87A366F3-10CD-8A48-8987-DB166DAAFA3E}"/>
              </a:ext>
            </a:extLst>
          </p:cNvPr>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6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84437810-C624-5F4A-9C58-D45834B36034}"/>
              </a:ext>
            </a:extLst>
          </p:cNvPr>
          <p:cNvSpPr>
            <a:spLocks noGrp="1"/>
          </p:cNvSpPr>
          <p:nvPr>
            <p:ph type="sldNum" sz="quarter" idx="4"/>
          </p:nvPr>
        </p:nvSpPr>
        <p:spPr>
          <a:xfrm>
            <a:off x="8737600" y="6356352"/>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600">
                <a:solidFill>
                  <a:srgbClr val="898989"/>
                </a:solidFill>
              </a:defRPr>
            </a:lvl1pPr>
          </a:lstStyle>
          <a:p>
            <a:fld id="{FCA86B28-EFDC-5B4F-B544-1037F12EC59D}" type="slidenum">
              <a:rPr lang="en-US" altLang="en-US"/>
              <a:pPr/>
              <a:t>‹#›</a:t>
            </a:fld>
            <a:endParaRPr lang="en-US" altLang="en-US"/>
          </a:p>
        </p:txBody>
      </p:sp>
    </p:spTree>
    <p:extLst>
      <p:ext uri="{BB962C8B-B14F-4D97-AF65-F5344CB8AC3E}">
        <p14:creationId xmlns:p14="http://schemas.microsoft.com/office/powerpoint/2010/main" val="15203415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597" rtl="0" eaLnBrk="1" fontAlgn="base" hangingPunct="1">
        <a:spcBef>
          <a:spcPct val="0"/>
        </a:spcBef>
        <a:spcAft>
          <a:spcPct val="0"/>
        </a:spcAft>
        <a:defRPr sz="5867" kern="1200">
          <a:solidFill>
            <a:schemeClr val="tx1"/>
          </a:solidFill>
          <a:latin typeface="+mj-lt"/>
          <a:ea typeface="+mj-ea"/>
          <a:cs typeface="+mj-cs"/>
        </a:defRPr>
      </a:lvl1pPr>
      <a:lvl2pPr algn="ctr" defTabSz="609597" rtl="0" eaLnBrk="1" fontAlgn="base" hangingPunct="1">
        <a:spcBef>
          <a:spcPct val="0"/>
        </a:spcBef>
        <a:spcAft>
          <a:spcPct val="0"/>
        </a:spcAft>
        <a:defRPr sz="5867">
          <a:solidFill>
            <a:schemeClr val="tx1"/>
          </a:solidFill>
          <a:latin typeface="Calibri" charset="0"/>
        </a:defRPr>
      </a:lvl2pPr>
      <a:lvl3pPr algn="ctr" defTabSz="609597" rtl="0" eaLnBrk="1" fontAlgn="base" hangingPunct="1">
        <a:spcBef>
          <a:spcPct val="0"/>
        </a:spcBef>
        <a:spcAft>
          <a:spcPct val="0"/>
        </a:spcAft>
        <a:defRPr sz="5867">
          <a:solidFill>
            <a:schemeClr val="tx1"/>
          </a:solidFill>
          <a:latin typeface="Calibri" charset="0"/>
        </a:defRPr>
      </a:lvl3pPr>
      <a:lvl4pPr algn="ctr" defTabSz="609597" rtl="0" eaLnBrk="1" fontAlgn="base" hangingPunct="1">
        <a:spcBef>
          <a:spcPct val="0"/>
        </a:spcBef>
        <a:spcAft>
          <a:spcPct val="0"/>
        </a:spcAft>
        <a:defRPr sz="5867">
          <a:solidFill>
            <a:schemeClr val="tx1"/>
          </a:solidFill>
          <a:latin typeface="Calibri" charset="0"/>
        </a:defRPr>
      </a:lvl4pPr>
      <a:lvl5pPr algn="ctr" defTabSz="609597" rtl="0" eaLnBrk="1" fontAlgn="base" hangingPunct="1">
        <a:spcBef>
          <a:spcPct val="0"/>
        </a:spcBef>
        <a:spcAft>
          <a:spcPct val="0"/>
        </a:spcAft>
        <a:defRPr sz="5867">
          <a:solidFill>
            <a:schemeClr val="tx1"/>
          </a:solidFill>
          <a:latin typeface="Calibri" charset="0"/>
        </a:defRPr>
      </a:lvl5pPr>
      <a:lvl6pPr marL="609597" algn="ctr" defTabSz="609597" rtl="0" eaLnBrk="1" fontAlgn="base" hangingPunct="1">
        <a:spcBef>
          <a:spcPct val="0"/>
        </a:spcBef>
        <a:spcAft>
          <a:spcPct val="0"/>
        </a:spcAft>
        <a:defRPr sz="5867">
          <a:solidFill>
            <a:schemeClr val="tx1"/>
          </a:solidFill>
          <a:latin typeface="Calibri" charset="0"/>
        </a:defRPr>
      </a:lvl6pPr>
      <a:lvl7pPr marL="1219194" algn="ctr" defTabSz="609597" rtl="0" eaLnBrk="1" fontAlgn="base" hangingPunct="1">
        <a:spcBef>
          <a:spcPct val="0"/>
        </a:spcBef>
        <a:spcAft>
          <a:spcPct val="0"/>
        </a:spcAft>
        <a:defRPr sz="5867">
          <a:solidFill>
            <a:schemeClr val="tx1"/>
          </a:solidFill>
          <a:latin typeface="Calibri" charset="0"/>
        </a:defRPr>
      </a:lvl7pPr>
      <a:lvl8pPr marL="1828789" algn="ctr" defTabSz="609597" rtl="0" eaLnBrk="1" fontAlgn="base" hangingPunct="1">
        <a:spcBef>
          <a:spcPct val="0"/>
        </a:spcBef>
        <a:spcAft>
          <a:spcPct val="0"/>
        </a:spcAft>
        <a:defRPr sz="5867">
          <a:solidFill>
            <a:schemeClr val="tx1"/>
          </a:solidFill>
          <a:latin typeface="Calibri" charset="0"/>
        </a:defRPr>
      </a:lvl8pPr>
      <a:lvl9pPr marL="2438386" algn="ctr" defTabSz="609597" rtl="0" eaLnBrk="1" fontAlgn="base" hangingPunct="1">
        <a:spcBef>
          <a:spcPct val="0"/>
        </a:spcBef>
        <a:spcAft>
          <a:spcPct val="0"/>
        </a:spcAft>
        <a:defRPr sz="5867">
          <a:solidFill>
            <a:schemeClr val="tx1"/>
          </a:solidFill>
          <a:latin typeface="Calibri" charset="0"/>
        </a:defRPr>
      </a:lvl9pPr>
    </p:titleStyle>
    <p:bodyStyle>
      <a:lvl1pPr marL="457198" indent="-457198" algn="l" defTabSz="609597" rtl="0" eaLnBrk="1" fontAlgn="base" hangingPunct="1">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95" indent="-380998" algn="l" defTabSz="609597" rtl="0" eaLnBrk="1" fontAlgn="base" hangingPunct="1">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91" indent="-304798" algn="l" defTabSz="609597"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88" indent="-304798" algn="l" defTabSz="609597"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84" indent="-304798" algn="l" defTabSz="609597"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80" indent="-304798" algn="l" defTabSz="609597" rtl="0" eaLnBrk="1" latinLnBrk="0" hangingPunct="1">
        <a:spcBef>
          <a:spcPct val="20000"/>
        </a:spcBef>
        <a:buFont typeface="Arial"/>
        <a:buChar char="•"/>
        <a:defRPr sz="2667" kern="1200">
          <a:solidFill>
            <a:schemeClr val="tx1"/>
          </a:solidFill>
          <a:latin typeface="+mn-lt"/>
          <a:ea typeface="+mn-ea"/>
          <a:cs typeface="+mn-cs"/>
        </a:defRPr>
      </a:lvl6pPr>
      <a:lvl7pPr marL="3962377" indent="-304798" algn="l" defTabSz="609597" rtl="0" eaLnBrk="1" latinLnBrk="0" hangingPunct="1">
        <a:spcBef>
          <a:spcPct val="20000"/>
        </a:spcBef>
        <a:buFont typeface="Arial"/>
        <a:buChar char="•"/>
        <a:defRPr sz="2667" kern="1200">
          <a:solidFill>
            <a:schemeClr val="tx1"/>
          </a:solidFill>
          <a:latin typeface="+mn-lt"/>
          <a:ea typeface="+mn-ea"/>
          <a:cs typeface="+mn-cs"/>
        </a:defRPr>
      </a:lvl7pPr>
      <a:lvl8pPr marL="4571974" indent="-304798" algn="l" defTabSz="609597" rtl="0" eaLnBrk="1" latinLnBrk="0" hangingPunct="1">
        <a:spcBef>
          <a:spcPct val="20000"/>
        </a:spcBef>
        <a:buFont typeface="Arial"/>
        <a:buChar char="•"/>
        <a:defRPr sz="2667" kern="1200">
          <a:solidFill>
            <a:schemeClr val="tx1"/>
          </a:solidFill>
          <a:latin typeface="+mn-lt"/>
          <a:ea typeface="+mn-ea"/>
          <a:cs typeface="+mn-cs"/>
        </a:defRPr>
      </a:lvl8pPr>
      <a:lvl9pPr marL="5181570" indent="-304798" algn="l" defTabSz="609597"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97" rtl="0" eaLnBrk="1" latinLnBrk="0" hangingPunct="1">
        <a:defRPr sz="2400" kern="1200">
          <a:solidFill>
            <a:schemeClr val="tx1"/>
          </a:solidFill>
          <a:latin typeface="+mn-lt"/>
          <a:ea typeface="+mn-ea"/>
          <a:cs typeface="+mn-cs"/>
        </a:defRPr>
      </a:lvl1pPr>
      <a:lvl2pPr marL="609597" algn="l" defTabSz="609597" rtl="0" eaLnBrk="1" latinLnBrk="0" hangingPunct="1">
        <a:defRPr sz="2400" kern="1200">
          <a:solidFill>
            <a:schemeClr val="tx1"/>
          </a:solidFill>
          <a:latin typeface="+mn-lt"/>
          <a:ea typeface="+mn-ea"/>
          <a:cs typeface="+mn-cs"/>
        </a:defRPr>
      </a:lvl2pPr>
      <a:lvl3pPr marL="1219194" algn="l" defTabSz="609597" rtl="0" eaLnBrk="1" latinLnBrk="0" hangingPunct="1">
        <a:defRPr sz="2400" kern="1200">
          <a:solidFill>
            <a:schemeClr val="tx1"/>
          </a:solidFill>
          <a:latin typeface="+mn-lt"/>
          <a:ea typeface="+mn-ea"/>
          <a:cs typeface="+mn-cs"/>
        </a:defRPr>
      </a:lvl3pPr>
      <a:lvl4pPr marL="1828789" algn="l" defTabSz="609597" rtl="0" eaLnBrk="1" latinLnBrk="0" hangingPunct="1">
        <a:defRPr sz="2400" kern="1200">
          <a:solidFill>
            <a:schemeClr val="tx1"/>
          </a:solidFill>
          <a:latin typeface="+mn-lt"/>
          <a:ea typeface="+mn-ea"/>
          <a:cs typeface="+mn-cs"/>
        </a:defRPr>
      </a:lvl4pPr>
      <a:lvl5pPr marL="2438386" algn="l" defTabSz="609597" rtl="0" eaLnBrk="1" latinLnBrk="0" hangingPunct="1">
        <a:defRPr sz="2400" kern="1200">
          <a:solidFill>
            <a:schemeClr val="tx1"/>
          </a:solidFill>
          <a:latin typeface="+mn-lt"/>
          <a:ea typeface="+mn-ea"/>
          <a:cs typeface="+mn-cs"/>
        </a:defRPr>
      </a:lvl5pPr>
      <a:lvl6pPr marL="3047983" algn="l" defTabSz="609597" rtl="0" eaLnBrk="1" latinLnBrk="0" hangingPunct="1">
        <a:defRPr sz="2400" kern="1200">
          <a:solidFill>
            <a:schemeClr val="tx1"/>
          </a:solidFill>
          <a:latin typeface="+mn-lt"/>
          <a:ea typeface="+mn-ea"/>
          <a:cs typeface="+mn-cs"/>
        </a:defRPr>
      </a:lvl6pPr>
      <a:lvl7pPr marL="3657579" algn="l" defTabSz="609597" rtl="0" eaLnBrk="1" latinLnBrk="0" hangingPunct="1">
        <a:defRPr sz="2400" kern="1200">
          <a:solidFill>
            <a:schemeClr val="tx1"/>
          </a:solidFill>
          <a:latin typeface="+mn-lt"/>
          <a:ea typeface="+mn-ea"/>
          <a:cs typeface="+mn-cs"/>
        </a:defRPr>
      </a:lvl7pPr>
      <a:lvl8pPr marL="4267175" algn="l" defTabSz="609597" rtl="0" eaLnBrk="1" latinLnBrk="0" hangingPunct="1">
        <a:defRPr sz="2400" kern="1200">
          <a:solidFill>
            <a:schemeClr val="tx1"/>
          </a:solidFill>
          <a:latin typeface="+mn-lt"/>
          <a:ea typeface="+mn-ea"/>
          <a:cs typeface="+mn-cs"/>
        </a:defRPr>
      </a:lvl8pPr>
      <a:lvl9pPr marL="4876772" algn="l" defTabSz="60959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 name="Rectangle 15">
            <a:extLst>
              <a:ext uri="{FF2B5EF4-FFF2-40B4-BE49-F238E27FC236}">
                <a16:creationId xmlns:a16="http://schemas.microsoft.com/office/drawing/2014/main" id="{71B2258F-86CA-4D4D-8270-BC05FCDEBFB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399439"/>
            <a:ext cx="9144000" cy="2900518"/>
          </a:xfrm>
        </p:spPr>
        <p:txBody>
          <a:bodyPr>
            <a:normAutofit/>
          </a:bodyPr>
          <a:lstStyle/>
          <a:p>
            <a:r>
              <a:rPr lang="en-GB" dirty="0">
                <a:solidFill>
                  <a:srgbClr val="FFFFFF"/>
                </a:solidFill>
              </a:rPr>
              <a:t>Coventry </a:t>
            </a:r>
            <a:br>
              <a:rPr lang="en-GB" dirty="0">
                <a:solidFill>
                  <a:srgbClr val="FFFFFF"/>
                </a:solidFill>
              </a:rPr>
            </a:br>
            <a:r>
              <a:rPr lang="en-GB" dirty="0">
                <a:solidFill>
                  <a:srgbClr val="FFFFFF"/>
                </a:solidFill>
              </a:rPr>
              <a:t>City of Culture 2021</a:t>
            </a:r>
          </a:p>
        </p:txBody>
      </p:sp>
      <p:sp>
        <p:nvSpPr>
          <p:cNvPr id="3" name="Subtitle 2"/>
          <p:cNvSpPr>
            <a:spLocks noGrp="1"/>
          </p:cNvSpPr>
          <p:nvPr>
            <p:ph type="subTitle" idx="1"/>
          </p:nvPr>
        </p:nvSpPr>
        <p:spPr>
          <a:xfrm>
            <a:off x="1524000" y="3397404"/>
            <a:ext cx="9144000" cy="1098395"/>
          </a:xfrm>
        </p:spPr>
        <p:txBody>
          <a:bodyPr>
            <a:normAutofit fontScale="92500" lnSpcReduction="20000"/>
          </a:bodyPr>
          <a:lstStyle/>
          <a:p>
            <a:r>
              <a:rPr lang="en-GB" dirty="0">
                <a:solidFill>
                  <a:srgbClr val="FFFFFF"/>
                </a:solidFill>
              </a:rPr>
              <a:t>Ila </a:t>
            </a:r>
            <a:r>
              <a:rPr lang="en-GB" dirty="0" smtClean="0">
                <a:solidFill>
                  <a:srgbClr val="FFFFFF"/>
                </a:solidFill>
              </a:rPr>
              <a:t>Bharatan WBS</a:t>
            </a:r>
          </a:p>
          <a:p>
            <a:r>
              <a:rPr lang="en-GB" dirty="0" smtClean="0">
                <a:solidFill>
                  <a:srgbClr val="FFFFFF"/>
                </a:solidFill>
              </a:rPr>
              <a:t> </a:t>
            </a:r>
            <a:r>
              <a:rPr lang="en-GB" dirty="0">
                <a:solidFill>
                  <a:srgbClr val="FFFFFF"/>
                </a:solidFill>
              </a:rPr>
              <a:t>Rebecca </a:t>
            </a:r>
            <a:r>
              <a:rPr lang="en-GB" dirty="0" smtClean="0">
                <a:solidFill>
                  <a:srgbClr val="FFFFFF"/>
                </a:solidFill>
              </a:rPr>
              <a:t>Johnson, Coventry University</a:t>
            </a:r>
          </a:p>
          <a:p>
            <a:r>
              <a:rPr lang="en-GB" dirty="0" smtClean="0">
                <a:solidFill>
                  <a:srgbClr val="FFFFFF"/>
                </a:solidFill>
              </a:rPr>
              <a:t>(with thanks to Jonothan Neelands)</a:t>
            </a:r>
            <a:r>
              <a:rPr lang="en-GB" dirty="0" smtClean="0">
                <a:solidFill>
                  <a:srgbClr val="FFFFFF"/>
                </a:solidFill>
              </a:rPr>
              <a:t> </a:t>
            </a:r>
            <a:endParaRPr lang="en-GB" dirty="0">
              <a:solidFill>
                <a:srgbClr val="FFFFFF"/>
              </a:solidFill>
            </a:endParaRPr>
          </a:p>
        </p:txBody>
      </p:sp>
      <p:pic>
        <p:nvPicPr>
          <p:cNvPr id="7" name="Picture 7" descr="A picture containing graphical user interface&#10;&#10;Description automatically generated">
            <a:extLst>
              <a:ext uri="{FF2B5EF4-FFF2-40B4-BE49-F238E27FC236}">
                <a16:creationId xmlns:a16="http://schemas.microsoft.com/office/drawing/2014/main" id="{9299C76D-508B-43AF-B0A4-7FEACA9218CD}"/>
              </a:ext>
            </a:extLst>
          </p:cNvPr>
          <p:cNvPicPr>
            <a:picLocks noChangeAspect="1"/>
          </p:cNvPicPr>
          <p:nvPr/>
        </p:nvPicPr>
        <p:blipFill>
          <a:blip r:embed="rId3"/>
          <a:stretch>
            <a:fillRect/>
          </a:stretch>
        </p:blipFill>
        <p:spPr>
          <a:xfrm>
            <a:off x="2243016" y="4488474"/>
            <a:ext cx="8106507" cy="1036514"/>
          </a:xfrm>
          <a:prstGeom prst="rect">
            <a:avLst/>
          </a:prstGeom>
        </p:spPr>
      </p:pic>
    </p:spTree>
    <p:extLst>
      <p:ext uri="{BB962C8B-B14F-4D97-AF65-F5344CB8AC3E}">
        <p14:creationId xmlns:p14="http://schemas.microsoft.com/office/powerpoint/2010/main" val="97682537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5" descr="A view of a city&#10;&#10;Description automatically generated">
            <a:extLst>
              <a:ext uri="{FF2B5EF4-FFF2-40B4-BE49-F238E27FC236}">
                <a16:creationId xmlns:a16="http://schemas.microsoft.com/office/drawing/2014/main" id="{570BC7B4-8B39-453A-9EB4-71CD8DD29223}"/>
              </a:ext>
            </a:extLst>
          </p:cNvPr>
          <p:cNvPicPr>
            <a:picLocks noChangeAspect="1"/>
          </p:cNvPicPr>
          <p:nvPr/>
        </p:nvPicPr>
        <p:blipFill rotWithShape="1">
          <a:blip r:embed="rId3"/>
          <a:srcRect/>
          <a:stretch/>
        </p:blipFill>
        <p:spPr>
          <a:xfrm>
            <a:off x="20" y="1"/>
            <a:ext cx="12191980" cy="6857999"/>
          </a:xfrm>
          <a:prstGeom prst="rect">
            <a:avLst/>
          </a:prstGeom>
        </p:spPr>
      </p:pic>
      <p:sp>
        <p:nvSpPr>
          <p:cNvPr id="51" name="Freeform 5">
            <a:extLst>
              <a:ext uri="{FF2B5EF4-FFF2-40B4-BE49-F238E27FC236}">
                <a16:creationId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p:cNvSpPr>
            <a:spLocks noGrp="1"/>
          </p:cNvSpPr>
          <p:nvPr>
            <p:ph type="title"/>
          </p:nvPr>
        </p:nvSpPr>
        <p:spPr>
          <a:xfrm>
            <a:off x="709448" y="1913950"/>
            <a:ext cx="4204137" cy="1342754"/>
          </a:xfrm>
        </p:spPr>
        <p:txBody>
          <a:bodyPr>
            <a:normAutofit/>
          </a:bodyPr>
          <a:lstStyle/>
          <a:p>
            <a:pPr algn="ctr"/>
            <a:r>
              <a:rPr lang="en-GB" sz="3600" dirty="0"/>
              <a:t>Coventry </a:t>
            </a:r>
            <a:br>
              <a:rPr lang="en-GB" sz="3600" dirty="0"/>
            </a:br>
            <a:r>
              <a:rPr lang="en-GB" sz="3600" dirty="0"/>
              <a:t>City of Culture </a:t>
            </a:r>
          </a:p>
        </p:txBody>
      </p:sp>
      <p:cxnSp>
        <p:nvCxnSpPr>
          <p:cNvPr id="53" name="Straight Connector 52">
            <a:extLst>
              <a:ext uri="{FF2B5EF4-FFF2-40B4-BE49-F238E27FC236}">
                <a16:creationId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46" name="Content Placeholder 45">
            <a:extLst>
              <a:ext uri="{FF2B5EF4-FFF2-40B4-BE49-F238E27FC236}">
                <a16:creationId xmlns:a16="http://schemas.microsoft.com/office/drawing/2014/main" id="{A1504B30-17BF-4BEF-8B72-46A01BA63716}"/>
              </a:ext>
            </a:extLst>
          </p:cNvPr>
          <p:cNvSpPr>
            <a:spLocks noGrp="1"/>
          </p:cNvSpPr>
          <p:nvPr>
            <p:ph idx="1"/>
          </p:nvPr>
        </p:nvSpPr>
        <p:spPr>
          <a:xfrm>
            <a:off x="525516" y="3417573"/>
            <a:ext cx="4593021" cy="2619839"/>
          </a:xfrm>
        </p:spPr>
        <p:txBody>
          <a:bodyPr vert="horz" lIns="91440" tIns="45720" rIns="91440" bIns="45720" rtlCol="0" anchor="ctr">
            <a:normAutofit/>
          </a:bodyPr>
          <a:lstStyle/>
          <a:p>
            <a:pPr>
              <a:spcBef>
                <a:spcPts val="0"/>
              </a:spcBef>
              <a:spcAft>
                <a:spcPts val="600"/>
              </a:spcAft>
            </a:pPr>
            <a:r>
              <a:rPr lang="en-GB" sz="1800" dirty="0">
                <a:ea typeface="+mn-lt"/>
                <a:cs typeface="+mn-lt"/>
              </a:rPr>
              <a:t>Bid submitted 2017- success</a:t>
            </a:r>
            <a:endParaRPr lang="en-US" sz="1800">
              <a:ea typeface="+mn-lt"/>
              <a:cs typeface="+mn-lt"/>
            </a:endParaRPr>
          </a:p>
          <a:p>
            <a:pPr>
              <a:spcBef>
                <a:spcPts val="0"/>
              </a:spcBef>
              <a:spcAft>
                <a:spcPts val="600"/>
              </a:spcAft>
            </a:pPr>
            <a:r>
              <a:rPr lang="en-GB" sz="1800" dirty="0">
                <a:ea typeface="+mn-lt"/>
                <a:cs typeface="+mn-lt"/>
              </a:rPr>
              <a:t>Evidence to support positive links between health and well-being and cultural participation </a:t>
            </a:r>
            <a:endParaRPr lang="en-US" sz="1800" dirty="0">
              <a:ea typeface="+mn-lt"/>
              <a:cs typeface="+mn-lt"/>
            </a:endParaRPr>
          </a:p>
          <a:p>
            <a:pPr>
              <a:spcBef>
                <a:spcPts val="0"/>
              </a:spcBef>
              <a:spcAft>
                <a:spcPts val="600"/>
              </a:spcAft>
            </a:pPr>
            <a:r>
              <a:rPr lang="en-GB" sz="1800" dirty="0">
                <a:ea typeface="+mn-lt"/>
                <a:cs typeface="+mn-lt"/>
              </a:rPr>
              <a:t>Ethos of focus on health inequalities within an Arts and Culture programme of activities</a:t>
            </a:r>
            <a:endParaRPr lang="en-GB" sz="1800"/>
          </a:p>
        </p:txBody>
      </p:sp>
    </p:spTree>
    <p:extLst>
      <p:ext uri="{BB962C8B-B14F-4D97-AF65-F5344CB8AC3E}">
        <p14:creationId xmlns:p14="http://schemas.microsoft.com/office/powerpoint/2010/main" val="2239364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882776B8-0B23-1C46-8ED3-9CA8977FA3E4}"/>
              </a:ext>
            </a:extLst>
          </p:cNvPr>
          <p:cNvSpPr/>
          <p:nvPr/>
        </p:nvSpPr>
        <p:spPr>
          <a:xfrm>
            <a:off x="4753232" y="2106433"/>
            <a:ext cx="2685535" cy="271235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05C07C29-0E66-DC4C-8F0A-93E4ED29A4AD}"/>
              </a:ext>
            </a:extLst>
          </p:cNvPr>
          <p:cNvGrpSpPr/>
          <p:nvPr/>
        </p:nvGrpSpPr>
        <p:grpSpPr>
          <a:xfrm>
            <a:off x="3611611" y="565662"/>
            <a:ext cx="8128001" cy="5418667"/>
            <a:chOff x="2031999" y="719666"/>
            <a:chExt cx="8128001" cy="5418667"/>
          </a:xfrm>
        </p:grpSpPr>
        <p:sp>
          <p:nvSpPr>
            <p:cNvPr id="8" name="Freeform 7">
              <a:extLst>
                <a:ext uri="{FF2B5EF4-FFF2-40B4-BE49-F238E27FC236}">
                  <a16:creationId xmlns:a16="http://schemas.microsoft.com/office/drawing/2014/main" id="{28778676-56CA-3C4B-947F-D0FEF4DE15B3}"/>
                </a:ext>
              </a:extLst>
            </p:cNvPr>
            <p:cNvSpPr/>
            <p:nvPr/>
          </p:nvSpPr>
          <p:spPr>
            <a:xfrm rot="21600000">
              <a:off x="2031999" y="719666"/>
              <a:ext cx="4064001" cy="2709334"/>
            </a:xfrm>
            <a:custGeom>
              <a:avLst/>
              <a:gdLst>
                <a:gd name="connsiteX0" fmla="*/ 0 w 2709333"/>
                <a:gd name="connsiteY0" fmla="*/ 0 h 4064000"/>
                <a:gd name="connsiteX1" fmla="*/ 2257768 w 2709333"/>
                <a:gd name="connsiteY1" fmla="*/ 0 h 4064000"/>
                <a:gd name="connsiteX2" fmla="*/ 2709333 w 2709333"/>
                <a:gd name="connsiteY2" fmla="*/ 451565 h 4064000"/>
                <a:gd name="connsiteX3" fmla="*/ 2709333 w 2709333"/>
                <a:gd name="connsiteY3" fmla="*/ 4064000 h 4064000"/>
                <a:gd name="connsiteX4" fmla="*/ 0 w 2709333"/>
                <a:gd name="connsiteY4" fmla="*/ 4064000 h 4064000"/>
                <a:gd name="connsiteX5" fmla="*/ 0 w 2709333"/>
                <a:gd name="connsiteY5" fmla="*/ 0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333" h="4064000">
                  <a:moveTo>
                    <a:pt x="0" y="4063999"/>
                  </a:moveTo>
                  <a:lnTo>
                    <a:pt x="0" y="677348"/>
                  </a:lnTo>
                  <a:cubicBezTo>
                    <a:pt x="0" y="303260"/>
                    <a:pt x="134782" y="1"/>
                    <a:pt x="301044" y="1"/>
                  </a:cubicBezTo>
                  <a:lnTo>
                    <a:pt x="2709333" y="1"/>
                  </a:lnTo>
                  <a:lnTo>
                    <a:pt x="2709333" y="4063999"/>
                  </a:lnTo>
                  <a:lnTo>
                    <a:pt x="0" y="4063999"/>
                  </a:lnTo>
                  <a:close/>
                </a:path>
              </a:pathLst>
            </a:cu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7800" tIns="177801" rIns="177801" bIns="855133" numCol="1" spcCol="1270" anchor="ctr" anchorCtr="0">
              <a:noAutofit/>
            </a:bodyPr>
            <a:lstStyle/>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AMION - EIA</a:t>
              </a:r>
            </a:p>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MB ASSOC. - SVA</a:t>
              </a:r>
            </a:p>
          </p:txBody>
        </p:sp>
        <p:sp>
          <p:nvSpPr>
            <p:cNvPr id="9" name="Freeform 8">
              <a:extLst>
                <a:ext uri="{FF2B5EF4-FFF2-40B4-BE49-F238E27FC236}">
                  <a16:creationId xmlns:a16="http://schemas.microsoft.com/office/drawing/2014/main" id="{A4537D32-B805-954D-8B69-42552693B5A1}"/>
                </a:ext>
              </a:extLst>
            </p:cNvPr>
            <p:cNvSpPr/>
            <p:nvPr/>
          </p:nvSpPr>
          <p:spPr>
            <a:xfrm>
              <a:off x="6096000" y="719666"/>
              <a:ext cx="4064000" cy="2709333"/>
            </a:xfrm>
            <a:custGeom>
              <a:avLst/>
              <a:gdLst>
                <a:gd name="connsiteX0" fmla="*/ 0 w 4064000"/>
                <a:gd name="connsiteY0" fmla="*/ 0 h 2709333"/>
                <a:gd name="connsiteX1" fmla="*/ 3612435 w 4064000"/>
                <a:gd name="connsiteY1" fmla="*/ 0 h 2709333"/>
                <a:gd name="connsiteX2" fmla="*/ 4064000 w 4064000"/>
                <a:gd name="connsiteY2" fmla="*/ 451565 h 2709333"/>
                <a:gd name="connsiteX3" fmla="*/ 4064000 w 4064000"/>
                <a:gd name="connsiteY3" fmla="*/ 2709333 h 2709333"/>
                <a:gd name="connsiteX4" fmla="*/ 0 w 4064000"/>
                <a:gd name="connsiteY4" fmla="*/ 2709333 h 2709333"/>
                <a:gd name="connsiteX5" fmla="*/ 0 w 4064000"/>
                <a:gd name="connsiteY5" fmla="*/ 0 h 270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4000" h="2709333">
                  <a:moveTo>
                    <a:pt x="0" y="0"/>
                  </a:moveTo>
                  <a:lnTo>
                    <a:pt x="3612435" y="0"/>
                  </a:lnTo>
                  <a:cubicBezTo>
                    <a:pt x="3861827" y="0"/>
                    <a:pt x="4064000" y="202173"/>
                    <a:pt x="4064000" y="451565"/>
                  </a:cubicBezTo>
                  <a:lnTo>
                    <a:pt x="4064000" y="2709333"/>
                  </a:lnTo>
                  <a:lnTo>
                    <a:pt x="0" y="2709333"/>
                  </a:lnTo>
                  <a:lnTo>
                    <a:pt x="0" y="0"/>
                  </a:lnTo>
                  <a:close/>
                </a:path>
              </a:pathLst>
            </a:cu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7800" tIns="177800" rIns="177800" bIns="855133" numCol="1" spcCol="1270" anchor="ctr" anchorCtr="0">
              <a:noAutofit/>
            </a:bodyPr>
            <a:lstStyle/>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MEL – SENTIMENT SURVEY</a:t>
              </a:r>
            </a:p>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FOUR – SOCIAL LISTENING PROJECT </a:t>
              </a:r>
            </a:p>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MEL – HOUSEHOLD SURVEY 2020, 2022 and 2024</a:t>
              </a:r>
            </a:p>
          </p:txBody>
        </p:sp>
        <p:sp>
          <p:nvSpPr>
            <p:cNvPr id="10" name="Freeform 9">
              <a:extLst>
                <a:ext uri="{FF2B5EF4-FFF2-40B4-BE49-F238E27FC236}">
                  <a16:creationId xmlns:a16="http://schemas.microsoft.com/office/drawing/2014/main" id="{22A46CD7-4784-3349-8453-790073168274}"/>
                </a:ext>
              </a:extLst>
            </p:cNvPr>
            <p:cNvSpPr/>
            <p:nvPr/>
          </p:nvSpPr>
          <p:spPr>
            <a:xfrm rot="21600000">
              <a:off x="2032000" y="3428998"/>
              <a:ext cx="4064000" cy="2709334"/>
            </a:xfrm>
            <a:custGeom>
              <a:avLst/>
              <a:gdLst>
                <a:gd name="connsiteX0" fmla="*/ 0 w 4064000"/>
                <a:gd name="connsiteY0" fmla="*/ 0 h 2709333"/>
                <a:gd name="connsiteX1" fmla="*/ 3612435 w 4064000"/>
                <a:gd name="connsiteY1" fmla="*/ 0 h 2709333"/>
                <a:gd name="connsiteX2" fmla="*/ 4064000 w 4064000"/>
                <a:gd name="connsiteY2" fmla="*/ 451565 h 2709333"/>
                <a:gd name="connsiteX3" fmla="*/ 4064000 w 4064000"/>
                <a:gd name="connsiteY3" fmla="*/ 2709333 h 2709333"/>
                <a:gd name="connsiteX4" fmla="*/ 0 w 4064000"/>
                <a:gd name="connsiteY4" fmla="*/ 2709333 h 2709333"/>
                <a:gd name="connsiteX5" fmla="*/ 0 w 4064000"/>
                <a:gd name="connsiteY5" fmla="*/ 0 h 270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4000" h="2709333">
                  <a:moveTo>
                    <a:pt x="4064000" y="2709333"/>
                  </a:moveTo>
                  <a:lnTo>
                    <a:pt x="451565" y="2709333"/>
                  </a:lnTo>
                  <a:cubicBezTo>
                    <a:pt x="202173" y="2709333"/>
                    <a:pt x="0" y="2507160"/>
                    <a:pt x="0" y="2257768"/>
                  </a:cubicBezTo>
                  <a:lnTo>
                    <a:pt x="0" y="0"/>
                  </a:lnTo>
                  <a:lnTo>
                    <a:pt x="4064000" y="0"/>
                  </a:lnTo>
                  <a:lnTo>
                    <a:pt x="4064000" y="2709333"/>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7799" tIns="855134" rIns="177800" bIns="177800" numCol="1" spcCol="1270" anchor="ctr" anchorCtr="0">
              <a:noAutofit/>
            </a:bodyPr>
            <a:lstStyle/>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PhD/PGR</a:t>
              </a:r>
            </a:p>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AHRC CITIES OF CULTURE NETWORK</a:t>
              </a:r>
            </a:p>
          </p:txBody>
        </p:sp>
        <p:sp>
          <p:nvSpPr>
            <p:cNvPr id="11" name="Freeform 10">
              <a:extLst>
                <a:ext uri="{FF2B5EF4-FFF2-40B4-BE49-F238E27FC236}">
                  <a16:creationId xmlns:a16="http://schemas.microsoft.com/office/drawing/2014/main" id="{6B745E6C-D327-5944-8299-9A29B939210A}"/>
                </a:ext>
              </a:extLst>
            </p:cNvPr>
            <p:cNvSpPr/>
            <p:nvPr/>
          </p:nvSpPr>
          <p:spPr>
            <a:xfrm>
              <a:off x="6095999" y="3428999"/>
              <a:ext cx="4064001" cy="2709334"/>
            </a:xfrm>
            <a:custGeom>
              <a:avLst/>
              <a:gdLst>
                <a:gd name="connsiteX0" fmla="*/ 0 w 2709333"/>
                <a:gd name="connsiteY0" fmla="*/ 0 h 4064000"/>
                <a:gd name="connsiteX1" fmla="*/ 2257768 w 2709333"/>
                <a:gd name="connsiteY1" fmla="*/ 0 h 4064000"/>
                <a:gd name="connsiteX2" fmla="*/ 2709333 w 2709333"/>
                <a:gd name="connsiteY2" fmla="*/ 451565 h 4064000"/>
                <a:gd name="connsiteX3" fmla="*/ 2709333 w 2709333"/>
                <a:gd name="connsiteY3" fmla="*/ 4064000 h 4064000"/>
                <a:gd name="connsiteX4" fmla="*/ 0 w 2709333"/>
                <a:gd name="connsiteY4" fmla="*/ 4064000 h 4064000"/>
                <a:gd name="connsiteX5" fmla="*/ 0 w 2709333"/>
                <a:gd name="connsiteY5" fmla="*/ 0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333" h="4064000">
                  <a:moveTo>
                    <a:pt x="2709333" y="1"/>
                  </a:moveTo>
                  <a:lnTo>
                    <a:pt x="2709333" y="3386652"/>
                  </a:lnTo>
                  <a:cubicBezTo>
                    <a:pt x="2709333" y="3760740"/>
                    <a:pt x="2574551" y="4063999"/>
                    <a:pt x="2408289" y="4063999"/>
                  </a:cubicBezTo>
                  <a:lnTo>
                    <a:pt x="0" y="4063999"/>
                  </a:lnTo>
                  <a:lnTo>
                    <a:pt x="0" y="1"/>
                  </a:lnTo>
                  <a:lnTo>
                    <a:pt x="2709333" y="1"/>
                  </a:lnTo>
                  <a:close/>
                </a:path>
              </a:pathLst>
            </a:cu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7800" tIns="855133" rIns="177801" bIns="177801" numCol="1" spcCol="1270" anchor="ctr" anchorCtr="0">
              <a:noAutofit/>
            </a:bodyPr>
            <a:lstStyle/>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FOCUS STUDIES</a:t>
              </a:r>
            </a:p>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EVENT STUDIES</a:t>
              </a:r>
            </a:p>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ACE LEADERSHIP PROGRAMME </a:t>
              </a:r>
            </a:p>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NIHR FAMILY HUBS</a:t>
              </a:r>
            </a:p>
          </p:txBody>
        </p:sp>
        <p:sp>
          <p:nvSpPr>
            <p:cNvPr id="12" name="Freeform 11">
              <a:extLst>
                <a:ext uri="{FF2B5EF4-FFF2-40B4-BE49-F238E27FC236}">
                  <a16:creationId xmlns:a16="http://schemas.microsoft.com/office/drawing/2014/main" id="{51FFBBF7-F08F-D747-A6CE-D58F4B10807E}"/>
                </a:ext>
              </a:extLst>
            </p:cNvPr>
            <p:cNvSpPr/>
            <p:nvPr/>
          </p:nvSpPr>
          <p:spPr>
            <a:xfrm>
              <a:off x="4651574" y="2712698"/>
              <a:ext cx="2787193" cy="1499823"/>
            </a:xfrm>
            <a:custGeom>
              <a:avLst/>
              <a:gdLst>
                <a:gd name="connsiteX0" fmla="*/ 0 w 2438400"/>
                <a:gd name="connsiteY0" fmla="*/ 225782 h 1354666"/>
                <a:gd name="connsiteX1" fmla="*/ 225782 w 2438400"/>
                <a:gd name="connsiteY1" fmla="*/ 0 h 1354666"/>
                <a:gd name="connsiteX2" fmla="*/ 2212618 w 2438400"/>
                <a:gd name="connsiteY2" fmla="*/ 0 h 1354666"/>
                <a:gd name="connsiteX3" fmla="*/ 2438400 w 2438400"/>
                <a:gd name="connsiteY3" fmla="*/ 225782 h 1354666"/>
                <a:gd name="connsiteX4" fmla="*/ 2438400 w 2438400"/>
                <a:gd name="connsiteY4" fmla="*/ 1128884 h 1354666"/>
                <a:gd name="connsiteX5" fmla="*/ 2212618 w 2438400"/>
                <a:gd name="connsiteY5" fmla="*/ 1354666 h 1354666"/>
                <a:gd name="connsiteX6" fmla="*/ 225782 w 2438400"/>
                <a:gd name="connsiteY6" fmla="*/ 1354666 h 1354666"/>
                <a:gd name="connsiteX7" fmla="*/ 0 w 2438400"/>
                <a:gd name="connsiteY7" fmla="*/ 1128884 h 1354666"/>
                <a:gd name="connsiteX8" fmla="*/ 0 w 2438400"/>
                <a:gd name="connsiteY8" fmla="*/ 225782 h 135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400" h="1354666">
                  <a:moveTo>
                    <a:pt x="0" y="225782"/>
                  </a:moveTo>
                  <a:cubicBezTo>
                    <a:pt x="0" y="101086"/>
                    <a:pt x="101086" y="0"/>
                    <a:pt x="225782" y="0"/>
                  </a:cubicBezTo>
                  <a:lnTo>
                    <a:pt x="2212618" y="0"/>
                  </a:lnTo>
                  <a:cubicBezTo>
                    <a:pt x="2337314" y="0"/>
                    <a:pt x="2438400" y="101086"/>
                    <a:pt x="2438400" y="225782"/>
                  </a:cubicBezTo>
                  <a:lnTo>
                    <a:pt x="2438400" y="1128884"/>
                  </a:lnTo>
                  <a:cubicBezTo>
                    <a:pt x="2438400" y="1253580"/>
                    <a:pt x="2337314" y="1354666"/>
                    <a:pt x="2212618" y="1354666"/>
                  </a:cubicBezTo>
                  <a:lnTo>
                    <a:pt x="225782" y="1354666"/>
                  </a:lnTo>
                  <a:cubicBezTo>
                    <a:pt x="101086" y="1354666"/>
                    <a:pt x="0" y="1253580"/>
                    <a:pt x="0" y="1128884"/>
                  </a:cubicBezTo>
                  <a:lnTo>
                    <a:pt x="0" y="225782"/>
                  </a:lnTo>
                  <a:close/>
                </a:path>
              </a:pathLst>
            </a:custGeom>
            <a:solidFill>
              <a:srgbClr val="0070C0"/>
            </a:solidFill>
          </p:spPr>
          <p:style>
            <a:lnRef idx="2">
              <a:schemeClr val="lt1">
                <a:hueOff val="0"/>
                <a:satOff val="0"/>
                <a:lumOff val="0"/>
                <a:alphaOff val="0"/>
              </a:schemeClr>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txBody>
            <a:bodyPr spcFirstLastPara="0" vert="horz" wrap="square" lIns="161379" tIns="161379" rIns="161379" bIns="161379" numCol="1" spcCol="1270" anchor="ctr" anchorCtr="0">
              <a:noAutofit/>
            </a:bodyPr>
            <a:lstStyle/>
            <a:p>
              <a:pPr marL="0" marR="0" lvl="0" indent="0" algn="ctr" defTabSz="1111250" rtl="0" eaLnBrk="0" fontAlgn="base" latinLnBrk="0" hangingPunct="0">
                <a:lnSpc>
                  <a:spcPct val="90000"/>
                </a:lnSpc>
                <a:spcBef>
                  <a:spcPct val="0"/>
                </a:spcBef>
                <a:spcAft>
                  <a:spcPct val="35000"/>
                </a:spcAft>
                <a:buClrTx/>
                <a:buSzTx/>
                <a:buFontTx/>
                <a:buNone/>
                <a:tabLst/>
                <a:defRPr/>
              </a:pPr>
              <a:r>
                <a:rPr kumimoji="0" lang="en-GB" sz="2000" b="1" i="0" u="none" strike="noStrike" kern="1200" cap="none" spc="0" normalizeH="0" baseline="0" noProof="0" dirty="0">
                  <a:ln>
                    <a:noFill/>
                  </a:ln>
                  <a:solidFill>
                    <a:prstClr val="black">
                      <a:hueOff val="0"/>
                      <a:satOff val="0"/>
                      <a:lumOff val="0"/>
                      <a:alphaOff val="0"/>
                    </a:prstClr>
                  </a:solidFill>
                  <a:effectLst/>
                  <a:uLnTx/>
                  <a:uFillTx/>
                  <a:latin typeface="Arial" panose="020B0604020202020204" pitchFamily="34" charset="0"/>
                  <a:ea typeface="+mn-ea"/>
                  <a:cs typeface="Arial" panose="020B0604020202020204" pitchFamily="34" charset="0"/>
                </a:rPr>
                <a:t>CORE M&amp;E</a:t>
              </a:r>
            </a:p>
          </p:txBody>
        </p:sp>
      </p:grpSp>
      <p:sp>
        <p:nvSpPr>
          <p:cNvPr id="4" name="Oval 3">
            <a:extLst>
              <a:ext uri="{FF2B5EF4-FFF2-40B4-BE49-F238E27FC236}">
                <a16:creationId xmlns:a16="http://schemas.microsoft.com/office/drawing/2014/main" id="{93CE1602-D1AC-4184-8B9C-77452B0B8C5F}"/>
              </a:ext>
            </a:extLst>
          </p:cNvPr>
          <p:cNvSpPr/>
          <p:nvPr/>
        </p:nvSpPr>
        <p:spPr>
          <a:xfrm>
            <a:off x="221666" y="946315"/>
            <a:ext cx="3205999" cy="465735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TECHNICAL REFERENCE GROUP</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mn-cs"/>
              </a:rPr>
              <a:t>Membership:</a:t>
            </a: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mn-cs"/>
              </a:rPr>
              <a:t>DCMS</a:t>
            </a: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mn-cs"/>
              </a:rPr>
              <a:t>Arts Council England</a:t>
            </a: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mn-cs"/>
              </a:rPr>
              <a:t>What Works Centre Wellbeing</a:t>
            </a: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mn-cs"/>
              </a:rPr>
              <a:t>University of Derby</a:t>
            </a: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mn-cs"/>
              </a:rPr>
              <a:t>NESTA</a:t>
            </a: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mn-cs"/>
              </a:rPr>
              <a:t>Spirit of 2012</a:t>
            </a: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mn-cs"/>
              </a:rPr>
              <a:t>Royal Shakespeare Company</a:t>
            </a: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a:ea typeface="+mn-ea"/>
                <a:cs typeface="+mn-cs"/>
              </a:rPr>
              <a:t>Freelance Cultural Data Scientist</a:t>
            </a: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374592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5FB42884-25E2-E642-80A6-BCDF2177FF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30" t="10833" r="3213" b="5964"/>
          <a:stretch/>
        </p:blipFill>
        <p:spPr>
          <a:xfrm>
            <a:off x="1988972" y="335718"/>
            <a:ext cx="9599527" cy="6016956"/>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B76CEB91-13C9-1445-A003-03A5AEA95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439847" y="2685051"/>
            <a:ext cx="5404985" cy="1318289"/>
          </a:xfrm>
          <a:prstGeom prst="rect">
            <a:avLst/>
          </a:prstGeom>
        </p:spPr>
      </p:pic>
    </p:spTree>
    <p:extLst>
      <p:ext uri="{BB962C8B-B14F-4D97-AF65-F5344CB8AC3E}">
        <p14:creationId xmlns:p14="http://schemas.microsoft.com/office/powerpoint/2010/main" val="13048033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F43ECE0-B184-9A40-BB32-C8252EABCAB1}"/>
              </a:ext>
            </a:extLst>
          </p:cNvPr>
          <p:cNvSpPr txBox="1"/>
          <p:nvPr/>
        </p:nvSpPr>
        <p:spPr>
          <a:xfrm>
            <a:off x="747657" y="452387"/>
            <a:ext cx="5340949" cy="461665"/>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From </a:t>
            </a:r>
            <a:r>
              <a:rPr kumimoji="0" lang="en-US" sz="2400" b="0" i="0" u="none" strike="noStrike" kern="1200" cap="none" spc="0" normalizeH="0" baseline="0" noProof="0" dirty="0">
                <a:ln>
                  <a:noFill/>
                </a:ln>
                <a:solidFill>
                  <a:srgbClr val="F79646"/>
                </a:solidFill>
                <a:effectLst/>
                <a:uLnTx/>
                <a:uFillTx/>
                <a:latin typeface="Calibri" panose="020F0502020204030204" pitchFamily="34" charset="0"/>
                <a:ea typeface="+mn-ea"/>
                <a:cs typeface="+mn-cs"/>
              </a:rPr>
              <a:t>theory of change </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to </a:t>
            </a:r>
            <a:r>
              <a:rPr kumimoji="0" lang="en-US" sz="2400" b="0"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story of change</a:t>
            </a:r>
          </a:p>
        </p:txBody>
      </p:sp>
      <p:sp>
        <p:nvSpPr>
          <p:cNvPr id="10" name="TextBox 9">
            <a:extLst>
              <a:ext uri="{FF2B5EF4-FFF2-40B4-BE49-F238E27FC236}">
                <a16:creationId xmlns:a16="http://schemas.microsoft.com/office/drawing/2014/main" id="{02753A5B-7391-AD4E-ADFE-BAC70DBF6934}"/>
              </a:ext>
            </a:extLst>
          </p:cNvPr>
          <p:cNvSpPr txBox="1"/>
          <p:nvPr/>
        </p:nvSpPr>
        <p:spPr>
          <a:xfrm>
            <a:off x="1422813" y="5676844"/>
            <a:ext cx="8916107" cy="646331"/>
          </a:xfrm>
          <a:prstGeom prst="rect">
            <a:avLst/>
          </a:prstGeom>
          <a:solidFill>
            <a:schemeClr val="accent3"/>
          </a:solid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How were the investments used to develop activity that led to outputs that contributed to outcomes that delivered transformational impacts for the people of Coventry? </a:t>
            </a:r>
          </a:p>
        </p:txBody>
      </p:sp>
      <p:grpSp>
        <p:nvGrpSpPr>
          <p:cNvPr id="13" name="Group 12">
            <a:extLst>
              <a:ext uri="{FF2B5EF4-FFF2-40B4-BE49-F238E27FC236}">
                <a16:creationId xmlns:a16="http://schemas.microsoft.com/office/drawing/2014/main" id="{B2CD0F74-DDFE-D049-811E-567D2A998F0E}"/>
              </a:ext>
            </a:extLst>
          </p:cNvPr>
          <p:cNvGrpSpPr/>
          <p:nvPr/>
        </p:nvGrpSpPr>
        <p:grpSpPr>
          <a:xfrm>
            <a:off x="896744" y="1251494"/>
            <a:ext cx="10739718" cy="4121808"/>
            <a:chOff x="896744" y="1251494"/>
            <a:chExt cx="10739718" cy="4121808"/>
          </a:xfrm>
        </p:grpSpPr>
        <p:grpSp>
          <p:nvGrpSpPr>
            <p:cNvPr id="11" name="Group 10">
              <a:extLst>
                <a:ext uri="{FF2B5EF4-FFF2-40B4-BE49-F238E27FC236}">
                  <a16:creationId xmlns:a16="http://schemas.microsoft.com/office/drawing/2014/main" id="{6E92ADCA-BB31-2942-A7C3-9137011124F8}"/>
                </a:ext>
              </a:extLst>
            </p:cNvPr>
            <p:cNvGrpSpPr/>
            <p:nvPr/>
          </p:nvGrpSpPr>
          <p:grpSpPr>
            <a:xfrm>
              <a:off x="896744" y="1251494"/>
              <a:ext cx="10739718" cy="3388092"/>
              <a:chOff x="747657" y="1549668"/>
              <a:chExt cx="10739718" cy="3388092"/>
            </a:xfrm>
          </p:grpSpPr>
          <p:grpSp>
            <p:nvGrpSpPr>
              <p:cNvPr id="8" name="Group 7">
                <a:extLst>
                  <a:ext uri="{FF2B5EF4-FFF2-40B4-BE49-F238E27FC236}">
                    <a16:creationId xmlns:a16="http://schemas.microsoft.com/office/drawing/2014/main" id="{1FDE3B61-C0F0-264D-AF32-C146766DDE2F}"/>
                  </a:ext>
                </a:extLst>
              </p:cNvPr>
              <p:cNvGrpSpPr/>
              <p:nvPr/>
            </p:nvGrpSpPr>
            <p:grpSpPr>
              <a:xfrm>
                <a:off x="747657" y="2373854"/>
                <a:ext cx="10739718" cy="2563906"/>
                <a:chOff x="747657" y="2373854"/>
                <a:chExt cx="10739718" cy="2563906"/>
              </a:xfrm>
            </p:grpSpPr>
            <p:sp>
              <p:nvSpPr>
                <p:cNvPr id="2" name="Triangle 1">
                  <a:extLst>
                    <a:ext uri="{FF2B5EF4-FFF2-40B4-BE49-F238E27FC236}">
                      <a16:creationId xmlns:a16="http://schemas.microsoft.com/office/drawing/2014/main" id="{35E9F210-6DD6-1E4C-90DE-B2C1577A20D6}"/>
                    </a:ext>
                  </a:extLst>
                </p:cNvPr>
                <p:cNvSpPr/>
                <p:nvPr/>
              </p:nvSpPr>
              <p:spPr>
                <a:xfrm rot="5400000">
                  <a:off x="299422" y="2822089"/>
                  <a:ext cx="2563906" cy="1667436"/>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Investment </a:t>
                  </a:r>
                </a:p>
              </p:txBody>
            </p:sp>
            <p:sp>
              <p:nvSpPr>
                <p:cNvPr id="3" name="Triangle 2">
                  <a:extLst>
                    <a:ext uri="{FF2B5EF4-FFF2-40B4-BE49-F238E27FC236}">
                      <a16:creationId xmlns:a16="http://schemas.microsoft.com/office/drawing/2014/main" id="{BC9BB1FC-AFD1-8A44-9A1F-4C62894D2AF5}"/>
                    </a:ext>
                  </a:extLst>
                </p:cNvPr>
                <p:cNvSpPr/>
                <p:nvPr/>
              </p:nvSpPr>
              <p:spPr>
                <a:xfrm rot="5400000">
                  <a:off x="2567492" y="2822089"/>
                  <a:ext cx="2563906" cy="1667436"/>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Activity</a:t>
                  </a:r>
                </a:p>
              </p:txBody>
            </p:sp>
            <p:sp>
              <p:nvSpPr>
                <p:cNvPr id="4" name="Triangle 3">
                  <a:extLst>
                    <a:ext uri="{FF2B5EF4-FFF2-40B4-BE49-F238E27FC236}">
                      <a16:creationId xmlns:a16="http://schemas.microsoft.com/office/drawing/2014/main" id="{BDBFDCB2-BCAA-B842-BBB6-05FCCE6EE498}"/>
                    </a:ext>
                  </a:extLst>
                </p:cNvPr>
                <p:cNvSpPr/>
                <p:nvPr/>
              </p:nvSpPr>
              <p:spPr>
                <a:xfrm rot="5400000">
                  <a:off x="4835562" y="2822089"/>
                  <a:ext cx="2563906" cy="1667436"/>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Outputs</a:t>
                  </a:r>
                </a:p>
              </p:txBody>
            </p:sp>
            <p:sp>
              <p:nvSpPr>
                <p:cNvPr id="5" name="Triangle 4">
                  <a:extLst>
                    <a:ext uri="{FF2B5EF4-FFF2-40B4-BE49-F238E27FC236}">
                      <a16:creationId xmlns:a16="http://schemas.microsoft.com/office/drawing/2014/main" id="{CC96E53E-7D34-B04F-BF05-C5E426B190A2}"/>
                    </a:ext>
                  </a:extLst>
                </p:cNvPr>
                <p:cNvSpPr/>
                <p:nvPr/>
              </p:nvSpPr>
              <p:spPr>
                <a:xfrm rot="5400000">
                  <a:off x="7103632" y="2822089"/>
                  <a:ext cx="2563906" cy="1667436"/>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Outcomes</a:t>
                  </a:r>
                </a:p>
              </p:txBody>
            </p:sp>
            <p:sp>
              <p:nvSpPr>
                <p:cNvPr id="6" name="Triangle 5">
                  <a:extLst>
                    <a:ext uri="{FF2B5EF4-FFF2-40B4-BE49-F238E27FC236}">
                      <a16:creationId xmlns:a16="http://schemas.microsoft.com/office/drawing/2014/main" id="{E956E315-C193-8242-B282-5BEFA6B4CD71}"/>
                    </a:ext>
                  </a:extLst>
                </p:cNvPr>
                <p:cNvSpPr/>
                <p:nvPr/>
              </p:nvSpPr>
              <p:spPr>
                <a:xfrm rot="5400000">
                  <a:off x="9371704" y="2822089"/>
                  <a:ext cx="2563906" cy="1667436"/>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Impacts</a:t>
                  </a:r>
                </a:p>
              </p:txBody>
            </p:sp>
          </p:grpSp>
          <p:sp>
            <p:nvSpPr>
              <p:cNvPr id="9" name="U-turn Arrow 8">
                <a:extLst>
                  <a:ext uri="{FF2B5EF4-FFF2-40B4-BE49-F238E27FC236}">
                    <a16:creationId xmlns:a16="http://schemas.microsoft.com/office/drawing/2014/main" id="{1564D9C2-BAEA-5B46-90B5-FC3CAC6E5777}"/>
                  </a:ext>
                </a:extLst>
              </p:cNvPr>
              <p:cNvSpPr/>
              <p:nvPr/>
            </p:nvSpPr>
            <p:spPr>
              <a:xfrm>
                <a:off x="1094166" y="1549668"/>
                <a:ext cx="8916107" cy="500513"/>
              </a:xfrm>
              <a:prstGeom prst="uturn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2" name="U-turn Arrow 11">
              <a:extLst>
                <a:ext uri="{FF2B5EF4-FFF2-40B4-BE49-F238E27FC236}">
                  <a16:creationId xmlns:a16="http://schemas.microsoft.com/office/drawing/2014/main" id="{58258E18-9DCC-5C48-A072-C9521F40E800}"/>
                </a:ext>
              </a:extLst>
            </p:cNvPr>
            <p:cNvSpPr/>
            <p:nvPr/>
          </p:nvSpPr>
          <p:spPr>
            <a:xfrm rot="10800000">
              <a:off x="1094165" y="4872789"/>
              <a:ext cx="8916107" cy="500513"/>
            </a:xfrm>
            <a:prstGeom prst="uturnArrow">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3096076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3" descr="A view of a city&#10;&#10;Description automatically generated">
            <a:extLst>
              <a:ext uri="{FF2B5EF4-FFF2-40B4-BE49-F238E27FC236}">
                <a16:creationId xmlns:a16="http://schemas.microsoft.com/office/drawing/2014/main" id="{41B9C880-6289-4BDC-9B71-73CFD400E834}"/>
              </a:ext>
            </a:extLst>
          </p:cNvPr>
          <p:cNvPicPr>
            <a:picLocks noChangeAspect="1"/>
          </p:cNvPicPr>
          <p:nvPr/>
        </p:nvPicPr>
        <p:blipFill rotWithShape="1">
          <a:blip r:embed="rId3"/>
          <a:srcRect l="9091" t="9091"/>
          <a:stretch/>
        </p:blipFill>
        <p:spPr>
          <a:xfrm>
            <a:off x="20" y="10"/>
            <a:ext cx="12191980" cy="6857990"/>
          </a:xfrm>
          <a:prstGeom prst="rect">
            <a:avLst/>
          </a:prstGeom>
        </p:spPr>
      </p:pic>
      <p:sp>
        <p:nvSpPr>
          <p:cNvPr id="201" name="Freeform: Shape 200">
            <a:extLst>
              <a:ext uri="{FF2B5EF4-FFF2-40B4-BE49-F238E27FC236}">
                <a16:creationId xmlns:a16="http://schemas.microsoft.com/office/drawing/2014/main" id="{E862BE82-D00D-42C1-BF16-93AA37870C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F6D92C2D-1D3D-4974-918C-06579FB354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851031" y="632990"/>
            <a:ext cx="4062643" cy="1043409"/>
          </a:xfrm>
        </p:spPr>
        <p:txBody>
          <a:bodyPr>
            <a:normAutofit/>
          </a:bodyPr>
          <a:lstStyle/>
          <a:p>
            <a:r>
              <a:rPr lang="en-GB" sz="3300"/>
              <a:t>City of Culture Health Impact Study</a:t>
            </a:r>
          </a:p>
        </p:txBody>
      </p:sp>
      <p:sp>
        <p:nvSpPr>
          <p:cNvPr id="196" name="Content Placeholder 195">
            <a:extLst>
              <a:ext uri="{FF2B5EF4-FFF2-40B4-BE49-F238E27FC236}">
                <a16:creationId xmlns:a16="http://schemas.microsoft.com/office/drawing/2014/main" id="{52BE1755-0F1F-4D3B-AA19-588FDEA14D78}"/>
              </a:ext>
            </a:extLst>
          </p:cNvPr>
          <p:cNvSpPr>
            <a:spLocks noGrp="1"/>
          </p:cNvSpPr>
          <p:nvPr>
            <p:ph idx="1"/>
          </p:nvPr>
        </p:nvSpPr>
        <p:spPr>
          <a:xfrm>
            <a:off x="7621031" y="1774372"/>
            <a:ext cx="4062642" cy="2754086"/>
          </a:xfrm>
        </p:spPr>
        <p:txBody>
          <a:bodyPr vert="horz" lIns="91440" tIns="45720" rIns="91440" bIns="45720" rtlCol="0" anchor="t">
            <a:normAutofit lnSpcReduction="10000"/>
          </a:bodyPr>
          <a:lstStyle/>
          <a:p>
            <a:pPr>
              <a:spcBef>
                <a:spcPts val="0"/>
              </a:spcBef>
              <a:spcAft>
                <a:spcPts val="600"/>
              </a:spcAft>
            </a:pPr>
            <a:r>
              <a:rPr lang="en-GB" sz="1800" dirty="0">
                <a:ea typeface="+mn-lt"/>
                <a:cs typeface="+mn-lt"/>
              </a:rPr>
              <a:t>Marmot City </a:t>
            </a:r>
          </a:p>
          <a:p>
            <a:pPr>
              <a:spcBef>
                <a:spcPts val="0"/>
              </a:spcBef>
              <a:spcAft>
                <a:spcPts val="600"/>
              </a:spcAft>
            </a:pPr>
            <a:r>
              <a:rPr lang="en-GB" sz="1800" dirty="0">
                <a:ea typeface="+mn-lt"/>
                <a:cs typeface="+mn-lt"/>
              </a:rPr>
              <a:t>Exploring the impact of the city of culture on the health and wellbeing of the local communities.</a:t>
            </a:r>
            <a:endParaRPr lang="en-US" sz="1800">
              <a:ea typeface="+mn-lt"/>
              <a:cs typeface="+mn-lt"/>
            </a:endParaRPr>
          </a:p>
          <a:p>
            <a:pPr>
              <a:spcBef>
                <a:spcPts val="0"/>
              </a:spcBef>
              <a:spcAft>
                <a:spcPts val="600"/>
              </a:spcAft>
            </a:pPr>
            <a:r>
              <a:rPr lang="en-GB" sz="1800" dirty="0">
                <a:ea typeface="+mn-lt"/>
                <a:cs typeface="+mn-lt"/>
              </a:rPr>
              <a:t>Three phases, mixed method</a:t>
            </a:r>
          </a:p>
          <a:p>
            <a:pPr>
              <a:spcBef>
                <a:spcPts val="0"/>
              </a:spcBef>
              <a:spcAft>
                <a:spcPts val="600"/>
              </a:spcAft>
            </a:pPr>
            <a:r>
              <a:rPr lang="en-GB" sz="1800" dirty="0">
                <a:ea typeface="+mn-lt"/>
                <a:cs typeface="+mn-lt"/>
              </a:rPr>
              <a:t>Examine CC2021 impact and reach --&gt; health inequalities </a:t>
            </a:r>
            <a:endParaRPr lang="en-US" sz="1800" dirty="0">
              <a:ea typeface="+mn-lt"/>
              <a:cs typeface="+mn-lt"/>
            </a:endParaRPr>
          </a:p>
          <a:p>
            <a:pPr>
              <a:spcBef>
                <a:spcPts val="0"/>
              </a:spcBef>
              <a:spcAft>
                <a:spcPts val="600"/>
              </a:spcAft>
            </a:pPr>
            <a:r>
              <a:rPr lang="en-GB" sz="1800" dirty="0">
                <a:ea typeface="+mn-lt"/>
                <a:cs typeface="+mn-lt"/>
              </a:rPr>
              <a:t>How are inequality-related issues addressed by local organisations using high-profile cultural activities?</a:t>
            </a:r>
            <a:endParaRPr lang="en-GB" sz="1800" dirty="0"/>
          </a:p>
        </p:txBody>
      </p:sp>
    </p:spTree>
    <p:extLst>
      <p:ext uri="{BB962C8B-B14F-4D97-AF65-F5344CB8AC3E}">
        <p14:creationId xmlns:p14="http://schemas.microsoft.com/office/powerpoint/2010/main" val="37310695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10" descr="A view of a city&#10;&#10;Description automatically generated">
            <a:extLst>
              <a:ext uri="{FF2B5EF4-FFF2-40B4-BE49-F238E27FC236}">
                <a16:creationId xmlns:a16="http://schemas.microsoft.com/office/drawing/2014/main" id="{3C303E0E-DF5C-4504-933C-A093B51A0A9B}"/>
              </a:ext>
            </a:extLst>
          </p:cNvPr>
          <p:cNvPicPr>
            <a:picLocks noChangeAspect="1"/>
          </p:cNvPicPr>
          <p:nvPr/>
        </p:nvPicPr>
        <p:blipFill rotWithShape="1">
          <a:blip r:embed="rId3">
            <a:alphaModFix amt="35000"/>
          </a:blip>
          <a:srcRect/>
          <a:stretch/>
        </p:blipFill>
        <p:spPr>
          <a:xfrm>
            <a:off x="20" y="10"/>
            <a:ext cx="12188932" cy="6857990"/>
          </a:xfrm>
          <a:prstGeom prst="rect">
            <a:avLst/>
          </a:prstGeom>
        </p:spPr>
      </p:pic>
      <p:sp>
        <p:nvSpPr>
          <p:cNvPr id="2" name="Title 1"/>
          <p:cNvSpPr>
            <a:spLocks noGrp="1"/>
          </p:cNvSpPr>
          <p:nvPr>
            <p:ph type="title"/>
          </p:nvPr>
        </p:nvSpPr>
        <p:spPr>
          <a:xfrm>
            <a:off x="838201" y="1065862"/>
            <a:ext cx="3313164" cy="4726276"/>
          </a:xfrm>
        </p:spPr>
        <p:txBody>
          <a:bodyPr>
            <a:normAutofit/>
          </a:bodyPr>
          <a:lstStyle/>
          <a:p>
            <a:pPr algn="r"/>
            <a:r>
              <a:rPr lang="en-GB" sz="4000">
                <a:solidFill>
                  <a:srgbClr val="FFFFFF"/>
                </a:solidFill>
              </a:rPr>
              <a:t>Early and Emergent Findings</a:t>
            </a:r>
          </a:p>
        </p:txBody>
      </p:sp>
      <p:cxnSp>
        <p:nvCxnSpPr>
          <p:cNvPr id="24" name="Straight Connector 23">
            <a:extLst>
              <a:ext uri="{FF2B5EF4-FFF2-40B4-BE49-F238E27FC236}">
                <a16:creationId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8042D34-BBF1-46F4-B1ED-0B48B2D16B13}"/>
              </a:ext>
            </a:extLst>
          </p:cNvPr>
          <p:cNvGraphicFramePr>
            <a:graphicFrameLocks noGrp="1"/>
          </p:cNvGraphicFramePr>
          <p:nvPr>
            <p:ph idx="1"/>
            <p:extLst>
              <p:ext uri="{D42A27DB-BD31-4B8C-83A1-F6EECF244321}">
                <p14:modId xmlns:p14="http://schemas.microsoft.com/office/powerpoint/2010/main" val="2483267861"/>
              </p:ext>
            </p:extLst>
          </p:nvPr>
        </p:nvGraphicFramePr>
        <p:xfrm>
          <a:off x="5155379" y="1065862"/>
          <a:ext cx="5744685" cy="4726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6412689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A view of a city&#10;&#10;Description automatically generated">
            <a:extLst>
              <a:ext uri="{FF2B5EF4-FFF2-40B4-BE49-F238E27FC236}">
                <a16:creationId xmlns:a16="http://schemas.microsoft.com/office/drawing/2014/main" id="{59EBF8E4-3EB2-4D98-A00E-54A9FCE761AC}"/>
              </a:ext>
            </a:extLst>
          </p:cNvPr>
          <p:cNvPicPr>
            <a:picLocks noChangeAspect="1"/>
          </p:cNvPicPr>
          <p:nvPr/>
        </p:nvPicPr>
        <p:blipFill rotWithShape="1">
          <a:blip r:embed="rId3"/>
          <a:srcRect l="9091" t="9091"/>
          <a:stretch/>
        </p:blipFill>
        <p:spPr>
          <a:xfrm>
            <a:off x="20" y="10"/>
            <a:ext cx="12191980" cy="6857990"/>
          </a:xfrm>
          <a:prstGeom prst="rect">
            <a:avLst/>
          </a:prstGeom>
        </p:spPr>
      </p:pic>
      <p:sp>
        <p:nvSpPr>
          <p:cNvPr id="21" name="Freeform: Shape 20">
            <a:extLst>
              <a:ext uri="{FF2B5EF4-FFF2-40B4-BE49-F238E27FC236}">
                <a16:creationId xmlns:a16="http://schemas.microsoft.com/office/drawing/2014/main" id="{E862BE82-D00D-42C1-BF16-93AA37870C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22">
            <a:extLst>
              <a:ext uri="{FF2B5EF4-FFF2-40B4-BE49-F238E27FC236}">
                <a16:creationId xmlns:a16="http://schemas.microsoft.com/office/drawing/2014/main" id="{F6D92C2D-1D3D-4974-918C-06579FB354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851031" y="632990"/>
            <a:ext cx="4062643" cy="1043409"/>
          </a:xfrm>
        </p:spPr>
        <p:txBody>
          <a:bodyPr>
            <a:normAutofit/>
          </a:bodyPr>
          <a:lstStyle/>
          <a:p>
            <a:r>
              <a:rPr lang="en-GB" sz="3600" b="1" dirty="0">
                <a:ln w="22225">
                  <a:solidFill>
                    <a:srgbClr val="FFFFFF"/>
                  </a:solidFill>
                </a:ln>
              </a:rPr>
              <a:t>Discussion</a:t>
            </a:r>
            <a:r>
              <a:rPr lang="en-GB" sz="3600" dirty="0">
                <a:ln w="22225">
                  <a:solidFill>
                    <a:srgbClr val="FFFFFF"/>
                  </a:solidFill>
                </a:ln>
              </a:rPr>
              <a:t> </a:t>
            </a:r>
            <a:endParaRPr lang="en-GB" sz="3600">
              <a:ln w="22225">
                <a:solidFill>
                  <a:srgbClr val="FFFFFF"/>
                </a:solidFill>
              </a:ln>
            </a:endParaRPr>
          </a:p>
        </p:txBody>
      </p:sp>
      <p:sp>
        <p:nvSpPr>
          <p:cNvPr id="3" name="Content Placeholder 2"/>
          <p:cNvSpPr>
            <a:spLocks noGrp="1"/>
          </p:cNvSpPr>
          <p:nvPr>
            <p:ph idx="1"/>
          </p:nvPr>
        </p:nvSpPr>
        <p:spPr>
          <a:xfrm>
            <a:off x="7621031" y="1774372"/>
            <a:ext cx="4062642" cy="2754086"/>
          </a:xfrm>
        </p:spPr>
        <p:txBody>
          <a:bodyPr vert="horz" lIns="91440" tIns="45720" rIns="91440" bIns="45720" rtlCol="0" anchor="t">
            <a:normAutofit/>
          </a:bodyPr>
          <a:lstStyle/>
          <a:p>
            <a:r>
              <a:rPr lang="en-GB" sz="1800" dirty="0"/>
              <a:t>Can we leverage cultural participation for the good of communities? </a:t>
            </a:r>
            <a:endParaRPr lang="en-GB" sz="1800"/>
          </a:p>
          <a:p>
            <a:r>
              <a:rPr lang="en-GB" sz="1800" dirty="0"/>
              <a:t>Culture in the time of a pandemic – where to now? </a:t>
            </a:r>
            <a:endParaRPr lang="en-GB" sz="1800" dirty="0">
              <a:cs typeface="Calibri"/>
            </a:endParaRPr>
          </a:p>
          <a:p>
            <a:r>
              <a:rPr lang="en-GB" sz="1800" dirty="0"/>
              <a:t>Health inequalities challenges  greater than ever – what are we going to do about it? What does </a:t>
            </a:r>
            <a:r>
              <a:rPr lang="en-GB" sz="1800"/>
              <a:t>CoC</a:t>
            </a:r>
            <a:r>
              <a:rPr lang="en-GB" sz="1800" dirty="0"/>
              <a:t> have to do with it? </a:t>
            </a:r>
            <a:endParaRPr lang="en-GB" sz="1800" dirty="0">
              <a:cs typeface="Calibri"/>
            </a:endParaRPr>
          </a:p>
        </p:txBody>
      </p:sp>
    </p:spTree>
    <p:extLst>
      <p:ext uri="{BB962C8B-B14F-4D97-AF65-F5344CB8AC3E}">
        <p14:creationId xmlns:p14="http://schemas.microsoft.com/office/powerpoint/2010/main" val="215972415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idescreen template" id="{478CCBD2-1B55-304C-AA10-EF18AB90B4F8}" vid="{2627CFFF-BA80-174C-AA1F-7535D59821C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B20FA8BC1AA8478117604B19FD5F4C" ma:contentTypeVersion="12" ma:contentTypeDescription="Create a new document." ma:contentTypeScope="" ma:versionID="af9625aecc1d94e51980748a2731ae4a">
  <xsd:schema xmlns:xsd="http://www.w3.org/2001/XMLSchema" xmlns:xs="http://www.w3.org/2001/XMLSchema" xmlns:p="http://schemas.microsoft.com/office/2006/metadata/properties" xmlns:ns3="63e62ee1-5ab8-4f07-be0d-f4fd30f6c623" xmlns:ns4="52a46f4a-af70-4584-bfaf-7270382683f4" targetNamespace="http://schemas.microsoft.com/office/2006/metadata/properties" ma:root="true" ma:fieldsID="2bb7d6f15bc89f0b2d2fd7d91c6608a2" ns3:_="" ns4:_="">
    <xsd:import namespace="63e62ee1-5ab8-4f07-be0d-f4fd30f6c623"/>
    <xsd:import namespace="52a46f4a-af70-4584-bfaf-7270382683f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e62ee1-5ab8-4f07-be0d-f4fd30f6c6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2a46f4a-af70-4584-bfaf-7270382683f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F240F4-D1B4-43DF-9A46-434C872820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e62ee1-5ab8-4f07-be0d-f4fd30f6c623"/>
    <ds:schemaRef ds:uri="52a46f4a-af70-4584-bfaf-727038268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C2A2A3-DE65-471F-B552-3F677835659A}">
  <ds:schemaRefs>
    <ds:schemaRef ds:uri="http://purl.org/dc/elements/1.1/"/>
    <ds:schemaRef ds:uri="http://schemas.microsoft.com/office/2006/metadata/properties"/>
    <ds:schemaRef ds:uri="63e62ee1-5ab8-4f07-be0d-f4fd30f6c623"/>
    <ds:schemaRef ds:uri="http://purl.org/dc/terms/"/>
    <ds:schemaRef ds:uri="52a46f4a-af70-4584-bfaf-7270382683f4"/>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DDD145C-07BA-4B43-8914-0EE69B5359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245</TotalTime>
  <Words>1091</Words>
  <Application>Microsoft Office PowerPoint</Application>
  <PresentationFormat>Widescreen</PresentationFormat>
  <Paragraphs>102</Paragraphs>
  <Slides>8</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Calibri Light</vt:lpstr>
      <vt:lpstr>Office Theme</vt:lpstr>
      <vt:lpstr>1_Office Theme</vt:lpstr>
      <vt:lpstr>Coventry  City of Culture 2021</vt:lpstr>
      <vt:lpstr>Coventry  City of Culture </vt:lpstr>
      <vt:lpstr>PowerPoint Presentation</vt:lpstr>
      <vt:lpstr>PowerPoint Presentation</vt:lpstr>
      <vt:lpstr>PowerPoint Presentation</vt:lpstr>
      <vt:lpstr>City of Culture Health Impact Study</vt:lpstr>
      <vt:lpstr>Early and Emergent Findings</vt:lpstr>
      <vt:lpstr>Discussion </vt:lpstr>
    </vt:vector>
  </TitlesOfParts>
  <Company>Coventry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City of Culture</dc:title>
  <dc:creator>Rebecca Johnson</dc:creator>
  <cp:lastModifiedBy>Rebecca Johnson</cp:lastModifiedBy>
  <cp:revision>432</cp:revision>
  <dcterms:created xsi:type="dcterms:W3CDTF">2020-11-19T11:06:02Z</dcterms:created>
  <dcterms:modified xsi:type="dcterms:W3CDTF">2020-11-26T15:02:00Z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0x01010009B20FA8BC1AA8478117604B19FD5F4C</vt:lpwstr>
  </property>
</Properties>
</file>