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75" r:id="rId4"/>
    <p:sldId id="259" r:id="rId5"/>
    <p:sldId id="262" r:id="rId6"/>
    <p:sldId id="263" r:id="rId7"/>
    <p:sldId id="266" r:id="rId8"/>
    <p:sldId id="265" r:id="rId9"/>
    <p:sldId id="267" r:id="rId10"/>
    <p:sldId id="271" r:id="rId11"/>
    <p:sldId id="272" r:id="rId12"/>
    <p:sldId id="260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C375"/>
    <a:srgbClr val="FF66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053" autoAdjust="0"/>
  </p:normalViewPr>
  <p:slideViewPr>
    <p:cSldViewPr snapToGrid="0">
      <p:cViewPr varScale="1">
        <p:scale>
          <a:sx n="36" d="100"/>
          <a:sy n="36" d="100"/>
        </p:scale>
        <p:origin x="10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926E8-1F57-43F0-A39E-91C4AFCF5BA2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C1E2E-5C71-482C-87F8-1D9BE16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269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 objectives of the tobacco control plan are to:</a:t>
            </a:r>
          </a:p>
          <a:p>
            <a:r>
              <a:rPr lang="en-GB" dirty="0"/>
              <a:t>reduce the number of 15 year olds who regularly smoke from 8% to 3% or less</a:t>
            </a:r>
          </a:p>
          <a:p>
            <a:r>
              <a:rPr lang="en-GB" dirty="0"/>
              <a:t>reduce smoking among adults in England from 15.5% to 12% or less</a:t>
            </a:r>
          </a:p>
          <a:p>
            <a:r>
              <a:rPr lang="en-GB" dirty="0"/>
              <a:t>reduce the inequality gap in smoking prevalence, between those in routine and manual occupations and the general population</a:t>
            </a:r>
          </a:p>
          <a:p>
            <a:r>
              <a:rPr lang="en-GB" dirty="0"/>
              <a:t>reduce the prevalence of smoking in pregnancy from 10.7% to 6% or less</a:t>
            </a:r>
          </a:p>
          <a:p>
            <a:r>
              <a:rPr lang="en-GB" dirty="0"/>
              <a:t>The aim is to achieve these objectives by the end of 2022.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C1E2E-5C71-482C-87F8-1D9BE16D93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272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C1E2E-5C71-482C-87F8-1D9BE16D93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5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Academic perspective: how and what to do and impact.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C1E2E-5C71-482C-87F8-1D9BE16D93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51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D2645-9134-4271-B96F-752EF8EFB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04A8B-BAE3-4F87-B5E3-064AF8321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94B93-35F3-4CBC-9184-0CC6B3E8D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6E55C-C372-46E7-B9B8-32DC377F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B6E39-A92E-4A44-A490-6A3221F58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3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AA27C-5BB4-4D30-88CA-94E990BD2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53A3-6B09-4914-A872-5E02D12E6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F86EF-86EB-46A3-BF1F-DA621EA19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44C90-9373-4CD8-86B6-5F8BC3C9A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EAFCF-FDD7-415B-AD2F-2D5E544B1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7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2DDE1D-6006-4DFE-BF8D-117243F0E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B5B2B-E80E-439A-AE42-4530574C44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FBC68-DE7A-48AD-B3C7-76C8566C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AED09-B8AC-40A9-9B8F-ABD0457F6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8FEFD-580D-4477-94C3-FD1CCB0B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0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2E95-D672-4D86-8852-B5321488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B94DE-BB6B-4C10-8379-91D9B327D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7B20D-4C09-4B02-A94F-70826DECE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0882C-F43C-4CFE-9AF4-1A8EFB6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72C73-07F3-44E9-B3E2-FA35AD5D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5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75644-896A-4E65-BC3E-AE8063EA2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F6E3A-619F-412E-9FFA-7B95ED9AA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D8E5C-FA23-41A2-9D19-FF017C8F0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8ED82-EC77-4A33-BF06-4B7B456B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4ACED-4437-47C9-A7EF-6AEB3ED01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13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DAEE2-787A-4E71-B2FC-A71422ECC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77F63-AF9F-426A-BB01-C62E92E40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6AACE-170C-4450-AC77-A7C7A543AE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6D3F5-64F6-4F3A-907E-69847EA88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EBAB3-162A-403C-823C-EE1699C01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62B16-567D-4D89-B79A-53BF321A1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17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EA81-E6AD-4F72-ABC2-1CE4050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9D934-8A18-4EEF-82C5-190F196A7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0AA0D4-2DB5-4B24-9733-E0E7D1403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B2EB74-F14F-42BB-9755-D1F53F817A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BA108C-20AE-401E-AF9C-D23D94DF9F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1D071E-7588-40E2-8C89-BBB6E7F88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D9213E-0546-4E67-A62B-1AC7774B9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5ACBBB-1ACF-40B0-B19D-F4B52E2F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8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A1A9-F483-4494-80CC-7C263AC52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B7019-A062-4919-A772-7F244AD2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85A457-B363-4C23-8F37-B5E04A8B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66BA36-FA52-4E30-A7C9-578E2E43C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51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4DC61-75D6-47D8-8978-416B3BD8C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88C04-C306-4CBF-85F3-98464B57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516F9-3BE5-44A6-8CB1-C1772CC50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FB888-6B14-459D-8AB4-09BE36471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4F0BB-D87E-45D3-864A-69362BC23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23BBF-78DB-411D-9C98-677AD0920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E7F12-6B60-4730-A1E9-649CDD2B4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4E6F5-9D28-4F6B-8B81-15D35DC3B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B90AF-EA28-4758-9F4D-C20B80FC7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41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BAB5E-6A93-453A-BA2C-41E62F004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1E1F71-A356-4FC6-AE00-4AC169467A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08CCF-AE1E-4D24-89C3-D6C86BBBB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D9A36-3CEA-46F3-B84A-88E18D3E0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81DEE-6AAF-4701-A0AB-B7790E2E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2B259-D9D6-41AE-9803-A4E9A3EE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6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rgbClr val="0DC375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678FC3-76AD-45E1-AF96-63B559C6A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17055-4C4A-47B7-ADED-B244A02C5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1A49F-C8CD-480F-BF10-4E6F1B04E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4D897-490D-40BD-8BB2-2CB88A4059FA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1CF25-4012-4046-9A54-08E464D938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ADA2F-5EC2-4361-BCF0-5DF29D0A7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79306-C8FA-4072-BFE4-773140CA0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ph.org.uk/wp-content/uploads/2019/06/What-Good-Health-at-Work-Looks-Like-1.pdf" TargetMode="External"/><Relationship Id="rId3" Type="http://schemas.openxmlformats.org/officeDocument/2006/relationships/hyperlink" Target="https://www.adph.org.uk/wp-content/uploads/2019/06/What-good-local-tobacco-control-looks-like.pdf" TargetMode="External"/><Relationship Id="rId7" Type="http://schemas.openxmlformats.org/officeDocument/2006/relationships/hyperlink" Target="https://www.adph.org.uk/wp-content/uploads/2019/06/What-Good-Public-Mental-Health-Looks-Like-Final.pdf" TargetMode="External"/><Relationship Id="rId2" Type="http://schemas.openxmlformats.org/officeDocument/2006/relationships/hyperlink" Target="https://www.adph.org.uk/wp-content/uploads/2019/06/What-Good-Children-and-Young-Peoples-Public-Health-Looks-Lik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dph.org.uk/wp-content/uploads/2019/10/What-Good-Sexual-and-Reproductive-Health-and-HIV-Provision-Looks-Like.pdf" TargetMode="External"/><Relationship Id="rId5" Type="http://schemas.openxmlformats.org/officeDocument/2006/relationships/hyperlink" Target="https://www.adph.org.uk/wp-content/uploads/2019/06/What-Good-Cardiovascular-Disease-Prevention-Looks-Like.pdf" TargetMode="External"/><Relationship Id="rId4" Type="http://schemas.openxmlformats.org/officeDocument/2006/relationships/hyperlink" Target="https://www.adph.org.uk/wp-content/uploads/2019/07/What-Good-Healthy-Weight-Looks-Like.pdf" TargetMode="External"/><Relationship Id="rId9" Type="http://schemas.openxmlformats.org/officeDocument/2006/relationships/hyperlink" Target="https://www.adph.org.uk/wp-content/uploads/2019/12/What-Good-Looks-Like-for-High-Quality-Local-Health-Protection-Systems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mca.org.uk/news/west-midlands-organisations-to-take-more-than-50-actions-to-root-out-regional-health-inequaliti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D2D8F-490B-47F0-AF1B-74892EF2E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ARC West Midlands Public Heath Summit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23D438-14B8-43EA-8E45-D021B0E94C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4000" dirty="0"/>
              <a:t>Session on Regional and Local Priorities</a:t>
            </a:r>
          </a:p>
          <a:p>
            <a:r>
              <a:rPr lang="en-GB" sz="4000" dirty="0"/>
              <a:t>with</a:t>
            </a:r>
          </a:p>
          <a:p>
            <a:r>
              <a:rPr lang="en-GB" sz="4000" dirty="0"/>
              <a:t>Sandra Squires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93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6991-2013-4CAA-88BD-99DA7A412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Former ADPH West Midlands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7DAC3-62EE-4FB8-BFA2-72186E24A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Air Quality</a:t>
            </a:r>
          </a:p>
          <a:p>
            <a:r>
              <a:rPr lang="en-GB" dirty="0"/>
              <a:t>Inclusive Growth</a:t>
            </a:r>
          </a:p>
          <a:p>
            <a:r>
              <a:rPr lang="en-GB" dirty="0"/>
              <a:t>Mental Health</a:t>
            </a:r>
          </a:p>
          <a:p>
            <a:r>
              <a:rPr lang="en-GB" dirty="0"/>
              <a:t>Population health management</a:t>
            </a:r>
          </a:p>
        </p:txBody>
      </p:sp>
    </p:spTree>
    <p:extLst>
      <p:ext uri="{BB962C8B-B14F-4D97-AF65-F5344CB8AC3E}">
        <p14:creationId xmlns:p14="http://schemas.microsoft.com/office/powerpoint/2010/main" val="2495261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B3F90-F567-4B5D-854E-53AD83EAD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A8664-C3D3-4CAE-8DBA-F8DCFA8DE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Corporate plans</a:t>
            </a:r>
          </a:p>
          <a:p>
            <a:r>
              <a:rPr lang="en-GB" dirty="0"/>
              <a:t>Director of Public Health’s Annual Report</a:t>
            </a:r>
          </a:p>
        </p:txBody>
      </p:sp>
    </p:spTree>
    <p:extLst>
      <p:ext uri="{BB962C8B-B14F-4D97-AF65-F5344CB8AC3E}">
        <p14:creationId xmlns:p14="http://schemas.microsoft.com/office/powerpoint/2010/main" val="1905634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5EF7F-6477-4B62-BA13-1C02029E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 for 10: local priorities for the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B611B-1201-49A9-990B-93DF6856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Understanding Impacts </a:t>
            </a:r>
            <a:r>
              <a:rPr lang="en-GB"/>
              <a:t>of Covid-19 </a:t>
            </a:r>
            <a:r>
              <a:rPr lang="en-GB" dirty="0"/>
              <a:t>on; </a:t>
            </a:r>
          </a:p>
          <a:p>
            <a:pPr lvl="1"/>
            <a:r>
              <a:rPr lang="en-GB" dirty="0"/>
              <a:t>community cohesion </a:t>
            </a:r>
          </a:p>
          <a:p>
            <a:pPr lvl="1"/>
            <a:r>
              <a:rPr lang="en-GB" dirty="0"/>
              <a:t>mental wellbeing </a:t>
            </a:r>
          </a:p>
          <a:p>
            <a:pPr lvl="1"/>
            <a:r>
              <a:rPr lang="en-GB" dirty="0"/>
              <a:t>economy impact in different communities “mitigate the biggest depression since WW””</a:t>
            </a:r>
          </a:p>
          <a:p>
            <a:pPr lvl="0"/>
            <a:r>
              <a:rPr lang="en-GB" dirty="0"/>
              <a:t>Areas for action/policy </a:t>
            </a:r>
          </a:p>
          <a:p>
            <a:pPr lvl="1"/>
            <a:r>
              <a:rPr lang="en-GB" dirty="0"/>
              <a:t>building a fairer more inclusive recovery from </a:t>
            </a:r>
            <a:r>
              <a:rPr lang="en-GB" dirty="0" err="1"/>
              <a:t>covid</a:t>
            </a:r>
            <a:r>
              <a:rPr lang="en-GB" dirty="0"/>
              <a:t>. “Build back better” as an option</a:t>
            </a:r>
          </a:p>
          <a:p>
            <a:pPr lvl="0"/>
            <a:r>
              <a:rPr lang="en-GB" dirty="0"/>
              <a:t>How best to hear and include voices of residents </a:t>
            </a:r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493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1F67F-18F5-49DC-A3CE-DC9D22362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Continued: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6A92E-6AB7-4ACC-B5B3-02728A2D1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u="sng" dirty="0"/>
              <a:t>System and policy priorities</a:t>
            </a:r>
            <a:endParaRPr lang="en-GB" dirty="0"/>
          </a:p>
          <a:p>
            <a:pPr lvl="0"/>
            <a:r>
              <a:rPr lang="en-GB" dirty="0"/>
              <a:t>ICS Development  (for April 2021 deadline)</a:t>
            </a:r>
          </a:p>
          <a:p>
            <a:pPr lvl="0"/>
            <a:r>
              <a:rPr lang="en-GB" dirty="0"/>
              <a:t>Sustainable health care systems</a:t>
            </a:r>
          </a:p>
          <a:p>
            <a:pPr lvl="0"/>
            <a:r>
              <a:rPr lang="en-GB" dirty="0"/>
              <a:t>Health In All Policies (regional SLI project supported by LGA)</a:t>
            </a:r>
          </a:p>
          <a:p>
            <a:r>
              <a:rPr lang="en-GB" b="1" u="sng" dirty="0"/>
              <a:t>Prevention priorities </a:t>
            </a:r>
            <a:endParaRPr lang="en-GB" dirty="0"/>
          </a:p>
          <a:p>
            <a:r>
              <a:rPr lang="en-GB" i="1" dirty="0"/>
              <a:t>(based on DsPH annual reports/assessment, Health of the Region outcomes 2020, NHS Long Term plan priorities and COVID-19 impact)</a:t>
            </a:r>
            <a:endParaRPr lang="en-GB" dirty="0"/>
          </a:p>
          <a:p>
            <a:pPr lvl="0"/>
            <a:r>
              <a:rPr lang="en-GB" dirty="0"/>
              <a:t>Tackling Health inequalities: wider determinants and risk factors.</a:t>
            </a:r>
          </a:p>
          <a:p>
            <a:pPr lvl="0"/>
            <a:r>
              <a:rPr lang="en-GB" dirty="0"/>
              <a:t>Mental health, suicide prevention and self-harm</a:t>
            </a:r>
          </a:p>
          <a:p>
            <a:pPr lvl="0"/>
            <a:r>
              <a:rPr lang="en-GB" dirty="0"/>
              <a:t>Obesity </a:t>
            </a:r>
            <a:r>
              <a:rPr lang="en-GB" b="1" dirty="0"/>
              <a:t> </a:t>
            </a:r>
            <a:endParaRPr lang="en-GB" dirty="0"/>
          </a:p>
          <a:p>
            <a:r>
              <a:rPr lang="en-GB" b="1" u="sng" dirty="0"/>
              <a:t>Enabling priorities</a:t>
            </a:r>
            <a:endParaRPr lang="en-GB" dirty="0"/>
          </a:p>
          <a:p>
            <a:pPr lvl="0"/>
            <a:r>
              <a:rPr lang="en-GB" dirty="0"/>
              <a:t>HWB  - board development</a:t>
            </a:r>
          </a:p>
          <a:p>
            <a:pPr lvl="0"/>
            <a:r>
              <a:rPr lang="en-GB" dirty="0"/>
              <a:t>Collaborative commissioning  </a:t>
            </a:r>
          </a:p>
          <a:p>
            <a:pPr lvl="0"/>
            <a:r>
              <a:rPr lang="en-GB" dirty="0"/>
              <a:t>Workforce development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033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0BD0D-4F74-4FF0-AF59-B29907C3C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brain storm: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3EACE-33ED-4463-8F0F-D45692364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1 Priorities</a:t>
            </a:r>
          </a:p>
          <a:p>
            <a:pPr lvl="1"/>
            <a:r>
              <a:rPr lang="en-GB" dirty="0"/>
              <a:t>Can we suggest any priorities today</a:t>
            </a:r>
          </a:p>
          <a:p>
            <a:pPr lvl="1"/>
            <a:r>
              <a:rPr lang="en-GB" dirty="0"/>
              <a:t>And or, a process to decide priorities</a:t>
            </a:r>
          </a:p>
          <a:p>
            <a:pPr marL="0" indent="0">
              <a:buNone/>
            </a:pPr>
            <a:r>
              <a:rPr lang="en-GB" dirty="0"/>
              <a:t>2 Evidence gaps that academic synthesis can support</a:t>
            </a:r>
          </a:p>
          <a:p>
            <a:pPr marL="0" indent="0">
              <a:buNone/>
            </a:pPr>
            <a:r>
              <a:rPr lang="en-GB" dirty="0"/>
              <a:t>3 Mechanisms (available or required) with partners to roll out innovations across the WM</a:t>
            </a:r>
          </a:p>
          <a:p>
            <a:pPr marL="0" indent="0">
              <a:buNone/>
            </a:pPr>
            <a:r>
              <a:rPr lang="en-GB" dirty="0"/>
              <a:t>4 Academic perspective to contribute</a:t>
            </a:r>
          </a:p>
          <a:p>
            <a:pPr marL="0" indent="0">
              <a:buNone/>
            </a:pPr>
            <a:r>
              <a:rPr lang="en-GB" dirty="0"/>
              <a:t>5 What scale can we working on: how much can we be regional: who are our key partners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042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2BDBA-7C4F-402A-9293-46AB25502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 for the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31300-F642-46E2-A07E-28C589840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To identify areas where; </a:t>
            </a:r>
          </a:p>
          <a:p>
            <a:pPr lvl="1"/>
            <a:r>
              <a:rPr lang="en-GB" sz="3200" dirty="0"/>
              <a:t>the ARC might be able to get involved across several local authorities.</a:t>
            </a:r>
          </a:p>
          <a:p>
            <a:pPr lvl="1"/>
            <a:r>
              <a:rPr lang="en-GB" sz="3200" dirty="0"/>
              <a:t>Innovations that are being rolled out in several places </a:t>
            </a:r>
          </a:p>
          <a:p>
            <a:pPr lvl="1"/>
            <a:r>
              <a:rPr lang="en-GB" sz="3200" dirty="0"/>
              <a:t>Evidence gaps where we can help with evidence syntheses that might inform future practice. </a:t>
            </a:r>
          </a:p>
          <a:p>
            <a:pPr lvl="1"/>
            <a:r>
              <a:rPr lang="en-GB" sz="3200" dirty="0"/>
              <a:t>Problems that might be helped by an academic perspective. </a:t>
            </a:r>
          </a:p>
        </p:txBody>
      </p:sp>
    </p:spTree>
    <p:extLst>
      <p:ext uri="{BB962C8B-B14F-4D97-AF65-F5344CB8AC3E}">
        <p14:creationId xmlns:p14="http://schemas.microsoft.com/office/powerpoint/2010/main" val="179531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7653F-524F-4294-87D8-69FF80347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cover;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3B786-F8DC-4B4D-B308-5F6ABC7E9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National</a:t>
            </a:r>
          </a:p>
          <a:p>
            <a:r>
              <a:rPr lang="en-GB" dirty="0"/>
              <a:t>Regional </a:t>
            </a:r>
          </a:p>
          <a:p>
            <a:r>
              <a:rPr lang="en-GB" dirty="0"/>
              <a:t>Local strategies and priorities</a:t>
            </a:r>
          </a:p>
        </p:txBody>
      </p:sp>
    </p:spTree>
    <p:extLst>
      <p:ext uri="{BB962C8B-B14F-4D97-AF65-F5344CB8AC3E}">
        <p14:creationId xmlns:p14="http://schemas.microsoft.com/office/powerpoint/2010/main" val="44115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6EFE9-7798-43C9-8992-60947F4E6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 of Some National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427B7-5070-4DE2-B10C-E9D2ADCFE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2759"/>
            <a:ext cx="10515600" cy="4351338"/>
          </a:xfrm>
        </p:spPr>
        <p:txBody>
          <a:bodyPr/>
          <a:lstStyle/>
          <a:p>
            <a:r>
              <a:rPr lang="en-GB" dirty="0"/>
              <a:t>NHS Long term plan</a:t>
            </a:r>
          </a:p>
          <a:p>
            <a:pPr lvl="1"/>
            <a:r>
              <a:rPr lang="en-GB" dirty="0"/>
              <a:t>With localised delivery through Integrated Care System (ICS) 5 year plans</a:t>
            </a:r>
          </a:p>
          <a:p>
            <a:r>
              <a:rPr lang="en-GB" dirty="0"/>
              <a:t>Saving babies lives (v2)</a:t>
            </a:r>
          </a:p>
          <a:p>
            <a:pPr lvl="1"/>
            <a:r>
              <a:rPr lang="en-GB" dirty="0"/>
              <a:t>Regionalised plans to reduce perinatal mortality</a:t>
            </a:r>
          </a:p>
          <a:p>
            <a:r>
              <a:rPr lang="en-GB" dirty="0"/>
              <a:t>Towards a Smoke Free Generation: tobacco control plan for England</a:t>
            </a:r>
          </a:p>
          <a:p>
            <a:r>
              <a:rPr lang="en-GB" dirty="0"/>
              <a:t>Tackling obesity: government strategy: adults and children</a:t>
            </a:r>
          </a:p>
          <a:p>
            <a:r>
              <a:rPr lang="en-GB" dirty="0"/>
              <a:t>The Climate Change Committee (CCC)- independent, statutory body established under the Climate Change Act 2008.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32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4250-FC3D-4964-A1B7-384F9615A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ADPH Sector- Led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5EABA-A011-4DEF-AF70-5E2536CD2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GB" u="sng" dirty="0">
                <a:hlinkClick r:id="rId2"/>
              </a:rPr>
              <a:t>What Good Children and Young People’s Public Health Looks  </a:t>
            </a:r>
            <a:endParaRPr lang="en-GB" u="sng" dirty="0"/>
          </a:p>
          <a:p>
            <a:pPr fontAlgn="base"/>
            <a:r>
              <a:rPr lang="en-GB" u="sng" dirty="0">
                <a:hlinkClick r:id="rId3"/>
              </a:rPr>
              <a:t>What Good Local Tobacco Control Looks  </a:t>
            </a:r>
            <a:endParaRPr lang="en-GB" u="sng" dirty="0"/>
          </a:p>
          <a:p>
            <a:pPr fontAlgn="base"/>
            <a:r>
              <a:rPr lang="en-GB" u="sng" dirty="0">
                <a:hlinkClick r:id="rId4"/>
              </a:rPr>
              <a:t>What Good Healthy Weight Looks Like  </a:t>
            </a:r>
            <a:endParaRPr lang="en-GB" dirty="0"/>
          </a:p>
          <a:p>
            <a:pPr fontAlgn="base"/>
            <a:r>
              <a:rPr lang="en-GB" u="sng" dirty="0">
                <a:hlinkClick r:id="rId5"/>
              </a:rPr>
              <a:t>What Good Cardiovascular Disease Prevention Looks Like  </a:t>
            </a:r>
            <a:endParaRPr lang="en-GB" dirty="0"/>
          </a:p>
          <a:p>
            <a:pPr fontAlgn="base"/>
            <a:r>
              <a:rPr lang="en-GB" u="sng" dirty="0">
                <a:hlinkClick r:id="rId6"/>
              </a:rPr>
              <a:t>What Good Sexual and Reproductive Health and HIV Provision Looks </a:t>
            </a:r>
            <a:r>
              <a:rPr lang="en-GB" u="sng" dirty="0">
                <a:hlinkClick r:id="rId7"/>
              </a:rPr>
              <a:t>What Good Public Mental Health Looks Like Final </a:t>
            </a:r>
            <a:r>
              <a:rPr lang="en-GB" u="sng" dirty="0">
                <a:hlinkClick r:id="rId8"/>
              </a:rPr>
              <a:t>What Good Health at Work Looks Like</a:t>
            </a:r>
            <a:endParaRPr lang="en-GB" dirty="0"/>
          </a:p>
          <a:p>
            <a:pPr fontAlgn="base"/>
            <a:r>
              <a:rPr lang="en-GB" u="sng" dirty="0">
                <a:hlinkClick r:id="rId9"/>
              </a:rPr>
              <a:t>What Good Looks Like for High Quality Local Health Protection Systems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336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2CED8-B20C-4F5C-B309-701C0D97A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Midlands Combined Authority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43873-1626-46D9-A845-3158149F9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dirty="0"/>
              <a:t>Strategies:</a:t>
            </a:r>
          </a:p>
          <a:p>
            <a:pPr marL="914400" lvl="2" indent="0">
              <a:buNone/>
            </a:pPr>
            <a:r>
              <a:rPr lang="en-GB" dirty="0"/>
              <a:t>Strategic Economic Plan</a:t>
            </a:r>
          </a:p>
          <a:p>
            <a:pPr marL="914400" lvl="2" indent="0">
              <a:buNone/>
            </a:pPr>
            <a:r>
              <a:rPr lang="en-GB" dirty="0"/>
              <a:t>Industrial Strategy</a:t>
            </a:r>
          </a:p>
          <a:p>
            <a:pPr marL="914400" lvl="2" indent="0">
              <a:buNone/>
            </a:pPr>
            <a:r>
              <a:rPr lang="en-GB" dirty="0"/>
              <a:t>Annual Plan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Health of the Region 2020: </a:t>
            </a:r>
            <a:r>
              <a:rPr lang="en-GB" dirty="0">
                <a:effectLst/>
              </a:rPr>
              <a:t>The regional health impact of Covid-19 on the West Midlands</a:t>
            </a:r>
            <a:endParaRPr lang="en-GB" dirty="0"/>
          </a:p>
          <a:p>
            <a:pPr marL="457200" lvl="1" indent="0">
              <a:buNone/>
            </a:pPr>
            <a:r>
              <a:rPr lang="en-GB" u="sng" dirty="0">
                <a:hlinkClick r:id="rId2"/>
              </a:rPr>
              <a:t>https://www.wmca.org.uk/news/west-midlands-organisations-to-take-more-than-50-actions-to-root-out-regional-health-inequalities/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0798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DE09-900A-4043-AE65-7E44AAC3D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WMCA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4F7AF-8852-4F7F-B6A3-CF916027E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Transport</a:t>
            </a:r>
          </a:p>
          <a:p>
            <a:r>
              <a:rPr lang="en-GB" dirty="0"/>
              <a:t>Public Service Reform</a:t>
            </a:r>
          </a:p>
          <a:p>
            <a:r>
              <a:rPr lang="en-GB" dirty="0"/>
              <a:t>Productivity and skills</a:t>
            </a:r>
          </a:p>
          <a:p>
            <a:r>
              <a:rPr lang="en-GB" dirty="0"/>
              <a:t>Housing and regeneration</a:t>
            </a:r>
          </a:p>
          <a:p>
            <a:r>
              <a:rPr lang="en-GB" dirty="0"/>
              <a:t>Economy</a:t>
            </a:r>
          </a:p>
          <a:p>
            <a:r>
              <a:rPr lang="en-GB" dirty="0"/>
              <a:t>Thrive at work- encouraging SME to invest in employee health and well-being</a:t>
            </a:r>
          </a:p>
        </p:txBody>
      </p:sp>
    </p:spTree>
    <p:extLst>
      <p:ext uri="{BB962C8B-B14F-4D97-AF65-F5344CB8AC3E}">
        <p14:creationId xmlns:p14="http://schemas.microsoft.com/office/powerpoint/2010/main" val="1414713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58205-05D1-4602-9B69-98C576858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Regional PHE priorities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B6C13ED-BA07-4FC4-B3FA-0BAF8D8F58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739140"/>
            <a:ext cx="10189777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COVID Response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 Test, Trace, Contain, Enable programme.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Deliver health protection service and work with LA Health Protection Boards and LRFs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 regional response in partnership with Regional Convener and JBC.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​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NHS Recovery and Winter Planning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S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upport NHS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Support delivery of flu vaccination programme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estore services addressing inequalities, prevention and COVID risks. 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​</a:t>
            </a:r>
            <a:r>
              <a:rPr lang="en-GB" altLang="en-US" sz="16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Support Delivery of the NHS Long Term Plan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Commitments on smoking, alcohol, obesity, CVD, vaccinations and keeping children well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PHE Workforce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Continue to build capacity and capability of regional teams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​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Strategic Integration Programmes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Midlands region &amp; NIHP. Consult, Plan, Communicate and Deliver changes in workforce and estates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Birmingham Commonwealth Games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delivery and 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legacy benefits for communities in the West Midlands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​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 Exit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Understand, prepare for and manage the impacts on all of the above​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7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D32A6-3950-45AD-9AD4-1717E0DFD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ADPH-PHE Networks to utilise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9F587-D69C-4D66-A44B-593094B40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Best Start in Life </a:t>
            </a:r>
          </a:p>
          <a:p>
            <a:r>
              <a:rPr lang="en-GB" dirty="0"/>
              <a:t>Alcohol Forum</a:t>
            </a:r>
          </a:p>
          <a:p>
            <a:r>
              <a:rPr lang="en-GB" dirty="0"/>
              <a:t>West Midlands Health and Planning</a:t>
            </a:r>
          </a:p>
          <a:p>
            <a:r>
              <a:rPr lang="en-GB" dirty="0"/>
              <a:t>Consultants network</a:t>
            </a:r>
          </a:p>
        </p:txBody>
      </p:sp>
    </p:spTree>
    <p:extLst>
      <p:ext uri="{BB962C8B-B14F-4D97-AF65-F5344CB8AC3E}">
        <p14:creationId xmlns:p14="http://schemas.microsoft.com/office/powerpoint/2010/main" val="2815299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6784</TotalTime>
  <Words>818</Words>
  <Application>Microsoft Office PowerPoint</Application>
  <PresentationFormat>Widescreen</PresentationFormat>
  <Paragraphs>120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ARC West Midlands Public Heath Summit</vt:lpstr>
      <vt:lpstr>Aim for the session</vt:lpstr>
      <vt:lpstr>To cover;</vt:lpstr>
      <vt:lpstr>Sample of Some National Strategies</vt:lpstr>
      <vt:lpstr>ADPH Sector- Led Improvement</vt:lpstr>
      <vt:lpstr>West Midlands Combined Authority </vt:lpstr>
      <vt:lpstr>WMCA Priorities</vt:lpstr>
      <vt:lpstr>Regional PHE priorities</vt:lpstr>
      <vt:lpstr>Local ADPH-PHE Networks to utilise</vt:lpstr>
      <vt:lpstr>Former ADPH West Midlands priorities</vt:lpstr>
      <vt:lpstr>LA priorities</vt:lpstr>
      <vt:lpstr>Starter for 10: local priorities for the region</vt:lpstr>
      <vt:lpstr>Continued:</vt:lpstr>
      <vt:lpstr>To brain storm: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Squires</dc:creator>
  <cp:lastModifiedBy>Simmons, Philip</cp:lastModifiedBy>
  <cp:revision>33</cp:revision>
  <dcterms:created xsi:type="dcterms:W3CDTF">2020-11-20T12:16:25Z</dcterms:created>
  <dcterms:modified xsi:type="dcterms:W3CDTF">2021-02-17T16:03:21Z</dcterms:modified>
</cp:coreProperties>
</file>