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8" r:id="rId3"/>
    <p:sldId id="265" r:id="rId4"/>
    <p:sldId id="273" r:id="rId5"/>
    <p:sldId id="258" r:id="rId6"/>
    <p:sldId id="276" r:id="rId7"/>
    <p:sldId id="277" r:id="rId8"/>
    <p:sldId id="264" r:id="rId9"/>
    <p:sldId id="274" r:id="rId10"/>
    <p:sldId id="270" r:id="rId11"/>
    <p:sldId id="275" r:id="rId12"/>
    <p:sldId id="271" r:id="rId13"/>
    <p:sldId id="272" r:id="rId14"/>
    <p:sldId id="25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0985" autoAdjust="0"/>
  </p:normalViewPr>
  <p:slideViewPr>
    <p:cSldViewPr>
      <p:cViewPr varScale="1">
        <p:scale>
          <a:sx n="71" d="100"/>
          <a:sy n="71" d="100"/>
        </p:scale>
        <p:origin x="-11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6185A0-EBEF-4BEE-9152-FBBB439158B2}" type="datetimeFigureOut">
              <a:rPr lang="en-US" smtClean="0"/>
              <a:pPr/>
              <a:t>11/19/2009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EBA13F-57AC-477B-9631-A66F074143D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BA13F-57AC-477B-9631-A66F074143D4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AE5A5-E412-43DD-B2E6-0D3525DA0E7E}" type="datetimeFigureOut">
              <a:rPr lang="en-US" smtClean="0"/>
              <a:pPr/>
              <a:t>11/19/2009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39A8D-C928-46DC-9FA6-D018BDD3306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AE5A5-E412-43DD-B2E6-0D3525DA0E7E}" type="datetimeFigureOut">
              <a:rPr lang="en-US" smtClean="0"/>
              <a:pPr/>
              <a:t>11/19/2009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39A8D-C928-46DC-9FA6-D018BDD3306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AE5A5-E412-43DD-B2E6-0D3525DA0E7E}" type="datetimeFigureOut">
              <a:rPr lang="en-US" smtClean="0"/>
              <a:pPr/>
              <a:t>11/19/2009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39A8D-C928-46DC-9FA6-D018BDD3306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AE5A5-E412-43DD-B2E6-0D3525DA0E7E}" type="datetimeFigureOut">
              <a:rPr lang="en-US" smtClean="0"/>
              <a:pPr/>
              <a:t>11/19/2009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39A8D-C928-46DC-9FA6-D018BDD3306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AE5A5-E412-43DD-B2E6-0D3525DA0E7E}" type="datetimeFigureOut">
              <a:rPr lang="en-US" smtClean="0"/>
              <a:pPr/>
              <a:t>11/19/2009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39A8D-C928-46DC-9FA6-D018BDD3306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AE5A5-E412-43DD-B2E6-0D3525DA0E7E}" type="datetimeFigureOut">
              <a:rPr lang="en-US" smtClean="0"/>
              <a:pPr/>
              <a:t>11/19/2009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39A8D-C928-46DC-9FA6-D018BDD3306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AE5A5-E412-43DD-B2E6-0D3525DA0E7E}" type="datetimeFigureOut">
              <a:rPr lang="en-US" smtClean="0"/>
              <a:pPr/>
              <a:t>11/19/2009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39A8D-C928-46DC-9FA6-D018BDD3306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AE5A5-E412-43DD-B2E6-0D3525DA0E7E}" type="datetimeFigureOut">
              <a:rPr lang="en-US" smtClean="0"/>
              <a:pPr/>
              <a:t>11/19/2009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39A8D-C928-46DC-9FA6-D018BDD3306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AE5A5-E412-43DD-B2E6-0D3525DA0E7E}" type="datetimeFigureOut">
              <a:rPr lang="en-US" smtClean="0"/>
              <a:pPr/>
              <a:t>11/19/2009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39A8D-C928-46DC-9FA6-D018BDD3306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AE5A5-E412-43DD-B2E6-0D3525DA0E7E}" type="datetimeFigureOut">
              <a:rPr lang="en-US" smtClean="0"/>
              <a:pPr/>
              <a:t>11/19/2009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39A8D-C928-46DC-9FA6-D018BDD3306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AE5A5-E412-43DD-B2E6-0D3525DA0E7E}" type="datetimeFigureOut">
              <a:rPr lang="en-US" smtClean="0"/>
              <a:pPr/>
              <a:t>11/19/2009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39A8D-C928-46DC-9FA6-D018BDD3306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5AE5A5-E412-43DD-B2E6-0D3525DA0E7E}" type="datetimeFigureOut">
              <a:rPr lang="en-US" smtClean="0"/>
              <a:pPr/>
              <a:t>11/19/2009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39A8D-C928-46DC-9FA6-D018BDD3306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.jpeg"/><Relationship Id="rId7" Type="http://schemas.openxmlformats.org/officeDocument/2006/relationships/image" Target="../media/image3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2.jpeg"/><Relationship Id="rId7" Type="http://schemas.openxmlformats.org/officeDocument/2006/relationships/image" Target="../media/image3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2.jpeg"/><Relationship Id="rId7" Type="http://schemas.openxmlformats.org/officeDocument/2006/relationships/hyperlink" Target="http://www.sps-createc.com/mt/general/archives/cat_features_of_the_ltstm.html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10" Type="http://schemas.openxmlformats.org/officeDocument/2006/relationships/image" Target="../media/image42.emf"/><Relationship Id="rId4" Type="http://schemas.openxmlformats.org/officeDocument/2006/relationships/image" Target="../media/image3.png"/><Relationship Id="rId9" Type="http://schemas.openxmlformats.org/officeDocument/2006/relationships/image" Target="../media/image41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2.jpeg"/><Relationship Id="rId7" Type="http://schemas.openxmlformats.org/officeDocument/2006/relationships/image" Target="../media/image43.jpeg"/><Relationship Id="rId12" Type="http://schemas.openxmlformats.org/officeDocument/2006/relationships/image" Target="../media/image48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47.jpeg"/><Relationship Id="rId5" Type="http://schemas.openxmlformats.org/officeDocument/2006/relationships/hyperlink" Target="http://www.sympatec.com/ImageAnalysis/ImageAnalysis.html" TargetMode="External"/><Relationship Id="rId10" Type="http://schemas.openxmlformats.org/officeDocument/2006/relationships/image" Target="../media/image46.jpeg"/><Relationship Id="rId4" Type="http://schemas.openxmlformats.org/officeDocument/2006/relationships/image" Target="../media/image3.png"/><Relationship Id="rId9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hyperlink" Target="mailto:e.melia@warwick.ac.uk" TargetMode="External"/><Relationship Id="rId3" Type="http://schemas.openxmlformats.org/officeDocument/2006/relationships/image" Target="../media/image50.jpeg"/><Relationship Id="rId7" Type="http://schemas.openxmlformats.org/officeDocument/2006/relationships/image" Target="../media/image47.jpeg"/><Relationship Id="rId12" Type="http://schemas.openxmlformats.org/officeDocument/2006/relationships/image" Target="../media/image46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gif"/><Relationship Id="rId11" Type="http://schemas.openxmlformats.org/officeDocument/2006/relationships/image" Target="../media/image51.jpeg"/><Relationship Id="rId5" Type="http://schemas.openxmlformats.org/officeDocument/2006/relationships/image" Target="../media/image17.jpeg"/><Relationship Id="rId10" Type="http://schemas.openxmlformats.org/officeDocument/2006/relationships/image" Target="../media/image3.png"/><Relationship Id="rId4" Type="http://schemas.openxmlformats.org/officeDocument/2006/relationships/hyperlink" Target="http://www.sympatec.com/ImageAnalysis/ImageAnalysis.html" TargetMode="External"/><Relationship Id="rId9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7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.jpeg"/><Relationship Id="rId7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7.jpeg"/><Relationship Id="rId4" Type="http://schemas.openxmlformats.org/officeDocument/2006/relationships/image" Target="../media/image3.png"/><Relationship Id="rId9" Type="http://schemas.openxmlformats.org/officeDocument/2006/relationships/hyperlink" Target="http://www.sympatec.com/ImageAnalysis/ImageAnalysis.html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2.jpeg"/><Relationship Id="rId7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.jpeg"/><Relationship Id="rId7" Type="http://schemas.openxmlformats.org/officeDocument/2006/relationships/image" Target="../media/image2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4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11" Type="http://schemas.openxmlformats.org/officeDocument/2006/relationships/image" Target="../media/image30.png"/><Relationship Id="rId5" Type="http://schemas.openxmlformats.org/officeDocument/2006/relationships/image" Target="../media/image3.png"/><Relationship Id="rId10" Type="http://schemas.openxmlformats.org/officeDocument/2006/relationships/image" Target="../media/image29.jpeg"/><Relationship Id="rId4" Type="http://schemas.openxmlformats.org/officeDocument/2006/relationships/image" Target="../media/image2.jpe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2000240"/>
            <a:ext cx="8786842" cy="1470025"/>
          </a:xfrm>
        </p:spPr>
        <p:txBody>
          <a:bodyPr>
            <a:noAutofit/>
          </a:bodyPr>
          <a:lstStyle/>
          <a:p>
            <a:pPr algn="l"/>
            <a:r>
              <a:rPr lang="en-GB" sz="3600" b="1" dirty="0" smtClean="0"/>
              <a:t>Science City Advanced Materials 2: </a:t>
            </a:r>
            <a:r>
              <a:rPr lang="en-GB" sz="3600" dirty="0" smtClean="0"/>
              <a:t>Innovative Uses for Advanced Materials in the Modern World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902" y="4143380"/>
            <a:ext cx="6400800" cy="142876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GB" dirty="0" smtClean="0"/>
              <a:t>Dr Emma Melia</a:t>
            </a:r>
          </a:p>
          <a:p>
            <a:pPr algn="l"/>
            <a:r>
              <a:rPr lang="en-GB" dirty="0" smtClean="0"/>
              <a:t>Project Manager</a:t>
            </a:r>
          </a:p>
          <a:p>
            <a:pPr algn="l"/>
            <a:r>
              <a:rPr lang="en-GB" dirty="0" smtClean="0"/>
              <a:t>University of Warwick</a:t>
            </a:r>
            <a:endParaRPr lang="en-GB" dirty="0"/>
          </a:p>
        </p:txBody>
      </p:sp>
      <p:pic>
        <p:nvPicPr>
          <p:cNvPr id="4" name="Picture 3" descr="AWM-ERDF-ADV-RB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75" y="5634037"/>
            <a:ext cx="557212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Bham_Marque_Black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6286512" y="142852"/>
            <a:ext cx="2714644" cy="64294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475" y="71414"/>
            <a:ext cx="26955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401080" cy="500066"/>
          </a:xfrm>
        </p:spPr>
        <p:txBody>
          <a:bodyPr>
            <a:noAutofit/>
          </a:bodyPr>
          <a:lstStyle/>
          <a:p>
            <a:pPr algn="l"/>
            <a:r>
              <a:rPr lang="en-GB" sz="3200" b="1" dirty="0" smtClean="0"/>
              <a:t>Equipment Highlights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714356"/>
            <a:ext cx="8929718" cy="3500462"/>
          </a:xfrm>
        </p:spPr>
        <p:txBody>
          <a:bodyPr>
            <a:normAutofit/>
          </a:bodyPr>
          <a:lstStyle/>
          <a:p>
            <a:pPr lvl="0">
              <a:spcBef>
                <a:spcPts val="200"/>
              </a:spcBef>
              <a:buNone/>
              <a:defRPr/>
            </a:pPr>
            <a:r>
              <a:rPr lang="en-GB" sz="2400" b="1" dirty="0" smtClean="0"/>
              <a:t>Physical </a:t>
            </a:r>
            <a:r>
              <a:rPr lang="en-GB" sz="2400" b="1" dirty="0" smtClean="0"/>
              <a:t>and Measurement Chemistry</a:t>
            </a:r>
          </a:p>
          <a:p>
            <a:pPr lvl="0">
              <a:spcBef>
                <a:spcPts val="200"/>
              </a:spcBef>
              <a:defRPr/>
            </a:pPr>
            <a:r>
              <a:rPr lang="en-GB" sz="2200" dirty="0" smtClean="0"/>
              <a:t>Scanning and imaging </a:t>
            </a:r>
            <a:r>
              <a:rPr lang="en-GB" sz="2200" dirty="0" err="1" smtClean="0"/>
              <a:t>ellipsometer</a:t>
            </a:r>
            <a:endParaRPr lang="en-GB" sz="2200" dirty="0" smtClean="0"/>
          </a:p>
          <a:p>
            <a:pPr lvl="1">
              <a:spcBef>
                <a:spcPts val="200"/>
              </a:spcBef>
              <a:defRPr/>
            </a:pPr>
            <a:r>
              <a:rPr lang="en-GB" sz="1800" dirty="0" smtClean="0"/>
              <a:t>Thin film analysis, </a:t>
            </a:r>
            <a:r>
              <a:rPr lang="en-GB" sz="1800" dirty="0" err="1" smtClean="0"/>
              <a:t>monolayers</a:t>
            </a:r>
            <a:endParaRPr lang="en-GB" sz="1800" dirty="0" smtClean="0"/>
          </a:p>
          <a:p>
            <a:pPr lvl="0">
              <a:spcBef>
                <a:spcPts val="200"/>
              </a:spcBef>
              <a:defRPr/>
            </a:pPr>
            <a:r>
              <a:rPr lang="en-GB" sz="2200" dirty="0" smtClean="0"/>
              <a:t>Highest specification commercial Quartz Crystal Microbalance</a:t>
            </a:r>
          </a:p>
          <a:p>
            <a:pPr lvl="0">
              <a:spcBef>
                <a:spcPts val="200"/>
              </a:spcBef>
              <a:defRPr/>
            </a:pPr>
            <a:r>
              <a:rPr lang="en-GB" sz="2200" dirty="0" smtClean="0"/>
              <a:t>Atomic Force Microscope</a:t>
            </a:r>
          </a:p>
          <a:p>
            <a:pPr lvl="1">
              <a:spcBef>
                <a:spcPts val="200"/>
              </a:spcBef>
              <a:defRPr/>
            </a:pPr>
            <a:r>
              <a:rPr lang="en-GB" sz="1800" dirty="0" smtClean="0"/>
              <a:t>Configured for electrochemistry</a:t>
            </a:r>
          </a:p>
          <a:p>
            <a:pPr>
              <a:spcBef>
                <a:spcPts val="200"/>
              </a:spcBef>
              <a:defRPr/>
            </a:pPr>
            <a:r>
              <a:rPr lang="en-GB" sz="2200" dirty="0" smtClean="0"/>
              <a:t>Organic </a:t>
            </a:r>
            <a:r>
              <a:rPr lang="en-GB" sz="2200" dirty="0" smtClean="0"/>
              <a:t>thin film deposition and analysis</a:t>
            </a:r>
          </a:p>
          <a:p>
            <a:pPr lvl="1">
              <a:spcBef>
                <a:spcPts val="200"/>
              </a:spcBef>
              <a:defRPr/>
            </a:pPr>
            <a:r>
              <a:rPr lang="en-GB" sz="1800" dirty="0" smtClean="0"/>
              <a:t>Photovoltaic research, solar simulator</a:t>
            </a:r>
          </a:p>
          <a:p>
            <a:pPr>
              <a:spcBef>
                <a:spcPts val="200"/>
              </a:spcBef>
              <a:defRPr/>
            </a:pPr>
            <a:endParaRPr lang="en-GB" sz="2200" dirty="0" smtClean="0"/>
          </a:p>
          <a:p>
            <a:pPr>
              <a:spcBef>
                <a:spcPts val="200"/>
              </a:spcBef>
            </a:pPr>
            <a:endParaRPr lang="en-GB" sz="2400" dirty="0" smtClean="0"/>
          </a:p>
          <a:p>
            <a:pPr lvl="1">
              <a:spcBef>
                <a:spcPts val="200"/>
              </a:spcBef>
            </a:pPr>
            <a:endParaRPr lang="en-GB" sz="2000" dirty="0" smtClean="0"/>
          </a:p>
        </p:txBody>
      </p:sp>
      <p:pic>
        <p:nvPicPr>
          <p:cNvPr id="4" name="Picture 3" descr="AWM-ERDF-ADV-RB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5929330"/>
            <a:ext cx="3714744" cy="815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Bham_Marque_Black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2857488" y="6000768"/>
            <a:ext cx="2500330" cy="571504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475" y="5956029"/>
            <a:ext cx="2409823" cy="79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7"/>
          <p:cNvSpPr txBox="1">
            <a:spLocks noChangeArrowheads="1"/>
          </p:cNvSpPr>
          <p:nvPr/>
        </p:nvSpPr>
        <p:spPr bwMode="auto">
          <a:xfrm>
            <a:off x="2357422" y="5572140"/>
            <a:ext cx="307183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Calibri" pitchFamily="34" charset="0"/>
              </a:rPr>
              <a:t>Thin Film Deposition and Analysis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3" name="TextBox 17"/>
          <p:cNvSpPr txBox="1">
            <a:spLocks noChangeArrowheads="1"/>
          </p:cNvSpPr>
          <p:nvPr/>
        </p:nvSpPr>
        <p:spPr bwMode="auto">
          <a:xfrm>
            <a:off x="-32" y="5643579"/>
            <a:ext cx="242889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Calibri" pitchFamily="34" charset="0"/>
              </a:rPr>
              <a:t>Quartz Crystal Microbalance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5429256" y="5643579"/>
            <a:ext cx="121444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Calibri" pitchFamily="34" charset="0"/>
              </a:rPr>
              <a:t>STM/AFM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5" name="TextBox 17"/>
          <p:cNvSpPr txBox="1">
            <a:spLocks noChangeArrowheads="1"/>
          </p:cNvSpPr>
          <p:nvPr/>
        </p:nvSpPr>
        <p:spPr bwMode="auto">
          <a:xfrm>
            <a:off x="6929454" y="5643579"/>
            <a:ext cx="192882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Calibri" pitchFamily="34" charset="0"/>
              </a:rPr>
              <a:t>Broadband </a:t>
            </a:r>
            <a:r>
              <a:rPr lang="en-GB" sz="1400" dirty="0" err="1" smtClean="0">
                <a:latin typeface="Calibri" pitchFamily="34" charset="0"/>
              </a:rPr>
              <a:t>Ellipsometer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20" name="Picture 21" descr="Q-Sense E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857628"/>
            <a:ext cx="2126072" cy="1860313"/>
          </a:xfrm>
          <a:prstGeom prst="rect">
            <a:avLst/>
          </a:prstGeom>
          <a:noFill/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6" cstate="print"/>
          <a:srcRect l="3363" t="4517" r="2423"/>
          <a:stretch>
            <a:fillRect/>
          </a:stretch>
        </p:blipFill>
        <p:spPr bwMode="auto">
          <a:xfrm>
            <a:off x="6786578" y="3929066"/>
            <a:ext cx="2246300" cy="1707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43174" y="3929066"/>
            <a:ext cx="219027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8" cstate="print"/>
          <a:srcRect l="23094" r="11604" b="6190"/>
          <a:stretch>
            <a:fillRect/>
          </a:stretch>
        </p:blipFill>
        <p:spPr bwMode="auto">
          <a:xfrm>
            <a:off x="5143504" y="3929066"/>
            <a:ext cx="1324720" cy="1646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401080" cy="500066"/>
          </a:xfrm>
        </p:spPr>
        <p:txBody>
          <a:bodyPr>
            <a:noAutofit/>
          </a:bodyPr>
          <a:lstStyle/>
          <a:p>
            <a:pPr algn="l"/>
            <a:r>
              <a:rPr lang="en-GB" sz="3200" b="1" dirty="0" smtClean="0"/>
              <a:t>Equipment Highlights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857232"/>
            <a:ext cx="8929718" cy="3500462"/>
          </a:xfrm>
        </p:spPr>
        <p:txBody>
          <a:bodyPr>
            <a:normAutofit/>
          </a:bodyPr>
          <a:lstStyle/>
          <a:p>
            <a:pPr lvl="0">
              <a:spcBef>
                <a:spcPts val="200"/>
              </a:spcBef>
              <a:buNone/>
              <a:defRPr/>
            </a:pPr>
            <a:r>
              <a:rPr lang="en-GB" sz="2400" b="1" dirty="0" smtClean="0"/>
              <a:t>Warwick Microscopy</a:t>
            </a:r>
          </a:p>
          <a:p>
            <a:pPr lvl="0">
              <a:spcBef>
                <a:spcPts val="200"/>
              </a:spcBef>
              <a:defRPr/>
            </a:pPr>
            <a:r>
              <a:rPr lang="en-GB" sz="2200" dirty="0" smtClean="0"/>
              <a:t>High specification laser scanning </a:t>
            </a:r>
            <a:r>
              <a:rPr lang="en-GB" sz="2200" dirty="0" err="1" smtClean="0"/>
              <a:t>confocal</a:t>
            </a:r>
            <a:r>
              <a:rPr lang="en-GB" sz="2200" dirty="0" smtClean="0"/>
              <a:t> microscope suite: agreement to operate as a demonstration site for supplier </a:t>
            </a:r>
            <a:r>
              <a:rPr lang="en-GB" sz="2200" dirty="0" err="1" smtClean="0"/>
              <a:t>Leica</a:t>
            </a:r>
            <a:endParaRPr lang="en-GB" sz="2200" dirty="0" smtClean="0"/>
          </a:p>
          <a:p>
            <a:pPr lvl="1">
              <a:spcBef>
                <a:spcPts val="200"/>
              </a:spcBef>
              <a:defRPr/>
            </a:pPr>
            <a:r>
              <a:rPr lang="en-GB" sz="1800" dirty="0" smtClean="0"/>
              <a:t>White light and UV sources</a:t>
            </a:r>
          </a:p>
          <a:p>
            <a:pPr lvl="0">
              <a:spcBef>
                <a:spcPts val="200"/>
              </a:spcBef>
              <a:defRPr/>
            </a:pPr>
            <a:r>
              <a:rPr lang="en-GB" sz="2200" dirty="0" smtClean="0"/>
              <a:t>Raman Structural and Chemical Analyser – including Photoluminescence and </a:t>
            </a:r>
            <a:r>
              <a:rPr lang="en-GB" sz="2200" dirty="0" err="1" smtClean="0"/>
              <a:t>Cathodoluminescence</a:t>
            </a:r>
            <a:endParaRPr lang="en-GB" sz="2200" dirty="0" smtClean="0"/>
          </a:p>
          <a:p>
            <a:pPr lvl="0">
              <a:spcBef>
                <a:spcPts val="200"/>
              </a:spcBef>
              <a:defRPr/>
            </a:pPr>
            <a:r>
              <a:rPr lang="en-GB" sz="2200" dirty="0" err="1" smtClean="0"/>
              <a:t>Cryostage</a:t>
            </a:r>
            <a:r>
              <a:rPr lang="en-GB" sz="2200" dirty="0" smtClean="0"/>
              <a:t> for SEM</a:t>
            </a:r>
          </a:p>
          <a:p>
            <a:pPr>
              <a:spcBef>
                <a:spcPts val="200"/>
              </a:spcBef>
              <a:defRPr/>
            </a:pPr>
            <a:r>
              <a:rPr lang="en-GB" sz="2200" dirty="0" smtClean="0"/>
              <a:t>UHV-Scanning Tunnelling Microscope</a:t>
            </a:r>
          </a:p>
          <a:p>
            <a:pPr>
              <a:spcBef>
                <a:spcPts val="200"/>
              </a:spcBef>
            </a:pPr>
            <a:endParaRPr lang="en-GB" sz="2400" dirty="0" smtClean="0"/>
          </a:p>
          <a:p>
            <a:pPr lvl="1">
              <a:spcBef>
                <a:spcPts val="200"/>
              </a:spcBef>
            </a:pPr>
            <a:endParaRPr lang="en-GB" sz="2000" dirty="0" smtClean="0"/>
          </a:p>
        </p:txBody>
      </p:sp>
      <p:pic>
        <p:nvPicPr>
          <p:cNvPr id="4" name="Picture 3" descr="AWM-ERDF-ADV-RB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5929330"/>
            <a:ext cx="3714744" cy="815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Bham_Marque_Black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2857488" y="6000768"/>
            <a:ext cx="2500330" cy="571504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475" y="5956029"/>
            <a:ext cx="2409823" cy="79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32102" y="4071942"/>
            <a:ext cx="226879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7"/>
          <p:cNvSpPr txBox="1">
            <a:spLocks noChangeArrowheads="1"/>
          </p:cNvSpPr>
          <p:nvPr/>
        </p:nvSpPr>
        <p:spPr bwMode="auto">
          <a:xfrm>
            <a:off x="2214546" y="5643578"/>
            <a:ext cx="257176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Calibri" pitchFamily="34" charset="0"/>
              </a:rPr>
              <a:t>Structural and chemical analyser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3" name="TextBox 17"/>
          <p:cNvSpPr txBox="1">
            <a:spLocks noChangeArrowheads="1"/>
          </p:cNvSpPr>
          <p:nvPr/>
        </p:nvSpPr>
        <p:spPr bwMode="auto">
          <a:xfrm>
            <a:off x="214282" y="5643579"/>
            <a:ext cx="242889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dirty="0" err="1" smtClean="0">
                <a:latin typeface="Calibri" pitchFamily="34" charset="0"/>
              </a:rPr>
              <a:t>Cathodoluminenscence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4929190" y="5643578"/>
            <a:ext cx="250033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Calibri" pitchFamily="34" charset="0"/>
              </a:rPr>
              <a:t>Laser scanning </a:t>
            </a:r>
            <a:r>
              <a:rPr lang="en-GB" sz="1400" dirty="0" err="1" smtClean="0">
                <a:latin typeface="Calibri" pitchFamily="34" charset="0"/>
              </a:rPr>
              <a:t>confocal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5" name="TextBox 17"/>
          <p:cNvSpPr txBox="1">
            <a:spLocks noChangeArrowheads="1"/>
          </p:cNvSpPr>
          <p:nvPr/>
        </p:nvSpPr>
        <p:spPr bwMode="auto">
          <a:xfrm>
            <a:off x="7286643" y="5643579"/>
            <a:ext cx="16430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dirty="0" err="1" smtClean="0">
                <a:latin typeface="Calibri" pitchFamily="34" charset="0"/>
              </a:rPr>
              <a:t>Cryo</a:t>
            </a:r>
            <a:r>
              <a:rPr lang="en-GB" sz="1400" dirty="0" smtClean="0">
                <a:latin typeface="Calibri" pitchFamily="34" charset="0"/>
              </a:rPr>
              <a:t>-stage for SEM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7" name="Picture 17" descr="inVia Reflex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14562" y="4071942"/>
            <a:ext cx="2428876" cy="1568649"/>
          </a:xfrm>
          <a:prstGeom prst="rect">
            <a:avLst/>
          </a:prstGeom>
          <a:noFill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7" cstate="print"/>
          <a:srcRect r="15790"/>
          <a:stretch>
            <a:fillRect/>
          </a:stretch>
        </p:blipFill>
        <p:spPr bwMode="auto">
          <a:xfrm>
            <a:off x="7215205" y="4071942"/>
            <a:ext cx="1727389" cy="1537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8" cstate="print"/>
          <a:srcRect l="6190" t="3726" b="1433"/>
          <a:stretch>
            <a:fillRect/>
          </a:stretch>
        </p:blipFill>
        <p:spPr bwMode="auto">
          <a:xfrm>
            <a:off x="142845" y="4127191"/>
            <a:ext cx="2000264" cy="151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401080" cy="500066"/>
          </a:xfrm>
        </p:spPr>
        <p:txBody>
          <a:bodyPr>
            <a:noAutofit/>
          </a:bodyPr>
          <a:lstStyle/>
          <a:p>
            <a:pPr algn="l"/>
            <a:r>
              <a:rPr lang="en-GB" sz="3200" b="1" dirty="0" smtClean="0"/>
              <a:t>Equipment Highlights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714357"/>
            <a:ext cx="8929718" cy="2786082"/>
          </a:xfrm>
        </p:spPr>
        <p:txBody>
          <a:bodyPr>
            <a:normAutofit/>
          </a:bodyPr>
          <a:lstStyle/>
          <a:p>
            <a:pPr lvl="0">
              <a:spcBef>
                <a:spcPts val="200"/>
              </a:spcBef>
              <a:buNone/>
              <a:defRPr/>
            </a:pPr>
            <a:r>
              <a:rPr lang="en-GB" sz="2400" b="1" dirty="0" smtClean="0"/>
              <a:t>Warwick</a:t>
            </a:r>
          </a:p>
          <a:p>
            <a:pPr lvl="0">
              <a:spcBef>
                <a:spcPts val="200"/>
              </a:spcBef>
              <a:defRPr/>
            </a:pPr>
            <a:r>
              <a:rPr lang="en-GB" sz="2200" dirty="0" smtClean="0"/>
              <a:t>Advanced 850 MHz 20 Tesla </a:t>
            </a:r>
            <a:r>
              <a:rPr lang="en-GB" sz="2200" dirty="0" err="1" smtClean="0"/>
              <a:t>widebore</a:t>
            </a:r>
            <a:r>
              <a:rPr lang="en-GB" sz="2200" dirty="0" smtClean="0"/>
              <a:t> solid state NMR (1</a:t>
            </a:r>
            <a:r>
              <a:rPr lang="en-GB" sz="2200" baseline="30000" dirty="0" smtClean="0"/>
              <a:t>st</a:t>
            </a:r>
            <a:r>
              <a:rPr lang="en-GB" sz="2200" dirty="0" smtClean="0"/>
              <a:t> in UK)</a:t>
            </a:r>
          </a:p>
          <a:p>
            <a:pPr lvl="0">
              <a:spcBef>
                <a:spcPts val="200"/>
              </a:spcBef>
              <a:defRPr/>
            </a:pPr>
            <a:r>
              <a:rPr lang="en-GB" sz="2200" dirty="0" smtClean="0"/>
              <a:t>Range of biomaterials analysis equipment including FPLCs, </a:t>
            </a:r>
            <a:r>
              <a:rPr lang="en-GB" sz="2200" dirty="0" err="1" smtClean="0"/>
              <a:t>bioanalyser</a:t>
            </a:r>
            <a:r>
              <a:rPr lang="en-GB" sz="2200" dirty="0" smtClean="0"/>
              <a:t> and HPLC-Mass Spec</a:t>
            </a:r>
          </a:p>
          <a:p>
            <a:pPr lvl="0">
              <a:spcBef>
                <a:spcPts val="200"/>
              </a:spcBef>
              <a:defRPr/>
            </a:pPr>
            <a:r>
              <a:rPr lang="en-GB" sz="2200" dirty="0" err="1" smtClean="0"/>
              <a:t>Bruker</a:t>
            </a:r>
            <a:r>
              <a:rPr lang="en-GB" sz="2200" dirty="0" smtClean="0"/>
              <a:t> </a:t>
            </a:r>
            <a:r>
              <a:rPr lang="en-GB" sz="2200" dirty="0" err="1" smtClean="0"/>
              <a:t>MaXis</a:t>
            </a:r>
            <a:r>
              <a:rPr lang="en-GB" sz="2200" dirty="0" smtClean="0"/>
              <a:t> Mass Spectrometer</a:t>
            </a:r>
          </a:p>
          <a:p>
            <a:pPr>
              <a:spcBef>
                <a:spcPts val="200"/>
              </a:spcBef>
              <a:defRPr/>
            </a:pPr>
            <a:endParaRPr lang="en-GB" sz="2200" dirty="0" smtClean="0"/>
          </a:p>
          <a:p>
            <a:pPr>
              <a:spcBef>
                <a:spcPts val="200"/>
              </a:spcBef>
            </a:pPr>
            <a:endParaRPr lang="en-GB" sz="2400" dirty="0" smtClean="0"/>
          </a:p>
          <a:p>
            <a:pPr lvl="1">
              <a:spcBef>
                <a:spcPts val="200"/>
              </a:spcBef>
            </a:pPr>
            <a:endParaRPr lang="en-GB" sz="2000" dirty="0" smtClean="0"/>
          </a:p>
        </p:txBody>
      </p:sp>
      <p:pic>
        <p:nvPicPr>
          <p:cNvPr id="4" name="Picture 3" descr="AWM-ERDF-ADV-RB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5929330"/>
            <a:ext cx="3714744" cy="815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Bham_Marque_Black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2857488" y="6000768"/>
            <a:ext cx="2500330" cy="571504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475" y="5956029"/>
            <a:ext cx="2409823" cy="79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7"/>
          <p:cNvSpPr txBox="1">
            <a:spLocks noChangeArrowheads="1"/>
          </p:cNvSpPr>
          <p:nvPr/>
        </p:nvSpPr>
        <p:spPr bwMode="auto">
          <a:xfrm>
            <a:off x="2285984" y="5572140"/>
            <a:ext cx="64294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Calibri" pitchFamily="34" charset="0"/>
              </a:rPr>
              <a:t>FPLCs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3" name="TextBox 17"/>
          <p:cNvSpPr txBox="1">
            <a:spLocks noChangeArrowheads="1"/>
          </p:cNvSpPr>
          <p:nvPr/>
        </p:nvSpPr>
        <p:spPr bwMode="auto">
          <a:xfrm>
            <a:off x="214282" y="5429264"/>
            <a:ext cx="17859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Calibri" pitchFamily="34" charset="0"/>
              </a:rPr>
              <a:t>Unique 850 MHz Solid State NMR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5286380" y="5572140"/>
            <a:ext cx="10715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Calibri" pitchFamily="34" charset="0"/>
              </a:rPr>
              <a:t>UHV-STM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20" name="TextBox 18"/>
          <p:cNvSpPr txBox="1">
            <a:spLocks noChangeArrowheads="1"/>
          </p:cNvSpPr>
          <p:nvPr/>
        </p:nvSpPr>
        <p:spPr bwMode="auto">
          <a:xfrm>
            <a:off x="6572264" y="5477548"/>
            <a:ext cx="250029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1400" dirty="0" smtClean="0">
                <a:latin typeface="Calibri" pitchFamily="34" charset="0"/>
              </a:rPr>
              <a:t>Mass Spectrometer 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26626" name="Picture 2" descr="Bruker 850 MHz superconducting magne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3786190"/>
            <a:ext cx="1230043" cy="1704963"/>
          </a:xfrm>
          <a:prstGeom prst="rect">
            <a:avLst/>
          </a:prstGeom>
          <a:noFill/>
        </p:spPr>
      </p:pic>
      <p:pic>
        <p:nvPicPr>
          <p:cNvPr id="21" name="Picture 13" descr="ÄKTAfplc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28794" y="3571876"/>
            <a:ext cx="1425902" cy="1980420"/>
          </a:xfrm>
          <a:prstGeom prst="rect">
            <a:avLst/>
          </a:prstGeom>
          <a:noFill/>
        </p:spPr>
      </p:pic>
      <p:pic>
        <p:nvPicPr>
          <p:cNvPr id="22" name="Picture 11" descr="LT-STM System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143514" y="3830005"/>
            <a:ext cx="1285874" cy="1680210"/>
          </a:xfrm>
          <a:prstGeom prst="rect">
            <a:avLst/>
          </a:prstGeom>
          <a:noFill/>
        </p:spPr>
      </p:pic>
      <p:pic>
        <p:nvPicPr>
          <p:cNvPr id="23" name="Picture 45" descr="http://www.bdal.com/typo3temp/pics/p_d02689f462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643306" y="3357562"/>
            <a:ext cx="903548" cy="2214578"/>
          </a:xfrm>
          <a:prstGeom prst="rect">
            <a:avLst/>
          </a:prstGeom>
          <a:noFill/>
        </p:spPr>
      </p:pic>
      <p:sp>
        <p:nvSpPr>
          <p:cNvPr id="24" name="TextBox 17"/>
          <p:cNvSpPr txBox="1">
            <a:spLocks noChangeArrowheads="1"/>
          </p:cNvSpPr>
          <p:nvPr/>
        </p:nvSpPr>
        <p:spPr bwMode="auto">
          <a:xfrm>
            <a:off x="3000364" y="5643578"/>
            <a:ext cx="221457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dirty="0" err="1" smtClean="0">
                <a:latin typeface="Calibri" pitchFamily="34" charset="0"/>
              </a:rPr>
              <a:t>MaXis</a:t>
            </a:r>
            <a:r>
              <a:rPr lang="en-GB" sz="1400" dirty="0" smtClean="0">
                <a:latin typeface="Calibri" pitchFamily="34" charset="0"/>
              </a:rPr>
              <a:t> Mass Spectrometer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715140" y="3986229"/>
            <a:ext cx="2207349" cy="1371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401080" cy="500066"/>
          </a:xfrm>
        </p:spPr>
        <p:txBody>
          <a:bodyPr>
            <a:noAutofit/>
          </a:bodyPr>
          <a:lstStyle/>
          <a:p>
            <a:pPr algn="l"/>
            <a:r>
              <a:rPr lang="en-GB" sz="3200" b="1" dirty="0" smtClean="0"/>
              <a:t>Equipment Highlights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714357"/>
            <a:ext cx="8929718" cy="2786082"/>
          </a:xfrm>
        </p:spPr>
        <p:txBody>
          <a:bodyPr>
            <a:normAutofit/>
          </a:bodyPr>
          <a:lstStyle/>
          <a:p>
            <a:pPr lvl="0">
              <a:spcBef>
                <a:spcPts val="200"/>
              </a:spcBef>
              <a:buNone/>
              <a:defRPr/>
            </a:pPr>
            <a:r>
              <a:rPr lang="en-GB" sz="2400" b="1" dirty="0" smtClean="0"/>
              <a:t>Birmingham</a:t>
            </a:r>
          </a:p>
          <a:p>
            <a:pPr lvl="0">
              <a:spcBef>
                <a:spcPts val="200"/>
              </a:spcBef>
              <a:defRPr/>
            </a:pPr>
            <a:r>
              <a:rPr lang="en-GB" sz="2200" dirty="0" smtClean="0"/>
              <a:t>Science City allows academics at both institutions to access equipment housed in departments at both sites</a:t>
            </a:r>
          </a:p>
          <a:p>
            <a:pPr>
              <a:spcBef>
                <a:spcPts val="200"/>
              </a:spcBef>
              <a:defRPr/>
            </a:pPr>
            <a:endParaRPr lang="en-GB" sz="2200" dirty="0" smtClean="0"/>
          </a:p>
          <a:p>
            <a:pPr>
              <a:spcBef>
                <a:spcPts val="200"/>
              </a:spcBef>
            </a:pPr>
            <a:endParaRPr lang="en-GB" sz="2400" dirty="0" smtClean="0"/>
          </a:p>
          <a:p>
            <a:pPr lvl="1">
              <a:spcBef>
                <a:spcPts val="200"/>
              </a:spcBef>
            </a:pPr>
            <a:endParaRPr lang="en-GB" sz="2000" dirty="0" smtClean="0"/>
          </a:p>
        </p:txBody>
      </p:sp>
      <p:pic>
        <p:nvPicPr>
          <p:cNvPr id="4" name="Picture 3" descr="AWM-ERDF-ADV-RB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5929330"/>
            <a:ext cx="3714744" cy="815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Bham_Marque_Black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2857488" y="6000768"/>
            <a:ext cx="2500330" cy="571504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475" y="5956029"/>
            <a:ext cx="2409823" cy="79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 descr="QICPIC&amp;RODOS-L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48" y="2014543"/>
            <a:ext cx="2089927" cy="1557333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428596" y="3661950"/>
            <a:ext cx="27860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QICPIC Particle Shape Analyser</a:t>
            </a:r>
            <a:endParaRPr lang="en-GB" sz="1600" dirty="0"/>
          </a:p>
        </p:txBody>
      </p:sp>
      <p:pic>
        <p:nvPicPr>
          <p:cNvPr id="27" name="Picture 6" descr="http://www.thesorptionsolution.com/images/dvsadv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00430" y="1928802"/>
            <a:ext cx="1428760" cy="1056477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3286116" y="2928934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DVS-A Moisture Adsorption Apparatus</a:t>
            </a:r>
            <a:endParaRPr lang="en-GB" sz="1600" dirty="0"/>
          </a:p>
        </p:txBody>
      </p:sp>
      <p:pic>
        <p:nvPicPr>
          <p:cNvPr id="29" name="Picture 8" descr="AccuPyc 134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2910" y="4000504"/>
            <a:ext cx="2253565" cy="1428760"/>
          </a:xfrm>
          <a:prstGeom prst="rect">
            <a:avLst/>
          </a:prstGeom>
          <a:noFill/>
        </p:spPr>
      </p:pic>
      <p:sp>
        <p:nvSpPr>
          <p:cNvPr id="30" name="TextBox 29"/>
          <p:cNvSpPr txBox="1"/>
          <p:nvPr/>
        </p:nvSpPr>
        <p:spPr>
          <a:xfrm>
            <a:off x="571472" y="5429264"/>
            <a:ext cx="26432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/>
              <a:t>AcuPyc</a:t>
            </a:r>
            <a:r>
              <a:rPr lang="en-GB" sz="1600" dirty="0" smtClean="0"/>
              <a:t> II 1340 </a:t>
            </a:r>
            <a:r>
              <a:rPr lang="en-GB" sz="1600" dirty="0" err="1" smtClean="0"/>
              <a:t>Pycnometer</a:t>
            </a:r>
            <a:endParaRPr lang="en-GB" sz="1600" dirty="0"/>
          </a:p>
        </p:txBody>
      </p:sp>
      <p:pic>
        <p:nvPicPr>
          <p:cNvPr id="31" name="Picture 10" descr="AutoPore IV Mercury Porosimeter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86446" y="3423829"/>
            <a:ext cx="1143008" cy="2100664"/>
          </a:xfrm>
          <a:prstGeom prst="rect">
            <a:avLst/>
          </a:prstGeom>
          <a:noFill/>
        </p:spPr>
      </p:pic>
      <p:sp>
        <p:nvSpPr>
          <p:cNvPr id="32" name="TextBox 31"/>
          <p:cNvSpPr txBox="1"/>
          <p:nvPr/>
        </p:nvSpPr>
        <p:spPr>
          <a:xfrm>
            <a:off x="5286380" y="5447900"/>
            <a:ext cx="26432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/>
              <a:t>AutoPore</a:t>
            </a:r>
            <a:r>
              <a:rPr lang="en-GB" sz="1600" dirty="0" smtClean="0"/>
              <a:t> IV </a:t>
            </a:r>
            <a:r>
              <a:rPr lang="en-GB" sz="1600" dirty="0" err="1" smtClean="0"/>
              <a:t>Porosimeter</a:t>
            </a:r>
            <a:endParaRPr lang="en-GB" sz="1600" dirty="0"/>
          </a:p>
        </p:txBody>
      </p:sp>
      <p:pic>
        <p:nvPicPr>
          <p:cNvPr id="35" name="Picture 16" descr="http://www.micromaterials.co.uk/images/MicroMat%20Machine%20DH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143636" y="1571612"/>
            <a:ext cx="1914525" cy="1476375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5786446" y="2928934"/>
            <a:ext cx="26432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/>
              <a:t>NanoTest</a:t>
            </a:r>
            <a:r>
              <a:rPr lang="en-GB" sz="1600" dirty="0" smtClean="0"/>
              <a:t> </a:t>
            </a:r>
            <a:r>
              <a:rPr lang="en-GB" sz="1600" dirty="0" err="1" smtClean="0"/>
              <a:t>NanoIndentor</a:t>
            </a:r>
            <a:endParaRPr lang="en-GB" sz="1600" dirty="0"/>
          </a:p>
        </p:txBody>
      </p:sp>
      <p:pic>
        <p:nvPicPr>
          <p:cNvPr id="38" name="Picture 22" descr="http://www.3dsystems.com/images/products/projet_dp3000/projet_dp3000_refl_203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357555" y="3576624"/>
            <a:ext cx="1714512" cy="1714513"/>
          </a:xfrm>
          <a:prstGeom prst="rect">
            <a:avLst/>
          </a:prstGeom>
          <a:noFill/>
        </p:spPr>
      </p:pic>
      <p:sp>
        <p:nvSpPr>
          <p:cNvPr id="39" name="TextBox 38"/>
          <p:cNvSpPr txBox="1"/>
          <p:nvPr/>
        </p:nvSpPr>
        <p:spPr>
          <a:xfrm>
            <a:off x="3357554" y="5429264"/>
            <a:ext cx="1857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Rapid </a:t>
            </a:r>
            <a:r>
              <a:rPr lang="en-GB" sz="1600" dirty="0" err="1" smtClean="0"/>
              <a:t>Prototyper</a:t>
            </a:r>
            <a:endParaRPr lang="en-GB" sz="1600" dirty="0"/>
          </a:p>
        </p:txBody>
      </p:sp>
      <p:pic>
        <p:nvPicPr>
          <p:cNvPr id="40" name="Picture 24" descr="http://www.lot-oriel.com/site/images/alpha300_01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643834" y="3219463"/>
            <a:ext cx="1133475" cy="2209801"/>
          </a:xfrm>
          <a:prstGeom prst="rect">
            <a:avLst/>
          </a:prstGeom>
          <a:noFill/>
        </p:spPr>
      </p:pic>
      <p:sp>
        <p:nvSpPr>
          <p:cNvPr id="41" name="TextBox 40"/>
          <p:cNvSpPr txBox="1"/>
          <p:nvPr/>
        </p:nvSpPr>
        <p:spPr>
          <a:xfrm>
            <a:off x="7500958" y="5447900"/>
            <a:ext cx="1571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/>
              <a:t>Confocal</a:t>
            </a:r>
            <a:r>
              <a:rPr lang="en-GB" sz="1600" dirty="0" smtClean="0"/>
              <a:t> Raman</a:t>
            </a:r>
            <a:endParaRPr lang="en-GB" sz="1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 txBox="1">
            <a:spLocks noChangeArrowheads="1"/>
          </p:cNvSpPr>
          <p:nvPr/>
        </p:nvSpPr>
        <p:spPr>
          <a:xfrm>
            <a:off x="71406" y="131744"/>
            <a:ext cx="8229600" cy="654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Advanced Materials 2 – Science City</a:t>
            </a:r>
          </a:p>
        </p:txBody>
      </p:sp>
      <p:pic>
        <p:nvPicPr>
          <p:cNvPr id="9" name="Picture 29" descr="http://www.windsorscientific.co.uk/img/Image/ep3_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3571876"/>
            <a:ext cx="1654175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Modular Glovebox Technology by MBRAU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71414"/>
            <a:ext cx="2143125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5"/>
          <p:cNvSpPr txBox="1">
            <a:spLocks noChangeArrowheads="1"/>
          </p:cNvSpPr>
          <p:nvPr/>
        </p:nvSpPr>
        <p:spPr bwMode="auto">
          <a:xfrm>
            <a:off x="0" y="5572140"/>
            <a:ext cx="19288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dirty="0">
                <a:latin typeface="Calibri" pitchFamily="34" charset="0"/>
              </a:rPr>
              <a:t>Broadband </a:t>
            </a:r>
            <a:r>
              <a:rPr lang="en-GB" sz="1400" dirty="0" err="1">
                <a:latin typeface="Calibri" pitchFamily="34" charset="0"/>
              </a:rPr>
              <a:t>Elipsometer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6" name="TextBox 18"/>
          <p:cNvSpPr txBox="1">
            <a:spLocks noChangeArrowheads="1"/>
          </p:cNvSpPr>
          <p:nvPr/>
        </p:nvSpPr>
        <p:spPr bwMode="auto">
          <a:xfrm>
            <a:off x="6715140" y="1285860"/>
            <a:ext cx="250029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Calibri" pitchFamily="34" charset="0"/>
              </a:rPr>
              <a:t>Thin </a:t>
            </a:r>
            <a:r>
              <a:rPr lang="en-GB" sz="1400" dirty="0" smtClean="0">
                <a:latin typeface="Calibri" pitchFamily="34" charset="0"/>
              </a:rPr>
              <a:t>Film </a:t>
            </a:r>
            <a:r>
              <a:rPr lang="en-GB" sz="1400" dirty="0">
                <a:latin typeface="Calibri" pitchFamily="34" charset="0"/>
              </a:rPr>
              <a:t>Deposition </a:t>
            </a:r>
            <a:r>
              <a:rPr lang="en-GB" sz="1400" dirty="0" smtClean="0">
                <a:latin typeface="Calibri" pitchFamily="34" charset="0"/>
              </a:rPr>
              <a:t>System for Organic Photovoltaic Research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22" name="Picture 2" descr="QICPIC&amp;RODOS-L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1857364"/>
            <a:ext cx="2042921" cy="1522305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7072330" y="3429000"/>
            <a:ext cx="1928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Particle Shape Analyser</a:t>
            </a:r>
            <a:endParaRPr lang="en-GB" sz="1400" dirty="0"/>
          </a:p>
        </p:txBody>
      </p:sp>
      <p:pic>
        <p:nvPicPr>
          <p:cNvPr id="24" name="Picture 24" descr="http://www.lot-oriel.com/site/images/alpha300_01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71669" y="3571876"/>
            <a:ext cx="1000132" cy="1949838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1928794" y="5572140"/>
            <a:ext cx="13573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Confocal</a:t>
            </a:r>
            <a:r>
              <a:rPr lang="en-GB" sz="1400" dirty="0" smtClean="0"/>
              <a:t> Raman</a:t>
            </a:r>
            <a:endParaRPr lang="en-GB" sz="1400" dirty="0"/>
          </a:p>
        </p:txBody>
      </p:sp>
      <p:pic>
        <p:nvPicPr>
          <p:cNvPr id="26" name="Picture 22" descr="http://www.3dsystems.com/images/products/projet_dp3000/projet_dp3000_refl_20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81367" y="3643314"/>
            <a:ext cx="1933575" cy="1933576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3357554" y="5572140"/>
            <a:ext cx="2000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Projet</a:t>
            </a:r>
            <a:r>
              <a:rPr lang="en-GB" sz="1400" dirty="0" smtClean="0"/>
              <a:t> Rapid </a:t>
            </a:r>
            <a:r>
              <a:rPr lang="en-GB" sz="1400" dirty="0" err="1" smtClean="0"/>
              <a:t>Prototyper</a:t>
            </a:r>
            <a:endParaRPr lang="en-GB" sz="1400" dirty="0"/>
          </a:p>
        </p:txBody>
      </p:sp>
      <p:pic>
        <p:nvPicPr>
          <p:cNvPr id="28" name="Picture 27" descr="AWM-ERDF-ADV-RBG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29256" y="5970612"/>
            <a:ext cx="3714744" cy="815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8" descr="Bham_Marque_Black.jpg"/>
          <p:cNvPicPr/>
          <p:nvPr/>
        </p:nvPicPr>
        <p:blipFill>
          <a:blip r:embed="rId9"/>
          <a:stretch>
            <a:fillRect/>
          </a:stretch>
        </p:blipFill>
        <p:spPr>
          <a:xfrm>
            <a:off x="2857488" y="6000768"/>
            <a:ext cx="2500330" cy="571504"/>
          </a:xfrm>
          <a:prstGeom prst="rect">
            <a:avLst/>
          </a:prstGeom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0475" y="5929330"/>
            <a:ext cx="2409823" cy="79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500694" y="3714752"/>
            <a:ext cx="1339475" cy="1786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TextBox 32"/>
          <p:cNvSpPr txBox="1"/>
          <p:nvPr/>
        </p:nvSpPr>
        <p:spPr>
          <a:xfrm>
            <a:off x="5357818" y="5572140"/>
            <a:ext cx="1714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ACOMP Online GPC</a:t>
            </a:r>
            <a:endParaRPr lang="en-GB" sz="1400" dirty="0"/>
          </a:p>
        </p:txBody>
      </p:sp>
      <p:pic>
        <p:nvPicPr>
          <p:cNvPr id="34" name="Picture 16" descr="http://www.micromaterials.co.uk/images/MicroMat%20Machine%20DH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86631" y="3929066"/>
            <a:ext cx="1914525" cy="1476375"/>
          </a:xfrm>
          <a:prstGeom prst="rect">
            <a:avLst/>
          </a:prstGeom>
          <a:noFill/>
        </p:spPr>
      </p:pic>
      <p:sp>
        <p:nvSpPr>
          <p:cNvPr id="35" name="TextBox 34"/>
          <p:cNvSpPr txBox="1"/>
          <p:nvPr/>
        </p:nvSpPr>
        <p:spPr>
          <a:xfrm>
            <a:off x="7072362" y="5564403"/>
            <a:ext cx="1928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NanoTest</a:t>
            </a:r>
            <a:r>
              <a:rPr lang="en-GB" sz="1400" dirty="0" smtClean="0"/>
              <a:t> </a:t>
            </a:r>
            <a:r>
              <a:rPr lang="en-GB" sz="1400" dirty="0" err="1" smtClean="0"/>
              <a:t>NanoIndentor</a:t>
            </a:r>
            <a:endParaRPr lang="en-GB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285720" y="1000108"/>
            <a:ext cx="350046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Contact:</a:t>
            </a:r>
            <a:endParaRPr lang="en-GB" sz="2000" b="1" dirty="0"/>
          </a:p>
          <a:p>
            <a:r>
              <a:rPr lang="en-GB" sz="2000" dirty="0" smtClean="0"/>
              <a:t>Dr Emma Melia</a:t>
            </a:r>
          </a:p>
          <a:p>
            <a:r>
              <a:rPr lang="en-GB" sz="2000" dirty="0" smtClean="0"/>
              <a:t>AM2 Project Manager</a:t>
            </a:r>
          </a:p>
          <a:p>
            <a:r>
              <a:rPr lang="en-GB" sz="2000" dirty="0" smtClean="0"/>
              <a:t>Department of Chemistry, University of Warwick</a:t>
            </a:r>
          </a:p>
          <a:p>
            <a:r>
              <a:rPr lang="en-GB" sz="2000" dirty="0" smtClean="0">
                <a:hlinkClick r:id="rId13"/>
              </a:rPr>
              <a:t>e.melia@warwick.ac.uk</a:t>
            </a:r>
            <a:endParaRPr lang="en-GB" sz="2000" dirty="0" smtClean="0"/>
          </a:p>
          <a:p>
            <a:r>
              <a:rPr lang="en-GB" sz="2000" dirty="0" smtClean="0"/>
              <a:t>07824 541072</a:t>
            </a:r>
            <a:endParaRPr lang="en-GB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401080" cy="500066"/>
          </a:xfrm>
        </p:spPr>
        <p:txBody>
          <a:bodyPr>
            <a:noAutofit/>
          </a:bodyPr>
          <a:lstStyle/>
          <a:p>
            <a:pPr algn="l"/>
            <a:r>
              <a:rPr lang="en-GB" sz="3200" b="1" dirty="0" smtClean="0"/>
              <a:t>Birmingham Science City – Advanced Materials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928670"/>
            <a:ext cx="6357982" cy="5000660"/>
          </a:xfrm>
        </p:spPr>
        <p:txBody>
          <a:bodyPr>
            <a:normAutofit/>
          </a:bodyPr>
          <a:lstStyle/>
          <a:p>
            <a:pPr>
              <a:spcBef>
                <a:spcPts val="200"/>
              </a:spcBef>
            </a:pPr>
            <a:r>
              <a:rPr lang="en-GB" sz="2400" dirty="0" smtClean="0"/>
              <a:t>Set of three Projects totalling almost £30M investment</a:t>
            </a:r>
          </a:p>
          <a:p>
            <a:pPr>
              <a:spcBef>
                <a:spcPts val="200"/>
              </a:spcBef>
            </a:pPr>
            <a:r>
              <a:rPr lang="en-GB" sz="2400" b="1" dirty="0" smtClean="0"/>
              <a:t>AM1: </a:t>
            </a:r>
            <a:r>
              <a:rPr lang="en-GB" sz="2400" dirty="0" smtClean="0"/>
              <a:t>Creating and Characterising Next Generation Advanced Materials</a:t>
            </a:r>
          </a:p>
          <a:p>
            <a:pPr lvl="1">
              <a:spcBef>
                <a:spcPts val="200"/>
              </a:spcBef>
            </a:pPr>
            <a:r>
              <a:rPr lang="en-GB" sz="2000" dirty="0" smtClean="0"/>
              <a:t>Physics &amp; Physical Chemistry</a:t>
            </a:r>
          </a:p>
          <a:p>
            <a:pPr>
              <a:spcBef>
                <a:spcPts val="200"/>
              </a:spcBef>
            </a:pPr>
            <a:r>
              <a:rPr lang="en-GB" sz="2400" b="1" dirty="0" smtClean="0"/>
              <a:t>AM2:</a:t>
            </a:r>
            <a:r>
              <a:rPr lang="en-GB" sz="2400" b="1" i="1" dirty="0" smtClean="0"/>
              <a:t> Innovative Uses for Advanced Materials in the Modern World</a:t>
            </a:r>
          </a:p>
          <a:p>
            <a:pPr lvl="1">
              <a:spcBef>
                <a:spcPts val="200"/>
              </a:spcBef>
            </a:pPr>
            <a:r>
              <a:rPr lang="en-GB" sz="2000" b="1" i="1" dirty="0" smtClean="0"/>
              <a:t>Warwick Chemistry &amp; Physics, </a:t>
            </a:r>
          </a:p>
          <a:p>
            <a:pPr lvl="1">
              <a:spcBef>
                <a:spcPts val="200"/>
              </a:spcBef>
            </a:pPr>
            <a:r>
              <a:rPr lang="en-GB" sz="2000" b="1" i="1" dirty="0" smtClean="0"/>
              <a:t>Birmingham Chemical Engineering &amp; Chemistry</a:t>
            </a:r>
          </a:p>
          <a:p>
            <a:pPr lvl="1">
              <a:spcBef>
                <a:spcPts val="200"/>
              </a:spcBef>
              <a:buNone/>
            </a:pPr>
            <a:r>
              <a:rPr lang="en-GB" sz="2000" b="1" i="1" dirty="0" smtClean="0"/>
              <a:t>	and Dentistry</a:t>
            </a:r>
          </a:p>
          <a:p>
            <a:pPr>
              <a:spcBef>
                <a:spcPts val="200"/>
              </a:spcBef>
            </a:pPr>
            <a:r>
              <a:rPr lang="en-GB" sz="2400" b="1" dirty="0" smtClean="0"/>
              <a:t>AM3: </a:t>
            </a:r>
            <a:r>
              <a:rPr lang="en-GB" sz="2400" dirty="0" smtClean="0"/>
              <a:t>Processing of Advanced Materials</a:t>
            </a:r>
          </a:p>
          <a:p>
            <a:pPr lvl="1">
              <a:spcBef>
                <a:spcPts val="200"/>
              </a:spcBef>
            </a:pPr>
            <a:r>
              <a:rPr lang="en-GB" sz="2000" dirty="0" smtClean="0"/>
              <a:t>Engineering &amp; Physics</a:t>
            </a:r>
          </a:p>
        </p:txBody>
      </p:sp>
      <p:pic>
        <p:nvPicPr>
          <p:cNvPr id="4" name="Picture 3" descr="AWM-ERDF-ADV-RB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5929330"/>
            <a:ext cx="3714744" cy="815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Bham_Marque_Black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2857488" y="6000768"/>
            <a:ext cx="2500330" cy="571504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475" y="5956029"/>
            <a:ext cx="2409823" cy="79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Rectangle 15"/>
          <p:cNvSpPr/>
          <p:nvPr/>
        </p:nvSpPr>
        <p:spPr>
          <a:xfrm>
            <a:off x="5500694" y="5429264"/>
            <a:ext cx="785818" cy="357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586" name="Picture 10" descr="http://3.bp.blogspot.com/_TZ4zYEBSw1I/SDsFVwuaT0I/AAAAAAAAEnM/Wj-nQDYJA0g/s320/university_of_warwick_researcher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29402" y="4071942"/>
            <a:ext cx="2405058" cy="1593351"/>
          </a:xfrm>
          <a:prstGeom prst="rect">
            <a:avLst/>
          </a:prstGeom>
          <a:noFill/>
        </p:spPr>
      </p:pic>
      <p:pic>
        <p:nvPicPr>
          <p:cNvPr id="24588" name="Picture 12" descr="Chemical Engineeri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00826" y="642918"/>
            <a:ext cx="2424118" cy="1571636"/>
          </a:xfrm>
          <a:prstGeom prst="rect">
            <a:avLst/>
          </a:prstGeom>
          <a:noFill/>
        </p:spPr>
      </p:pic>
      <p:pic>
        <p:nvPicPr>
          <p:cNvPr id="24590" name="Picture 14" descr="postgraduates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2357430"/>
            <a:ext cx="2424118" cy="1559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401080" cy="500066"/>
          </a:xfrm>
        </p:spPr>
        <p:txBody>
          <a:bodyPr>
            <a:noAutofit/>
          </a:bodyPr>
          <a:lstStyle/>
          <a:p>
            <a:pPr algn="l"/>
            <a:r>
              <a:rPr lang="en-GB" sz="3200" b="1" dirty="0" smtClean="0"/>
              <a:t>Advanced Materials 2 – Background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928670"/>
            <a:ext cx="8715436" cy="5000660"/>
          </a:xfrm>
        </p:spPr>
        <p:txBody>
          <a:bodyPr>
            <a:normAutofit lnSpcReduction="10000"/>
          </a:bodyPr>
          <a:lstStyle/>
          <a:p>
            <a:pPr>
              <a:spcBef>
                <a:spcPts val="200"/>
              </a:spcBef>
            </a:pPr>
            <a:r>
              <a:rPr lang="en-GB" sz="2400" dirty="0" smtClean="0"/>
              <a:t>AM2 is focused on </a:t>
            </a:r>
            <a:r>
              <a:rPr lang="en-GB" sz="2400" b="1" i="1" dirty="0" smtClean="0"/>
              <a:t>applications</a:t>
            </a:r>
            <a:r>
              <a:rPr lang="en-GB" sz="2400" dirty="0" smtClean="0"/>
              <a:t> of Advanced Materials and </a:t>
            </a:r>
            <a:r>
              <a:rPr lang="en-GB" sz="2400" b="1" i="1" dirty="0" smtClean="0"/>
              <a:t>led by University of Warwick</a:t>
            </a:r>
          </a:p>
          <a:p>
            <a:pPr>
              <a:spcBef>
                <a:spcPts val="200"/>
              </a:spcBef>
            </a:pPr>
            <a:r>
              <a:rPr lang="en-GB" sz="2400" dirty="0" smtClean="0"/>
              <a:t>Academics and research groups with </a:t>
            </a:r>
            <a:r>
              <a:rPr lang="en-GB" sz="2400" b="1" i="1" dirty="0" smtClean="0"/>
              <a:t>global profile </a:t>
            </a:r>
            <a:r>
              <a:rPr lang="en-GB" sz="2400" dirty="0" smtClean="0"/>
              <a:t>and </a:t>
            </a:r>
            <a:r>
              <a:rPr lang="en-GB" sz="2400" b="1" i="1" dirty="0" smtClean="0"/>
              <a:t>strong industrial collaboration track record</a:t>
            </a:r>
            <a:r>
              <a:rPr lang="en-GB" sz="2400" dirty="0" smtClean="0"/>
              <a:t>:</a:t>
            </a:r>
          </a:p>
          <a:p>
            <a:pPr lvl="2">
              <a:spcBef>
                <a:spcPts val="200"/>
              </a:spcBef>
            </a:pPr>
            <a:r>
              <a:rPr lang="en-GB" sz="2000" dirty="0" smtClean="0"/>
              <a:t>Warwick Leads: Prof Dave Haddleton &amp; Prof Julie MacPherson</a:t>
            </a:r>
          </a:p>
          <a:p>
            <a:pPr lvl="2">
              <a:spcBef>
                <a:spcPts val="200"/>
              </a:spcBef>
            </a:pPr>
            <a:r>
              <a:rPr lang="en-GB" sz="2000" dirty="0" smtClean="0"/>
              <a:t>Birmingham Leads: Prof Jon Preece &amp; Prof Mike Adams</a:t>
            </a:r>
          </a:p>
          <a:p>
            <a:r>
              <a:rPr lang="en-GB" sz="2400" b="1" i="1" dirty="0" smtClean="0"/>
              <a:t>£7.9M Capital Investment</a:t>
            </a:r>
            <a:r>
              <a:rPr lang="en-GB" sz="2400" dirty="0" smtClean="0"/>
              <a:t>:</a:t>
            </a:r>
          </a:p>
          <a:p>
            <a:pPr lvl="1"/>
            <a:r>
              <a:rPr lang="en-GB" sz="2000" dirty="0" smtClean="0"/>
              <a:t>State of the Art Equipment: many unique/bespoke items</a:t>
            </a:r>
          </a:p>
          <a:p>
            <a:pPr lvl="1"/>
            <a:r>
              <a:rPr lang="en-GB" sz="2000" dirty="0" smtClean="0"/>
              <a:t>Redevelopment of dedicated laboratory space</a:t>
            </a:r>
          </a:p>
          <a:p>
            <a:r>
              <a:rPr lang="en-GB" sz="2400" b="1" dirty="0" smtClean="0"/>
              <a:t>Almost £1M Revenue Funding</a:t>
            </a:r>
          </a:p>
          <a:p>
            <a:pPr>
              <a:buNone/>
            </a:pPr>
            <a:r>
              <a:rPr lang="en-GB" sz="2400" dirty="0" smtClean="0"/>
              <a:t>	AM2 enabled by Project Manager, </a:t>
            </a:r>
          </a:p>
          <a:p>
            <a:pPr>
              <a:buNone/>
            </a:pPr>
            <a:r>
              <a:rPr lang="en-GB" sz="2400" dirty="0"/>
              <a:t>	</a:t>
            </a:r>
            <a:r>
              <a:rPr lang="en-GB" sz="2400" dirty="0" smtClean="0"/>
              <a:t>2 FTE Facilities Managers, </a:t>
            </a:r>
          </a:p>
          <a:p>
            <a:pPr>
              <a:buNone/>
            </a:pPr>
            <a:r>
              <a:rPr lang="en-GB" sz="2400" dirty="0" smtClean="0"/>
              <a:t>	Business Engagement Manager</a:t>
            </a:r>
          </a:p>
        </p:txBody>
      </p:sp>
      <p:pic>
        <p:nvPicPr>
          <p:cNvPr id="4" name="Picture 3" descr="AWM-ERDF-ADV-RB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5929330"/>
            <a:ext cx="3714744" cy="815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Bham_Marque_Black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2857488" y="6000768"/>
            <a:ext cx="2500330" cy="571504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475" y="5956029"/>
            <a:ext cx="2409823" cy="79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68" y="3000372"/>
            <a:ext cx="1619261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7"/>
          <p:cNvSpPr txBox="1">
            <a:spLocks noChangeArrowheads="1"/>
          </p:cNvSpPr>
          <p:nvPr/>
        </p:nvSpPr>
        <p:spPr bwMode="auto">
          <a:xfrm>
            <a:off x="6786578" y="5406110"/>
            <a:ext cx="228601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Calibri" pitchFamily="34" charset="0"/>
              </a:rPr>
              <a:t>Mass Spectroscopy System supplied by </a:t>
            </a:r>
            <a:r>
              <a:rPr lang="en-GB" sz="1400" dirty="0" err="1" smtClean="0">
                <a:latin typeface="Calibri" pitchFamily="34" charset="0"/>
              </a:rPr>
              <a:t>Bruker</a:t>
            </a:r>
            <a:r>
              <a:rPr lang="en-GB" sz="1400" dirty="0" smtClean="0">
                <a:latin typeface="Calibri" pitchFamily="34" charset="0"/>
              </a:rPr>
              <a:t>, Coventry</a:t>
            </a:r>
            <a:endParaRPr lang="en-GB" sz="14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9001156" cy="571504"/>
          </a:xfrm>
        </p:spPr>
        <p:txBody>
          <a:bodyPr>
            <a:noAutofit/>
          </a:bodyPr>
          <a:lstStyle/>
          <a:p>
            <a:pPr algn="l"/>
            <a:r>
              <a:rPr lang="en-GB" sz="3200" b="1" dirty="0" smtClean="0"/>
              <a:t>Advanced Materials 2 - Purpose</a:t>
            </a:r>
            <a:endParaRPr lang="en-GB" sz="3200" b="1" dirty="0"/>
          </a:p>
        </p:txBody>
      </p:sp>
      <p:pic>
        <p:nvPicPr>
          <p:cNvPr id="4" name="Picture 3" descr="AWM-ERDF-ADV-RB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5929330"/>
            <a:ext cx="3714744" cy="815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Bham_Marque_Black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2857488" y="6000768"/>
            <a:ext cx="2500330" cy="571504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475" y="5956029"/>
            <a:ext cx="2409823" cy="79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14282" y="857232"/>
            <a:ext cx="8643998" cy="50006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GB" sz="1000" b="1" dirty="0" smtClean="0"/>
          </a:p>
          <a:p>
            <a:r>
              <a:rPr lang="en-GB" sz="2800" dirty="0" smtClean="0"/>
              <a:t>Funding was awarded to support Advanced Materials activity in the West Midlands region:</a:t>
            </a:r>
          </a:p>
          <a:p>
            <a:pPr lvl="1"/>
            <a:r>
              <a:rPr lang="en-GB" sz="2400" dirty="0" smtClean="0"/>
              <a:t>Research and development around </a:t>
            </a:r>
            <a:r>
              <a:rPr lang="en-GB" sz="2400" b="1" dirty="0" smtClean="0"/>
              <a:t>new applications </a:t>
            </a:r>
            <a:r>
              <a:rPr lang="en-GB" sz="2400" dirty="0" smtClean="0"/>
              <a:t>for Advanced Materials </a:t>
            </a:r>
          </a:p>
          <a:p>
            <a:pPr lvl="1"/>
            <a:r>
              <a:rPr lang="en-GB" sz="2400" dirty="0" smtClean="0"/>
              <a:t>Creating a combined </a:t>
            </a:r>
            <a:r>
              <a:rPr lang="en-GB" sz="2400" b="1" dirty="0" smtClean="0"/>
              <a:t>Virtual Centre of Excellence </a:t>
            </a:r>
            <a:r>
              <a:rPr lang="en-GB" sz="2400" dirty="0" smtClean="0"/>
              <a:t>in Advanced Materials through the </a:t>
            </a:r>
            <a:r>
              <a:rPr lang="en-GB" sz="2400" b="1" dirty="0" smtClean="0"/>
              <a:t>Warwick-Birmingham collaboration</a:t>
            </a:r>
          </a:p>
          <a:p>
            <a:pPr lvl="2"/>
            <a:r>
              <a:rPr lang="en-GB" sz="2000" b="1" dirty="0" smtClean="0"/>
              <a:t>All equipment funded by the Project is available to academics at both Universities</a:t>
            </a:r>
          </a:p>
          <a:p>
            <a:pPr lvl="1"/>
            <a:r>
              <a:rPr lang="en-GB" sz="2400" dirty="0" smtClean="0"/>
              <a:t>Delivering </a:t>
            </a:r>
            <a:r>
              <a:rPr lang="en-GB" sz="2400" b="1" dirty="0" smtClean="0"/>
              <a:t>assistance to regional companies </a:t>
            </a:r>
            <a:r>
              <a:rPr lang="en-GB" sz="2400" dirty="0" smtClean="0"/>
              <a:t>to overcome </a:t>
            </a:r>
            <a:r>
              <a:rPr lang="en-GB" sz="2400" b="1" dirty="0" smtClean="0"/>
              <a:t>industrial challenges </a:t>
            </a:r>
            <a:r>
              <a:rPr lang="en-GB" sz="2400" dirty="0" smtClean="0"/>
              <a:t>in Advanced Materials</a:t>
            </a:r>
          </a:p>
          <a:p>
            <a:pPr lvl="1"/>
            <a:r>
              <a:rPr lang="en-GB" sz="2400" dirty="0" smtClean="0"/>
              <a:t>Securing a </a:t>
            </a:r>
            <a:r>
              <a:rPr lang="en-GB" sz="2400" b="1" dirty="0" smtClean="0"/>
              <a:t>reputation</a:t>
            </a:r>
            <a:r>
              <a:rPr lang="en-GB" sz="2400" dirty="0" smtClean="0"/>
              <a:t> with </a:t>
            </a:r>
            <a:r>
              <a:rPr lang="en-GB" sz="2400" b="1" dirty="0" smtClean="0"/>
              <a:t>national and international companies</a:t>
            </a:r>
            <a:r>
              <a:rPr lang="en-GB" sz="2400" dirty="0" smtClean="0"/>
              <a:t> and developing long term </a:t>
            </a:r>
            <a:r>
              <a:rPr lang="en-GB" sz="2400" b="1" dirty="0" smtClean="0"/>
              <a:t>collaborations</a:t>
            </a:r>
          </a:p>
          <a:p>
            <a:pPr lvl="1"/>
            <a:endParaRPr lang="en-GB" sz="20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401080" cy="500066"/>
          </a:xfrm>
        </p:spPr>
        <p:txBody>
          <a:bodyPr>
            <a:noAutofit/>
          </a:bodyPr>
          <a:lstStyle/>
          <a:p>
            <a:pPr algn="l"/>
            <a:r>
              <a:rPr lang="en-GB" sz="3200" b="1" dirty="0" smtClean="0"/>
              <a:t>Advanced Materials 2 – Research Themes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928670"/>
            <a:ext cx="8715436" cy="3714776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200"/>
              </a:spcBef>
            </a:pPr>
            <a:r>
              <a:rPr lang="en-GB" sz="2800" b="1" dirty="0" smtClean="0"/>
              <a:t>Six Core Research Themes</a:t>
            </a:r>
          </a:p>
          <a:p>
            <a:pPr marL="857250" lvl="1" indent="-457200">
              <a:spcBef>
                <a:spcPts val="200"/>
              </a:spcBef>
              <a:buFontTx/>
              <a:buAutoNum type="arabicPeriod"/>
            </a:pPr>
            <a:r>
              <a:rPr lang="en-GB" sz="2600" b="1" i="1" dirty="0" smtClean="0"/>
              <a:t>Biosensors</a:t>
            </a:r>
          </a:p>
          <a:p>
            <a:pPr marL="1257300" lvl="2" indent="-457200">
              <a:spcBef>
                <a:spcPts val="200"/>
              </a:spcBef>
            </a:pPr>
            <a:r>
              <a:rPr lang="en-GB" sz="1900" dirty="0" smtClean="0"/>
              <a:t>Diagnostics, </a:t>
            </a:r>
            <a:r>
              <a:rPr lang="en-GB" sz="1900" dirty="0" err="1" smtClean="0"/>
              <a:t>biosecurity</a:t>
            </a:r>
            <a:r>
              <a:rPr lang="en-GB" sz="1900" dirty="0" smtClean="0"/>
              <a:t>, </a:t>
            </a:r>
            <a:r>
              <a:rPr lang="en-GB" sz="1900" dirty="0" err="1" smtClean="0"/>
              <a:t>nanoparticles</a:t>
            </a:r>
            <a:r>
              <a:rPr lang="en-GB" sz="1900" dirty="0" smtClean="0"/>
              <a:t>, biomedical applications</a:t>
            </a:r>
          </a:p>
          <a:p>
            <a:pPr marL="857250" lvl="1" indent="-457200">
              <a:spcBef>
                <a:spcPts val="200"/>
              </a:spcBef>
              <a:buFontTx/>
              <a:buAutoNum type="arabicPeriod"/>
            </a:pPr>
            <a:r>
              <a:rPr lang="en-GB" sz="2600" b="1" i="1" dirty="0" smtClean="0"/>
              <a:t>Smart Biomaterials</a:t>
            </a:r>
          </a:p>
          <a:p>
            <a:pPr marL="1257300" lvl="2" indent="-457200">
              <a:spcBef>
                <a:spcPts val="200"/>
              </a:spcBef>
            </a:pPr>
            <a:r>
              <a:rPr lang="en-GB" sz="1900" dirty="0" smtClean="0"/>
              <a:t>Medical and dental materials, scaffolds for cell growth, </a:t>
            </a:r>
            <a:r>
              <a:rPr lang="en-GB" sz="1900" dirty="0" err="1" smtClean="0"/>
              <a:t>bioconjugates</a:t>
            </a:r>
            <a:r>
              <a:rPr lang="en-GB" sz="1900" dirty="0" smtClean="0"/>
              <a:t>, drug delivery</a:t>
            </a:r>
          </a:p>
          <a:p>
            <a:pPr marL="857250" lvl="1" indent="-457200">
              <a:spcBef>
                <a:spcPts val="200"/>
              </a:spcBef>
              <a:buFontTx/>
              <a:buAutoNum type="arabicPeriod"/>
            </a:pPr>
            <a:r>
              <a:rPr lang="en-GB" sz="2600" b="1" i="1" dirty="0" smtClean="0"/>
              <a:t>Sensors for Harsh and Complex Environments</a:t>
            </a:r>
          </a:p>
          <a:p>
            <a:pPr marL="1257300" lvl="2" indent="-457200">
              <a:spcBef>
                <a:spcPts val="200"/>
              </a:spcBef>
            </a:pPr>
            <a:r>
              <a:rPr lang="en-GB" sz="1900" dirty="0" smtClean="0"/>
              <a:t>Online monitoring, materials processing, composite material fabrication</a:t>
            </a:r>
          </a:p>
          <a:p>
            <a:pPr marL="857250" lvl="1" indent="-457200">
              <a:spcBef>
                <a:spcPts val="200"/>
              </a:spcBef>
              <a:buFontTx/>
              <a:buAutoNum type="arabicPeriod"/>
            </a:pPr>
            <a:r>
              <a:rPr lang="en-GB" sz="2600" b="1" i="1" dirty="0" smtClean="0"/>
              <a:t>Molecular Electronics</a:t>
            </a:r>
          </a:p>
          <a:p>
            <a:pPr marL="1257300" lvl="2" indent="-457200">
              <a:spcBef>
                <a:spcPts val="200"/>
              </a:spcBef>
            </a:pPr>
            <a:r>
              <a:rPr lang="en-GB" sz="1900" dirty="0" smtClean="0"/>
              <a:t>Batteries, electronic data storage, nanolithography, display technology</a:t>
            </a:r>
          </a:p>
          <a:p>
            <a:pPr marL="857250" lvl="1" indent="-457200">
              <a:spcBef>
                <a:spcPts val="200"/>
              </a:spcBef>
              <a:buFontTx/>
              <a:buAutoNum type="arabicPeriod"/>
            </a:pPr>
            <a:r>
              <a:rPr lang="en-GB" sz="2600" b="1" i="1" dirty="0" smtClean="0"/>
              <a:t>Solar Cells and </a:t>
            </a:r>
            <a:r>
              <a:rPr lang="en-GB" sz="2600" b="1" i="1" dirty="0" err="1" smtClean="0"/>
              <a:t>Photovoltaics</a:t>
            </a:r>
            <a:endParaRPr lang="en-GB" sz="2600" b="1" i="1" dirty="0" smtClean="0"/>
          </a:p>
          <a:p>
            <a:pPr marL="1257300" lvl="2" indent="-457200">
              <a:spcBef>
                <a:spcPts val="200"/>
              </a:spcBef>
            </a:pPr>
            <a:r>
              <a:rPr lang="en-GB" sz="1900" dirty="0" smtClean="0"/>
              <a:t>Renewable energy, semiconductor thin films, increasing efficiency, reducing cost</a:t>
            </a:r>
          </a:p>
          <a:p>
            <a:pPr marL="857250" lvl="1" indent="-457200">
              <a:spcBef>
                <a:spcPts val="200"/>
              </a:spcBef>
              <a:buFontTx/>
              <a:buAutoNum type="arabicPeriod"/>
            </a:pPr>
            <a:r>
              <a:rPr lang="en-GB" sz="2600" b="1" i="1" dirty="0" smtClean="0"/>
              <a:t>Control and Storage of Hazardous Compounds</a:t>
            </a:r>
          </a:p>
          <a:p>
            <a:pPr marL="1257300" lvl="2" indent="-457200">
              <a:spcBef>
                <a:spcPts val="200"/>
              </a:spcBef>
            </a:pPr>
            <a:r>
              <a:rPr lang="en-GB" sz="1900" dirty="0" smtClean="0"/>
              <a:t>Immobilisation, encapsulation, environmental impact</a:t>
            </a:r>
          </a:p>
          <a:p>
            <a:pPr marL="457200" indent="-457200">
              <a:spcBef>
                <a:spcPts val="200"/>
              </a:spcBef>
              <a:buNone/>
            </a:pPr>
            <a:endParaRPr lang="en-GB" sz="2200" dirty="0" smtClean="0"/>
          </a:p>
        </p:txBody>
      </p:sp>
      <p:pic>
        <p:nvPicPr>
          <p:cNvPr id="4" name="Picture 3" descr="AWM-ERDF-ADV-RB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5929330"/>
            <a:ext cx="3714744" cy="815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Bham_Marque_Black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2857488" y="6000768"/>
            <a:ext cx="2500330" cy="571504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475" y="5956029"/>
            <a:ext cx="2409823" cy="79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12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4500570"/>
            <a:ext cx="1922694" cy="1243009"/>
          </a:xfrm>
          <a:prstGeom prst="rect">
            <a:avLst/>
          </a:prstGeom>
          <a:noFill/>
        </p:spPr>
      </p:pic>
      <p:pic>
        <p:nvPicPr>
          <p:cNvPr id="8" name="Picture 10" descr="2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43174" y="4500570"/>
            <a:ext cx="1836374" cy="1220783"/>
          </a:xfrm>
          <a:prstGeom prst="rect">
            <a:avLst/>
          </a:prstGeom>
          <a:noFill/>
        </p:spPr>
      </p:pic>
      <p:pic>
        <p:nvPicPr>
          <p:cNvPr id="9" name="Picture 5" descr="P100015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00351" y="4497382"/>
            <a:ext cx="1871913" cy="1230296"/>
          </a:xfrm>
          <a:prstGeom prst="rect">
            <a:avLst/>
          </a:prstGeom>
          <a:noFill/>
        </p:spPr>
      </p:pic>
      <p:pic>
        <p:nvPicPr>
          <p:cNvPr id="9218" name="Picture 2" descr="click to view detail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58002" y="4500570"/>
            <a:ext cx="1857388" cy="12310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401080" cy="500066"/>
          </a:xfrm>
        </p:spPr>
        <p:txBody>
          <a:bodyPr>
            <a:noAutofit/>
          </a:bodyPr>
          <a:lstStyle/>
          <a:p>
            <a:pPr algn="l"/>
            <a:r>
              <a:rPr lang="en-GB" sz="3200" b="1" dirty="0" smtClean="0"/>
              <a:t>Advanced Materials 2 – Contracted Outputs</a:t>
            </a:r>
            <a:endParaRPr lang="en-GB" sz="3200" b="1" dirty="0"/>
          </a:p>
        </p:txBody>
      </p:sp>
      <p:pic>
        <p:nvPicPr>
          <p:cNvPr id="4" name="Picture 3" descr="AWM-ERDF-ADV-RB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5929330"/>
            <a:ext cx="3714744" cy="815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Bham_Marque_Black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2857488" y="6000768"/>
            <a:ext cx="2500330" cy="571504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475" y="5956029"/>
            <a:ext cx="2409823" cy="79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14282" y="785794"/>
            <a:ext cx="4429156" cy="50720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2800" dirty="0" smtClean="0"/>
              <a:t>To be delivered </a:t>
            </a:r>
            <a:r>
              <a:rPr lang="en-GB" sz="2800" b="1" dirty="0" smtClean="0"/>
              <a:t>2008 – 2018:</a:t>
            </a:r>
            <a:endParaRPr lang="en-GB" sz="2400" b="1" dirty="0" smtClean="0"/>
          </a:p>
          <a:p>
            <a:r>
              <a:rPr lang="en-GB" sz="2200" b="1" dirty="0" smtClean="0"/>
              <a:t>53</a:t>
            </a:r>
            <a:r>
              <a:rPr lang="en-GB" sz="2200" dirty="0" smtClean="0"/>
              <a:t> Jobs Created</a:t>
            </a:r>
          </a:p>
          <a:p>
            <a:r>
              <a:rPr lang="en-GB" sz="2200" b="1" dirty="0" smtClean="0"/>
              <a:t>6 </a:t>
            </a:r>
            <a:r>
              <a:rPr lang="en-GB" sz="2200" dirty="0" smtClean="0"/>
              <a:t>Businesses Created</a:t>
            </a:r>
          </a:p>
          <a:p>
            <a:r>
              <a:rPr lang="en-GB" sz="2200" b="1" dirty="0" smtClean="0"/>
              <a:t>79 </a:t>
            </a:r>
            <a:r>
              <a:rPr lang="en-GB" sz="2200" dirty="0" smtClean="0"/>
              <a:t>Businesses Supported to Improve Performance</a:t>
            </a:r>
          </a:p>
          <a:p>
            <a:r>
              <a:rPr lang="en-GB" sz="2200" b="1" dirty="0" smtClean="0"/>
              <a:t>79</a:t>
            </a:r>
            <a:r>
              <a:rPr lang="en-GB" sz="2200" dirty="0" smtClean="0"/>
              <a:t> Businesses engaged in New Collaborations with the Knowledge Base</a:t>
            </a:r>
          </a:p>
          <a:p>
            <a:r>
              <a:rPr lang="en-GB" sz="2200" b="1" dirty="0" smtClean="0"/>
              <a:t>29 </a:t>
            </a:r>
            <a:r>
              <a:rPr lang="en-GB" sz="2200" dirty="0" smtClean="0"/>
              <a:t>Graduates into Employment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57681" y="1285860"/>
            <a:ext cx="4214874" cy="3643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000" b="1" dirty="0" smtClean="0"/>
              <a:t>132 </a:t>
            </a:r>
            <a:r>
              <a:rPr lang="en-GB" sz="2000" dirty="0" smtClean="0"/>
              <a:t>People Assisted to Improve their Skills</a:t>
            </a:r>
            <a:endParaRPr kumimoji="0" lang="en-GB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£20 Million </a:t>
            </a: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Levered Revenue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New Demonstrator Projects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Patents/Licences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22</a:t>
            </a: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Workshops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205</a:t>
            </a: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Peer Reviewed Publications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205</a:t>
            </a: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Conference Presentations</a:t>
            </a:r>
          </a:p>
        </p:txBody>
      </p:sp>
      <p:pic>
        <p:nvPicPr>
          <p:cNvPr id="15" name="Picture 2" descr="GCT Premie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4384588"/>
            <a:ext cx="1894246" cy="1473304"/>
          </a:xfrm>
          <a:prstGeom prst="rect">
            <a:avLst/>
          </a:prstGeom>
          <a:noFill/>
        </p:spPr>
      </p:pic>
      <p:pic>
        <p:nvPicPr>
          <p:cNvPr id="16" name="Picture 8" descr="GC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4" y="4382458"/>
            <a:ext cx="2000264" cy="1546872"/>
          </a:xfrm>
          <a:prstGeom prst="rect">
            <a:avLst/>
          </a:prstGeom>
          <a:noFill/>
        </p:spPr>
      </p:pic>
      <p:pic>
        <p:nvPicPr>
          <p:cNvPr id="17" name="Picture 4" descr="MALDI micro MX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47491" y="4386363"/>
            <a:ext cx="1324377" cy="1471529"/>
          </a:xfrm>
          <a:prstGeom prst="rect">
            <a:avLst/>
          </a:prstGeom>
          <a:noFill/>
        </p:spPr>
      </p:pic>
      <p:pic>
        <p:nvPicPr>
          <p:cNvPr id="19" name="Picture 12" descr="http://www.varianinc.com/image/vimage/docs/products/spectr/uv/shared/c5000-with-DRA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14744" y="4384588"/>
            <a:ext cx="1304519" cy="1500198"/>
          </a:xfrm>
          <a:prstGeom prst="rect">
            <a:avLst/>
          </a:prstGeom>
          <a:noFill/>
        </p:spPr>
      </p:pic>
      <p:pic>
        <p:nvPicPr>
          <p:cNvPr id="20" name="Picture 2" descr="QICPIC&amp;RODOS-L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161450" y="4388792"/>
            <a:ext cx="1911144" cy="14241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401080" cy="500066"/>
          </a:xfrm>
        </p:spPr>
        <p:txBody>
          <a:bodyPr>
            <a:noAutofit/>
          </a:bodyPr>
          <a:lstStyle/>
          <a:p>
            <a:pPr algn="l"/>
            <a:r>
              <a:rPr lang="en-GB" sz="3200" b="1" dirty="0" smtClean="0"/>
              <a:t>Advanced Materials 2 – Progress and Activities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714356"/>
            <a:ext cx="8786874" cy="3214709"/>
          </a:xfrm>
        </p:spPr>
        <p:txBody>
          <a:bodyPr>
            <a:normAutofit fontScale="92500"/>
          </a:bodyPr>
          <a:lstStyle/>
          <a:p>
            <a:pPr>
              <a:spcBef>
                <a:spcPts val="200"/>
              </a:spcBef>
            </a:pPr>
            <a:r>
              <a:rPr lang="en-GB" sz="2400" b="1" i="1" dirty="0" smtClean="0"/>
              <a:t>Procurement and Refurbishment activity underway</a:t>
            </a:r>
          </a:p>
          <a:p>
            <a:pPr lvl="1">
              <a:spcBef>
                <a:spcPts val="200"/>
              </a:spcBef>
            </a:pPr>
            <a:r>
              <a:rPr lang="en-GB" sz="2000" b="1" i="1" dirty="0" smtClean="0"/>
              <a:t>Over £6.1M Capital spend to date </a:t>
            </a:r>
            <a:r>
              <a:rPr lang="en-GB" sz="2000" dirty="0" smtClean="0"/>
              <a:t>(Total Capital just under £7.9M)</a:t>
            </a:r>
          </a:p>
          <a:p>
            <a:pPr lvl="1">
              <a:spcBef>
                <a:spcPts val="200"/>
              </a:spcBef>
            </a:pPr>
            <a:r>
              <a:rPr lang="en-GB" sz="2000" dirty="0" smtClean="0"/>
              <a:t>Equipment Installation underway: </a:t>
            </a:r>
            <a:r>
              <a:rPr lang="en-GB" sz="2000" b="1" i="1" dirty="0" smtClean="0"/>
              <a:t>Staff and Students receiving skills training</a:t>
            </a:r>
          </a:p>
          <a:p>
            <a:pPr lvl="1">
              <a:spcBef>
                <a:spcPts val="200"/>
              </a:spcBef>
            </a:pPr>
            <a:r>
              <a:rPr lang="en-GB" sz="2000" dirty="0" smtClean="0"/>
              <a:t>State of the Art laboratory space at University of Warwick is complete</a:t>
            </a:r>
          </a:p>
          <a:p>
            <a:pPr lvl="1">
              <a:spcBef>
                <a:spcPts val="200"/>
              </a:spcBef>
            </a:pPr>
            <a:r>
              <a:rPr lang="en-GB" sz="2000" dirty="0" smtClean="0"/>
              <a:t>Refurbishment of labs at University of Birmingham finished by Dec 09</a:t>
            </a:r>
          </a:p>
          <a:p>
            <a:pPr>
              <a:spcBef>
                <a:spcPts val="200"/>
              </a:spcBef>
            </a:pPr>
            <a:r>
              <a:rPr lang="en-GB" sz="2400" dirty="0" smtClean="0"/>
              <a:t>Several </a:t>
            </a:r>
            <a:r>
              <a:rPr lang="en-GB" sz="2400" b="1" i="1" dirty="0" smtClean="0"/>
              <a:t>“Portfolio Project” research grant applications </a:t>
            </a:r>
            <a:r>
              <a:rPr lang="en-GB" sz="2400" dirty="0" smtClean="0"/>
              <a:t>submitted to both public and private sector </a:t>
            </a:r>
            <a:r>
              <a:rPr lang="en-GB" sz="2400" dirty="0" smtClean="0"/>
              <a:t>funders – over £1.7M levered revenue</a:t>
            </a:r>
            <a:endParaRPr lang="en-GB" sz="2400" dirty="0" smtClean="0"/>
          </a:p>
          <a:p>
            <a:pPr>
              <a:spcBef>
                <a:spcPts val="200"/>
              </a:spcBef>
            </a:pPr>
            <a:r>
              <a:rPr lang="en-GB" sz="2400" dirty="0" smtClean="0"/>
              <a:t>Preliminary research results submitted to </a:t>
            </a:r>
            <a:r>
              <a:rPr lang="en-GB" sz="2400" b="1" i="1" dirty="0" smtClean="0"/>
              <a:t>peer reviewed journals </a:t>
            </a:r>
            <a:r>
              <a:rPr lang="en-GB" sz="2400" dirty="0" smtClean="0"/>
              <a:t>and presented at </a:t>
            </a:r>
            <a:r>
              <a:rPr lang="en-GB" sz="2400" b="1" i="1" dirty="0" smtClean="0"/>
              <a:t>international conferences </a:t>
            </a:r>
            <a:r>
              <a:rPr lang="en-GB" sz="2400" dirty="0" smtClean="0"/>
              <a:t>(</a:t>
            </a:r>
            <a:r>
              <a:rPr lang="en-GB" sz="2400" b="1" i="1" dirty="0" smtClean="0"/>
              <a:t>acknowledging Science City</a:t>
            </a:r>
            <a:r>
              <a:rPr lang="en-GB" sz="2400" dirty="0" smtClean="0"/>
              <a:t>)</a:t>
            </a:r>
          </a:p>
          <a:p>
            <a:pPr lvl="1">
              <a:spcBef>
                <a:spcPts val="200"/>
              </a:spcBef>
            </a:pPr>
            <a:endParaRPr lang="en-GB" sz="2000" dirty="0" smtClean="0"/>
          </a:p>
        </p:txBody>
      </p:sp>
      <p:pic>
        <p:nvPicPr>
          <p:cNvPr id="4" name="Picture 3" descr="AWM-ERDF-ADV-RB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5929330"/>
            <a:ext cx="3714744" cy="815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Bham_Marque_Black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2857488" y="6000768"/>
            <a:ext cx="2500330" cy="571504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475" y="5956029"/>
            <a:ext cx="2409823" cy="79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4071942"/>
            <a:ext cx="226879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8" descr="M:\R.S.S (Please do not delete ANY folders)\Science City October 2007\Materials\Materials 2 - Uses (UoW)\Live\Assets\AM2 Equipment 00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4071942"/>
            <a:ext cx="209551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57422" y="4071942"/>
            <a:ext cx="2214578" cy="1577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 descr="GCT Premier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00892" y="4071942"/>
            <a:ext cx="2020673" cy="1571636"/>
          </a:xfrm>
          <a:prstGeom prst="rect">
            <a:avLst/>
          </a:prstGeom>
          <a:noFill/>
        </p:spPr>
      </p:pic>
      <p:sp>
        <p:nvSpPr>
          <p:cNvPr id="12" name="TextBox 17"/>
          <p:cNvSpPr txBox="1">
            <a:spLocks noChangeArrowheads="1"/>
          </p:cNvSpPr>
          <p:nvPr/>
        </p:nvSpPr>
        <p:spPr bwMode="auto">
          <a:xfrm>
            <a:off x="2357422" y="5643578"/>
            <a:ext cx="22145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dirty="0">
                <a:latin typeface="Calibri" pitchFamily="34" charset="0"/>
              </a:rPr>
              <a:t>State of the Art GPC Facility</a:t>
            </a:r>
          </a:p>
        </p:txBody>
      </p:sp>
      <p:sp>
        <p:nvSpPr>
          <p:cNvPr id="13" name="TextBox 17"/>
          <p:cNvSpPr txBox="1">
            <a:spLocks noChangeArrowheads="1"/>
          </p:cNvSpPr>
          <p:nvPr/>
        </p:nvSpPr>
        <p:spPr bwMode="auto">
          <a:xfrm>
            <a:off x="357158" y="5643578"/>
            <a:ext cx="1643074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dirty="0" err="1" smtClean="0">
                <a:latin typeface="Calibri" pitchFamily="34" charset="0"/>
              </a:rPr>
              <a:t>Microcalorimeter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4857752" y="5643578"/>
            <a:ext cx="17145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dirty="0" err="1" smtClean="0">
                <a:latin typeface="Calibri" pitchFamily="34" charset="0"/>
              </a:rPr>
              <a:t>Confocal</a:t>
            </a:r>
            <a:r>
              <a:rPr lang="en-GB" sz="1400" dirty="0" smtClean="0">
                <a:latin typeface="Calibri" pitchFamily="34" charset="0"/>
              </a:rPr>
              <a:t> Microscope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5" name="TextBox 17"/>
          <p:cNvSpPr txBox="1">
            <a:spLocks noChangeArrowheads="1"/>
          </p:cNvSpPr>
          <p:nvPr/>
        </p:nvSpPr>
        <p:spPr bwMode="auto">
          <a:xfrm>
            <a:off x="7000907" y="5643578"/>
            <a:ext cx="22145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dirty="0" smtClean="0">
                <a:latin typeface="Calibri" pitchFamily="34" charset="0"/>
              </a:rPr>
              <a:t>Gas Chromatography MS</a:t>
            </a:r>
            <a:endParaRPr lang="en-GB" sz="14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401080" cy="500066"/>
          </a:xfrm>
        </p:spPr>
        <p:txBody>
          <a:bodyPr>
            <a:noAutofit/>
          </a:bodyPr>
          <a:lstStyle/>
          <a:p>
            <a:pPr algn="l"/>
            <a:r>
              <a:rPr lang="en-GB" sz="3200" b="1" dirty="0" smtClean="0"/>
              <a:t>Equipment Highlights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642918"/>
            <a:ext cx="6500858" cy="5286412"/>
          </a:xfrm>
        </p:spPr>
        <p:txBody>
          <a:bodyPr>
            <a:normAutofit/>
          </a:bodyPr>
          <a:lstStyle/>
          <a:p>
            <a:pPr lvl="0">
              <a:spcBef>
                <a:spcPts val="200"/>
              </a:spcBef>
              <a:buNone/>
              <a:defRPr/>
            </a:pPr>
            <a:r>
              <a:rPr lang="en-GB" sz="2400" b="1" dirty="0" smtClean="0"/>
              <a:t>Polymer </a:t>
            </a:r>
            <a:r>
              <a:rPr lang="en-GB" sz="2400" b="1" dirty="0" smtClean="0"/>
              <a:t>Research</a:t>
            </a:r>
          </a:p>
          <a:p>
            <a:pPr lvl="0">
              <a:spcBef>
                <a:spcPts val="200"/>
              </a:spcBef>
              <a:defRPr/>
            </a:pPr>
            <a:r>
              <a:rPr lang="en-GB" sz="2200" dirty="0" smtClean="0"/>
              <a:t>Gel Permeation Chromatography (GPC) Suite – Unique Facility</a:t>
            </a:r>
          </a:p>
          <a:p>
            <a:pPr lvl="1">
              <a:spcBef>
                <a:spcPts val="200"/>
              </a:spcBef>
              <a:defRPr/>
            </a:pPr>
            <a:r>
              <a:rPr lang="en-GB" sz="2000" b="1" i="1" dirty="0" smtClean="0"/>
              <a:t>Five  New Polymer Labs/Varian Systems</a:t>
            </a:r>
          </a:p>
          <a:p>
            <a:pPr lvl="1">
              <a:spcBef>
                <a:spcPts val="200"/>
              </a:spcBef>
              <a:defRPr/>
            </a:pPr>
            <a:r>
              <a:rPr lang="en-GB" sz="2000" b="1" i="1" dirty="0" smtClean="0"/>
              <a:t>High Temperature </a:t>
            </a:r>
            <a:r>
              <a:rPr lang="en-GB" sz="2000" dirty="0" smtClean="0"/>
              <a:t>GPC (PL 220)</a:t>
            </a:r>
          </a:p>
          <a:p>
            <a:pPr lvl="1">
              <a:spcBef>
                <a:spcPts val="200"/>
              </a:spcBef>
              <a:defRPr/>
            </a:pPr>
            <a:r>
              <a:rPr lang="en-GB" sz="2000" b="1" i="1" dirty="0" smtClean="0"/>
              <a:t>multiple detectors </a:t>
            </a:r>
            <a:r>
              <a:rPr lang="en-GB" sz="2000" dirty="0" smtClean="0"/>
              <a:t>on every GPC </a:t>
            </a:r>
          </a:p>
          <a:p>
            <a:pPr lvl="2">
              <a:spcBef>
                <a:spcPts val="200"/>
              </a:spcBef>
              <a:defRPr/>
            </a:pPr>
            <a:r>
              <a:rPr lang="en-GB" sz="2000" dirty="0" err="1" smtClean="0"/>
              <a:t>Viscometry</a:t>
            </a:r>
            <a:r>
              <a:rPr lang="en-GB" sz="2000" dirty="0" smtClean="0"/>
              <a:t>, diode array, fluorescence, refractive index, light scattering</a:t>
            </a:r>
          </a:p>
          <a:p>
            <a:pPr lvl="1">
              <a:spcBef>
                <a:spcPts val="200"/>
              </a:spcBef>
              <a:defRPr/>
            </a:pPr>
            <a:r>
              <a:rPr lang="en-GB" sz="2000" dirty="0" smtClean="0"/>
              <a:t> All commercial </a:t>
            </a:r>
            <a:r>
              <a:rPr lang="en-GB" sz="2000" b="1" i="1" dirty="0" smtClean="0"/>
              <a:t>solvent/column</a:t>
            </a:r>
            <a:r>
              <a:rPr lang="en-GB" sz="2000" dirty="0" smtClean="0"/>
              <a:t> combinations</a:t>
            </a:r>
          </a:p>
          <a:p>
            <a:pPr lvl="2">
              <a:spcBef>
                <a:spcPts val="200"/>
              </a:spcBef>
              <a:defRPr/>
            </a:pPr>
            <a:r>
              <a:rPr lang="en-GB" sz="2000" dirty="0" smtClean="0"/>
              <a:t>DMF, THF, Chloroform, Aqueous</a:t>
            </a:r>
          </a:p>
          <a:p>
            <a:pPr lvl="1">
              <a:spcBef>
                <a:spcPts val="200"/>
              </a:spcBef>
              <a:defRPr/>
            </a:pPr>
            <a:r>
              <a:rPr lang="en-GB" sz="2000" dirty="0" smtClean="0"/>
              <a:t>ACOMP: </a:t>
            </a:r>
            <a:r>
              <a:rPr lang="en-GB" sz="2000" b="1" i="1" dirty="0" smtClean="0"/>
              <a:t>online monitoring </a:t>
            </a:r>
            <a:r>
              <a:rPr lang="en-GB" sz="2000" dirty="0" smtClean="0"/>
              <a:t>GPC (one of only two facilities globally)</a:t>
            </a:r>
          </a:p>
        </p:txBody>
      </p:sp>
      <p:pic>
        <p:nvPicPr>
          <p:cNvPr id="4" name="Picture 3" descr="AWM-ERDF-ADV-RB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5929330"/>
            <a:ext cx="3714744" cy="815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Bham_Marque_Black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2857488" y="6000768"/>
            <a:ext cx="2500330" cy="571504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475" y="5956029"/>
            <a:ext cx="2409823" cy="79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39" y="2071678"/>
            <a:ext cx="207170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7"/>
          <p:cNvSpPr txBox="1">
            <a:spLocks noChangeArrowheads="1"/>
          </p:cNvSpPr>
          <p:nvPr/>
        </p:nvSpPr>
        <p:spPr bwMode="auto">
          <a:xfrm>
            <a:off x="6858016" y="3549653"/>
            <a:ext cx="22145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dirty="0">
                <a:latin typeface="Calibri" pitchFamily="34" charset="0"/>
              </a:rPr>
              <a:t>State of the Art GPC Facility</a:t>
            </a:r>
          </a:p>
        </p:txBody>
      </p:sp>
      <p:sp>
        <p:nvSpPr>
          <p:cNvPr id="13" name="TextBox 17"/>
          <p:cNvSpPr txBox="1">
            <a:spLocks noChangeArrowheads="1"/>
          </p:cNvSpPr>
          <p:nvPr/>
        </p:nvSpPr>
        <p:spPr bwMode="auto">
          <a:xfrm>
            <a:off x="7000892" y="1549389"/>
            <a:ext cx="20002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Calibri" pitchFamily="34" charset="0"/>
              </a:rPr>
              <a:t>Four multi-detector GPC Systems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5" name="TextBox 17"/>
          <p:cNvSpPr txBox="1">
            <a:spLocks noChangeArrowheads="1"/>
          </p:cNvSpPr>
          <p:nvPr/>
        </p:nvSpPr>
        <p:spPr bwMode="auto">
          <a:xfrm>
            <a:off x="7072315" y="5621553"/>
            <a:ext cx="171443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Calibri" pitchFamily="34" charset="0"/>
              </a:rPr>
              <a:t>ACOMP: Online GPC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721" y="3929007"/>
            <a:ext cx="1571668" cy="1714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7" cstate="print"/>
          <a:srcRect l="1270" t="8537" r="2765"/>
          <a:stretch>
            <a:fillRect/>
          </a:stretch>
        </p:blipFill>
        <p:spPr bwMode="auto">
          <a:xfrm>
            <a:off x="6929992" y="71414"/>
            <a:ext cx="2071164" cy="1480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8" cstate="print"/>
          <a:srcRect t="15579" b="6525"/>
          <a:stretch>
            <a:fillRect/>
          </a:stretch>
        </p:blipFill>
        <p:spPr bwMode="auto">
          <a:xfrm>
            <a:off x="4643438" y="4471591"/>
            <a:ext cx="2006584" cy="117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714955" y="5643578"/>
            <a:ext cx="200018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Calibri" pitchFamily="34" charset="0"/>
              </a:rPr>
              <a:t>High Temperature GPC</a:t>
            </a:r>
            <a:endParaRPr lang="en-GB" sz="14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401080" cy="500066"/>
          </a:xfrm>
        </p:spPr>
        <p:txBody>
          <a:bodyPr>
            <a:noAutofit/>
          </a:bodyPr>
          <a:lstStyle/>
          <a:p>
            <a:pPr algn="l"/>
            <a:r>
              <a:rPr lang="en-GB" sz="3200" b="1" dirty="0" smtClean="0"/>
              <a:t>Equipment Highlights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642918"/>
            <a:ext cx="6500858" cy="4071966"/>
          </a:xfrm>
        </p:spPr>
        <p:txBody>
          <a:bodyPr>
            <a:normAutofit/>
          </a:bodyPr>
          <a:lstStyle/>
          <a:p>
            <a:pPr lvl="0">
              <a:spcBef>
                <a:spcPts val="200"/>
              </a:spcBef>
              <a:buNone/>
              <a:defRPr/>
            </a:pPr>
            <a:r>
              <a:rPr lang="en-GB" sz="2400" b="1" dirty="0" smtClean="0"/>
              <a:t>Particle Size and Shape Analysis</a:t>
            </a:r>
          </a:p>
          <a:p>
            <a:pPr>
              <a:spcBef>
                <a:spcPts val="200"/>
              </a:spcBef>
              <a:defRPr/>
            </a:pPr>
            <a:r>
              <a:rPr lang="en-GB" sz="2000" dirty="0" smtClean="0"/>
              <a:t>Particle size and micro-pore analysis</a:t>
            </a:r>
          </a:p>
          <a:p>
            <a:pPr lvl="1">
              <a:spcBef>
                <a:spcPts val="200"/>
              </a:spcBef>
              <a:defRPr/>
            </a:pPr>
            <a:r>
              <a:rPr lang="en-GB" sz="1800" dirty="0" smtClean="0"/>
              <a:t>Emulsions, solutions, dry powders</a:t>
            </a:r>
          </a:p>
          <a:p>
            <a:pPr>
              <a:spcBef>
                <a:spcPts val="200"/>
              </a:spcBef>
              <a:defRPr/>
            </a:pPr>
            <a:r>
              <a:rPr lang="en-GB" sz="2000" dirty="0" smtClean="0"/>
              <a:t>Dark field particle tracking microscope</a:t>
            </a:r>
          </a:p>
          <a:p>
            <a:pPr>
              <a:spcBef>
                <a:spcPts val="200"/>
              </a:spcBef>
              <a:defRPr/>
            </a:pPr>
            <a:r>
              <a:rPr lang="en-GB" sz="2000" dirty="0" smtClean="0"/>
              <a:t>Droplet Shape Analysis</a:t>
            </a:r>
          </a:p>
          <a:p>
            <a:pPr lvl="1">
              <a:spcBef>
                <a:spcPts val="200"/>
              </a:spcBef>
              <a:defRPr/>
            </a:pPr>
            <a:r>
              <a:rPr lang="en-GB" sz="1800" dirty="0" smtClean="0"/>
              <a:t>Contact angle, Interfacial and surface tension of liquids</a:t>
            </a:r>
          </a:p>
          <a:p>
            <a:pPr lvl="1">
              <a:spcBef>
                <a:spcPts val="200"/>
              </a:spcBef>
              <a:defRPr/>
            </a:pPr>
            <a:r>
              <a:rPr lang="en-GB" sz="1800" dirty="0" smtClean="0"/>
              <a:t>Surface free energy of solids, Rheological experiments </a:t>
            </a:r>
            <a:endParaRPr lang="en-GB" sz="2000" dirty="0" smtClean="0"/>
          </a:p>
          <a:p>
            <a:pPr>
              <a:spcBef>
                <a:spcPts val="200"/>
              </a:spcBef>
              <a:defRPr/>
            </a:pPr>
            <a:r>
              <a:rPr lang="en-GB" sz="2000" dirty="0" smtClean="0"/>
              <a:t>High RPM disc centrifuge</a:t>
            </a:r>
          </a:p>
          <a:p>
            <a:pPr lvl="1">
              <a:spcBef>
                <a:spcPts val="200"/>
              </a:spcBef>
              <a:defRPr/>
            </a:pPr>
            <a:r>
              <a:rPr lang="en-GB" sz="1800" dirty="0" smtClean="0"/>
              <a:t>Particle size analysis 5 nm – 75 </a:t>
            </a:r>
            <a:r>
              <a:rPr lang="en-GB" sz="1800" dirty="0" err="1" smtClean="0"/>
              <a:t>μm</a:t>
            </a:r>
            <a:endParaRPr lang="en-GB" sz="1800" dirty="0" smtClean="0"/>
          </a:p>
          <a:p>
            <a:pPr lvl="1">
              <a:spcBef>
                <a:spcPts val="200"/>
              </a:spcBef>
              <a:defRPr/>
            </a:pPr>
            <a:r>
              <a:rPr lang="en-GB" sz="1800" dirty="0" smtClean="0"/>
              <a:t>Separation of particles with 5% difference in size</a:t>
            </a:r>
          </a:p>
          <a:p>
            <a:pPr>
              <a:spcBef>
                <a:spcPts val="200"/>
              </a:spcBef>
              <a:defRPr/>
            </a:pPr>
            <a:r>
              <a:rPr lang="en-GB" sz="2000" dirty="0" smtClean="0"/>
              <a:t>Dynamic light scattering</a:t>
            </a:r>
          </a:p>
          <a:p>
            <a:pPr>
              <a:spcBef>
                <a:spcPts val="200"/>
              </a:spcBef>
              <a:defRPr/>
            </a:pPr>
            <a:endParaRPr lang="en-GB" sz="2400" dirty="0" smtClean="0"/>
          </a:p>
        </p:txBody>
      </p:sp>
      <p:pic>
        <p:nvPicPr>
          <p:cNvPr id="4" name="Picture 3" descr="AWM-ERDF-ADV-RBG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5929330"/>
            <a:ext cx="3714744" cy="815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Bham_Marque_Black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2857488" y="6000768"/>
            <a:ext cx="2500330" cy="571504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0475" y="5956029"/>
            <a:ext cx="2409823" cy="79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7"/>
          <p:cNvSpPr txBox="1">
            <a:spLocks noChangeArrowheads="1"/>
          </p:cNvSpPr>
          <p:nvPr/>
        </p:nvSpPr>
        <p:spPr bwMode="auto">
          <a:xfrm>
            <a:off x="6786578" y="3714752"/>
            <a:ext cx="22145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dirty="0" smtClean="0">
                <a:latin typeface="Calibri" pitchFamily="34" charset="0"/>
              </a:rPr>
              <a:t>High Speed Disc Centrifuge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3" name="TextBox 17"/>
          <p:cNvSpPr txBox="1">
            <a:spLocks noChangeArrowheads="1"/>
          </p:cNvSpPr>
          <p:nvPr/>
        </p:nvSpPr>
        <p:spPr bwMode="auto">
          <a:xfrm>
            <a:off x="6858016" y="1928802"/>
            <a:ext cx="21431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dirty="0" err="1" smtClean="0">
                <a:latin typeface="Calibri" pitchFamily="34" charset="0"/>
              </a:rPr>
              <a:t>Nanosight</a:t>
            </a:r>
            <a:r>
              <a:rPr lang="en-GB" sz="1400" dirty="0" smtClean="0">
                <a:latin typeface="Calibri" pitchFamily="34" charset="0"/>
              </a:rPr>
              <a:t> Particle Analyser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5" name="TextBox 17"/>
          <p:cNvSpPr txBox="1">
            <a:spLocks noChangeArrowheads="1"/>
          </p:cNvSpPr>
          <p:nvPr/>
        </p:nvSpPr>
        <p:spPr bwMode="auto">
          <a:xfrm>
            <a:off x="6929455" y="5643578"/>
            <a:ext cx="192882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Calibri" pitchFamily="34" charset="0"/>
              </a:rPr>
              <a:t>Droplet Shape Analyser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6" cstate="print"/>
          <a:srcRect t="11604" r="10869" b="11931"/>
          <a:stretch>
            <a:fillRect/>
          </a:stretch>
        </p:blipFill>
        <p:spPr bwMode="auto">
          <a:xfrm>
            <a:off x="6786578" y="2285992"/>
            <a:ext cx="2167109" cy="1394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7" cstate="print"/>
          <a:srcRect t="15541" r="3484" b="12914"/>
          <a:stretch>
            <a:fillRect/>
          </a:stretch>
        </p:blipFill>
        <p:spPr bwMode="auto">
          <a:xfrm>
            <a:off x="4107468" y="4335669"/>
            <a:ext cx="2321920" cy="1290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0" name="Group 7"/>
          <p:cNvGrpSpPr>
            <a:grpSpLocks/>
          </p:cNvGrpSpPr>
          <p:nvPr/>
        </p:nvGrpSpPr>
        <p:grpSpPr bwMode="auto">
          <a:xfrm>
            <a:off x="7000892" y="357166"/>
            <a:ext cx="1892283" cy="1571636"/>
            <a:chOff x="3061" y="709"/>
            <a:chExt cx="2586" cy="2236"/>
          </a:xfrm>
        </p:grpSpPr>
        <p:pic>
          <p:nvPicPr>
            <p:cNvPr id="21" name="Picture 5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061" y="845"/>
              <a:ext cx="2442" cy="2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2" name="Rectangle 6"/>
            <p:cNvSpPr>
              <a:spLocks noChangeArrowheads="1"/>
            </p:cNvSpPr>
            <p:nvPr/>
          </p:nvSpPr>
          <p:spPr bwMode="auto">
            <a:xfrm>
              <a:off x="3969" y="709"/>
              <a:ext cx="1678" cy="31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38454" y="4075130"/>
            <a:ext cx="2091264" cy="1568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7"/>
          <p:cNvSpPr txBox="1">
            <a:spLocks noChangeArrowheads="1"/>
          </p:cNvSpPr>
          <p:nvPr/>
        </p:nvSpPr>
        <p:spPr bwMode="auto">
          <a:xfrm>
            <a:off x="4286248" y="5621553"/>
            <a:ext cx="192882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Calibri" pitchFamily="34" charset="0"/>
              </a:rPr>
              <a:t>Malvern </a:t>
            </a:r>
            <a:r>
              <a:rPr lang="en-GB" sz="1400" dirty="0" err="1" smtClean="0">
                <a:latin typeface="Calibri" pitchFamily="34" charset="0"/>
              </a:rPr>
              <a:t>Mastersizer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9" name="Picture 3" descr="asap_2020_large_0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407700" y="4264231"/>
            <a:ext cx="1378482" cy="1448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17"/>
          <p:cNvSpPr txBox="1">
            <a:spLocks noChangeArrowheads="1"/>
          </p:cNvSpPr>
          <p:nvPr/>
        </p:nvSpPr>
        <p:spPr bwMode="auto">
          <a:xfrm>
            <a:off x="2357422" y="5621553"/>
            <a:ext cx="192882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dirty="0" err="1" smtClean="0">
                <a:latin typeface="Calibri" pitchFamily="34" charset="0"/>
              </a:rPr>
              <a:t>Micropore</a:t>
            </a:r>
            <a:r>
              <a:rPr lang="en-GB" sz="1400" dirty="0" smtClean="0">
                <a:latin typeface="Calibri" pitchFamily="34" charset="0"/>
              </a:rPr>
              <a:t> Analyser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85786" y="4335669"/>
            <a:ext cx="964458" cy="1286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TextBox 17"/>
          <p:cNvSpPr txBox="1">
            <a:spLocks noChangeArrowheads="1"/>
          </p:cNvSpPr>
          <p:nvPr/>
        </p:nvSpPr>
        <p:spPr bwMode="auto">
          <a:xfrm>
            <a:off x="500034" y="5621553"/>
            <a:ext cx="192882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Calibri" pitchFamily="34" charset="0"/>
              </a:rPr>
              <a:t>Malvern </a:t>
            </a:r>
            <a:r>
              <a:rPr lang="en-GB" sz="1400" dirty="0" err="1" smtClean="0">
                <a:latin typeface="Calibri" pitchFamily="34" charset="0"/>
              </a:rPr>
              <a:t>Zetasizer</a:t>
            </a:r>
            <a:endParaRPr lang="en-GB" sz="14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721</TotalTime>
  <Words>910</Words>
  <Application>Microsoft Office PowerPoint</Application>
  <PresentationFormat>On-screen Show (4:3)</PresentationFormat>
  <Paragraphs>169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Science City Advanced Materials 2: Innovative Uses for Advanced Materials in the Modern World</vt:lpstr>
      <vt:lpstr>Birmingham Science City – Advanced Materials</vt:lpstr>
      <vt:lpstr>Advanced Materials 2 – Background</vt:lpstr>
      <vt:lpstr>Advanced Materials 2 - Purpose</vt:lpstr>
      <vt:lpstr>Advanced Materials 2 – Research Themes</vt:lpstr>
      <vt:lpstr>Advanced Materials 2 – Contracted Outputs</vt:lpstr>
      <vt:lpstr>Advanced Materials 2 – Progress and Activities</vt:lpstr>
      <vt:lpstr>Equipment Highlights</vt:lpstr>
      <vt:lpstr>Equipment Highlights</vt:lpstr>
      <vt:lpstr>Equipment Highlights</vt:lpstr>
      <vt:lpstr>Equipment Highlights</vt:lpstr>
      <vt:lpstr>Equipment Highlights</vt:lpstr>
      <vt:lpstr>Equipment Highlights</vt:lpstr>
      <vt:lpstr>Slide 14</vt:lpstr>
    </vt:vector>
  </TitlesOfParts>
  <Company>University of Warwick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Emma Melia</dc:creator>
  <cp:lastModifiedBy>Emma Melia</cp:lastModifiedBy>
  <cp:revision>79</cp:revision>
  <dcterms:created xsi:type="dcterms:W3CDTF">2009-05-21T08:21:56Z</dcterms:created>
  <dcterms:modified xsi:type="dcterms:W3CDTF">2009-11-19T11:35:56Z</dcterms:modified>
</cp:coreProperties>
</file>