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Default Extension="doc" ContentType="application/msword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Default Extension="tiff" ContentType="image/tif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257" r:id="rId2"/>
    <p:sldId id="366" r:id="rId3"/>
    <p:sldId id="258" r:id="rId4"/>
    <p:sldId id="365" r:id="rId5"/>
    <p:sldId id="260" r:id="rId6"/>
    <p:sldId id="261" r:id="rId7"/>
    <p:sldId id="264" r:id="rId8"/>
    <p:sldId id="266" r:id="rId9"/>
    <p:sldId id="285" r:id="rId10"/>
    <p:sldId id="277" r:id="rId11"/>
    <p:sldId id="278" r:id="rId12"/>
    <p:sldId id="279" r:id="rId13"/>
    <p:sldId id="283" r:id="rId14"/>
    <p:sldId id="312" r:id="rId15"/>
    <p:sldId id="311" r:id="rId16"/>
    <p:sldId id="298" r:id="rId17"/>
    <p:sldId id="301" r:id="rId18"/>
    <p:sldId id="314" r:id="rId19"/>
    <p:sldId id="315" r:id="rId20"/>
    <p:sldId id="318" r:id="rId21"/>
    <p:sldId id="319" r:id="rId22"/>
    <p:sldId id="290" r:id="rId23"/>
    <p:sldId id="294" r:id="rId24"/>
    <p:sldId id="368" r:id="rId25"/>
    <p:sldId id="324" r:id="rId26"/>
    <p:sldId id="325" r:id="rId27"/>
    <p:sldId id="326" r:id="rId28"/>
    <p:sldId id="327" r:id="rId29"/>
    <p:sldId id="369" r:id="rId30"/>
    <p:sldId id="328" r:id="rId31"/>
    <p:sldId id="329" r:id="rId32"/>
    <p:sldId id="330" r:id="rId33"/>
    <p:sldId id="370" r:id="rId34"/>
    <p:sldId id="331" r:id="rId35"/>
    <p:sldId id="332" r:id="rId36"/>
    <p:sldId id="333" r:id="rId37"/>
    <p:sldId id="334" r:id="rId38"/>
    <p:sldId id="335" r:id="rId39"/>
    <p:sldId id="358" r:id="rId40"/>
    <p:sldId id="336" r:id="rId41"/>
    <p:sldId id="337" r:id="rId42"/>
    <p:sldId id="338" r:id="rId43"/>
    <p:sldId id="339" r:id="rId44"/>
    <p:sldId id="340" r:id="rId45"/>
    <p:sldId id="341" r:id="rId46"/>
    <p:sldId id="342" r:id="rId47"/>
    <p:sldId id="343" r:id="rId48"/>
    <p:sldId id="345" r:id="rId49"/>
    <p:sldId id="346" r:id="rId50"/>
    <p:sldId id="348" r:id="rId51"/>
    <p:sldId id="349" r:id="rId52"/>
    <p:sldId id="350" r:id="rId53"/>
    <p:sldId id="351" r:id="rId54"/>
    <p:sldId id="371" r:id="rId55"/>
    <p:sldId id="354" r:id="rId56"/>
    <p:sldId id="355" r:id="rId57"/>
    <p:sldId id="356" r:id="rId58"/>
    <p:sldId id="357" r:id="rId59"/>
    <p:sldId id="362" r:id="rId60"/>
    <p:sldId id="373" r:id="rId61"/>
    <p:sldId id="367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074" y="-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image" Target="../media/image79.emf"/><Relationship Id="rId1" Type="http://schemas.openxmlformats.org/officeDocument/2006/relationships/image" Target="../media/image78.wmf"/><Relationship Id="rId5" Type="http://schemas.openxmlformats.org/officeDocument/2006/relationships/image" Target="../media/image82.emf"/><Relationship Id="rId4" Type="http://schemas.openxmlformats.org/officeDocument/2006/relationships/image" Target="../media/image81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4.emf"/><Relationship Id="rId1" Type="http://schemas.openxmlformats.org/officeDocument/2006/relationships/image" Target="../media/image83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91.emf"/><Relationship Id="rId1" Type="http://schemas.openxmlformats.org/officeDocument/2006/relationships/image" Target="../media/image90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3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image" Target="../media/image92.emf"/><Relationship Id="rId1" Type="http://schemas.openxmlformats.org/officeDocument/2006/relationships/image" Target="../media/image94.emf"/><Relationship Id="rId4" Type="http://schemas.openxmlformats.org/officeDocument/2006/relationships/image" Target="../media/image96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8.wmf"/><Relationship Id="rId1" Type="http://schemas.openxmlformats.org/officeDocument/2006/relationships/image" Target="../media/image97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wmf"/><Relationship Id="rId1" Type="http://schemas.openxmlformats.org/officeDocument/2006/relationships/image" Target="../media/image99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92.emf"/><Relationship Id="rId1" Type="http://schemas.openxmlformats.org/officeDocument/2006/relationships/image" Target="../media/image101.e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103.wmf"/><Relationship Id="rId1" Type="http://schemas.openxmlformats.org/officeDocument/2006/relationships/image" Target="../media/image102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92.emf"/><Relationship Id="rId1" Type="http://schemas.openxmlformats.org/officeDocument/2006/relationships/image" Target="../media/image10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106.wmf"/><Relationship Id="rId1" Type="http://schemas.openxmlformats.org/officeDocument/2006/relationships/image" Target="../media/image105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wmf"/><Relationship Id="rId2" Type="http://schemas.openxmlformats.org/officeDocument/2006/relationships/image" Target="../media/image108.wmf"/><Relationship Id="rId1" Type="http://schemas.openxmlformats.org/officeDocument/2006/relationships/image" Target="../media/image107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2.emf"/><Relationship Id="rId1" Type="http://schemas.openxmlformats.org/officeDocument/2006/relationships/image" Target="../media/image112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3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4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5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6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wmf"/><Relationship Id="rId2" Type="http://schemas.openxmlformats.org/officeDocument/2006/relationships/image" Target="../media/image118.wmf"/><Relationship Id="rId1" Type="http://schemas.openxmlformats.org/officeDocument/2006/relationships/image" Target="../media/image1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emf"/><Relationship Id="rId1" Type="http://schemas.openxmlformats.org/officeDocument/2006/relationships/image" Target="../media/image7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92829D-05B8-452F-BD4E-3E2B112DD5CF}" type="datetimeFigureOut">
              <a:rPr lang="en-US" smtClean="0"/>
              <a:pPr/>
              <a:t>9/15/2009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452FEF-0233-4057-85F9-4F45AC5BD2B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20FB07-3D04-4B4C-AC44-A6B835F7E559}" type="slidenum">
              <a:rPr lang="en-GB"/>
              <a:pPr/>
              <a:t>1</a:t>
            </a:fld>
            <a:endParaRPr lang="en-GB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BBC28D-5B86-4B50-952C-465C9AD73C2B}" type="slidenum">
              <a:rPr lang="en-US"/>
              <a:pPr/>
              <a:t>14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GB"/>
          </a:p>
          <a:p>
            <a:r>
              <a:rPr lang="en-GB" sz="1400" b="1"/>
              <a:t>16700 Students</a:t>
            </a:r>
          </a:p>
          <a:p>
            <a:r>
              <a:rPr lang="en-GB" sz="1400"/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/>
              <a:t>3800 Staff </a:t>
            </a:r>
            <a:endParaRPr lang="en-GB" sz="1400"/>
          </a:p>
          <a:p>
            <a:r>
              <a:rPr lang="en-GB" sz="1400"/>
              <a:t>3000 full and part time, 800 casua, 96% non-academic staff live in Coventry. 3rd largest employer in Coventry area</a:t>
            </a:r>
          </a:p>
          <a:p>
            <a:r>
              <a:rPr lang="en-GB" sz="1400" b="1"/>
              <a:t>£174.5 m turnover</a:t>
            </a:r>
            <a:endParaRPr lang="en-GB" sz="1400"/>
          </a:p>
          <a:p>
            <a:r>
              <a:rPr lang="en-GB" sz="1400"/>
              <a:t>For year ended July 2001, projected to rise to £222 m by 2004/05</a:t>
            </a:r>
          </a:p>
          <a:p>
            <a:r>
              <a:rPr lang="en-GB" sz="1400" b="1"/>
              <a:t>Arts Centre</a:t>
            </a:r>
            <a:endParaRPr lang="en-GB" sz="1400"/>
          </a:p>
          <a:p>
            <a:r>
              <a:rPr lang="en-GB" sz="1400"/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29FF6E-E4A7-419F-841E-3D702CD44115}" type="slidenum">
              <a:rPr lang="en-US"/>
              <a:pPr/>
              <a:t>15</a:t>
            </a:fld>
            <a:endParaRPr lang="en-US"/>
          </a:p>
        </p:txBody>
      </p:sp>
      <p:sp>
        <p:nvSpPr>
          <p:cNvPr id="29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AE7BAA-51B1-40FF-9F1B-E4136C441FF9}" type="slidenum">
              <a:rPr lang="en-US"/>
              <a:pPr/>
              <a:t>16</a:t>
            </a:fld>
            <a:endParaRPr lang="en-U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  <a:p>
            <a:r>
              <a:rPr lang="en-US" sz="1400" b="1"/>
              <a:t>16700 Students</a:t>
            </a:r>
          </a:p>
          <a:p>
            <a:r>
              <a:rPr lang="en-US" sz="1400"/>
              <a:t>Includes visiting and exchange students (heads) and HEFP students in local colleges.  Excludes students taught overseas and on external programmes.</a:t>
            </a:r>
          </a:p>
          <a:p>
            <a:r>
              <a:rPr lang="en-US" sz="1400" b="1"/>
              <a:t>3800 Staff </a:t>
            </a:r>
            <a:endParaRPr lang="en-US" sz="1400"/>
          </a:p>
          <a:p>
            <a:r>
              <a:rPr lang="en-US" sz="1400"/>
              <a:t>3000 full and part time, 800 casua, 96% non-academic staff live in Coventry. 3rd largest employer in Coventry area</a:t>
            </a:r>
          </a:p>
          <a:p>
            <a:r>
              <a:rPr lang="en-US" sz="1400" b="1"/>
              <a:t>£174.5 m turnover</a:t>
            </a:r>
            <a:endParaRPr lang="en-US" sz="1400"/>
          </a:p>
          <a:p>
            <a:r>
              <a:rPr lang="en-US" sz="1400"/>
              <a:t>For year ended July 2001, projected to rise to £222 m by 2004/05</a:t>
            </a:r>
          </a:p>
          <a:p>
            <a:r>
              <a:rPr lang="en-US" sz="1400" b="1"/>
              <a:t>Arts Centre</a:t>
            </a:r>
            <a:endParaRPr lang="en-US" sz="1400"/>
          </a:p>
          <a:p>
            <a:r>
              <a:rPr lang="en-US" sz="1400"/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E52B9A-493A-4E90-8533-00341CC0F7B3}" type="slidenum">
              <a:rPr lang="en-US"/>
              <a:pPr/>
              <a:t>17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  <a:p>
            <a:r>
              <a:rPr lang="en-US" sz="1400" b="1"/>
              <a:t>16700 Students</a:t>
            </a:r>
          </a:p>
          <a:p>
            <a:r>
              <a:rPr lang="en-US" sz="1400"/>
              <a:t>Includes visiting and exchange students (heads) and HEFP students in local colleges.  Excludes students taught overseas and on external programmes.</a:t>
            </a:r>
          </a:p>
          <a:p>
            <a:r>
              <a:rPr lang="en-US" sz="1400" b="1"/>
              <a:t>3800 Staff </a:t>
            </a:r>
            <a:endParaRPr lang="en-US" sz="1400"/>
          </a:p>
          <a:p>
            <a:r>
              <a:rPr lang="en-US" sz="1400"/>
              <a:t>3000 full and part time, 800 casua, 96% non-academic staff live in Coventry. 3rd largest employer in Coventry area</a:t>
            </a:r>
          </a:p>
          <a:p>
            <a:r>
              <a:rPr lang="en-US" sz="1400" b="1"/>
              <a:t>£174.5 m turnover</a:t>
            </a:r>
            <a:endParaRPr lang="en-US" sz="1400"/>
          </a:p>
          <a:p>
            <a:r>
              <a:rPr lang="en-US" sz="1400"/>
              <a:t>For year ended July 2001, projected to rise to £222 m by 2004/05</a:t>
            </a:r>
          </a:p>
          <a:p>
            <a:r>
              <a:rPr lang="en-US" sz="1400" b="1"/>
              <a:t>Arts Centre</a:t>
            </a:r>
            <a:endParaRPr lang="en-US" sz="1400"/>
          </a:p>
          <a:p>
            <a:r>
              <a:rPr lang="en-US" sz="1400"/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59181C-DC66-41B4-AE23-DF0D915105BB}" type="slidenum">
              <a:rPr lang="en-GB"/>
              <a:pPr/>
              <a:t>18</a:t>
            </a:fld>
            <a:endParaRPr lang="en-GB"/>
          </a:p>
        </p:txBody>
      </p:sp>
      <p:sp>
        <p:nvSpPr>
          <p:cNvPr id="19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GB"/>
          </a:p>
          <a:p>
            <a:r>
              <a:rPr lang="en-GB" sz="1400" b="1"/>
              <a:t>16700 Students</a:t>
            </a:r>
          </a:p>
          <a:p>
            <a:r>
              <a:rPr lang="en-GB" sz="1400"/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/>
              <a:t>3800 Staff </a:t>
            </a:r>
            <a:endParaRPr lang="en-GB" sz="1400"/>
          </a:p>
          <a:p>
            <a:r>
              <a:rPr lang="en-GB" sz="1400"/>
              <a:t>3000 full and part time, 800 casua, 96% non-academic staff live in Coventry. 3rd largest employer in Coventry area</a:t>
            </a:r>
          </a:p>
          <a:p>
            <a:r>
              <a:rPr lang="en-GB" sz="1400" b="1"/>
              <a:t>£174.5 m turnover</a:t>
            </a:r>
            <a:endParaRPr lang="en-GB" sz="1400"/>
          </a:p>
          <a:p>
            <a:r>
              <a:rPr lang="en-GB" sz="1400"/>
              <a:t>For year ended July 2001, projected to rise to £222 m by 2004/05</a:t>
            </a:r>
          </a:p>
          <a:p>
            <a:r>
              <a:rPr lang="en-GB" sz="1400" b="1"/>
              <a:t>Arts Centre</a:t>
            </a:r>
            <a:endParaRPr lang="en-GB" sz="1400"/>
          </a:p>
          <a:p>
            <a:r>
              <a:rPr lang="en-GB" sz="1400"/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9ED8C2-2203-4BDD-B285-51520DFFA8DB}" type="slidenum">
              <a:rPr lang="en-GB"/>
              <a:pPr/>
              <a:t>19</a:t>
            </a:fld>
            <a:endParaRPr lang="en-GB"/>
          </a:p>
        </p:txBody>
      </p:sp>
      <p:sp>
        <p:nvSpPr>
          <p:cNvPr id="20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GB"/>
          </a:p>
          <a:p>
            <a:r>
              <a:rPr lang="en-GB" sz="1400" b="1"/>
              <a:t>16700 Students</a:t>
            </a:r>
          </a:p>
          <a:p>
            <a:r>
              <a:rPr lang="en-GB" sz="1400"/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/>
              <a:t>3800 Staff </a:t>
            </a:r>
            <a:endParaRPr lang="en-GB" sz="1400"/>
          </a:p>
          <a:p>
            <a:r>
              <a:rPr lang="en-GB" sz="1400"/>
              <a:t>3000 full and part time, 800 casua, 96% non-academic staff live in Coventry. 3rd largest employer in Coventry area</a:t>
            </a:r>
          </a:p>
          <a:p>
            <a:r>
              <a:rPr lang="en-GB" sz="1400" b="1"/>
              <a:t>£174.5 m turnover</a:t>
            </a:r>
            <a:endParaRPr lang="en-GB" sz="1400"/>
          </a:p>
          <a:p>
            <a:r>
              <a:rPr lang="en-GB" sz="1400"/>
              <a:t>For year ended July 2001, projected to rise to £222 m by 2004/05</a:t>
            </a:r>
          </a:p>
          <a:p>
            <a:r>
              <a:rPr lang="en-GB" sz="1400" b="1"/>
              <a:t>Arts Centre</a:t>
            </a:r>
            <a:endParaRPr lang="en-GB" sz="1400"/>
          </a:p>
          <a:p>
            <a:r>
              <a:rPr lang="en-GB" sz="1400"/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52FEF-0233-4057-85F9-4F45AC5BD2BC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52FEF-0233-4057-85F9-4F45AC5BD2BC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52FEF-0233-4057-85F9-4F45AC5BD2BC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657A3-541F-41C6-9B55-10FEBFCD9D0A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0732C5-FB66-4CC4-AE88-E214E1C37636}" type="slidenum">
              <a:rPr lang="en-GB"/>
              <a:pPr/>
              <a:t>25</a:t>
            </a:fld>
            <a:endParaRPr lang="en-GB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CC1EA0-2D19-4CB4-B9B0-6744971D6C8A}" type="slidenum">
              <a:rPr lang="en-GB"/>
              <a:pPr/>
              <a:t>26</a:t>
            </a:fld>
            <a:endParaRPr lang="en-GB"/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FC2862-72BB-4D59-8BCE-7638BE0E79EE}" type="slidenum">
              <a:rPr lang="en-GB"/>
              <a:pPr/>
              <a:t>27</a:t>
            </a:fld>
            <a:endParaRPr lang="en-GB"/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86F4CA-ACBC-4F08-8CEB-6C158EAAD8C1}" type="slidenum">
              <a:rPr lang="en-GB"/>
              <a:pPr/>
              <a:t>28</a:t>
            </a:fld>
            <a:endParaRPr lang="en-GB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657A3-541F-41C6-9B55-10FEBFCD9D0A}" type="slidenum">
              <a:rPr lang="en-GB" smtClean="0"/>
              <a:pPr/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657A3-541F-41C6-9B55-10FEBFCD9D0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A50C83-0E99-4FA0-A272-3A44AB306320}" type="slidenum">
              <a:rPr lang="en-GB"/>
              <a:pPr/>
              <a:t>30</a:t>
            </a:fld>
            <a:endParaRPr lang="en-GB"/>
          </a:p>
        </p:txBody>
      </p:sp>
      <p:sp>
        <p:nvSpPr>
          <p:cNvPr id="25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452602-1B84-4D28-9C62-79CA01558D85}" type="slidenum">
              <a:rPr lang="en-GB"/>
              <a:pPr/>
              <a:t>31</a:t>
            </a:fld>
            <a:endParaRPr lang="en-GB"/>
          </a:p>
        </p:txBody>
      </p:sp>
      <p:sp>
        <p:nvSpPr>
          <p:cNvPr id="416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A84EA8-BAAE-4BF7-A428-AB4E41098EF0}" type="slidenum">
              <a:rPr lang="en-GB"/>
              <a:pPr/>
              <a:t>32</a:t>
            </a:fld>
            <a:endParaRPr lang="en-GB"/>
          </a:p>
        </p:txBody>
      </p:sp>
      <p:sp>
        <p:nvSpPr>
          <p:cNvPr id="418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657A3-541F-41C6-9B55-10FEBFCD9D0A}" type="slidenum">
              <a:rPr lang="en-GB" smtClean="0"/>
              <a:pPr/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29650B-058D-462D-8DC2-289E7723C919}" type="slidenum">
              <a:rPr lang="en-GB"/>
              <a:pPr/>
              <a:t>34</a:t>
            </a:fld>
            <a:endParaRPr lang="en-GB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r>
              <a:rPr lang="en-GB" sz="1400" b="1">
                <a:latin typeface="Arial" charset="0"/>
              </a:rPr>
              <a:t>16700 Students</a:t>
            </a:r>
          </a:p>
          <a:p>
            <a:r>
              <a:rPr lang="en-GB" sz="1400">
                <a:latin typeface="Arial" charset="0"/>
              </a:rPr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>
                <a:latin typeface="Arial" charset="0"/>
              </a:rPr>
              <a:t>3800 Staff 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3000 full and part time, 800 casua, 96% non-academic staff live in Coventry. 3rd largest employer in Coventry area</a:t>
            </a:r>
          </a:p>
          <a:p>
            <a:r>
              <a:rPr lang="en-GB" sz="1400" b="1">
                <a:latin typeface="Arial" charset="0"/>
              </a:rPr>
              <a:t>£174.5 m turnover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For year ended July 2001, projected to rise to £222 m by 2004/05</a:t>
            </a:r>
          </a:p>
          <a:p>
            <a:r>
              <a:rPr lang="en-GB" sz="1400" b="1">
                <a:latin typeface="Arial" charset="0"/>
              </a:rPr>
              <a:t>Arts Centre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AFC11A-A080-4677-BE6A-DEE8A5685463}" type="slidenum">
              <a:rPr lang="en-GB"/>
              <a:pPr/>
              <a:t>35</a:t>
            </a:fld>
            <a:endParaRPr lang="en-GB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r>
              <a:rPr lang="en-GB" sz="1400" b="1">
                <a:latin typeface="Arial" charset="0"/>
              </a:rPr>
              <a:t>16700 Students</a:t>
            </a:r>
          </a:p>
          <a:p>
            <a:r>
              <a:rPr lang="en-GB" sz="1400">
                <a:latin typeface="Arial" charset="0"/>
              </a:rPr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>
                <a:latin typeface="Arial" charset="0"/>
              </a:rPr>
              <a:t>3800 Staff 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3000 full and part time, 800 casua, 96% non-academic staff live in Coventry. 3rd largest employer in Coventry area</a:t>
            </a:r>
          </a:p>
          <a:p>
            <a:r>
              <a:rPr lang="en-GB" sz="1400" b="1">
                <a:latin typeface="Arial" charset="0"/>
              </a:rPr>
              <a:t>£174.5 m turnover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For year ended July 2001, projected to rise to £222 m by 2004/05</a:t>
            </a:r>
          </a:p>
          <a:p>
            <a:r>
              <a:rPr lang="en-GB" sz="1400" b="1">
                <a:latin typeface="Arial" charset="0"/>
              </a:rPr>
              <a:t>Arts Centre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59E60A-AECE-49C0-9CF2-4E866B39563D}" type="slidenum">
              <a:rPr lang="en-GB"/>
              <a:pPr/>
              <a:t>36</a:t>
            </a:fld>
            <a:endParaRPr lang="en-GB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r>
              <a:rPr lang="en-GB" sz="1400" b="1">
                <a:latin typeface="Arial" charset="0"/>
              </a:rPr>
              <a:t>16700 Students</a:t>
            </a:r>
          </a:p>
          <a:p>
            <a:r>
              <a:rPr lang="en-GB" sz="1400">
                <a:latin typeface="Arial" charset="0"/>
              </a:rPr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>
                <a:latin typeface="Arial" charset="0"/>
              </a:rPr>
              <a:t>3800 Staff 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3000 full and part time, 800 casua, 96% non-academic staff live in Coventry. 3rd largest employer in Coventry area</a:t>
            </a:r>
          </a:p>
          <a:p>
            <a:r>
              <a:rPr lang="en-GB" sz="1400" b="1">
                <a:latin typeface="Arial" charset="0"/>
              </a:rPr>
              <a:t>£174.5 m turnover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For year ended July 2001, projected to rise to £222 m by 2004/05</a:t>
            </a:r>
          </a:p>
          <a:p>
            <a:r>
              <a:rPr lang="en-GB" sz="1400" b="1">
                <a:latin typeface="Arial" charset="0"/>
              </a:rPr>
              <a:t>Arts Centre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F3EE26-97B0-4042-AFAF-75B015FF088B}" type="slidenum">
              <a:rPr lang="en-GB"/>
              <a:pPr/>
              <a:t>37</a:t>
            </a:fld>
            <a:endParaRPr lang="en-GB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r>
              <a:rPr lang="en-GB" sz="1400" b="1">
                <a:latin typeface="Arial" charset="0"/>
              </a:rPr>
              <a:t>16700 Students</a:t>
            </a:r>
          </a:p>
          <a:p>
            <a:r>
              <a:rPr lang="en-GB" sz="1400">
                <a:latin typeface="Arial" charset="0"/>
              </a:rPr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>
                <a:latin typeface="Arial" charset="0"/>
              </a:rPr>
              <a:t>3800 Staff 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3000 full and part time, 800 casua, 96% non-academic staff live in Coventry. 3rd largest employer in Coventry area</a:t>
            </a:r>
          </a:p>
          <a:p>
            <a:r>
              <a:rPr lang="en-GB" sz="1400" b="1">
                <a:latin typeface="Arial" charset="0"/>
              </a:rPr>
              <a:t>£174.5 m turnover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For year ended July 2001, projected to rise to £222 m by 2004/05</a:t>
            </a:r>
          </a:p>
          <a:p>
            <a:r>
              <a:rPr lang="en-GB" sz="1400" b="1">
                <a:latin typeface="Arial" charset="0"/>
              </a:rPr>
              <a:t>Arts Centre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DA29B0-2153-4302-B263-843FC8CD3CFC}" type="slidenum">
              <a:rPr lang="en-GB"/>
              <a:pPr/>
              <a:t>38</a:t>
            </a:fld>
            <a:endParaRPr lang="en-GB"/>
          </a:p>
        </p:txBody>
      </p:sp>
      <p:sp>
        <p:nvSpPr>
          <p:cNvPr id="25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r>
              <a:rPr lang="en-GB" sz="1400" b="1">
                <a:latin typeface="Arial" charset="0"/>
              </a:rPr>
              <a:t>16700 Students</a:t>
            </a:r>
          </a:p>
          <a:p>
            <a:r>
              <a:rPr lang="en-GB" sz="1400">
                <a:latin typeface="Arial" charset="0"/>
              </a:rPr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>
                <a:latin typeface="Arial" charset="0"/>
              </a:rPr>
              <a:t>3800 Staff 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3000 full and part time, 800 casua, 96% non-academic staff live in Coventry. 3rd largest employer in Coventry area</a:t>
            </a:r>
          </a:p>
          <a:p>
            <a:r>
              <a:rPr lang="en-GB" sz="1400" b="1">
                <a:latin typeface="Arial" charset="0"/>
              </a:rPr>
              <a:t>£174.5 m turnover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For year ended July 2001, projected to rise to £222 m by 2004/05</a:t>
            </a:r>
          </a:p>
          <a:p>
            <a:r>
              <a:rPr lang="en-GB" sz="1400" b="1">
                <a:latin typeface="Arial" charset="0"/>
              </a:rPr>
              <a:t>Arts Centre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9AA988-ED5E-4586-8E0C-8F795C5429C0}" type="slidenum">
              <a:rPr lang="en-GB" smtClean="0"/>
              <a:pPr/>
              <a:t>39</a:t>
            </a:fld>
            <a:endParaRPr lang="en-GB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657A3-541F-41C6-9B55-10FEBFCD9D0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3C92CF-BD3F-4286-8DB5-D45D2ADB1BCC}" type="slidenum">
              <a:rPr lang="en-GB" smtClean="0"/>
              <a:pPr/>
              <a:t>40</a:t>
            </a:fld>
            <a:endParaRPr lang="en-GB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E8F936-EDC2-448F-9E71-93BA70883E4E}" type="slidenum">
              <a:rPr lang="en-GB"/>
              <a:pPr/>
              <a:t>41</a:t>
            </a:fld>
            <a:endParaRPr lang="en-GB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1882E9-9B64-4B58-86D4-00B9E41495E7}" type="slidenum">
              <a:rPr lang="en-GB"/>
              <a:pPr/>
              <a:t>42</a:t>
            </a:fld>
            <a:endParaRPr lang="en-GB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2A7BD6-8108-4E71-89A0-6ACC27F481BA}" type="slidenum">
              <a:rPr lang="en-GB"/>
              <a:pPr/>
              <a:t>43</a:t>
            </a:fld>
            <a:endParaRPr lang="en-GB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A0D4D2-DB79-4FC9-8DFF-90A4F75B4C02}" type="slidenum">
              <a:rPr lang="en-GB"/>
              <a:pPr/>
              <a:t>44</a:t>
            </a:fld>
            <a:endParaRPr lang="en-GB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0E1B50-297A-4691-94DF-D47EECE1DBEC}" type="slidenum">
              <a:rPr lang="en-GB"/>
              <a:pPr/>
              <a:t>45</a:t>
            </a:fld>
            <a:endParaRPr lang="en-GB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0BD0A9-6DC4-45CE-AF86-A7468870DD7C}" type="slidenum">
              <a:rPr lang="en-GB"/>
              <a:pPr/>
              <a:t>46</a:t>
            </a:fld>
            <a:endParaRPr lang="en-GB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3049CD8-DA04-47D5-A773-314F010D3B8A}" type="slidenum">
              <a:rPr lang="en-GB"/>
              <a:pPr/>
              <a:t>47</a:t>
            </a:fld>
            <a:endParaRPr lang="en-GB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15F535-2A5E-4620-AD55-863BF539F77E}" type="slidenum">
              <a:rPr lang="en-GB"/>
              <a:pPr/>
              <a:t>48</a:t>
            </a:fld>
            <a:endParaRPr lang="en-GB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A682DD-EBB1-4DBE-984F-FB2187DD0992}" type="slidenum">
              <a:rPr lang="en-GB"/>
              <a:pPr/>
              <a:t>49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A10AA5-D741-4D81-B547-6D4D46C2294E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1CD1E9-8125-480D-B3DB-1A90B42F3C62}" type="slidenum">
              <a:rPr lang="en-US"/>
              <a:pPr/>
              <a:t>50</a:t>
            </a:fld>
            <a:endParaRPr lang="en-US"/>
          </a:p>
        </p:txBody>
      </p:sp>
      <p:sp>
        <p:nvSpPr>
          <p:cNvPr id="32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657A3-541F-41C6-9B55-10FEBFCD9D0A}" type="slidenum">
              <a:rPr lang="en-GB" smtClean="0"/>
              <a:pPr/>
              <a:t>51</a:t>
            </a:fld>
            <a:endParaRPr lang="en-GB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9C611BE-BA2B-47B4-8E68-4042393DCBF1}" type="slidenum">
              <a:rPr lang="en-GB"/>
              <a:pPr/>
              <a:t>52</a:t>
            </a:fld>
            <a:endParaRPr lang="en-GB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0459C5-2F47-4663-8DDA-80D755186124}" type="slidenum">
              <a:rPr lang="en-GB"/>
              <a:pPr/>
              <a:t>53</a:t>
            </a:fld>
            <a:endParaRPr lang="en-GB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657A3-541F-41C6-9B55-10FEBFCD9D0A}" type="slidenum">
              <a:rPr lang="en-GB" smtClean="0"/>
              <a:pPr/>
              <a:t>54</a:t>
            </a:fld>
            <a:endParaRPr lang="en-GB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72495-87AD-4A7A-B163-E5D9CB8588FE}" type="slidenum">
              <a:rPr lang="en-GB" smtClean="0"/>
              <a:pPr/>
              <a:t>55</a:t>
            </a:fld>
            <a:endParaRPr lang="en-GB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72495-87AD-4A7A-B163-E5D9CB8588FE}" type="slidenum">
              <a:rPr lang="en-GB" smtClean="0"/>
              <a:pPr/>
              <a:t>56</a:t>
            </a:fld>
            <a:endParaRPr lang="en-GB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2057CC-A899-4C46-8BFD-87CE1EA86B86}" type="slidenum">
              <a:rPr lang="en-GB" smtClean="0"/>
              <a:pPr>
                <a:defRPr/>
              </a:pPr>
              <a:t>57</a:t>
            </a:fld>
            <a:endParaRPr lang="en-GB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2057CC-A899-4C46-8BFD-87CE1EA86B86}" type="slidenum">
              <a:rPr lang="en-GB" smtClean="0"/>
              <a:pPr>
                <a:defRPr/>
              </a:pPr>
              <a:t>58</a:t>
            </a:fld>
            <a:endParaRPr lang="en-GB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06C31B-BB09-4CD9-934A-440BF17F4EE7}" type="slidenum">
              <a:rPr lang="en-GB"/>
              <a:pPr/>
              <a:t>59</a:t>
            </a:fld>
            <a:endParaRPr lang="en-GB"/>
          </a:p>
        </p:txBody>
      </p:sp>
      <p:sp>
        <p:nvSpPr>
          <p:cNvPr id="23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52FEF-0233-4057-85F9-4F45AC5BD2BC}" type="slidenum">
              <a:rPr lang="en-GB" smtClean="0"/>
              <a:pPr/>
              <a:t>60</a:t>
            </a:fld>
            <a:endParaRPr lang="en-GB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20FB07-3D04-4B4C-AC44-A6B835F7E559}" type="slidenum">
              <a:rPr lang="en-GB"/>
              <a:pPr/>
              <a:t>61</a:t>
            </a:fld>
            <a:endParaRPr lang="en-GB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9/15/2009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9/15/2009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9/15/2009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A0FF404-6FF3-4902-9074-43BF4CC71C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81B72B-32D9-455B-A01F-9C5630B7AE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80789A6-9AB6-404D-8313-580CEE726EB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9/15/2009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9/15/2009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9/15/2009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9/15/2009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9/15/2009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9/15/2009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9/15/2009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9/15/2009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5EB5B-729D-4492-81C0-423D24EF63C0}" type="datetimeFigureOut">
              <a:rPr lang="en-US" smtClean="0"/>
              <a:pPr/>
              <a:t>9/15/2009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36.tif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8.tiff"/><Relationship Id="rId5" Type="http://schemas.openxmlformats.org/officeDocument/2006/relationships/oleObject" Target="../embeddings/oleObject6.bin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1.jpeg"/><Relationship Id="rId5" Type="http://schemas.openxmlformats.org/officeDocument/2006/relationships/image" Target="../media/image3.jpeg"/><Relationship Id="rId4" Type="http://schemas.openxmlformats.org/officeDocument/2006/relationships/oleObject" Target="../embeddings/oleObject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4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11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60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8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jpe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12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3.bin"/><Relationship Id="rId4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image" Target="../media/image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e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notesSlide" Target="../notesSlides/notesSlide37.xml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image" Target="../media/image3.jpeg"/><Relationship Id="rId9" Type="http://schemas.openxmlformats.org/officeDocument/2006/relationships/oleObject" Target="../embeddings/oleObject21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3.bin"/><Relationship Id="rId5" Type="http://schemas.openxmlformats.org/officeDocument/2006/relationships/oleObject" Target="../embeddings/oleObject22.bin"/><Relationship Id="rId4" Type="http://schemas.openxmlformats.org/officeDocument/2006/relationships/image" Target="../media/image3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notesSlide" Target="../notesSlides/notesSlide41.xml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image" Target="../media/image3.jpeg"/><Relationship Id="rId9" Type="http://schemas.openxmlformats.org/officeDocument/2006/relationships/oleObject" Target="../embeddings/oleObject28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29.bin"/><Relationship Id="rId4" Type="http://schemas.openxmlformats.org/officeDocument/2006/relationships/image" Target="../media/image3.jpe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notesSlide" Target="../notesSlides/notesSlide43.xml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image" Target="../media/image3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35.bin"/><Relationship Id="rId5" Type="http://schemas.openxmlformats.org/officeDocument/2006/relationships/oleObject" Target="../embeddings/oleObject34.bin"/><Relationship Id="rId4" Type="http://schemas.openxmlformats.org/officeDocument/2006/relationships/image" Target="../media/image3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37.bin"/><Relationship Id="rId5" Type="http://schemas.openxmlformats.org/officeDocument/2006/relationships/oleObject" Target="../embeddings/oleObject36.bin"/><Relationship Id="rId4" Type="http://schemas.openxmlformats.org/officeDocument/2006/relationships/image" Target="../media/image3.jpe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notesSlide" Target="../notesSlides/notesSlide46.xml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39.bin"/><Relationship Id="rId5" Type="http://schemas.openxmlformats.org/officeDocument/2006/relationships/image" Target="../media/image3.jpeg"/><Relationship Id="rId4" Type="http://schemas.openxmlformats.org/officeDocument/2006/relationships/oleObject" Target="../embeddings/oleObject38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7" Type="http://schemas.openxmlformats.org/officeDocument/2006/relationships/oleObject" Target="../embeddings/oleObject4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43.bin"/><Relationship Id="rId5" Type="http://schemas.openxmlformats.org/officeDocument/2006/relationships/oleObject" Target="../embeddings/oleObject42.bin"/><Relationship Id="rId4" Type="http://schemas.openxmlformats.org/officeDocument/2006/relationships/image" Target="../media/image3.jpe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3" Type="http://schemas.openxmlformats.org/officeDocument/2006/relationships/notesSlide" Target="../notesSlides/notesSlide48.xml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46.bin"/><Relationship Id="rId5" Type="http://schemas.openxmlformats.org/officeDocument/2006/relationships/oleObject" Target="../embeddings/oleObject45.bin"/><Relationship Id="rId4" Type="http://schemas.openxmlformats.org/officeDocument/2006/relationships/image" Target="../media/image3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50.bin"/><Relationship Id="rId5" Type="http://schemas.openxmlformats.org/officeDocument/2006/relationships/oleObject" Target="../embeddings/oleObject49.bin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53.bin"/><Relationship Id="rId5" Type="http://schemas.openxmlformats.org/officeDocument/2006/relationships/oleObject" Target="../embeddings/oleObject52.bin"/><Relationship Id="rId4" Type="http://schemas.openxmlformats.org/officeDocument/2006/relationships/oleObject" Target="../embeddings/Microsoft_Office_Word_97_-_2003_Document1.doc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tif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111.emf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notesSlide" Target="../notesSlides/notesSlide52.xml"/><Relationship Id="rId7" Type="http://schemas.openxmlformats.org/officeDocument/2006/relationships/oleObject" Target="../embeddings/oleObject5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55.bin"/><Relationship Id="rId5" Type="http://schemas.openxmlformats.org/officeDocument/2006/relationships/oleObject" Target="../embeddings/oleObject54.bin"/><Relationship Id="rId4" Type="http://schemas.openxmlformats.org/officeDocument/2006/relationships/image" Target="../media/image3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3.vml"/><Relationship Id="rId5" Type="http://schemas.openxmlformats.org/officeDocument/2006/relationships/oleObject" Target="../embeddings/oleObject58.bin"/><Relationship Id="rId4" Type="http://schemas.openxmlformats.org/officeDocument/2006/relationships/image" Target="../media/image3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59.bin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60.bin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61.bin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8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64.bin"/><Relationship Id="rId5" Type="http://schemas.openxmlformats.org/officeDocument/2006/relationships/oleObject" Target="../embeddings/oleObject63.bin"/><Relationship Id="rId4" Type="http://schemas.openxmlformats.org/officeDocument/2006/relationships/oleObject" Target="../embeddings/oleObject62.bin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12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571472" y="928670"/>
            <a:ext cx="77771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 sz="2400" dirty="0" smtClean="0">
                <a:solidFill>
                  <a:schemeClr val="tx2"/>
                </a:solidFill>
              </a:rPr>
              <a:t>Thiol-ene Click Chemistry, Catalytic Chain Transfer Polymerization in Conjunction with SET-living Radical Polymerization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714612" y="2428868"/>
            <a:ext cx="33477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dirty="0"/>
              <a:t>David Haddleton</a:t>
            </a:r>
          </a:p>
          <a:p>
            <a:pPr algn="ctr"/>
            <a:r>
              <a:rPr lang="en-GB" sz="2400" dirty="0"/>
              <a:t>University of </a:t>
            </a:r>
            <a:r>
              <a:rPr lang="en-GB" sz="2400" dirty="0" err="1" smtClean="0"/>
              <a:t>Warwick,UK</a:t>
            </a:r>
            <a:endParaRPr lang="en-US" sz="2400" dirty="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021993" y="3643314"/>
            <a:ext cx="6693627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b="1" i="1" dirty="0" smtClean="0">
                <a:solidFill>
                  <a:srgbClr val="FF0000"/>
                </a:solidFill>
              </a:rPr>
              <a:t>CRP Meeting</a:t>
            </a:r>
          </a:p>
          <a:p>
            <a:pPr algn="ctr"/>
            <a:r>
              <a:rPr lang="en-GB" sz="2400" b="1" i="1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Ol</a:t>
            </a:r>
            <a:r>
              <a:rPr lang="en-GB" sz="2400" dirty="0" smtClean="0">
                <a:solidFill>
                  <a:srgbClr val="FF0000"/>
                </a:solidFill>
              </a:rPr>
              <a:t> Fosse </a:t>
            </a:r>
            <a:r>
              <a:rPr lang="en-GB" sz="2400" dirty="0" err="1" smtClean="0">
                <a:solidFill>
                  <a:srgbClr val="FF0000"/>
                </a:solidFill>
              </a:rPr>
              <a:t>d'Outh</a:t>
            </a:r>
            <a:r>
              <a:rPr lang="en-GB" sz="2400" dirty="0" smtClean="0">
                <a:solidFill>
                  <a:srgbClr val="FF0000"/>
                </a:solidFill>
              </a:rPr>
              <a:t>, </a:t>
            </a:r>
            <a:r>
              <a:rPr lang="en-GB" sz="2400" dirty="0" err="1" smtClean="0">
                <a:solidFill>
                  <a:srgbClr val="FF0000"/>
                </a:solidFill>
              </a:rPr>
              <a:t>Houffalize</a:t>
            </a:r>
            <a:r>
              <a:rPr lang="en-GB" sz="2400" dirty="0" smtClean="0">
                <a:solidFill>
                  <a:srgbClr val="FF0000"/>
                </a:solidFill>
              </a:rPr>
              <a:t>, September 17-18, 2009</a:t>
            </a:r>
            <a:endParaRPr lang="en-GB" sz="2400" b="1" i="1" dirty="0" smtClean="0">
              <a:solidFill>
                <a:srgbClr val="FF0000"/>
              </a:solidFill>
            </a:endParaRPr>
          </a:p>
          <a:p>
            <a:pPr algn="ctr"/>
            <a:endParaRPr lang="en-GB" sz="2400" b="1" i="1" baseline="30000" dirty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39" name="Picture 27" descr="AJG077 Cu(I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2492375"/>
            <a:ext cx="5127947" cy="3579831"/>
          </a:xfrm>
          <a:prstGeom prst="rect">
            <a:avLst/>
          </a:prstGeom>
          <a:noFill/>
        </p:spPr>
      </p:pic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90116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EPR Studies of SET-LRP System</a:t>
            </a:r>
          </a:p>
        </p:txBody>
      </p:sp>
      <p:sp>
        <p:nvSpPr>
          <p:cNvPr id="90119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0120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0121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0122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0123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0124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0126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0128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90134" name="Picture 22" descr="EPR schem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313" y="1412875"/>
            <a:ext cx="4176712" cy="1263650"/>
          </a:xfrm>
          <a:prstGeom prst="rect">
            <a:avLst/>
          </a:prstGeom>
          <a:noFill/>
        </p:spPr>
      </p:pic>
      <p:sp>
        <p:nvSpPr>
          <p:cNvPr id="90135" name="Text Box 23"/>
          <p:cNvSpPr txBox="1">
            <a:spLocks noChangeArrowheads="1"/>
          </p:cNvSpPr>
          <p:nvPr/>
        </p:nvSpPr>
        <p:spPr bwMode="auto">
          <a:xfrm>
            <a:off x="468313" y="908050"/>
            <a:ext cx="8137525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Detecting Cu(II) using EPR analysis</a:t>
            </a:r>
            <a:endParaRPr lang="en-GB" baseline="-25000">
              <a:latin typeface="Verdana" pitchFamily="34" charset="0"/>
            </a:endParaRPr>
          </a:p>
        </p:txBody>
      </p:sp>
      <p:sp>
        <p:nvSpPr>
          <p:cNvPr id="90143" name="Text Box 31"/>
          <p:cNvSpPr txBox="1">
            <a:spLocks noChangeArrowheads="1"/>
          </p:cNvSpPr>
          <p:nvPr/>
        </p:nvSpPr>
        <p:spPr bwMode="auto">
          <a:xfrm>
            <a:off x="2916238" y="29972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8000"/>
                </a:solidFill>
              </a:rPr>
              <a:t>Cu(I)</a:t>
            </a:r>
          </a:p>
        </p:txBody>
      </p:sp>
      <p:pic>
        <p:nvPicPr>
          <p:cNvPr id="26" name="Picture 25" descr="DSCF335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3000372"/>
            <a:ext cx="1719257" cy="2292343"/>
          </a:xfrm>
          <a:prstGeom prst="rect">
            <a:avLst/>
          </a:prstGeom>
          <a:noFill/>
        </p:spPr>
      </p:pic>
      <p:pic>
        <p:nvPicPr>
          <p:cNvPr id="27" name="Picture 25" descr="epr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1714488"/>
            <a:ext cx="1693029" cy="153511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TextBox 28"/>
          <p:cNvSpPr txBox="1"/>
          <p:nvPr/>
        </p:nvSpPr>
        <p:spPr>
          <a:xfrm>
            <a:off x="4714876" y="6357958"/>
            <a:ext cx="3825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Professor Mark Newton – </a:t>
            </a:r>
            <a:r>
              <a:rPr lang="en-GB" dirty="0" err="1" smtClean="0">
                <a:solidFill>
                  <a:schemeClr val="bg1"/>
                </a:solidFill>
              </a:rPr>
              <a:t>UoW</a:t>
            </a:r>
            <a:r>
              <a:rPr lang="en-GB" dirty="0" smtClean="0">
                <a:solidFill>
                  <a:schemeClr val="bg1"/>
                </a:solidFill>
              </a:rPr>
              <a:t> Physics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64" name="Picture 28" descr="AJG077 Cu(II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2492375"/>
            <a:ext cx="5438775" cy="3795713"/>
          </a:xfrm>
          <a:prstGeom prst="rect">
            <a:avLst/>
          </a:prstGeom>
          <a:noFill/>
        </p:spPr>
      </p:pic>
      <p:sp>
        <p:nvSpPr>
          <p:cNvPr id="116738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16739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16740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EPR Studies of SET-LRP System</a:t>
            </a:r>
          </a:p>
        </p:txBody>
      </p:sp>
      <p:sp>
        <p:nvSpPr>
          <p:cNvPr id="116743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44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45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6746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47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6748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49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16750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51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16752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53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54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55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56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16757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16</a:t>
            </a:r>
          </a:p>
        </p:txBody>
      </p:sp>
      <p:sp>
        <p:nvSpPr>
          <p:cNvPr id="116759" name="Text Box 23"/>
          <p:cNvSpPr txBox="1">
            <a:spLocks noChangeArrowheads="1"/>
          </p:cNvSpPr>
          <p:nvPr/>
        </p:nvSpPr>
        <p:spPr bwMode="auto">
          <a:xfrm>
            <a:off x="468313" y="908050"/>
            <a:ext cx="8137525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Detecting Cu(II) using EPR analysis</a:t>
            </a:r>
            <a:endParaRPr lang="en-GB" baseline="-25000">
              <a:latin typeface="Verdana" pitchFamily="34" charset="0"/>
            </a:endParaRPr>
          </a:p>
        </p:txBody>
      </p:sp>
      <p:pic>
        <p:nvPicPr>
          <p:cNvPr id="116761" name="Picture 25" descr="EPR schem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313" y="1412875"/>
            <a:ext cx="4176712" cy="1263650"/>
          </a:xfrm>
          <a:prstGeom prst="rect">
            <a:avLst/>
          </a:prstGeom>
          <a:noFill/>
        </p:spPr>
      </p:pic>
      <p:sp>
        <p:nvSpPr>
          <p:cNvPr id="116762" name="Oval 26"/>
          <p:cNvSpPr>
            <a:spLocks noChangeArrowheads="1"/>
          </p:cNvSpPr>
          <p:nvPr/>
        </p:nvSpPr>
        <p:spPr bwMode="auto">
          <a:xfrm>
            <a:off x="5795963" y="1989138"/>
            <a:ext cx="1152525" cy="576262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65" name="Text Box 29"/>
          <p:cNvSpPr txBox="1">
            <a:spLocks noChangeArrowheads="1"/>
          </p:cNvSpPr>
          <p:nvPr/>
        </p:nvSpPr>
        <p:spPr bwMode="auto">
          <a:xfrm>
            <a:off x="2916238" y="3357563"/>
            <a:ext cx="755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Cu(II)</a:t>
            </a:r>
          </a:p>
        </p:txBody>
      </p:sp>
      <p:sp>
        <p:nvSpPr>
          <p:cNvPr id="116766" name="Text Box 30"/>
          <p:cNvSpPr txBox="1">
            <a:spLocks noChangeArrowheads="1"/>
          </p:cNvSpPr>
          <p:nvPr/>
        </p:nvSpPr>
        <p:spPr bwMode="auto">
          <a:xfrm>
            <a:off x="2916238" y="29972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8000"/>
                </a:solidFill>
              </a:rPr>
              <a:t>Cu(I)</a:t>
            </a:r>
          </a:p>
        </p:txBody>
      </p:sp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17763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17764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65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17766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EPR Studies of SET-LRP System</a:t>
            </a:r>
          </a:p>
        </p:txBody>
      </p:sp>
      <p:sp>
        <p:nvSpPr>
          <p:cNvPr id="117767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68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69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7770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71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7772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73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17774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75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17776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77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78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79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80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17781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17</a:t>
            </a:r>
          </a:p>
        </p:txBody>
      </p:sp>
      <p:sp>
        <p:nvSpPr>
          <p:cNvPr id="117785" name="Text Box 25"/>
          <p:cNvSpPr txBox="1">
            <a:spLocks noChangeArrowheads="1"/>
          </p:cNvSpPr>
          <p:nvPr/>
        </p:nvSpPr>
        <p:spPr bwMode="auto">
          <a:xfrm>
            <a:off x="468313" y="908050"/>
            <a:ext cx="8137525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Monitoring disproportionation using EPR analysis</a:t>
            </a:r>
            <a:endParaRPr lang="en-GB" baseline="-25000">
              <a:latin typeface="Verdana" pitchFamily="34" charset="0"/>
            </a:endParaRPr>
          </a:p>
        </p:txBody>
      </p:sp>
      <p:pic>
        <p:nvPicPr>
          <p:cNvPr id="117786" name="Picture 26" descr="AJG081 Pl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928802"/>
            <a:ext cx="4000528" cy="2792285"/>
          </a:xfrm>
          <a:prstGeom prst="rect">
            <a:avLst/>
          </a:prstGeom>
          <a:noFill/>
        </p:spPr>
      </p:pic>
      <p:sp>
        <p:nvSpPr>
          <p:cNvPr id="117787" name="Text Box 27"/>
          <p:cNvSpPr txBox="1">
            <a:spLocks noChangeArrowheads="1"/>
          </p:cNvSpPr>
          <p:nvPr/>
        </p:nvSpPr>
        <p:spPr bwMode="auto">
          <a:xfrm>
            <a:off x="1763713" y="5661025"/>
            <a:ext cx="5597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latin typeface="Verdana" pitchFamily="34" charset="0"/>
              </a:rPr>
              <a:t>- </a:t>
            </a:r>
            <a:r>
              <a:rPr lang="en-GB">
                <a:solidFill>
                  <a:srgbClr val="0000FF"/>
                </a:solidFill>
                <a:latin typeface="Verdana" pitchFamily="34" charset="0"/>
              </a:rPr>
              <a:t>Using signal intensity rather than absorbance</a:t>
            </a:r>
          </a:p>
        </p:txBody>
      </p: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26" descr="AJG077 Cali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7" y="1857364"/>
            <a:ext cx="4360003" cy="304227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58" name="Picture 26" descr="Pyridine Im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2708275"/>
            <a:ext cx="5006975" cy="3494088"/>
          </a:xfrm>
          <a:prstGeom prst="rect">
            <a:avLst/>
          </a:prstGeom>
          <a:noFill/>
        </p:spPr>
      </p:pic>
      <p:sp>
        <p:nvSpPr>
          <p:cNvPr id="120834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20835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20836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20838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EPR Studies of SET-LRP System</a:t>
            </a:r>
          </a:p>
        </p:txBody>
      </p:sp>
      <p:sp>
        <p:nvSpPr>
          <p:cNvPr id="120839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40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20842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43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20844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45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20846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47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20848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49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50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51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52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20853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18</a:t>
            </a:r>
          </a:p>
        </p:txBody>
      </p:sp>
      <p:sp>
        <p:nvSpPr>
          <p:cNvPr id="120854" name="AutoShape 22"/>
          <p:cNvSpPr>
            <a:spLocks noChangeArrowheads="1"/>
          </p:cNvSpPr>
          <p:nvPr/>
        </p:nvSpPr>
        <p:spPr bwMode="auto">
          <a:xfrm>
            <a:off x="468313" y="1125538"/>
            <a:ext cx="360362" cy="369887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56" name="Text Box 24"/>
          <p:cNvSpPr txBox="1">
            <a:spLocks noChangeArrowheads="1"/>
          </p:cNvSpPr>
          <p:nvPr/>
        </p:nvSpPr>
        <p:spPr bwMode="auto">
          <a:xfrm>
            <a:off x="755650" y="1052513"/>
            <a:ext cx="7561263" cy="1739900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EPR with </a:t>
            </a:r>
            <a:r>
              <a:rPr lang="en-GB" i="1">
                <a:solidFill>
                  <a:srgbClr val="FF6600"/>
                </a:solidFill>
                <a:latin typeface="Verdana" pitchFamily="34" charset="0"/>
              </a:rPr>
              <a:t>N</a:t>
            </a:r>
            <a:r>
              <a:rPr lang="en-GB">
                <a:solidFill>
                  <a:srgbClr val="FF6600"/>
                </a:solidFill>
                <a:latin typeface="Verdana" pitchFamily="34" charset="0"/>
              </a:rPr>
              <a:t>-(</a:t>
            </a:r>
            <a:r>
              <a:rPr lang="en-GB" i="1">
                <a:solidFill>
                  <a:srgbClr val="FF6600"/>
                </a:solidFill>
                <a:latin typeface="Verdana" pitchFamily="34" charset="0"/>
              </a:rPr>
              <a:t>n</a:t>
            </a:r>
            <a:r>
              <a:rPr lang="en-GB">
                <a:solidFill>
                  <a:srgbClr val="FF6600"/>
                </a:solidFill>
                <a:latin typeface="Verdana" pitchFamily="34" charset="0"/>
              </a:rPr>
              <a:t>-ethyl)-2-pyridylmethanimine</a:t>
            </a:r>
            <a:r>
              <a:rPr lang="en-GB">
                <a:latin typeface="Verdana" pitchFamily="34" charset="0"/>
              </a:rPr>
              <a:t> ligand in IPA</a:t>
            </a:r>
          </a:p>
          <a:p>
            <a:pPr eaLnBrk="0" hangingPunct="0">
              <a:buFont typeface="Arial" charset="0"/>
              <a:buChar char="○"/>
            </a:pPr>
            <a:endParaRPr lang="en-GB">
              <a:latin typeface="Verdana" pitchFamily="34" charset="0"/>
            </a:endParaRPr>
          </a:p>
          <a:p>
            <a:pPr eaLnBrk="0" hangingPunct="0">
              <a:buFont typeface="Arial" charset="0"/>
              <a:buNone/>
            </a:pPr>
            <a:r>
              <a:rPr lang="en-GB">
                <a:latin typeface="Verdana" pitchFamily="34" charset="0"/>
              </a:rPr>
              <a:t>	- As a control the same experiment was repeated </a:t>
            </a:r>
          </a:p>
          <a:p>
            <a:pPr eaLnBrk="0" hangingPunct="0">
              <a:buFont typeface="Arial" charset="0"/>
              <a:buNone/>
            </a:pPr>
            <a:r>
              <a:rPr lang="en-GB">
                <a:latin typeface="Verdana" pitchFamily="34" charset="0"/>
              </a:rPr>
              <a:t>	  with a pyridine imine type ligand</a:t>
            </a:r>
          </a:p>
          <a:p>
            <a:pPr eaLnBrk="0" hangingPunct="0">
              <a:buFont typeface="Arial" charset="0"/>
              <a:buNone/>
            </a:pPr>
            <a:r>
              <a:rPr lang="en-GB">
                <a:latin typeface="Verdana" pitchFamily="34" charset="0"/>
              </a:rPr>
              <a:t>	</a:t>
            </a:r>
          </a:p>
          <a:p>
            <a:pPr eaLnBrk="0" hangingPunct="0">
              <a:buFont typeface="Arial" charset="0"/>
              <a:buNone/>
            </a:pPr>
            <a:r>
              <a:rPr lang="en-GB">
                <a:latin typeface="Verdana" pitchFamily="34" charset="0"/>
              </a:rPr>
              <a:t>	- Results showed </a:t>
            </a:r>
            <a:r>
              <a:rPr lang="en-GB" b="1">
                <a:solidFill>
                  <a:srgbClr val="FF0000"/>
                </a:solidFill>
                <a:latin typeface="Verdana" pitchFamily="34" charset="0"/>
              </a:rPr>
              <a:t>no</a:t>
            </a:r>
            <a:r>
              <a:rPr lang="en-GB">
                <a:latin typeface="Verdana" pitchFamily="34" charset="0"/>
              </a:rPr>
              <a:t> Cu(II) present</a:t>
            </a:r>
          </a:p>
        </p:txBody>
      </p:sp>
      <p:pic>
        <p:nvPicPr>
          <p:cNvPr id="120861" name="Picture 29" descr="me6tr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4149725"/>
            <a:ext cx="1754188" cy="773113"/>
          </a:xfrm>
          <a:prstGeom prst="rect">
            <a:avLst/>
          </a:prstGeom>
          <a:noFill/>
        </p:spPr>
      </p:pic>
      <p:pic>
        <p:nvPicPr>
          <p:cNvPr id="120862" name="Picture 30" descr="pyridineimin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388" y="3933825"/>
            <a:ext cx="1511300" cy="1036638"/>
          </a:xfrm>
          <a:prstGeom prst="rect">
            <a:avLst/>
          </a:prstGeom>
          <a:noFill/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294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392113"/>
          </a:xfrm>
          <a:ln/>
        </p:spPr>
        <p:txBody>
          <a:bodyPr>
            <a:normAutofit fontScale="90000"/>
          </a:bodyPr>
          <a:lstStyle/>
          <a:p>
            <a:r>
              <a:rPr lang="en-GB" sz="3600">
                <a:solidFill>
                  <a:srgbClr val="005B9C"/>
                </a:solidFill>
              </a:rPr>
              <a:t>Cu(0) mediated Polymerisations</a:t>
            </a:r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9388" y="1125538"/>
            <a:ext cx="8785225" cy="46180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/>
              <a:t>Traditional polymerisation system used at Warwick:</a:t>
            </a:r>
          </a:p>
          <a:p>
            <a:pPr>
              <a:lnSpc>
                <a:spcPct val="90000"/>
              </a:lnSpc>
            </a:pPr>
            <a:endParaRPr lang="en-GB" sz="2400"/>
          </a:p>
          <a:p>
            <a:pPr lvl="1">
              <a:lnSpc>
                <a:spcPct val="90000"/>
              </a:lnSpc>
            </a:pPr>
            <a:r>
              <a:rPr lang="en-GB" sz="2000"/>
              <a:t>Reaction performed above ambient (~30-90</a:t>
            </a:r>
            <a:r>
              <a:rPr lang="en-GB" sz="2000" baseline="30000"/>
              <a:t>o</a:t>
            </a:r>
            <a:r>
              <a:rPr lang="en-GB" sz="2000"/>
              <a:t>C)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Poor control in aqueous/polar media</a:t>
            </a:r>
          </a:p>
          <a:p>
            <a:pPr lvl="1">
              <a:lnSpc>
                <a:spcPct val="90000"/>
              </a:lnSpc>
            </a:pPr>
            <a:endParaRPr lang="en-GB" sz="1200"/>
          </a:p>
          <a:p>
            <a:pPr>
              <a:lnSpc>
                <a:spcPct val="90000"/>
              </a:lnSpc>
            </a:pPr>
            <a:r>
              <a:rPr lang="en-GB" sz="2400"/>
              <a:t>Alternative</a:t>
            </a:r>
          </a:p>
          <a:p>
            <a:pPr>
              <a:lnSpc>
                <a:spcPct val="90000"/>
              </a:lnSpc>
            </a:pPr>
            <a:endParaRPr lang="en-GB" sz="2400"/>
          </a:p>
          <a:p>
            <a:pPr lvl="1">
              <a:lnSpc>
                <a:spcPct val="90000"/>
              </a:lnSpc>
            </a:pPr>
            <a:r>
              <a:rPr lang="en-GB" sz="2000"/>
              <a:t>Cu(</a:t>
            </a:r>
            <a:r>
              <a:rPr lang="en-GB" sz="2000">
                <a:solidFill>
                  <a:srgbClr val="FF0000"/>
                </a:solidFill>
              </a:rPr>
              <a:t>0</a:t>
            </a:r>
            <a:r>
              <a:rPr lang="en-GB" sz="2000"/>
              <a:t>) catalytic system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Polymerisations performed at </a:t>
            </a:r>
            <a:r>
              <a:rPr lang="en-GB" sz="2000">
                <a:solidFill>
                  <a:srgbClr val="FF0000"/>
                </a:solidFill>
              </a:rPr>
              <a:t>ambient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&gt;90% and PDi &lt; 1.2 often attainable within an hour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Simplified Polymer workup</a:t>
            </a:r>
          </a:p>
          <a:p>
            <a:pPr lvl="1">
              <a:lnSpc>
                <a:spcPct val="90000"/>
              </a:lnSpc>
            </a:pPr>
            <a:endParaRPr lang="en-GB" sz="2000"/>
          </a:p>
          <a:p>
            <a:pPr lvl="1">
              <a:lnSpc>
                <a:spcPct val="90000"/>
              </a:lnSpc>
            </a:pPr>
            <a:r>
              <a:rPr lang="en-US" sz="1400" i="1"/>
              <a:t>Percec et. al. J. Amer. Chem. Soc.  (2006),  128(43),  14156-14165</a:t>
            </a:r>
            <a:endParaRPr lang="en-GB" sz="1400" i="1"/>
          </a:p>
        </p:txBody>
      </p:sp>
      <p:pic>
        <p:nvPicPr>
          <p:cNvPr id="82949" name="Picture 5" descr="Copper Wire Stirr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92938" y="1700213"/>
            <a:ext cx="1524000" cy="3457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r>
              <a:rPr lang="en-GB" sz="3200" dirty="0">
                <a:solidFill>
                  <a:schemeClr val="tx2"/>
                </a:solidFill>
              </a:rPr>
              <a:t>Cu(0) Polymerisation of MA in </a:t>
            </a:r>
            <a:r>
              <a:rPr lang="en-GB" sz="3200" dirty="0">
                <a:solidFill>
                  <a:srgbClr val="FF0000"/>
                </a:solidFill>
              </a:rPr>
              <a:t>non polar solvent</a:t>
            </a:r>
          </a:p>
        </p:txBody>
      </p:sp>
      <p:graphicFrame>
        <p:nvGraphicFramePr>
          <p:cNvPr id="297987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1420813" y="1412875"/>
          <a:ext cx="6300787" cy="996950"/>
        </p:xfrm>
        <a:graphic>
          <a:graphicData uri="http://schemas.openxmlformats.org/presentationml/2006/ole">
            <p:oleObj spid="_x0000_s20482" name="CS ChemDraw Drawing" r:id="rId4" imgW="5334480" imgH="843120" progId="ChemDraw.Document.6.0">
              <p:embed/>
            </p:oleObj>
          </a:graphicData>
        </a:graphic>
      </p:graphicFrame>
      <p:graphicFrame>
        <p:nvGraphicFramePr>
          <p:cNvPr id="29798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-180975" y="2420938"/>
          <a:ext cx="4859338" cy="3857625"/>
        </p:xfrm>
        <a:graphic>
          <a:graphicData uri="http://schemas.openxmlformats.org/presentationml/2006/ole">
            <p:oleObj spid="_x0000_s20483" name="Graph" r:id="rId5" imgW="4152960" imgH="3296160" progId="">
              <p:embed/>
            </p:oleObj>
          </a:graphicData>
        </a:graphic>
      </p:graphicFrame>
      <p:pic>
        <p:nvPicPr>
          <p:cNvPr id="29798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1214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97990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4068763" y="2420938"/>
          <a:ext cx="5256212" cy="3933825"/>
        </p:xfrm>
        <a:graphic>
          <a:graphicData uri="http://schemas.openxmlformats.org/presentationml/2006/ole">
            <p:oleObj spid="_x0000_s20484" name="Graph" r:id="rId7" imgW="4193280" imgH="31377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1139" name="Rectangle 3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GB" sz="3000" dirty="0">
                <a:solidFill>
                  <a:srgbClr val="0033CC"/>
                </a:solidFill>
              </a:rPr>
              <a:t>Use of </a:t>
            </a:r>
            <a:r>
              <a:rPr lang="en-GB" sz="3000" dirty="0" smtClean="0">
                <a:solidFill>
                  <a:srgbClr val="FF0000"/>
                </a:solidFill>
              </a:rPr>
              <a:t>METHANOL</a:t>
            </a:r>
            <a:r>
              <a:rPr lang="en-GB" sz="3000" dirty="0" smtClean="0">
                <a:solidFill>
                  <a:srgbClr val="0033CC"/>
                </a:solidFill>
              </a:rPr>
              <a:t> to </a:t>
            </a:r>
            <a:r>
              <a:rPr lang="en-GB" sz="3000" dirty="0">
                <a:solidFill>
                  <a:srgbClr val="0033CC"/>
                </a:solidFill>
              </a:rPr>
              <a:t>mediate </a:t>
            </a:r>
            <a:r>
              <a:rPr lang="en-GB" sz="3000" dirty="0" smtClean="0">
                <a:solidFill>
                  <a:srgbClr val="0033CC"/>
                </a:solidFill>
              </a:rPr>
              <a:t>SET-LRP of MA</a:t>
            </a:r>
            <a:endParaRPr lang="en-US" sz="3000" dirty="0">
              <a:solidFill>
                <a:srgbClr val="0033CC"/>
              </a:solidFill>
            </a:endParaRPr>
          </a:p>
        </p:txBody>
      </p:sp>
      <p:sp>
        <p:nvSpPr>
          <p:cNvPr id="91145" name="Rectangle 9"/>
          <p:cNvSpPr>
            <a:spLocks noChangeArrowheads="1"/>
          </p:cNvSpPr>
          <p:nvPr/>
        </p:nvSpPr>
        <p:spPr bwMode="auto">
          <a:xfrm>
            <a:off x="500034" y="2714620"/>
            <a:ext cx="3887788" cy="3168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91147" name="Object 11"/>
          <p:cNvGraphicFramePr>
            <a:graphicFrameLocks noChangeAspect="1"/>
          </p:cNvGraphicFramePr>
          <p:nvPr>
            <p:ph idx="1"/>
          </p:nvPr>
        </p:nvGraphicFramePr>
        <p:xfrm>
          <a:off x="428596" y="2643182"/>
          <a:ext cx="8353425" cy="3208337"/>
        </p:xfrm>
        <a:graphic>
          <a:graphicData uri="http://schemas.openxmlformats.org/presentationml/2006/ole">
            <p:oleObj spid="_x0000_s7170" name="Graph" r:id="rId5" imgW="8606880" imgH="3304800" progId="">
              <p:embed/>
            </p:oleObj>
          </a:graphicData>
        </a:graphic>
      </p:graphicFrame>
      <p:sp>
        <p:nvSpPr>
          <p:cNvPr id="91148" name="Rectangle 12"/>
          <p:cNvSpPr>
            <a:spLocks noChangeArrowheads="1"/>
          </p:cNvSpPr>
          <p:nvPr/>
        </p:nvSpPr>
        <p:spPr bwMode="auto">
          <a:xfrm>
            <a:off x="4500562" y="2714620"/>
            <a:ext cx="4319587" cy="18716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2285984" y="1000108"/>
          <a:ext cx="4000528" cy="1374486"/>
        </p:xfrm>
        <a:graphic>
          <a:graphicData uri="http://schemas.openxmlformats.org/presentationml/2006/ole">
            <p:oleObj spid="_x0000_s7171" name="CS ChemDraw Drawing" r:id="rId6" imgW="4994280" imgH="1715760" progId="ChemDraw.Document.6.0">
              <p:embed/>
            </p:oleObj>
          </a:graphicData>
        </a:graphic>
      </p:graphicFrame>
      <p:pic>
        <p:nvPicPr>
          <p:cNvPr id="7173" name="Picture 5" descr="E:\Back up stuff\AA Documents\Word Documents\PAPERS\martin levere\paper 3 b\Figure5 MWDs offline MeOH.T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714356"/>
            <a:ext cx="2314556" cy="17870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4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r>
              <a:rPr lang="en-GB" sz="3600" dirty="0">
                <a:solidFill>
                  <a:schemeClr val="tx2"/>
                </a:solidFill>
              </a:rPr>
              <a:t>Use of alcohol additives to mediate SET-LRP</a:t>
            </a:r>
            <a:endParaRPr lang="en-US" sz="3600" dirty="0">
              <a:solidFill>
                <a:schemeClr val="tx2"/>
              </a:solidFill>
            </a:endParaRPr>
          </a:p>
        </p:txBody>
      </p:sp>
      <p:graphicFrame>
        <p:nvGraphicFramePr>
          <p:cNvPr id="32777" name="Object 9"/>
          <p:cNvGraphicFramePr>
            <a:graphicFrameLocks noChangeAspect="1"/>
          </p:cNvGraphicFramePr>
          <p:nvPr>
            <p:ph idx="1"/>
          </p:nvPr>
        </p:nvGraphicFramePr>
        <p:xfrm>
          <a:off x="446088" y="1727200"/>
          <a:ext cx="8229600" cy="3717925"/>
        </p:xfrm>
        <a:graphic>
          <a:graphicData uri="http://schemas.openxmlformats.org/presentationml/2006/ole">
            <p:oleObj spid="_x0000_s10242" name="Graph" r:id="rId5" imgW="7447680" imgH="3363840" progId="">
              <p:embed/>
            </p:oleObj>
          </a:graphicData>
        </a:graphic>
      </p:graphicFrame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468313" y="1700213"/>
            <a:ext cx="4679950" cy="37449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0243" name="Picture 3" descr="E:\Back up stuff\AA Documents\Word Documents\PAPERS\martin levere\paper 3 b\Figure7 diff alcohol kinetic plots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6" y="3071810"/>
            <a:ext cx="3563722" cy="2751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428596" y="2928934"/>
            <a:ext cx="4154488" cy="2901950"/>
            <a:chOff x="2880" y="436"/>
            <a:chExt cx="2617" cy="1828"/>
          </a:xfrm>
        </p:grpSpPr>
        <p:graphicFrame>
          <p:nvGraphicFramePr>
            <p:cNvPr id="197648" name="Object 16"/>
            <p:cNvGraphicFramePr>
              <a:graphicFrameLocks noChangeAspect="1"/>
            </p:cNvGraphicFramePr>
            <p:nvPr/>
          </p:nvGraphicFramePr>
          <p:xfrm>
            <a:off x="2880" y="436"/>
            <a:ext cx="2617" cy="1828"/>
          </p:xfrm>
          <a:graphic>
            <a:graphicData uri="http://schemas.openxmlformats.org/presentationml/2006/ole">
              <p:oleObj spid="_x0000_s22530" name="Graph" r:id="rId4" imgW="4154400" imgH="2901600" progId="">
                <p:embed/>
              </p:oleObj>
            </a:graphicData>
          </a:graphic>
        </p:graphicFrame>
        <p:sp>
          <p:nvSpPr>
            <p:cNvPr id="197649" name="Text Box 17"/>
            <p:cNvSpPr txBox="1">
              <a:spLocks noChangeArrowheads="1"/>
            </p:cNvSpPr>
            <p:nvPr/>
          </p:nvSpPr>
          <p:spPr bwMode="auto">
            <a:xfrm>
              <a:off x="4604" y="996"/>
              <a:ext cx="817" cy="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/>
                <a:t>Mn ~8000</a:t>
              </a:r>
            </a:p>
            <a:p>
              <a:pPr>
                <a:spcBef>
                  <a:spcPct val="50000"/>
                </a:spcBef>
              </a:pPr>
              <a:r>
                <a:rPr lang="en-GB" sz="1400"/>
                <a:t>PDI ~1.14</a:t>
              </a:r>
            </a:p>
          </p:txBody>
        </p:sp>
      </p:grpSp>
      <p:pic>
        <p:nvPicPr>
          <p:cNvPr id="19763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763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285728"/>
            <a:ext cx="9144000" cy="679451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rgbClr val="005B9C"/>
                </a:solidFill>
              </a:rPr>
              <a:t>PEGMA with SETLRP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4929190" y="3429000"/>
            <a:ext cx="4032250" cy="1868487"/>
            <a:chOff x="13710" y="3405"/>
            <a:chExt cx="5452" cy="2527"/>
          </a:xfrm>
        </p:grpSpPr>
        <p:pic>
          <p:nvPicPr>
            <p:cNvPr id="197651" name="Picture 19" descr="Combined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710" y="3413"/>
              <a:ext cx="5452" cy="2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7652" name="Text Box 20"/>
            <p:cNvSpPr txBox="1">
              <a:spLocks noChangeArrowheads="1"/>
            </p:cNvSpPr>
            <p:nvPr/>
          </p:nvSpPr>
          <p:spPr bwMode="auto">
            <a:xfrm>
              <a:off x="15996" y="3405"/>
              <a:ext cx="880" cy="3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defTabSz="1293813"/>
              <a:r>
                <a:rPr lang="en-GB" sz="1200" b="1"/>
                <a:t>DMSO</a:t>
              </a:r>
            </a:p>
          </p:txBody>
        </p:sp>
        <p:sp>
          <p:nvSpPr>
            <p:cNvPr id="197653" name="Text Box 21"/>
            <p:cNvSpPr txBox="1">
              <a:spLocks noChangeArrowheads="1"/>
            </p:cNvSpPr>
            <p:nvPr/>
          </p:nvSpPr>
          <p:spPr bwMode="auto">
            <a:xfrm>
              <a:off x="16007" y="4328"/>
              <a:ext cx="856" cy="38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defTabSz="1293813"/>
              <a:r>
                <a:rPr lang="en-GB" sz="1200" b="1"/>
                <a:t>MeOH</a:t>
              </a:r>
            </a:p>
          </p:txBody>
        </p:sp>
        <p:sp>
          <p:nvSpPr>
            <p:cNvPr id="197654" name="Text Box 22"/>
            <p:cNvSpPr txBox="1">
              <a:spLocks noChangeArrowheads="1"/>
            </p:cNvSpPr>
            <p:nvPr/>
          </p:nvSpPr>
          <p:spPr bwMode="auto">
            <a:xfrm>
              <a:off x="16022" y="5123"/>
              <a:ext cx="826" cy="3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defTabSz="1293813"/>
              <a:r>
                <a:rPr lang="en-GB" sz="1200" b="1" baseline="30000"/>
                <a:t>i</a:t>
              </a:r>
              <a:r>
                <a:rPr lang="en-GB" sz="1200" b="1"/>
                <a:t>PrOH</a:t>
              </a:r>
            </a:p>
          </p:txBody>
        </p:sp>
      </p:grp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1285852" y="1214422"/>
          <a:ext cx="6194425" cy="1509712"/>
        </p:xfrm>
        <a:graphic>
          <a:graphicData uri="http://schemas.openxmlformats.org/presentationml/2006/ole">
            <p:oleObj spid="_x0000_s22531" name="CS ChemDraw Drawing" r:id="rId7" imgW="6321960" imgH="1321560" progId="ChemDraw.Document.6.0">
              <p:embed/>
            </p:oleObj>
          </a:graphicData>
        </a:graphic>
      </p:graphicFrame>
    </p:spTree>
  </p:cSld>
  <p:clrMapOvr>
    <a:masterClrMapping/>
  </p:clrMapOvr>
  <p:transition advTm="40422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6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968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214290"/>
            <a:ext cx="9144000" cy="679451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rgbClr val="005B9C"/>
                </a:solidFill>
              </a:rPr>
              <a:t>PEGMA with SETLRP</a:t>
            </a:r>
          </a:p>
        </p:txBody>
      </p:sp>
      <p:sp>
        <p:nvSpPr>
          <p:cNvPr id="199684" name="Text Box 4"/>
          <p:cNvSpPr txBox="1">
            <a:spLocks noChangeArrowheads="1"/>
          </p:cNvSpPr>
          <p:nvPr/>
        </p:nvSpPr>
        <p:spPr bwMode="auto">
          <a:xfrm>
            <a:off x="5435600" y="126841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199686" name="Text Box 6"/>
          <p:cNvSpPr txBox="1">
            <a:spLocks noChangeArrowheads="1"/>
          </p:cNvSpPr>
          <p:nvPr/>
        </p:nvSpPr>
        <p:spPr bwMode="auto">
          <a:xfrm>
            <a:off x="142844" y="1214422"/>
            <a:ext cx="87852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185738">
              <a:spcBef>
                <a:spcPct val="50000"/>
              </a:spcBef>
              <a:buFontTx/>
              <a:buChar char="•"/>
            </a:pPr>
            <a:r>
              <a:rPr lang="en-GB" sz="2400" dirty="0">
                <a:solidFill>
                  <a:srgbClr val="005B9C"/>
                </a:solidFill>
              </a:rPr>
              <a:t>Following Cu(II) production by UV-VIS</a:t>
            </a:r>
          </a:p>
          <a:p>
            <a:pPr lvl="1" indent="166688">
              <a:spcBef>
                <a:spcPct val="50000"/>
              </a:spcBef>
              <a:buFontTx/>
              <a:buChar char="•"/>
            </a:pPr>
            <a:r>
              <a:rPr lang="en-GB" sz="2000" dirty="0">
                <a:solidFill>
                  <a:srgbClr val="005B9C"/>
                </a:solidFill>
              </a:rPr>
              <a:t>Cu(0), PMDETA, PEGMA</a:t>
            </a:r>
            <a:r>
              <a:rPr lang="en-GB" sz="2000" baseline="-25000" dirty="0">
                <a:solidFill>
                  <a:srgbClr val="005B9C"/>
                </a:solidFill>
              </a:rPr>
              <a:t>475</a:t>
            </a:r>
            <a:r>
              <a:rPr lang="en-GB" sz="2000" dirty="0">
                <a:solidFill>
                  <a:srgbClr val="005B9C"/>
                </a:solidFill>
              </a:rPr>
              <a:t> and </a:t>
            </a:r>
            <a:r>
              <a:rPr lang="en-GB" sz="2000" dirty="0" err="1">
                <a:solidFill>
                  <a:srgbClr val="005B9C"/>
                </a:solidFill>
              </a:rPr>
              <a:t>MeOH</a:t>
            </a:r>
            <a:endParaRPr lang="en-GB" sz="2000" dirty="0">
              <a:solidFill>
                <a:srgbClr val="005B9C"/>
              </a:solidFill>
            </a:endParaRPr>
          </a:p>
          <a:p>
            <a:pPr lvl="1" indent="166688">
              <a:spcBef>
                <a:spcPct val="50000"/>
              </a:spcBef>
              <a:buFontTx/>
              <a:buChar char="•"/>
            </a:pPr>
            <a:r>
              <a:rPr lang="en-GB" sz="2000" dirty="0">
                <a:solidFill>
                  <a:srgbClr val="005B9C"/>
                </a:solidFill>
              </a:rPr>
              <a:t>Tungsten lamp and fibre optic</a:t>
            </a:r>
          </a:p>
          <a:p>
            <a:pPr lvl="1" indent="166688">
              <a:spcBef>
                <a:spcPct val="50000"/>
              </a:spcBef>
              <a:buFontTx/>
              <a:buChar char="•"/>
            </a:pPr>
            <a:r>
              <a:rPr lang="en-GB" sz="2000" dirty="0">
                <a:solidFill>
                  <a:srgbClr val="005B9C"/>
                </a:solidFill>
              </a:rPr>
              <a:t>Copper reflections and stirrer vibrations</a:t>
            </a:r>
          </a:p>
        </p:txBody>
      </p:sp>
      <p:graphicFrame>
        <p:nvGraphicFramePr>
          <p:cNvPr id="199695" name="Object 15"/>
          <p:cNvGraphicFramePr>
            <a:graphicFrameLocks noChangeAspect="1"/>
          </p:cNvGraphicFramePr>
          <p:nvPr/>
        </p:nvGraphicFramePr>
        <p:xfrm>
          <a:off x="1857356" y="3214686"/>
          <a:ext cx="1798637" cy="2454275"/>
        </p:xfrm>
        <a:graphic>
          <a:graphicData uri="http://schemas.openxmlformats.org/presentationml/2006/ole">
            <p:oleObj spid="_x0000_s23554" name="Image" r:id="rId5" imgW="1798222" imgH="2453506" progId="">
              <p:embed/>
            </p:oleObj>
          </a:graphicData>
        </a:graphic>
      </p:graphicFrame>
      <p:graphicFrame>
        <p:nvGraphicFramePr>
          <p:cNvPr id="199696" name="Object 16"/>
          <p:cNvGraphicFramePr>
            <a:graphicFrameLocks noChangeAspect="1"/>
          </p:cNvGraphicFramePr>
          <p:nvPr/>
        </p:nvGraphicFramePr>
        <p:xfrm>
          <a:off x="5000628" y="3214686"/>
          <a:ext cx="2414587" cy="2438400"/>
        </p:xfrm>
        <a:graphic>
          <a:graphicData uri="http://schemas.openxmlformats.org/presentationml/2006/ole">
            <p:oleObj spid="_x0000_s23555" name="Image" r:id="rId6" imgW="3974603" imgH="4012698" progId="">
              <p:embed/>
            </p:oleObj>
          </a:graphicData>
        </a:graphic>
      </p:graphicFrame>
      <p:pic>
        <p:nvPicPr>
          <p:cNvPr id="23556" name="Picture 5" descr="CF153 Colou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3702" y="1214422"/>
            <a:ext cx="1785950" cy="106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864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6665" y="642918"/>
            <a:ext cx="6264407" cy="92333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In memory of Charlie Hoyle – University of Southern Mississippi</a:t>
            </a:r>
          </a:p>
          <a:p>
            <a:pPr algn="ctr"/>
            <a:endParaRPr lang="en-GB" b="1" dirty="0" smtClean="0"/>
          </a:p>
          <a:p>
            <a:pPr algn="ctr"/>
            <a:r>
              <a:rPr lang="en-GB" b="1" dirty="0" smtClean="0"/>
              <a:t>An extraordinary scientist </a:t>
            </a:r>
            <a:endParaRPr lang="en-GB" b="1" dirty="0"/>
          </a:p>
        </p:txBody>
      </p:sp>
      <p:pic>
        <p:nvPicPr>
          <p:cNvPr id="5" name="Picture 4" descr="hoy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2071678"/>
            <a:ext cx="2847975" cy="3609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tx2"/>
                </a:solidFill>
              </a:rPr>
              <a:t>Cu(0)-catalysed polymerisation of PEGMA</a:t>
            </a:r>
            <a:r>
              <a:rPr lang="en-GB" sz="3200" baseline="-25000" dirty="0" smtClean="0">
                <a:solidFill>
                  <a:schemeClr val="tx2"/>
                </a:solidFill>
              </a:rPr>
              <a:t>475 </a:t>
            </a:r>
            <a:br>
              <a:rPr lang="en-GB" sz="3200" baseline="-25000" dirty="0" smtClean="0">
                <a:solidFill>
                  <a:schemeClr val="tx2"/>
                </a:solidFill>
              </a:rPr>
            </a:br>
            <a:endParaRPr lang="en-GB" sz="3200" dirty="0">
              <a:solidFill>
                <a:schemeClr val="tx2"/>
              </a:solidFill>
            </a:endParaRPr>
          </a:p>
        </p:txBody>
      </p:sp>
      <p:pic>
        <p:nvPicPr>
          <p:cNvPr id="115714" name="Picture 18" descr="Alcohol Comparison 2 - CF132, 34, 36 (MeOH, EtOH, nPrOH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928670"/>
            <a:ext cx="2401888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5" name="Picture 19" descr="Alcohol Comparison 2 - CF136, 37, 39 (nPrOH, iPrOH, tBuOH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928670"/>
            <a:ext cx="2401888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85786" y="2714620"/>
            <a:ext cx="5716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[</a:t>
            </a:r>
            <a:r>
              <a:rPr lang="en-GB" dirty="0"/>
              <a:t>Cu(0)]:[I]:[L]:[</a:t>
            </a:r>
            <a:r>
              <a:rPr lang="en-GB" dirty="0" err="1"/>
              <a:t>Mes</a:t>
            </a:r>
            <a:r>
              <a:rPr lang="en-GB" dirty="0"/>
              <a:t>]:[PEGMA</a:t>
            </a:r>
            <a:r>
              <a:rPr lang="en-GB" baseline="-25000" dirty="0"/>
              <a:t>475</a:t>
            </a:r>
            <a:r>
              <a:rPr lang="en-GB" dirty="0"/>
              <a:t>] = </a:t>
            </a:r>
            <a:r>
              <a:rPr lang="en-GB" dirty="0" smtClean="0"/>
              <a:t>1/1/1/15/30.L </a:t>
            </a:r>
            <a:r>
              <a:rPr lang="en-GB" dirty="0"/>
              <a:t>=</a:t>
            </a:r>
            <a:r>
              <a:rPr lang="en-GB" i="1" dirty="0"/>
              <a:t> </a:t>
            </a:r>
            <a:r>
              <a:rPr lang="en-GB" i="1" dirty="0" smtClean="0"/>
              <a:t>PMDETA</a:t>
            </a:r>
            <a:endParaRPr lang="en-GB" dirty="0"/>
          </a:p>
        </p:txBody>
      </p:sp>
      <p:pic>
        <p:nvPicPr>
          <p:cNvPr id="115716" name="Picture 20" descr="GPC Trac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928670"/>
            <a:ext cx="2401888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7" name="Picture 26" descr="poly(PEGMA475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43174" y="3109306"/>
            <a:ext cx="3857652" cy="287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DEGMEMA with Cu(0)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16738" name="Picture 27" descr="DEGME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071678"/>
            <a:ext cx="49784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739" name="Picture 28" descr="MALDI-TOF - DEGMEMA Polym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5" y="1285860"/>
            <a:ext cx="3372965" cy="2463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121400"/>
            <a:ext cx="9144000" cy="763588"/>
          </a:xfrm>
          <a:prstGeom prst="rect">
            <a:avLst/>
          </a:prstGeom>
          <a:noFill/>
          <a:ln w="72000">
            <a:noFill/>
            <a:round/>
            <a:headEnd/>
            <a:tailEnd/>
          </a:ln>
          <a:effectLst/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500694" y="3786190"/>
          <a:ext cx="3429024" cy="1744980"/>
        </p:xfrm>
        <a:graphic>
          <a:graphicData uri="http://schemas.openxmlformats.org/drawingml/2006/table">
            <a:tbl>
              <a:tblPr/>
              <a:tblGrid>
                <a:gridCol w="569375"/>
                <a:gridCol w="766548"/>
                <a:gridCol w="721833"/>
                <a:gridCol w="722259"/>
                <a:gridCol w="329615"/>
                <a:gridCol w="319394"/>
              </a:tblGrid>
              <a:tr h="204026">
                <a:tc gridSpan="6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5018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latin typeface="Calibri"/>
                          <a:ea typeface="Times New Roman"/>
                          <a:cs typeface="Times New Roman"/>
                        </a:rPr>
                        <a:t>Repeat </a:t>
                      </a:r>
                      <a:r>
                        <a:rPr lang="en-GB" sz="1000" b="1" dirty="0">
                          <a:latin typeface="Calibri"/>
                          <a:ea typeface="Times New Roman"/>
                          <a:cs typeface="Times New Roman"/>
                        </a:rPr>
                        <a:t>Units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latin typeface="Calibri"/>
                          <a:ea typeface="Times New Roman"/>
                          <a:cs typeface="Times New Roman"/>
                        </a:rPr>
                        <a:t>Theoretical Mass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latin typeface="Calibri"/>
                          <a:ea typeface="Times New Roman"/>
                          <a:cs typeface="Times New Roman"/>
                        </a:rPr>
                        <a:t>(Da)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latin typeface="Calibri"/>
                          <a:ea typeface="Times New Roman"/>
                          <a:cs typeface="Times New Roman"/>
                        </a:rPr>
                        <a:t>Actual Mass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latin typeface="Calibri"/>
                          <a:ea typeface="Times New Roman"/>
                          <a:cs typeface="Times New Roman"/>
                        </a:rPr>
                        <a:t>(Da)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Calibri"/>
                          <a:ea typeface="Times New Roman"/>
                          <a:cs typeface="Times New Roman"/>
                        </a:rPr>
                        <a:t>Difference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Calibri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GB" sz="1000" b="1" dirty="0" err="1">
                          <a:latin typeface="Calibri"/>
                          <a:ea typeface="Times New Roman"/>
                          <a:cs typeface="Times New Roman"/>
                        </a:rPr>
                        <a:t>ppm</a:t>
                      </a:r>
                      <a:r>
                        <a:rPr lang="en-GB" sz="1000" b="1" dirty="0">
                          <a:latin typeface="Calibri"/>
                          <a:ea typeface="Times New Roman"/>
                          <a:cs typeface="Times New Roman"/>
                        </a:rPr>
                        <a:t>)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5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Calibri"/>
                          <a:ea typeface="Times New Roman"/>
                          <a:cs typeface="Times New Roman"/>
                        </a:rPr>
                        <a:t>64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Calibri"/>
                          <a:ea typeface="Times New Roman"/>
                          <a:cs typeface="Times New Roman"/>
                        </a:rPr>
                        <a:t>12326.250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Calibri"/>
                          <a:ea typeface="Times New Roman"/>
                          <a:cs typeface="Times New Roman"/>
                        </a:rPr>
                        <a:t>12326.892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Calibri"/>
                          <a:ea typeface="Times New Roman"/>
                          <a:cs typeface="Times New Roman"/>
                        </a:rPr>
                        <a:t>52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en-GB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5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Calibri"/>
                          <a:ea typeface="Times New Roman"/>
                          <a:cs typeface="Times New Roman"/>
                        </a:rPr>
                        <a:t>65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Calibri"/>
                          <a:ea typeface="Times New Roman"/>
                          <a:cs typeface="Times New Roman"/>
                        </a:rPr>
                        <a:t>12514.471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Calibri"/>
                          <a:ea typeface="Times New Roman"/>
                          <a:cs typeface="Times New Roman"/>
                        </a:rPr>
                        <a:t>12514.825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Calibri"/>
                          <a:ea typeface="Times New Roman"/>
                          <a:cs typeface="Times New Roman"/>
                        </a:rPr>
                        <a:t>28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5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Calibri"/>
                          <a:ea typeface="Times New Roman"/>
                          <a:cs typeface="Times New Roman"/>
                        </a:rPr>
                        <a:t>66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Calibri"/>
                          <a:ea typeface="Times New Roman"/>
                          <a:cs typeface="Times New Roman"/>
                        </a:rPr>
                        <a:t>12702.692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Calibri"/>
                          <a:ea typeface="Times New Roman"/>
                          <a:cs typeface="Times New Roman"/>
                        </a:rPr>
                        <a:t>12702.601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294" name="Picture 342" descr="PEGAAlcohol Tab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4394200"/>
            <a:ext cx="8083550" cy="1627188"/>
          </a:xfrm>
          <a:prstGeom prst="rect">
            <a:avLst/>
          </a:prstGeom>
          <a:noFill/>
        </p:spPr>
      </p:pic>
      <p:sp>
        <p:nvSpPr>
          <p:cNvPr id="125954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25955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25956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57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25958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PEG Monomers and SET-LRP</a:t>
            </a:r>
          </a:p>
        </p:txBody>
      </p:sp>
      <p:sp>
        <p:nvSpPr>
          <p:cNvPr id="125959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60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61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25962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63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25964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65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25966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67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25968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69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70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71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72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25973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23</a:t>
            </a:r>
          </a:p>
        </p:txBody>
      </p:sp>
      <p:pic>
        <p:nvPicPr>
          <p:cNvPr id="125975" name="Picture 23" descr="PEGA in Alcohols Kinetic Pl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4438" y="1268413"/>
            <a:ext cx="4356100" cy="3040062"/>
          </a:xfrm>
          <a:prstGeom prst="rect">
            <a:avLst/>
          </a:prstGeom>
          <a:noFill/>
        </p:spPr>
      </p:pic>
      <p:sp>
        <p:nvSpPr>
          <p:cNvPr id="125977" name="Text Box 25"/>
          <p:cNvSpPr txBox="1">
            <a:spLocks noChangeArrowheads="1"/>
          </p:cNvSpPr>
          <p:nvPr/>
        </p:nvSpPr>
        <p:spPr bwMode="auto">
          <a:xfrm>
            <a:off x="468313" y="908050"/>
            <a:ext cx="8137525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Polymerisation of PEGA</a:t>
            </a:r>
            <a:r>
              <a:rPr lang="en-GB" baseline="-25000">
                <a:latin typeface="Verdana" pitchFamily="34" charset="0"/>
              </a:rPr>
              <a:t>454</a:t>
            </a:r>
            <a:r>
              <a:rPr lang="en-GB">
                <a:latin typeface="Verdana" pitchFamily="34" charset="0"/>
              </a:rPr>
              <a:t> in selected alcohols</a:t>
            </a:r>
            <a:endParaRPr lang="en-GB" baseline="-25000">
              <a:latin typeface="Verdana" pitchFamily="34" charset="0"/>
            </a:endParaRPr>
          </a:p>
        </p:txBody>
      </p:sp>
      <p:pic>
        <p:nvPicPr>
          <p:cNvPr id="25" name="Picture 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121400"/>
            <a:ext cx="9144000" cy="763588"/>
          </a:xfrm>
          <a:prstGeom prst="rect">
            <a:avLst/>
          </a:prstGeom>
          <a:noFill/>
          <a:ln w="72000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35171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35172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73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35174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Analysis by GPC</a:t>
            </a:r>
          </a:p>
        </p:txBody>
      </p:sp>
      <p:sp>
        <p:nvSpPr>
          <p:cNvPr id="135175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76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77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5178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79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5180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81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35182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83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35184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85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86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87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88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35189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28</a:t>
            </a:r>
          </a:p>
        </p:txBody>
      </p:sp>
      <p:pic>
        <p:nvPicPr>
          <p:cNvPr id="135191" name="Picture 23" descr="cu(ii) polymeris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1484313"/>
            <a:ext cx="5761038" cy="1258887"/>
          </a:xfrm>
          <a:prstGeom prst="rect">
            <a:avLst/>
          </a:prstGeom>
          <a:noFill/>
        </p:spPr>
      </p:pic>
      <p:pic>
        <p:nvPicPr>
          <p:cNvPr id="135192" name="Picture 24" descr="AJG129 Pl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" y="3492500"/>
            <a:ext cx="2951163" cy="2265363"/>
          </a:xfrm>
          <a:prstGeom prst="rect">
            <a:avLst/>
          </a:prstGeom>
          <a:noFill/>
        </p:spPr>
      </p:pic>
      <p:pic>
        <p:nvPicPr>
          <p:cNvPr id="135193" name="Picture 25" descr="AJG130 Plo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81338" y="3492500"/>
            <a:ext cx="2951162" cy="2282825"/>
          </a:xfrm>
          <a:prstGeom prst="rect">
            <a:avLst/>
          </a:prstGeom>
          <a:noFill/>
        </p:spPr>
      </p:pic>
      <p:pic>
        <p:nvPicPr>
          <p:cNvPr id="135194" name="Picture 26" descr="AJG131 Plo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05525" y="3492500"/>
            <a:ext cx="2987675" cy="2308225"/>
          </a:xfrm>
          <a:prstGeom prst="rect">
            <a:avLst/>
          </a:prstGeom>
          <a:noFill/>
        </p:spPr>
      </p:pic>
      <p:sp>
        <p:nvSpPr>
          <p:cNvPr id="135195" name="Text Box 27"/>
          <p:cNvSpPr txBox="1">
            <a:spLocks noChangeArrowheads="1"/>
          </p:cNvSpPr>
          <p:nvPr/>
        </p:nvSpPr>
        <p:spPr bwMode="auto">
          <a:xfrm>
            <a:off x="962025" y="5759450"/>
            <a:ext cx="7632700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 typeface="Arial" charset="0"/>
              <a:buNone/>
            </a:pPr>
            <a:r>
              <a:rPr lang="en-GB" b="1">
                <a:solidFill>
                  <a:srgbClr val="FF0000"/>
                </a:solidFill>
                <a:latin typeface="Verdana" pitchFamily="34" charset="0"/>
              </a:rPr>
              <a:t>Methanol		     Ethanol			IPA</a:t>
            </a:r>
            <a:endParaRPr lang="en-GB" b="1" baseline="-2500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35196" name="Text Box 28"/>
          <p:cNvSpPr txBox="1">
            <a:spLocks noChangeArrowheads="1"/>
          </p:cNvSpPr>
          <p:nvPr/>
        </p:nvSpPr>
        <p:spPr bwMode="auto">
          <a:xfrm>
            <a:off x="541338" y="2924175"/>
            <a:ext cx="8602662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GPC traces are characteristic of well controlled LRPs</a:t>
            </a:r>
            <a:endParaRPr lang="en-GB" baseline="-25000">
              <a:latin typeface="Verdana" pitchFamily="34" charset="0"/>
            </a:endParaRPr>
          </a:p>
        </p:txBody>
      </p:sp>
      <p:sp>
        <p:nvSpPr>
          <p:cNvPr id="135197" name="Text Box 29"/>
          <p:cNvSpPr txBox="1">
            <a:spLocks noChangeArrowheads="1"/>
          </p:cNvSpPr>
          <p:nvPr/>
        </p:nvSpPr>
        <p:spPr bwMode="auto">
          <a:xfrm>
            <a:off x="468313" y="908050"/>
            <a:ext cx="8675687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Polymerisation of PEGA</a:t>
            </a:r>
            <a:r>
              <a:rPr lang="en-GB" baseline="-25000">
                <a:latin typeface="Verdana" pitchFamily="34" charset="0"/>
              </a:rPr>
              <a:t>454</a:t>
            </a:r>
            <a:r>
              <a:rPr lang="en-GB">
                <a:latin typeface="Verdana" pitchFamily="34" charset="0"/>
              </a:rPr>
              <a:t> in selected alcohols with Cu(II) additive</a:t>
            </a:r>
            <a:endParaRPr lang="en-GB" baseline="-25000">
              <a:latin typeface="Verdana" pitchFamily="34" charset="0"/>
            </a:endParaRP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6553200" y="1820863"/>
            <a:ext cx="149225" cy="144462"/>
            <a:chOff x="4014" y="1480"/>
            <a:chExt cx="94" cy="91"/>
          </a:xfrm>
        </p:grpSpPr>
        <p:sp>
          <p:nvSpPr>
            <p:cNvPr id="135199" name="Line 31"/>
            <p:cNvSpPr>
              <a:spLocks noChangeShapeType="1"/>
            </p:cNvSpPr>
            <p:nvPr/>
          </p:nvSpPr>
          <p:spPr bwMode="auto">
            <a:xfrm flipH="1">
              <a:off x="4014" y="1480"/>
              <a:ext cx="45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5200" name="Line 32"/>
            <p:cNvSpPr>
              <a:spLocks noChangeShapeType="1"/>
            </p:cNvSpPr>
            <p:nvPr/>
          </p:nvSpPr>
          <p:spPr bwMode="auto">
            <a:xfrm>
              <a:off x="4063" y="1480"/>
              <a:ext cx="45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35201" name="Text Box 33"/>
          <p:cNvSpPr txBox="1">
            <a:spLocks noChangeArrowheads="1"/>
          </p:cNvSpPr>
          <p:nvPr/>
        </p:nvSpPr>
        <p:spPr bwMode="auto">
          <a:xfrm>
            <a:off x="7621588" y="3213100"/>
            <a:ext cx="14874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b="1">
                <a:solidFill>
                  <a:srgbClr val="111111"/>
                </a:solidFill>
                <a:latin typeface="Verdana" pitchFamily="34" charset="0"/>
              </a:rPr>
              <a:t>T = time(mins)</a:t>
            </a:r>
          </a:p>
        </p:txBody>
      </p:sp>
      <p:pic>
        <p:nvPicPr>
          <p:cNvPr id="33" name="Picture 3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121400"/>
            <a:ext cx="9144000" cy="763588"/>
          </a:xfrm>
          <a:prstGeom prst="rect">
            <a:avLst/>
          </a:prstGeom>
          <a:noFill/>
          <a:ln w="72000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Outline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Polymerisation Cu(I) and Cu(0)</a:t>
            </a:r>
          </a:p>
          <a:p>
            <a:pPr lvl="1"/>
            <a:r>
              <a:rPr lang="en-GB" dirty="0" smtClean="0"/>
              <a:t>SET-LRP</a:t>
            </a:r>
          </a:p>
          <a:p>
            <a:r>
              <a:rPr lang="en-GB" dirty="0" err="1" smtClean="0">
                <a:solidFill>
                  <a:srgbClr val="FF0000"/>
                </a:solidFill>
              </a:rPr>
              <a:t>Glycopolymers</a:t>
            </a:r>
            <a:r>
              <a:rPr lang="en-GB" dirty="0" smtClean="0">
                <a:solidFill>
                  <a:srgbClr val="FF0000"/>
                </a:solidFill>
              </a:rPr>
              <a:t> from CCTP and double click chemistry</a:t>
            </a:r>
          </a:p>
          <a:p>
            <a:pPr lvl="1"/>
            <a:r>
              <a:rPr lang="en-GB" dirty="0" smtClean="0"/>
              <a:t>One pot LRP and click</a:t>
            </a:r>
          </a:p>
          <a:p>
            <a:pPr lvl="1"/>
            <a:r>
              <a:rPr lang="en-GB" dirty="0" err="1" smtClean="0"/>
              <a:t>Thiol</a:t>
            </a:r>
            <a:r>
              <a:rPr lang="en-GB" dirty="0" smtClean="0"/>
              <a:t>-activated </a:t>
            </a:r>
            <a:r>
              <a:rPr lang="en-GB" dirty="0" err="1" smtClean="0"/>
              <a:t>alkene</a:t>
            </a:r>
            <a:r>
              <a:rPr lang="en-GB" dirty="0" smtClean="0"/>
              <a:t> click to peptide conjugates (</a:t>
            </a:r>
            <a:r>
              <a:rPr lang="en-GB" dirty="0" err="1" smtClean="0"/>
              <a:t>sCT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Hyperbranched polymers with functional coronas from </a:t>
            </a:r>
            <a:r>
              <a:rPr lang="en-GB" dirty="0" err="1" smtClean="0"/>
              <a:t>thiol-alkene</a:t>
            </a:r>
            <a:r>
              <a:rPr lang="en-GB" dirty="0" smtClean="0"/>
              <a:t> click and CCTP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8962" name="Object 2"/>
          <p:cNvGraphicFramePr>
            <a:graphicFrameLocks noChangeAspect="1"/>
          </p:cNvGraphicFramePr>
          <p:nvPr>
            <p:ph/>
          </p:nvPr>
        </p:nvGraphicFramePr>
        <p:xfrm>
          <a:off x="755650" y="1052513"/>
          <a:ext cx="7848600" cy="4359275"/>
        </p:xfrm>
        <a:graphic>
          <a:graphicData uri="http://schemas.openxmlformats.org/presentationml/2006/ole">
            <p:oleObj spid="_x0000_s122882" name="CS ChemDraw Drawing" r:id="rId4" imgW="8024040" imgH="4456440" progId="ChemDraw.Document.6.0">
              <p:embed/>
            </p:oleObj>
          </a:graphicData>
        </a:graphic>
      </p:graphicFrame>
      <p:sp>
        <p:nvSpPr>
          <p:cNvPr id="168963" name="Text Box 3"/>
          <p:cNvSpPr txBox="1">
            <a:spLocks noChangeArrowheads="1"/>
          </p:cNvSpPr>
          <p:nvPr/>
        </p:nvSpPr>
        <p:spPr bwMode="auto">
          <a:xfrm>
            <a:off x="500034" y="333375"/>
            <a:ext cx="82153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chemeClr val="tx2"/>
                </a:solidFill>
              </a:rPr>
              <a:t>Two independent synthetic </a:t>
            </a:r>
            <a:r>
              <a:rPr lang="en-GB" sz="2800" dirty="0" smtClean="0">
                <a:solidFill>
                  <a:schemeClr val="tx2"/>
                </a:solidFill>
              </a:rPr>
              <a:t>routes to </a:t>
            </a:r>
            <a:r>
              <a:rPr lang="en-GB" sz="2800" dirty="0" err="1" smtClean="0">
                <a:solidFill>
                  <a:schemeClr val="tx2"/>
                </a:solidFill>
              </a:rPr>
              <a:t>glycoconjugates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16896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8965" name="Text Box 5"/>
          <p:cNvSpPr txBox="1">
            <a:spLocks noChangeArrowheads="1"/>
          </p:cNvSpPr>
          <p:nvPr/>
        </p:nvSpPr>
        <p:spPr bwMode="auto">
          <a:xfrm>
            <a:off x="3924300" y="6237288"/>
            <a:ext cx="5014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i="1">
                <a:solidFill>
                  <a:schemeClr val="bg1"/>
                </a:solidFill>
              </a:rPr>
              <a:t>Haddleton, Geng, Mantovani</a:t>
            </a:r>
            <a:r>
              <a:rPr lang="en-GB">
                <a:solidFill>
                  <a:schemeClr val="bg1"/>
                </a:solidFill>
              </a:rPr>
              <a:t> </a:t>
            </a:r>
            <a:r>
              <a:rPr lang="en-GB" sz="1200" i="1">
                <a:solidFill>
                  <a:schemeClr val="bg1"/>
                </a:solidFill>
              </a:rPr>
              <a:t>et. al. JACS 2007; 129(49); 15156-15163</a:t>
            </a:r>
            <a:r>
              <a:rPr lang="en-GB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8" name="Picture 2" descr="online general sketch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55650" y="1412875"/>
            <a:ext cx="7818438" cy="1301750"/>
          </a:xfrm>
          <a:noFill/>
          <a:ln/>
        </p:spPr>
      </p:pic>
      <p:sp>
        <p:nvSpPr>
          <p:cNvPr id="173059" name="Text Box 3"/>
          <p:cNvSpPr txBox="1">
            <a:spLocks noChangeArrowheads="1"/>
          </p:cNvSpPr>
          <p:nvPr/>
        </p:nvSpPr>
        <p:spPr bwMode="auto">
          <a:xfrm>
            <a:off x="785786" y="428604"/>
            <a:ext cx="80010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chemeClr val="tx2"/>
                </a:solidFill>
              </a:rPr>
              <a:t>Clicking of </a:t>
            </a:r>
            <a:r>
              <a:rPr lang="en-GB" sz="2800" dirty="0" err="1" smtClean="0">
                <a:solidFill>
                  <a:schemeClr val="tx2"/>
                </a:solidFill>
              </a:rPr>
              <a:t>sterically</a:t>
            </a:r>
            <a:r>
              <a:rPr lang="en-GB" sz="2800" dirty="0" smtClean="0">
                <a:solidFill>
                  <a:schemeClr val="tx2"/>
                </a:solidFill>
              </a:rPr>
              <a:t> hindered lactose </a:t>
            </a:r>
            <a:r>
              <a:rPr lang="en-GB" sz="2800" dirty="0" err="1">
                <a:solidFill>
                  <a:schemeClr val="tx2"/>
                </a:solidFill>
              </a:rPr>
              <a:t>azide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173060" name="Picture 4" descr="batho vs tim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124075" y="3860800"/>
            <a:ext cx="5327650" cy="2078038"/>
          </a:xfrm>
          <a:noFill/>
          <a:ln/>
        </p:spPr>
      </p:pic>
      <p:sp>
        <p:nvSpPr>
          <p:cNvPr id="173061" name="Text Box 5"/>
          <p:cNvSpPr txBox="1">
            <a:spLocks noChangeArrowheads="1"/>
          </p:cNvSpPr>
          <p:nvPr/>
        </p:nvSpPr>
        <p:spPr bwMode="auto">
          <a:xfrm>
            <a:off x="468313" y="3284538"/>
            <a:ext cx="8281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Difficult to get full functionalisation:</a:t>
            </a:r>
            <a:r>
              <a:rPr lang="en-GB"/>
              <a:t>  </a:t>
            </a:r>
            <a:r>
              <a:rPr lang="en-GB" sz="1600"/>
              <a:t>both ligand and sugar azide are quite bulky</a:t>
            </a:r>
          </a:p>
        </p:txBody>
      </p:sp>
      <p:pic>
        <p:nvPicPr>
          <p:cNvPr id="17306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3740150" y="6237288"/>
            <a:ext cx="5403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i="1">
                <a:solidFill>
                  <a:schemeClr val="bg1"/>
                </a:solidFill>
              </a:rPr>
              <a:t>Haddleton, Lindqvist, Mantovani, Geng, QSAR 2007, 11-12, 2007, 1220-1228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28597" y="188913"/>
            <a:ext cx="6786610" cy="706437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chemeClr val="tx2"/>
                </a:solidFill>
                <a:latin typeface="+mn-lt"/>
              </a:rPr>
              <a:t>Online NMR </a:t>
            </a:r>
            <a:r>
              <a:rPr lang="en-GB" sz="2800" dirty="0" smtClean="0">
                <a:solidFill>
                  <a:schemeClr val="tx2"/>
                </a:solidFill>
                <a:latin typeface="+mn-lt"/>
              </a:rPr>
              <a:t>clicking for optimisation</a:t>
            </a:r>
            <a:endParaRPr lang="en-GB" sz="280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175107" name="Picture 3" descr="Jin NMR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l="16037" t="16191" r="10849"/>
          <a:stretch>
            <a:fillRect/>
          </a:stretch>
        </p:blipFill>
        <p:spPr>
          <a:xfrm>
            <a:off x="4643438" y="2708275"/>
            <a:ext cx="4248150" cy="3281363"/>
          </a:xfrm>
          <a:noFill/>
          <a:ln/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2349500"/>
            <a:ext cx="4879975" cy="3702050"/>
            <a:chOff x="340" y="1749"/>
            <a:chExt cx="2721" cy="2330"/>
          </a:xfrm>
        </p:grpSpPr>
        <p:pic>
          <p:nvPicPr>
            <p:cNvPr id="175109" name="Picture 5" descr="Jin triazole  2"/>
            <p:cNvPicPr>
              <a:picLocks noChangeAspect="1" noChangeArrowheads="1"/>
            </p:cNvPicPr>
            <p:nvPr/>
          </p:nvPicPr>
          <p:blipFill>
            <a:blip r:embed="rId4" cstate="print"/>
            <a:srcRect l="16843" t="8594" r="11914"/>
            <a:stretch>
              <a:fillRect/>
            </a:stretch>
          </p:blipFill>
          <p:spPr bwMode="auto">
            <a:xfrm>
              <a:off x="340" y="1901"/>
              <a:ext cx="2313" cy="2178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75110" name="Text Box 6"/>
            <p:cNvSpPr txBox="1">
              <a:spLocks noChangeArrowheads="1"/>
            </p:cNvSpPr>
            <p:nvPr/>
          </p:nvSpPr>
          <p:spPr bwMode="auto">
            <a:xfrm>
              <a:off x="1927" y="1749"/>
              <a:ext cx="113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/>
                <a:t>time (min)</a:t>
              </a:r>
            </a:p>
          </p:txBody>
        </p:sp>
      </p:grpSp>
      <p:pic>
        <p:nvPicPr>
          <p:cNvPr id="175111" name="Picture 7" descr="triazole sketch TIF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0" y="3429000"/>
            <a:ext cx="1401763" cy="1384300"/>
          </a:xfrm>
          <a:noFill/>
          <a:ln/>
        </p:spPr>
      </p:pic>
      <p:sp>
        <p:nvSpPr>
          <p:cNvPr id="175112" name="Line 8"/>
          <p:cNvSpPr>
            <a:spLocks noChangeShapeType="1"/>
          </p:cNvSpPr>
          <p:nvPr/>
        </p:nvSpPr>
        <p:spPr bwMode="auto">
          <a:xfrm flipV="1">
            <a:off x="2843213" y="3860800"/>
            <a:ext cx="0" cy="1008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75113" name="Line 9"/>
          <p:cNvSpPr>
            <a:spLocks noChangeShapeType="1"/>
          </p:cNvSpPr>
          <p:nvPr/>
        </p:nvSpPr>
        <p:spPr bwMode="auto">
          <a:xfrm flipV="1">
            <a:off x="6227763" y="4046538"/>
            <a:ext cx="0" cy="1008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75114" name="Line 10"/>
          <p:cNvSpPr>
            <a:spLocks noChangeShapeType="1"/>
          </p:cNvSpPr>
          <p:nvPr/>
        </p:nvSpPr>
        <p:spPr bwMode="auto">
          <a:xfrm>
            <a:off x="4859338" y="4076700"/>
            <a:ext cx="0" cy="10080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75115" name="Line 11"/>
          <p:cNvSpPr>
            <a:spLocks noChangeShapeType="1"/>
          </p:cNvSpPr>
          <p:nvPr/>
        </p:nvSpPr>
        <p:spPr bwMode="auto">
          <a:xfrm>
            <a:off x="7812088" y="3933825"/>
            <a:ext cx="0" cy="10080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75116" name="Text Box 12"/>
          <p:cNvSpPr txBox="1">
            <a:spLocks noChangeArrowheads="1"/>
          </p:cNvSpPr>
          <p:nvPr/>
        </p:nvSpPr>
        <p:spPr bwMode="auto">
          <a:xfrm>
            <a:off x="5867400" y="2636838"/>
            <a:ext cx="2087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sugar region</a:t>
            </a:r>
          </a:p>
        </p:txBody>
      </p:sp>
      <p:pic>
        <p:nvPicPr>
          <p:cNvPr id="175117" name="Picture 13" descr="online general sketch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11188" y="1125538"/>
            <a:ext cx="6696075" cy="1112837"/>
          </a:xfrm>
          <a:noFill/>
          <a:ln/>
        </p:spPr>
      </p:pic>
      <p:pic>
        <p:nvPicPr>
          <p:cNvPr id="175118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40650" y="188913"/>
            <a:ext cx="1042988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5119" name="Text Box 15"/>
          <p:cNvSpPr txBox="1">
            <a:spLocks noChangeArrowheads="1"/>
          </p:cNvSpPr>
          <p:nvPr/>
        </p:nvSpPr>
        <p:spPr bwMode="auto">
          <a:xfrm>
            <a:off x="395288" y="3068638"/>
            <a:ext cx="1368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T = 50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°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</a:p>
        </p:txBody>
      </p:sp>
      <p:pic>
        <p:nvPicPr>
          <p:cNvPr id="175120" name="Picture 1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5121" name="Text Box 17"/>
          <p:cNvSpPr txBox="1">
            <a:spLocks noChangeArrowheads="1"/>
          </p:cNvSpPr>
          <p:nvPr/>
        </p:nvSpPr>
        <p:spPr bwMode="auto">
          <a:xfrm>
            <a:off x="3740150" y="6237288"/>
            <a:ext cx="5403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i="1">
                <a:solidFill>
                  <a:schemeClr val="bg1"/>
                </a:solidFill>
              </a:rPr>
              <a:t>Haddleton, Lindqvist, Mantovani, Geng, QSAR 2007, 11-12, 2007, 1220-1228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4" name="Picture 2" descr="RCA galactose polymer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16736" t="18231" r="12946"/>
          <a:stretch>
            <a:fillRect/>
          </a:stretch>
        </p:blipFill>
        <p:spPr>
          <a:xfrm>
            <a:off x="0" y="2303463"/>
            <a:ext cx="4495800" cy="3470275"/>
          </a:xfrm>
          <a:noFill/>
          <a:ln/>
        </p:spPr>
      </p:pic>
      <p:pic>
        <p:nvPicPr>
          <p:cNvPr id="177155" name="Picture 3" descr="RCA lactose polym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 l="14151" t="22250" r="10966" b="3870"/>
          <a:stretch>
            <a:fillRect/>
          </a:stretch>
        </p:blipFill>
        <p:spPr>
          <a:xfrm>
            <a:off x="4500563" y="2308225"/>
            <a:ext cx="4354512" cy="3317875"/>
          </a:xfrm>
          <a:noFill/>
          <a:ln/>
        </p:spPr>
      </p:pic>
      <p:sp>
        <p:nvSpPr>
          <p:cNvPr id="177156" name="Rectangle 4"/>
          <p:cNvSpPr>
            <a:spLocks noChangeArrowheads="1"/>
          </p:cNvSpPr>
          <p:nvPr/>
        </p:nvSpPr>
        <p:spPr bwMode="auto">
          <a:xfrm>
            <a:off x="214282" y="285728"/>
            <a:ext cx="87501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en-GB" sz="2800" dirty="0" err="1">
                <a:solidFill>
                  <a:schemeClr val="tx2"/>
                </a:solidFill>
              </a:rPr>
              <a:t>Ricinus</a:t>
            </a:r>
            <a:r>
              <a:rPr lang="en-GB" sz="2800" dirty="0">
                <a:solidFill>
                  <a:schemeClr val="tx2"/>
                </a:solidFill>
              </a:rPr>
              <a:t> </a:t>
            </a:r>
            <a:r>
              <a:rPr lang="en-GB" sz="2800" dirty="0" err="1">
                <a:solidFill>
                  <a:schemeClr val="tx2"/>
                </a:solidFill>
              </a:rPr>
              <a:t>Communis</a:t>
            </a:r>
            <a:r>
              <a:rPr lang="en-GB" sz="2800" dirty="0">
                <a:solidFill>
                  <a:schemeClr val="tx2"/>
                </a:solidFill>
              </a:rPr>
              <a:t> Agglutinin I (RCA I</a:t>
            </a:r>
            <a:r>
              <a:rPr lang="en-GB" sz="2800" dirty="0" smtClean="0">
                <a:solidFill>
                  <a:schemeClr val="tx2"/>
                </a:solidFill>
              </a:rPr>
              <a:t>) as a recognition test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77157" name="Text Box 5"/>
          <p:cNvSpPr txBox="1">
            <a:spLocks noChangeArrowheads="1"/>
          </p:cNvSpPr>
          <p:nvPr/>
        </p:nvSpPr>
        <p:spPr bwMode="auto">
          <a:xfrm>
            <a:off x="684213" y="1125538"/>
            <a:ext cx="8135937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n-GB" sz="1600" b="1" i="1" dirty="0">
                <a:latin typeface="Times New Roman" pitchFamily="18" charset="0"/>
              </a:rPr>
              <a:t>  </a:t>
            </a:r>
            <a:r>
              <a:rPr lang="en-GB" sz="1600" i="1" dirty="0">
                <a:solidFill>
                  <a:srgbClr val="000066"/>
                </a:solidFill>
                <a:latin typeface="Times New Roman" pitchFamily="18" charset="0"/>
              </a:rPr>
              <a:t>120 </a:t>
            </a:r>
            <a:r>
              <a:rPr lang="en-GB" sz="1600" i="1" dirty="0" err="1">
                <a:solidFill>
                  <a:srgbClr val="000066"/>
                </a:solidFill>
                <a:latin typeface="Times New Roman" pitchFamily="18" charset="0"/>
              </a:rPr>
              <a:t>kDa</a:t>
            </a:r>
            <a:r>
              <a:rPr lang="en-GB" sz="1600" i="1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GB" sz="1600" i="1" dirty="0" err="1">
                <a:solidFill>
                  <a:srgbClr val="000066"/>
                </a:solidFill>
                <a:latin typeface="Times New Roman" pitchFamily="18" charset="0"/>
              </a:rPr>
              <a:t>dimeric</a:t>
            </a:r>
            <a:r>
              <a:rPr lang="en-GB" sz="1600" i="1" dirty="0">
                <a:solidFill>
                  <a:srgbClr val="000066"/>
                </a:solidFill>
                <a:latin typeface="Times New Roman" pitchFamily="18" charset="0"/>
              </a:rPr>
              <a:t> lectin isolated from </a:t>
            </a:r>
            <a:r>
              <a:rPr lang="en-GB" sz="1600" i="1" dirty="0" err="1">
                <a:solidFill>
                  <a:srgbClr val="000066"/>
                </a:solidFill>
                <a:latin typeface="Times New Roman" pitchFamily="18" charset="0"/>
              </a:rPr>
              <a:t>Ricinus</a:t>
            </a:r>
            <a:r>
              <a:rPr lang="en-GB" sz="1600" i="1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GB" sz="1600" i="1" dirty="0" err="1">
                <a:solidFill>
                  <a:srgbClr val="000066"/>
                </a:solidFill>
                <a:latin typeface="Times New Roman" pitchFamily="18" charset="0"/>
              </a:rPr>
              <a:t>communis</a:t>
            </a:r>
            <a:r>
              <a:rPr lang="en-GB" sz="1600" i="1" dirty="0">
                <a:solidFill>
                  <a:srgbClr val="000066"/>
                </a:solidFill>
                <a:latin typeface="Times New Roman" pitchFamily="18" charset="0"/>
              </a:rPr>
              <a:t> (castor bean),  interact selectively with </a:t>
            </a:r>
            <a:r>
              <a:rPr lang="en-GB" sz="1600" i="1" dirty="0" err="1">
                <a:solidFill>
                  <a:srgbClr val="000066"/>
                </a:solidFill>
                <a:latin typeface="Times New Roman" pitchFamily="18" charset="0"/>
              </a:rPr>
              <a:t>galactose</a:t>
            </a:r>
            <a:r>
              <a:rPr lang="en-GB" sz="1600" i="1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GB" sz="1600" i="1" dirty="0" err="1">
                <a:solidFill>
                  <a:srgbClr val="000066"/>
                </a:solidFill>
                <a:latin typeface="Times New Roman" pitchFamily="18" charset="0"/>
              </a:rPr>
              <a:t>epitopes</a:t>
            </a:r>
            <a:endParaRPr lang="en-GB" sz="1600" i="1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n-GB" sz="1600" i="1" dirty="0">
                <a:solidFill>
                  <a:srgbClr val="000066"/>
                </a:solidFill>
                <a:latin typeface="Times New Roman" pitchFamily="18" charset="0"/>
              </a:rPr>
              <a:t>  Immobilised RCA I employed as stationary phase for affinity chromatography</a:t>
            </a:r>
          </a:p>
        </p:txBody>
      </p:sp>
      <p:sp>
        <p:nvSpPr>
          <p:cNvPr id="177158" name="Text Box 6"/>
          <p:cNvSpPr txBox="1">
            <a:spLocks noChangeArrowheads="1"/>
          </p:cNvSpPr>
          <p:nvPr/>
        </p:nvSpPr>
        <p:spPr bwMode="auto">
          <a:xfrm>
            <a:off x="539750" y="2492375"/>
            <a:ext cx="22320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Galactose polymer</a:t>
            </a:r>
          </a:p>
        </p:txBody>
      </p:sp>
      <p:sp>
        <p:nvSpPr>
          <p:cNvPr id="177159" name="Text Box 7"/>
          <p:cNvSpPr txBox="1">
            <a:spLocks noChangeArrowheads="1"/>
          </p:cNvSpPr>
          <p:nvPr/>
        </p:nvSpPr>
        <p:spPr bwMode="auto">
          <a:xfrm>
            <a:off x="4932363" y="2565400"/>
            <a:ext cx="22320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Lactose polymer</a:t>
            </a:r>
          </a:p>
        </p:txBody>
      </p:sp>
      <p:sp>
        <p:nvSpPr>
          <p:cNvPr id="177160" name="Text Box 8"/>
          <p:cNvSpPr txBox="1">
            <a:spLocks noChangeArrowheads="1"/>
          </p:cNvSpPr>
          <p:nvPr/>
        </p:nvSpPr>
        <p:spPr bwMode="auto">
          <a:xfrm>
            <a:off x="395288" y="5516563"/>
            <a:ext cx="79200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en-US" sz="1400">
                <a:solidFill>
                  <a:srgbClr val="000066"/>
                </a:solidFill>
              </a:rPr>
              <a:t>Conditions:  66.7 mM PBS (pH 7.4), 150 mM NaCl, </a:t>
            </a:r>
            <a:r>
              <a:rPr lang="en-GB" sz="1400">
                <a:solidFill>
                  <a:srgbClr val="000066"/>
                </a:solidFill>
              </a:rPr>
              <a:t>ambient temperature. </a:t>
            </a:r>
          </a:p>
          <a:p>
            <a:pPr algn="just" eaLnBrk="0" hangingPunct="0"/>
            <a:r>
              <a:rPr lang="en-GB" sz="1400">
                <a:solidFill>
                  <a:srgbClr val="000066"/>
                </a:solidFill>
              </a:rPr>
              <a:t>Different </a:t>
            </a:r>
            <a:r>
              <a:rPr lang="en-US" sz="1400">
                <a:solidFill>
                  <a:srgbClr val="000066"/>
                </a:solidFill>
              </a:rPr>
              <a:t>concentrations of </a:t>
            </a:r>
            <a:r>
              <a:rPr lang="en-GB" sz="1400">
                <a:solidFill>
                  <a:srgbClr val="000066"/>
                </a:solidFill>
              </a:rPr>
              <a:t>D-galactose in the mobile phase were employed in each run.</a:t>
            </a:r>
            <a:r>
              <a:rPr lang="en-GB" sz="1200" b="1">
                <a:solidFill>
                  <a:srgbClr val="000066"/>
                </a:solidFill>
              </a:rPr>
              <a:t> </a:t>
            </a:r>
          </a:p>
        </p:txBody>
      </p:sp>
      <p:pic>
        <p:nvPicPr>
          <p:cNvPr id="177161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7162" name="Text Box 10"/>
          <p:cNvSpPr txBox="1">
            <a:spLocks noChangeArrowheads="1"/>
          </p:cNvSpPr>
          <p:nvPr/>
        </p:nvSpPr>
        <p:spPr bwMode="auto">
          <a:xfrm>
            <a:off x="3740150" y="6237288"/>
            <a:ext cx="5403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i="1">
                <a:solidFill>
                  <a:schemeClr val="bg1"/>
                </a:solidFill>
              </a:rPr>
              <a:t>Haddleton, Lindqvist, Mantovani, Geng, QSAR 2007, 11-12, 2007, 1220-1228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Outline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Polymerisation Cu(I) and Cu(0)</a:t>
            </a:r>
          </a:p>
          <a:p>
            <a:pPr lvl="1"/>
            <a:r>
              <a:rPr lang="en-GB" dirty="0" smtClean="0"/>
              <a:t>SET-LRP</a:t>
            </a:r>
          </a:p>
          <a:p>
            <a:r>
              <a:rPr lang="en-GB" dirty="0" err="1" smtClean="0">
                <a:solidFill>
                  <a:srgbClr val="7030A0"/>
                </a:solidFill>
              </a:rPr>
              <a:t>Glycopolymers</a:t>
            </a:r>
            <a:r>
              <a:rPr lang="en-GB" dirty="0" smtClean="0">
                <a:solidFill>
                  <a:srgbClr val="7030A0"/>
                </a:solidFill>
              </a:rPr>
              <a:t> from CCTP and double click chemistry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One pot LRP and click</a:t>
            </a:r>
          </a:p>
          <a:p>
            <a:pPr lvl="1"/>
            <a:r>
              <a:rPr lang="en-GB" dirty="0" err="1" smtClean="0"/>
              <a:t>Thiol</a:t>
            </a:r>
            <a:r>
              <a:rPr lang="en-GB" dirty="0" smtClean="0"/>
              <a:t>-activated </a:t>
            </a:r>
            <a:r>
              <a:rPr lang="en-GB" dirty="0" err="1" smtClean="0"/>
              <a:t>alkene</a:t>
            </a:r>
            <a:r>
              <a:rPr lang="en-GB" dirty="0" smtClean="0"/>
              <a:t> click to peptide conjugates (</a:t>
            </a:r>
            <a:r>
              <a:rPr lang="en-GB" dirty="0" err="1" smtClean="0"/>
              <a:t>sCT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Hyperbranched polymers with functional coronas from </a:t>
            </a:r>
            <a:r>
              <a:rPr lang="en-GB" dirty="0" err="1" smtClean="0"/>
              <a:t>thiol-alkene</a:t>
            </a:r>
            <a:r>
              <a:rPr lang="en-GB" dirty="0" smtClean="0"/>
              <a:t> click and CCTP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Outline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Polymerisation Cu(I) and Cu(0)</a:t>
            </a:r>
          </a:p>
          <a:p>
            <a:pPr lvl="1"/>
            <a:r>
              <a:rPr lang="en-GB" dirty="0" smtClean="0"/>
              <a:t>SET-LRP</a:t>
            </a:r>
          </a:p>
          <a:p>
            <a:r>
              <a:rPr lang="en-GB" dirty="0" err="1" smtClean="0">
                <a:solidFill>
                  <a:srgbClr val="7030A0"/>
                </a:solidFill>
              </a:rPr>
              <a:t>Glycopolymers</a:t>
            </a:r>
            <a:r>
              <a:rPr lang="en-GB" dirty="0" smtClean="0">
                <a:solidFill>
                  <a:srgbClr val="7030A0"/>
                </a:solidFill>
              </a:rPr>
              <a:t> from CCTP and double click chemistry</a:t>
            </a:r>
          </a:p>
          <a:p>
            <a:pPr lvl="1"/>
            <a:r>
              <a:rPr lang="en-GB" dirty="0" smtClean="0"/>
              <a:t>One pot LRP and click</a:t>
            </a:r>
          </a:p>
          <a:p>
            <a:pPr lvl="1"/>
            <a:r>
              <a:rPr lang="en-GB" dirty="0" err="1" smtClean="0"/>
              <a:t>Thiol</a:t>
            </a:r>
            <a:r>
              <a:rPr lang="en-GB" dirty="0" smtClean="0"/>
              <a:t>-activated </a:t>
            </a:r>
            <a:r>
              <a:rPr lang="en-GB" dirty="0" err="1" smtClean="0"/>
              <a:t>alkene</a:t>
            </a:r>
            <a:r>
              <a:rPr lang="en-GB" dirty="0" smtClean="0"/>
              <a:t> click to peptide conjugates (</a:t>
            </a:r>
            <a:r>
              <a:rPr lang="en-GB" dirty="0" err="1" smtClean="0"/>
              <a:t>sCT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Hyperbranched polymers with functional coronas from </a:t>
            </a:r>
            <a:r>
              <a:rPr lang="en-GB" dirty="0" err="1" smtClean="0"/>
              <a:t>thiol-alkene</a:t>
            </a:r>
            <a:r>
              <a:rPr lang="en-GB" dirty="0" smtClean="0"/>
              <a:t> click and CCTP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7" name="Text Box 3"/>
          <p:cNvSpPr txBox="1">
            <a:spLocks noChangeArrowheads="1"/>
          </p:cNvSpPr>
          <p:nvPr/>
        </p:nvSpPr>
        <p:spPr bwMode="auto">
          <a:xfrm>
            <a:off x="1187450" y="404813"/>
            <a:ext cx="7416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chemeClr val="tx2"/>
                </a:solidFill>
              </a:rPr>
              <a:t>Simultaneous Cu(I)-catalysed </a:t>
            </a:r>
            <a:r>
              <a:rPr lang="en-GB" sz="2800" dirty="0" err="1">
                <a:solidFill>
                  <a:schemeClr val="tx2"/>
                </a:solidFill>
              </a:rPr>
              <a:t>CuAAC</a:t>
            </a:r>
            <a:r>
              <a:rPr lang="en-GB" sz="2800" dirty="0">
                <a:solidFill>
                  <a:schemeClr val="tx2"/>
                </a:solidFill>
              </a:rPr>
              <a:t> and ATRP </a:t>
            </a:r>
          </a:p>
        </p:txBody>
      </p:sp>
      <p:pic>
        <p:nvPicPr>
          <p:cNvPr id="251908" name="Picture 4" descr="TOC4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00113" y="1196975"/>
            <a:ext cx="7488237" cy="4338638"/>
          </a:xfrm>
          <a:noFill/>
          <a:ln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1906" name="Text Box 2"/>
          <p:cNvSpPr txBox="1">
            <a:spLocks noChangeArrowheads="1"/>
          </p:cNvSpPr>
          <p:nvPr/>
        </p:nvSpPr>
        <p:spPr bwMode="auto">
          <a:xfrm>
            <a:off x="2795534" y="6215082"/>
            <a:ext cx="634846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dirty="0" err="1">
                <a:solidFill>
                  <a:schemeClr val="bg1"/>
                </a:solidFill>
              </a:rPr>
              <a:t>Geng</a:t>
            </a:r>
            <a:r>
              <a:rPr lang="en-GB" sz="1400" dirty="0">
                <a:solidFill>
                  <a:schemeClr val="bg1"/>
                </a:solidFill>
              </a:rPr>
              <a:t>, J.; </a:t>
            </a:r>
            <a:r>
              <a:rPr lang="en-GB" sz="1400" dirty="0" err="1">
                <a:solidFill>
                  <a:schemeClr val="bg1"/>
                </a:solidFill>
              </a:rPr>
              <a:t>Lindqvist</a:t>
            </a:r>
            <a:r>
              <a:rPr lang="en-GB" sz="1400" dirty="0">
                <a:solidFill>
                  <a:schemeClr val="bg1"/>
                </a:solidFill>
              </a:rPr>
              <a:t>, J.; Mantovani, G.*; Haddleton, D. M.* </a:t>
            </a:r>
            <a:r>
              <a:rPr lang="en-GB" sz="1400" i="1" dirty="0" err="1">
                <a:solidFill>
                  <a:schemeClr val="bg1"/>
                </a:solidFill>
              </a:rPr>
              <a:t>Angew</a:t>
            </a:r>
            <a:r>
              <a:rPr lang="en-GB" sz="1400" i="1" dirty="0">
                <a:solidFill>
                  <a:schemeClr val="bg1"/>
                </a:solidFill>
              </a:rPr>
              <a:t>. Chem. Int. Ed. </a:t>
            </a:r>
            <a:r>
              <a:rPr lang="en-GB" sz="1400" i="1" dirty="0" smtClean="0">
                <a:solidFill>
                  <a:schemeClr val="bg1"/>
                </a:solidFill>
              </a:rPr>
              <a:t> </a:t>
            </a:r>
            <a:r>
              <a:rPr lang="en-GB" sz="1400" i="1" dirty="0">
                <a:solidFill>
                  <a:schemeClr val="bg1"/>
                </a:solidFill>
              </a:rPr>
              <a:t>2008</a:t>
            </a:r>
            <a:r>
              <a:rPr lang="en-GB" dirty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5746" name="Object 2"/>
          <p:cNvGraphicFramePr>
            <a:graphicFrameLocks noChangeAspect="1"/>
          </p:cNvGraphicFramePr>
          <p:nvPr>
            <p:ph/>
          </p:nvPr>
        </p:nvGraphicFramePr>
        <p:xfrm>
          <a:off x="900113" y="692150"/>
          <a:ext cx="7234237" cy="5851525"/>
        </p:xfrm>
        <a:graphic>
          <a:graphicData uri="http://schemas.openxmlformats.org/presentationml/2006/ole">
            <p:oleObj spid="_x0000_s123906" name="Graph" r:id="rId4" imgW="3604320" imgH="2914560" progId="">
              <p:embed/>
            </p:oleObj>
          </a:graphicData>
        </a:graphic>
      </p:graphicFrame>
      <p:sp>
        <p:nvSpPr>
          <p:cNvPr id="415747" name="Text Box 3"/>
          <p:cNvSpPr txBox="1">
            <a:spLocks noChangeArrowheads="1"/>
          </p:cNvSpPr>
          <p:nvPr/>
        </p:nvSpPr>
        <p:spPr bwMode="auto">
          <a:xfrm>
            <a:off x="611188" y="260350"/>
            <a:ext cx="8353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  <a:cs typeface="Arial" charset="0"/>
              </a:rPr>
              <a:t>Click Vs Polymerization in Different Solvents</a:t>
            </a:r>
          </a:p>
        </p:txBody>
      </p:sp>
      <p:pic>
        <p:nvPicPr>
          <p:cNvPr id="4157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4071934" y="6143644"/>
            <a:ext cx="63484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dirty="0" err="1" smtClean="0">
                <a:solidFill>
                  <a:schemeClr val="bg1"/>
                </a:solidFill>
              </a:rPr>
              <a:t>Lindqvist</a:t>
            </a:r>
            <a:r>
              <a:rPr lang="en-GB" sz="1400" dirty="0">
                <a:solidFill>
                  <a:schemeClr val="bg1"/>
                </a:solidFill>
              </a:rPr>
              <a:t>, J.; Mantovani, G</a:t>
            </a:r>
            <a:r>
              <a:rPr lang="en-GB" sz="1400" dirty="0" smtClean="0">
                <a:solidFill>
                  <a:schemeClr val="bg1"/>
                </a:solidFill>
              </a:rPr>
              <a:t>.; </a:t>
            </a:r>
            <a:r>
              <a:rPr lang="en-GB" sz="1400" dirty="0">
                <a:solidFill>
                  <a:schemeClr val="bg1"/>
                </a:solidFill>
              </a:rPr>
              <a:t>Haddleton, D. M</a:t>
            </a:r>
            <a:r>
              <a:rPr lang="en-GB" sz="1400" dirty="0" smtClean="0">
                <a:solidFill>
                  <a:schemeClr val="bg1"/>
                </a:solidFill>
              </a:rPr>
              <a:t>.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Text Box 2"/>
          <p:cNvSpPr txBox="1">
            <a:spLocks noChangeArrowheads="1"/>
          </p:cNvSpPr>
          <p:nvPr/>
        </p:nvSpPr>
        <p:spPr bwMode="auto">
          <a:xfrm>
            <a:off x="1785918" y="357166"/>
            <a:ext cx="5961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>
                <a:solidFill>
                  <a:schemeClr val="tx2"/>
                </a:solidFill>
              </a:rPr>
              <a:t>Simultaneous Cu(I)-catalysed </a:t>
            </a:r>
            <a:r>
              <a:rPr lang="en-GB" sz="2400" dirty="0" err="1">
                <a:solidFill>
                  <a:schemeClr val="tx2"/>
                </a:solidFill>
              </a:rPr>
              <a:t>CuAAC</a:t>
            </a:r>
            <a:r>
              <a:rPr lang="en-GB" sz="2400" dirty="0">
                <a:solidFill>
                  <a:schemeClr val="tx2"/>
                </a:solidFill>
              </a:rPr>
              <a:t> and ATRP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417795" name="Picture 3" descr="paella scheme path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b="65692"/>
          <a:stretch>
            <a:fillRect/>
          </a:stretch>
        </p:blipFill>
        <p:spPr>
          <a:xfrm>
            <a:off x="971550" y="1268413"/>
            <a:ext cx="6767513" cy="977900"/>
          </a:xfrm>
          <a:noFill/>
          <a:ln/>
        </p:spPr>
      </p:pic>
      <p:pic>
        <p:nvPicPr>
          <p:cNvPr id="417796" name="Picture 4" descr="paella scheme path 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687638" y="2420938"/>
            <a:ext cx="5184775" cy="3600450"/>
          </a:xfrm>
          <a:noFill/>
          <a:ln/>
        </p:spPr>
      </p:pic>
      <p:pic>
        <p:nvPicPr>
          <p:cNvPr id="417797" name="Picture 5" descr="paella scheme path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771775" y="2420938"/>
            <a:ext cx="2532063" cy="1609725"/>
          </a:xfrm>
          <a:noFill/>
          <a:ln/>
        </p:spPr>
      </p:pic>
      <p:pic>
        <p:nvPicPr>
          <p:cNvPr id="417798" name="Picture 6" descr="paella scheme path 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59450" y="2276475"/>
            <a:ext cx="2314575" cy="1920875"/>
          </a:xfrm>
          <a:prstGeom prst="rect">
            <a:avLst/>
          </a:prstGeom>
          <a:noFill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071934" y="6143644"/>
            <a:ext cx="63484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dirty="0" err="1" smtClean="0">
                <a:solidFill>
                  <a:schemeClr val="bg1"/>
                </a:solidFill>
              </a:rPr>
              <a:t>Lindqvist</a:t>
            </a:r>
            <a:r>
              <a:rPr lang="en-GB" sz="1400" dirty="0">
                <a:solidFill>
                  <a:schemeClr val="bg1"/>
                </a:solidFill>
              </a:rPr>
              <a:t>, J.; Mantovani, G</a:t>
            </a:r>
            <a:r>
              <a:rPr lang="en-GB" sz="1400" dirty="0" smtClean="0">
                <a:solidFill>
                  <a:schemeClr val="bg1"/>
                </a:solidFill>
              </a:rPr>
              <a:t>.; </a:t>
            </a:r>
            <a:r>
              <a:rPr lang="en-GB" sz="1400" dirty="0">
                <a:solidFill>
                  <a:schemeClr val="bg1"/>
                </a:solidFill>
              </a:rPr>
              <a:t>Haddleton, D. M</a:t>
            </a:r>
            <a:r>
              <a:rPr lang="en-GB" sz="1400" dirty="0" smtClean="0">
                <a:solidFill>
                  <a:schemeClr val="bg1"/>
                </a:solidFill>
              </a:rPr>
              <a:t>.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Outline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Polymerisation Cu(I) and Cu(0)</a:t>
            </a:r>
          </a:p>
          <a:p>
            <a:pPr lvl="1"/>
            <a:r>
              <a:rPr lang="en-GB" dirty="0" smtClean="0"/>
              <a:t>SET-LRP</a:t>
            </a:r>
          </a:p>
          <a:p>
            <a:r>
              <a:rPr lang="en-GB" dirty="0" err="1" smtClean="0">
                <a:solidFill>
                  <a:srgbClr val="7030A0"/>
                </a:solidFill>
              </a:rPr>
              <a:t>Glycopolymers</a:t>
            </a:r>
            <a:r>
              <a:rPr lang="en-GB" dirty="0" smtClean="0">
                <a:solidFill>
                  <a:srgbClr val="7030A0"/>
                </a:solidFill>
              </a:rPr>
              <a:t> from CCTP and double click chemistry</a:t>
            </a:r>
          </a:p>
          <a:p>
            <a:pPr lvl="1"/>
            <a:r>
              <a:rPr lang="en-GB" dirty="0" smtClean="0"/>
              <a:t>One pot LRP and click</a:t>
            </a:r>
          </a:p>
          <a:p>
            <a:pPr lvl="1"/>
            <a:r>
              <a:rPr lang="en-GB" dirty="0" err="1" smtClean="0">
                <a:solidFill>
                  <a:srgbClr val="FF0000"/>
                </a:solidFill>
              </a:rPr>
              <a:t>Thiol</a:t>
            </a:r>
            <a:r>
              <a:rPr lang="en-GB" dirty="0" smtClean="0">
                <a:solidFill>
                  <a:srgbClr val="FF0000"/>
                </a:solidFill>
              </a:rPr>
              <a:t>-activated </a:t>
            </a:r>
            <a:r>
              <a:rPr lang="en-GB" dirty="0" err="1" smtClean="0">
                <a:solidFill>
                  <a:srgbClr val="FF0000"/>
                </a:solidFill>
              </a:rPr>
              <a:t>alkene</a:t>
            </a:r>
            <a:r>
              <a:rPr lang="en-GB" dirty="0" smtClean="0">
                <a:solidFill>
                  <a:srgbClr val="FF0000"/>
                </a:solidFill>
              </a:rPr>
              <a:t> click to peptide conjugates (</a:t>
            </a:r>
            <a:r>
              <a:rPr lang="en-GB" dirty="0" err="1" smtClean="0">
                <a:solidFill>
                  <a:srgbClr val="FF0000"/>
                </a:solidFill>
              </a:rPr>
              <a:t>sCT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GB" dirty="0" smtClean="0"/>
              <a:t>Hyperbranched polymers with functional coronas from </a:t>
            </a:r>
            <a:r>
              <a:rPr lang="en-GB" dirty="0" err="1" smtClean="0"/>
              <a:t>thiol-alkene</a:t>
            </a:r>
            <a:r>
              <a:rPr lang="en-GB" dirty="0" smtClean="0"/>
              <a:t> click and CCTP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46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3988" cy="1066800"/>
          </a:xfrm>
        </p:spPr>
        <p:txBody>
          <a:bodyPr>
            <a:normAutofit/>
          </a:bodyPr>
          <a:lstStyle/>
          <a:p>
            <a:pPr algn="ctr"/>
            <a:r>
              <a:rPr lang="en-GB" sz="2800" dirty="0" err="1">
                <a:solidFill>
                  <a:schemeClr val="tx2"/>
                </a:solidFill>
              </a:rPr>
              <a:t>Thio</a:t>
            </a:r>
            <a:r>
              <a:rPr lang="en-GB" sz="2800" dirty="0">
                <a:solidFill>
                  <a:schemeClr val="tx2"/>
                </a:solidFill>
              </a:rPr>
              <a:t>-Michael </a:t>
            </a:r>
            <a:r>
              <a:rPr lang="en-GB" sz="2800" dirty="0" smtClean="0">
                <a:solidFill>
                  <a:schemeClr val="tx2"/>
                </a:solidFill>
              </a:rPr>
              <a:t>Addition </a:t>
            </a:r>
            <a:r>
              <a:rPr lang="en-GB" sz="2800" dirty="0" smtClean="0">
                <a:solidFill>
                  <a:srgbClr val="FF0000"/>
                </a:solidFill>
              </a:rPr>
              <a:t>without</a:t>
            </a:r>
            <a:r>
              <a:rPr lang="en-GB" sz="2800" dirty="0" smtClean="0">
                <a:solidFill>
                  <a:schemeClr val="tx2"/>
                </a:solidFill>
              </a:rPr>
              <a:t> radical initiator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62469" name="Object 5"/>
          <p:cNvGraphicFramePr>
            <a:graphicFrameLocks noChangeAspect="1"/>
          </p:cNvGraphicFramePr>
          <p:nvPr/>
        </p:nvGraphicFramePr>
        <p:xfrm>
          <a:off x="1787525" y="1341438"/>
          <a:ext cx="5592763" cy="4430712"/>
        </p:xfrm>
        <a:graphic>
          <a:graphicData uri="http://schemas.openxmlformats.org/presentationml/2006/ole">
            <p:oleObj spid="_x0000_s124930" name="CS ChemDraw Drawing" r:id="rId5" imgW="3617595" imgH="2861869" progId="ChemDraw.Document.6.0">
              <p:embed/>
            </p:oleObj>
          </a:graphicData>
        </a:graphic>
      </p:graphicFrame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4143372" y="6357958"/>
            <a:ext cx="482124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dirty="0">
                <a:solidFill>
                  <a:schemeClr val="bg1"/>
                </a:solidFill>
              </a:rPr>
              <a:t>Bowman, C. N. </a:t>
            </a:r>
            <a:r>
              <a:rPr lang="en-GB" sz="1400" i="1" dirty="0">
                <a:solidFill>
                  <a:schemeClr val="bg1"/>
                </a:solidFill>
              </a:rPr>
              <a:t>Polymer </a:t>
            </a:r>
            <a:r>
              <a:rPr lang="en-GB" sz="1400" dirty="0">
                <a:solidFill>
                  <a:schemeClr val="bg1"/>
                </a:solidFill>
              </a:rPr>
              <a:t>2007, </a:t>
            </a:r>
            <a:r>
              <a:rPr lang="en-GB" sz="1400" b="1" dirty="0">
                <a:solidFill>
                  <a:schemeClr val="bg1"/>
                </a:solidFill>
              </a:rPr>
              <a:t>48</a:t>
            </a:r>
            <a:r>
              <a:rPr lang="en-GB" sz="1400" dirty="0">
                <a:solidFill>
                  <a:schemeClr val="bg1"/>
                </a:solidFill>
              </a:rPr>
              <a:t>, </a:t>
            </a:r>
            <a:r>
              <a:rPr lang="en-GB" sz="1400" dirty="0" smtClean="0">
                <a:solidFill>
                  <a:schemeClr val="bg1"/>
                </a:solidFill>
              </a:rPr>
              <a:t>2014 and </a:t>
            </a:r>
            <a:r>
              <a:rPr lang="en-GB" sz="1400" b="1" dirty="0" smtClean="0">
                <a:solidFill>
                  <a:srgbClr val="FFFF00"/>
                </a:solidFill>
              </a:rPr>
              <a:t>Hoyle</a:t>
            </a:r>
            <a:r>
              <a:rPr lang="en-GB" sz="1400" dirty="0" smtClean="0">
                <a:solidFill>
                  <a:schemeClr val="bg1"/>
                </a:solidFill>
              </a:rPr>
              <a:t>, Lowe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1251" name="Rectangle 3"/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8642350" cy="1066800"/>
          </a:xfrm>
        </p:spPr>
        <p:txBody>
          <a:bodyPr/>
          <a:lstStyle/>
          <a:p>
            <a:pPr algn="ctr"/>
            <a:r>
              <a:rPr lang="en-GB" sz="3000" baseline="30000" dirty="0">
                <a:solidFill>
                  <a:schemeClr val="tx2"/>
                </a:solidFill>
              </a:rPr>
              <a:t>1</a:t>
            </a:r>
            <a:r>
              <a:rPr lang="en-GB" sz="3000" dirty="0">
                <a:solidFill>
                  <a:schemeClr val="tx2"/>
                </a:solidFill>
              </a:rPr>
              <a:t>H NMR; PEGMA + 2-Mercaptoethanol / DMPP</a:t>
            </a:r>
          </a:p>
        </p:txBody>
      </p:sp>
      <p:graphicFrame>
        <p:nvGraphicFramePr>
          <p:cNvPr id="181254" name="Object 6"/>
          <p:cNvGraphicFramePr>
            <a:graphicFrameLocks noChangeAspect="1"/>
          </p:cNvGraphicFramePr>
          <p:nvPr>
            <p:ph sz="half" idx="1"/>
          </p:nvPr>
        </p:nvGraphicFramePr>
        <p:xfrm>
          <a:off x="468313" y="2565400"/>
          <a:ext cx="3887787" cy="3432175"/>
        </p:xfrm>
        <a:graphic>
          <a:graphicData uri="http://schemas.openxmlformats.org/presentationml/2006/ole">
            <p:oleObj spid="_x0000_s125954" name="Graph" r:id="rId5" imgW="3343680" imgH="2950560" progId="">
              <p:embed/>
            </p:oleObj>
          </a:graphicData>
        </a:graphic>
      </p:graphicFrame>
      <p:sp>
        <p:nvSpPr>
          <p:cNvPr id="181252" name="Rectangle 4"/>
          <p:cNvSpPr>
            <a:spLocks noChangeArrowheads="1"/>
          </p:cNvSpPr>
          <p:nvPr/>
        </p:nvSpPr>
        <p:spPr bwMode="auto">
          <a:xfrm>
            <a:off x="0" y="2852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181253" name="Object 5"/>
          <p:cNvGraphicFramePr>
            <a:graphicFrameLocks noChangeAspect="1"/>
          </p:cNvGraphicFramePr>
          <p:nvPr/>
        </p:nvGraphicFramePr>
        <p:xfrm>
          <a:off x="1835150" y="1052513"/>
          <a:ext cx="5113338" cy="1357312"/>
        </p:xfrm>
        <a:graphic>
          <a:graphicData uri="http://schemas.openxmlformats.org/presentationml/2006/ole">
            <p:oleObj spid="_x0000_s125955" name="CS ChemDraw Drawing" r:id="rId6" imgW="4772787" imgH="1258621" progId="ChemDraw.Document.6.0">
              <p:embed/>
            </p:oleObj>
          </a:graphicData>
        </a:graphic>
      </p:graphicFrame>
      <p:graphicFrame>
        <p:nvGraphicFramePr>
          <p:cNvPr id="181255" name="Object 7"/>
          <p:cNvGraphicFramePr>
            <a:graphicFrameLocks noChangeAspect="1"/>
          </p:cNvGraphicFramePr>
          <p:nvPr>
            <p:ph sz="half" idx="2"/>
          </p:nvPr>
        </p:nvGraphicFramePr>
        <p:xfrm>
          <a:off x="4500563" y="2565400"/>
          <a:ext cx="3887787" cy="3432175"/>
        </p:xfrm>
        <a:graphic>
          <a:graphicData uri="http://schemas.openxmlformats.org/presentationml/2006/ole">
            <p:oleObj spid="_x0000_s125956" name="Graph" r:id="rId7" imgW="3343680" imgH="2950560" progId="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857884" y="6286520"/>
            <a:ext cx="2676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G Rees, R </a:t>
            </a:r>
            <a:r>
              <a:rPr lang="en-GB" dirty="0" err="1" smtClean="0">
                <a:solidFill>
                  <a:schemeClr val="bg1"/>
                </a:solidFill>
              </a:rPr>
              <a:t>Randev</a:t>
            </a:r>
            <a:r>
              <a:rPr lang="en-GB" dirty="0" smtClean="0">
                <a:solidFill>
                  <a:schemeClr val="bg1"/>
                </a:solidFill>
              </a:rPr>
              <a:t>, 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163" name="Rectangle 3"/>
          <p:cNvSpPr>
            <a:spLocks noGrp="1" noChangeArrowheads="1"/>
          </p:cNvSpPr>
          <p:nvPr>
            <p:ph type="title"/>
          </p:nvPr>
        </p:nvSpPr>
        <p:spPr>
          <a:xfrm>
            <a:off x="179388" y="228600"/>
            <a:ext cx="8713787" cy="1066800"/>
          </a:xfrm>
        </p:spPr>
        <p:txBody>
          <a:bodyPr/>
          <a:lstStyle/>
          <a:p>
            <a:pPr algn="ctr"/>
            <a:r>
              <a:rPr lang="en-US" sz="3000" dirty="0">
                <a:solidFill>
                  <a:schemeClr val="tx2"/>
                </a:solidFill>
              </a:rPr>
              <a:t>MALDI: PEGA</a:t>
            </a:r>
            <a:r>
              <a:rPr lang="en-GB" sz="3000" dirty="0">
                <a:solidFill>
                  <a:schemeClr val="tx2"/>
                </a:solidFill>
              </a:rPr>
              <a:t> + 2-Mercaptoethanol / </a:t>
            </a:r>
            <a:r>
              <a:rPr lang="en-GB" sz="3000" baseline="30000" dirty="0">
                <a:solidFill>
                  <a:srgbClr val="FF0000"/>
                </a:solidFill>
              </a:rPr>
              <a:t>n</a:t>
            </a:r>
            <a:r>
              <a:rPr lang="en-GB" sz="3000" dirty="0">
                <a:solidFill>
                  <a:srgbClr val="FF0000"/>
                </a:solidFill>
              </a:rPr>
              <a:t>C</a:t>
            </a:r>
            <a:r>
              <a:rPr lang="en-GB" sz="3000" baseline="-25000" dirty="0">
                <a:solidFill>
                  <a:srgbClr val="FF0000"/>
                </a:solidFill>
              </a:rPr>
              <a:t>5</a:t>
            </a:r>
            <a:r>
              <a:rPr lang="en-GB" sz="3000" dirty="0">
                <a:solidFill>
                  <a:srgbClr val="FF0000"/>
                </a:solidFill>
              </a:rPr>
              <a:t>H</a:t>
            </a:r>
            <a:r>
              <a:rPr lang="en-GB" sz="3000" baseline="-25000" dirty="0">
                <a:solidFill>
                  <a:srgbClr val="FF0000"/>
                </a:solidFill>
              </a:rPr>
              <a:t>9</a:t>
            </a:r>
            <a:r>
              <a:rPr lang="en-GB" sz="3000" dirty="0">
                <a:solidFill>
                  <a:srgbClr val="FF0000"/>
                </a:solidFill>
              </a:rPr>
              <a:t>NH</a:t>
            </a:r>
            <a:r>
              <a:rPr lang="en-GB" sz="3000" baseline="-25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258888" y="1341438"/>
            <a:ext cx="6265862" cy="4608512"/>
            <a:chOff x="793" y="845"/>
            <a:chExt cx="3947" cy="2903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793" y="845"/>
              <a:ext cx="3947" cy="2903"/>
              <a:chOff x="793" y="845"/>
              <a:chExt cx="3947" cy="2903"/>
            </a:xfrm>
          </p:grpSpPr>
          <p:pic>
            <p:nvPicPr>
              <p:cNvPr id="92165" name="Picture 5" descr="both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93" y="845"/>
                <a:ext cx="3947" cy="2903"/>
              </a:xfrm>
              <a:prstGeom prst="rect">
                <a:avLst/>
              </a:prstGeom>
              <a:noFill/>
              <a:ln w="31750">
                <a:solidFill>
                  <a:schemeClr val="accent2"/>
                </a:solidFill>
                <a:miter lim="800000"/>
                <a:headEnd/>
                <a:tailEnd/>
              </a:ln>
            </p:spPr>
          </p:pic>
          <p:sp>
            <p:nvSpPr>
              <p:cNvPr id="92166" name="Line 6"/>
              <p:cNvSpPr>
                <a:spLocks noChangeShapeType="1"/>
              </p:cNvSpPr>
              <p:nvPr/>
            </p:nvSpPr>
            <p:spPr bwMode="auto">
              <a:xfrm>
                <a:off x="2381" y="1253"/>
                <a:ext cx="31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92168" name="Text Box 8"/>
            <p:cNvSpPr txBox="1">
              <a:spLocks noChangeArrowheads="1"/>
            </p:cNvSpPr>
            <p:nvPr/>
          </p:nvSpPr>
          <p:spPr bwMode="auto">
            <a:xfrm>
              <a:off x="2336" y="1061"/>
              <a:ext cx="5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/>
                <a:t>78 Da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857884" y="6286520"/>
            <a:ext cx="2676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G Rees, R </a:t>
            </a:r>
            <a:r>
              <a:rPr lang="en-GB" dirty="0" err="1" smtClean="0">
                <a:solidFill>
                  <a:schemeClr val="bg1"/>
                </a:solidFill>
              </a:rPr>
              <a:t>Randev</a:t>
            </a:r>
            <a:r>
              <a:rPr lang="en-GB" dirty="0" smtClean="0">
                <a:solidFill>
                  <a:schemeClr val="bg1"/>
                </a:solidFill>
              </a:rPr>
              <a:t>, 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8963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250825" y="0"/>
            <a:ext cx="8569325" cy="1341438"/>
          </a:xfrm>
        </p:spPr>
        <p:txBody>
          <a:bodyPr>
            <a:norm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</a:rPr>
              <a:t>Rates of Conversion; PEGMA + 2-ME </a:t>
            </a:r>
            <a:br>
              <a:rPr lang="en-GB" sz="2800" dirty="0">
                <a:solidFill>
                  <a:schemeClr val="tx2"/>
                </a:solidFill>
              </a:rPr>
            </a:br>
            <a:r>
              <a:rPr lang="en-GB" sz="2800" dirty="0">
                <a:solidFill>
                  <a:schemeClr val="tx2"/>
                </a:solidFill>
              </a:rPr>
              <a:t>with 5 wt% DMPP / TBP / </a:t>
            </a:r>
            <a:r>
              <a:rPr lang="en-GB" sz="2800" baseline="30000" dirty="0">
                <a:solidFill>
                  <a:schemeClr val="tx2"/>
                </a:solidFill>
              </a:rPr>
              <a:t>n</a:t>
            </a:r>
            <a:r>
              <a:rPr lang="en-GB" sz="2800" dirty="0">
                <a:solidFill>
                  <a:schemeClr val="tx2"/>
                </a:solidFill>
              </a:rPr>
              <a:t>C</a:t>
            </a:r>
            <a:r>
              <a:rPr lang="en-GB" sz="2800" baseline="-25000" dirty="0">
                <a:solidFill>
                  <a:schemeClr val="tx2"/>
                </a:solidFill>
              </a:rPr>
              <a:t>5</a:t>
            </a:r>
            <a:r>
              <a:rPr lang="en-GB" sz="2800" dirty="0">
                <a:solidFill>
                  <a:schemeClr val="tx2"/>
                </a:solidFill>
              </a:rPr>
              <a:t>H</a:t>
            </a:r>
            <a:r>
              <a:rPr lang="en-GB" sz="2800" baseline="-25000" dirty="0">
                <a:solidFill>
                  <a:schemeClr val="tx2"/>
                </a:solidFill>
              </a:rPr>
              <a:t>9</a:t>
            </a:r>
            <a:r>
              <a:rPr lang="en-GB" sz="2800" dirty="0">
                <a:solidFill>
                  <a:schemeClr val="tx2"/>
                </a:solidFill>
              </a:rPr>
              <a:t>NH</a:t>
            </a:r>
            <a:r>
              <a:rPr lang="en-GB" sz="2800" baseline="-25000" dirty="0">
                <a:solidFill>
                  <a:schemeClr val="tx2"/>
                </a:solidFill>
              </a:rPr>
              <a:t>2  </a:t>
            </a:r>
            <a:r>
              <a:rPr lang="en-GB" sz="2800" dirty="0">
                <a:solidFill>
                  <a:schemeClr val="tx2"/>
                </a:solidFill>
              </a:rPr>
              <a:t>/ </a:t>
            </a:r>
            <a:r>
              <a:rPr lang="en-GB" sz="2800" baseline="30000" dirty="0">
                <a:solidFill>
                  <a:schemeClr val="tx2"/>
                </a:solidFill>
              </a:rPr>
              <a:t>n</a:t>
            </a:r>
            <a:r>
              <a:rPr lang="en-GB" sz="2800" dirty="0">
                <a:solidFill>
                  <a:schemeClr val="tx2"/>
                </a:solidFill>
              </a:rPr>
              <a:t>C</a:t>
            </a:r>
            <a:r>
              <a:rPr lang="en-GB" sz="2800" baseline="-25000" dirty="0">
                <a:solidFill>
                  <a:schemeClr val="tx2"/>
                </a:solidFill>
              </a:rPr>
              <a:t>7</a:t>
            </a:r>
            <a:r>
              <a:rPr lang="en-GB" sz="2800" dirty="0">
                <a:solidFill>
                  <a:schemeClr val="tx2"/>
                </a:solidFill>
              </a:rPr>
              <a:t>H</a:t>
            </a:r>
            <a:r>
              <a:rPr lang="en-GB" sz="2800" baseline="-25000" dirty="0">
                <a:solidFill>
                  <a:schemeClr val="tx2"/>
                </a:solidFill>
              </a:rPr>
              <a:t>7</a:t>
            </a:r>
            <a:r>
              <a:rPr lang="en-GB" sz="2800" dirty="0">
                <a:solidFill>
                  <a:schemeClr val="tx2"/>
                </a:solidFill>
              </a:rPr>
              <a:t>NH</a:t>
            </a:r>
            <a:r>
              <a:rPr lang="en-GB" sz="2800" baseline="-25000" dirty="0">
                <a:solidFill>
                  <a:schemeClr val="tx2"/>
                </a:solidFill>
              </a:rPr>
              <a:t>2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1596267"/>
            <a:ext cx="8891588" cy="4068692"/>
            <a:chOff x="113" y="1234"/>
            <a:chExt cx="5488" cy="2378"/>
          </a:xfrm>
        </p:grpSpPr>
        <p:graphicFrame>
          <p:nvGraphicFramePr>
            <p:cNvPr id="168964" name="Object 4"/>
            <p:cNvGraphicFramePr>
              <a:graphicFrameLocks noChangeAspect="1"/>
            </p:cNvGraphicFramePr>
            <p:nvPr/>
          </p:nvGraphicFramePr>
          <p:xfrm>
            <a:off x="1244" y="1234"/>
            <a:ext cx="3364" cy="2378"/>
          </p:xfrm>
          <a:graphic>
            <a:graphicData uri="http://schemas.openxmlformats.org/presentationml/2006/ole">
              <p:oleObj spid="_x0000_s126978" name="Graph" r:id="rId5" imgW="4276800" imgH="3023280" progId="">
                <p:embed/>
              </p:oleObj>
            </a:graphicData>
          </a:graphic>
        </p:graphicFrame>
        <p:graphicFrame>
          <p:nvGraphicFramePr>
            <p:cNvPr id="168965" name="Object 5"/>
            <p:cNvGraphicFramePr>
              <a:graphicFrameLocks noChangeAspect="1"/>
            </p:cNvGraphicFramePr>
            <p:nvPr/>
          </p:nvGraphicFramePr>
          <p:xfrm>
            <a:off x="476" y="1389"/>
            <a:ext cx="410" cy="771"/>
          </p:xfrm>
          <a:graphic>
            <a:graphicData uri="http://schemas.openxmlformats.org/presentationml/2006/ole">
              <p:oleObj spid="_x0000_s126979" name="CS ChemDraw Drawing" r:id="rId6" imgW="366903" imgH="691286" progId="ChemDraw.Document.6.0">
                <p:embed/>
              </p:oleObj>
            </a:graphicData>
          </a:graphic>
        </p:graphicFrame>
        <p:graphicFrame>
          <p:nvGraphicFramePr>
            <p:cNvPr id="168967" name="Object 7"/>
            <p:cNvGraphicFramePr>
              <a:graphicFrameLocks noChangeAspect="1"/>
            </p:cNvGraphicFramePr>
            <p:nvPr/>
          </p:nvGraphicFramePr>
          <p:xfrm>
            <a:off x="113" y="2659"/>
            <a:ext cx="1134" cy="596"/>
          </p:xfrm>
          <a:graphic>
            <a:graphicData uri="http://schemas.openxmlformats.org/presentationml/2006/ole">
              <p:oleObj spid="_x0000_s126980" name="CS ChemDraw Drawing" r:id="rId7" imgW="1314831" imgH="690067" progId="ChemDraw.Document.6.0">
                <p:embed/>
              </p:oleObj>
            </a:graphicData>
          </a:graphic>
        </p:graphicFrame>
        <p:graphicFrame>
          <p:nvGraphicFramePr>
            <p:cNvPr id="168969" name="Object 9"/>
            <p:cNvGraphicFramePr>
              <a:graphicFrameLocks noChangeAspect="1"/>
            </p:cNvGraphicFramePr>
            <p:nvPr/>
          </p:nvGraphicFramePr>
          <p:xfrm>
            <a:off x="4558" y="1525"/>
            <a:ext cx="1043" cy="183"/>
          </p:xfrm>
          <a:graphic>
            <a:graphicData uri="http://schemas.openxmlformats.org/presentationml/2006/ole">
              <p:oleObj spid="_x0000_s126981" name="CS ChemDraw Drawing" r:id="rId8" imgW="1023747" imgH="179222" progId="ChemDraw.Document.6.0">
                <p:embed/>
              </p:oleObj>
            </a:graphicData>
          </a:graphic>
        </p:graphicFrame>
        <p:graphicFrame>
          <p:nvGraphicFramePr>
            <p:cNvPr id="168971" name="Object 11"/>
            <p:cNvGraphicFramePr>
              <a:graphicFrameLocks noChangeAspect="1"/>
            </p:cNvGraphicFramePr>
            <p:nvPr/>
          </p:nvGraphicFramePr>
          <p:xfrm>
            <a:off x="4810" y="2432"/>
            <a:ext cx="655" cy="862"/>
          </p:xfrm>
          <a:graphic>
            <a:graphicData uri="http://schemas.openxmlformats.org/presentationml/2006/ole">
              <p:oleObj spid="_x0000_s126982" name="CS ChemDraw Drawing" r:id="rId9" imgW="552831" imgH="727862" progId="ChemDraw.Document.6.0">
                <p:embed/>
              </p:oleObj>
            </a:graphicData>
          </a:graphic>
        </p:graphicFrame>
      </p:grpSp>
      <p:sp>
        <p:nvSpPr>
          <p:cNvPr id="10" name="TextBox 9"/>
          <p:cNvSpPr txBox="1"/>
          <p:nvPr/>
        </p:nvSpPr>
        <p:spPr>
          <a:xfrm>
            <a:off x="6786578" y="6286520"/>
            <a:ext cx="1811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G Rees, R </a:t>
            </a:r>
            <a:r>
              <a:rPr lang="en-GB" dirty="0" err="1" smtClean="0">
                <a:solidFill>
                  <a:schemeClr val="bg1"/>
                </a:solidFill>
              </a:rPr>
              <a:t>Randev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8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9859" name="Rectangle 3"/>
          <p:cNvSpPr>
            <a:spLocks noChangeArrowheads="1"/>
          </p:cNvSpPr>
          <p:nvPr/>
        </p:nvSpPr>
        <p:spPr bwMode="auto">
          <a:xfrm>
            <a:off x="0" y="2547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49860" name="Rectangle 4"/>
          <p:cNvSpPr>
            <a:spLocks noChangeArrowheads="1"/>
          </p:cNvSpPr>
          <p:nvPr/>
        </p:nvSpPr>
        <p:spPr bwMode="auto">
          <a:xfrm>
            <a:off x="0" y="3119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249861" name="Object 5"/>
          <p:cNvGraphicFramePr>
            <a:graphicFrameLocks noChangeAspect="1"/>
          </p:cNvGraphicFramePr>
          <p:nvPr/>
        </p:nvGraphicFramePr>
        <p:xfrm>
          <a:off x="900113" y="908050"/>
          <a:ext cx="7127875" cy="1011238"/>
        </p:xfrm>
        <a:graphic>
          <a:graphicData uri="http://schemas.openxmlformats.org/presentationml/2006/ole">
            <p:oleObj spid="_x0000_s128002" name="CS ChemDraw Drawing" r:id="rId5" imgW="4397883" imgH="616915" progId="ChemDraw.Document.6.0">
              <p:embed/>
            </p:oleObj>
          </a:graphicData>
        </a:graphic>
      </p:graphicFrame>
      <p:graphicFrame>
        <p:nvGraphicFramePr>
          <p:cNvPr id="249862" name="Object 6"/>
          <p:cNvGraphicFramePr>
            <a:graphicFrameLocks noChangeAspect="1"/>
          </p:cNvGraphicFramePr>
          <p:nvPr>
            <p:ph/>
          </p:nvPr>
        </p:nvGraphicFramePr>
        <p:xfrm>
          <a:off x="179388" y="2897188"/>
          <a:ext cx="8785225" cy="2908300"/>
        </p:xfrm>
        <a:graphic>
          <a:graphicData uri="http://schemas.openxmlformats.org/presentationml/2006/ole">
            <p:oleObj spid="_x0000_s128003" name="CS ChemDraw Drawing" r:id="rId6" imgW="6016371" imgH="1992986" progId="ChemDraw.Document.6.0">
              <p:embed/>
            </p:oleObj>
          </a:graphicData>
        </a:graphic>
      </p:graphicFrame>
      <p:sp>
        <p:nvSpPr>
          <p:cNvPr id="249863" name="Text Box 7"/>
          <p:cNvSpPr txBox="1">
            <a:spLocks noChangeArrowheads="1"/>
          </p:cNvSpPr>
          <p:nvPr/>
        </p:nvSpPr>
        <p:spPr bwMode="auto">
          <a:xfrm>
            <a:off x="179388" y="115888"/>
            <a:ext cx="882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49864" name="Text Box 8"/>
          <p:cNvSpPr txBox="1">
            <a:spLocks noChangeArrowheads="1"/>
          </p:cNvSpPr>
          <p:nvPr/>
        </p:nvSpPr>
        <p:spPr bwMode="auto">
          <a:xfrm>
            <a:off x="0" y="26035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</a:rPr>
              <a:t>Reaction with 2–(</a:t>
            </a:r>
            <a:r>
              <a:rPr lang="en-US" sz="2800" dirty="0" err="1" smtClean="0">
                <a:solidFill>
                  <a:schemeClr val="tx2"/>
                </a:solidFill>
              </a:rPr>
              <a:t>acryloyloxy</a:t>
            </a:r>
            <a:r>
              <a:rPr lang="en-US" sz="2800" dirty="0" smtClean="0">
                <a:solidFill>
                  <a:schemeClr val="tx2"/>
                </a:solidFill>
              </a:rPr>
              <a:t>)ethyl </a:t>
            </a:r>
            <a:r>
              <a:rPr lang="en-US" sz="2800" dirty="0">
                <a:solidFill>
                  <a:schemeClr val="tx2"/>
                </a:solidFill>
              </a:rPr>
              <a:t>methacrylate</a:t>
            </a:r>
            <a:r>
              <a:rPr lang="en-GB" sz="28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249865" name="Text Box 9"/>
          <p:cNvSpPr txBox="1">
            <a:spLocks noChangeArrowheads="1"/>
          </p:cNvSpPr>
          <p:nvPr/>
        </p:nvSpPr>
        <p:spPr bwMode="auto">
          <a:xfrm>
            <a:off x="0" y="2205038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900" dirty="0">
                <a:solidFill>
                  <a:schemeClr val="tx2"/>
                </a:solidFill>
              </a:rPr>
              <a:t>2 – (</a:t>
            </a:r>
            <a:r>
              <a:rPr lang="en-US" sz="2900" dirty="0" err="1" smtClean="0">
                <a:solidFill>
                  <a:schemeClr val="tx2"/>
                </a:solidFill>
              </a:rPr>
              <a:t>acryloyloxy</a:t>
            </a:r>
            <a:r>
              <a:rPr lang="en-US" sz="2900" dirty="0" smtClean="0">
                <a:solidFill>
                  <a:schemeClr val="tx2"/>
                </a:solidFill>
              </a:rPr>
              <a:t>)ethyl </a:t>
            </a:r>
            <a:r>
              <a:rPr lang="en-US" sz="2900" dirty="0">
                <a:solidFill>
                  <a:schemeClr val="tx2"/>
                </a:solidFill>
              </a:rPr>
              <a:t>methacrylate + 2-ME / </a:t>
            </a:r>
            <a:r>
              <a:rPr lang="en-GB" sz="2900" baseline="30000" dirty="0">
                <a:solidFill>
                  <a:schemeClr val="tx2"/>
                </a:solidFill>
              </a:rPr>
              <a:t>n</a:t>
            </a:r>
            <a:r>
              <a:rPr lang="en-GB" sz="2900" dirty="0">
                <a:solidFill>
                  <a:schemeClr val="tx2"/>
                </a:solidFill>
              </a:rPr>
              <a:t>C</a:t>
            </a:r>
            <a:r>
              <a:rPr lang="en-GB" sz="2900" baseline="-25000" dirty="0">
                <a:solidFill>
                  <a:schemeClr val="tx2"/>
                </a:solidFill>
              </a:rPr>
              <a:t>5</a:t>
            </a:r>
            <a:r>
              <a:rPr lang="en-GB" sz="2900" dirty="0">
                <a:solidFill>
                  <a:schemeClr val="tx2"/>
                </a:solidFill>
              </a:rPr>
              <a:t>H</a:t>
            </a:r>
            <a:r>
              <a:rPr lang="en-GB" sz="2900" baseline="-25000" dirty="0">
                <a:solidFill>
                  <a:schemeClr val="tx2"/>
                </a:solidFill>
              </a:rPr>
              <a:t>9</a:t>
            </a:r>
            <a:r>
              <a:rPr lang="en-GB" sz="2900" dirty="0">
                <a:solidFill>
                  <a:schemeClr val="tx2"/>
                </a:solidFill>
              </a:rPr>
              <a:t>NH</a:t>
            </a:r>
            <a:r>
              <a:rPr lang="en-GB" sz="2900" baseline="-25000" dirty="0">
                <a:solidFill>
                  <a:schemeClr val="tx2"/>
                </a:solidFill>
              </a:rPr>
              <a:t>2</a:t>
            </a:r>
            <a:r>
              <a:rPr lang="en-GB" sz="29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86578" y="6286520"/>
            <a:ext cx="1811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G Rees, R </a:t>
            </a:r>
            <a:r>
              <a:rPr lang="en-GB" dirty="0" err="1" smtClean="0">
                <a:solidFill>
                  <a:schemeClr val="bg1"/>
                </a:solidFill>
              </a:rPr>
              <a:t>Randev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928662" y="1285860"/>
            <a:ext cx="3630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b="1">
                <a:solidFill>
                  <a:schemeClr val="accent2"/>
                </a:solidFill>
              </a:rPr>
              <a:t>Tryptic digestion of sCT derivatives</a:t>
            </a:r>
            <a:endParaRPr lang="el-GR" sz="3200" b="1">
              <a:solidFill>
                <a:schemeClr val="accent2"/>
              </a:solidFill>
            </a:endParaRPr>
          </a:p>
        </p:txBody>
      </p:sp>
      <p:sp>
        <p:nvSpPr>
          <p:cNvPr id="397316" name="Text Box 4"/>
          <p:cNvSpPr txBox="1">
            <a:spLocks noChangeArrowheads="1"/>
          </p:cNvSpPr>
          <p:nvPr/>
        </p:nvSpPr>
        <p:spPr bwMode="auto">
          <a:xfrm>
            <a:off x="1143000" y="357188"/>
            <a:ext cx="68405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vantGarde Bk BT"/>
              </a:rPr>
              <a:t>Salmon Calcitonin and Determination </a:t>
            </a:r>
            <a:r>
              <a:rPr lang="en-GB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vantGarde Bk BT"/>
              </a:rPr>
              <a:t>of the polymer attachment site</a:t>
            </a:r>
          </a:p>
        </p:txBody>
      </p:sp>
      <p:pic>
        <p:nvPicPr>
          <p:cNvPr id="45061" name="Picture 5" descr="sCT tryptic diges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8175" y="1773238"/>
            <a:ext cx="3192463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5795963" y="2420938"/>
            <a:ext cx="2951162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GB" sz="1600" b="1" i="1" baseline="30000">
                <a:solidFill>
                  <a:srgbClr val="002266"/>
                </a:solidFill>
              </a:rPr>
              <a:t>1</a:t>
            </a:r>
            <a:r>
              <a:rPr lang="en-GB" sz="1600" b="1" i="1">
                <a:solidFill>
                  <a:srgbClr val="002266"/>
                </a:solidFill>
              </a:rPr>
              <a:t>Cys-</a:t>
            </a:r>
            <a:r>
              <a:rPr lang="en-GB" sz="1600" b="1" i="1" baseline="30000">
                <a:solidFill>
                  <a:srgbClr val="002266"/>
                </a:solidFill>
              </a:rPr>
              <a:t>11</a:t>
            </a:r>
            <a:r>
              <a:rPr lang="en-GB" sz="1600" b="1" i="1">
                <a:solidFill>
                  <a:srgbClr val="002266"/>
                </a:solidFill>
              </a:rPr>
              <a:t>Lys</a:t>
            </a:r>
            <a:r>
              <a:rPr lang="en-GB" sz="1600"/>
              <a:t>   1120.53 Da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GB" sz="1600" b="1" i="1" baseline="30000">
                <a:solidFill>
                  <a:srgbClr val="002266"/>
                </a:solidFill>
              </a:rPr>
              <a:t>12</a:t>
            </a:r>
            <a:r>
              <a:rPr lang="en-GB" sz="1600" b="1" i="1">
                <a:solidFill>
                  <a:srgbClr val="002266"/>
                </a:solidFill>
              </a:rPr>
              <a:t>Leu-</a:t>
            </a:r>
            <a:r>
              <a:rPr lang="en-GB" sz="1600" b="1" i="1" baseline="30000">
                <a:solidFill>
                  <a:srgbClr val="002266"/>
                </a:solidFill>
              </a:rPr>
              <a:t>18</a:t>
            </a:r>
            <a:r>
              <a:rPr lang="en-GB" sz="1600" b="1" i="1">
                <a:solidFill>
                  <a:srgbClr val="002266"/>
                </a:solidFill>
              </a:rPr>
              <a:t>Lys</a:t>
            </a:r>
            <a:r>
              <a:rPr lang="en-GB" sz="1600">
                <a:solidFill>
                  <a:srgbClr val="002266"/>
                </a:solidFill>
              </a:rPr>
              <a:t>  </a:t>
            </a:r>
            <a:r>
              <a:rPr lang="en-GB" sz="1600"/>
              <a:t>   853.96 Da</a:t>
            </a:r>
          </a:p>
          <a:p>
            <a:pPr>
              <a:lnSpc>
                <a:spcPct val="185000"/>
              </a:lnSpc>
              <a:spcBef>
                <a:spcPct val="50000"/>
              </a:spcBef>
            </a:pPr>
            <a:r>
              <a:rPr lang="en-GB" sz="1600" b="1" i="1" baseline="30000">
                <a:solidFill>
                  <a:srgbClr val="002266"/>
                </a:solidFill>
              </a:rPr>
              <a:t>19</a:t>
            </a:r>
            <a:r>
              <a:rPr lang="en-GB" sz="1600" b="1" i="1">
                <a:solidFill>
                  <a:srgbClr val="002266"/>
                </a:solidFill>
              </a:rPr>
              <a:t>Leu-</a:t>
            </a:r>
            <a:r>
              <a:rPr lang="en-GB" sz="1600" b="1" i="1" baseline="30000">
                <a:solidFill>
                  <a:srgbClr val="002266"/>
                </a:solidFill>
              </a:rPr>
              <a:t>24</a:t>
            </a:r>
            <a:r>
              <a:rPr lang="en-GB" sz="1600" b="1" i="1">
                <a:solidFill>
                  <a:srgbClr val="002266"/>
                </a:solidFill>
              </a:rPr>
              <a:t>Arg</a:t>
            </a:r>
            <a:r>
              <a:rPr lang="en-GB" sz="1600">
                <a:solidFill>
                  <a:srgbClr val="002266"/>
                </a:solidFill>
              </a:rPr>
              <a:t> </a:t>
            </a:r>
            <a:r>
              <a:rPr lang="en-GB" sz="1600"/>
              <a:t>    776.42 Da</a:t>
            </a:r>
          </a:p>
          <a:p>
            <a:pPr>
              <a:lnSpc>
                <a:spcPct val="185000"/>
              </a:lnSpc>
            </a:pPr>
            <a:r>
              <a:rPr lang="en-GB" sz="1600" b="1" i="1" baseline="30000">
                <a:solidFill>
                  <a:srgbClr val="002266"/>
                </a:solidFill>
              </a:rPr>
              <a:t>25</a:t>
            </a:r>
            <a:r>
              <a:rPr lang="en-GB" sz="1600" b="1" i="1">
                <a:solidFill>
                  <a:srgbClr val="002266"/>
                </a:solidFill>
              </a:rPr>
              <a:t>Thr-</a:t>
            </a:r>
            <a:r>
              <a:rPr lang="en-GB" sz="1600" b="1" i="1" baseline="30000">
                <a:solidFill>
                  <a:srgbClr val="002266"/>
                </a:solidFill>
              </a:rPr>
              <a:t>32</a:t>
            </a:r>
            <a:r>
              <a:rPr lang="en-GB" sz="1600" b="1" i="1">
                <a:solidFill>
                  <a:srgbClr val="002266"/>
                </a:solidFill>
              </a:rPr>
              <a:t>Pro</a:t>
            </a:r>
            <a:r>
              <a:rPr lang="en-GB" sz="1600"/>
              <a:t>      732.34 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Outline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Polymerisation Cu(I) and Cu(0)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SET-LRP</a:t>
            </a:r>
          </a:p>
          <a:p>
            <a:r>
              <a:rPr lang="en-GB" dirty="0" err="1" smtClean="0">
                <a:solidFill>
                  <a:srgbClr val="7030A0"/>
                </a:solidFill>
              </a:rPr>
              <a:t>Glycopolymers</a:t>
            </a:r>
            <a:r>
              <a:rPr lang="en-GB" dirty="0" smtClean="0">
                <a:solidFill>
                  <a:srgbClr val="7030A0"/>
                </a:solidFill>
              </a:rPr>
              <a:t> from CCTP and double click chemistry</a:t>
            </a:r>
          </a:p>
          <a:p>
            <a:pPr lvl="1"/>
            <a:r>
              <a:rPr lang="en-GB" dirty="0" smtClean="0"/>
              <a:t>One pot LRP and click</a:t>
            </a:r>
          </a:p>
          <a:p>
            <a:pPr lvl="1"/>
            <a:r>
              <a:rPr lang="en-GB" dirty="0" err="1" smtClean="0"/>
              <a:t>Thiol</a:t>
            </a:r>
            <a:r>
              <a:rPr lang="en-GB" dirty="0" smtClean="0"/>
              <a:t>-activated </a:t>
            </a:r>
            <a:r>
              <a:rPr lang="en-GB" dirty="0" err="1" smtClean="0"/>
              <a:t>alkene</a:t>
            </a:r>
            <a:r>
              <a:rPr lang="en-GB" dirty="0" smtClean="0"/>
              <a:t> click to peptide conjugates (</a:t>
            </a:r>
            <a:r>
              <a:rPr lang="en-GB" dirty="0" err="1" smtClean="0"/>
              <a:t>sCT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Hyperbranched polymers with functional coronas from </a:t>
            </a:r>
            <a:r>
              <a:rPr lang="en-GB" dirty="0" err="1" smtClean="0"/>
              <a:t>thiol-alkene</a:t>
            </a:r>
            <a:r>
              <a:rPr lang="en-GB" dirty="0" smtClean="0"/>
              <a:t> click and CCTP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14338" y="1339850"/>
            <a:ext cx="8658225" cy="3767138"/>
            <a:chOff x="45" y="936"/>
            <a:chExt cx="5670" cy="2467"/>
          </a:xfrm>
        </p:grpSpPr>
        <p:pic>
          <p:nvPicPr>
            <p:cNvPr id="56324" name="Picture 3" descr="sCT Reduction PEGA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" y="936"/>
              <a:ext cx="5670" cy="2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25" name="Picture 4" descr="Disulfide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11" y="2886"/>
              <a:ext cx="590" cy="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26" name="Picture 5" descr="Thiol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80" y="3022"/>
              <a:ext cx="40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27" name="Picture 6" descr="Acrylate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740" y="2931"/>
              <a:ext cx="771" cy="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6323" name="Text Box 15"/>
          <p:cNvSpPr txBox="1">
            <a:spLocks noChangeArrowheads="1"/>
          </p:cNvSpPr>
          <p:nvPr/>
        </p:nvSpPr>
        <p:spPr bwMode="auto">
          <a:xfrm>
            <a:off x="2571750" y="500063"/>
            <a:ext cx="3238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0033CC"/>
                </a:solidFill>
                <a:latin typeface="AvantGarde Bk BT" pitchFamily="34" charset="0"/>
              </a:rPr>
              <a:t>Thiol Conjugation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85720" y="285728"/>
            <a:ext cx="835824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Phosphine-Mediated One-Pot </a:t>
            </a:r>
            <a:r>
              <a:rPr lang="en-GB" sz="2800" dirty="0" err="1">
                <a:solidFill>
                  <a:schemeClr val="tx2"/>
                </a:solidFill>
                <a:cs typeface="Times New Roman" pitchFamily="18" charset="0"/>
              </a:rPr>
              <a:t>Thiol-Ene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“Click”</a:t>
            </a:r>
          </a:p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Approach to Polymer-Protein Conjugates </a:t>
            </a:r>
            <a:endParaRPr lang="en-GB" sz="2800" dirty="0">
              <a:solidFill>
                <a:schemeClr val="tx2"/>
              </a:solidFill>
            </a:endParaRP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214282" y="1500174"/>
          <a:ext cx="8640763" cy="2044700"/>
        </p:xfrm>
        <a:graphic>
          <a:graphicData uri="http://schemas.openxmlformats.org/presentationml/2006/ole">
            <p:oleObj spid="_x0000_s129026" name="CS ChemDraw Drawing" r:id="rId5" imgW="7165543" imgH="1695907" progId="ChemDraw.Document.6.0">
              <p:embed/>
            </p:oleObj>
          </a:graphicData>
        </a:graphic>
      </p:graphicFrame>
      <p:graphicFrame>
        <p:nvGraphicFramePr>
          <p:cNvPr id="5125" name="Object 17"/>
          <p:cNvGraphicFramePr>
            <a:graphicFrameLocks noChangeAspect="1"/>
          </p:cNvGraphicFramePr>
          <p:nvPr/>
        </p:nvGraphicFramePr>
        <p:xfrm>
          <a:off x="857224" y="3571876"/>
          <a:ext cx="8081963" cy="1970088"/>
        </p:xfrm>
        <a:graphic>
          <a:graphicData uri="http://schemas.openxmlformats.org/presentationml/2006/ole">
            <p:oleObj spid="_x0000_s129027" name="CS ChemDraw Drawing" r:id="rId6" imgW="6592519" imgH="1605991" progId="ChemDraw.Document.6.0">
              <p:embed/>
            </p:oleObj>
          </a:graphicData>
        </a:graphic>
      </p:graphicFrame>
      <p:graphicFrame>
        <p:nvGraphicFramePr>
          <p:cNvPr id="5126" name="Object 11"/>
          <p:cNvGraphicFramePr>
            <a:graphicFrameLocks noChangeAspect="1"/>
          </p:cNvGraphicFramePr>
          <p:nvPr/>
        </p:nvGraphicFramePr>
        <p:xfrm>
          <a:off x="225399" y="4248151"/>
          <a:ext cx="708025" cy="708025"/>
        </p:xfrm>
        <a:graphic>
          <a:graphicData uri="http://schemas.openxmlformats.org/presentationml/2006/ole">
            <p:oleObj spid="_x0000_s129028" name="CS ChemDraw Drawing" r:id="rId7" imgW="708355" imgH="708355" progId="ChemDraw.Document.6.0">
              <p:embed/>
            </p:oleObj>
          </a:graphicData>
        </a:graphic>
      </p:graphicFrame>
      <p:graphicFrame>
        <p:nvGraphicFramePr>
          <p:cNvPr id="5127" name="Object 15"/>
          <p:cNvGraphicFramePr>
            <a:graphicFrameLocks noChangeAspect="1"/>
          </p:cNvGraphicFramePr>
          <p:nvPr/>
        </p:nvGraphicFramePr>
        <p:xfrm>
          <a:off x="3389287" y="4205289"/>
          <a:ext cx="708025" cy="708025"/>
        </p:xfrm>
        <a:graphic>
          <a:graphicData uri="http://schemas.openxmlformats.org/presentationml/2006/ole">
            <p:oleObj spid="_x0000_s129029" name="CS ChemDraw Drawing" r:id="rId8" imgW="708355" imgH="708355" progId="ChemDraw.Document.6.0">
              <p:embed/>
            </p:oleObj>
          </a:graphicData>
        </a:graphic>
      </p:graphicFrame>
      <p:graphicFrame>
        <p:nvGraphicFramePr>
          <p:cNvPr id="5128" name="Object 16"/>
          <p:cNvGraphicFramePr>
            <a:graphicFrameLocks noChangeAspect="1"/>
          </p:cNvGraphicFramePr>
          <p:nvPr/>
        </p:nvGraphicFramePr>
        <p:xfrm>
          <a:off x="6654774" y="4191001"/>
          <a:ext cx="708025" cy="708025"/>
        </p:xfrm>
        <a:graphic>
          <a:graphicData uri="http://schemas.openxmlformats.org/presentationml/2006/ole">
            <p:oleObj spid="_x0000_s129030" name="CS ChemDraw Drawing" r:id="rId9" imgW="708355" imgH="708355" progId="ChemDraw.Document.6.0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385127" y="357166"/>
            <a:ext cx="87588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Grafting To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074" name="Object 6"/>
          <p:cNvGraphicFramePr>
            <a:graphicFrameLocks noChangeAspect="1"/>
          </p:cNvGraphicFramePr>
          <p:nvPr/>
        </p:nvGraphicFramePr>
        <p:xfrm>
          <a:off x="4014788" y="1652588"/>
          <a:ext cx="4716462" cy="3911600"/>
        </p:xfrm>
        <a:graphic>
          <a:graphicData uri="http://schemas.openxmlformats.org/presentationml/2006/ole">
            <p:oleObj spid="_x0000_s130050" name="Graph" r:id="rId5" imgW="3988800" imgH="2911680" progId="">
              <p:embed/>
            </p:oleObj>
          </a:graphicData>
        </a:graphic>
      </p:graphicFrame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14282" y="1000108"/>
            <a:ext cx="8626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>
                <a:solidFill>
                  <a:schemeClr val="accent2"/>
                </a:solidFill>
              </a:rPr>
              <a:t>RP-HPLC Analysis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52413" y="2370138"/>
            <a:ext cx="3676650" cy="2576512"/>
          </a:xfrm>
          <a:prstGeom prst="rect">
            <a:avLst/>
          </a:prstGeom>
          <a:noFill/>
          <a:ln w="9525">
            <a:solidFill>
              <a:schemeClr val="folHlink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u="sng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S-S Reduction</a:t>
            </a:r>
          </a:p>
          <a:p>
            <a:pPr>
              <a:spcBef>
                <a:spcPct val="50000"/>
              </a:spcBef>
              <a:defRPr/>
            </a:pPr>
            <a:r>
              <a:rPr lang="en-GB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Quantitative reduction observed after 10 </a:t>
            </a:r>
            <a:r>
              <a:rPr lang="en-GB" b="1" dirty="0" err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mins</a:t>
            </a:r>
            <a:endParaRPr lang="en-GB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endParaRPr lang="en-GB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r>
              <a:rPr lang="en-GB" b="1" u="sng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Thiol-ene</a:t>
            </a:r>
            <a:r>
              <a:rPr lang="en-GB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Click</a:t>
            </a:r>
          </a:p>
          <a:p>
            <a:pPr>
              <a:spcBef>
                <a:spcPct val="50000"/>
              </a:spcBef>
              <a:defRPr/>
            </a:pPr>
            <a:r>
              <a:rPr lang="en-GB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Quantitative conversion to </a:t>
            </a:r>
            <a:r>
              <a:rPr lang="en-GB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di-PEGylated</a:t>
            </a:r>
            <a:r>
              <a:rPr lang="en-GB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sCT</a:t>
            </a:r>
            <a:r>
              <a:rPr lang="en-GB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1.5 hours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3"/>
          <p:cNvSpPr>
            <a:spLocks noChangeArrowheads="1"/>
          </p:cNvSpPr>
          <p:nvPr/>
        </p:nvSpPr>
        <p:spPr bwMode="auto">
          <a:xfrm>
            <a:off x="385127" y="357166"/>
            <a:ext cx="87588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Grafting To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85720" y="1071546"/>
            <a:ext cx="8626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>
                <a:solidFill>
                  <a:schemeClr val="accent2"/>
                </a:solidFill>
              </a:rPr>
              <a:t>MALDI-TOF Analysis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298575" y="2217738"/>
            <a:ext cx="6684963" cy="3794125"/>
            <a:chOff x="2113" y="3666"/>
            <a:chExt cx="7759" cy="4406"/>
          </a:xfrm>
        </p:grpSpPr>
        <p:graphicFrame>
          <p:nvGraphicFramePr>
            <p:cNvPr id="4100" name="Object 6"/>
            <p:cNvGraphicFramePr>
              <a:graphicFrameLocks noChangeAspect="1"/>
            </p:cNvGraphicFramePr>
            <p:nvPr/>
          </p:nvGraphicFramePr>
          <p:xfrm>
            <a:off x="2113" y="3972"/>
            <a:ext cx="5195" cy="4100"/>
          </p:xfrm>
          <a:graphic>
            <a:graphicData uri="http://schemas.openxmlformats.org/presentationml/2006/ole">
              <p:oleObj spid="_x0000_s131076" name="Graph" r:id="rId5" imgW="3661920" imgH="2923200" progId="">
                <p:embed/>
              </p:oleObj>
            </a:graphicData>
          </a:graphic>
        </p:graphicFrame>
        <p:graphicFrame>
          <p:nvGraphicFramePr>
            <p:cNvPr id="4101" name="Object 7"/>
            <p:cNvGraphicFramePr>
              <a:graphicFrameLocks noChangeAspect="1"/>
            </p:cNvGraphicFramePr>
            <p:nvPr/>
          </p:nvGraphicFramePr>
          <p:xfrm>
            <a:off x="5643" y="3666"/>
            <a:ext cx="4229" cy="3244"/>
          </p:xfrm>
          <a:graphic>
            <a:graphicData uri="http://schemas.openxmlformats.org/presentationml/2006/ole">
              <p:oleObj spid="_x0000_s131077" name="Graph" r:id="rId6" imgW="3955680" imgH="2923200" progId="">
                <p:embed/>
              </p:oleObj>
            </a:graphicData>
          </a:graphic>
        </p:graphicFrame>
      </p:grpSp>
      <p:graphicFrame>
        <p:nvGraphicFramePr>
          <p:cNvPr id="4098" name="Object 9"/>
          <p:cNvGraphicFramePr>
            <a:graphicFrameLocks noChangeAspect="1"/>
          </p:cNvGraphicFramePr>
          <p:nvPr/>
        </p:nvGraphicFramePr>
        <p:xfrm>
          <a:off x="1163638" y="2119313"/>
          <a:ext cx="1330325" cy="1606550"/>
        </p:xfrm>
        <a:graphic>
          <a:graphicData uri="http://schemas.openxmlformats.org/presentationml/2006/ole">
            <p:oleObj spid="_x0000_s131074" name="CS ChemDraw Drawing" r:id="rId7" imgW="1330147" imgH="1605991" progId="ChemDraw.Document.6.0">
              <p:embed/>
            </p:oleObj>
          </a:graphicData>
        </a:graphic>
      </p:graphicFrame>
      <p:graphicFrame>
        <p:nvGraphicFramePr>
          <p:cNvPr id="4099" name="Object 10"/>
          <p:cNvGraphicFramePr>
            <a:graphicFrameLocks noChangeAspect="1"/>
          </p:cNvGraphicFramePr>
          <p:nvPr/>
        </p:nvGraphicFramePr>
        <p:xfrm>
          <a:off x="504825" y="2557463"/>
          <a:ext cx="708025" cy="708025"/>
        </p:xfrm>
        <a:graphic>
          <a:graphicData uri="http://schemas.openxmlformats.org/presentationml/2006/ole">
            <p:oleObj spid="_x0000_s131075" name="CS ChemDraw Drawing" r:id="rId8" imgW="708355" imgH="708355" progId="ChemDraw.Document.6.0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214282" y="285728"/>
            <a:ext cx="87588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“Grafting To”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14282" y="857232"/>
            <a:ext cx="8626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err="1" smtClean="0">
                <a:solidFill>
                  <a:schemeClr val="accent2"/>
                </a:solidFill>
              </a:rPr>
              <a:t>Tryptic</a:t>
            </a:r>
            <a:r>
              <a:rPr lang="en-GB" sz="2400" b="1" dirty="0" smtClean="0">
                <a:solidFill>
                  <a:schemeClr val="accent2"/>
                </a:solidFill>
              </a:rPr>
              <a:t> </a:t>
            </a:r>
            <a:r>
              <a:rPr lang="en-GB" sz="2400" b="1" dirty="0">
                <a:solidFill>
                  <a:schemeClr val="accent2"/>
                </a:solidFill>
              </a:rPr>
              <a:t>Digest </a:t>
            </a:r>
            <a:r>
              <a:rPr lang="en-GB" sz="2400" b="1" dirty="0" smtClean="0">
                <a:solidFill>
                  <a:schemeClr val="accent2"/>
                </a:solidFill>
              </a:rPr>
              <a:t>with </a:t>
            </a:r>
            <a:r>
              <a:rPr lang="en-GB" sz="2400" b="1" dirty="0">
                <a:solidFill>
                  <a:schemeClr val="accent2"/>
                </a:solidFill>
              </a:rPr>
              <a:t>MALDI-TOF Analysis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052763" y="2079625"/>
            <a:ext cx="5321300" cy="3829050"/>
            <a:chOff x="1033" y="4038"/>
            <a:chExt cx="4242" cy="3053"/>
          </a:xfrm>
        </p:grpSpPr>
        <p:graphicFrame>
          <p:nvGraphicFramePr>
            <p:cNvPr id="5122" name="Object 7"/>
            <p:cNvGraphicFramePr>
              <a:graphicFrameLocks noChangeAspect="1"/>
            </p:cNvGraphicFramePr>
            <p:nvPr/>
          </p:nvGraphicFramePr>
          <p:xfrm>
            <a:off x="1033" y="4038"/>
            <a:ext cx="3600" cy="3053"/>
          </p:xfrm>
          <a:graphic>
            <a:graphicData uri="http://schemas.openxmlformats.org/presentationml/2006/ole">
              <p:oleObj spid="_x0000_s132098" name="Graph" r:id="rId5" imgW="3836160" imgH="2923200" progId="">
                <p:embed/>
              </p:oleObj>
            </a:graphicData>
          </a:graphic>
        </p:graphicFrame>
        <p:graphicFrame>
          <p:nvGraphicFramePr>
            <p:cNvPr id="5123" name="Object 8"/>
            <p:cNvGraphicFramePr>
              <a:graphicFrameLocks noChangeAspect="1"/>
            </p:cNvGraphicFramePr>
            <p:nvPr/>
          </p:nvGraphicFramePr>
          <p:xfrm>
            <a:off x="3592" y="4124"/>
            <a:ext cx="1683" cy="2184"/>
          </p:xfrm>
          <a:graphic>
            <a:graphicData uri="http://schemas.openxmlformats.org/presentationml/2006/ole">
              <p:oleObj spid="_x0000_s132099" name="Graph" r:id="rId6" imgW="3708000" imgH="2923200" progId="">
                <p:embed/>
              </p:oleObj>
            </a:graphicData>
          </a:graphic>
        </p:graphicFrame>
      </p:grp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280988" y="2776538"/>
            <a:ext cx="3036887" cy="1477328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dirty="0" err="1">
                <a:solidFill>
                  <a:srgbClr val="FF3300"/>
                </a:solidFill>
              </a:rPr>
              <a:t>Trypsin</a:t>
            </a:r>
            <a:r>
              <a:rPr lang="en-GB" dirty="0">
                <a:solidFill>
                  <a:srgbClr val="FF3300"/>
                </a:solidFill>
              </a:rPr>
              <a:t> digest of conjugate reveals </a:t>
            </a:r>
            <a:r>
              <a:rPr lang="en-GB" b="1" dirty="0">
                <a:solidFill>
                  <a:schemeClr val="tx2"/>
                </a:solidFill>
              </a:rPr>
              <a:t>complete </a:t>
            </a:r>
            <a:r>
              <a:rPr lang="en-GB" dirty="0">
                <a:solidFill>
                  <a:srgbClr val="FF3300"/>
                </a:solidFill>
              </a:rPr>
              <a:t>selectivity towards </a:t>
            </a:r>
            <a:r>
              <a:rPr lang="en-GB" dirty="0" err="1">
                <a:solidFill>
                  <a:srgbClr val="FF3300"/>
                </a:solidFill>
              </a:rPr>
              <a:t>cysteine</a:t>
            </a:r>
            <a:r>
              <a:rPr lang="en-GB" dirty="0">
                <a:solidFill>
                  <a:srgbClr val="FF3300"/>
                </a:solidFill>
              </a:rPr>
              <a:t> residues and conjugation at both </a:t>
            </a:r>
            <a:r>
              <a:rPr lang="en-GB" dirty="0" err="1">
                <a:solidFill>
                  <a:srgbClr val="FF3300"/>
                </a:solidFill>
              </a:rPr>
              <a:t>cysteine</a:t>
            </a:r>
            <a:r>
              <a:rPr lang="en-GB" dirty="0">
                <a:solidFill>
                  <a:srgbClr val="FF3300"/>
                </a:solidFill>
              </a:rPr>
              <a:t> residues.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241300" y="476250"/>
            <a:ext cx="86581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2800" dirty="0" smtClean="0">
                <a:solidFill>
                  <a:srgbClr val="FF0000"/>
                </a:solidFill>
                <a:cs typeface="Times New Roman" pitchFamily="18" charset="0"/>
              </a:rPr>
              <a:t>Bioactivity</a:t>
            </a:r>
            <a:r>
              <a:rPr lang="en-GB" sz="2800" dirty="0" smtClean="0">
                <a:solidFill>
                  <a:schemeClr val="tx2"/>
                </a:solidFill>
                <a:cs typeface="Times New Roman" pitchFamily="18" charset="0"/>
              </a:rPr>
              <a:t> of Conjugates </a:t>
            </a:r>
            <a:r>
              <a:rPr lang="en-GB" sz="2800" i="1" dirty="0" smtClean="0">
                <a:solidFill>
                  <a:schemeClr val="tx2"/>
                </a:solidFill>
                <a:cs typeface="Times New Roman" pitchFamily="18" charset="0"/>
              </a:rPr>
              <a:t>from the</a:t>
            </a:r>
            <a:r>
              <a:rPr lang="en-GB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Grafting To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476250" y="1443038"/>
            <a:ext cx="3851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b="1" i="1" dirty="0">
                <a:solidFill>
                  <a:schemeClr val="accent2"/>
                </a:solidFill>
              </a:rPr>
              <a:t>In Vitro</a:t>
            </a:r>
            <a:r>
              <a:rPr lang="en-GB" b="1" dirty="0">
                <a:solidFill>
                  <a:schemeClr val="accent2"/>
                </a:solidFill>
              </a:rPr>
              <a:t> Testing of Conjugates</a:t>
            </a:r>
          </a:p>
        </p:txBody>
      </p:sp>
      <p:graphicFrame>
        <p:nvGraphicFramePr>
          <p:cNvPr id="6146" name="Object 12"/>
          <p:cNvGraphicFramePr>
            <a:graphicFrameLocks noChangeAspect="1"/>
          </p:cNvGraphicFramePr>
          <p:nvPr/>
        </p:nvGraphicFramePr>
        <p:xfrm>
          <a:off x="174625" y="2189163"/>
          <a:ext cx="4154488" cy="3065462"/>
        </p:xfrm>
        <a:graphic>
          <a:graphicData uri="http://schemas.openxmlformats.org/presentationml/2006/ole">
            <p:oleObj spid="_x0000_s133122" name="Graph" r:id="rId5" imgW="3768480" imgH="2911680" progId="">
              <p:embed/>
            </p:oleObj>
          </a:graphicData>
        </a:graphic>
      </p:graphicFrame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016500" y="1443038"/>
            <a:ext cx="37195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b="1" i="1" dirty="0">
                <a:solidFill>
                  <a:schemeClr val="accent2"/>
                </a:solidFill>
              </a:rPr>
              <a:t>In Vivo</a:t>
            </a:r>
            <a:r>
              <a:rPr lang="en-GB" b="1" dirty="0">
                <a:solidFill>
                  <a:schemeClr val="accent2"/>
                </a:solidFill>
              </a:rPr>
              <a:t> Testing of Conjugates</a:t>
            </a:r>
          </a:p>
        </p:txBody>
      </p:sp>
      <p:graphicFrame>
        <p:nvGraphicFramePr>
          <p:cNvPr id="6147" name="Object 15"/>
          <p:cNvGraphicFramePr>
            <a:graphicFrameLocks noChangeAspect="1"/>
          </p:cNvGraphicFramePr>
          <p:nvPr/>
        </p:nvGraphicFramePr>
        <p:xfrm>
          <a:off x="4419600" y="1746250"/>
          <a:ext cx="4595813" cy="3714750"/>
        </p:xfrm>
        <a:graphic>
          <a:graphicData uri="http://schemas.openxmlformats.org/presentationml/2006/ole">
            <p:oleObj spid="_x0000_s133123" name="Graph" r:id="rId6" imgW="3987360" imgH="3106080" progId="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14"/>
          <p:cNvGraphicFramePr>
            <a:graphicFrameLocks noChangeAspect="1"/>
          </p:cNvGraphicFramePr>
          <p:nvPr/>
        </p:nvGraphicFramePr>
        <p:xfrm>
          <a:off x="201613" y="1858963"/>
          <a:ext cx="8753475" cy="2714625"/>
        </p:xfrm>
        <a:graphic>
          <a:graphicData uri="http://schemas.openxmlformats.org/presentationml/2006/ole">
            <p:oleObj spid="_x0000_s134146" name="CS ChemDraw Drawing" r:id="rId4" imgW="7231075" imgH="2243023" progId="ChemDraw.Document.6.0">
              <p:embed/>
            </p:oleObj>
          </a:graphicData>
        </a:graphic>
      </p:graphicFrame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47625" y="476250"/>
            <a:ext cx="9096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Grafting From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graphicFrame>
        <p:nvGraphicFramePr>
          <p:cNvPr id="9219" name="Object 10"/>
          <p:cNvGraphicFramePr>
            <a:graphicFrameLocks noChangeAspect="1"/>
          </p:cNvGraphicFramePr>
          <p:nvPr/>
        </p:nvGraphicFramePr>
        <p:xfrm>
          <a:off x="273050" y="2032000"/>
          <a:ext cx="708025" cy="708025"/>
        </p:xfrm>
        <a:graphic>
          <a:graphicData uri="http://schemas.openxmlformats.org/presentationml/2006/ole">
            <p:oleObj spid="_x0000_s134147" name="CS ChemDraw Drawing" r:id="rId6" imgW="708355" imgH="708355" progId="ChemDraw.Document.6.0">
              <p:embed/>
            </p:oleObj>
          </a:graphicData>
        </a:graphic>
      </p:graphicFrame>
      <p:graphicFrame>
        <p:nvGraphicFramePr>
          <p:cNvPr id="9220" name="Object 11"/>
          <p:cNvGraphicFramePr>
            <a:graphicFrameLocks noChangeAspect="1"/>
          </p:cNvGraphicFramePr>
          <p:nvPr/>
        </p:nvGraphicFramePr>
        <p:xfrm>
          <a:off x="3398838" y="2001838"/>
          <a:ext cx="708025" cy="708025"/>
        </p:xfrm>
        <a:graphic>
          <a:graphicData uri="http://schemas.openxmlformats.org/presentationml/2006/ole">
            <p:oleObj spid="_x0000_s134148" name="CS ChemDraw Drawing" r:id="rId7" imgW="708355" imgH="708355" progId="ChemDraw.Document.6.0">
              <p:embed/>
            </p:oleObj>
          </a:graphicData>
        </a:graphic>
      </p:graphicFrame>
      <p:graphicFrame>
        <p:nvGraphicFramePr>
          <p:cNvPr id="9221" name="Object 12"/>
          <p:cNvGraphicFramePr>
            <a:graphicFrameLocks noChangeAspect="1"/>
          </p:cNvGraphicFramePr>
          <p:nvPr/>
        </p:nvGraphicFramePr>
        <p:xfrm>
          <a:off x="6249988" y="3017838"/>
          <a:ext cx="708025" cy="708025"/>
        </p:xfrm>
        <a:graphic>
          <a:graphicData uri="http://schemas.openxmlformats.org/presentationml/2006/ole">
            <p:oleObj spid="_x0000_s134149" name="CS ChemDraw Drawing" r:id="rId8" imgW="708355" imgH="708355" progId="ChemDraw.Document.6.0">
              <p:embed/>
            </p:oleObj>
          </a:graphicData>
        </a:graphic>
      </p:graphicFrame>
      <p:sp>
        <p:nvSpPr>
          <p:cNvPr id="9224" name="AutoShape 15"/>
          <p:cNvSpPr>
            <a:spLocks noChangeArrowheads="1"/>
          </p:cNvSpPr>
          <p:nvPr/>
        </p:nvSpPr>
        <p:spPr bwMode="auto">
          <a:xfrm rot="5400000">
            <a:off x="7483475" y="4746625"/>
            <a:ext cx="914400" cy="285750"/>
          </a:xfrm>
          <a:custGeom>
            <a:avLst/>
            <a:gdLst>
              <a:gd name="T0" fmla="*/ 557191 w 21600"/>
              <a:gd name="T1" fmla="*/ 0 h 21600"/>
              <a:gd name="T2" fmla="*/ 0 w 21600"/>
              <a:gd name="T3" fmla="*/ 142875 h 21600"/>
              <a:gd name="T4" fmla="*/ 557191 w 21600"/>
              <a:gd name="T5" fmla="*/ 285750 h 21600"/>
              <a:gd name="T6" fmla="*/ 914400 w 21600"/>
              <a:gd name="T7" fmla="*/ 14287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4500 h 21600"/>
              <a:gd name="T14" fmla="*/ 16678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3162" y="0"/>
                </a:moveTo>
                <a:lnTo>
                  <a:pt x="13162" y="4500"/>
                </a:lnTo>
                <a:lnTo>
                  <a:pt x="3375" y="4500"/>
                </a:lnTo>
                <a:lnTo>
                  <a:pt x="3375" y="17100"/>
                </a:lnTo>
                <a:lnTo>
                  <a:pt x="13162" y="17100"/>
                </a:lnTo>
                <a:lnTo>
                  <a:pt x="13162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500"/>
                </a:moveTo>
                <a:lnTo>
                  <a:pt x="1350" y="17100"/>
                </a:lnTo>
                <a:lnTo>
                  <a:pt x="2700" y="17100"/>
                </a:lnTo>
                <a:lnTo>
                  <a:pt x="2700" y="4500"/>
                </a:lnTo>
                <a:close/>
              </a:path>
              <a:path w="21600" h="21600">
                <a:moveTo>
                  <a:pt x="0" y="4500"/>
                </a:moveTo>
                <a:lnTo>
                  <a:pt x="0" y="17100"/>
                </a:lnTo>
                <a:lnTo>
                  <a:pt x="675" y="17100"/>
                </a:lnTo>
                <a:lnTo>
                  <a:pt x="675" y="450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Text Box 16"/>
          <p:cNvSpPr txBox="1">
            <a:spLocks noChangeArrowheads="1"/>
          </p:cNvSpPr>
          <p:nvPr/>
        </p:nvSpPr>
        <p:spPr bwMode="auto">
          <a:xfrm>
            <a:off x="6429388" y="5429264"/>
            <a:ext cx="24408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srgbClr val="008000"/>
                </a:solidFill>
              </a:rPr>
              <a:t>ATRP / </a:t>
            </a:r>
            <a:r>
              <a:rPr lang="en-GB" sz="2800" b="1" dirty="0">
                <a:solidFill>
                  <a:srgbClr val="FF0000"/>
                </a:solidFill>
              </a:rPr>
              <a:t>SET-LRP</a:t>
            </a:r>
          </a:p>
        </p:txBody>
      </p:sp>
      <p:sp>
        <p:nvSpPr>
          <p:cNvPr id="9226" name="Rectangle 17"/>
          <p:cNvSpPr>
            <a:spLocks noChangeArrowheads="1"/>
          </p:cNvSpPr>
          <p:nvPr/>
        </p:nvSpPr>
        <p:spPr bwMode="auto">
          <a:xfrm>
            <a:off x="47625" y="1116013"/>
            <a:ext cx="90963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b="1">
                <a:solidFill>
                  <a:schemeClr val="accent2"/>
                </a:solidFill>
                <a:cs typeface="Times New Roman" pitchFamily="18" charset="0"/>
              </a:rPr>
              <a:t>Protein Macroinitiator Synthesis </a:t>
            </a:r>
            <a:endParaRPr lang="en-GB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Rectangle 4"/>
          <p:cNvSpPr>
            <a:spLocks noChangeArrowheads="1"/>
          </p:cNvSpPr>
          <p:nvPr/>
        </p:nvSpPr>
        <p:spPr bwMode="auto">
          <a:xfrm>
            <a:off x="47625" y="476250"/>
            <a:ext cx="9096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Grafting From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0247" name="Rectangle 10"/>
          <p:cNvSpPr>
            <a:spLocks noChangeArrowheads="1"/>
          </p:cNvSpPr>
          <p:nvPr/>
        </p:nvSpPr>
        <p:spPr bwMode="auto">
          <a:xfrm>
            <a:off x="47625" y="1116013"/>
            <a:ext cx="9096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400" b="1" dirty="0">
                <a:solidFill>
                  <a:schemeClr val="accent2"/>
                </a:solidFill>
                <a:cs typeface="Times New Roman" pitchFamily="18" charset="0"/>
              </a:rPr>
              <a:t>Protein </a:t>
            </a:r>
            <a:r>
              <a:rPr lang="en-GB" sz="2400" b="1" dirty="0" err="1">
                <a:solidFill>
                  <a:schemeClr val="accent2"/>
                </a:solidFill>
                <a:cs typeface="Times New Roman" pitchFamily="18" charset="0"/>
              </a:rPr>
              <a:t>Macroinitiator</a:t>
            </a:r>
            <a:r>
              <a:rPr lang="en-GB" sz="2400" b="1" dirty="0">
                <a:solidFill>
                  <a:schemeClr val="accent2"/>
                </a:solidFill>
                <a:cs typeface="Times New Roman" pitchFamily="18" charset="0"/>
              </a:rPr>
              <a:t> Synthesis </a:t>
            </a:r>
            <a:endParaRPr lang="en-GB" sz="2400" dirty="0">
              <a:solidFill>
                <a:schemeClr val="accent2"/>
              </a:solidFill>
            </a:endParaRPr>
          </a:p>
        </p:txBody>
      </p:sp>
      <p:graphicFrame>
        <p:nvGraphicFramePr>
          <p:cNvPr id="10242" name="Object 11"/>
          <p:cNvGraphicFramePr>
            <a:graphicFrameLocks noChangeAspect="1"/>
          </p:cNvGraphicFramePr>
          <p:nvPr/>
        </p:nvGraphicFramePr>
        <p:xfrm>
          <a:off x="1566863" y="1778000"/>
          <a:ext cx="5694362" cy="4230688"/>
        </p:xfrm>
        <a:graphic>
          <a:graphicData uri="http://schemas.openxmlformats.org/presentationml/2006/ole">
            <p:oleObj spid="_x0000_s135170" name="Graph" r:id="rId5" imgW="3732480" imgH="2874240" progId="">
              <p:embed/>
            </p:oleObj>
          </a:graphicData>
        </a:graphic>
      </p:graphicFrame>
      <p:graphicFrame>
        <p:nvGraphicFramePr>
          <p:cNvPr id="10243" name="Object 12"/>
          <p:cNvGraphicFramePr>
            <a:graphicFrameLocks noChangeAspect="1"/>
          </p:cNvGraphicFramePr>
          <p:nvPr/>
        </p:nvGraphicFramePr>
        <p:xfrm>
          <a:off x="5311775" y="1906588"/>
          <a:ext cx="1666875" cy="1566862"/>
        </p:xfrm>
        <a:graphic>
          <a:graphicData uri="http://schemas.openxmlformats.org/presentationml/2006/ole">
            <p:oleObj spid="_x0000_s135171" name="CS ChemDraw Drawing" r:id="rId6" imgW="1666800" imgH="1566720" progId="ChemDraw.Document.6.0">
              <p:embed/>
            </p:oleObj>
          </a:graphicData>
        </a:graphic>
      </p:graphicFrame>
      <p:graphicFrame>
        <p:nvGraphicFramePr>
          <p:cNvPr id="10244" name="Object 13"/>
          <p:cNvGraphicFramePr>
            <a:graphicFrameLocks noChangeAspect="1"/>
          </p:cNvGraphicFramePr>
          <p:nvPr/>
        </p:nvGraphicFramePr>
        <p:xfrm>
          <a:off x="4787900" y="2413000"/>
          <a:ext cx="560388" cy="560388"/>
        </p:xfrm>
        <a:graphic>
          <a:graphicData uri="http://schemas.openxmlformats.org/presentationml/2006/ole">
            <p:oleObj spid="_x0000_s135172" name="CS ChemDraw Drawing" r:id="rId7" imgW="708355" imgH="708355" progId="ChemDraw.Document.6.0">
              <p:embed/>
            </p:oleObj>
          </a:graphicData>
        </a:graphic>
      </p:graphicFrame>
      <p:sp>
        <p:nvSpPr>
          <p:cNvPr id="10248" name="Text Box 15"/>
          <p:cNvSpPr txBox="1">
            <a:spLocks noChangeArrowheads="1"/>
          </p:cNvSpPr>
          <p:nvPr/>
        </p:nvSpPr>
        <p:spPr bwMode="auto">
          <a:xfrm>
            <a:off x="3041650" y="4470400"/>
            <a:ext cx="6143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b="1">
                <a:solidFill>
                  <a:srgbClr val="0066FF"/>
                </a:solidFill>
              </a:rPr>
              <a:t>(-HBr)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Rectangle 3"/>
          <p:cNvSpPr>
            <a:spLocks noChangeArrowheads="1"/>
          </p:cNvSpPr>
          <p:nvPr/>
        </p:nvSpPr>
        <p:spPr bwMode="auto">
          <a:xfrm>
            <a:off x="47625" y="476250"/>
            <a:ext cx="9096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Clicking To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46075" y="1757363"/>
            <a:ext cx="8591550" cy="2735262"/>
            <a:chOff x="218" y="1097"/>
            <a:chExt cx="5412" cy="1723"/>
          </a:xfrm>
        </p:grpSpPr>
        <p:graphicFrame>
          <p:nvGraphicFramePr>
            <p:cNvPr id="11266" name="Object 4"/>
            <p:cNvGraphicFramePr>
              <a:graphicFrameLocks noChangeAspect="1"/>
            </p:cNvGraphicFramePr>
            <p:nvPr/>
          </p:nvGraphicFramePr>
          <p:xfrm>
            <a:off x="519" y="1097"/>
            <a:ext cx="5111" cy="1723"/>
          </p:xfrm>
          <a:graphic>
            <a:graphicData uri="http://schemas.openxmlformats.org/presentationml/2006/ole">
              <p:oleObj spid="_x0000_s136194" name="CS ChemDraw Drawing" r:id="rId5" imgW="6220663" imgH="2096719" progId="ChemDraw.Document.6.0">
                <p:embed/>
              </p:oleObj>
            </a:graphicData>
          </a:graphic>
        </p:graphicFrame>
        <p:graphicFrame>
          <p:nvGraphicFramePr>
            <p:cNvPr id="11267" name="Object 5"/>
            <p:cNvGraphicFramePr>
              <a:graphicFrameLocks noChangeAspect="1"/>
            </p:cNvGraphicFramePr>
            <p:nvPr/>
          </p:nvGraphicFramePr>
          <p:xfrm>
            <a:off x="218" y="1223"/>
            <a:ext cx="446" cy="446"/>
          </p:xfrm>
          <a:graphic>
            <a:graphicData uri="http://schemas.openxmlformats.org/presentationml/2006/ole">
              <p:oleObj spid="_x0000_s136195" name="CS ChemDraw Drawing" r:id="rId6" imgW="708355" imgH="708355" progId="ChemDraw.Document.6.0">
                <p:embed/>
              </p:oleObj>
            </a:graphicData>
          </a:graphic>
        </p:graphicFrame>
        <p:graphicFrame>
          <p:nvGraphicFramePr>
            <p:cNvPr id="11268" name="Object 6"/>
            <p:cNvGraphicFramePr>
              <a:graphicFrameLocks noChangeAspect="1"/>
            </p:cNvGraphicFramePr>
            <p:nvPr/>
          </p:nvGraphicFramePr>
          <p:xfrm>
            <a:off x="2341" y="1209"/>
            <a:ext cx="446" cy="446"/>
          </p:xfrm>
          <a:graphic>
            <a:graphicData uri="http://schemas.openxmlformats.org/presentationml/2006/ole">
              <p:oleObj spid="_x0000_s136196" name="CS ChemDraw Drawing" r:id="rId7" imgW="708355" imgH="708355" progId="ChemDraw.Document.6.0">
                <p:embed/>
              </p:oleObj>
            </a:graphicData>
          </a:graphic>
        </p:graphicFrame>
        <p:graphicFrame>
          <p:nvGraphicFramePr>
            <p:cNvPr id="11269" name="Object 7"/>
            <p:cNvGraphicFramePr>
              <a:graphicFrameLocks noChangeAspect="1"/>
            </p:cNvGraphicFramePr>
            <p:nvPr/>
          </p:nvGraphicFramePr>
          <p:xfrm>
            <a:off x="4277" y="1897"/>
            <a:ext cx="446" cy="446"/>
          </p:xfrm>
          <a:graphic>
            <a:graphicData uri="http://schemas.openxmlformats.org/presentationml/2006/ole">
              <p:oleObj spid="_x0000_s136197" name="CS ChemDraw Drawing" r:id="rId8" imgW="708355" imgH="708355" progId="ChemDraw.Document.6.0">
                <p:embed/>
              </p:oleObj>
            </a:graphicData>
          </a:graphic>
        </p:graphicFrame>
      </p:grp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47625" y="1116013"/>
            <a:ext cx="9096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400" b="1" dirty="0">
                <a:solidFill>
                  <a:schemeClr val="accent2"/>
                </a:solidFill>
                <a:cs typeface="Times New Roman" pitchFamily="18" charset="0"/>
              </a:rPr>
              <a:t>Facile introduction of clickable units into a protein’s structure </a:t>
            </a:r>
            <a:endParaRPr lang="en-GB" sz="2400" dirty="0">
              <a:solidFill>
                <a:schemeClr val="accent2"/>
              </a:solidFill>
            </a:endParaRPr>
          </a:p>
        </p:txBody>
      </p:sp>
      <p:sp>
        <p:nvSpPr>
          <p:cNvPr id="11274" name="AutoShape 10"/>
          <p:cNvSpPr>
            <a:spLocks noChangeArrowheads="1"/>
          </p:cNvSpPr>
          <p:nvPr/>
        </p:nvSpPr>
        <p:spPr bwMode="auto">
          <a:xfrm rot="5400000">
            <a:off x="7585075" y="4872038"/>
            <a:ext cx="914400" cy="285750"/>
          </a:xfrm>
          <a:custGeom>
            <a:avLst/>
            <a:gdLst>
              <a:gd name="T0" fmla="*/ 557191 w 21600"/>
              <a:gd name="T1" fmla="*/ 0 h 21600"/>
              <a:gd name="T2" fmla="*/ 0 w 21600"/>
              <a:gd name="T3" fmla="*/ 142875 h 21600"/>
              <a:gd name="T4" fmla="*/ 557191 w 21600"/>
              <a:gd name="T5" fmla="*/ 285750 h 21600"/>
              <a:gd name="T6" fmla="*/ 914400 w 21600"/>
              <a:gd name="T7" fmla="*/ 14287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4500 h 21600"/>
              <a:gd name="T14" fmla="*/ 16678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3162" y="0"/>
                </a:moveTo>
                <a:lnTo>
                  <a:pt x="13162" y="4500"/>
                </a:lnTo>
                <a:lnTo>
                  <a:pt x="3375" y="4500"/>
                </a:lnTo>
                <a:lnTo>
                  <a:pt x="3375" y="17100"/>
                </a:lnTo>
                <a:lnTo>
                  <a:pt x="13162" y="17100"/>
                </a:lnTo>
                <a:lnTo>
                  <a:pt x="13162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500"/>
                </a:moveTo>
                <a:lnTo>
                  <a:pt x="1350" y="17100"/>
                </a:lnTo>
                <a:lnTo>
                  <a:pt x="2700" y="17100"/>
                </a:lnTo>
                <a:lnTo>
                  <a:pt x="2700" y="4500"/>
                </a:lnTo>
                <a:close/>
              </a:path>
              <a:path w="21600" h="21600">
                <a:moveTo>
                  <a:pt x="0" y="4500"/>
                </a:moveTo>
                <a:lnTo>
                  <a:pt x="0" y="17100"/>
                </a:lnTo>
                <a:lnTo>
                  <a:pt x="675" y="17100"/>
                </a:lnTo>
                <a:lnTo>
                  <a:pt x="675" y="450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7519988" y="5567363"/>
            <a:ext cx="10450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 err="1">
                <a:solidFill>
                  <a:srgbClr val="008000"/>
                </a:solidFill>
              </a:rPr>
              <a:t>CuAAC</a:t>
            </a:r>
            <a:endParaRPr lang="en-GB" sz="2400" b="1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Rectangle 3"/>
          <p:cNvSpPr>
            <a:spLocks noChangeArrowheads="1"/>
          </p:cNvSpPr>
          <p:nvPr/>
        </p:nvSpPr>
        <p:spPr bwMode="auto">
          <a:xfrm>
            <a:off x="47625" y="476250"/>
            <a:ext cx="9096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Clicking To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graphicFrame>
        <p:nvGraphicFramePr>
          <p:cNvPr id="12290" name="Object 10"/>
          <p:cNvGraphicFramePr>
            <a:graphicFrameLocks noChangeAspect="1"/>
          </p:cNvGraphicFramePr>
          <p:nvPr/>
        </p:nvGraphicFramePr>
        <p:xfrm>
          <a:off x="1281113" y="1358900"/>
          <a:ext cx="6337300" cy="4799013"/>
        </p:xfrm>
        <a:graphic>
          <a:graphicData uri="http://schemas.openxmlformats.org/presentationml/2006/ole">
            <p:oleObj spid="_x0000_s137218" name="Graph" r:id="rId5" imgW="3732480" imgH="2874240" progId="">
              <p:embed/>
            </p:oleObj>
          </a:graphicData>
        </a:graphic>
      </p:graphicFrame>
      <p:graphicFrame>
        <p:nvGraphicFramePr>
          <p:cNvPr id="12291" name="Object 11"/>
          <p:cNvGraphicFramePr>
            <a:graphicFrameLocks noChangeAspect="1"/>
          </p:cNvGraphicFramePr>
          <p:nvPr/>
        </p:nvGraphicFramePr>
        <p:xfrm>
          <a:off x="5287963" y="1612900"/>
          <a:ext cx="1133475" cy="1568450"/>
        </p:xfrm>
        <a:graphic>
          <a:graphicData uri="http://schemas.openxmlformats.org/presentationml/2006/ole">
            <p:oleObj spid="_x0000_s137219" name="CS ChemDraw Drawing" r:id="rId6" imgW="1133640" imgH="1569240" progId="ChemDraw.Document.6.0">
              <p:embed/>
            </p:oleObj>
          </a:graphicData>
        </a:graphic>
      </p:graphicFrame>
      <p:graphicFrame>
        <p:nvGraphicFramePr>
          <p:cNvPr id="12292" name="Object 12"/>
          <p:cNvGraphicFramePr>
            <a:graphicFrameLocks noChangeAspect="1"/>
          </p:cNvGraphicFramePr>
          <p:nvPr/>
        </p:nvGraphicFramePr>
        <p:xfrm>
          <a:off x="4759325" y="2128838"/>
          <a:ext cx="560388" cy="560387"/>
        </p:xfrm>
        <a:graphic>
          <a:graphicData uri="http://schemas.openxmlformats.org/presentationml/2006/ole">
            <p:oleObj spid="_x0000_s137220" name="CS ChemDraw Drawing" r:id="rId7" imgW="708355" imgH="708355" progId="ChemDraw.Document.6.0">
              <p:embed/>
            </p:oleObj>
          </a:graphicData>
        </a:graphic>
      </p:graphicFrame>
      <p:sp>
        <p:nvSpPr>
          <p:cNvPr id="12295" name="Rectangle 13"/>
          <p:cNvSpPr>
            <a:spLocks noChangeArrowheads="1"/>
          </p:cNvSpPr>
          <p:nvPr/>
        </p:nvSpPr>
        <p:spPr bwMode="auto">
          <a:xfrm>
            <a:off x="47625" y="1116013"/>
            <a:ext cx="9096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400" b="1" dirty="0">
                <a:solidFill>
                  <a:schemeClr val="accent2"/>
                </a:solidFill>
                <a:cs typeface="Times New Roman" pitchFamily="18" charset="0"/>
              </a:rPr>
              <a:t>Facile introduction of clickable units into a protein’s structure </a:t>
            </a:r>
            <a:endParaRPr lang="en-GB" sz="2400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72708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Introduction to SET-LRP</a:t>
            </a:r>
          </a:p>
        </p:txBody>
      </p:sp>
      <p:sp>
        <p:nvSpPr>
          <p:cNvPr id="72711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12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13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2714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15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2716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18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20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26" name="AutoShape 22"/>
          <p:cNvSpPr>
            <a:spLocks noChangeArrowheads="1"/>
          </p:cNvSpPr>
          <p:nvPr/>
        </p:nvSpPr>
        <p:spPr bwMode="auto">
          <a:xfrm>
            <a:off x="468313" y="1125538"/>
            <a:ext cx="360362" cy="369887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27" name="Text Box 23"/>
          <p:cNvSpPr txBox="1">
            <a:spLocks noChangeArrowheads="1"/>
          </p:cNvSpPr>
          <p:nvPr/>
        </p:nvSpPr>
        <p:spPr bwMode="auto">
          <a:xfrm>
            <a:off x="468313" y="908050"/>
            <a:ext cx="8137525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SET-LRP: A brief overview</a:t>
            </a:r>
            <a:endParaRPr lang="en-GB" baseline="-25000">
              <a:latin typeface="Verdana" pitchFamily="34" charset="0"/>
            </a:endParaRPr>
          </a:p>
        </p:txBody>
      </p:sp>
      <p:sp>
        <p:nvSpPr>
          <p:cNvPr id="72729" name="Text Box 25"/>
          <p:cNvSpPr txBox="1">
            <a:spLocks noChangeArrowheads="1"/>
          </p:cNvSpPr>
          <p:nvPr/>
        </p:nvSpPr>
        <p:spPr bwMode="auto">
          <a:xfrm>
            <a:off x="7164388" y="1916113"/>
            <a:ext cx="1647825" cy="58477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GB" sz="1600" dirty="0">
                <a:latin typeface="Verdana" pitchFamily="34" charset="0"/>
              </a:rPr>
              <a:t>ATRP </a:t>
            </a:r>
            <a:r>
              <a:rPr lang="en-GB" sz="1600" dirty="0" smtClean="0">
                <a:latin typeface="Verdana" pitchFamily="34" charset="0"/>
              </a:rPr>
              <a:t>with </a:t>
            </a:r>
            <a:r>
              <a:rPr lang="en-GB" sz="1600" b="1" dirty="0" err="1" smtClean="0">
                <a:latin typeface="Verdana" pitchFamily="34" charset="0"/>
              </a:rPr>
              <a:t>Cu</a:t>
            </a:r>
            <a:r>
              <a:rPr lang="en-GB" sz="1600" b="1" baseline="30000" dirty="0" err="1" smtClean="0">
                <a:latin typeface="Verdana" pitchFamily="34" charset="0"/>
              </a:rPr>
              <a:t>I</a:t>
            </a:r>
            <a:r>
              <a:rPr lang="en-GB" sz="1600" b="1" dirty="0" err="1" smtClean="0">
                <a:latin typeface="Verdana" pitchFamily="34" charset="0"/>
              </a:rPr>
              <a:t>X</a:t>
            </a:r>
            <a:endParaRPr lang="en-GB" sz="1600" dirty="0">
              <a:latin typeface="Verdana" pitchFamily="34" charset="0"/>
            </a:endParaRPr>
          </a:p>
        </p:txBody>
      </p:sp>
      <p:sp>
        <p:nvSpPr>
          <p:cNvPr id="72731" name="Text Box 27"/>
          <p:cNvSpPr txBox="1">
            <a:spLocks noChangeArrowheads="1"/>
          </p:cNvSpPr>
          <p:nvPr/>
        </p:nvSpPr>
        <p:spPr bwMode="auto">
          <a:xfrm>
            <a:off x="7092950" y="4005263"/>
            <a:ext cx="1792288" cy="58102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GB" sz="1600" b="1">
                <a:solidFill>
                  <a:srgbClr val="008000"/>
                </a:solidFill>
                <a:latin typeface="Verdana" pitchFamily="34" charset="0"/>
              </a:rPr>
              <a:t>Cu(0)</a:t>
            </a:r>
            <a:r>
              <a:rPr lang="en-GB" sz="1600">
                <a:latin typeface="Verdana" pitchFamily="34" charset="0"/>
              </a:rPr>
              <a:t> as the active catalyst</a:t>
            </a:r>
          </a:p>
        </p:txBody>
      </p:sp>
      <p:pic>
        <p:nvPicPr>
          <p:cNvPr id="72734" name="Picture 30" descr="SETLR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3573463"/>
            <a:ext cx="6121400" cy="1677987"/>
          </a:xfrm>
          <a:prstGeom prst="rect">
            <a:avLst/>
          </a:prstGeom>
          <a:solidFill>
            <a:schemeClr val="accent1">
              <a:alpha val="76000"/>
            </a:schemeClr>
          </a:solidFill>
        </p:spPr>
      </p:pic>
      <p:pic>
        <p:nvPicPr>
          <p:cNvPr id="72735" name="Picture 31" descr="ATR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1773238"/>
            <a:ext cx="6119812" cy="1276350"/>
          </a:xfrm>
          <a:prstGeom prst="rect">
            <a:avLst/>
          </a:prstGeom>
          <a:noFill/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36" name="Rectangle 32"/>
          <p:cNvSpPr>
            <a:spLocks noChangeArrowheads="1"/>
          </p:cNvSpPr>
          <p:nvPr/>
        </p:nvSpPr>
        <p:spPr bwMode="auto">
          <a:xfrm>
            <a:off x="4143372" y="6357958"/>
            <a:ext cx="471490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/>
            <a:r>
              <a:rPr lang="en-GB" sz="800" dirty="0" err="1">
                <a:solidFill>
                  <a:schemeClr val="bg1"/>
                </a:solidFill>
                <a:latin typeface="Verdana" pitchFamily="34" charset="0"/>
              </a:rPr>
              <a:t>Percec</a:t>
            </a:r>
            <a:r>
              <a:rPr lang="en-GB" sz="800" dirty="0">
                <a:solidFill>
                  <a:schemeClr val="bg1"/>
                </a:solidFill>
                <a:latin typeface="Verdana" pitchFamily="34" charset="0"/>
              </a:rPr>
              <a:t>, V. et al, </a:t>
            </a:r>
            <a:r>
              <a:rPr lang="en-GB" sz="800" i="1" dirty="0">
                <a:solidFill>
                  <a:schemeClr val="bg1"/>
                </a:solidFill>
                <a:latin typeface="Verdana" pitchFamily="34" charset="0"/>
              </a:rPr>
              <a:t>J. Am. Chem. Soc. </a:t>
            </a:r>
            <a:r>
              <a:rPr lang="en-GB" sz="800" b="1" dirty="0">
                <a:solidFill>
                  <a:schemeClr val="bg1"/>
                </a:solidFill>
                <a:latin typeface="Verdana" pitchFamily="34" charset="0"/>
              </a:rPr>
              <a:t>2006</a:t>
            </a:r>
            <a:r>
              <a:rPr lang="en-GB" sz="800" dirty="0">
                <a:solidFill>
                  <a:schemeClr val="bg1"/>
                </a:solidFill>
                <a:latin typeface="Verdana" pitchFamily="34" charset="0"/>
              </a:rPr>
              <a:t>, 128, (43), 14156-14165</a:t>
            </a:r>
            <a:r>
              <a:rPr lang="en-GB" sz="1400" dirty="0">
                <a:solidFill>
                  <a:schemeClr val="bg1"/>
                </a:solidFill>
                <a:latin typeface="Verdana" pitchFamily="34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Catalytic Chain Transfer </a:t>
            </a:r>
            <a:r>
              <a:rPr lang="en-US" sz="2800" dirty="0" err="1">
                <a:solidFill>
                  <a:schemeClr val="tx2"/>
                </a:solidFill>
              </a:rPr>
              <a:t>Polymerisation</a:t>
            </a:r>
            <a:r>
              <a:rPr lang="en-US" sz="2800" dirty="0">
                <a:solidFill>
                  <a:schemeClr val="tx2"/>
                </a:solidFill>
              </a:rPr>
              <a:t> (CCTP)</a:t>
            </a:r>
          </a:p>
        </p:txBody>
      </p:sp>
      <p:sp>
        <p:nvSpPr>
          <p:cNvPr id="47107" name="AutoShape 3"/>
          <p:cNvSpPr>
            <a:spLocks noChangeArrowheads="1"/>
          </p:cNvSpPr>
          <p:nvPr/>
        </p:nvSpPr>
        <p:spPr bwMode="auto">
          <a:xfrm>
            <a:off x="4191000" y="2971800"/>
            <a:ext cx="4648200" cy="31242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7108" name="Object 4"/>
          <p:cNvGraphicFramePr>
            <a:graphicFrameLocks noChangeAspect="1"/>
          </p:cNvGraphicFramePr>
          <p:nvPr/>
        </p:nvGraphicFramePr>
        <p:xfrm>
          <a:off x="4191000" y="2935288"/>
          <a:ext cx="4495800" cy="3132137"/>
        </p:xfrm>
        <a:graphic>
          <a:graphicData uri="http://schemas.openxmlformats.org/presentationml/2006/ole">
            <p:oleObj spid="_x0000_s138242" name="Document" r:id="rId4" imgW="5136480" imgH="3575160" progId="Word.Document.8">
              <p:embed/>
            </p:oleObj>
          </a:graphicData>
        </a:graphic>
      </p:graphicFrame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684213" y="1714489"/>
            <a:ext cx="4233862" cy="10156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defTabSz="762000" eaLnBrk="0" hangingPunct="0"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  <a:latin typeface="Times New Roman" pitchFamily="18" charset="0"/>
              </a:rPr>
              <a:t>   Certain Low-Spin Cobalt Complexes</a:t>
            </a:r>
          </a:p>
          <a:p>
            <a:pPr defTabSz="762000" eaLnBrk="0" hangingPunct="0"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  <a:latin typeface="Times New Roman" pitchFamily="18" charset="0"/>
              </a:rPr>
              <a:t>   Typical [Mon]/[Co] ratio of </a:t>
            </a:r>
            <a:r>
              <a:rPr lang="en-US" sz="2000" i="1" dirty="0">
                <a:solidFill>
                  <a:schemeClr val="accent2"/>
                </a:solidFill>
                <a:latin typeface="Times New Roman" pitchFamily="18" charset="0"/>
              </a:rPr>
              <a:t>ca. </a:t>
            </a:r>
            <a:r>
              <a:rPr lang="en-US" sz="2000" dirty="0">
                <a:solidFill>
                  <a:schemeClr val="accent2"/>
                </a:solidFill>
                <a:latin typeface="Times New Roman" pitchFamily="18" charset="0"/>
              </a:rPr>
              <a:t>10</a:t>
            </a:r>
            <a:r>
              <a:rPr lang="en-US" sz="2000" baseline="30000" dirty="0">
                <a:solidFill>
                  <a:schemeClr val="accent2"/>
                </a:solidFill>
                <a:latin typeface="Times New Roman" pitchFamily="18" charset="0"/>
              </a:rPr>
              <a:t>6</a:t>
            </a:r>
          </a:p>
          <a:p>
            <a:pPr lvl="1" defTabSz="762000" eaLnBrk="0" hangingPunct="0">
              <a:buFontTx/>
              <a:buChar char="•"/>
            </a:pPr>
            <a:r>
              <a:rPr lang="en-GB" sz="2000" dirty="0">
                <a:solidFill>
                  <a:schemeClr val="tx2"/>
                </a:solidFill>
                <a:latin typeface="Times New Roman" pitchFamily="18" charset="0"/>
              </a:rPr>
              <a:t>C</a:t>
            </a:r>
            <a:r>
              <a:rPr lang="en-GB" sz="2000" baseline="-25000" dirty="0">
                <a:solidFill>
                  <a:schemeClr val="tx2"/>
                </a:solidFill>
                <a:latin typeface="Times New Roman" pitchFamily="18" charset="0"/>
              </a:rPr>
              <a:t>s </a:t>
            </a:r>
            <a:r>
              <a:rPr lang="en-GB" sz="2000" dirty="0">
                <a:solidFill>
                  <a:schemeClr val="tx2"/>
                </a:solidFill>
                <a:latin typeface="Times New Roman" pitchFamily="18" charset="0"/>
              </a:rPr>
              <a:t>=40,000 </a:t>
            </a:r>
            <a:r>
              <a:rPr lang="en-GB" sz="2000" dirty="0" err="1">
                <a:solidFill>
                  <a:schemeClr val="tx2"/>
                </a:solidFill>
                <a:latin typeface="Times New Roman" pitchFamily="18" charset="0"/>
              </a:rPr>
              <a:t>cf</a:t>
            </a:r>
            <a:r>
              <a:rPr lang="en-GB" sz="2000" dirty="0">
                <a:solidFill>
                  <a:schemeClr val="tx2"/>
                </a:solidFill>
                <a:latin typeface="Times New Roman" pitchFamily="18" charset="0"/>
              </a:rPr>
              <a:t> RSH = 1</a:t>
            </a:r>
            <a:endParaRPr lang="en-US" sz="20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graphicFrame>
        <p:nvGraphicFramePr>
          <p:cNvPr id="47110" name="Object 6"/>
          <p:cNvGraphicFramePr>
            <a:graphicFrameLocks noChangeAspect="1"/>
          </p:cNvGraphicFramePr>
          <p:nvPr/>
        </p:nvGraphicFramePr>
        <p:xfrm>
          <a:off x="838200" y="3200400"/>
          <a:ext cx="1981200" cy="1785938"/>
        </p:xfrm>
        <a:graphic>
          <a:graphicData uri="http://schemas.openxmlformats.org/presentationml/2006/ole">
            <p:oleObj spid="_x0000_s138243" name="ISIS/Draw Sketch" r:id="rId5" imgW="2895480" imgH="2609640" progId="">
              <p:embed/>
            </p:oleObj>
          </a:graphicData>
        </a:graphic>
      </p:graphicFrame>
      <p:sp>
        <p:nvSpPr>
          <p:cNvPr id="47111" name="AutoShape 7"/>
          <p:cNvSpPr>
            <a:spLocks noChangeArrowheads="1"/>
          </p:cNvSpPr>
          <p:nvPr/>
        </p:nvSpPr>
        <p:spPr bwMode="auto">
          <a:xfrm>
            <a:off x="228600" y="5334000"/>
            <a:ext cx="4495800" cy="762000"/>
          </a:xfrm>
          <a:prstGeom prst="homePlate">
            <a:avLst>
              <a:gd name="adj" fmla="val 147500"/>
            </a:avLst>
          </a:prstGeom>
          <a:solidFill>
            <a:srgbClr val="00FFFF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304800" y="5486400"/>
            <a:ext cx="40386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defTabSz="762000" eaLnBrk="0" hangingPunct="0"/>
            <a:r>
              <a:rPr lang="en-US" sz="2000">
                <a:latin typeface="Times New Roman" pitchFamily="18" charset="0"/>
              </a:rPr>
              <a:t>CCTP of MMA using CoBF at 60</a:t>
            </a:r>
            <a:r>
              <a:rPr lang="en-US" sz="2000" baseline="30000">
                <a:latin typeface="Times New Roman" pitchFamily="18" charset="0"/>
              </a:rPr>
              <a:t>o</a:t>
            </a:r>
            <a:r>
              <a:rPr lang="en-US" sz="2000">
                <a:latin typeface="Times New Roman" pitchFamily="18" charset="0"/>
              </a:rPr>
              <a:t>C</a:t>
            </a:r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2590800" y="4621213"/>
            <a:ext cx="82073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 eaLnBrk="0" hangingPunct="0"/>
            <a:r>
              <a:rPr lang="en-US" sz="2000" b="1">
                <a:latin typeface="Times New Roman" pitchFamily="18" charset="0"/>
              </a:rPr>
              <a:t>CoBF</a:t>
            </a: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5786446" y="1357298"/>
          <a:ext cx="3031833" cy="1467764"/>
        </p:xfrm>
        <a:graphic>
          <a:graphicData uri="http://schemas.openxmlformats.org/presentationml/2006/ole">
            <p:oleObj spid="_x0000_s138244" name="Picture" r:id="rId6" imgW="1851840" imgH="1005840" progId="Word.Picture.8">
              <p:embed/>
            </p:oleObj>
          </a:graphicData>
        </a:graphic>
      </p:graphicFrame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A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480" y="142852"/>
            <a:ext cx="5788354" cy="2051461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2142348"/>
            <a:ext cx="4714908" cy="421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643438" y="6286520"/>
            <a:ext cx="3904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 </a:t>
            </a:r>
            <a:r>
              <a:rPr lang="en-GB" dirty="0" err="1" smtClean="0">
                <a:solidFill>
                  <a:schemeClr val="bg1"/>
                </a:solidFill>
              </a:rPr>
              <a:t>Nurmi</a:t>
            </a:r>
            <a:r>
              <a:rPr lang="en-GB" dirty="0" smtClean="0">
                <a:solidFill>
                  <a:schemeClr val="bg1"/>
                </a:solidFill>
              </a:rPr>
              <a:t>, J </a:t>
            </a:r>
            <a:r>
              <a:rPr lang="en-GB" dirty="0" err="1" smtClean="0">
                <a:solidFill>
                  <a:schemeClr val="bg1"/>
                </a:solidFill>
              </a:rPr>
              <a:t>Lindqvist</a:t>
            </a:r>
            <a:r>
              <a:rPr lang="en-GB" dirty="0" smtClean="0">
                <a:solidFill>
                  <a:schemeClr val="bg1"/>
                </a:solidFill>
              </a:rPr>
              <a:t>: </a:t>
            </a:r>
            <a:r>
              <a:rPr lang="en-GB" dirty="0" err="1" smtClean="0">
                <a:solidFill>
                  <a:schemeClr val="bg1"/>
                </a:solidFill>
              </a:rPr>
              <a:t>Chem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Comm</a:t>
            </a:r>
            <a:r>
              <a:rPr lang="en-GB" dirty="0" smtClean="0">
                <a:solidFill>
                  <a:schemeClr val="bg1"/>
                </a:solidFill>
              </a:rPr>
              <a:t>, 2009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14300" y="1831975"/>
            <a:ext cx="8759825" cy="3497263"/>
            <a:chOff x="72" y="1036"/>
            <a:chExt cx="5518" cy="2203"/>
          </a:xfrm>
        </p:grpSpPr>
        <p:graphicFrame>
          <p:nvGraphicFramePr>
            <p:cNvPr id="13314" name="Object 4"/>
            <p:cNvGraphicFramePr>
              <a:graphicFrameLocks noChangeAspect="1"/>
            </p:cNvGraphicFramePr>
            <p:nvPr/>
          </p:nvGraphicFramePr>
          <p:xfrm>
            <a:off x="469" y="1036"/>
            <a:ext cx="5121" cy="2203"/>
          </p:xfrm>
          <a:graphic>
            <a:graphicData uri="http://schemas.openxmlformats.org/presentationml/2006/ole">
              <p:oleObj spid="_x0000_s139266" name="CS ChemDraw Drawing" r:id="rId5" imgW="6344107" imgH="2729179" progId="ChemDraw.Document.6.0">
                <p:embed/>
              </p:oleObj>
            </a:graphicData>
          </a:graphic>
        </p:graphicFrame>
        <p:graphicFrame>
          <p:nvGraphicFramePr>
            <p:cNvPr id="13315" name="Object 5"/>
            <p:cNvGraphicFramePr>
              <a:graphicFrameLocks noChangeAspect="1"/>
            </p:cNvGraphicFramePr>
            <p:nvPr/>
          </p:nvGraphicFramePr>
          <p:xfrm>
            <a:off x="72" y="1318"/>
            <a:ext cx="446" cy="446"/>
          </p:xfrm>
          <a:graphic>
            <a:graphicData uri="http://schemas.openxmlformats.org/presentationml/2006/ole">
              <p:oleObj spid="_x0000_s139267" name="CS ChemDraw Drawing" r:id="rId6" imgW="708355" imgH="708355" progId="ChemDraw.Document.6.0">
                <p:embed/>
              </p:oleObj>
            </a:graphicData>
          </a:graphic>
        </p:graphicFrame>
        <p:graphicFrame>
          <p:nvGraphicFramePr>
            <p:cNvPr id="13316" name="Object 6"/>
            <p:cNvGraphicFramePr>
              <a:graphicFrameLocks noChangeAspect="1"/>
            </p:cNvGraphicFramePr>
            <p:nvPr/>
          </p:nvGraphicFramePr>
          <p:xfrm>
            <a:off x="2148" y="1291"/>
            <a:ext cx="446" cy="446"/>
          </p:xfrm>
          <a:graphic>
            <a:graphicData uri="http://schemas.openxmlformats.org/presentationml/2006/ole">
              <p:oleObj spid="_x0000_s139268" name="CS ChemDraw Drawing" r:id="rId7" imgW="708355" imgH="708355" progId="ChemDraw.Document.6.0">
                <p:embed/>
              </p:oleObj>
            </a:graphicData>
          </a:graphic>
        </p:graphicFrame>
        <p:graphicFrame>
          <p:nvGraphicFramePr>
            <p:cNvPr id="13317" name="Object 7"/>
            <p:cNvGraphicFramePr>
              <a:graphicFrameLocks noChangeAspect="1"/>
            </p:cNvGraphicFramePr>
            <p:nvPr/>
          </p:nvGraphicFramePr>
          <p:xfrm>
            <a:off x="4095" y="1849"/>
            <a:ext cx="446" cy="446"/>
          </p:xfrm>
          <a:graphic>
            <a:graphicData uri="http://schemas.openxmlformats.org/presentationml/2006/ole">
              <p:oleObj spid="_x0000_s139269" name="CS ChemDraw Drawing" r:id="rId8" imgW="708355" imgH="708355" progId="ChemDraw.Document.6.0">
                <p:embed/>
              </p:oleObj>
            </a:graphicData>
          </a:graphic>
        </p:graphicFrame>
      </p:grpSp>
      <p:sp>
        <p:nvSpPr>
          <p:cNvPr id="13320" name="Rectangle 9"/>
          <p:cNvSpPr>
            <a:spLocks noChangeArrowheads="1"/>
          </p:cNvSpPr>
          <p:nvPr/>
        </p:nvSpPr>
        <p:spPr bwMode="auto">
          <a:xfrm>
            <a:off x="241300" y="476250"/>
            <a:ext cx="87588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Grafting To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3321" name="Text Box 10"/>
          <p:cNvSpPr txBox="1">
            <a:spLocks noChangeArrowheads="1"/>
          </p:cNvSpPr>
          <p:nvPr/>
        </p:nvSpPr>
        <p:spPr bwMode="auto">
          <a:xfrm>
            <a:off x="252413" y="1209675"/>
            <a:ext cx="82486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b="1" dirty="0">
                <a:solidFill>
                  <a:schemeClr val="accent2"/>
                </a:solidFill>
              </a:rPr>
              <a:t>“</a:t>
            </a:r>
            <a:r>
              <a:rPr lang="en-GB" sz="2400" b="1" dirty="0" err="1">
                <a:solidFill>
                  <a:schemeClr val="accent2"/>
                </a:solidFill>
              </a:rPr>
              <a:t>Thiol-ene</a:t>
            </a:r>
            <a:r>
              <a:rPr lang="en-GB" sz="2400" b="1" dirty="0">
                <a:solidFill>
                  <a:schemeClr val="accent2"/>
                </a:solidFill>
              </a:rPr>
              <a:t> click” of </a:t>
            </a:r>
            <a:r>
              <a:rPr lang="en-GB" sz="2400" b="1" dirty="0" err="1">
                <a:solidFill>
                  <a:schemeClr val="accent2"/>
                </a:solidFill>
              </a:rPr>
              <a:t>Cysteine</a:t>
            </a:r>
            <a:r>
              <a:rPr lang="en-GB" sz="2400" b="1" dirty="0">
                <a:solidFill>
                  <a:schemeClr val="accent2"/>
                </a:solidFill>
              </a:rPr>
              <a:t> Residues to CCT Macromonomers</a:t>
            </a:r>
          </a:p>
        </p:txBody>
      </p:sp>
      <p:sp>
        <p:nvSpPr>
          <p:cNvPr id="13322" name="Rectangle 11"/>
          <p:cNvSpPr>
            <a:spLocks noChangeArrowheads="1"/>
          </p:cNvSpPr>
          <p:nvPr/>
        </p:nvSpPr>
        <p:spPr bwMode="auto">
          <a:xfrm>
            <a:off x="2044700" y="4181475"/>
            <a:ext cx="606425" cy="309563"/>
          </a:xfrm>
          <a:prstGeom prst="rect">
            <a:avLst/>
          </a:prstGeom>
          <a:noFill/>
          <a:ln w="19050">
            <a:solidFill>
              <a:srgbClr val="FF3300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8"/>
          <p:cNvSpPr>
            <a:spLocks noChangeArrowheads="1"/>
          </p:cNvSpPr>
          <p:nvPr/>
        </p:nvSpPr>
        <p:spPr bwMode="auto">
          <a:xfrm>
            <a:off x="241300" y="476250"/>
            <a:ext cx="85531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Grafting To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4341" name="Text Box 9"/>
          <p:cNvSpPr txBox="1">
            <a:spLocks noChangeArrowheads="1"/>
          </p:cNvSpPr>
          <p:nvPr/>
        </p:nvSpPr>
        <p:spPr bwMode="auto">
          <a:xfrm>
            <a:off x="252413" y="1209675"/>
            <a:ext cx="8626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b="1" dirty="0">
                <a:solidFill>
                  <a:schemeClr val="accent2"/>
                </a:solidFill>
              </a:rPr>
              <a:t>“</a:t>
            </a:r>
            <a:r>
              <a:rPr lang="en-GB" sz="2400" b="1" dirty="0" err="1">
                <a:solidFill>
                  <a:schemeClr val="accent2"/>
                </a:solidFill>
              </a:rPr>
              <a:t>Thiol-ene</a:t>
            </a:r>
            <a:r>
              <a:rPr lang="en-GB" sz="2400" b="1" dirty="0">
                <a:solidFill>
                  <a:schemeClr val="accent2"/>
                </a:solidFill>
              </a:rPr>
              <a:t> click” of </a:t>
            </a:r>
            <a:r>
              <a:rPr lang="en-GB" sz="2400" b="1" dirty="0" err="1">
                <a:solidFill>
                  <a:schemeClr val="accent2"/>
                </a:solidFill>
              </a:rPr>
              <a:t>Cysteine</a:t>
            </a:r>
            <a:r>
              <a:rPr lang="en-GB" sz="2400" b="1" dirty="0">
                <a:solidFill>
                  <a:schemeClr val="accent2"/>
                </a:solidFill>
              </a:rPr>
              <a:t> Residues to CCT Macromonomers</a:t>
            </a:r>
          </a:p>
        </p:txBody>
      </p:sp>
      <p:graphicFrame>
        <p:nvGraphicFramePr>
          <p:cNvPr id="14338" name="Object 10"/>
          <p:cNvGraphicFramePr>
            <a:graphicFrameLocks noChangeAspect="1"/>
          </p:cNvGraphicFramePr>
          <p:nvPr/>
        </p:nvGraphicFramePr>
        <p:xfrm>
          <a:off x="2022475" y="1809750"/>
          <a:ext cx="5048250" cy="4121150"/>
        </p:xfrm>
        <a:graphic>
          <a:graphicData uri="http://schemas.openxmlformats.org/presentationml/2006/ole">
            <p:oleObj spid="_x0000_s140290" name="Graph" r:id="rId5" imgW="3647520" imgH="2861280" progId="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43768" y="6286520"/>
            <a:ext cx="1770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K Amos, 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Outline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Polymerisation Cu(I) and Cu(0)</a:t>
            </a:r>
          </a:p>
          <a:p>
            <a:pPr lvl="1"/>
            <a:r>
              <a:rPr lang="en-GB" dirty="0" smtClean="0"/>
              <a:t>SET-LRP</a:t>
            </a:r>
          </a:p>
          <a:p>
            <a:r>
              <a:rPr lang="en-GB" dirty="0" err="1" smtClean="0">
                <a:solidFill>
                  <a:srgbClr val="7030A0"/>
                </a:solidFill>
              </a:rPr>
              <a:t>Glycopolymers</a:t>
            </a:r>
            <a:r>
              <a:rPr lang="en-GB" dirty="0" smtClean="0">
                <a:solidFill>
                  <a:srgbClr val="7030A0"/>
                </a:solidFill>
              </a:rPr>
              <a:t> from CCTP and double click chemistry</a:t>
            </a:r>
          </a:p>
          <a:p>
            <a:pPr lvl="1"/>
            <a:r>
              <a:rPr lang="en-GB" dirty="0" smtClean="0"/>
              <a:t>One pot LRP and click</a:t>
            </a:r>
          </a:p>
          <a:p>
            <a:pPr lvl="1"/>
            <a:r>
              <a:rPr lang="en-GB" dirty="0" err="1" smtClean="0"/>
              <a:t>Thiol</a:t>
            </a:r>
            <a:r>
              <a:rPr lang="en-GB" dirty="0" smtClean="0"/>
              <a:t>-activated </a:t>
            </a:r>
            <a:r>
              <a:rPr lang="en-GB" dirty="0" err="1" smtClean="0"/>
              <a:t>alkene</a:t>
            </a:r>
            <a:r>
              <a:rPr lang="en-GB" dirty="0" smtClean="0"/>
              <a:t> click to peptide conjugates (</a:t>
            </a:r>
            <a:r>
              <a:rPr lang="en-GB" dirty="0" err="1" smtClean="0"/>
              <a:t>sCT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Hyperbranched polymers with functional coronas from </a:t>
            </a:r>
            <a:r>
              <a:rPr lang="en-GB" dirty="0" err="1" smtClean="0">
                <a:solidFill>
                  <a:srgbClr val="FF0000"/>
                </a:solidFill>
              </a:rPr>
              <a:t>thiol-alkene</a:t>
            </a:r>
            <a:r>
              <a:rPr lang="en-GB" dirty="0" smtClean="0">
                <a:solidFill>
                  <a:srgbClr val="FF0000"/>
                </a:solidFill>
              </a:rPr>
              <a:t> click and CCTP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928794" y="642918"/>
          <a:ext cx="6722731" cy="5143512"/>
        </p:xfrm>
        <a:graphic>
          <a:graphicData uri="http://schemas.openxmlformats.org/presentationml/2006/ole">
            <p:oleObj spid="_x0000_s141314" name="CS ChemDraw Drawing" r:id="rId4" imgW="14613036" imgH="11181055" progId="ChemDraw.Document.6.0">
              <p:embed/>
            </p:oleObj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143636" y="6286520"/>
            <a:ext cx="2562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J Menzel and K </a:t>
            </a:r>
            <a:r>
              <a:rPr lang="en-GB" dirty="0" err="1" smtClean="0">
                <a:solidFill>
                  <a:schemeClr val="bg1"/>
                </a:solidFill>
              </a:rPr>
              <a:t>McKeown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Subtitle 2"/>
          <p:cNvSpPr>
            <a:spLocks noGrp="1"/>
          </p:cNvSpPr>
          <p:nvPr>
            <p:ph idx="1"/>
          </p:nvPr>
        </p:nvSpPr>
        <p:spPr>
          <a:xfrm>
            <a:off x="214282" y="285728"/>
            <a:ext cx="2900354" cy="12572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1000" b="1" i="1" dirty="0"/>
              <a:t>Polymerization </a:t>
            </a:r>
            <a:r>
              <a:rPr lang="en-GB" sz="1000" b="1" i="1" dirty="0" smtClean="0"/>
              <a:t>preparation (oil bath 70˚C)</a:t>
            </a:r>
          </a:p>
          <a:p>
            <a:pPr>
              <a:buNone/>
            </a:pPr>
            <a:r>
              <a:rPr lang="en-GB" sz="1000" dirty="0" smtClean="0">
                <a:solidFill>
                  <a:srgbClr val="FF0000"/>
                </a:solidFill>
              </a:rPr>
              <a:t>5 ml EGDMA</a:t>
            </a:r>
            <a:endParaRPr lang="en-GB" sz="10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GB" sz="1000" dirty="0" smtClean="0"/>
              <a:t>5 ml 1,2-dichloroethane</a:t>
            </a:r>
            <a:endParaRPr lang="en-GB" sz="1000" dirty="0"/>
          </a:p>
          <a:p>
            <a:pPr>
              <a:buNone/>
            </a:pPr>
            <a:r>
              <a:rPr lang="en-GB" sz="1000" dirty="0" smtClean="0"/>
              <a:t>0.005 g </a:t>
            </a:r>
            <a:r>
              <a:rPr lang="en-GB" sz="1000" dirty="0" err="1" smtClean="0"/>
              <a:t>CoBF</a:t>
            </a:r>
            <a:endParaRPr lang="en-GB" sz="1000" dirty="0"/>
          </a:p>
          <a:p>
            <a:pPr>
              <a:buNone/>
            </a:pPr>
            <a:r>
              <a:rPr lang="en-GB" sz="1000" dirty="0" smtClean="0"/>
              <a:t>0.05 g </a:t>
            </a:r>
            <a:r>
              <a:rPr lang="en-GB" sz="1000" dirty="0" err="1"/>
              <a:t>dimethyl</a:t>
            </a:r>
            <a:r>
              <a:rPr lang="en-GB" sz="1000" dirty="0"/>
              <a:t> 2,2- </a:t>
            </a:r>
            <a:r>
              <a:rPr lang="en-GB" sz="1000" dirty="0" err="1"/>
              <a:t>azobis</a:t>
            </a:r>
            <a:r>
              <a:rPr lang="en-GB" sz="1000" dirty="0"/>
              <a:t>(2-methylpropionate</a:t>
            </a:r>
            <a:r>
              <a:rPr lang="en-GB" sz="1000" dirty="0" smtClean="0"/>
              <a:t>) </a:t>
            </a:r>
          </a:p>
          <a:p>
            <a:pPr>
              <a:buNone/>
            </a:pPr>
            <a:r>
              <a:rPr lang="en-GB" sz="1000" dirty="0" smtClean="0"/>
              <a:t>(</a:t>
            </a:r>
            <a:r>
              <a:rPr lang="en-GB" sz="1000" dirty="0"/>
              <a:t>V-601</a:t>
            </a:r>
            <a:r>
              <a:rPr lang="en-GB" sz="1000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23220"/>
          </a:xfrm>
        </p:spPr>
        <p:txBody>
          <a:bodyPr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Overlay of GPC data</a:t>
            </a:r>
            <a:endParaRPr lang="en-GB" sz="2800" dirty="0">
              <a:solidFill>
                <a:schemeClr val="tx2"/>
              </a:solidFill>
            </a:endParaRPr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1142976" y="785794"/>
          <a:ext cx="6779878" cy="5897825"/>
        </p:xfrm>
        <a:graphic>
          <a:graphicData uri="http://schemas.openxmlformats.org/presentationml/2006/ole">
            <p:oleObj spid="_x0000_s142338" name="Graph" r:id="rId4" imgW="3697920" imgH="3216960" progId="">
              <p:embed/>
            </p:oleObj>
          </a:graphicData>
        </a:graphic>
      </p:graphicFrame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143636" y="6286520"/>
            <a:ext cx="2562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J Menzel and K </a:t>
            </a:r>
            <a:r>
              <a:rPr lang="en-GB" dirty="0" err="1" smtClean="0">
                <a:solidFill>
                  <a:schemeClr val="bg1"/>
                </a:solidFill>
              </a:rPr>
              <a:t>McKeown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9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GPC traces of P(EGDMA)</a:t>
            </a:r>
          </a:p>
        </p:txBody>
      </p:sp>
      <p:graphicFrame>
        <p:nvGraphicFramePr>
          <p:cNvPr id="47107" name="Object 3"/>
          <p:cNvGraphicFramePr>
            <a:graphicFrameLocks noChangeAspect="1"/>
          </p:cNvGraphicFramePr>
          <p:nvPr/>
        </p:nvGraphicFramePr>
        <p:xfrm>
          <a:off x="1000100" y="1214422"/>
          <a:ext cx="7358114" cy="4905409"/>
        </p:xfrm>
        <a:graphic>
          <a:graphicData uri="http://schemas.openxmlformats.org/presentationml/2006/ole">
            <p:oleObj spid="_x0000_s143362" name="Graph" r:id="rId4" imgW="4153680" imgH="2901600" progId="">
              <p:embed/>
            </p:oleObj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143636" y="6286520"/>
            <a:ext cx="2431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J Menzel and K McEwan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le 7"/>
          <p:cNvSpPr>
            <a:spLocks noGrp="1"/>
          </p:cNvSpPr>
          <p:nvPr>
            <p:ph type="title"/>
          </p:nvPr>
        </p:nvSpPr>
        <p:spPr bwMode="auto">
          <a:xfrm>
            <a:off x="428596" y="285728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Michael-Addition of </a:t>
            </a:r>
            <a:r>
              <a:rPr lang="en-US" sz="2800" dirty="0" err="1" smtClean="0">
                <a:solidFill>
                  <a:schemeClr val="tx2"/>
                </a:solidFill>
              </a:rPr>
              <a:t>thiols</a:t>
            </a:r>
            <a:endParaRPr lang="en-US" sz="2800" dirty="0" smtClean="0">
              <a:solidFill>
                <a:schemeClr val="tx2"/>
              </a:solidFill>
            </a:endParaRPr>
          </a:p>
        </p:txBody>
      </p:sp>
      <p:graphicFrame>
        <p:nvGraphicFramePr>
          <p:cNvPr id="13314" name="Object 5"/>
          <p:cNvGraphicFramePr>
            <a:graphicFrameLocks noChangeAspect="1"/>
          </p:cNvGraphicFramePr>
          <p:nvPr/>
        </p:nvGraphicFramePr>
        <p:xfrm>
          <a:off x="1202228" y="1142984"/>
          <a:ext cx="6635219" cy="2286016"/>
        </p:xfrm>
        <a:graphic>
          <a:graphicData uri="http://schemas.openxmlformats.org/presentationml/2006/ole">
            <p:oleObj spid="_x0000_s144386" name="CS ChemDraw Drawing" r:id="rId4" imgW="9611360" imgH="3305083" progId="ChemDraw.Document.6.0">
              <p:embed/>
            </p:oleObj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280988" y="3286125"/>
          <a:ext cx="4315107" cy="3014664"/>
        </p:xfrm>
        <a:graphic>
          <a:graphicData uri="http://schemas.openxmlformats.org/presentationml/2006/ole">
            <p:oleObj spid="_x0000_s144387" name="Graph" r:id="rId5" imgW="4153680" imgH="2901600" progId="">
              <p:embed/>
            </p:oleObj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4625975" y="3357563"/>
          <a:ext cx="4193964" cy="2930526"/>
        </p:xfrm>
        <a:graphic>
          <a:graphicData uri="http://schemas.openxmlformats.org/presentationml/2006/ole">
            <p:oleObj spid="_x0000_s144388" name="Graph" r:id="rId6" imgW="4153680" imgH="2901600" progId="">
              <p:embed/>
            </p:oleObj>
          </a:graphicData>
        </a:graphic>
      </p:graphicFrame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143636" y="6286520"/>
            <a:ext cx="2562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J Menzel and K </a:t>
            </a:r>
            <a:r>
              <a:rPr lang="en-GB" dirty="0" err="1" smtClean="0">
                <a:solidFill>
                  <a:schemeClr val="bg1"/>
                </a:solidFill>
              </a:rPr>
              <a:t>McKeown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Acknowledgements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Dr </a:t>
            </a:r>
            <a:r>
              <a:rPr lang="en-GB" sz="2000" dirty="0" smtClean="0">
                <a:solidFill>
                  <a:srgbClr val="FF0000"/>
                </a:solidFill>
              </a:rPr>
              <a:t>G </a:t>
            </a:r>
            <a:r>
              <a:rPr lang="en-GB" sz="2000" dirty="0" err="1" smtClean="0">
                <a:solidFill>
                  <a:srgbClr val="FF0000"/>
                </a:solidFill>
              </a:rPr>
              <a:t>Mantovani</a:t>
            </a:r>
            <a:r>
              <a:rPr lang="en-GB" sz="2000" dirty="0" smtClean="0">
                <a:solidFill>
                  <a:srgbClr val="FF0000"/>
                </a:solidFill>
              </a:rPr>
              <a:t> (Nottingham)</a:t>
            </a:r>
            <a:r>
              <a:rPr lang="en-GB" sz="2000" dirty="0" smtClean="0">
                <a:solidFill>
                  <a:srgbClr val="FF0000"/>
                </a:solidFill>
              </a:rPr>
              <a:t>	</a:t>
            </a:r>
            <a:r>
              <a:rPr lang="en-GB" sz="2000" dirty="0" smtClean="0">
                <a:solidFill>
                  <a:schemeClr val="tx2"/>
                </a:solidFill>
              </a:rPr>
              <a:t>All</a:t>
            </a:r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dirty="0">
                <a:solidFill>
                  <a:srgbClr val="FF0000"/>
                </a:solidFill>
              </a:rPr>
              <a:t>Dr </a:t>
            </a:r>
            <a:r>
              <a:rPr lang="en-GB" sz="2000" dirty="0" smtClean="0">
                <a:solidFill>
                  <a:srgbClr val="FF0000"/>
                </a:solidFill>
              </a:rPr>
              <a:t>J </a:t>
            </a:r>
            <a:r>
              <a:rPr lang="en-GB" sz="2000" dirty="0" err="1" smtClean="0">
                <a:solidFill>
                  <a:srgbClr val="FF0000"/>
                </a:solidFill>
              </a:rPr>
              <a:t>Lindqvist</a:t>
            </a:r>
            <a:r>
              <a:rPr lang="en-GB" sz="2000" dirty="0" smtClean="0">
                <a:solidFill>
                  <a:srgbClr val="FF0000"/>
                </a:solidFill>
              </a:rPr>
              <a:t> (KTH)	</a:t>
            </a:r>
            <a:r>
              <a:rPr lang="en-GB" sz="2000" dirty="0" smtClean="0">
                <a:solidFill>
                  <a:srgbClr val="FF0000"/>
                </a:solidFill>
              </a:rPr>
              <a:t>	</a:t>
            </a:r>
            <a:r>
              <a:rPr lang="en-GB" sz="2000" dirty="0" err="1" smtClean="0">
                <a:solidFill>
                  <a:schemeClr val="tx2"/>
                </a:solidFill>
              </a:rPr>
              <a:t>Glyco</a:t>
            </a:r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dirty="0">
                <a:solidFill>
                  <a:srgbClr val="FF0000"/>
                </a:solidFill>
              </a:rPr>
              <a:t>Dr </a:t>
            </a:r>
            <a:r>
              <a:rPr lang="en-GB" sz="2000" dirty="0" smtClean="0">
                <a:solidFill>
                  <a:srgbClr val="FF0000"/>
                </a:solidFill>
              </a:rPr>
              <a:t>A </a:t>
            </a:r>
            <a:r>
              <a:rPr lang="en-GB" sz="2000" dirty="0" smtClean="0">
                <a:solidFill>
                  <a:srgbClr val="FF0000"/>
                </a:solidFill>
              </a:rPr>
              <a:t>De-Cuendias 	</a:t>
            </a:r>
            <a:r>
              <a:rPr lang="en-GB" sz="2000" dirty="0" smtClean="0">
                <a:solidFill>
                  <a:srgbClr val="FF0000"/>
                </a:solidFill>
              </a:rPr>
              <a:t>	</a:t>
            </a:r>
            <a:r>
              <a:rPr lang="en-GB" sz="2000" dirty="0" smtClean="0">
                <a:solidFill>
                  <a:schemeClr val="tx2"/>
                </a:solidFill>
              </a:rPr>
              <a:t>SET</a:t>
            </a:r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Dr </a:t>
            </a:r>
            <a:r>
              <a:rPr lang="en-GB" sz="2000" dirty="0" smtClean="0">
                <a:solidFill>
                  <a:srgbClr val="FF0000"/>
                </a:solidFill>
              </a:rPr>
              <a:t>T </a:t>
            </a:r>
            <a:r>
              <a:rPr lang="en-GB" sz="2000" dirty="0" smtClean="0">
                <a:solidFill>
                  <a:srgbClr val="FF0000"/>
                </a:solidFill>
              </a:rPr>
              <a:t>Kreft</a:t>
            </a:r>
            <a:r>
              <a:rPr lang="en-GB" sz="2000" dirty="0" smtClean="0">
                <a:solidFill>
                  <a:schemeClr val="tx2"/>
                </a:solidFill>
              </a:rPr>
              <a:t>		ACOMP</a:t>
            </a:r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M Jones		</a:t>
            </a:r>
            <a:r>
              <a:rPr lang="en-GB" sz="2000" dirty="0" smtClean="0">
                <a:solidFill>
                  <a:schemeClr val="tx2"/>
                </a:solidFill>
              </a:rPr>
              <a:t>Conj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R Randev		</a:t>
            </a:r>
            <a:r>
              <a:rPr lang="en-GB" sz="2000" dirty="0" smtClean="0">
                <a:solidFill>
                  <a:schemeClr val="tx2"/>
                </a:solidFill>
              </a:rPr>
              <a:t>Conj</a:t>
            </a:r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K Amos	</a:t>
            </a:r>
            <a:r>
              <a:rPr lang="en-GB" sz="2000" dirty="0" smtClean="0">
                <a:solidFill>
                  <a:srgbClr val="FF0000"/>
                </a:solidFill>
              </a:rPr>
              <a:t>(Manchester)	</a:t>
            </a:r>
            <a:r>
              <a:rPr lang="en-GB" sz="2000" dirty="0" smtClean="0">
                <a:solidFill>
                  <a:schemeClr val="tx2"/>
                </a:solidFill>
              </a:rPr>
              <a:t> </a:t>
            </a:r>
            <a:r>
              <a:rPr lang="en-GB" sz="2000" dirty="0" smtClean="0">
                <a:solidFill>
                  <a:schemeClr val="tx2"/>
                </a:solidFill>
              </a:rPr>
              <a:t>Conj</a:t>
            </a:r>
            <a:endParaRPr lang="en-GB" sz="2000" dirty="0" smtClean="0">
              <a:solidFill>
                <a:srgbClr val="FF0000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J Menzel		</a:t>
            </a:r>
            <a:r>
              <a:rPr lang="en-GB" sz="2000" dirty="0" err="1" smtClean="0">
                <a:solidFill>
                  <a:schemeClr val="tx2"/>
                </a:solidFill>
              </a:rPr>
              <a:t>Thiol</a:t>
            </a:r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K McEwan		</a:t>
            </a:r>
            <a:r>
              <a:rPr lang="en-GB" sz="2000" dirty="0" smtClean="0">
                <a:solidFill>
                  <a:schemeClr val="tx2"/>
                </a:solidFill>
              </a:rPr>
              <a:t>ACOMP/</a:t>
            </a:r>
            <a:r>
              <a:rPr lang="en-GB" sz="2000" dirty="0" err="1" smtClean="0">
                <a:solidFill>
                  <a:schemeClr val="tx2"/>
                </a:solidFill>
              </a:rPr>
              <a:t>Thiol</a:t>
            </a:r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J </a:t>
            </a:r>
            <a:r>
              <a:rPr lang="en-GB" sz="2000" dirty="0" err="1" smtClean="0">
                <a:solidFill>
                  <a:srgbClr val="FF0000"/>
                </a:solidFill>
              </a:rPr>
              <a:t>Geng</a:t>
            </a:r>
            <a:r>
              <a:rPr lang="en-GB" sz="2000" dirty="0" smtClean="0">
                <a:solidFill>
                  <a:srgbClr val="FF0000"/>
                </a:solidFill>
              </a:rPr>
              <a:t>	</a:t>
            </a:r>
            <a:r>
              <a:rPr lang="en-GB" sz="2000" dirty="0" smtClean="0">
                <a:solidFill>
                  <a:srgbClr val="FF0000"/>
                </a:solidFill>
              </a:rPr>
              <a:t>(Cambridge)		</a:t>
            </a:r>
            <a:r>
              <a:rPr lang="en-GB" sz="2000" dirty="0" err="1" smtClean="0">
                <a:solidFill>
                  <a:schemeClr val="tx2"/>
                </a:solidFill>
              </a:rPr>
              <a:t>Glyco</a:t>
            </a:r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Y Gou			</a:t>
            </a:r>
            <a:r>
              <a:rPr lang="en-GB" sz="2000" dirty="0" err="1" smtClean="0">
                <a:solidFill>
                  <a:schemeClr val="tx2"/>
                </a:solidFill>
              </a:rPr>
              <a:t>Glyco</a:t>
            </a:r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G Li			</a:t>
            </a:r>
            <a:r>
              <a:rPr lang="en-GB" sz="2000" dirty="0" err="1" smtClean="0">
                <a:solidFill>
                  <a:schemeClr val="tx2"/>
                </a:solidFill>
              </a:rPr>
              <a:t>Thiol</a:t>
            </a:r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G Rayner		</a:t>
            </a:r>
            <a:r>
              <a:rPr lang="en-GB" sz="2000" dirty="0" smtClean="0">
                <a:solidFill>
                  <a:schemeClr val="tx2"/>
                </a:solidFill>
              </a:rPr>
              <a:t>EPR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G Rees			</a:t>
            </a:r>
            <a:r>
              <a:rPr lang="en-GB" sz="2000" dirty="0" err="1" smtClean="0">
                <a:solidFill>
                  <a:schemeClr val="tx2"/>
                </a:solidFill>
              </a:rPr>
              <a:t>Thiol</a:t>
            </a:r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dirty="0">
                <a:solidFill>
                  <a:srgbClr val="FF0000"/>
                </a:solidFill>
              </a:rPr>
              <a:t>Dr </a:t>
            </a:r>
            <a:r>
              <a:rPr lang="en-GB" sz="2000" dirty="0" smtClean="0">
                <a:solidFill>
                  <a:srgbClr val="FF0000"/>
                </a:solidFill>
              </a:rPr>
              <a:t>V </a:t>
            </a:r>
            <a:r>
              <a:rPr lang="en-GB" sz="2000" dirty="0" err="1" smtClean="0">
                <a:solidFill>
                  <a:srgbClr val="FF0000"/>
                </a:solidFill>
              </a:rPr>
              <a:t>Ladmiral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>
                <a:solidFill>
                  <a:srgbClr val="FF0000"/>
                </a:solidFill>
              </a:rPr>
              <a:t>(UNSW</a:t>
            </a:r>
            <a:r>
              <a:rPr lang="en-GB" sz="2000" dirty="0" smtClean="0">
                <a:solidFill>
                  <a:srgbClr val="FF0000"/>
                </a:solidFill>
              </a:rPr>
              <a:t>)	</a:t>
            </a:r>
            <a:r>
              <a:rPr lang="en-GB" sz="2000" dirty="0" err="1" smtClean="0">
                <a:solidFill>
                  <a:schemeClr val="tx2"/>
                </a:solidFill>
              </a:rPr>
              <a:t>Glyco</a:t>
            </a:r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Dr </a:t>
            </a:r>
            <a:r>
              <a:rPr lang="en-GB" sz="2000" dirty="0" smtClean="0">
                <a:solidFill>
                  <a:srgbClr val="FF0000"/>
                </a:solidFill>
              </a:rPr>
              <a:t>M </a:t>
            </a:r>
            <a:r>
              <a:rPr lang="en-GB" sz="2000" dirty="0" err="1" smtClean="0">
                <a:solidFill>
                  <a:srgbClr val="FF0000"/>
                </a:solidFill>
              </a:rPr>
              <a:t>Levere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(Le Mans)</a:t>
            </a:r>
            <a:r>
              <a:rPr lang="en-GB" sz="2000" dirty="0" smtClean="0">
                <a:solidFill>
                  <a:srgbClr val="FF0000"/>
                </a:solidFill>
              </a:rPr>
              <a:t>	</a:t>
            </a:r>
            <a:r>
              <a:rPr lang="en-GB" sz="2000" dirty="0" smtClean="0">
                <a:solidFill>
                  <a:schemeClr val="tx2"/>
                </a:solidFill>
              </a:rPr>
              <a:t>SET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Dr </a:t>
            </a:r>
            <a:r>
              <a:rPr lang="en-GB" sz="2000" dirty="0" smtClean="0">
                <a:solidFill>
                  <a:srgbClr val="FF0000"/>
                </a:solidFill>
              </a:rPr>
              <a:t>C </a:t>
            </a:r>
            <a:r>
              <a:rPr lang="en-GB" sz="2000" dirty="0" err="1" smtClean="0">
                <a:solidFill>
                  <a:srgbClr val="FF0000"/>
                </a:solidFill>
              </a:rPr>
              <a:t>Fidge</a:t>
            </a:r>
            <a:r>
              <a:rPr lang="en-GB" sz="2000" dirty="0" smtClean="0">
                <a:solidFill>
                  <a:srgbClr val="FF0000"/>
                </a:solidFill>
              </a:rPr>
              <a:t>, (Texas A&amp;M) </a:t>
            </a:r>
            <a:r>
              <a:rPr lang="en-GB" sz="2000" dirty="0" smtClean="0">
                <a:solidFill>
                  <a:srgbClr val="FF0000"/>
                </a:solidFill>
              </a:rPr>
              <a:t>	</a:t>
            </a:r>
            <a:r>
              <a:rPr lang="en-GB" sz="2000" dirty="0" smtClean="0">
                <a:solidFill>
                  <a:schemeClr val="tx2"/>
                </a:solidFill>
              </a:rPr>
              <a:t>SET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Dr Peter </a:t>
            </a:r>
            <a:r>
              <a:rPr lang="en-GB" sz="2000" dirty="0" smtClean="0">
                <a:solidFill>
                  <a:srgbClr val="FF0000"/>
                </a:solidFill>
              </a:rPr>
              <a:t>Wright (</a:t>
            </a:r>
            <a:r>
              <a:rPr lang="en-GB" sz="2000" dirty="0" err="1" smtClean="0">
                <a:solidFill>
                  <a:srgbClr val="FF0000"/>
                </a:solidFill>
              </a:rPr>
              <a:t>Infineum</a:t>
            </a:r>
            <a:r>
              <a:rPr lang="en-GB" sz="2000" dirty="0" smtClean="0">
                <a:solidFill>
                  <a:srgbClr val="FF0000"/>
                </a:solidFill>
              </a:rPr>
              <a:t>)</a:t>
            </a:r>
            <a:r>
              <a:rPr lang="en-GB" sz="2000" dirty="0" smtClean="0">
                <a:solidFill>
                  <a:srgbClr val="FF0000"/>
                </a:solidFill>
              </a:rPr>
              <a:t>	</a:t>
            </a:r>
            <a:r>
              <a:rPr lang="en-GB" sz="2000" dirty="0" smtClean="0">
                <a:solidFill>
                  <a:schemeClr val="tx2"/>
                </a:solidFill>
              </a:rPr>
              <a:t>SET</a:t>
            </a:r>
          </a:p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3347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rgbClr val="FF0000"/>
                </a:solidFill>
              </a:rPr>
              <a:t>A </a:t>
            </a:r>
            <a:r>
              <a:rPr lang="en-GB" sz="1600" dirty="0" smtClean="0">
                <a:solidFill>
                  <a:srgbClr val="FF0000"/>
                </a:solidFill>
              </a:rPr>
              <a:t>Grice		</a:t>
            </a:r>
            <a:r>
              <a:rPr lang="en-GB" sz="1600" dirty="0" smtClean="0">
                <a:solidFill>
                  <a:schemeClr val="tx2"/>
                </a:solidFill>
              </a:rPr>
              <a:t>SET</a:t>
            </a:r>
            <a:endParaRPr lang="en-GB" sz="16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rgbClr val="FF0000"/>
                </a:solidFill>
              </a:rPr>
              <a:t>L </a:t>
            </a:r>
            <a:r>
              <a:rPr lang="en-GB" sz="1600" dirty="0" err="1">
                <a:solidFill>
                  <a:srgbClr val="FF0000"/>
                </a:solidFill>
              </a:rPr>
              <a:t>Nurmi</a:t>
            </a:r>
            <a:r>
              <a:rPr lang="en-GB" sz="1600" dirty="0">
                <a:solidFill>
                  <a:srgbClr val="FF0000"/>
                </a:solidFill>
              </a:rPr>
              <a:t> (HTU</a:t>
            </a:r>
            <a:r>
              <a:rPr lang="en-GB" sz="1600" dirty="0" smtClean="0">
                <a:solidFill>
                  <a:srgbClr val="FF0000"/>
                </a:solidFill>
              </a:rPr>
              <a:t>)	</a:t>
            </a:r>
            <a:r>
              <a:rPr lang="en-GB" sz="1600" dirty="0" smtClean="0">
                <a:solidFill>
                  <a:srgbClr val="FF0000"/>
                </a:solidFill>
              </a:rPr>
              <a:t>	</a:t>
            </a:r>
            <a:r>
              <a:rPr lang="en-GB" sz="1600" dirty="0" err="1" smtClean="0">
                <a:solidFill>
                  <a:schemeClr val="tx2"/>
                </a:solidFill>
              </a:rPr>
              <a:t>Glyco</a:t>
            </a:r>
            <a:endParaRPr lang="en-GB" sz="16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rgbClr val="FF0000"/>
                </a:solidFill>
              </a:rPr>
              <a:t>Dr </a:t>
            </a:r>
            <a:r>
              <a:rPr lang="en-GB" sz="1600" dirty="0" smtClean="0">
                <a:solidFill>
                  <a:srgbClr val="FF0000"/>
                </a:solidFill>
              </a:rPr>
              <a:t>C Sayers (WEP)</a:t>
            </a:r>
            <a:r>
              <a:rPr lang="en-GB" sz="1600" dirty="0" smtClean="0">
                <a:solidFill>
                  <a:srgbClr val="FF0000"/>
                </a:solidFill>
              </a:rPr>
              <a:t>	</a:t>
            </a:r>
            <a:r>
              <a:rPr lang="en-GB" sz="1600" dirty="0" smtClean="0">
                <a:solidFill>
                  <a:srgbClr val="FF0000"/>
                </a:solidFill>
              </a:rPr>
              <a:t>	</a:t>
            </a:r>
            <a:r>
              <a:rPr lang="en-GB" sz="1600" dirty="0" smtClean="0">
                <a:solidFill>
                  <a:schemeClr val="tx2"/>
                </a:solidFill>
              </a:rPr>
              <a:t>Conj</a:t>
            </a:r>
            <a:endParaRPr lang="en-GB" sz="16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rgbClr val="FF0000"/>
                </a:solidFill>
              </a:rPr>
              <a:t>Prof </a:t>
            </a:r>
            <a:r>
              <a:rPr lang="en-GB" sz="1600" dirty="0" smtClean="0">
                <a:solidFill>
                  <a:srgbClr val="FF0000"/>
                </a:solidFill>
              </a:rPr>
              <a:t>D </a:t>
            </a:r>
            <a:r>
              <a:rPr lang="en-GB" sz="1600" dirty="0">
                <a:solidFill>
                  <a:srgbClr val="FF0000"/>
                </a:solidFill>
              </a:rPr>
              <a:t>Brayden (UCD</a:t>
            </a:r>
            <a:r>
              <a:rPr lang="en-GB" sz="1600" dirty="0" smtClean="0">
                <a:solidFill>
                  <a:srgbClr val="FF0000"/>
                </a:solidFill>
              </a:rPr>
              <a:t>)	</a:t>
            </a:r>
            <a:r>
              <a:rPr lang="en-GB" sz="1600" dirty="0" smtClean="0">
                <a:solidFill>
                  <a:schemeClr val="tx2"/>
                </a:solidFill>
              </a:rPr>
              <a:t>Animal</a:t>
            </a:r>
            <a:endParaRPr lang="en-GB" sz="16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rgbClr val="FF0000"/>
                </a:solidFill>
              </a:rPr>
              <a:t>Dr S </a:t>
            </a:r>
            <a:r>
              <a:rPr lang="en-GB" sz="1600" dirty="0">
                <a:solidFill>
                  <a:srgbClr val="FF0000"/>
                </a:solidFill>
              </a:rPr>
              <a:t>Walsh (UCD</a:t>
            </a:r>
            <a:r>
              <a:rPr lang="en-GB" sz="1600" dirty="0" smtClean="0">
                <a:solidFill>
                  <a:srgbClr val="FF0000"/>
                </a:solidFill>
              </a:rPr>
              <a:t>)	</a:t>
            </a:r>
            <a:r>
              <a:rPr lang="en-GB" sz="1600" dirty="0" smtClean="0">
                <a:solidFill>
                  <a:srgbClr val="FF0000"/>
                </a:solidFill>
              </a:rPr>
              <a:t>	</a:t>
            </a:r>
            <a:r>
              <a:rPr lang="en-GB" sz="1600" dirty="0" smtClean="0">
                <a:solidFill>
                  <a:schemeClr val="tx2"/>
                </a:solidFill>
              </a:rPr>
              <a:t>Animal</a:t>
            </a:r>
            <a:endParaRPr lang="en-GB" sz="16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endParaRPr lang="en-GB" sz="1600" dirty="0" smtClean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chemeClr val="accent2"/>
                </a:solidFill>
              </a:rPr>
              <a:t>EU</a:t>
            </a:r>
          </a:p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chemeClr val="accent2"/>
                </a:solidFill>
              </a:rPr>
              <a:t>EPSRC</a:t>
            </a:r>
          </a:p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chemeClr val="accent2"/>
                </a:solidFill>
              </a:rPr>
              <a:t>Lubrizol</a:t>
            </a:r>
          </a:p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chemeClr val="accent2"/>
                </a:solidFill>
              </a:rPr>
              <a:t>Warwick </a:t>
            </a:r>
            <a:r>
              <a:rPr lang="en-GB" sz="1600" dirty="0">
                <a:solidFill>
                  <a:schemeClr val="accent2"/>
                </a:solidFill>
              </a:rPr>
              <a:t>Effect Polymers</a:t>
            </a:r>
          </a:p>
          <a:p>
            <a:pPr>
              <a:lnSpc>
                <a:spcPct val="90000"/>
              </a:lnSpc>
            </a:pPr>
            <a:r>
              <a:rPr lang="en-GB" sz="1600" dirty="0">
                <a:solidFill>
                  <a:schemeClr val="accent2"/>
                </a:solidFill>
              </a:rPr>
              <a:t>Unilever</a:t>
            </a:r>
          </a:p>
          <a:p>
            <a:pPr>
              <a:lnSpc>
                <a:spcPct val="90000"/>
              </a:lnSpc>
            </a:pPr>
            <a:r>
              <a:rPr lang="en-GB" sz="1600" dirty="0">
                <a:solidFill>
                  <a:schemeClr val="accent2"/>
                </a:solidFill>
              </a:rPr>
              <a:t>Polymer Laboratories (Varian)</a:t>
            </a:r>
          </a:p>
          <a:p>
            <a:pPr>
              <a:lnSpc>
                <a:spcPct val="90000"/>
              </a:lnSpc>
            </a:pPr>
            <a:r>
              <a:rPr lang="en-GB" sz="1600" dirty="0">
                <a:solidFill>
                  <a:schemeClr val="accent2"/>
                </a:solidFill>
              </a:rPr>
              <a:t>Syngenta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AWM-ERDF-ADV-RBG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6143644"/>
            <a:ext cx="2571768" cy="56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66915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66916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17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66918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Introduction to SET-LRP</a:t>
            </a:r>
          </a:p>
        </p:txBody>
      </p:sp>
      <p:sp>
        <p:nvSpPr>
          <p:cNvPr id="166919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20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21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66922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23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66924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25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66926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27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66928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29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30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31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32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66933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4</a:t>
            </a:r>
          </a:p>
        </p:txBody>
      </p:sp>
      <p:sp>
        <p:nvSpPr>
          <p:cNvPr id="166935" name="Text Box 23"/>
          <p:cNvSpPr txBox="1">
            <a:spLocks noChangeArrowheads="1"/>
          </p:cNvSpPr>
          <p:nvPr/>
        </p:nvSpPr>
        <p:spPr bwMode="auto">
          <a:xfrm>
            <a:off x="395288" y="1484313"/>
            <a:ext cx="8280400" cy="4185761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 sz="2400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 sz="2400" dirty="0">
                <a:latin typeface="Verdana" pitchFamily="34" charset="0"/>
              </a:rPr>
              <a:t>Benefits of SET-LRP</a:t>
            </a:r>
          </a:p>
          <a:p>
            <a:pPr eaLnBrk="0" hangingPunct="0">
              <a:buFontTx/>
              <a:buChar char="o"/>
            </a:pPr>
            <a:endParaRPr lang="en-GB" sz="2400" dirty="0">
              <a:latin typeface="Verdana" pitchFamily="34" charset="0"/>
            </a:endParaRPr>
          </a:p>
          <a:p>
            <a:pPr eaLnBrk="0" hangingPunct="0"/>
            <a:endParaRPr lang="en-GB" sz="2400" baseline="-25000" dirty="0">
              <a:latin typeface="Verdana" pitchFamily="34" charset="0"/>
            </a:endParaRPr>
          </a:p>
          <a:p>
            <a:pPr eaLnBrk="0" hangingPunct="0"/>
            <a:r>
              <a:rPr lang="en-GB" sz="2400" baseline="-25000" dirty="0">
                <a:latin typeface="Verdana" pitchFamily="34" charset="0"/>
              </a:rPr>
              <a:t>    </a:t>
            </a:r>
            <a:r>
              <a:rPr lang="en-GB" sz="2000" dirty="0">
                <a:latin typeface="Verdana" pitchFamily="34" charset="0"/>
              </a:rPr>
              <a:t>- </a:t>
            </a:r>
            <a:r>
              <a:rPr lang="en-GB" dirty="0">
                <a:latin typeface="Verdana" pitchFamily="34" charset="0"/>
              </a:rPr>
              <a:t>Ambient Conditions</a:t>
            </a:r>
          </a:p>
          <a:p>
            <a:pPr eaLnBrk="0" hangingPunct="0"/>
            <a:endParaRPr lang="en-GB" dirty="0">
              <a:latin typeface="Verdana" pitchFamily="34" charset="0"/>
            </a:endParaRPr>
          </a:p>
          <a:p>
            <a:pPr eaLnBrk="0" hangingPunct="0"/>
            <a:r>
              <a:rPr lang="en-GB" dirty="0">
                <a:latin typeface="Verdana" pitchFamily="34" charset="0"/>
              </a:rPr>
              <a:t>   - ‘Ultrafast’ controlled radical polymerisation</a:t>
            </a:r>
          </a:p>
          <a:p>
            <a:pPr eaLnBrk="0" hangingPunct="0"/>
            <a:endParaRPr lang="en-GB" dirty="0">
              <a:latin typeface="Verdana" pitchFamily="34" charset="0"/>
            </a:endParaRPr>
          </a:p>
          <a:p>
            <a:pPr eaLnBrk="0" hangingPunct="0"/>
            <a:r>
              <a:rPr lang="en-GB" dirty="0">
                <a:latin typeface="Verdana" pitchFamily="34" charset="0"/>
              </a:rPr>
              <a:t>   - Wide range of monomers, solvents and functional </a:t>
            </a:r>
            <a:r>
              <a:rPr lang="en-GB" dirty="0" smtClean="0">
                <a:latin typeface="Verdana" pitchFamily="34" charset="0"/>
              </a:rPr>
              <a:t>initiators</a:t>
            </a:r>
          </a:p>
          <a:p>
            <a:pPr eaLnBrk="0" hangingPunct="0"/>
            <a:r>
              <a:rPr lang="en-GB" dirty="0">
                <a:latin typeface="Verdana" pitchFamily="34" charset="0"/>
              </a:rPr>
              <a:t>	</a:t>
            </a:r>
            <a:r>
              <a:rPr lang="en-GB" dirty="0" err="1" smtClean="0">
                <a:latin typeface="Verdana" pitchFamily="34" charset="0"/>
              </a:rPr>
              <a:t>eg</a:t>
            </a:r>
            <a:r>
              <a:rPr lang="en-GB" dirty="0" smtClean="0">
                <a:latin typeface="Verdana" pitchFamily="34" charset="0"/>
              </a:rPr>
              <a:t> </a:t>
            </a:r>
            <a:r>
              <a:rPr lang="en-GB" dirty="0" smtClean="0">
                <a:solidFill>
                  <a:schemeClr val="tx2"/>
                </a:solidFill>
                <a:latin typeface="Verdana" pitchFamily="34" charset="0"/>
              </a:rPr>
              <a:t>amide monomers, </a:t>
            </a:r>
            <a:r>
              <a:rPr lang="en-GB" dirty="0" err="1" smtClean="0">
                <a:solidFill>
                  <a:schemeClr val="tx2"/>
                </a:solidFill>
                <a:latin typeface="Verdana" pitchFamily="34" charset="0"/>
              </a:rPr>
              <a:t>protic</a:t>
            </a:r>
            <a:r>
              <a:rPr lang="en-GB" dirty="0" smtClean="0">
                <a:solidFill>
                  <a:schemeClr val="tx2"/>
                </a:solidFill>
                <a:latin typeface="Verdana" pitchFamily="34" charset="0"/>
              </a:rPr>
              <a:t> solvents, non activated alkenes</a:t>
            </a:r>
            <a:endParaRPr lang="en-GB" dirty="0">
              <a:solidFill>
                <a:schemeClr val="tx2"/>
              </a:solidFill>
              <a:latin typeface="Verdana" pitchFamily="34" charset="0"/>
            </a:endParaRPr>
          </a:p>
          <a:p>
            <a:pPr eaLnBrk="0" hangingPunct="0"/>
            <a:endParaRPr lang="en-GB" dirty="0">
              <a:solidFill>
                <a:srgbClr val="0000FF"/>
              </a:solidFill>
              <a:latin typeface="Verdana" pitchFamily="34" charset="0"/>
            </a:endParaRPr>
          </a:p>
          <a:p>
            <a:pPr eaLnBrk="0" hangingPunct="0"/>
            <a:r>
              <a:rPr lang="en-GB" dirty="0">
                <a:solidFill>
                  <a:srgbClr val="0000FF"/>
                </a:solidFill>
                <a:latin typeface="Verdana" pitchFamily="34" charset="0"/>
              </a:rPr>
              <a:t>   </a:t>
            </a:r>
            <a:r>
              <a:rPr lang="en-GB" dirty="0">
                <a:latin typeface="Verdana" pitchFamily="34" charset="0"/>
              </a:rPr>
              <a:t>- Synthesis of very high molecular weight </a:t>
            </a:r>
            <a:r>
              <a:rPr lang="en-GB" dirty="0" smtClean="0">
                <a:latin typeface="Verdana" pitchFamily="34" charset="0"/>
              </a:rPr>
              <a:t>polymers &gt; 1 million</a:t>
            </a:r>
            <a:endParaRPr lang="en-GB" dirty="0">
              <a:latin typeface="Verdana" pitchFamily="34" charset="0"/>
            </a:endParaRPr>
          </a:p>
          <a:p>
            <a:pPr eaLnBrk="0" hangingPunct="0"/>
            <a:endParaRPr lang="en-GB" dirty="0">
              <a:latin typeface="Verdana" pitchFamily="34" charset="0"/>
            </a:endParaRPr>
          </a:p>
          <a:p>
            <a:pPr eaLnBrk="0" hangingPunct="0"/>
            <a:r>
              <a:rPr lang="en-GB" dirty="0">
                <a:latin typeface="Verdana" pitchFamily="34" charset="0"/>
              </a:rPr>
              <a:t>   - Cu(0) easy to remove, facile polymer clean-up</a:t>
            </a:r>
          </a:p>
          <a:p>
            <a:pPr eaLnBrk="0" hangingPunct="0"/>
            <a:endParaRPr lang="en-GB" sz="2000" dirty="0">
              <a:latin typeface="Verdana" pitchFamily="34" charset="0"/>
            </a:endParaRPr>
          </a:p>
        </p:txBody>
      </p:sp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11" descr="P100065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858016" y="1285860"/>
            <a:ext cx="2008195" cy="1505988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6665" y="642918"/>
            <a:ext cx="6264407" cy="92333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In memory of Charlie Hoyle – University of Southern Mississippi</a:t>
            </a:r>
          </a:p>
          <a:p>
            <a:pPr algn="ctr"/>
            <a:endParaRPr lang="en-GB" b="1" dirty="0" smtClean="0"/>
          </a:p>
          <a:p>
            <a:pPr algn="ctr"/>
            <a:r>
              <a:rPr lang="en-GB" b="1" dirty="0" smtClean="0"/>
              <a:t>An extraordinary scientist </a:t>
            </a:r>
            <a:endParaRPr lang="en-GB" b="1" dirty="0"/>
          </a:p>
        </p:txBody>
      </p:sp>
      <p:pic>
        <p:nvPicPr>
          <p:cNvPr id="5" name="Picture 4" descr="hoy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2071678"/>
            <a:ext cx="2847975" cy="3609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571472" y="928670"/>
            <a:ext cx="77771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 sz="2400" dirty="0" smtClean="0">
                <a:solidFill>
                  <a:schemeClr val="tx2"/>
                </a:solidFill>
              </a:rPr>
              <a:t>Thiol-ene Click Chemistry, Catalytic Chain Transfer Polymerization in Conjunction with SET-living Radical Polymerization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714612" y="2428868"/>
            <a:ext cx="33477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dirty="0"/>
              <a:t>David Haddleton</a:t>
            </a:r>
          </a:p>
          <a:p>
            <a:pPr algn="ctr"/>
            <a:r>
              <a:rPr lang="en-GB" sz="2400" dirty="0"/>
              <a:t>University of </a:t>
            </a:r>
            <a:r>
              <a:rPr lang="en-GB" sz="2400" dirty="0" err="1" smtClean="0"/>
              <a:t>Warwick,UK</a:t>
            </a:r>
            <a:endParaRPr lang="en-US" sz="2400" dirty="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021993" y="3643314"/>
            <a:ext cx="6693627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b="1" i="1" dirty="0" smtClean="0">
                <a:solidFill>
                  <a:srgbClr val="FF0000"/>
                </a:solidFill>
              </a:rPr>
              <a:t>CRP Meeting</a:t>
            </a:r>
          </a:p>
          <a:p>
            <a:pPr algn="ctr"/>
            <a:r>
              <a:rPr lang="en-GB" sz="2400" b="1" i="1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Ol</a:t>
            </a:r>
            <a:r>
              <a:rPr lang="en-GB" sz="2400" dirty="0" smtClean="0">
                <a:solidFill>
                  <a:srgbClr val="FF0000"/>
                </a:solidFill>
              </a:rPr>
              <a:t> Fosse </a:t>
            </a:r>
            <a:r>
              <a:rPr lang="en-GB" sz="2400" dirty="0" err="1" smtClean="0">
                <a:solidFill>
                  <a:srgbClr val="FF0000"/>
                </a:solidFill>
              </a:rPr>
              <a:t>d'Outh</a:t>
            </a:r>
            <a:r>
              <a:rPr lang="en-GB" sz="2400" dirty="0" smtClean="0">
                <a:solidFill>
                  <a:srgbClr val="FF0000"/>
                </a:solidFill>
              </a:rPr>
              <a:t>, </a:t>
            </a:r>
            <a:r>
              <a:rPr lang="en-GB" sz="2400" dirty="0" err="1" smtClean="0">
                <a:solidFill>
                  <a:srgbClr val="FF0000"/>
                </a:solidFill>
              </a:rPr>
              <a:t>Houffalize</a:t>
            </a:r>
            <a:r>
              <a:rPr lang="en-GB" sz="2400" dirty="0" smtClean="0">
                <a:solidFill>
                  <a:srgbClr val="FF0000"/>
                </a:solidFill>
              </a:rPr>
              <a:t>, September 17-18, 2009</a:t>
            </a:r>
            <a:endParaRPr lang="en-GB" sz="2400" b="1" i="1" dirty="0" smtClean="0">
              <a:solidFill>
                <a:srgbClr val="FF0000"/>
              </a:solidFill>
            </a:endParaRPr>
          </a:p>
          <a:p>
            <a:pPr algn="ctr"/>
            <a:endParaRPr lang="en-GB" sz="2400" b="1" i="1" baseline="30000" dirty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39267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39268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39270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Initial Ligand Studies</a:t>
            </a:r>
          </a:p>
        </p:txBody>
      </p:sp>
      <p:sp>
        <p:nvSpPr>
          <p:cNvPr id="139271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72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73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9274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75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9276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77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39278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79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39280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81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82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83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84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39285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8</a:t>
            </a:r>
          </a:p>
        </p:txBody>
      </p:sp>
      <p:sp>
        <p:nvSpPr>
          <p:cNvPr id="139286" name="AutoShape 22"/>
          <p:cNvSpPr>
            <a:spLocks noChangeArrowheads="1"/>
          </p:cNvSpPr>
          <p:nvPr/>
        </p:nvSpPr>
        <p:spPr bwMode="auto">
          <a:xfrm>
            <a:off x="468313" y="1125538"/>
            <a:ext cx="360362" cy="369887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39287" name="Picture 23" descr="Combinatorial Analys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484313"/>
            <a:ext cx="7559675" cy="4478337"/>
          </a:xfrm>
          <a:prstGeom prst="rect">
            <a:avLst/>
          </a:prstGeom>
          <a:noFill/>
        </p:spPr>
      </p:pic>
      <p:sp>
        <p:nvSpPr>
          <p:cNvPr id="139288" name="Text Box 24"/>
          <p:cNvSpPr txBox="1">
            <a:spLocks noChangeArrowheads="1"/>
          </p:cNvSpPr>
          <p:nvPr/>
        </p:nvSpPr>
        <p:spPr bwMode="auto">
          <a:xfrm>
            <a:off x="468313" y="908050"/>
            <a:ext cx="8137525" cy="54927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Ligand studies in organic solvents</a:t>
            </a:r>
          </a:p>
          <a:p>
            <a:pPr eaLnBrk="0" hangingPunct="0"/>
            <a:endParaRPr lang="en-GB" baseline="-25000">
              <a:latin typeface="Verdana" pitchFamily="34" charset="0"/>
            </a:endParaRPr>
          </a:p>
        </p:txBody>
      </p:sp>
      <p:pic>
        <p:nvPicPr>
          <p:cNvPr id="139291" name="Picture 27" descr="Vial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6825" y="3513138"/>
            <a:ext cx="439738" cy="1122362"/>
          </a:xfrm>
          <a:prstGeom prst="rect">
            <a:avLst/>
          </a:prstGeom>
          <a:noFill/>
        </p:spPr>
      </p:pic>
      <p:pic>
        <p:nvPicPr>
          <p:cNvPr id="139292" name="Picture 28" descr="Vial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95813" y="4652963"/>
            <a:ext cx="425450" cy="1127125"/>
          </a:xfrm>
          <a:prstGeom prst="rect">
            <a:avLst/>
          </a:prstGeom>
          <a:noFill/>
        </p:spPr>
      </p:pic>
      <p:pic>
        <p:nvPicPr>
          <p:cNvPr id="139293" name="Picture 29" descr="Vial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44725" y="2468563"/>
            <a:ext cx="388938" cy="1025525"/>
          </a:xfrm>
          <a:prstGeom prst="rect">
            <a:avLst/>
          </a:prstGeom>
          <a:noFill/>
        </p:spPr>
      </p:pic>
      <p:pic>
        <p:nvPicPr>
          <p:cNvPr id="139294" name="Picture 30" descr="Vial 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4163" y="4652963"/>
            <a:ext cx="461962" cy="1138237"/>
          </a:xfrm>
          <a:prstGeom prst="rect">
            <a:avLst/>
          </a:prstGeom>
          <a:noFill/>
        </p:spPr>
      </p:pic>
      <p:pic>
        <p:nvPicPr>
          <p:cNvPr id="139295" name="Picture 31" descr="Vial 2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32613" y="4652963"/>
            <a:ext cx="450850" cy="1131887"/>
          </a:xfrm>
          <a:prstGeom prst="rect">
            <a:avLst/>
          </a:prstGeom>
          <a:noFill/>
        </p:spPr>
      </p:pic>
      <p:sp>
        <p:nvSpPr>
          <p:cNvPr id="139297" name="Rectangle 33"/>
          <p:cNvSpPr>
            <a:spLocks noChangeArrowheads="1"/>
          </p:cNvSpPr>
          <p:nvPr/>
        </p:nvSpPr>
        <p:spPr bwMode="auto">
          <a:xfrm>
            <a:off x="793750" y="2651125"/>
            <a:ext cx="1223963" cy="647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98" name="Rectangle 34"/>
          <p:cNvSpPr>
            <a:spLocks noChangeArrowheads="1"/>
          </p:cNvSpPr>
          <p:nvPr/>
        </p:nvSpPr>
        <p:spPr bwMode="auto">
          <a:xfrm>
            <a:off x="790575" y="3705225"/>
            <a:ext cx="1223963" cy="647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39299" name="Rectangle 35"/>
          <p:cNvSpPr>
            <a:spLocks noChangeArrowheads="1"/>
          </p:cNvSpPr>
          <p:nvPr/>
        </p:nvSpPr>
        <p:spPr bwMode="auto">
          <a:xfrm>
            <a:off x="790575" y="4848225"/>
            <a:ext cx="1223963" cy="647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39300" name="Picture 36" descr="DAB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4700" y="2613025"/>
            <a:ext cx="1246188" cy="384175"/>
          </a:xfrm>
          <a:prstGeom prst="rect">
            <a:avLst/>
          </a:prstGeom>
          <a:noFill/>
        </p:spPr>
      </p:pic>
      <p:pic>
        <p:nvPicPr>
          <p:cNvPr id="139301" name="Picture 37" descr="Me6TREN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6288" y="4762500"/>
            <a:ext cx="1255712" cy="592138"/>
          </a:xfrm>
          <a:prstGeom prst="rect">
            <a:avLst/>
          </a:prstGeom>
          <a:noFill/>
        </p:spPr>
      </p:pic>
      <p:pic>
        <p:nvPicPr>
          <p:cNvPr id="139302" name="Picture 38" descr="PMDETA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71525" y="3686175"/>
            <a:ext cx="1263650" cy="463550"/>
          </a:xfrm>
          <a:prstGeom prst="rect">
            <a:avLst/>
          </a:prstGeom>
          <a:noFill/>
        </p:spPr>
      </p:pic>
      <p:sp>
        <p:nvSpPr>
          <p:cNvPr id="139303" name="Text Box 39"/>
          <p:cNvSpPr txBox="1">
            <a:spLocks noChangeArrowheads="1"/>
          </p:cNvSpPr>
          <p:nvPr/>
        </p:nvSpPr>
        <p:spPr bwMode="auto">
          <a:xfrm>
            <a:off x="827088" y="4197350"/>
            <a:ext cx="1136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3333FF"/>
                </a:solidFill>
              </a:rPr>
              <a:t>PMDETA</a:t>
            </a:r>
          </a:p>
        </p:txBody>
      </p:sp>
      <p:sp>
        <p:nvSpPr>
          <p:cNvPr id="139304" name="Text Box 40"/>
          <p:cNvSpPr txBox="1">
            <a:spLocks noChangeArrowheads="1"/>
          </p:cNvSpPr>
          <p:nvPr/>
        </p:nvSpPr>
        <p:spPr bwMode="auto">
          <a:xfrm>
            <a:off x="790575" y="5367338"/>
            <a:ext cx="12080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9900"/>
                </a:solidFill>
              </a:rPr>
              <a:t>Me</a:t>
            </a:r>
            <a:r>
              <a:rPr lang="en-GB" baseline="-25000">
                <a:solidFill>
                  <a:srgbClr val="009900"/>
                </a:solidFill>
              </a:rPr>
              <a:t>6</a:t>
            </a:r>
            <a:r>
              <a:rPr lang="en-GB">
                <a:solidFill>
                  <a:srgbClr val="009900"/>
                </a:solidFill>
              </a:rPr>
              <a:t>TREN</a:t>
            </a:r>
          </a:p>
        </p:txBody>
      </p:sp>
      <p:sp>
        <p:nvSpPr>
          <p:cNvPr id="139305" name="Text Box 41"/>
          <p:cNvSpPr txBox="1">
            <a:spLocks noChangeArrowheads="1"/>
          </p:cNvSpPr>
          <p:nvPr/>
        </p:nvSpPr>
        <p:spPr bwMode="auto">
          <a:xfrm>
            <a:off x="798513" y="3103563"/>
            <a:ext cx="12049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aseline="30000">
                <a:solidFill>
                  <a:srgbClr val="FF0000"/>
                </a:solidFill>
              </a:rPr>
              <a:t>t</a:t>
            </a:r>
            <a:r>
              <a:rPr lang="en-GB">
                <a:solidFill>
                  <a:srgbClr val="FF0000"/>
                </a:solidFill>
              </a:rPr>
              <a:t>ButylDAB</a:t>
            </a:r>
          </a:p>
        </p:txBody>
      </p:sp>
      <p:pic>
        <p:nvPicPr>
          <p:cNvPr id="39" name="Picture 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82948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UV-Vis Analysis of SET-LRP System</a:t>
            </a:r>
          </a:p>
        </p:txBody>
      </p:sp>
      <p:sp>
        <p:nvSpPr>
          <p:cNvPr id="82951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52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82954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55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82956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57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82958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59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82960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61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62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63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64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82965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11</a:t>
            </a:r>
          </a:p>
        </p:txBody>
      </p:sp>
      <p:sp>
        <p:nvSpPr>
          <p:cNvPr id="82966" name="AutoShape 22"/>
          <p:cNvSpPr>
            <a:spLocks noChangeArrowheads="1"/>
          </p:cNvSpPr>
          <p:nvPr/>
        </p:nvSpPr>
        <p:spPr bwMode="auto">
          <a:xfrm>
            <a:off x="468313" y="1125538"/>
            <a:ext cx="360362" cy="369887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68" name="Text Box 24"/>
          <p:cNvSpPr txBox="1">
            <a:spLocks noChangeArrowheads="1"/>
          </p:cNvSpPr>
          <p:nvPr/>
        </p:nvSpPr>
        <p:spPr bwMode="auto">
          <a:xfrm>
            <a:off x="468313" y="908050"/>
            <a:ext cx="8137525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Monitoring disproportionation using UV-Vis analysis</a:t>
            </a:r>
            <a:endParaRPr lang="en-GB" baseline="-25000">
              <a:latin typeface="Verdana" pitchFamily="34" charset="0"/>
            </a:endParaRPr>
          </a:p>
        </p:txBody>
      </p:sp>
      <p:pic>
        <p:nvPicPr>
          <p:cNvPr id="82969" name="Picture 25" descr="UV-Vis Theo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1412875"/>
            <a:ext cx="6408738" cy="469900"/>
          </a:xfrm>
          <a:prstGeom prst="rect">
            <a:avLst/>
          </a:prstGeom>
          <a:noFill/>
        </p:spPr>
      </p:pic>
      <p:pic>
        <p:nvPicPr>
          <p:cNvPr id="82971" name="Picture 27" descr="Cu(I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1909763"/>
            <a:ext cx="6119812" cy="4271962"/>
          </a:xfrm>
          <a:prstGeom prst="rect">
            <a:avLst/>
          </a:prstGeom>
          <a:noFill/>
        </p:spPr>
      </p:pic>
      <p:sp>
        <p:nvSpPr>
          <p:cNvPr id="82970" name="Text Box 26"/>
          <p:cNvSpPr txBox="1">
            <a:spLocks noChangeArrowheads="1"/>
          </p:cNvSpPr>
          <p:nvPr/>
        </p:nvSpPr>
        <p:spPr bwMode="auto">
          <a:xfrm>
            <a:off x="5580063" y="2492375"/>
            <a:ext cx="129698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600">
                <a:solidFill>
                  <a:srgbClr val="800080"/>
                </a:solidFill>
              </a:rPr>
              <a:t>DMSO</a:t>
            </a:r>
          </a:p>
        </p:txBody>
      </p:sp>
      <p:sp>
        <p:nvSpPr>
          <p:cNvPr id="82973" name="Text Box 29"/>
          <p:cNvSpPr txBox="1">
            <a:spLocks noChangeArrowheads="1"/>
          </p:cNvSpPr>
          <p:nvPr/>
        </p:nvSpPr>
        <p:spPr bwMode="auto">
          <a:xfrm>
            <a:off x="5651500" y="2565400"/>
            <a:ext cx="1008063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42340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41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42342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UV-Vis Analysis of SET-LRP System</a:t>
            </a:r>
          </a:p>
        </p:txBody>
      </p:sp>
      <p:sp>
        <p:nvSpPr>
          <p:cNvPr id="142343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44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45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2346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47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2348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49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42350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51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42352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53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54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55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56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42357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11</a:t>
            </a:r>
          </a:p>
        </p:txBody>
      </p:sp>
      <p:sp>
        <p:nvSpPr>
          <p:cNvPr id="142358" name="AutoShape 22"/>
          <p:cNvSpPr>
            <a:spLocks noChangeArrowheads="1"/>
          </p:cNvSpPr>
          <p:nvPr/>
        </p:nvSpPr>
        <p:spPr bwMode="auto">
          <a:xfrm>
            <a:off x="468313" y="1125538"/>
            <a:ext cx="360362" cy="369887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60" name="Text Box 24"/>
          <p:cNvSpPr txBox="1">
            <a:spLocks noChangeArrowheads="1"/>
          </p:cNvSpPr>
          <p:nvPr/>
        </p:nvSpPr>
        <p:spPr bwMode="auto">
          <a:xfrm>
            <a:off x="468313" y="908050"/>
            <a:ext cx="8137525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Monitoring disproportionation using UV-Vis analysis</a:t>
            </a:r>
            <a:endParaRPr lang="en-GB" baseline="-25000">
              <a:latin typeface="Verdana" pitchFamily="34" charset="0"/>
            </a:endParaRPr>
          </a:p>
        </p:txBody>
      </p:sp>
      <p:pic>
        <p:nvPicPr>
          <p:cNvPr id="142361" name="Picture 25" descr="UV-Vis Theo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1412875"/>
            <a:ext cx="6408738" cy="469900"/>
          </a:xfrm>
          <a:prstGeom prst="rect">
            <a:avLst/>
          </a:prstGeom>
          <a:noFill/>
        </p:spPr>
      </p:pic>
      <p:sp>
        <p:nvSpPr>
          <p:cNvPr id="142363" name="Text Box 27"/>
          <p:cNvSpPr txBox="1">
            <a:spLocks noChangeArrowheads="1"/>
          </p:cNvSpPr>
          <p:nvPr/>
        </p:nvSpPr>
        <p:spPr bwMode="auto">
          <a:xfrm>
            <a:off x="5580063" y="2492375"/>
            <a:ext cx="129698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600">
                <a:solidFill>
                  <a:srgbClr val="800080"/>
                </a:solidFill>
              </a:rPr>
              <a:t>DMSO</a:t>
            </a:r>
          </a:p>
        </p:txBody>
      </p:sp>
      <p:pic>
        <p:nvPicPr>
          <p:cNvPr id="142365" name="Picture 29" descr="Cu(I) Disproportiona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1911350"/>
            <a:ext cx="6119812" cy="4270375"/>
          </a:xfrm>
          <a:prstGeom prst="rect">
            <a:avLst/>
          </a:prstGeom>
          <a:noFill/>
        </p:spPr>
      </p:pic>
      <p:sp>
        <p:nvSpPr>
          <p:cNvPr id="142367" name="Text Box 31"/>
          <p:cNvSpPr txBox="1">
            <a:spLocks noChangeArrowheads="1"/>
          </p:cNvSpPr>
          <p:nvPr/>
        </p:nvSpPr>
        <p:spPr bwMode="auto">
          <a:xfrm>
            <a:off x="5580063" y="2492375"/>
            <a:ext cx="129698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600">
                <a:solidFill>
                  <a:srgbClr val="800080"/>
                </a:solidFill>
              </a:rPr>
              <a:t>DMSO</a:t>
            </a:r>
          </a:p>
        </p:txBody>
      </p:sp>
      <p:sp>
        <p:nvSpPr>
          <p:cNvPr id="142368" name="AutoShape 32"/>
          <p:cNvSpPr>
            <a:spLocks noChangeArrowheads="1"/>
          </p:cNvSpPr>
          <p:nvPr/>
        </p:nvSpPr>
        <p:spPr bwMode="auto">
          <a:xfrm rot="16200000">
            <a:off x="5509419" y="4004469"/>
            <a:ext cx="1655763" cy="50482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69" name="AutoShape 33"/>
          <p:cNvSpPr>
            <a:spLocks noChangeArrowheads="1"/>
          </p:cNvSpPr>
          <p:nvPr/>
        </p:nvSpPr>
        <p:spPr bwMode="auto">
          <a:xfrm rot="16200000">
            <a:off x="4033044" y="4544219"/>
            <a:ext cx="792163" cy="28892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70" name="Text Box 34"/>
          <p:cNvSpPr txBox="1">
            <a:spLocks noChangeArrowheads="1"/>
          </p:cNvSpPr>
          <p:nvPr/>
        </p:nvSpPr>
        <p:spPr bwMode="auto">
          <a:xfrm>
            <a:off x="7715250" y="1557338"/>
            <a:ext cx="344488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b="1">
                <a:solidFill>
                  <a:srgbClr val="006600"/>
                </a:solidFill>
                <a:sym typeface="Wingdings" pitchFamily="2" charset="2"/>
              </a:rPr>
              <a:t></a:t>
            </a:r>
          </a:p>
        </p:txBody>
      </p:sp>
      <p:pic>
        <p:nvPicPr>
          <p:cNvPr id="31" name="Picture 28" descr="DSCF334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8" y="2500306"/>
            <a:ext cx="1293215" cy="1724014"/>
          </a:xfrm>
          <a:prstGeom prst="rect">
            <a:avLst/>
          </a:prstGeom>
          <a:noFill/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2588</Words>
  <Application>Microsoft Office PowerPoint</Application>
  <PresentationFormat>On-screen Show (4:3)</PresentationFormat>
  <Paragraphs>485</Paragraphs>
  <Slides>61</Slides>
  <Notes>61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6</vt:i4>
      </vt:variant>
      <vt:variant>
        <vt:lpstr>Slide Titles</vt:lpstr>
      </vt:variant>
      <vt:variant>
        <vt:i4>61</vt:i4>
      </vt:variant>
    </vt:vector>
  </HeadingPairs>
  <TitlesOfParts>
    <vt:vector size="68" baseType="lpstr">
      <vt:lpstr>Office Theme</vt:lpstr>
      <vt:lpstr>CS ChemDraw Drawing</vt:lpstr>
      <vt:lpstr>Graph</vt:lpstr>
      <vt:lpstr>Image</vt:lpstr>
      <vt:lpstr>Document</vt:lpstr>
      <vt:lpstr>ISIS/Draw Sketch</vt:lpstr>
      <vt:lpstr>Picture</vt:lpstr>
      <vt:lpstr>Slide 1</vt:lpstr>
      <vt:lpstr>Slide 2</vt:lpstr>
      <vt:lpstr>Outline</vt:lpstr>
      <vt:lpstr>Outline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Cu(0) mediated Polymerisations</vt:lpstr>
      <vt:lpstr>Cu(0) Polymerisation of MA in non polar solvent</vt:lpstr>
      <vt:lpstr>Use of METHANOL to mediate SET-LRP of MA</vt:lpstr>
      <vt:lpstr>Use of alcohol additives to mediate SET-LRP</vt:lpstr>
      <vt:lpstr>PEGMA with SETLRP</vt:lpstr>
      <vt:lpstr>PEGMA with SETLRP</vt:lpstr>
      <vt:lpstr>Cu(0)-catalysed polymerisation of PEGMA475  </vt:lpstr>
      <vt:lpstr>DEGMEMA with Cu(0)</vt:lpstr>
      <vt:lpstr>Slide 22</vt:lpstr>
      <vt:lpstr>Slide 23</vt:lpstr>
      <vt:lpstr>Outline</vt:lpstr>
      <vt:lpstr>Slide 25</vt:lpstr>
      <vt:lpstr>Slide 26</vt:lpstr>
      <vt:lpstr>Online NMR clicking for optimisation</vt:lpstr>
      <vt:lpstr>Slide 28</vt:lpstr>
      <vt:lpstr>Outline</vt:lpstr>
      <vt:lpstr>Slide 30</vt:lpstr>
      <vt:lpstr>Slide 31</vt:lpstr>
      <vt:lpstr>Slide 32</vt:lpstr>
      <vt:lpstr>Outline</vt:lpstr>
      <vt:lpstr>Thio-Michael Addition without radical initiator</vt:lpstr>
      <vt:lpstr>1H NMR; PEGMA + 2-Mercaptoethanol / DMPP</vt:lpstr>
      <vt:lpstr>MALDI: PEGA + 2-Mercaptoethanol / nC5H9NH2</vt:lpstr>
      <vt:lpstr>Rates of Conversion; PEGMA + 2-ME  with 5 wt% DMPP / TBP / nC5H9NH2  / nC7H7NH2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Catalytic Chain Transfer Polymerisation (CCTP)</vt:lpstr>
      <vt:lpstr>Slide 51</vt:lpstr>
      <vt:lpstr>Slide 52</vt:lpstr>
      <vt:lpstr>Slide 53</vt:lpstr>
      <vt:lpstr>Outline</vt:lpstr>
      <vt:lpstr>Slide 55</vt:lpstr>
      <vt:lpstr>Overlay of GPC data</vt:lpstr>
      <vt:lpstr>GPC traces of P(EGDMA)</vt:lpstr>
      <vt:lpstr>Michael-Addition of thiols</vt:lpstr>
      <vt:lpstr>Acknowledgements</vt:lpstr>
      <vt:lpstr>Slide 60</vt:lpstr>
      <vt:lpstr>Slide 61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 Haddleton</dc:creator>
  <cp:lastModifiedBy>D M Haddleton</cp:lastModifiedBy>
  <cp:revision>14</cp:revision>
  <dcterms:created xsi:type="dcterms:W3CDTF">2009-07-31T12:07:43Z</dcterms:created>
  <dcterms:modified xsi:type="dcterms:W3CDTF">2009-09-15T08:16:22Z</dcterms:modified>
</cp:coreProperties>
</file>