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257" r:id="rId2"/>
    <p:sldId id="366" r:id="rId3"/>
    <p:sldId id="258" r:id="rId4"/>
    <p:sldId id="365" r:id="rId5"/>
    <p:sldId id="260" r:id="rId6"/>
    <p:sldId id="261" r:id="rId7"/>
    <p:sldId id="264" r:id="rId8"/>
    <p:sldId id="266" r:id="rId9"/>
    <p:sldId id="285" r:id="rId10"/>
    <p:sldId id="277" r:id="rId11"/>
    <p:sldId id="278" r:id="rId12"/>
    <p:sldId id="283" r:id="rId13"/>
    <p:sldId id="312" r:id="rId14"/>
    <p:sldId id="311" r:id="rId15"/>
    <p:sldId id="298" r:id="rId16"/>
    <p:sldId id="301" r:id="rId17"/>
    <p:sldId id="314" r:id="rId18"/>
    <p:sldId id="315" r:id="rId19"/>
    <p:sldId id="318" r:id="rId20"/>
    <p:sldId id="319" r:id="rId21"/>
    <p:sldId id="368" r:id="rId22"/>
    <p:sldId id="324" r:id="rId23"/>
    <p:sldId id="325" r:id="rId24"/>
    <p:sldId id="326" r:id="rId25"/>
    <p:sldId id="327" r:id="rId26"/>
    <p:sldId id="370" r:id="rId27"/>
    <p:sldId id="331" r:id="rId28"/>
    <p:sldId id="332" r:id="rId29"/>
    <p:sldId id="333" r:id="rId30"/>
    <p:sldId id="334" r:id="rId31"/>
    <p:sldId id="335" r:id="rId32"/>
    <p:sldId id="358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5" r:id="rId42"/>
    <p:sldId id="346" r:id="rId43"/>
    <p:sldId id="348" r:id="rId44"/>
    <p:sldId id="349" r:id="rId45"/>
    <p:sldId id="350" r:id="rId46"/>
    <p:sldId id="351" r:id="rId47"/>
    <p:sldId id="371" r:id="rId48"/>
    <p:sldId id="354" r:id="rId49"/>
    <p:sldId id="355" r:id="rId50"/>
    <p:sldId id="356" r:id="rId51"/>
    <p:sldId id="357" r:id="rId52"/>
    <p:sldId id="362" r:id="rId53"/>
    <p:sldId id="373" r:id="rId54"/>
    <p:sldId id="374" r:id="rId55"/>
    <p:sldId id="392" r:id="rId56"/>
    <p:sldId id="393" r:id="rId57"/>
    <p:sldId id="394" r:id="rId58"/>
    <p:sldId id="395" r:id="rId59"/>
    <p:sldId id="391" r:id="rId60"/>
    <p:sldId id="389" r:id="rId61"/>
    <p:sldId id="390" r:id="rId62"/>
    <p:sldId id="375" r:id="rId63"/>
    <p:sldId id="376" r:id="rId64"/>
    <p:sldId id="377" r:id="rId65"/>
    <p:sldId id="378" r:id="rId66"/>
    <p:sldId id="379" r:id="rId67"/>
    <p:sldId id="380" r:id="rId68"/>
    <p:sldId id="381" r:id="rId69"/>
    <p:sldId id="382" r:id="rId70"/>
    <p:sldId id="383" r:id="rId71"/>
    <p:sldId id="384" r:id="rId72"/>
    <p:sldId id="385" r:id="rId73"/>
    <p:sldId id="386" r:id="rId74"/>
    <p:sldId id="387" r:id="rId75"/>
    <p:sldId id="388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73" d="100"/>
          <a:sy n="73" d="100"/>
        </p:scale>
        <p:origin x="-1080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image" Target="../media/image69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image" Target="../media/image7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78.emf"/><Relationship Id="rId1" Type="http://schemas.openxmlformats.org/officeDocument/2006/relationships/image" Target="../media/image80.emf"/><Relationship Id="rId4" Type="http://schemas.openxmlformats.org/officeDocument/2006/relationships/image" Target="../media/image8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87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90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9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emf"/><Relationship Id="rId1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image" Target="../media/image64.w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3C4EF-A03E-43A9-8199-437ADE1AE32B}" type="datetimeFigureOut">
              <a:rPr lang="en-US" smtClean="0"/>
              <a:t>10/2/2009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C6316-6310-4D20-99B3-CED1EDDD33B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2829D-05B8-452F-BD4E-3E2B112DD5CF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52FEF-0233-4057-85F9-4F45AC5BD2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BC28D-5B86-4B50-952C-465C9AD73C2B}" type="slidenum">
              <a:rPr lang="en-US"/>
              <a:pPr/>
              <a:t>13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29FF6E-E4A7-419F-841E-3D702CD44115}" type="slidenum">
              <a:rPr lang="en-US"/>
              <a:pPr/>
              <a:t>14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AE7BAA-51B1-40FF-9F1B-E4136C441FF9}" type="slidenum">
              <a:rPr lang="en-US"/>
              <a:pPr/>
              <a:t>15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52B9A-493A-4E90-8533-00341CC0F7B3}" type="slidenum">
              <a:rPr lang="en-US"/>
              <a:pPr/>
              <a:t>16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9181C-DC66-41B4-AE23-DF0D915105BB}" type="slidenum">
              <a:rPr lang="en-GB"/>
              <a:pPr/>
              <a:t>17</a:t>
            </a:fld>
            <a:endParaRPr lang="en-GB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ED8C2-2203-4BDD-B285-51520DFFA8DB}" type="slidenum">
              <a:rPr lang="en-GB"/>
              <a:pPr/>
              <a:t>18</a:t>
            </a:fld>
            <a:endParaRPr lang="en-GB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0732C5-FB66-4CC4-AE88-E214E1C37636}" type="slidenum">
              <a:rPr lang="en-GB"/>
              <a:pPr/>
              <a:t>22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C1EA0-2D19-4CB4-B9B0-6744971D6C8A}" type="slidenum">
              <a:rPr lang="en-GB"/>
              <a:pPr/>
              <a:t>23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C2862-72BB-4D59-8BCE-7638BE0E79EE}" type="slidenum">
              <a:rPr lang="en-GB"/>
              <a:pPr/>
              <a:t>24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6F4CA-ACBC-4F08-8CEB-6C158EAAD8C1}" type="slidenum">
              <a:rPr lang="en-GB"/>
              <a:pPr/>
              <a:t>25</a:t>
            </a:fld>
            <a:endParaRPr lang="en-GB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29650B-058D-462D-8DC2-289E7723C919}" type="slidenum">
              <a:rPr lang="en-GB"/>
              <a:pPr/>
              <a:t>27</a:t>
            </a:fld>
            <a:endParaRPr lang="en-GB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FC11A-A080-4677-BE6A-DEE8A5685463}" type="slidenum">
              <a:rPr lang="en-GB"/>
              <a:pPr/>
              <a:t>28</a:t>
            </a:fld>
            <a:endParaRPr lang="en-GB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E60A-AECE-49C0-9CF2-4E866B39563D}" type="slidenum">
              <a:rPr lang="en-GB"/>
              <a:pPr/>
              <a:t>29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F3EE26-97B0-4042-AFAF-75B015FF088B}" type="slidenum">
              <a:rPr lang="en-GB"/>
              <a:pPr/>
              <a:t>30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A29B0-2153-4302-B263-843FC8CD3CFC}" type="slidenum">
              <a:rPr lang="en-GB"/>
              <a:pPr/>
              <a:t>31</a:t>
            </a:fld>
            <a:endParaRPr lang="en-GB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AA988-ED5E-4586-8E0C-8F795C5429C0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C92CF-BD3F-4286-8DB5-D45D2ADB1BCC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E8F936-EDC2-448F-9E71-93BA70883E4E}" type="slidenum">
              <a:rPr lang="en-GB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1882E9-9B64-4B58-86D4-00B9E41495E7}" type="slidenum">
              <a:rPr lang="en-GB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2A7BD6-8108-4E71-89A0-6ACC27F481BA}" type="slidenum">
              <a:rPr lang="en-GB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A0D4D2-DB79-4FC9-8DFF-90A4F75B4C02}" type="slidenum">
              <a:rPr lang="en-GB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E1B50-297A-4691-94DF-D47EECE1DBEC}" type="slidenum">
              <a:rPr lang="en-GB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0BD0A9-6DC4-45CE-AF86-A7468870DD7C}" type="slidenum">
              <a:rPr lang="en-GB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049CD8-DA04-47D5-A773-314F010D3B8A}" type="slidenum">
              <a:rPr lang="en-GB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15F535-2A5E-4620-AD55-863BF539F77E}" type="slidenum">
              <a:rPr lang="en-GB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682DD-EBB1-4DBE-984F-FB2187DD0992}" type="slidenum">
              <a:rPr lang="en-GB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CD1E9-8125-480D-B3DB-1A90B42F3C62}" type="slidenum">
              <a:rPr lang="en-US"/>
              <a:pPr/>
              <a:t>43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C611BE-BA2B-47B4-8E68-4042393DCBF1}" type="slidenum">
              <a:rPr lang="en-GB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459C5-2F47-4663-8DDA-80D755186124}" type="slidenum">
              <a:rPr lang="en-GB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10AA5-D741-4D81-B547-6D4D46C2294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6C31B-BB09-4CD9-934A-440BF17F4EE7}" type="slidenum">
              <a:rPr lang="en-GB"/>
              <a:pPr/>
              <a:t>52</a:t>
            </a:fld>
            <a:endParaRPr lang="en-GB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54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55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50C83-0E99-4FA0-A272-3A44AB306320}" type="slidenum">
              <a:rPr lang="en-GB"/>
              <a:pPr/>
              <a:t>56</a:t>
            </a:fld>
            <a:endParaRPr lang="en-GB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452602-1B84-4D28-9C62-79CA01558D85}" type="slidenum">
              <a:rPr lang="en-GB"/>
              <a:pPr/>
              <a:t>57</a:t>
            </a:fld>
            <a:endParaRPr lang="en-GB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84EA8-BAAE-4BF7-A428-AB4E41098EF0}" type="slidenum">
              <a:rPr lang="en-GB"/>
              <a:pPr/>
              <a:t>58</a:t>
            </a:fld>
            <a:endParaRPr lang="en-GB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63</a:t>
            </a:fld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64</a:t>
            </a:fld>
            <a:endParaRPr lang="en-GB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66</a:t>
            </a:fld>
            <a:endParaRPr lang="en-GB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67</a:t>
            </a:fld>
            <a:endParaRPr lang="en-GB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68</a:t>
            </a:fld>
            <a:endParaRPr lang="en-GB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70</a:t>
            </a:fld>
            <a:endParaRPr lang="en-GB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71</a:t>
            </a:fld>
            <a:endParaRPr lang="en-GB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6A47C-3BBE-45E4-ABA4-D551C10F50D2}" type="slidenum">
              <a:rPr lang="en-GB" smtClean="0"/>
              <a:pPr/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0FF404-6FF3-4902-9074-43BF4CC71C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81B72B-32D9-455B-A01F-9C5630B7A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0789A6-9AB6-404D-8313-580CEE726E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5EB5B-729D-4492-81C0-423D24EF63C0}" type="datetimeFigureOut">
              <a:rPr lang="en-US" smtClean="0"/>
              <a:pPr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4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6.tif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jpeg"/><Relationship Id="rId5" Type="http://schemas.openxmlformats.org/officeDocument/2006/relationships/image" Target="../media/image3.jpeg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36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39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3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41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Microsoft_Office_Word_97_-_2003_Document1.doc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97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45.xml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57.bin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8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60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64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1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jpeg"/><Relationship Id="rId4" Type="http://schemas.openxmlformats.org/officeDocument/2006/relationships/image" Target="../media/image12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eg"/><Relationship Id="rId5" Type="http://schemas.openxmlformats.org/officeDocument/2006/relationships/image" Target="../media/image126.jpeg"/><Relationship Id="rId4" Type="http://schemas.openxmlformats.org/officeDocument/2006/relationships/image" Target="../media/image12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eg"/><Relationship Id="rId5" Type="http://schemas.openxmlformats.org/officeDocument/2006/relationships/image" Target="../media/image126.jpeg"/><Relationship Id="rId4" Type="http://schemas.openxmlformats.org/officeDocument/2006/relationships/image" Target="../media/image12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jpeg"/><Relationship Id="rId4" Type="http://schemas.openxmlformats.org/officeDocument/2006/relationships/image" Target="../media/image13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1113336"/>
            <a:ext cx="7777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tx2"/>
                </a:solidFill>
              </a:rPr>
              <a:t>Glycopolymers</a:t>
            </a:r>
            <a:r>
              <a:rPr lang="en-GB" sz="2400" dirty="0" smtClean="0">
                <a:solidFill>
                  <a:schemeClr val="tx2"/>
                </a:solidFill>
              </a:rPr>
              <a:t> via Catalytic Chain Transfer Polymerisation (CCTP) and double click reactions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428868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92042" y="3643314"/>
            <a:ext cx="355353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APME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Dresden, October 5</a:t>
            </a:r>
            <a:r>
              <a:rPr lang="en-GB" sz="2400" baseline="30000" dirty="0" smtClean="0">
                <a:solidFill>
                  <a:srgbClr val="FF0000"/>
                </a:solidFill>
              </a:rPr>
              <a:t>th</a:t>
            </a:r>
            <a:r>
              <a:rPr lang="en-GB" sz="2400" dirty="0" smtClean="0">
                <a:solidFill>
                  <a:srgbClr val="FF0000"/>
                </a:solidFill>
              </a:rPr>
              <a:t> 2009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39" name="Picture 27" descr="AJG077 Cu(I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492375"/>
            <a:ext cx="5127947" cy="3579831"/>
          </a:xfrm>
          <a:prstGeom prst="rect">
            <a:avLst/>
          </a:prstGeom>
          <a:noFill/>
        </p:spPr>
      </p:pic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0134" name="Picture 22" descr="EPR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90135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90143" name="Text Box 31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6" name="Picture 25" descr="DSCF33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000372"/>
            <a:ext cx="1719257" cy="2292343"/>
          </a:xfrm>
          <a:prstGeom prst="rect">
            <a:avLst/>
          </a:prstGeom>
          <a:noFill/>
        </p:spPr>
      </p:pic>
      <p:pic>
        <p:nvPicPr>
          <p:cNvPr id="27" name="Picture 25" descr="epr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14488"/>
            <a:ext cx="1693029" cy="153511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4714876" y="6357958"/>
            <a:ext cx="382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Professor Mark Newton – </a:t>
            </a:r>
            <a:r>
              <a:rPr lang="en-GB" dirty="0" err="1" smtClean="0">
                <a:solidFill>
                  <a:schemeClr val="bg1"/>
                </a:solidFill>
              </a:rPr>
              <a:t>UoW</a:t>
            </a:r>
            <a:r>
              <a:rPr lang="en-GB" dirty="0" smtClean="0">
                <a:solidFill>
                  <a:schemeClr val="bg1"/>
                </a:solidFill>
              </a:rPr>
              <a:t> Physics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64" name="Picture 28" descr="AJG077 Cu(II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492375"/>
            <a:ext cx="5438775" cy="3795713"/>
          </a:xfrm>
          <a:prstGeom prst="rect">
            <a:avLst/>
          </a:prstGeom>
          <a:noFill/>
        </p:spPr>
      </p:pic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67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67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16</a:t>
            </a:r>
          </a:p>
        </p:txBody>
      </p:sp>
      <p:sp>
        <p:nvSpPr>
          <p:cNvPr id="116759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6761" name="Picture 25" descr="EPR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116762" name="Oval 26"/>
          <p:cNvSpPr>
            <a:spLocks noChangeArrowheads="1"/>
          </p:cNvSpPr>
          <p:nvPr/>
        </p:nvSpPr>
        <p:spPr bwMode="auto">
          <a:xfrm>
            <a:off x="5795963" y="1989138"/>
            <a:ext cx="1152525" cy="5762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65" name="Text Box 29"/>
          <p:cNvSpPr txBox="1">
            <a:spLocks noChangeArrowheads="1"/>
          </p:cNvSpPr>
          <p:nvPr/>
        </p:nvSpPr>
        <p:spPr bwMode="auto">
          <a:xfrm>
            <a:off x="2916238" y="335756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Cu(II)</a:t>
            </a:r>
          </a:p>
        </p:txBody>
      </p:sp>
      <p:sp>
        <p:nvSpPr>
          <p:cNvPr id="116766" name="Text Box 30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58" name="Picture 26" descr="Pyridine Im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708275"/>
            <a:ext cx="5006975" cy="3494088"/>
          </a:xfrm>
          <a:prstGeom prst="rect">
            <a:avLst/>
          </a:prstGeom>
          <a:noFill/>
        </p:spPr>
      </p:pic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083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2083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18</a:t>
            </a:r>
          </a:p>
        </p:txBody>
      </p:sp>
      <p:sp>
        <p:nvSpPr>
          <p:cNvPr id="120854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755650" y="1052513"/>
            <a:ext cx="7561263" cy="173990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EPR with 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-(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-ethyl)-2-pyridylmethanimine</a:t>
            </a:r>
            <a:r>
              <a:rPr lang="en-GB">
                <a:latin typeface="Verdana" pitchFamily="34" charset="0"/>
              </a:rPr>
              <a:t> ligand in IPA</a:t>
            </a:r>
          </a:p>
          <a:p>
            <a:pPr eaLnBrk="0" hangingPunct="0">
              <a:buFont typeface="Arial" charset="0"/>
              <a:buChar char="○"/>
            </a:pPr>
            <a:endParaRPr lang="en-GB">
              <a:latin typeface="Verdana" pitchFamily="34" charset="0"/>
            </a:endParaRP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As a control the same experiment was repeated 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  with a pyridine imine type ligand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Results showed </a:t>
            </a: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no</a:t>
            </a:r>
            <a:r>
              <a:rPr lang="en-GB">
                <a:latin typeface="Verdana" pitchFamily="34" charset="0"/>
              </a:rPr>
              <a:t> Cu(II) present</a:t>
            </a:r>
          </a:p>
        </p:txBody>
      </p:sp>
      <p:pic>
        <p:nvPicPr>
          <p:cNvPr id="120861" name="Picture 29" descr="me6tr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149725"/>
            <a:ext cx="1754188" cy="773113"/>
          </a:xfrm>
          <a:prstGeom prst="rect">
            <a:avLst/>
          </a:prstGeom>
          <a:noFill/>
        </p:spPr>
      </p:pic>
      <p:pic>
        <p:nvPicPr>
          <p:cNvPr id="120862" name="Picture 30" descr="pyridineim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3933825"/>
            <a:ext cx="1511300" cy="1036638"/>
          </a:xfrm>
          <a:prstGeom prst="rect">
            <a:avLst/>
          </a:prstGeom>
          <a:noFill/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392113"/>
          </a:xfrm>
          <a:ln/>
        </p:spPr>
        <p:txBody>
          <a:bodyPr>
            <a:normAutofit fontScale="90000"/>
          </a:bodyPr>
          <a:lstStyle/>
          <a:p>
            <a:r>
              <a:rPr lang="en-GB" sz="3600">
                <a:solidFill>
                  <a:srgbClr val="005B9C"/>
                </a:solidFill>
              </a:rPr>
              <a:t>Cu(0) mediated Polymerisations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4618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Traditional polymerisation system used at Warwick: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Reaction performed above ambient (~30-90</a:t>
            </a:r>
            <a:r>
              <a:rPr lang="en-GB" sz="2000" baseline="30000"/>
              <a:t>o</a:t>
            </a:r>
            <a:r>
              <a:rPr lang="en-GB" sz="2000"/>
              <a:t>C)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Poor control in aqueous/polar media</a:t>
            </a:r>
          </a:p>
          <a:p>
            <a:pPr lvl="1">
              <a:lnSpc>
                <a:spcPct val="90000"/>
              </a:lnSpc>
            </a:pPr>
            <a:endParaRPr lang="en-GB" sz="1200"/>
          </a:p>
          <a:p>
            <a:pPr>
              <a:lnSpc>
                <a:spcPct val="90000"/>
              </a:lnSpc>
            </a:pPr>
            <a:r>
              <a:rPr lang="en-GB" sz="2400"/>
              <a:t>Alternative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Cu(</a:t>
            </a:r>
            <a:r>
              <a:rPr lang="en-GB" sz="2000">
                <a:solidFill>
                  <a:srgbClr val="FF0000"/>
                </a:solidFill>
              </a:rPr>
              <a:t>0</a:t>
            </a:r>
            <a:r>
              <a:rPr lang="en-GB" sz="2000"/>
              <a:t>) catalytic system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Polymerisations performed at </a:t>
            </a:r>
            <a:r>
              <a:rPr lang="en-GB" sz="2000">
                <a:solidFill>
                  <a:srgbClr val="FF0000"/>
                </a:solidFill>
              </a:rPr>
              <a:t>ambient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&gt;90% and PDi &lt; 1.2 often attainable within an hour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Simplified Polymer workup</a:t>
            </a:r>
          </a:p>
          <a:p>
            <a:pPr lvl="1">
              <a:lnSpc>
                <a:spcPct val="90000"/>
              </a:lnSpc>
            </a:pPr>
            <a:endParaRPr lang="en-GB" sz="2000"/>
          </a:p>
          <a:p>
            <a:pPr lvl="1">
              <a:lnSpc>
                <a:spcPct val="90000"/>
              </a:lnSpc>
            </a:pPr>
            <a:r>
              <a:rPr lang="en-US" sz="1400" i="1"/>
              <a:t>Percec et. al. J. Amer. Chem. Soc.  (2006),  128(43),  14156-14165</a:t>
            </a:r>
            <a:endParaRPr lang="en-GB" sz="1400" i="1"/>
          </a:p>
        </p:txBody>
      </p:sp>
      <p:pic>
        <p:nvPicPr>
          <p:cNvPr id="82949" name="Picture 5" descr="Copper Wire Stirr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2938" y="1700213"/>
            <a:ext cx="1524000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GB" sz="3200" dirty="0">
                <a:solidFill>
                  <a:schemeClr val="tx2"/>
                </a:solidFill>
              </a:rPr>
              <a:t>Cu(0) Polymerisation of MA in </a:t>
            </a:r>
            <a:r>
              <a:rPr lang="en-GB" sz="3200" dirty="0">
                <a:solidFill>
                  <a:srgbClr val="FF0000"/>
                </a:solidFill>
              </a:rPr>
              <a:t>non polar solvent</a:t>
            </a:r>
          </a:p>
        </p:txBody>
      </p:sp>
      <p:graphicFrame>
        <p:nvGraphicFramePr>
          <p:cNvPr id="29798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420813" y="1412875"/>
          <a:ext cx="6300787" cy="996950"/>
        </p:xfrm>
        <a:graphic>
          <a:graphicData uri="http://schemas.openxmlformats.org/presentationml/2006/ole">
            <p:oleObj spid="_x0000_s20482" name="CS ChemDraw Drawing" r:id="rId4" imgW="5334480" imgH="843120" progId="ChemDraw.Document.6.0">
              <p:embed/>
            </p:oleObj>
          </a:graphicData>
        </a:graphic>
      </p:graphicFrame>
      <p:graphicFrame>
        <p:nvGraphicFramePr>
          <p:cNvPr id="2979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-180975" y="2420938"/>
          <a:ext cx="4859338" cy="3857625"/>
        </p:xfrm>
        <a:graphic>
          <a:graphicData uri="http://schemas.openxmlformats.org/presentationml/2006/ole">
            <p:oleObj spid="_x0000_s20483" name="Graph" r:id="rId5" imgW="4152960" imgH="3296160" progId="">
              <p:embed/>
            </p:oleObj>
          </a:graphicData>
        </a:graphic>
      </p:graphicFrame>
      <p:pic>
        <p:nvPicPr>
          <p:cNvPr id="29798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799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068763" y="2420938"/>
          <a:ext cx="5256212" cy="3933825"/>
        </p:xfrm>
        <a:graphic>
          <a:graphicData uri="http://schemas.openxmlformats.org/presentationml/2006/ole">
            <p:oleObj spid="_x0000_s20484" name="Graph" r:id="rId7" imgW="4193280" imgH="3137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GB" sz="3000" dirty="0">
                <a:solidFill>
                  <a:srgbClr val="0033CC"/>
                </a:solidFill>
              </a:rPr>
              <a:t>Use of </a:t>
            </a:r>
            <a:r>
              <a:rPr lang="en-GB" sz="3000" dirty="0" smtClean="0">
                <a:solidFill>
                  <a:srgbClr val="FF0000"/>
                </a:solidFill>
              </a:rPr>
              <a:t>METHANOL</a:t>
            </a:r>
            <a:r>
              <a:rPr lang="en-GB" sz="3000" dirty="0" smtClean="0">
                <a:solidFill>
                  <a:srgbClr val="0033CC"/>
                </a:solidFill>
              </a:rPr>
              <a:t> to </a:t>
            </a:r>
            <a:r>
              <a:rPr lang="en-GB" sz="3000" dirty="0">
                <a:solidFill>
                  <a:srgbClr val="0033CC"/>
                </a:solidFill>
              </a:rPr>
              <a:t>mediate </a:t>
            </a:r>
            <a:r>
              <a:rPr lang="en-GB" sz="3000" dirty="0" smtClean="0">
                <a:solidFill>
                  <a:srgbClr val="0033CC"/>
                </a:solidFill>
              </a:rPr>
              <a:t>SET-LRP of MA</a:t>
            </a:r>
            <a:endParaRPr lang="en-US" sz="3000" dirty="0">
              <a:solidFill>
                <a:srgbClr val="0033CC"/>
              </a:solidFill>
            </a:endParaRP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500034" y="2714620"/>
            <a:ext cx="3887788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1147" name="Object 11"/>
          <p:cNvGraphicFramePr>
            <a:graphicFrameLocks noChangeAspect="1"/>
          </p:cNvGraphicFramePr>
          <p:nvPr>
            <p:ph idx="1"/>
          </p:nvPr>
        </p:nvGraphicFramePr>
        <p:xfrm>
          <a:off x="428596" y="2643182"/>
          <a:ext cx="8353425" cy="3208337"/>
        </p:xfrm>
        <a:graphic>
          <a:graphicData uri="http://schemas.openxmlformats.org/presentationml/2006/ole">
            <p:oleObj spid="_x0000_s7170" name="Graph" r:id="rId5" imgW="8606880" imgH="3304800" progId="">
              <p:embed/>
            </p:oleObj>
          </a:graphicData>
        </a:graphic>
      </p:graphicFrame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4500562" y="2714620"/>
            <a:ext cx="4319587" cy="18716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285984" y="1000108"/>
          <a:ext cx="4000528" cy="1374486"/>
        </p:xfrm>
        <a:graphic>
          <a:graphicData uri="http://schemas.openxmlformats.org/presentationml/2006/ole">
            <p:oleObj spid="_x0000_s7171" name="CS ChemDraw Drawing" r:id="rId6" imgW="4994280" imgH="1715760" progId="ChemDraw.Document.6.0">
              <p:embed/>
            </p:oleObj>
          </a:graphicData>
        </a:graphic>
      </p:graphicFrame>
      <p:pic>
        <p:nvPicPr>
          <p:cNvPr id="7173" name="Picture 5" descr="E:\Back up stuff\AA Documents\Word Documents\PAPERS\martin levere\paper 3 b\Figure5 MWDs offline MeOH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714356"/>
            <a:ext cx="2314556" cy="1787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tx2"/>
                </a:solidFill>
              </a:rPr>
              <a:t>Use of alcohol additives to mediate SET-LRP</a:t>
            </a:r>
            <a:endParaRPr lang="en-US" sz="3600" dirty="0">
              <a:solidFill>
                <a:schemeClr val="tx2"/>
              </a:solidFill>
            </a:endParaRPr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>
            <p:ph idx="1"/>
          </p:nvPr>
        </p:nvGraphicFramePr>
        <p:xfrm>
          <a:off x="446088" y="1727200"/>
          <a:ext cx="8229600" cy="3717925"/>
        </p:xfrm>
        <a:graphic>
          <a:graphicData uri="http://schemas.openxmlformats.org/presentationml/2006/ole">
            <p:oleObj spid="_x0000_s10242" name="Graph" r:id="rId5" imgW="7447680" imgH="3363840" progId="">
              <p:embed/>
            </p:oleObj>
          </a:graphicData>
        </a:graphic>
      </p:graphicFrame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468313" y="1700213"/>
            <a:ext cx="4679950" cy="3744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3" name="Picture 3" descr="E:\Back up stuff\AA Documents\Word Documents\PAPERS\martin levere\paper 3 b\Figure7 diff alcohol kinetic plots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3071810"/>
            <a:ext cx="3563722" cy="2751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28596" y="2928934"/>
            <a:ext cx="4154488" cy="2901950"/>
            <a:chOff x="2880" y="436"/>
            <a:chExt cx="2617" cy="1828"/>
          </a:xfrm>
        </p:grpSpPr>
        <p:graphicFrame>
          <p:nvGraphicFramePr>
            <p:cNvPr id="197648" name="Object 16"/>
            <p:cNvGraphicFramePr>
              <a:graphicFrameLocks noChangeAspect="1"/>
            </p:cNvGraphicFramePr>
            <p:nvPr/>
          </p:nvGraphicFramePr>
          <p:xfrm>
            <a:off x="2880" y="436"/>
            <a:ext cx="2617" cy="1828"/>
          </p:xfrm>
          <a:graphic>
            <a:graphicData uri="http://schemas.openxmlformats.org/presentationml/2006/ole">
              <p:oleObj spid="_x0000_s22530" name="Graph" r:id="rId4" imgW="4154400" imgH="2901600" progId="">
                <p:embed/>
              </p:oleObj>
            </a:graphicData>
          </a:graphic>
        </p:graphicFrame>
        <p:sp>
          <p:nvSpPr>
            <p:cNvPr id="197649" name="Text Box 17"/>
            <p:cNvSpPr txBox="1">
              <a:spLocks noChangeArrowheads="1"/>
            </p:cNvSpPr>
            <p:nvPr/>
          </p:nvSpPr>
          <p:spPr bwMode="auto">
            <a:xfrm>
              <a:off x="4604" y="996"/>
              <a:ext cx="81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Mn ~8000</a:t>
              </a:r>
            </a:p>
            <a:p>
              <a:pPr>
                <a:spcBef>
                  <a:spcPct val="50000"/>
                </a:spcBef>
              </a:pPr>
              <a:r>
                <a:rPr lang="en-GB" sz="1400"/>
                <a:t>PDI ~1.14</a:t>
              </a:r>
            </a:p>
          </p:txBody>
        </p:sp>
      </p:grp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929190" y="3429000"/>
            <a:ext cx="4032250" cy="1868487"/>
            <a:chOff x="13710" y="3405"/>
            <a:chExt cx="5452" cy="2527"/>
          </a:xfrm>
        </p:grpSpPr>
        <p:pic>
          <p:nvPicPr>
            <p:cNvPr id="197651" name="Picture 19" descr="Combin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710" y="3413"/>
              <a:ext cx="5452" cy="2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7652" name="Text Box 20"/>
            <p:cNvSpPr txBox="1">
              <a:spLocks noChangeArrowheads="1"/>
            </p:cNvSpPr>
            <p:nvPr/>
          </p:nvSpPr>
          <p:spPr bwMode="auto">
            <a:xfrm>
              <a:off x="15996" y="3405"/>
              <a:ext cx="880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DMSO</a:t>
              </a:r>
            </a:p>
          </p:txBody>
        </p:sp>
        <p:sp>
          <p:nvSpPr>
            <p:cNvPr id="197653" name="Text Box 21"/>
            <p:cNvSpPr txBox="1">
              <a:spLocks noChangeArrowheads="1"/>
            </p:cNvSpPr>
            <p:nvPr/>
          </p:nvSpPr>
          <p:spPr bwMode="auto">
            <a:xfrm>
              <a:off x="16007" y="4328"/>
              <a:ext cx="856" cy="3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MeOH</a:t>
              </a:r>
            </a:p>
          </p:txBody>
        </p:sp>
        <p:sp>
          <p:nvSpPr>
            <p:cNvPr id="197654" name="Text Box 22"/>
            <p:cNvSpPr txBox="1">
              <a:spLocks noChangeArrowheads="1"/>
            </p:cNvSpPr>
            <p:nvPr/>
          </p:nvSpPr>
          <p:spPr bwMode="auto">
            <a:xfrm>
              <a:off x="16022" y="5123"/>
              <a:ext cx="826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 baseline="30000"/>
                <a:t>i</a:t>
              </a:r>
              <a:r>
                <a:rPr lang="en-GB" sz="1200" b="1"/>
                <a:t>PrOH</a:t>
              </a:r>
            </a:p>
          </p:txBody>
        </p:sp>
      </p:grp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285852" y="1214422"/>
          <a:ext cx="6194425" cy="1509712"/>
        </p:xfrm>
        <a:graphic>
          <a:graphicData uri="http://schemas.openxmlformats.org/presentationml/2006/ole">
            <p:oleObj spid="_x0000_s22531" name="CS ChemDraw Drawing" r:id="rId7" imgW="6321960" imgH="1321560" progId="ChemDraw.Document.6.0">
              <p:embed/>
            </p:oleObj>
          </a:graphicData>
        </a:graphic>
      </p:graphicFrame>
    </p:spTree>
  </p:cSld>
  <p:clrMapOvr>
    <a:masterClrMapping/>
  </p:clrMapOvr>
  <p:transition advTm="4042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5435600" y="1268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142844" y="1214422"/>
            <a:ext cx="8785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85738">
              <a:spcBef>
                <a:spcPct val="50000"/>
              </a:spcBef>
              <a:buFontTx/>
              <a:buChar char="•"/>
            </a:pPr>
            <a:r>
              <a:rPr lang="en-GB" sz="2400" dirty="0">
                <a:solidFill>
                  <a:srgbClr val="005B9C"/>
                </a:solidFill>
              </a:rPr>
              <a:t>Following Cu(II) production by UV-VIS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Cu(0), PMDETA, PEGMA</a:t>
            </a:r>
            <a:r>
              <a:rPr lang="en-GB" sz="2000" baseline="-25000" dirty="0">
                <a:solidFill>
                  <a:srgbClr val="005B9C"/>
                </a:solidFill>
              </a:rPr>
              <a:t>475</a:t>
            </a:r>
            <a:r>
              <a:rPr lang="en-GB" sz="2000" dirty="0">
                <a:solidFill>
                  <a:srgbClr val="005B9C"/>
                </a:solidFill>
              </a:rPr>
              <a:t> and </a:t>
            </a:r>
            <a:r>
              <a:rPr lang="en-GB" sz="2000" dirty="0" err="1">
                <a:solidFill>
                  <a:srgbClr val="005B9C"/>
                </a:solidFill>
              </a:rPr>
              <a:t>MeOH</a:t>
            </a:r>
            <a:endParaRPr lang="en-GB" sz="2000" dirty="0">
              <a:solidFill>
                <a:srgbClr val="005B9C"/>
              </a:solidFill>
            </a:endParaRP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Tungsten lamp and fibre optic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Copper reflections and stirrer vibrations</a:t>
            </a:r>
          </a:p>
        </p:txBody>
      </p:sp>
      <p:graphicFrame>
        <p:nvGraphicFramePr>
          <p:cNvPr id="199695" name="Object 15"/>
          <p:cNvGraphicFramePr>
            <a:graphicFrameLocks noChangeAspect="1"/>
          </p:cNvGraphicFramePr>
          <p:nvPr/>
        </p:nvGraphicFramePr>
        <p:xfrm>
          <a:off x="1857356" y="3214686"/>
          <a:ext cx="1798637" cy="2454275"/>
        </p:xfrm>
        <a:graphic>
          <a:graphicData uri="http://schemas.openxmlformats.org/presentationml/2006/ole">
            <p:oleObj spid="_x0000_s23554" name="Image" r:id="rId5" imgW="1798222" imgH="2453506" progId="">
              <p:embed/>
            </p:oleObj>
          </a:graphicData>
        </a:graphic>
      </p:graphicFrame>
      <p:graphicFrame>
        <p:nvGraphicFramePr>
          <p:cNvPr id="199696" name="Object 16"/>
          <p:cNvGraphicFramePr>
            <a:graphicFrameLocks noChangeAspect="1"/>
          </p:cNvGraphicFramePr>
          <p:nvPr/>
        </p:nvGraphicFramePr>
        <p:xfrm>
          <a:off x="5000628" y="3214686"/>
          <a:ext cx="2414587" cy="2438400"/>
        </p:xfrm>
        <a:graphic>
          <a:graphicData uri="http://schemas.openxmlformats.org/presentationml/2006/ole">
            <p:oleObj spid="_x0000_s23555" name="Image" r:id="rId6" imgW="3974603" imgH="4012698" progId="">
              <p:embed/>
            </p:oleObj>
          </a:graphicData>
        </a:graphic>
      </p:graphicFrame>
      <p:pic>
        <p:nvPicPr>
          <p:cNvPr id="23556" name="Picture 5" descr="CF153 Colou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214422"/>
            <a:ext cx="1785950" cy="106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4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Cu(0)-catalysed polymerisation of PEGMA</a:t>
            </a:r>
            <a:r>
              <a:rPr lang="en-GB" sz="3200" baseline="-25000" dirty="0" smtClean="0">
                <a:solidFill>
                  <a:schemeClr val="tx2"/>
                </a:solidFill>
              </a:rPr>
              <a:t>475 </a:t>
            </a:r>
            <a:br>
              <a:rPr lang="en-GB" sz="3200" baseline="-25000" dirty="0" smtClean="0">
                <a:solidFill>
                  <a:schemeClr val="tx2"/>
                </a:solidFill>
              </a:rPr>
            </a:b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115714" name="Picture 18" descr="Alcohol Comparison 2 - CF132, 34, 36 (MeOH, EtOH, nPrOH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Picture 19" descr="Alcohol Comparison 2 - CF136, 37, 39 (nPrOH, iPrOH, tBuOH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2714620"/>
            <a:ext cx="571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[</a:t>
            </a:r>
            <a:r>
              <a:rPr lang="en-GB" dirty="0"/>
              <a:t>Cu(0)]:[I]:[L]:[</a:t>
            </a:r>
            <a:r>
              <a:rPr lang="en-GB" dirty="0" err="1"/>
              <a:t>Mes</a:t>
            </a:r>
            <a:r>
              <a:rPr lang="en-GB" dirty="0"/>
              <a:t>]:[PEGMA</a:t>
            </a:r>
            <a:r>
              <a:rPr lang="en-GB" baseline="-25000" dirty="0"/>
              <a:t>475</a:t>
            </a:r>
            <a:r>
              <a:rPr lang="en-GB" dirty="0"/>
              <a:t>] = </a:t>
            </a:r>
            <a:r>
              <a:rPr lang="en-GB" dirty="0" smtClean="0"/>
              <a:t>1/1/1/15/30.L </a:t>
            </a:r>
            <a:r>
              <a:rPr lang="en-GB" dirty="0"/>
              <a:t>=</a:t>
            </a:r>
            <a:r>
              <a:rPr lang="en-GB" i="1" dirty="0"/>
              <a:t> </a:t>
            </a:r>
            <a:r>
              <a:rPr lang="en-GB" i="1" dirty="0" smtClean="0"/>
              <a:t>PMDETA</a:t>
            </a:r>
            <a:endParaRPr lang="en-GB" dirty="0"/>
          </a:p>
        </p:txBody>
      </p:sp>
      <p:pic>
        <p:nvPicPr>
          <p:cNvPr id="115716" name="Picture 20" descr="GPC Tra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26" descr="poly(PEGMA475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109306"/>
            <a:ext cx="3857652" cy="287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6665" y="642918"/>
            <a:ext cx="626440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In memory of Charlie Hoyle – University of Southern Mississippi</a:t>
            </a:r>
          </a:p>
          <a:p>
            <a:pPr algn="ctr"/>
            <a:endParaRPr lang="en-GB" b="1" dirty="0" smtClean="0"/>
          </a:p>
          <a:p>
            <a:pPr algn="ctr"/>
            <a:r>
              <a:rPr lang="en-GB" b="1" dirty="0" smtClean="0"/>
              <a:t>An extraordinary scientist </a:t>
            </a:r>
            <a:endParaRPr lang="en-GB" b="1" dirty="0"/>
          </a:p>
        </p:txBody>
      </p:sp>
      <p:pic>
        <p:nvPicPr>
          <p:cNvPr id="5" name="Picture 4" descr="hoy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071678"/>
            <a:ext cx="2847975" cy="3609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DEGMEMA with Cu(0)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6738" name="Picture 27" descr="DEGME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8"/>
            <a:ext cx="49784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Picture 28" descr="MALDI-TOF - DEGMEMA Polym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5" y="1285860"/>
            <a:ext cx="3372965" cy="246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00694" y="3786190"/>
          <a:ext cx="3429024" cy="1744980"/>
        </p:xfrm>
        <a:graphic>
          <a:graphicData uri="http://schemas.openxmlformats.org/drawingml/2006/table">
            <a:tbl>
              <a:tblPr/>
              <a:tblGrid>
                <a:gridCol w="569375"/>
                <a:gridCol w="766548"/>
                <a:gridCol w="721833"/>
                <a:gridCol w="722259"/>
                <a:gridCol w="329615"/>
                <a:gridCol w="319394"/>
              </a:tblGrid>
              <a:tr h="20402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01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Calibri"/>
                          <a:ea typeface="Times New Roman"/>
                          <a:cs typeface="Times New Roman"/>
                        </a:rPr>
                        <a:t>Repeat 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Units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Theoretical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Actual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Difference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000" b="1" dirty="0" err="1">
                          <a:latin typeface="Calibri"/>
                          <a:ea typeface="Times New Roman"/>
                          <a:cs typeface="Times New Roman"/>
                        </a:rPr>
                        <a:t>ppm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12326.250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12326.892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12514.471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12514.825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66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12702.601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Glycopolymers</a:t>
            </a:r>
            <a:r>
              <a:rPr lang="en-GB" dirty="0" smtClean="0">
                <a:solidFill>
                  <a:srgbClr val="FF000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2" name="Object 2"/>
          <p:cNvGraphicFramePr>
            <a:graphicFrameLocks noChangeAspect="1"/>
          </p:cNvGraphicFramePr>
          <p:nvPr>
            <p:ph/>
          </p:nvPr>
        </p:nvGraphicFramePr>
        <p:xfrm>
          <a:off x="755650" y="1052513"/>
          <a:ext cx="7848600" cy="4359275"/>
        </p:xfrm>
        <a:graphic>
          <a:graphicData uri="http://schemas.openxmlformats.org/presentationml/2006/ole">
            <p:oleObj spid="_x0000_s122882" name="CS ChemDraw Drawing" r:id="rId4" imgW="8024040" imgH="4456440" progId="ChemDraw.Document.6.0">
              <p:embed/>
            </p:oleObj>
          </a:graphicData>
        </a:graphic>
      </p:graphicFrame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500034" y="333375"/>
            <a:ext cx="8215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Two independent synthetic </a:t>
            </a:r>
            <a:r>
              <a:rPr lang="en-GB" sz="2800" dirty="0" smtClean="0">
                <a:solidFill>
                  <a:schemeClr val="tx2"/>
                </a:solidFill>
              </a:rPr>
              <a:t>routes to </a:t>
            </a:r>
            <a:r>
              <a:rPr lang="en-GB" sz="2800" dirty="0" err="1" smtClean="0">
                <a:solidFill>
                  <a:schemeClr val="tx2"/>
                </a:solidFill>
              </a:rPr>
              <a:t>glycoconjugates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3924300" y="6237288"/>
            <a:ext cx="5014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Geng, Mantovani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GB" sz="1200" i="1">
                <a:solidFill>
                  <a:schemeClr val="bg1"/>
                </a:solidFill>
              </a:rPr>
              <a:t>et. al. JACS 2007; 129(49); 15156-15163</a:t>
            </a:r>
            <a:r>
              <a:rPr lang="en-GB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online general sket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1412875"/>
            <a:ext cx="7818438" cy="1301750"/>
          </a:xfrm>
          <a:noFill/>
          <a:ln/>
        </p:spPr>
      </p:pic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785786" y="428604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Clicking of </a:t>
            </a:r>
            <a:r>
              <a:rPr lang="en-GB" sz="2800" dirty="0" err="1" smtClean="0">
                <a:solidFill>
                  <a:schemeClr val="tx2"/>
                </a:solidFill>
              </a:rPr>
              <a:t>sterically</a:t>
            </a:r>
            <a:r>
              <a:rPr lang="en-GB" sz="2800" dirty="0" smtClean="0">
                <a:solidFill>
                  <a:schemeClr val="tx2"/>
                </a:solidFill>
              </a:rPr>
              <a:t> hindered lactose </a:t>
            </a:r>
            <a:r>
              <a:rPr lang="en-GB" sz="2800" dirty="0" err="1">
                <a:solidFill>
                  <a:schemeClr val="tx2"/>
                </a:solidFill>
              </a:rPr>
              <a:t>azide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73060" name="Picture 4" descr="batho vs ti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24075" y="3860800"/>
            <a:ext cx="5327650" cy="2078038"/>
          </a:xfrm>
          <a:noFill/>
          <a:ln/>
        </p:spPr>
      </p:pic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8281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Difficult to get full functionalisation:</a:t>
            </a:r>
            <a:r>
              <a:rPr lang="en-GB"/>
              <a:t>  </a:t>
            </a:r>
            <a:r>
              <a:rPr lang="en-GB" sz="1600"/>
              <a:t>both ligand and sugar azide are quite bulky</a:t>
            </a:r>
          </a:p>
        </p:txBody>
      </p:sp>
      <p:pic>
        <p:nvPicPr>
          <p:cNvPr id="1730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28597" y="188913"/>
            <a:ext cx="6786610" cy="706437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2"/>
                </a:solidFill>
                <a:latin typeface="+mn-lt"/>
              </a:rPr>
              <a:t>Online NMR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clicking for optimisation</a:t>
            </a:r>
            <a:endParaRPr lang="en-GB" sz="28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75107" name="Picture 3" descr="Jin NMR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16037" t="16191" r="10849"/>
          <a:stretch>
            <a:fillRect/>
          </a:stretch>
        </p:blipFill>
        <p:spPr>
          <a:xfrm>
            <a:off x="4643438" y="2708275"/>
            <a:ext cx="4248150" cy="3281363"/>
          </a:xfrm>
          <a:noFill/>
          <a:ln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349500"/>
            <a:ext cx="4879975" cy="3702050"/>
            <a:chOff x="340" y="1749"/>
            <a:chExt cx="2721" cy="2330"/>
          </a:xfrm>
        </p:grpSpPr>
        <p:pic>
          <p:nvPicPr>
            <p:cNvPr id="175109" name="Picture 5" descr="Jin triazole  2"/>
            <p:cNvPicPr>
              <a:picLocks noChangeAspect="1" noChangeArrowheads="1"/>
            </p:cNvPicPr>
            <p:nvPr/>
          </p:nvPicPr>
          <p:blipFill>
            <a:blip r:embed="rId4" cstate="print"/>
            <a:srcRect l="16843" t="8594" r="11914"/>
            <a:stretch>
              <a:fillRect/>
            </a:stretch>
          </p:blipFill>
          <p:spPr bwMode="auto">
            <a:xfrm>
              <a:off x="340" y="1901"/>
              <a:ext cx="2313" cy="217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75110" name="Text Box 6"/>
            <p:cNvSpPr txBox="1">
              <a:spLocks noChangeArrowheads="1"/>
            </p:cNvSpPr>
            <p:nvPr/>
          </p:nvSpPr>
          <p:spPr bwMode="auto">
            <a:xfrm>
              <a:off x="1927" y="1749"/>
              <a:ext cx="11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/>
                <a:t>time (min)</a:t>
              </a:r>
            </a:p>
          </p:txBody>
        </p:sp>
      </p:grpSp>
      <p:pic>
        <p:nvPicPr>
          <p:cNvPr id="175111" name="Picture 7" descr="triazole sketch TIF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3429000"/>
            <a:ext cx="1401763" cy="1384300"/>
          </a:xfrm>
          <a:noFill/>
          <a:ln/>
        </p:spPr>
      </p:pic>
      <p:sp>
        <p:nvSpPr>
          <p:cNvPr id="175112" name="Line 8"/>
          <p:cNvSpPr>
            <a:spLocks noChangeShapeType="1"/>
          </p:cNvSpPr>
          <p:nvPr/>
        </p:nvSpPr>
        <p:spPr bwMode="auto">
          <a:xfrm flipV="1">
            <a:off x="2843213" y="38608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 flipV="1">
            <a:off x="6227763" y="4046538"/>
            <a:ext cx="0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>
            <a:off x="4859338" y="4076700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7812088" y="3933825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5867400" y="263683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sugar region</a:t>
            </a:r>
          </a:p>
        </p:txBody>
      </p:sp>
      <p:pic>
        <p:nvPicPr>
          <p:cNvPr id="175117" name="Picture 13" descr="online general sketch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1188" y="1125538"/>
            <a:ext cx="6696075" cy="1112837"/>
          </a:xfrm>
          <a:noFill/>
          <a:ln/>
        </p:spPr>
      </p:pic>
      <p:pic>
        <p:nvPicPr>
          <p:cNvPr id="17511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650" y="188913"/>
            <a:ext cx="1042988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395288" y="3068638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 = 50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°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pic>
        <p:nvPicPr>
          <p:cNvPr id="17512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RCA galactose polym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6736" t="18231" r="12946"/>
          <a:stretch>
            <a:fillRect/>
          </a:stretch>
        </p:blipFill>
        <p:spPr>
          <a:xfrm>
            <a:off x="0" y="2303463"/>
            <a:ext cx="4495800" cy="3470275"/>
          </a:xfrm>
          <a:noFill/>
          <a:ln/>
        </p:spPr>
      </p:pic>
      <p:pic>
        <p:nvPicPr>
          <p:cNvPr id="177155" name="Picture 3" descr="RCA lactose polym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14151" t="22250" r="10966" b="3870"/>
          <a:stretch>
            <a:fillRect/>
          </a:stretch>
        </p:blipFill>
        <p:spPr>
          <a:xfrm>
            <a:off x="4500563" y="2308225"/>
            <a:ext cx="4354512" cy="3317875"/>
          </a:xfrm>
          <a:noFill/>
          <a:ln/>
        </p:spPr>
      </p:pic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14282" y="285728"/>
            <a:ext cx="8750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2800" dirty="0" err="1">
                <a:solidFill>
                  <a:schemeClr val="tx2"/>
                </a:solidFill>
              </a:rPr>
              <a:t>Ricinus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  <a:r>
              <a:rPr lang="en-GB" sz="2800" dirty="0" err="1">
                <a:solidFill>
                  <a:schemeClr val="tx2"/>
                </a:solidFill>
              </a:rPr>
              <a:t>Communis</a:t>
            </a:r>
            <a:r>
              <a:rPr lang="en-GB" sz="2800" dirty="0">
                <a:solidFill>
                  <a:schemeClr val="tx2"/>
                </a:solidFill>
              </a:rPr>
              <a:t> Agglutinin I (RCA I</a:t>
            </a:r>
            <a:r>
              <a:rPr lang="en-GB" sz="2800" dirty="0" smtClean="0">
                <a:solidFill>
                  <a:schemeClr val="tx2"/>
                </a:solidFill>
              </a:rPr>
              <a:t>) as a recognition test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84213" y="1125538"/>
            <a:ext cx="813593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b="1" i="1" dirty="0">
                <a:latin typeface="Times New Roman" pitchFamily="18" charset="0"/>
              </a:rPr>
              <a:t>  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120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kDa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dimeric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lectin isolated from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Ricinus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communis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(castor bean),  interact selectively with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galactose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epitopes</a:t>
            </a:r>
            <a:endParaRPr lang="en-GB" sz="1600" i="1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 Immobilised RCA I employed as stationary phase for affinity chromatography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539750" y="2492375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Galactose polymer</a:t>
            </a: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4932363" y="2565400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Lactose polymer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395288" y="5516563"/>
            <a:ext cx="79200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1400">
                <a:solidFill>
                  <a:srgbClr val="000066"/>
                </a:solidFill>
              </a:rPr>
              <a:t>Conditions:  66.7 mM PBS (pH 7.4), 150 mM NaCl, </a:t>
            </a:r>
            <a:r>
              <a:rPr lang="en-GB" sz="1400">
                <a:solidFill>
                  <a:srgbClr val="000066"/>
                </a:solidFill>
              </a:rPr>
              <a:t>ambient temperature. </a:t>
            </a:r>
          </a:p>
          <a:p>
            <a:pPr algn="just" eaLnBrk="0" hangingPunct="0"/>
            <a:r>
              <a:rPr lang="en-GB" sz="1400">
                <a:solidFill>
                  <a:srgbClr val="000066"/>
                </a:solidFill>
              </a:rPr>
              <a:t>Different </a:t>
            </a:r>
            <a:r>
              <a:rPr lang="en-US" sz="1400">
                <a:solidFill>
                  <a:srgbClr val="000066"/>
                </a:solidFill>
              </a:rPr>
              <a:t>concentrations of </a:t>
            </a:r>
            <a:r>
              <a:rPr lang="en-GB" sz="1400">
                <a:solidFill>
                  <a:srgbClr val="000066"/>
                </a:solidFill>
              </a:rPr>
              <a:t>D-galactose in the mobile phase were employed in each run.</a:t>
            </a:r>
            <a:r>
              <a:rPr lang="en-GB" sz="1200" b="1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17716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Thiol</a:t>
            </a:r>
            <a:r>
              <a:rPr lang="en-GB" dirty="0" smtClean="0">
                <a:solidFill>
                  <a:srgbClr val="FF0000"/>
                </a:solidFill>
              </a:rPr>
              <a:t>-activated </a:t>
            </a:r>
            <a:r>
              <a:rPr lang="en-GB" dirty="0" err="1" smtClean="0">
                <a:solidFill>
                  <a:srgbClr val="FF0000"/>
                </a:solidFill>
              </a:rPr>
              <a:t>alkene</a:t>
            </a:r>
            <a:r>
              <a:rPr lang="en-GB" dirty="0" smtClean="0">
                <a:solidFill>
                  <a:srgbClr val="FF0000"/>
                </a:solidFill>
              </a:rPr>
              <a:t> click to peptide conjugates (</a:t>
            </a:r>
            <a:r>
              <a:rPr lang="en-GB" dirty="0" err="1" smtClean="0">
                <a:solidFill>
                  <a:srgbClr val="FF0000"/>
                </a:solidFill>
              </a:rPr>
              <a:t>sCT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3988" cy="1066800"/>
          </a:xfrm>
        </p:spPr>
        <p:txBody>
          <a:bodyPr>
            <a:normAutofit/>
          </a:bodyPr>
          <a:lstStyle/>
          <a:p>
            <a:pPr algn="ctr"/>
            <a:r>
              <a:rPr lang="en-GB" sz="2800" dirty="0" err="1">
                <a:solidFill>
                  <a:schemeClr val="tx2"/>
                </a:solidFill>
              </a:rPr>
              <a:t>Thio</a:t>
            </a:r>
            <a:r>
              <a:rPr lang="en-GB" sz="2800" dirty="0">
                <a:solidFill>
                  <a:schemeClr val="tx2"/>
                </a:solidFill>
              </a:rPr>
              <a:t>-Michael </a:t>
            </a:r>
            <a:r>
              <a:rPr lang="en-GB" sz="2800" dirty="0" smtClean="0">
                <a:solidFill>
                  <a:schemeClr val="tx2"/>
                </a:solidFill>
              </a:rPr>
              <a:t>Addition </a:t>
            </a:r>
            <a:r>
              <a:rPr lang="en-GB" sz="2800" dirty="0" smtClean="0">
                <a:solidFill>
                  <a:srgbClr val="FF0000"/>
                </a:solidFill>
              </a:rPr>
              <a:t>without</a:t>
            </a:r>
            <a:r>
              <a:rPr lang="en-GB" sz="2800" dirty="0" smtClean="0">
                <a:solidFill>
                  <a:schemeClr val="tx2"/>
                </a:solidFill>
              </a:rPr>
              <a:t> radical initiator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62469" name="Object 5"/>
          <p:cNvGraphicFramePr>
            <a:graphicFrameLocks noChangeAspect="1"/>
          </p:cNvGraphicFramePr>
          <p:nvPr/>
        </p:nvGraphicFramePr>
        <p:xfrm>
          <a:off x="1787525" y="1341438"/>
          <a:ext cx="5592763" cy="4430712"/>
        </p:xfrm>
        <a:graphic>
          <a:graphicData uri="http://schemas.openxmlformats.org/presentationml/2006/ole">
            <p:oleObj spid="_x0000_s124930" name="CS ChemDraw Drawing" r:id="rId5" imgW="3617595" imgH="2861869" progId="ChemDraw.Document.6.0">
              <p:embed/>
            </p:oleObj>
          </a:graphicData>
        </a:graphic>
      </p:graphicFrame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143372" y="6357958"/>
            <a:ext cx="48212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>
                <a:solidFill>
                  <a:schemeClr val="bg1"/>
                </a:solidFill>
              </a:rPr>
              <a:t>Bowman, C. N. </a:t>
            </a:r>
            <a:r>
              <a:rPr lang="en-GB" sz="1400" i="1" dirty="0">
                <a:solidFill>
                  <a:schemeClr val="bg1"/>
                </a:solidFill>
              </a:rPr>
              <a:t>Polymer </a:t>
            </a:r>
            <a:r>
              <a:rPr lang="en-GB" sz="1400" dirty="0">
                <a:solidFill>
                  <a:schemeClr val="bg1"/>
                </a:solidFill>
              </a:rPr>
              <a:t>2007, </a:t>
            </a:r>
            <a:r>
              <a:rPr lang="en-GB" sz="1400" b="1" dirty="0">
                <a:solidFill>
                  <a:schemeClr val="bg1"/>
                </a:solidFill>
              </a:rPr>
              <a:t>48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dirty="0" smtClean="0">
                <a:solidFill>
                  <a:schemeClr val="bg1"/>
                </a:solidFill>
              </a:rPr>
              <a:t>2014 and </a:t>
            </a:r>
            <a:r>
              <a:rPr lang="en-GB" sz="1400" b="1" dirty="0" smtClean="0">
                <a:solidFill>
                  <a:srgbClr val="FFFF00"/>
                </a:solidFill>
              </a:rPr>
              <a:t>Hoyle</a:t>
            </a:r>
            <a:r>
              <a:rPr lang="en-GB" sz="1400" dirty="0" smtClean="0">
                <a:solidFill>
                  <a:schemeClr val="bg1"/>
                </a:solidFill>
              </a:rPr>
              <a:t>, Lowe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1251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066800"/>
          </a:xfrm>
        </p:spPr>
        <p:txBody>
          <a:bodyPr/>
          <a:lstStyle/>
          <a:p>
            <a:pPr algn="ctr"/>
            <a:r>
              <a:rPr lang="en-GB" sz="3000" baseline="30000" dirty="0">
                <a:solidFill>
                  <a:schemeClr val="tx2"/>
                </a:solidFill>
              </a:rPr>
              <a:t>1</a:t>
            </a:r>
            <a:r>
              <a:rPr lang="en-GB" sz="3000" dirty="0">
                <a:solidFill>
                  <a:schemeClr val="tx2"/>
                </a:solidFill>
              </a:rPr>
              <a:t>H NMR; PEGMA + 2-Mercaptoethanol / DMPP</a:t>
            </a:r>
          </a:p>
        </p:txBody>
      </p:sp>
      <p:graphicFrame>
        <p:nvGraphicFramePr>
          <p:cNvPr id="181254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68313" y="2565400"/>
          <a:ext cx="3887787" cy="3432175"/>
        </p:xfrm>
        <a:graphic>
          <a:graphicData uri="http://schemas.openxmlformats.org/presentationml/2006/ole">
            <p:oleObj spid="_x0000_s125954" name="Graph" r:id="rId5" imgW="3343680" imgH="2950560" progId="">
              <p:embed/>
            </p:oleObj>
          </a:graphicData>
        </a:graphic>
      </p:graphicFrame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81253" name="Object 5"/>
          <p:cNvGraphicFramePr>
            <a:graphicFrameLocks noChangeAspect="1"/>
          </p:cNvGraphicFramePr>
          <p:nvPr/>
        </p:nvGraphicFramePr>
        <p:xfrm>
          <a:off x="1835150" y="1052513"/>
          <a:ext cx="5113338" cy="1357312"/>
        </p:xfrm>
        <a:graphic>
          <a:graphicData uri="http://schemas.openxmlformats.org/presentationml/2006/ole">
            <p:oleObj spid="_x0000_s125955" name="CS ChemDraw Drawing" r:id="rId6" imgW="4772787" imgH="1258621" progId="ChemDraw.Document.6.0">
              <p:embed/>
            </p:oleObj>
          </a:graphicData>
        </a:graphic>
      </p:graphicFrame>
      <p:graphicFrame>
        <p:nvGraphicFramePr>
          <p:cNvPr id="18125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500563" y="2565400"/>
          <a:ext cx="3887787" cy="3432175"/>
        </p:xfrm>
        <a:graphic>
          <a:graphicData uri="http://schemas.openxmlformats.org/presentationml/2006/ole">
            <p:oleObj spid="_x0000_s125956" name="Graph" r:id="rId7" imgW="3343680" imgH="295056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63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713787" cy="1066800"/>
          </a:xfrm>
        </p:spPr>
        <p:txBody>
          <a:bodyPr/>
          <a:lstStyle/>
          <a:p>
            <a:pPr algn="ctr"/>
            <a:r>
              <a:rPr lang="en-US" sz="3000" dirty="0">
                <a:solidFill>
                  <a:schemeClr val="tx2"/>
                </a:solidFill>
              </a:rPr>
              <a:t>MALDI: </a:t>
            </a:r>
            <a:r>
              <a:rPr lang="en-US" sz="3000" b="1" dirty="0">
                <a:solidFill>
                  <a:srgbClr val="FF0000"/>
                </a:solidFill>
              </a:rPr>
              <a:t>PEGA</a:t>
            </a:r>
            <a:r>
              <a:rPr lang="en-GB" sz="3000" dirty="0">
                <a:solidFill>
                  <a:schemeClr val="tx2"/>
                </a:solidFill>
              </a:rPr>
              <a:t> + 2-Mercaptoethanol / </a:t>
            </a:r>
            <a:r>
              <a:rPr lang="en-GB" sz="3000" baseline="30000" dirty="0">
                <a:solidFill>
                  <a:srgbClr val="FF0000"/>
                </a:solidFill>
              </a:rPr>
              <a:t>n</a:t>
            </a:r>
            <a:r>
              <a:rPr lang="en-GB" sz="3000" dirty="0">
                <a:solidFill>
                  <a:srgbClr val="FF0000"/>
                </a:solidFill>
              </a:rPr>
              <a:t>C</a:t>
            </a:r>
            <a:r>
              <a:rPr lang="en-GB" sz="3000" baseline="-25000" dirty="0">
                <a:solidFill>
                  <a:srgbClr val="FF0000"/>
                </a:solidFill>
              </a:rPr>
              <a:t>5</a:t>
            </a:r>
            <a:r>
              <a:rPr lang="en-GB" sz="3000" dirty="0">
                <a:solidFill>
                  <a:srgbClr val="FF0000"/>
                </a:solidFill>
              </a:rPr>
              <a:t>H</a:t>
            </a:r>
            <a:r>
              <a:rPr lang="en-GB" sz="3000" baseline="-25000" dirty="0">
                <a:solidFill>
                  <a:srgbClr val="FF0000"/>
                </a:solidFill>
              </a:rPr>
              <a:t>9</a:t>
            </a:r>
            <a:r>
              <a:rPr lang="en-GB" sz="3000" dirty="0">
                <a:solidFill>
                  <a:srgbClr val="FF0000"/>
                </a:solidFill>
              </a:rPr>
              <a:t>NH</a:t>
            </a:r>
            <a:r>
              <a:rPr lang="en-GB" sz="30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258888" y="1341438"/>
            <a:ext cx="6265862" cy="4608512"/>
            <a:chOff x="793" y="845"/>
            <a:chExt cx="3947" cy="290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793" y="845"/>
              <a:ext cx="3947" cy="2903"/>
              <a:chOff x="793" y="845"/>
              <a:chExt cx="3947" cy="2903"/>
            </a:xfrm>
          </p:grpSpPr>
          <p:pic>
            <p:nvPicPr>
              <p:cNvPr id="92165" name="Picture 5" descr="both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3" y="845"/>
                <a:ext cx="3947" cy="2903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  <a:miter lim="800000"/>
                <a:headEnd/>
                <a:tailEnd/>
              </a:ln>
            </p:spPr>
          </p:pic>
          <p:sp>
            <p:nvSpPr>
              <p:cNvPr id="92166" name="Line 6"/>
              <p:cNvSpPr>
                <a:spLocks noChangeShapeType="1"/>
              </p:cNvSpPr>
              <p:nvPr/>
            </p:nvSpPr>
            <p:spPr bwMode="auto">
              <a:xfrm>
                <a:off x="2381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92168" name="Text Box 8"/>
            <p:cNvSpPr txBox="1">
              <a:spLocks noChangeArrowheads="1"/>
            </p:cNvSpPr>
            <p:nvPr/>
          </p:nvSpPr>
          <p:spPr bwMode="auto">
            <a:xfrm>
              <a:off x="2336" y="1061"/>
              <a:ext cx="5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78 Da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3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0"/>
            <a:ext cx="8569325" cy="1341438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Rates of Conversion; </a:t>
            </a:r>
            <a:r>
              <a:rPr lang="en-GB" sz="2800" b="1" dirty="0">
                <a:solidFill>
                  <a:srgbClr val="FF0000"/>
                </a:solidFill>
              </a:rPr>
              <a:t>PEGMA </a:t>
            </a:r>
            <a:r>
              <a:rPr lang="en-GB" sz="2800" dirty="0">
                <a:solidFill>
                  <a:schemeClr val="tx2"/>
                </a:solidFill>
              </a:rPr>
              <a:t>+ 2-ME </a:t>
            </a:r>
            <a:br>
              <a:rPr lang="en-GB" sz="2800" dirty="0">
                <a:solidFill>
                  <a:schemeClr val="tx2"/>
                </a:solidFill>
              </a:rPr>
            </a:br>
            <a:r>
              <a:rPr lang="en-GB" sz="2800" dirty="0">
                <a:solidFill>
                  <a:schemeClr val="tx2"/>
                </a:solidFill>
              </a:rPr>
              <a:t>with 5 wt% DMPP / TBP 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5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9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  </a:t>
            </a:r>
            <a:r>
              <a:rPr lang="en-GB" sz="2800" dirty="0">
                <a:solidFill>
                  <a:schemeClr val="tx2"/>
                </a:solidFill>
              </a:rPr>
              <a:t>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1596267"/>
            <a:ext cx="8891588" cy="4068692"/>
            <a:chOff x="113" y="1234"/>
            <a:chExt cx="5488" cy="2378"/>
          </a:xfrm>
        </p:grpSpPr>
        <p:graphicFrame>
          <p:nvGraphicFramePr>
            <p:cNvPr id="168964" name="Object 4"/>
            <p:cNvGraphicFramePr>
              <a:graphicFrameLocks noChangeAspect="1"/>
            </p:cNvGraphicFramePr>
            <p:nvPr/>
          </p:nvGraphicFramePr>
          <p:xfrm>
            <a:off x="1244" y="1234"/>
            <a:ext cx="3364" cy="2378"/>
          </p:xfrm>
          <a:graphic>
            <a:graphicData uri="http://schemas.openxmlformats.org/presentationml/2006/ole">
              <p:oleObj spid="_x0000_s126978" name="Graph" r:id="rId5" imgW="4276800" imgH="3023280" progId="">
                <p:embed/>
              </p:oleObj>
            </a:graphicData>
          </a:graphic>
        </p:graphicFrame>
        <p:graphicFrame>
          <p:nvGraphicFramePr>
            <p:cNvPr id="168965" name="Object 5"/>
            <p:cNvGraphicFramePr>
              <a:graphicFrameLocks noChangeAspect="1"/>
            </p:cNvGraphicFramePr>
            <p:nvPr/>
          </p:nvGraphicFramePr>
          <p:xfrm>
            <a:off x="476" y="1389"/>
            <a:ext cx="410" cy="771"/>
          </p:xfrm>
          <a:graphic>
            <a:graphicData uri="http://schemas.openxmlformats.org/presentationml/2006/ole">
              <p:oleObj spid="_x0000_s126979" name="CS ChemDraw Drawing" r:id="rId6" imgW="366903" imgH="691286" progId="ChemDraw.Document.6.0">
                <p:embed/>
              </p:oleObj>
            </a:graphicData>
          </a:graphic>
        </p:graphicFrame>
        <p:graphicFrame>
          <p:nvGraphicFramePr>
            <p:cNvPr id="168967" name="Object 7"/>
            <p:cNvGraphicFramePr>
              <a:graphicFrameLocks noChangeAspect="1"/>
            </p:cNvGraphicFramePr>
            <p:nvPr/>
          </p:nvGraphicFramePr>
          <p:xfrm>
            <a:off x="113" y="2659"/>
            <a:ext cx="1134" cy="596"/>
          </p:xfrm>
          <a:graphic>
            <a:graphicData uri="http://schemas.openxmlformats.org/presentationml/2006/ole">
              <p:oleObj spid="_x0000_s126980" name="CS ChemDraw Drawing" r:id="rId7" imgW="1314831" imgH="690067" progId="ChemDraw.Document.6.0">
                <p:embed/>
              </p:oleObj>
            </a:graphicData>
          </a:graphic>
        </p:graphicFrame>
        <p:graphicFrame>
          <p:nvGraphicFramePr>
            <p:cNvPr id="168969" name="Object 9"/>
            <p:cNvGraphicFramePr>
              <a:graphicFrameLocks noChangeAspect="1"/>
            </p:cNvGraphicFramePr>
            <p:nvPr/>
          </p:nvGraphicFramePr>
          <p:xfrm>
            <a:off x="4558" y="1525"/>
            <a:ext cx="1043" cy="183"/>
          </p:xfrm>
          <a:graphic>
            <a:graphicData uri="http://schemas.openxmlformats.org/presentationml/2006/ole">
              <p:oleObj spid="_x0000_s126981" name="CS ChemDraw Drawing" r:id="rId8" imgW="1023747" imgH="179222" progId="ChemDraw.Document.6.0">
                <p:embed/>
              </p:oleObj>
            </a:graphicData>
          </a:graphic>
        </p:graphicFrame>
        <p:graphicFrame>
          <p:nvGraphicFramePr>
            <p:cNvPr id="168971" name="Object 11"/>
            <p:cNvGraphicFramePr>
              <a:graphicFrameLocks noChangeAspect="1"/>
            </p:cNvGraphicFramePr>
            <p:nvPr/>
          </p:nvGraphicFramePr>
          <p:xfrm>
            <a:off x="4810" y="2432"/>
            <a:ext cx="655" cy="862"/>
          </p:xfrm>
          <a:graphic>
            <a:graphicData uri="http://schemas.openxmlformats.org/presentationml/2006/ole">
              <p:oleObj spid="_x0000_s126982" name="CS ChemDraw Drawing" r:id="rId9" imgW="552831" imgH="727862" progId="ChemDraw.Document.6.0">
                <p:embed/>
              </p:oleObj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0" y="254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49861" name="Object 5"/>
          <p:cNvGraphicFramePr>
            <a:graphicFrameLocks noChangeAspect="1"/>
          </p:cNvGraphicFramePr>
          <p:nvPr/>
        </p:nvGraphicFramePr>
        <p:xfrm>
          <a:off x="900113" y="908050"/>
          <a:ext cx="7127875" cy="1011238"/>
        </p:xfrm>
        <a:graphic>
          <a:graphicData uri="http://schemas.openxmlformats.org/presentationml/2006/ole">
            <p:oleObj spid="_x0000_s128002" name="CS ChemDraw Drawing" r:id="rId5" imgW="4397883" imgH="616915" progId="ChemDraw.Document.6.0">
              <p:embed/>
            </p:oleObj>
          </a:graphicData>
        </a:graphic>
      </p:graphicFrame>
      <p:graphicFrame>
        <p:nvGraphicFramePr>
          <p:cNvPr id="249862" name="Object 6"/>
          <p:cNvGraphicFramePr>
            <a:graphicFrameLocks noChangeAspect="1"/>
          </p:cNvGraphicFramePr>
          <p:nvPr>
            <p:ph/>
          </p:nvPr>
        </p:nvGraphicFramePr>
        <p:xfrm>
          <a:off x="179388" y="2897188"/>
          <a:ext cx="8785225" cy="2908300"/>
        </p:xfrm>
        <a:graphic>
          <a:graphicData uri="http://schemas.openxmlformats.org/presentationml/2006/ole">
            <p:oleObj spid="_x0000_s128003" name="CS ChemDraw Drawing" r:id="rId6" imgW="6016371" imgH="1992986" progId="ChemDraw.Document.6.0">
              <p:embed/>
            </p:oleObj>
          </a:graphicData>
        </a:graphic>
      </p:graphicFrame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9864" name="Text Box 8"/>
          <p:cNvSpPr txBox="1">
            <a:spLocks noChangeArrowheads="1"/>
          </p:cNvSpPr>
          <p:nvPr/>
        </p:nvSpPr>
        <p:spPr bwMode="auto">
          <a:xfrm>
            <a:off x="0" y="2603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Reaction with 2–(</a:t>
            </a:r>
            <a:r>
              <a:rPr lang="en-US" sz="2800" dirty="0" err="1" smtClean="0">
                <a:solidFill>
                  <a:schemeClr val="tx2"/>
                </a:solidFill>
              </a:rPr>
              <a:t>acryloyloxy</a:t>
            </a:r>
            <a:r>
              <a:rPr lang="en-US" sz="2800" dirty="0" smtClean="0">
                <a:solidFill>
                  <a:schemeClr val="tx2"/>
                </a:solidFill>
              </a:rPr>
              <a:t>)ethyl </a:t>
            </a:r>
            <a:r>
              <a:rPr lang="en-US" sz="2800" dirty="0">
                <a:solidFill>
                  <a:schemeClr val="tx2"/>
                </a:solidFill>
              </a:rPr>
              <a:t>methacrylate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49865" name="Text Box 9"/>
          <p:cNvSpPr txBox="1">
            <a:spLocks noChangeArrowheads="1"/>
          </p:cNvSpPr>
          <p:nvPr/>
        </p:nvSpPr>
        <p:spPr bwMode="auto">
          <a:xfrm>
            <a:off x="0" y="2205038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900" dirty="0">
                <a:solidFill>
                  <a:schemeClr val="tx2"/>
                </a:solidFill>
              </a:rPr>
              <a:t>2 – (</a:t>
            </a:r>
            <a:r>
              <a:rPr lang="en-US" sz="2900" dirty="0" err="1" smtClean="0">
                <a:solidFill>
                  <a:schemeClr val="tx2"/>
                </a:solidFill>
              </a:rPr>
              <a:t>acryloyloxy</a:t>
            </a:r>
            <a:r>
              <a:rPr lang="en-US" sz="2900" dirty="0" smtClean="0">
                <a:solidFill>
                  <a:schemeClr val="tx2"/>
                </a:solidFill>
              </a:rPr>
              <a:t>)ethyl </a:t>
            </a:r>
            <a:r>
              <a:rPr lang="en-US" sz="2900" dirty="0">
                <a:solidFill>
                  <a:schemeClr val="tx2"/>
                </a:solidFill>
              </a:rPr>
              <a:t>methacrylate + 2-ME / </a:t>
            </a:r>
            <a:r>
              <a:rPr lang="en-GB" sz="2900" baseline="30000" dirty="0">
                <a:solidFill>
                  <a:schemeClr val="tx2"/>
                </a:solidFill>
              </a:rPr>
              <a:t>n</a:t>
            </a:r>
            <a:r>
              <a:rPr lang="en-GB" sz="2900" dirty="0">
                <a:solidFill>
                  <a:schemeClr val="tx2"/>
                </a:solidFill>
              </a:rPr>
              <a:t>C</a:t>
            </a:r>
            <a:r>
              <a:rPr lang="en-GB" sz="2900" baseline="-25000" dirty="0">
                <a:solidFill>
                  <a:schemeClr val="tx2"/>
                </a:solidFill>
              </a:rPr>
              <a:t>5</a:t>
            </a:r>
            <a:r>
              <a:rPr lang="en-GB" sz="2900" dirty="0">
                <a:solidFill>
                  <a:schemeClr val="tx2"/>
                </a:solidFill>
              </a:rPr>
              <a:t>H</a:t>
            </a:r>
            <a:r>
              <a:rPr lang="en-GB" sz="2900" baseline="-25000" dirty="0">
                <a:solidFill>
                  <a:schemeClr val="tx2"/>
                </a:solidFill>
              </a:rPr>
              <a:t>9</a:t>
            </a:r>
            <a:r>
              <a:rPr lang="en-GB" sz="2900" dirty="0">
                <a:solidFill>
                  <a:schemeClr val="tx2"/>
                </a:solidFill>
              </a:rPr>
              <a:t>NH</a:t>
            </a:r>
            <a:r>
              <a:rPr lang="en-GB" sz="2900" baseline="-25000" dirty="0">
                <a:solidFill>
                  <a:schemeClr val="tx2"/>
                </a:solidFill>
              </a:rPr>
              <a:t>2</a:t>
            </a:r>
            <a:r>
              <a:rPr lang="en-GB" sz="29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928662" y="1285860"/>
            <a:ext cx="3630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accent2"/>
                </a:solidFill>
              </a:rPr>
              <a:t>Tryptic digestion of sCT derivatives</a:t>
            </a:r>
            <a:endParaRPr lang="el-GR" sz="3200" b="1">
              <a:solidFill>
                <a:schemeClr val="accent2"/>
              </a:solidFill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1143000" y="357188"/>
            <a:ext cx="68405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latin typeface="AvantGarde Bk BT"/>
              </a:rPr>
              <a:t>Salmon Calcitonin and Determination </a:t>
            </a:r>
            <a:r>
              <a:rPr lang="en-GB" sz="2400" b="1" dirty="0">
                <a:solidFill>
                  <a:schemeClr val="tx2"/>
                </a:solidFill>
                <a:latin typeface="AvantGarde Bk BT"/>
              </a:rPr>
              <a:t>of the polymer attachment site</a:t>
            </a:r>
          </a:p>
        </p:txBody>
      </p:sp>
      <p:pic>
        <p:nvPicPr>
          <p:cNvPr id="45061" name="Picture 5" descr="sCT tryptic diges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1773238"/>
            <a:ext cx="3192463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795963" y="2420938"/>
            <a:ext cx="29511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</a:t>
            </a:r>
            <a:r>
              <a:rPr lang="en-GB" sz="1600" b="1" i="1">
                <a:solidFill>
                  <a:srgbClr val="002266"/>
                </a:solidFill>
              </a:rPr>
              <a:t>Cys-</a:t>
            </a:r>
            <a:r>
              <a:rPr lang="en-GB" sz="1600" b="1" i="1" baseline="30000">
                <a:solidFill>
                  <a:srgbClr val="002266"/>
                </a:solidFill>
              </a:rPr>
              <a:t>11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/>
              <a:t>   1120.53 Da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12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18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>
                <a:solidFill>
                  <a:srgbClr val="002266"/>
                </a:solidFill>
              </a:rPr>
              <a:t>  </a:t>
            </a:r>
            <a:r>
              <a:rPr lang="en-GB" sz="1600"/>
              <a:t>   853.96 Da</a:t>
            </a:r>
          </a:p>
          <a:p>
            <a:pPr>
              <a:lnSpc>
                <a:spcPct val="185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19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24</a:t>
            </a:r>
            <a:r>
              <a:rPr lang="en-GB" sz="1600" b="1" i="1">
                <a:solidFill>
                  <a:srgbClr val="002266"/>
                </a:solidFill>
              </a:rPr>
              <a:t>Arg</a:t>
            </a:r>
            <a:r>
              <a:rPr lang="en-GB" sz="1600">
                <a:solidFill>
                  <a:srgbClr val="002266"/>
                </a:solidFill>
              </a:rPr>
              <a:t> </a:t>
            </a:r>
            <a:r>
              <a:rPr lang="en-GB" sz="1600"/>
              <a:t>    776.42 Da</a:t>
            </a:r>
          </a:p>
          <a:p>
            <a:pPr>
              <a:lnSpc>
                <a:spcPct val="185000"/>
              </a:lnSpc>
            </a:pPr>
            <a:r>
              <a:rPr lang="en-GB" sz="1600" b="1" i="1" baseline="30000">
                <a:solidFill>
                  <a:srgbClr val="002266"/>
                </a:solidFill>
              </a:rPr>
              <a:t>25</a:t>
            </a:r>
            <a:r>
              <a:rPr lang="en-GB" sz="1600" b="1" i="1">
                <a:solidFill>
                  <a:srgbClr val="002266"/>
                </a:solidFill>
              </a:rPr>
              <a:t>Thr-</a:t>
            </a:r>
            <a:r>
              <a:rPr lang="en-GB" sz="1600" b="1" i="1" baseline="30000">
                <a:solidFill>
                  <a:srgbClr val="002266"/>
                </a:solidFill>
              </a:rPr>
              <a:t>32</a:t>
            </a:r>
            <a:r>
              <a:rPr lang="en-GB" sz="1600" b="1" i="1">
                <a:solidFill>
                  <a:srgbClr val="002266"/>
                </a:solidFill>
              </a:rPr>
              <a:t>Pro</a:t>
            </a:r>
            <a:r>
              <a:rPr lang="en-GB" sz="1600"/>
              <a:t>      732.34 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4338" y="1339850"/>
            <a:ext cx="8658225" cy="3767138"/>
            <a:chOff x="45" y="936"/>
            <a:chExt cx="5670" cy="2467"/>
          </a:xfrm>
        </p:grpSpPr>
        <p:pic>
          <p:nvPicPr>
            <p:cNvPr id="56324" name="Picture 3" descr="sCT Reduction PEG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" y="936"/>
              <a:ext cx="5670" cy="2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5" name="Picture 4" descr="Disulfid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1" y="2886"/>
              <a:ext cx="590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6" name="Picture 5" descr="Thiol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3022"/>
              <a:ext cx="40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7" name="Picture 6" descr="Acrylat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40" y="2931"/>
              <a:ext cx="771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3" name="Text Box 15"/>
          <p:cNvSpPr txBox="1">
            <a:spLocks noChangeArrowheads="1"/>
          </p:cNvSpPr>
          <p:nvPr/>
        </p:nvSpPr>
        <p:spPr bwMode="auto">
          <a:xfrm>
            <a:off x="2571750" y="500063"/>
            <a:ext cx="323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33CC"/>
                </a:solidFill>
                <a:latin typeface="AvantGarde Bk BT" pitchFamily="34" charset="0"/>
              </a:rPr>
              <a:t>Thiol Conjugation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285728"/>
            <a:ext cx="83582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Phosphine-Mediated One-Pot </a:t>
            </a:r>
            <a:r>
              <a:rPr lang="en-GB" sz="2800" dirty="0" err="1">
                <a:solidFill>
                  <a:schemeClr val="tx2"/>
                </a:solidFill>
                <a:cs typeface="Times New Roman" pitchFamily="18" charset="0"/>
              </a:rPr>
              <a:t>Thiol-Ene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“Click”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Approach to Polymer-Protein Conjugates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14282" y="1500174"/>
          <a:ext cx="8640763" cy="2044700"/>
        </p:xfrm>
        <a:graphic>
          <a:graphicData uri="http://schemas.openxmlformats.org/presentationml/2006/ole">
            <p:oleObj spid="_x0000_s129026" name="CS ChemDraw Drawing" r:id="rId5" imgW="7165543" imgH="1695907" progId="ChemDraw.Document.6.0">
              <p:embed/>
            </p:oleObj>
          </a:graphicData>
        </a:graphic>
      </p:graphicFrame>
      <p:graphicFrame>
        <p:nvGraphicFramePr>
          <p:cNvPr id="5125" name="Object 17"/>
          <p:cNvGraphicFramePr>
            <a:graphicFrameLocks noChangeAspect="1"/>
          </p:cNvGraphicFramePr>
          <p:nvPr/>
        </p:nvGraphicFramePr>
        <p:xfrm>
          <a:off x="857224" y="3571876"/>
          <a:ext cx="8081963" cy="1970088"/>
        </p:xfrm>
        <a:graphic>
          <a:graphicData uri="http://schemas.openxmlformats.org/presentationml/2006/ole">
            <p:oleObj spid="_x0000_s129027" name="CS ChemDraw Drawing" r:id="rId6" imgW="6592519" imgH="1605991" progId="ChemDraw.Document.6.0">
              <p:embed/>
            </p:oleObj>
          </a:graphicData>
        </a:graphic>
      </p:graphicFrame>
      <p:graphicFrame>
        <p:nvGraphicFramePr>
          <p:cNvPr id="5126" name="Object 11"/>
          <p:cNvGraphicFramePr>
            <a:graphicFrameLocks noChangeAspect="1"/>
          </p:cNvGraphicFramePr>
          <p:nvPr/>
        </p:nvGraphicFramePr>
        <p:xfrm>
          <a:off x="225399" y="4248151"/>
          <a:ext cx="708025" cy="708025"/>
        </p:xfrm>
        <a:graphic>
          <a:graphicData uri="http://schemas.openxmlformats.org/presentationml/2006/ole">
            <p:oleObj spid="_x0000_s12902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5127" name="Object 15"/>
          <p:cNvGraphicFramePr>
            <a:graphicFrameLocks noChangeAspect="1"/>
          </p:cNvGraphicFramePr>
          <p:nvPr/>
        </p:nvGraphicFramePr>
        <p:xfrm>
          <a:off x="3389287" y="4205289"/>
          <a:ext cx="708025" cy="708025"/>
        </p:xfrm>
        <a:graphic>
          <a:graphicData uri="http://schemas.openxmlformats.org/presentationml/2006/ole">
            <p:oleObj spid="_x0000_s129029" name="CS ChemDraw Drawing" r:id="rId8" imgW="708355" imgH="708355" progId="ChemDraw.Document.6.0">
              <p:embed/>
            </p:oleObj>
          </a:graphicData>
        </a:graphic>
      </p:graphicFrame>
      <p:graphicFrame>
        <p:nvGraphicFramePr>
          <p:cNvPr id="5128" name="Object 16"/>
          <p:cNvGraphicFramePr>
            <a:graphicFrameLocks noChangeAspect="1"/>
          </p:cNvGraphicFramePr>
          <p:nvPr/>
        </p:nvGraphicFramePr>
        <p:xfrm>
          <a:off x="6654774" y="4191001"/>
          <a:ext cx="708025" cy="708025"/>
        </p:xfrm>
        <a:graphic>
          <a:graphicData uri="http://schemas.openxmlformats.org/presentationml/2006/ole">
            <p:oleObj spid="_x0000_s129030" name="CS ChemDraw Drawing" r:id="rId9" imgW="708355" imgH="708355" progId="ChemDraw.Document.6.0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4014788" y="1652588"/>
          <a:ext cx="4716462" cy="3911600"/>
        </p:xfrm>
        <a:graphic>
          <a:graphicData uri="http://schemas.openxmlformats.org/presentationml/2006/ole">
            <p:oleObj spid="_x0000_s130050" name="Graph" r:id="rId5" imgW="3988800" imgH="2911680" progId="">
              <p:embed/>
            </p:oleObj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14282" y="1000108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RP-HPLC Analysis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2413" y="2370138"/>
            <a:ext cx="3676650" cy="2576512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S-S Reduction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reduction observed after 10 </a:t>
            </a:r>
            <a:r>
              <a:rPr lang="en-GB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mins</a:t>
            </a: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en-GB" b="1" u="sng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Thiol-ene</a:t>
            </a:r>
            <a:r>
              <a:rPr lang="en-GB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Click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conversion to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di-PEGylated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sCT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1.5 hours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5720" y="1071546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98575" y="2217738"/>
            <a:ext cx="6684963" cy="3794125"/>
            <a:chOff x="2113" y="3666"/>
            <a:chExt cx="7759" cy="4406"/>
          </a:xfrm>
        </p:grpSpPr>
        <p:graphicFrame>
          <p:nvGraphicFramePr>
            <p:cNvPr id="4100" name="Object 6"/>
            <p:cNvGraphicFramePr>
              <a:graphicFrameLocks noChangeAspect="1"/>
            </p:cNvGraphicFramePr>
            <p:nvPr/>
          </p:nvGraphicFramePr>
          <p:xfrm>
            <a:off x="2113" y="3972"/>
            <a:ext cx="5195" cy="4100"/>
          </p:xfrm>
          <a:graphic>
            <a:graphicData uri="http://schemas.openxmlformats.org/presentationml/2006/ole">
              <p:oleObj spid="_x0000_s131076" name="Graph" r:id="rId5" imgW="3661920" imgH="2923200" progId="">
                <p:embed/>
              </p:oleObj>
            </a:graphicData>
          </a:graphic>
        </p:graphicFrame>
        <p:graphicFrame>
          <p:nvGraphicFramePr>
            <p:cNvPr id="4101" name="Object 7"/>
            <p:cNvGraphicFramePr>
              <a:graphicFrameLocks noChangeAspect="1"/>
            </p:cNvGraphicFramePr>
            <p:nvPr/>
          </p:nvGraphicFramePr>
          <p:xfrm>
            <a:off x="5643" y="3666"/>
            <a:ext cx="4229" cy="3244"/>
          </p:xfrm>
          <a:graphic>
            <a:graphicData uri="http://schemas.openxmlformats.org/presentationml/2006/ole">
              <p:oleObj spid="_x0000_s131077" name="Graph" r:id="rId6" imgW="3955680" imgH="2923200" progId="">
                <p:embed/>
              </p:oleObj>
            </a:graphicData>
          </a:graphic>
        </p:graphicFrame>
      </p:grp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1163638" y="2119313"/>
          <a:ext cx="1330325" cy="1606550"/>
        </p:xfrm>
        <a:graphic>
          <a:graphicData uri="http://schemas.openxmlformats.org/presentationml/2006/ole">
            <p:oleObj spid="_x0000_s131074" name="CS ChemDraw Drawing" r:id="rId7" imgW="1330147" imgH="1605991" progId="ChemDraw.Document.6.0">
              <p:embed/>
            </p:oleObj>
          </a:graphicData>
        </a:graphic>
      </p:graphicFrame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504825" y="2557463"/>
          <a:ext cx="708025" cy="708025"/>
        </p:xfrm>
        <a:graphic>
          <a:graphicData uri="http://schemas.openxmlformats.org/presentationml/2006/ole">
            <p:oleObj spid="_x0000_s131075" name="CS ChemDraw Drawing" r:id="rId8" imgW="708355" imgH="708355" progId="ChemDraw.Document.6.0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214282" y="285728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“Grafting To”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4282" y="857232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err="1" smtClean="0">
                <a:solidFill>
                  <a:srgbClr val="FF0000"/>
                </a:solidFill>
              </a:rPr>
              <a:t>Tryptic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FF0000"/>
                </a:solidFill>
              </a:rPr>
              <a:t>Digest </a:t>
            </a:r>
            <a:r>
              <a:rPr lang="en-GB" sz="2400" b="1" dirty="0" smtClean="0">
                <a:solidFill>
                  <a:schemeClr val="accent2"/>
                </a:solidFill>
              </a:rPr>
              <a:t>with </a:t>
            </a: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52763" y="2079625"/>
            <a:ext cx="5321300" cy="3829050"/>
            <a:chOff x="1033" y="4038"/>
            <a:chExt cx="4242" cy="3053"/>
          </a:xfrm>
        </p:grpSpPr>
        <p:graphicFrame>
          <p:nvGraphicFramePr>
            <p:cNvPr id="5122" name="Object 7"/>
            <p:cNvGraphicFramePr>
              <a:graphicFrameLocks noChangeAspect="1"/>
            </p:cNvGraphicFramePr>
            <p:nvPr/>
          </p:nvGraphicFramePr>
          <p:xfrm>
            <a:off x="1033" y="4038"/>
            <a:ext cx="3600" cy="3053"/>
          </p:xfrm>
          <a:graphic>
            <a:graphicData uri="http://schemas.openxmlformats.org/presentationml/2006/ole">
              <p:oleObj spid="_x0000_s132098" name="Graph" r:id="rId5" imgW="3836160" imgH="2923200" progId="">
                <p:embed/>
              </p:oleObj>
            </a:graphicData>
          </a:graphic>
        </p:graphicFrame>
        <p:graphicFrame>
          <p:nvGraphicFramePr>
            <p:cNvPr id="5123" name="Object 8"/>
            <p:cNvGraphicFramePr>
              <a:graphicFrameLocks noChangeAspect="1"/>
            </p:cNvGraphicFramePr>
            <p:nvPr/>
          </p:nvGraphicFramePr>
          <p:xfrm>
            <a:off x="3592" y="4124"/>
            <a:ext cx="1683" cy="2184"/>
          </p:xfrm>
          <a:graphic>
            <a:graphicData uri="http://schemas.openxmlformats.org/presentationml/2006/ole">
              <p:oleObj spid="_x0000_s132099" name="Graph" r:id="rId6" imgW="3708000" imgH="2923200" progId="">
                <p:embed/>
              </p:oleObj>
            </a:graphicData>
          </a:graphic>
        </p:graphicFrame>
      </p:grp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80988" y="2776538"/>
            <a:ext cx="3036887" cy="147732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solidFill>
                  <a:srgbClr val="FF3300"/>
                </a:solidFill>
              </a:rPr>
              <a:t>Trypsin</a:t>
            </a:r>
            <a:r>
              <a:rPr lang="en-GB" dirty="0">
                <a:solidFill>
                  <a:srgbClr val="FF3300"/>
                </a:solidFill>
              </a:rPr>
              <a:t> digest of conjugate reveals </a:t>
            </a:r>
            <a:r>
              <a:rPr lang="en-GB" b="1" dirty="0">
                <a:solidFill>
                  <a:schemeClr val="tx2"/>
                </a:solidFill>
              </a:rPr>
              <a:t>complete </a:t>
            </a:r>
            <a:r>
              <a:rPr lang="en-GB" dirty="0">
                <a:solidFill>
                  <a:srgbClr val="FF3300"/>
                </a:solidFill>
              </a:rPr>
              <a:t>selectivity towards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 and conjugation at both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241300" y="476250"/>
            <a:ext cx="86581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Bioactivity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of Conjugates </a:t>
            </a:r>
            <a:r>
              <a:rPr lang="en-GB" sz="2800" i="1" dirty="0" smtClean="0">
                <a:solidFill>
                  <a:schemeClr val="tx2"/>
                </a:solidFill>
                <a:cs typeface="Times New Roman" pitchFamily="18" charset="0"/>
              </a:rPr>
              <a:t>from the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76250" y="1443038"/>
            <a:ext cx="385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Vitro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174625" y="2189163"/>
          <a:ext cx="4154488" cy="3065462"/>
        </p:xfrm>
        <a:graphic>
          <a:graphicData uri="http://schemas.openxmlformats.org/presentationml/2006/ole">
            <p:oleObj spid="_x0000_s133122" name="Graph" r:id="rId5" imgW="3768480" imgH="2911680" progId="">
              <p:embed/>
            </p:oleObj>
          </a:graphicData>
        </a:graphic>
      </p:graphicFrame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016500" y="1443038"/>
            <a:ext cx="3719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Vivo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7" name="Object 15"/>
          <p:cNvGraphicFramePr>
            <a:graphicFrameLocks noChangeAspect="1"/>
          </p:cNvGraphicFramePr>
          <p:nvPr/>
        </p:nvGraphicFramePr>
        <p:xfrm>
          <a:off x="4419600" y="1746250"/>
          <a:ext cx="4595813" cy="3714750"/>
        </p:xfrm>
        <a:graphic>
          <a:graphicData uri="http://schemas.openxmlformats.org/presentationml/2006/ole">
            <p:oleObj spid="_x0000_s133123" name="Graph" r:id="rId6" imgW="3987360" imgH="310608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4"/>
          <p:cNvGraphicFramePr>
            <a:graphicFrameLocks noChangeAspect="1"/>
          </p:cNvGraphicFramePr>
          <p:nvPr/>
        </p:nvGraphicFramePr>
        <p:xfrm>
          <a:off x="201613" y="1858963"/>
          <a:ext cx="8753475" cy="2714625"/>
        </p:xfrm>
        <a:graphic>
          <a:graphicData uri="http://schemas.openxmlformats.org/presentationml/2006/ole">
            <p:oleObj spid="_x0000_s134146" name="CS ChemDraw Drawing" r:id="rId4" imgW="7231075" imgH="2243023" progId="ChemDraw.Document.6.0">
              <p:embed/>
            </p:oleObj>
          </a:graphicData>
        </a:graphic>
      </p:graphicFrame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273050" y="2032000"/>
          <a:ext cx="708025" cy="708025"/>
        </p:xfrm>
        <a:graphic>
          <a:graphicData uri="http://schemas.openxmlformats.org/presentationml/2006/ole">
            <p:oleObj spid="_x0000_s134147" name="CS ChemDraw Drawing" r:id="rId6" imgW="708355" imgH="708355" progId="ChemDraw.Document.6.0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3398838" y="2001838"/>
          <a:ext cx="708025" cy="708025"/>
        </p:xfrm>
        <a:graphic>
          <a:graphicData uri="http://schemas.openxmlformats.org/presentationml/2006/ole">
            <p:oleObj spid="_x0000_s13414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6249988" y="3017838"/>
          <a:ext cx="708025" cy="708025"/>
        </p:xfrm>
        <a:graphic>
          <a:graphicData uri="http://schemas.openxmlformats.org/presentationml/2006/ole">
            <p:oleObj spid="_x0000_s134149" name="CS ChemDraw Drawing" r:id="rId8" imgW="708355" imgH="708355" progId="ChemDraw.Document.6.0">
              <p:embed/>
            </p:oleObj>
          </a:graphicData>
        </a:graphic>
      </p:graphicFrame>
      <p:sp>
        <p:nvSpPr>
          <p:cNvPr id="9224" name="AutoShape 15"/>
          <p:cNvSpPr>
            <a:spLocks noChangeArrowheads="1"/>
          </p:cNvSpPr>
          <p:nvPr/>
        </p:nvSpPr>
        <p:spPr bwMode="auto">
          <a:xfrm rot="5400000">
            <a:off x="7483475" y="4746625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6429388" y="5429264"/>
            <a:ext cx="24408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8000"/>
                </a:solidFill>
              </a:rPr>
              <a:t>ATRP / </a:t>
            </a:r>
            <a:r>
              <a:rPr lang="en-GB" sz="2800" b="1" dirty="0">
                <a:solidFill>
                  <a:srgbClr val="FF0000"/>
                </a:solidFill>
              </a:rPr>
              <a:t>SET-LRP</a:t>
            </a:r>
          </a:p>
        </p:txBody>
      </p:sp>
      <p:sp>
        <p:nvSpPr>
          <p:cNvPr id="9226" name="Rectangle 17"/>
          <p:cNvSpPr>
            <a:spLocks noChangeArrowheads="1"/>
          </p:cNvSpPr>
          <p:nvPr/>
        </p:nvSpPr>
        <p:spPr bwMode="auto">
          <a:xfrm>
            <a:off x="47625" y="1116013"/>
            <a:ext cx="9096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  <a:cs typeface="Times New Roman" pitchFamily="18" charset="0"/>
              </a:rPr>
              <a:t>Protein Macroinitiator Synthesis 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Protein </a:t>
            </a:r>
            <a:r>
              <a:rPr lang="en-GB" sz="2400" b="1" dirty="0" err="1">
                <a:solidFill>
                  <a:schemeClr val="accent2"/>
                </a:solidFill>
                <a:cs typeface="Times New Roman" pitchFamily="18" charset="0"/>
              </a:rPr>
              <a:t>Macroinitiator</a:t>
            </a:r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 Synthesis </a:t>
            </a:r>
            <a:endParaRPr lang="en-GB" sz="2400" dirty="0">
              <a:solidFill>
                <a:schemeClr val="accent2"/>
              </a:solidFill>
            </a:endParaRPr>
          </a:p>
        </p:txBody>
      </p:sp>
      <p:graphicFrame>
        <p:nvGraphicFramePr>
          <p:cNvPr id="10242" name="Object 11"/>
          <p:cNvGraphicFramePr>
            <a:graphicFrameLocks noChangeAspect="1"/>
          </p:cNvGraphicFramePr>
          <p:nvPr/>
        </p:nvGraphicFramePr>
        <p:xfrm>
          <a:off x="1566863" y="1778000"/>
          <a:ext cx="5694362" cy="4230688"/>
        </p:xfrm>
        <a:graphic>
          <a:graphicData uri="http://schemas.openxmlformats.org/presentationml/2006/ole">
            <p:oleObj spid="_x0000_s135170" name="Graph" r:id="rId5" imgW="3732480" imgH="2874240" progId="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ChangeAspect="1"/>
          </p:cNvGraphicFramePr>
          <p:nvPr/>
        </p:nvGraphicFramePr>
        <p:xfrm>
          <a:off x="5311775" y="1906588"/>
          <a:ext cx="1666875" cy="1566862"/>
        </p:xfrm>
        <a:graphic>
          <a:graphicData uri="http://schemas.openxmlformats.org/presentationml/2006/ole">
            <p:oleObj spid="_x0000_s135171" name="CS ChemDraw Drawing" r:id="rId6" imgW="1666800" imgH="1566720" progId="ChemDraw.Document.6.0">
              <p:embed/>
            </p:oleObj>
          </a:graphicData>
        </a:graphic>
      </p:graphicFrame>
      <p:graphicFrame>
        <p:nvGraphicFramePr>
          <p:cNvPr id="10244" name="Object 13"/>
          <p:cNvGraphicFramePr>
            <a:graphicFrameLocks noChangeAspect="1"/>
          </p:cNvGraphicFramePr>
          <p:nvPr/>
        </p:nvGraphicFramePr>
        <p:xfrm>
          <a:off x="4787900" y="2413000"/>
          <a:ext cx="560388" cy="560388"/>
        </p:xfrm>
        <a:graphic>
          <a:graphicData uri="http://schemas.openxmlformats.org/presentationml/2006/ole">
            <p:oleObj spid="_x0000_s135172" name="CS ChemDraw Drawing" r:id="rId7" imgW="708355" imgH="708355" progId="ChemDraw.Document.6.0">
              <p:embed/>
            </p:oleObj>
          </a:graphicData>
        </a:graphic>
      </p:graphicFrame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41650" y="4470400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66FF"/>
                </a:solidFill>
              </a:rPr>
              <a:t>(-HBr)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6075" y="1757363"/>
            <a:ext cx="8591550" cy="2735262"/>
            <a:chOff x="218" y="1097"/>
            <a:chExt cx="5412" cy="1723"/>
          </a:xfrm>
        </p:grpSpPr>
        <p:graphicFrame>
          <p:nvGraphicFramePr>
            <p:cNvPr id="11266" name="Object 4"/>
            <p:cNvGraphicFramePr>
              <a:graphicFrameLocks noChangeAspect="1"/>
            </p:cNvGraphicFramePr>
            <p:nvPr/>
          </p:nvGraphicFramePr>
          <p:xfrm>
            <a:off x="519" y="1097"/>
            <a:ext cx="5111" cy="1723"/>
          </p:xfrm>
          <a:graphic>
            <a:graphicData uri="http://schemas.openxmlformats.org/presentationml/2006/ole">
              <p:oleObj spid="_x0000_s136194" name="CS ChemDraw Drawing" r:id="rId5" imgW="6220663" imgH="2096719" progId="ChemDraw.Document.6.0">
                <p:embed/>
              </p:oleObj>
            </a:graphicData>
          </a:graphic>
        </p:graphicFrame>
        <p:graphicFrame>
          <p:nvGraphicFramePr>
            <p:cNvPr id="11267" name="Object 5"/>
            <p:cNvGraphicFramePr>
              <a:graphicFrameLocks noChangeAspect="1"/>
            </p:cNvGraphicFramePr>
            <p:nvPr/>
          </p:nvGraphicFramePr>
          <p:xfrm>
            <a:off x="218" y="1223"/>
            <a:ext cx="446" cy="446"/>
          </p:xfrm>
          <a:graphic>
            <a:graphicData uri="http://schemas.openxmlformats.org/presentationml/2006/ole">
              <p:oleObj spid="_x0000_s136195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1268" name="Object 6"/>
            <p:cNvGraphicFramePr>
              <a:graphicFrameLocks noChangeAspect="1"/>
            </p:cNvGraphicFramePr>
            <p:nvPr/>
          </p:nvGraphicFramePr>
          <p:xfrm>
            <a:off x="2341" y="1209"/>
            <a:ext cx="446" cy="446"/>
          </p:xfrm>
          <a:graphic>
            <a:graphicData uri="http://schemas.openxmlformats.org/presentationml/2006/ole">
              <p:oleObj spid="_x0000_s136196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1269" name="Object 7"/>
            <p:cNvGraphicFramePr>
              <a:graphicFrameLocks noChangeAspect="1"/>
            </p:cNvGraphicFramePr>
            <p:nvPr/>
          </p:nvGraphicFramePr>
          <p:xfrm>
            <a:off x="4277" y="1897"/>
            <a:ext cx="446" cy="446"/>
          </p:xfrm>
          <a:graphic>
            <a:graphicData uri="http://schemas.openxmlformats.org/presentationml/2006/ole">
              <p:oleObj spid="_x0000_s136197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 rot="5400000">
            <a:off x="7585075" y="4872038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519988" y="5567363"/>
            <a:ext cx="10450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 err="1">
                <a:solidFill>
                  <a:srgbClr val="008000"/>
                </a:solidFill>
              </a:rPr>
              <a:t>CuAAC</a:t>
            </a:r>
            <a:endParaRPr lang="en-GB" sz="2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2290" name="Object 10"/>
          <p:cNvGraphicFramePr>
            <a:graphicFrameLocks noChangeAspect="1"/>
          </p:cNvGraphicFramePr>
          <p:nvPr/>
        </p:nvGraphicFramePr>
        <p:xfrm>
          <a:off x="1281113" y="1358900"/>
          <a:ext cx="6337300" cy="4799013"/>
        </p:xfrm>
        <a:graphic>
          <a:graphicData uri="http://schemas.openxmlformats.org/presentationml/2006/ole">
            <p:oleObj spid="_x0000_s137218" name="Graph" r:id="rId5" imgW="3732480" imgH="2874240" progId="">
              <p:embed/>
            </p:oleObj>
          </a:graphicData>
        </a:graphic>
      </p:graphicFrame>
      <p:graphicFrame>
        <p:nvGraphicFramePr>
          <p:cNvPr id="12291" name="Object 11"/>
          <p:cNvGraphicFramePr>
            <a:graphicFrameLocks noChangeAspect="1"/>
          </p:cNvGraphicFramePr>
          <p:nvPr/>
        </p:nvGraphicFramePr>
        <p:xfrm>
          <a:off x="5287963" y="1612900"/>
          <a:ext cx="1133475" cy="1568450"/>
        </p:xfrm>
        <a:graphic>
          <a:graphicData uri="http://schemas.openxmlformats.org/presentationml/2006/ole">
            <p:oleObj spid="_x0000_s137219" name="CS ChemDraw Drawing" r:id="rId6" imgW="1133640" imgH="1569240" progId="ChemDraw.Document.6.0">
              <p:embed/>
            </p:oleObj>
          </a:graphicData>
        </a:graphic>
      </p:graphicFrame>
      <p:graphicFrame>
        <p:nvGraphicFramePr>
          <p:cNvPr id="12292" name="Object 12"/>
          <p:cNvGraphicFramePr>
            <a:graphicFrameLocks noChangeAspect="1"/>
          </p:cNvGraphicFramePr>
          <p:nvPr/>
        </p:nvGraphicFramePr>
        <p:xfrm>
          <a:off x="4759325" y="2128838"/>
          <a:ext cx="560388" cy="560387"/>
        </p:xfrm>
        <a:graphic>
          <a:graphicData uri="http://schemas.openxmlformats.org/presentationml/2006/ole">
            <p:oleObj spid="_x0000_s137220" name="CS ChemDraw Drawing" r:id="rId7" imgW="708355" imgH="708355" progId="ChemDraw.Document.6.0">
              <p:embed/>
            </p:oleObj>
          </a:graphicData>
        </a:graphic>
      </p:graphicFrame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Catalytic Chain Transfer </a:t>
            </a:r>
            <a:r>
              <a:rPr lang="en-US" sz="2800" dirty="0" err="1">
                <a:solidFill>
                  <a:schemeClr val="tx2"/>
                </a:solidFill>
              </a:rPr>
              <a:t>Polymerisation</a:t>
            </a:r>
            <a:r>
              <a:rPr lang="en-US" sz="2800" dirty="0">
                <a:solidFill>
                  <a:schemeClr val="tx2"/>
                </a:solidFill>
              </a:rPr>
              <a:t> (CCTP)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4191000" y="2971800"/>
            <a:ext cx="4648200" cy="31242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4191000" y="2935288"/>
          <a:ext cx="4495800" cy="3132137"/>
        </p:xfrm>
        <a:graphic>
          <a:graphicData uri="http://schemas.openxmlformats.org/presentationml/2006/ole">
            <p:oleObj spid="_x0000_s138242" name="Document" r:id="rId4" imgW="5136480" imgH="3575160" progId="Word.Document.8">
              <p:embed/>
            </p:oleObj>
          </a:graphicData>
        </a:graphic>
      </p:graphicFrame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84213" y="1714489"/>
            <a:ext cx="4233862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Certain Low-Spin Cobalt Complexes</a:t>
            </a:r>
          </a:p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Typical [Mon]/[Co] ratio of </a:t>
            </a:r>
            <a:r>
              <a:rPr lang="en-US" sz="2000" i="1" dirty="0">
                <a:solidFill>
                  <a:schemeClr val="accent2"/>
                </a:solidFill>
                <a:latin typeface="Times New Roman" pitchFamily="18" charset="0"/>
              </a:rPr>
              <a:t>ca. 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  <a:r>
              <a:rPr lang="en-US" sz="2000" baseline="30000" dirty="0">
                <a:solidFill>
                  <a:schemeClr val="accent2"/>
                </a:solidFill>
                <a:latin typeface="Times New Roman" pitchFamily="18" charset="0"/>
              </a:rPr>
              <a:t>6</a:t>
            </a:r>
          </a:p>
          <a:p>
            <a:pPr lvl="1" defTabSz="762000" eaLnBrk="0" hangingPunct="0">
              <a:buFontTx/>
              <a:buChar char="•"/>
            </a:pP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en-GB" sz="2000" baseline="-25000" dirty="0">
                <a:solidFill>
                  <a:schemeClr val="tx2"/>
                </a:solidFill>
                <a:latin typeface="Times New Roman" pitchFamily="18" charset="0"/>
              </a:rPr>
              <a:t>s 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=40,000 </a:t>
            </a:r>
            <a:r>
              <a:rPr lang="en-GB" sz="2000" dirty="0" err="1">
                <a:solidFill>
                  <a:schemeClr val="tx2"/>
                </a:solidFill>
                <a:latin typeface="Times New Roman" pitchFamily="18" charset="0"/>
              </a:rPr>
              <a:t>cf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 RSH = 1</a:t>
            </a:r>
            <a:endParaRPr lang="en-US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838200" y="3200400"/>
          <a:ext cx="1981200" cy="1785938"/>
        </p:xfrm>
        <a:graphic>
          <a:graphicData uri="http://schemas.openxmlformats.org/presentationml/2006/ole">
            <p:oleObj spid="_x0000_s138243" name="ISIS/Draw Sketch" r:id="rId5" imgW="2895480" imgH="2609640" progId="">
              <p:embed/>
            </p:oleObj>
          </a:graphicData>
        </a:graphic>
      </p:graphicFrame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28600" y="5334000"/>
            <a:ext cx="4495800" cy="762000"/>
          </a:xfrm>
          <a:prstGeom prst="homePlate">
            <a:avLst>
              <a:gd name="adj" fmla="val 147500"/>
            </a:avLst>
          </a:prstGeom>
          <a:solidFill>
            <a:srgbClr val="00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04800" y="5486400"/>
            <a:ext cx="403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 eaLnBrk="0" hangingPunct="0"/>
            <a:r>
              <a:rPr lang="en-US" sz="2000">
                <a:latin typeface="Times New Roman" pitchFamily="18" charset="0"/>
              </a:rPr>
              <a:t>CCTP of MMA using CoBF at 60</a:t>
            </a:r>
            <a:r>
              <a:rPr lang="en-US" sz="2000" baseline="30000">
                <a:latin typeface="Times New Roman" pitchFamily="18" charset="0"/>
              </a:rPr>
              <a:t>o</a:t>
            </a:r>
            <a:r>
              <a:rPr lang="en-US" sz="2000">
                <a:latin typeface="Times New Roman" pitchFamily="18" charset="0"/>
              </a:rPr>
              <a:t>C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2590800" y="4621213"/>
            <a:ext cx="8207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en-US" sz="2000" b="1">
                <a:latin typeface="Times New Roman" pitchFamily="18" charset="0"/>
              </a:rPr>
              <a:t>CoBF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786446" y="1357298"/>
          <a:ext cx="3031833" cy="1467764"/>
        </p:xfrm>
        <a:graphic>
          <a:graphicData uri="http://schemas.openxmlformats.org/presentationml/2006/ole">
            <p:oleObj spid="_x0000_s138244" name="Picture" r:id="rId6" imgW="1851840" imgH="1005840" progId="Word.Picture.8">
              <p:embed/>
            </p:oleObj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42852"/>
            <a:ext cx="5788354" cy="2051461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142348"/>
            <a:ext cx="4714908" cy="421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43438" y="6286520"/>
            <a:ext cx="390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 </a:t>
            </a:r>
            <a:r>
              <a:rPr lang="en-GB" dirty="0" err="1" smtClean="0">
                <a:solidFill>
                  <a:schemeClr val="bg1"/>
                </a:solidFill>
              </a:rPr>
              <a:t>Nurmi</a:t>
            </a:r>
            <a:r>
              <a:rPr lang="en-GB" dirty="0" smtClean="0">
                <a:solidFill>
                  <a:schemeClr val="bg1"/>
                </a:solidFill>
              </a:rPr>
              <a:t>, J </a:t>
            </a:r>
            <a:r>
              <a:rPr lang="en-GB" dirty="0" err="1" smtClean="0">
                <a:solidFill>
                  <a:schemeClr val="bg1"/>
                </a:solidFill>
              </a:rPr>
              <a:t>Lindqvist</a:t>
            </a:r>
            <a:r>
              <a:rPr lang="en-GB" dirty="0" smtClean="0">
                <a:solidFill>
                  <a:schemeClr val="bg1"/>
                </a:solidFill>
              </a:rPr>
              <a:t>: </a:t>
            </a:r>
            <a:r>
              <a:rPr lang="en-GB" dirty="0" err="1" smtClean="0">
                <a:solidFill>
                  <a:schemeClr val="bg1"/>
                </a:solidFill>
              </a:rPr>
              <a:t>Chem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Comm</a:t>
            </a:r>
            <a:r>
              <a:rPr lang="en-GB" dirty="0" smtClean="0">
                <a:solidFill>
                  <a:schemeClr val="bg1"/>
                </a:solidFill>
              </a:rPr>
              <a:t>, 2009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4300" y="1831975"/>
            <a:ext cx="8759825" cy="3497263"/>
            <a:chOff x="72" y="1036"/>
            <a:chExt cx="5518" cy="2203"/>
          </a:xfrm>
        </p:grpSpPr>
        <p:graphicFrame>
          <p:nvGraphicFramePr>
            <p:cNvPr id="13314" name="Object 4"/>
            <p:cNvGraphicFramePr>
              <a:graphicFrameLocks noChangeAspect="1"/>
            </p:cNvGraphicFramePr>
            <p:nvPr/>
          </p:nvGraphicFramePr>
          <p:xfrm>
            <a:off x="469" y="1036"/>
            <a:ext cx="5121" cy="2203"/>
          </p:xfrm>
          <a:graphic>
            <a:graphicData uri="http://schemas.openxmlformats.org/presentationml/2006/ole">
              <p:oleObj spid="_x0000_s139266" name="CS ChemDraw Drawing" r:id="rId5" imgW="6344107" imgH="2729179" progId="ChemDraw.Document.6.0">
                <p:embed/>
              </p:oleObj>
            </a:graphicData>
          </a:graphic>
        </p:graphicFrame>
        <p:graphicFrame>
          <p:nvGraphicFramePr>
            <p:cNvPr id="13315" name="Object 5"/>
            <p:cNvGraphicFramePr>
              <a:graphicFrameLocks noChangeAspect="1"/>
            </p:cNvGraphicFramePr>
            <p:nvPr/>
          </p:nvGraphicFramePr>
          <p:xfrm>
            <a:off x="72" y="1318"/>
            <a:ext cx="446" cy="446"/>
          </p:xfrm>
          <a:graphic>
            <a:graphicData uri="http://schemas.openxmlformats.org/presentationml/2006/ole">
              <p:oleObj spid="_x0000_s139267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3316" name="Object 6"/>
            <p:cNvGraphicFramePr>
              <a:graphicFrameLocks noChangeAspect="1"/>
            </p:cNvGraphicFramePr>
            <p:nvPr/>
          </p:nvGraphicFramePr>
          <p:xfrm>
            <a:off x="2148" y="1291"/>
            <a:ext cx="446" cy="446"/>
          </p:xfrm>
          <a:graphic>
            <a:graphicData uri="http://schemas.openxmlformats.org/presentationml/2006/ole">
              <p:oleObj spid="_x0000_s139268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3317" name="Object 7"/>
            <p:cNvGraphicFramePr>
              <a:graphicFrameLocks noChangeAspect="1"/>
            </p:cNvGraphicFramePr>
            <p:nvPr/>
          </p:nvGraphicFramePr>
          <p:xfrm>
            <a:off x="4095" y="1849"/>
            <a:ext cx="446" cy="446"/>
          </p:xfrm>
          <a:graphic>
            <a:graphicData uri="http://schemas.openxmlformats.org/presentationml/2006/ole">
              <p:oleObj spid="_x0000_s139269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241300" y="476250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52413" y="1209675"/>
            <a:ext cx="82486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sp>
        <p:nvSpPr>
          <p:cNvPr id="13322" name="Rectangle 11"/>
          <p:cNvSpPr>
            <a:spLocks noChangeArrowheads="1"/>
          </p:cNvSpPr>
          <p:nvPr/>
        </p:nvSpPr>
        <p:spPr bwMode="auto">
          <a:xfrm>
            <a:off x="2044700" y="4181475"/>
            <a:ext cx="606425" cy="309563"/>
          </a:xfrm>
          <a:prstGeom prst="rect">
            <a:avLst/>
          </a:prstGeom>
          <a:noFill/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241300" y="476250"/>
            <a:ext cx="8553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52413" y="1209675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graphicFrame>
        <p:nvGraphicFramePr>
          <p:cNvPr id="14338" name="Object 10"/>
          <p:cNvGraphicFramePr>
            <a:graphicFrameLocks noChangeAspect="1"/>
          </p:cNvGraphicFramePr>
          <p:nvPr/>
        </p:nvGraphicFramePr>
        <p:xfrm>
          <a:off x="2022475" y="1809750"/>
          <a:ext cx="5048250" cy="4121150"/>
        </p:xfrm>
        <a:graphic>
          <a:graphicData uri="http://schemas.openxmlformats.org/presentationml/2006/ole">
            <p:oleObj spid="_x0000_s140290" name="Graph" r:id="rId5" imgW="3647520" imgH="286128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768" y="6286520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 Amos,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Hyperbranched polymers with functional coronas from </a:t>
            </a:r>
            <a:r>
              <a:rPr lang="en-GB" dirty="0" err="1" smtClean="0">
                <a:solidFill>
                  <a:srgbClr val="FF0000"/>
                </a:solidFill>
              </a:rPr>
              <a:t>thiol-alkene</a:t>
            </a:r>
            <a:r>
              <a:rPr lang="en-GB" dirty="0" smtClean="0">
                <a:solidFill>
                  <a:srgbClr val="FF0000"/>
                </a:solidFill>
              </a:rPr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928794" y="642918"/>
          <a:ext cx="6722731" cy="5143512"/>
        </p:xfrm>
        <a:graphic>
          <a:graphicData uri="http://schemas.openxmlformats.org/presentationml/2006/ole">
            <p:oleObj spid="_x0000_s141314" name="CS ChemDraw Drawing" r:id="rId4" imgW="14613036" imgH="11181055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214282" y="285728"/>
            <a:ext cx="2900354" cy="1257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000" b="1" i="1" dirty="0"/>
              <a:t>Polymerization </a:t>
            </a:r>
            <a:r>
              <a:rPr lang="en-GB" sz="1000" b="1" i="1" dirty="0" smtClean="0"/>
              <a:t>preparation (oil bath 70˚C)</a:t>
            </a:r>
          </a:p>
          <a:p>
            <a:pPr>
              <a:buNone/>
            </a:pPr>
            <a:r>
              <a:rPr lang="en-GB" sz="1000" dirty="0" smtClean="0">
                <a:solidFill>
                  <a:srgbClr val="FF0000"/>
                </a:solidFill>
              </a:rPr>
              <a:t>5 ml EGDMA</a:t>
            </a:r>
            <a:endParaRPr lang="en-GB" sz="1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1000" dirty="0" smtClean="0"/>
              <a:t>5 ml 1,2-dichloroethane</a:t>
            </a:r>
            <a:endParaRPr lang="en-GB" sz="1000" dirty="0"/>
          </a:p>
          <a:p>
            <a:pPr>
              <a:buNone/>
            </a:pPr>
            <a:r>
              <a:rPr lang="en-GB" sz="1000" dirty="0" smtClean="0"/>
              <a:t>0.005 g </a:t>
            </a:r>
            <a:r>
              <a:rPr lang="en-GB" sz="1000" dirty="0" err="1" smtClean="0"/>
              <a:t>CoBF</a:t>
            </a:r>
            <a:endParaRPr lang="en-GB" sz="1000" dirty="0"/>
          </a:p>
          <a:p>
            <a:pPr>
              <a:buNone/>
            </a:pPr>
            <a:r>
              <a:rPr lang="en-GB" sz="1000" dirty="0" smtClean="0"/>
              <a:t>0.05 g </a:t>
            </a:r>
            <a:r>
              <a:rPr lang="en-GB" sz="1000" dirty="0" err="1"/>
              <a:t>dimethyl</a:t>
            </a:r>
            <a:r>
              <a:rPr lang="en-GB" sz="1000" dirty="0"/>
              <a:t> 2,2- </a:t>
            </a:r>
            <a:r>
              <a:rPr lang="en-GB" sz="1000" dirty="0" err="1"/>
              <a:t>azobis</a:t>
            </a:r>
            <a:r>
              <a:rPr lang="en-GB" sz="1000" dirty="0"/>
              <a:t>(2-methylpropionate</a:t>
            </a:r>
            <a:r>
              <a:rPr lang="en-GB" sz="1000" dirty="0" smtClean="0"/>
              <a:t>) </a:t>
            </a:r>
          </a:p>
          <a:p>
            <a:pPr>
              <a:buNone/>
            </a:pPr>
            <a:r>
              <a:rPr lang="en-GB" sz="1000" dirty="0" smtClean="0"/>
              <a:t>(</a:t>
            </a:r>
            <a:r>
              <a:rPr lang="en-GB" sz="1000" dirty="0"/>
              <a:t>V-601</a:t>
            </a:r>
            <a:r>
              <a:rPr lang="en-GB" sz="1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23220"/>
          </a:xfrm>
        </p:spPr>
        <p:txBody>
          <a:bodyPr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Overlay of GPC data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142976" y="785794"/>
          <a:ext cx="6779878" cy="5897825"/>
        </p:xfrm>
        <a:graphic>
          <a:graphicData uri="http://schemas.openxmlformats.org/presentationml/2006/ole">
            <p:oleObj spid="_x0000_s142338" name="Graph" r:id="rId4" imgW="3697920" imgH="3216960" progId="">
              <p:embed/>
            </p:oleObj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SET-LRP: A brief overview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7164388" y="1916113"/>
            <a:ext cx="1647825" cy="5847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dirty="0">
                <a:latin typeface="Verdana" pitchFamily="34" charset="0"/>
              </a:rPr>
              <a:t>ATRP </a:t>
            </a:r>
            <a:r>
              <a:rPr lang="en-GB" sz="1600" dirty="0" smtClean="0">
                <a:latin typeface="Verdana" pitchFamily="34" charset="0"/>
              </a:rPr>
              <a:t>with </a:t>
            </a:r>
            <a:r>
              <a:rPr lang="en-GB" sz="1600" b="1" dirty="0" err="1" smtClean="0">
                <a:latin typeface="Verdana" pitchFamily="34" charset="0"/>
              </a:rPr>
              <a:t>Cu</a:t>
            </a:r>
            <a:r>
              <a:rPr lang="en-GB" sz="1600" b="1" baseline="30000" dirty="0" err="1" smtClean="0">
                <a:latin typeface="Verdana" pitchFamily="34" charset="0"/>
              </a:rPr>
              <a:t>I</a:t>
            </a:r>
            <a:r>
              <a:rPr lang="en-GB" sz="1600" b="1" dirty="0" err="1" smtClean="0">
                <a:latin typeface="Verdana" pitchFamily="34" charset="0"/>
              </a:rPr>
              <a:t>X</a:t>
            </a:r>
            <a:endParaRPr lang="en-GB" sz="1600" dirty="0">
              <a:latin typeface="Verdana" pitchFamily="34" charset="0"/>
            </a:endParaRP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7092950" y="4005263"/>
            <a:ext cx="1792288" cy="58102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b="1">
                <a:solidFill>
                  <a:srgbClr val="008000"/>
                </a:solidFill>
                <a:latin typeface="Verdana" pitchFamily="34" charset="0"/>
              </a:rPr>
              <a:t>Cu(0)</a:t>
            </a:r>
            <a:r>
              <a:rPr lang="en-GB" sz="1600">
                <a:latin typeface="Verdana" pitchFamily="34" charset="0"/>
              </a:rPr>
              <a:t> as the active catalyst</a:t>
            </a:r>
          </a:p>
        </p:txBody>
      </p:sp>
      <p:pic>
        <p:nvPicPr>
          <p:cNvPr id="72734" name="Picture 30" descr="SETL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573463"/>
            <a:ext cx="6121400" cy="1677987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</p:pic>
      <p:pic>
        <p:nvPicPr>
          <p:cNvPr id="72735" name="Picture 31" descr="ATR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773238"/>
            <a:ext cx="6119812" cy="1276350"/>
          </a:xfrm>
          <a:prstGeom prst="rect">
            <a:avLst/>
          </a:prstGeom>
          <a:noFill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6" name="Rectangle 32"/>
          <p:cNvSpPr>
            <a:spLocks noChangeArrowheads="1"/>
          </p:cNvSpPr>
          <p:nvPr/>
        </p:nvSpPr>
        <p:spPr bwMode="auto">
          <a:xfrm>
            <a:off x="4143372" y="6357958"/>
            <a:ext cx="471490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GB" sz="800" dirty="0" err="1">
                <a:solidFill>
                  <a:schemeClr val="bg1"/>
                </a:solidFill>
                <a:latin typeface="Verdana" pitchFamily="34" charset="0"/>
              </a:rPr>
              <a:t>Percec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V. et al, </a:t>
            </a:r>
            <a:r>
              <a:rPr lang="en-GB" sz="800" i="1" dirty="0">
                <a:solidFill>
                  <a:schemeClr val="bg1"/>
                </a:solidFill>
                <a:latin typeface="Verdana" pitchFamily="34" charset="0"/>
              </a:rPr>
              <a:t>J. Am. Chem. Soc. </a:t>
            </a:r>
            <a:r>
              <a:rPr lang="en-GB" sz="800" b="1" dirty="0">
                <a:solidFill>
                  <a:schemeClr val="bg1"/>
                </a:solidFill>
                <a:latin typeface="Verdana" pitchFamily="34" charset="0"/>
              </a:rPr>
              <a:t>2006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128, (43), 14156-14165</a:t>
            </a:r>
            <a:r>
              <a:rPr lang="en-GB" sz="1400" dirty="0">
                <a:solidFill>
                  <a:schemeClr val="bg1"/>
                </a:solidFill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9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GPC traces of P(EGDMA)</a:t>
            </a:r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000100" y="1214422"/>
          <a:ext cx="7358114" cy="4905409"/>
        </p:xfrm>
        <a:graphic>
          <a:graphicData uri="http://schemas.openxmlformats.org/presentationml/2006/ole">
            <p:oleObj spid="_x0000_s143362" name="Graph" r:id="rId4" imgW="4153680" imgH="2901600" progId="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43636" y="6286520"/>
            <a:ext cx="2431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McEwan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7"/>
          <p:cNvSpPr>
            <a:spLocks noGrp="1"/>
          </p:cNvSpPr>
          <p:nvPr>
            <p:ph type="title"/>
          </p:nvPr>
        </p:nvSpPr>
        <p:spPr bwMode="auto">
          <a:xfrm>
            <a:off x="428596" y="28572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Michael-Addition of </a:t>
            </a:r>
            <a:r>
              <a:rPr lang="en-US" sz="2800" dirty="0" err="1" smtClean="0">
                <a:solidFill>
                  <a:schemeClr val="tx2"/>
                </a:solidFill>
              </a:rPr>
              <a:t>thiols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202228" y="1142984"/>
          <a:ext cx="6635219" cy="2286016"/>
        </p:xfrm>
        <a:graphic>
          <a:graphicData uri="http://schemas.openxmlformats.org/presentationml/2006/ole">
            <p:oleObj spid="_x0000_s144386" name="CS ChemDraw Drawing" r:id="rId4" imgW="9611360" imgH="3305083" progId="ChemDraw.Document.6.0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80988" y="3286125"/>
          <a:ext cx="4315107" cy="3014664"/>
        </p:xfrm>
        <a:graphic>
          <a:graphicData uri="http://schemas.openxmlformats.org/presentationml/2006/ole">
            <p:oleObj spid="_x0000_s144387" name="Graph" r:id="rId5" imgW="4153680" imgH="2901600" progId="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625975" y="3357563"/>
          <a:ext cx="4193964" cy="2930526"/>
        </p:xfrm>
        <a:graphic>
          <a:graphicData uri="http://schemas.openxmlformats.org/presentationml/2006/ole">
            <p:oleObj spid="_x0000_s144388" name="Graph" r:id="rId6" imgW="4153680" imgH="2901600" progId="">
              <p:embed/>
            </p:oleObj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Acknowledgements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G </a:t>
            </a:r>
            <a:r>
              <a:rPr lang="en-GB" sz="2000" dirty="0" err="1" smtClean="0">
                <a:solidFill>
                  <a:srgbClr val="FF0000"/>
                </a:solidFill>
              </a:rPr>
              <a:t>Mantovani</a:t>
            </a:r>
            <a:r>
              <a:rPr lang="en-GB" sz="2000" dirty="0" smtClean="0">
                <a:solidFill>
                  <a:srgbClr val="FF0000"/>
                </a:solidFill>
              </a:rPr>
              <a:t> (Nottingham)	</a:t>
            </a:r>
            <a:r>
              <a:rPr lang="en-GB" sz="2000" dirty="0" smtClean="0">
                <a:solidFill>
                  <a:schemeClr val="tx2"/>
                </a:solidFill>
              </a:rPr>
              <a:t>All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J </a:t>
            </a:r>
            <a:r>
              <a:rPr lang="en-GB" sz="2000" dirty="0" err="1" smtClean="0">
                <a:solidFill>
                  <a:srgbClr val="FF0000"/>
                </a:solidFill>
              </a:rPr>
              <a:t>Lindqvist</a:t>
            </a:r>
            <a:r>
              <a:rPr lang="en-GB" sz="2000" dirty="0" smtClean="0">
                <a:solidFill>
                  <a:srgbClr val="FF0000"/>
                </a:solidFill>
              </a:rPr>
              <a:t> (KTH)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A De-Cuendias 	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T Kreft</a:t>
            </a:r>
            <a:r>
              <a:rPr lang="en-GB" sz="2000" dirty="0" smtClean="0">
                <a:solidFill>
                  <a:schemeClr val="tx2"/>
                </a:solidFill>
              </a:rPr>
              <a:t>		ACOMP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M Jones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R Randev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Amos	(Manchester)	</a:t>
            </a:r>
            <a:r>
              <a:rPr lang="en-GB" sz="2000" dirty="0" smtClean="0">
                <a:solidFill>
                  <a:schemeClr val="tx2"/>
                </a:solidFill>
              </a:rPr>
              <a:t> Conj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J Menzel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McEwan		</a:t>
            </a:r>
            <a:r>
              <a:rPr lang="en-GB" sz="2000" dirty="0" smtClean="0">
                <a:solidFill>
                  <a:schemeClr val="tx2"/>
                </a:solidFill>
              </a:rPr>
              <a:t>ACOMP/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J </a:t>
            </a:r>
            <a:r>
              <a:rPr lang="en-GB" sz="2000" dirty="0" err="1" smtClean="0">
                <a:solidFill>
                  <a:srgbClr val="FF0000"/>
                </a:solidFill>
              </a:rPr>
              <a:t>Geng</a:t>
            </a:r>
            <a:r>
              <a:rPr lang="en-GB" sz="2000" dirty="0" smtClean="0">
                <a:solidFill>
                  <a:srgbClr val="FF0000"/>
                </a:solidFill>
              </a:rPr>
              <a:t>	(Cambridge)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Y Gou	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Li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Rayner		</a:t>
            </a:r>
            <a:r>
              <a:rPr lang="en-GB" sz="2000" dirty="0" smtClean="0">
                <a:solidFill>
                  <a:schemeClr val="tx2"/>
                </a:solidFill>
              </a:rPr>
              <a:t>EPR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G Rees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V </a:t>
            </a:r>
            <a:r>
              <a:rPr lang="en-GB" sz="2000" dirty="0" err="1" smtClean="0">
                <a:solidFill>
                  <a:srgbClr val="FF0000"/>
                </a:solidFill>
              </a:rPr>
              <a:t>Ladmiral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(UNSW</a:t>
            </a:r>
            <a:r>
              <a:rPr lang="en-GB" sz="2000" dirty="0" smtClean="0">
                <a:solidFill>
                  <a:srgbClr val="FF0000"/>
                </a:solidFill>
              </a:rPr>
              <a:t>)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Dr M </a:t>
            </a:r>
            <a:r>
              <a:rPr lang="en-GB" sz="2000" dirty="0" err="1" smtClean="0">
                <a:solidFill>
                  <a:srgbClr val="FF0000"/>
                </a:solidFill>
              </a:rPr>
              <a:t>Levere</a:t>
            </a:r>
            <a:r>
              <a:rPr lang="en-GB" sz="2000" dirty="0" smtClean="0">
                <a:solidFill>
                  <a:srgbClr val="FF0000"/>
                </a:solidFill>
              </a:rPr>
              <a:t> (Le Mans)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C </a:t>
            </a:r>
            <a:r>
              <a:rPr lang="en-GB" sz="2000" dirty="0" err="1" smtClean="0">
                <a:solidFill>
                  <a:srgbClr val="FF0000"/>
                </a:solidFill>
              </a:rPr>
              <a:t>Fidge</a:t>
            </a:r>
            <a:r>
              <a:rPr lang="en-GB" sz="2000" dirty="0" smtClean="0">
                <a:solidFill>
                  <a:srgbClr val="FF0000"/>
                </a:solidFill>
              </a:rPr>
              <a:t>, (Texas A&amp;M) 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Peter Wright (</a:t>
            </a:r>
            <a:r>
              <a:rPr lang="en-GB" sz="2000" dirty="0" err="1" smtClean="0">
                <a:solidFill>
                  <a:srgbClr val="FF0000"/>
                </a:solidFill>
              </a:rPr>
              <a:t>Infineum</a:t>
            </a:r>
            <a:r>
              <a:rPr lang="en-GB" sz="2000" dirty="0" smtClean="0">
                <a:solidFill>
                  <a:srgbClr val="FF0000"/>
                </a:solidFill>
              </a:rPr>
              <a:t>)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A Grice		</a:t>
            </a:r>
            <a:r>
              <a:rPr lang="en-GB" sz="1600" dirty="0" smtClean="0">
                <a:solidFill>
                  <a:schemeClr val="tx2"/>
                </a:solidFill>
              </a:rPr>
              <a:t>SET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L </a:t>
            </a:r>
            <a:r>
              <a:rPr lang="en-GB" sz="1600" dirty="0" err="1">
                <a:solidFill>
                  <a:srgbClr val="FF0000"/>
                </a:solidFill>
              </a:rPr>
              <a:t>Nurmi</a:t>
            </a:r>
            <a:r>
              <a:rPr lang="en-GB" sz="1600" dirty="0">
                <a:solidFill>
                  <a:srgbClr val="FF0000"/>
                </a:solidFill>
              </a:rPr>
              <a:t> (HTU</a:t>
            </a:r>
            <a:r>
              <a:rPr lang="en-GB" sz="1600" dirty="0" smtClean="0">
                <a:solidFill>
                  <a:srgbClr val="FF0000"/>
                </a:solidFill>
              </a:rPr>
              <a:t>)		</a:t>
            </a:r>
            <a:r>
              <a:rPr lang="en-GB" sz="1600" dirty="0" err="1" smtClean="0">
                <a:solidFill>
                  <a:schemeClr val="tx2"/>
                </a:solidFill>
              </a:rPr>
              <a:t>Glyco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Dr C Sayers (WEP)		</a:t>
            </a:r>
            <a:r>
              <a:rPr lang="en-GB" sz="1600" dirty="0" smtClean="0">
                <a:solidFill>
                  <a:schemeClr val="tx2"/>
                </a:solidFill>
              </a:rPr>
              <a:t>Conj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Prof D </a:t>
            </a:r>
            <a:r>
              <a:rPr lang="en-GB" sz="1600" dirty="0">
                <a:solidFill>
                  <a:srgbClr val="FF0000"/>
                </a:solidFill>
              </a:rPr>
              <a:t>Brayden (UCD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Dr S </a:t>
            </a:r>
            <a:r>
              <a:rPr lang="en-GB" sz="1600" dirty="0">
                <a:solidFill>
                  <a:srgbClr val="FF0000"/>
                </a:solidFill>
              </a:rPr>
              <a:t>Walsh (UCD</a:t>
            </a:r>
            <a:r>
              <a:rPr lang="en-GB" sz="1600" dirty="0" smtClean="0">
                <a:solidFill>
                  <a:srgbClr val="FF0000"/>
                </a:solidFill>
              </a:rPr>
              <a:t>)	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GB" sz="1600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EU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EPSRC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Lubrizol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Warwick </a:t>
            </a:r>
            <a:r>
              <a:rPr lang="en-GB" sz="1600" dirty="0">
                <a:solidFill>
                  <a:schemeClr val="accent2"/>
                </a:solidFill>
              </a:rPr>
              <a:t>Effect Polymers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Unilever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Polymer Laboratories (Varian)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Syngenta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AWM-ERDF-ADV-RB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6143644"/>
            <a:ext cx="2571768" cy="56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6665" y="642918"/>
            <a:ext cx="626440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In memory of Charlie Hoyle – University of Southern Mississippi</a:t>
            </a:r>
          </a:p>
          <a:p>
            <a:pPr algn="ctr"/>
            <a:endParaRPr lang="en-GB" b="1" dirty="0" smtClean="0"/>
          </a:p>
          <a:p>
            <a:pPr algn="ctr"/>
            <a:r>
              <a:rPr lang="en-GB" b="1" dirty="0" smtClean="0"/>
              <a:t>An extraordinary scientist </a:t>
            </a:r>
            <a:endParaRPr lang="en-GB" b="1" dirty="0"/>
          </a:p>
        </p:txBody>
      </p:sp>
      <p:pic>
        <p:nvPicPr>
          <p:cNvPr id="5" name="Picture 4" descr="hoy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071678"/>
            <a:ext cx="2847975" cy="3609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1113336"/>
            <a:ext cx="7777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tx2"/>
                </a:solidFill>
              </a:rPr>
              <a:t>Glycopolymers</a:t>
            </a:r>
            <a:r>
              <a:rPr lang="en-GB" sz="2400" dirty="0" smtClean="0">
                <a:solidFill>
                  <a:schemeClr val="tx2"/>
                </a:solidFill>
              </a:rPr>
              <a:t> via Catalytic Chain Transfer Polymerisation (CCTP) and double click reactions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428868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92042" y="3643314"/>
            <a:ext cx="355353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APME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Dresden, October 5</a:t>
            </a:r>
            <a:r>
              <a:rPr lang="en-GB" sz="2400" baseline="30000" dirty="0" smtClean="0">
                <a:solidFill>
                  <a:srgbClr val="FF0000"/>
                </a:solidFill>
              </a:rPr>
              <a:t>th</a:t>
            </a:r>
            <a:r>
              <a:rPr lang="en-GB" sz="2400" dirty="0" smtClean="0">
                <a:solidFill>
                  <a:srgbClr val="FF0000"/>
                </a:solidFill>
              </a:rPr>
              <a:t> 2009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1187450" y="404813"/>
            <a:ext cx="741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Simultaneous Cu(I)-catalysed </a:t>
            </a:r>
            <a:r>
              <a:rPr lang="en-GB" sz="2800" dirty="0" err="1">
                <a:solidFill>
                  <a:schemeClr val="tx2"/>
                </a:solidFill>
              </a:rPr>
              <a:t>CuAAC</a:t>
            </a:r>
            <a:r>
              <a:rPr lang="en-GB" sz="2800" dirty="0">
                <a:solidFill>
                  <a:schemeClr val="tx2"/>
                </a:solidFill>
              </a:rPr>
              <a:t> and ATRP </a:t>
            </a:r>
          </a:p>
        </p:txBody>
      </p:sp>
      <p:pic>
        <p:nvPicPr>
          <p:cNvPr id="251908" name="Picture 4" descr="TOC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196975"/>
            <a:ext cx="7488237" cy="4338638"/>
          </a:xfrm>
          <a:noFill/>
          <a:ln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2795534" y="6215082"/>
            <a:ext cx="634846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chemeClr val="bg1"/>
                </a:solidFill>
              </a:rPr>
              <a:t>Geng</a:t>
            </a:r>
            <a:r>
              <a:rPr lang="en-GB" sz="1400" dirty="0">
                <a:solidFill>
                  <a:schemeClr val="bg1"/>
                </a:solidFill>
              </a:rPr>
              <a:t>, J.; </a:t>
            </a:r>
            <a:r>
              <a:rPr lang="en-GB" sz="1400" dirty="0" err="1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G.*; Haddleton, D. M.* </a:t>
            </a:r>
            <a:r>
              <a:rPr lang="en-GB" sz="1400" i="1" dirty="0" err="1">
                <a:solidFill>
                  <a:schemeClr val="bg1"/>
                </a:solidFill>
              </a:rPr>
              <a:t>Angew</a:t>
            </a:r>
            <a:r>
              <a:rPr lang="en-GB" sz="1400" i="1" dirty="0">
                <a:solidFill>
                  <a:schemeClr val="bg1"/>
                </a:solidFill>
              </a:rPr>
              <a:t>. Chem. Int. Ed. 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>
                <a:solidFill>
                  <a:schemeClr val="bg1"/>
                </a:solidFill>
              </a:rPr>
              <a:t>2008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46" name="Object 2"/>
          <p:cNvGraphicFramePr>
            <a:graphicFrameLocks noChangeAspect="1"/>
          </p:cNvGraphicFramePr>
          <p:nvPr>
            <p:ph/>
          </p:nvPr>
        </p:nvGraphicFramePr>
        <p:xfrm>
          <a:off x="900113" y="692150"/>
          <a:ext cx="7234237" cy="5851525"/>
        </p:xfrm>
        <a:graphic>
          <a:graphicData uri="http://schemas.openxmlformats.org/presentationml/2006/ole">
            <p:oleObj spid="_x0000_s202754" name="Graph" r:id="rId4" imgW="3604320" imgH="2914560" progId="">
              <p:embed/>
            </p:oleObj>
          </a:graphicData>
        </a:graphic>
      </p:graphicFrame>
      <p:sp>
        <p:nvSpPr>
          <p:cNvPr id="415747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835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cs typeface="Arial" charset="0"/>
              </a:rPr>
              <a:t>Click Vs Polymerization in Different Solvents</a:t>
            </a:r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 Box 2"/>
          <p:cNvSpPr txBox="1">
            <a:spLocks noChangeArrowheads="1"/>
          </p:cNvSpPr>
          <p:nvPr/>
        </p:nvSpPr>
        <p:spPr bwMode="auto">
          <a:xfrm>
            <a:off x="1785918" y="357166"/>
            <a:ext cx="596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chemeClr val="tx2"/>
                </a:solidFill>
              </a:rPr>
              <a:t>Simultaneous Cu(I)-catalysed </a:t>
            </a:r>
            <a:r>
              <a:rPr lang="en-GB" sz="2400" dirty="0" err="1">
                <a:solidFill>
                  <a:schemeClr val="tx2"/>
                </a:solidFill>
              </a:rPr>
              <a:t>CuAAC</a:t>
            </a:r>
            <a:r>
              <a:rPr lang="en-GB" sz="2400" dirty="0">
                <a:solidFill>
                  <a:schemeClr val="tx2"/>
                </a:solidFill>
              </a:rPr>
              <a:t> and ATRP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17795" name="Picture 3" descr="paella scheme path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65692"/>
          <a:stretch>
            <a:fillRect/>
          </a:stretch>
        </p:blipFill>
        <p:spPr>
          <a:xfrm>
            <a:off x="971550" y="1268413"/>
            <a:ext cx="6767513" cy="977900"/>
          </a:xfrm>
          <a:noFill/>
          <a:ln/>
        </p:spPr>
      </p:pic>
      <p:pic>
        <p:nvPicPr>
          <p:cNvPr id="417796" name="Picture 4" descr="paella scheme path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87638" y="2420938"/>
            <a:ext cx="5184775" cy="3600450"/>
          </a:xfrm>
          <a:noFill/>
          <a:ln/>
        </p:spPr>
      </p:pic>
      <p:pic>
        <p:nvPicPr>
          <p:cNvPr id="417797" name="Picture 5" descr="paella scheme path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771775" y="2420938"/>
            <a:ext cx="2532063" cy="1609725"/>
          </a:xfrm>
          <a:noFill/>
          <a:ln/>
        </p:spPr>
      </p:pic>
      <p:pic>
        <p:nvPicPr>
          <p:cNvPr id="417798" name="Picture 6" descr="paella scheme path 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9450" y="2276475"/>
            <a:ext cx="2314575" cy="1920875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7764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7767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8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0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2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6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7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8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9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7781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17</a:t>
            </a:r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7786" name="Picture 26" descr="AJG081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928802"/>
            <a:ext cx="4000528" cy="2792285"/>
          </a:xfrm>
          <a:prstGeom prst="rect">
            <a:avLst/>
          </a:prstGeom>
          <a:noFill/>
        </p:spPr>
      </p:pic>
      <p:sp>
        <p:nvSpPr>
          <p:cNvPr id="117787" name="Text Box 27"/>
          <p:cNvSpPr txBox="1">
            <a:spLocks noChangeArrowheads="1"/>
          </p:cNvSpPr>
          <p:nvPr/>
        </p:nvSpPr>
        <p:spPr bwMode="auto">
          <a:xfrm>
            <a:off x="1763713" y="5661025"/>
            <a:ext cx="5597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latin typeface="Verdana" pitchFamily="34" charset="0"/>
              </a:rPr>
              <a:t>- </a:t>
            </a:r>
            <a:r>
              <a:rPr lang="en-GB">
                <a:solidFill>
                  <a:srgbClr val="0000FF"/>
                </a:solidFill>
                <a:latin typeface="Verdana" pitchFamily="34" charset="0"/>
              </a:rPr>
              <a:t>Using signal intensity rather than absorbance</a:t>
            </a: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6" descr="AJG077 Cali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7" y="1857364"/>
            <a:ext cx="4360003" cy="30422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669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1669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4</a:t>
            </a:r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395288" y="1484313"/>
            <a:ext cx="8280400" cy="4185761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 sz="24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2400" dirty="0">
                <a:latin typeface="Verdana" pitchFamily="34" charset="0"/>
              </a:rPr>
              <a:t>Benefits of SET-LRP</a:t>
            </a:r>
          </a:p>
          <a:p>
            <a:pPr eaLnBrk="0" hangingPunct="0">
              <a:buFontTx/>
              <a:buChar char="o"/>
            </a:pPr>
            <a:endParaRPr lang="en-GB" sz="2400" dirty="0">
              <a:latin typeface="Verdana" pitchFamily="34" charset="0"/>
            </a:endParaRPr>
          </a:p>
          <a:p>
            <a:pPr eaLnBrk="0" hangingPunct="0"/>
            <a:endParaRPr lang="en-GB" sz="2400" baseline="-25000" dirty="0">
              <a:latin typeface="Verdana" pitchFamily="34" charset="0"/>
            </a:endParaRPr>
          </a:p>
          <a:p>
            <a:pPr eaLnBrk="0" hangingPunct="0"/>
            <a:r>
              <a:rPr lang="en-GB" sz="2400" baseline="-25000" dirty="0">
                <a:latin typeface="Verdana" pitchFamily="34" charset="0"/>
              </a:rPr>
              <a:t>    </a:t>
            </a:r>
            <a:r>
              <a:rPr lang="en-GB" sz="2000" dirty="0">
                <a:latin typeface="Verdana" pitchFamily="34" charset="0"/>
              </a:rPr>
              <a:t>- </a:t>
            </a:r>
            <a:r>
              <a:rPr lang="en-GB" dirty="0">
                <a:latin typeface="Verdana" pitchFamily="34" charset="0"/>
              </a:rPr>
              <a:t>Ambient Conditions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‘Ultrafast’ controlled radical polymerisation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Wide range of monomers, solvents and functional </a:t>
            </a:r>
            <a:r>
              <a:rPr lang="en-GB" dirty="0" smtClean="0">
                <a:latin typeface="Verdana" pitchFamily="34" charset="0"/>
              </a:rPr>
              <a:t>initiators</a:t>
            </a:r>
          </a:p>
          <a:p>
            <a:pPr eaLnBrk="0" hangingPunct="0"/>
            <a:r>
              <a:rPr lang="en-GB" dirty="0">
                <a:latin typeface="Verdana" pitchFamily="34" charset="0"/>
              </a:rPr>
              <a:t>	</a:t>
            </a:r>
            <a:r>
              <a:rPr lang="en-GB" dirty="0" err="1" smtClean="0">
                <a:latin typeface="Verdana" pitchFamily="34" charset="0"/>
              </a:rPr>
              <a:t>eg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amide monomers, </a:t>
            </a:r>
            <a:r>
              <a:rPr lang="en-GB" dirty="0" err="1" smtClean="0">
                <a:solidFill>
                  <a:schemeClr val="tx2"/>
                </a:solidFill>
                <a:latin typeface="Verdana" pitchFamily="34" charset="0"/>
              </a:rPr>
              <a:t>protic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 solvents, non activated alkenes</a:t>
            </a:r>
            <a:endParaRPr lang="en-GB" dirty="0">
              <a:solidFill>
                <a:schemeClr val="tx2"/>
              </a:solidFill>
              <a:latin typeface="Verdana" pitchFamily="34" charset="0"/>
            </a:endParaRPr>
          </a:p>
          <a:p>
            <a:pPr eaLnBrk="0" hangingPunct="0"/>
            <a:endParaRPr lang="en-GB" dirty="0">
              <a:solidFill>
                <a:srgbClr val="0000FF"/>
              </a:solidFill>
              <a:latin typeface="Verdana" pitchFamily="34" charset="0"/>
            </a:endParaRPr>
          </a:p>
          <a:p>
            <a:pPr eaLnBrk="0" hangingPunct="0"/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   </a:t>
            </a:r>
            <a:r>
              <a:rPr lang="en-GB" dirty="0">
                <a:latin typeface="Verdana" pitchFamily="34" charset="0"/>
              </a:rPr>
              <a:t>- Synthesis of very high molecular weight </a:t>
            </a:r>
            <a:r>
              <a:rPr lang="en-GB" dirty="0" smtClean="0">
                <a:latin typeface="Verdana" pitchFamily="34" charset="0"/>
              </a:rPr>
              <a:t>polymers &gt; 1 million</a:t>
            </a:r>
            <a:endParaRPr lang="en-GB" dirty="0">
              <a:latin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Cu(0) easy to remove, facile polymer clean-up</a:t>
            </a:r>
          </a:p>
          <a:p>
            <a:pPr eaLnBrk="0" hangingPunct="0"/>
            <a:endParaRPr lang="en-GB" sz="2000" dirty="0">
              <a:latin typeface="Verdana" pitchFamily="34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1" descr="P10006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58016" y="1285860"/>
            <a:ext cx="2008195" cy="150598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294" name="Picture 342" descr="PEGAAlcohol T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394200"/>
            <a:ext cx="8083550" cy="1627188"/>
          </a:xfrm>
          <a:prstGeom prst="rect">
            <a:avLst/>
          </a:prstGeom>
          <a:noFill/>
        </p:spPr>
      </p:pic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2595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597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23</a:t>
            </a:r>
          </a:p>
        </p:txBody>
      </p:sp>
      <p:pic>
        <p:nvPicPr>
          <p:cNvPr id="125975" name="Picture 23" descr="PEGA in Alcohols Kinetic Pl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268413"/>
            <a:ext cx="4356100" cy="3040062"/>
          </a:xfrm>
          <a:prstGeom prst="rect">
            <a:avLst/>
          </a:prstGeom>
          <a:noFill/>
        </p:spPr>
      </p:pic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Analysis by GPC</a:t>
            </a:r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6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80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2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4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5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7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28</a:t>
            </a:r>
          </a:p>
        </p:txBody>
      </p:sp>
      <p:pic>
        <p:nvPicPr>
          <p:cNvPr id="135191" name="Picture 23" descr="cu(ii) polymeris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84313"/>
            <a:ext cx="5761038" cy="1258887"/>
          </a:xfrm>
          <a:prstGeom prst="rect">
            <a:avLst/>
          </a:prstGeom>
          <a:noFill/>
        </p:spPr>
      </p:pic>
      <p:pic>
        <p:nvPicPr>
          <p:cNvPr id="135192" name="Picture 24" descr="AJG129 Pl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" y="3492500"/>
            <a:ext cx="2951163" cy="2265363"/>
          </a:xfrm>
          <a:prstGeom prst="rect">
            <a:avLst/>
          </a:prstGeom>
          <a:noFill/>
        </p:spPr>
      </p:pic>
      <p:pic>
        <p:nvPicPr>
          <p:cNvPr id="135193" name="Picture 25" descr="AJG130 Plo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1338" y="3492500"/>
            <a:ext cx="2951162" cy="2282825"/>
          </a:xfrm>
          <a:prstGeom prst="rect">
            <a:avLst/>
          </a:prstGeom>
          <a:noFill/>
        </p:spPr>
      </p:pic>
      <p:pic>
        <p:nvPicPr>
          <p:cNvPr id="135194" name="Picture 26" descr="AJG131 Plo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5525" y="3492500"/>
            <a:ext cx="2987675" cy="2308225"/>
          </a:xfrm>
          <a:prstGeom prst="rect">
            <a:avLst/>
          </a:prstGeom>
          <a:noFill/>
        </p:spPr>
      </p:pic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962025" y="5759450"/>
            <a:ext cx="7632700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</a:pP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Methanol		     Ethanol			IPA</a:t>
            </a:r>
            <a:endParaRPr lang="en-GB" b="1" baseline="-250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35196" name="Text Box 28"/>
          <p:cNvSpPr txBox="1">
            <a:spLocks noChangeArrowheads="1"/>
          </p:cNvSpPr>
          <p:nvPr/>
        </p:nvSpPr>
        <p:spPr bwMode="auto">
          <a:xfrm>
            <a:off x="541338" y="2924175"/>
            <a:ext cx="8602662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GPC traces are characteristic of well controlled LRPs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135197" name="Text Box 29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 with Cu(II) additive</a:t>
            </a:r>
            <a:endParaRPr lang="en-GB" baseline="-25000">
              <a:latin typeface="Verdana" pitchFamily="34" charset="0"/>
            </a:endParaRP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553200" y="1820863"/>
            <a:ext cx="149225" cy="144462"/>
            <a:chOff x="4014" y="1480"/>
            <a:chExt cx="94" cy="91"/>
          </a:xfrm>
        </p:grpSpPr>
        <p:sp>
          <p:nvSpPr>
            <p:cNvPr id="135199" name="Line 31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5200" name="Line 32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7621588" y="3213100"/>
            <a:ext cx="1487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111111"/>
                </a:solidFill>
                <a:latin typeface="Verdana" pitchFamily="34" charset="0"/>
              </a:rPr>
              <a:t>T = time(mins)</a:t>
            </a: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8137525" cy="64135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18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1800">
                <a:latin typeface="Arial" charset="0"/>
              </a:rPr>
              <a:t>Evidence for the reduction of Cu(II)Cl</a:t>
            </a:r>
            <a:r>
              <a:rPr lang="en-GB" sz="1800" baseline="-25000">
                <a:latin typeface="Arial" charset="0"/>
              </a:rPr>
              <a:t>2</a:t>
            </a:r>
            <a:r>
              <a:rPr lang="en-GB" sz="1800">
                <a:latin typeface="Arial" charset="0"/>
              </a:rPr>
              <a:t>/TPMA with DMAEMA</a:t>
            </a:r>
            <a:endParaRPr lang="en-GB" sz="1800" i="1" baseline="-25000"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67175" y="1773238"/>
            <a:ext cx="4559300" cy="3941762"/>
            <a:chOff x="552" y="1117"/>
            <a:chExt cx="2872" cy="2483"/>
          </a:xfrm>
        </p:grpSpPr>
        <p:sp>
          <p:nvSpPr>
            <p:cNvPr id="156680" name="AutoShape 8"/>
            <p:cNvSpPr>
              <a:spLocks noChangeArrowheads="1"/>
            </p:cNvSpPr>
            <p:nvPr/>
          </p:nvSpPr>
          <p:spPr bwMode="auto">
            <a:xfrm>
              <a:off x="552" y="1121"/>
              <a:ext cx="2872" cy="2479"/>
            </a:xfrm>
            <a:prstGeom prst="flowChartAlternateProcess">
              <a:avLst/>
            </a:prstGeom>
            <a:solidFill>
              <a:srgbClr val="0066CC"/>
            </a:solidFill>
            <a:ln w="19050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6681" name="AutoShape 9"/>
            <p:cNvSpPr>
              <a:spLocks noChangeArrowheads="1"/>
            </p:cNvSpPr>
            <p:nvPr/>
          </p:nvSpPr>
          <p:spPr bwMode="auto">
            <a:xfrm>
              <a:off x="585" y="1117"/>
              <a:ext cx="2838" cy="2449"/>
            </a:xfrm>
            <a:prstGeom prst="flowChartAlternateProcess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566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8" y="1298"/>
              <a:ext cx="2540" cy="2209"/>
            </a:xfrm>
            <a:prstGeom prst="rect">
              <a:avLst/>
            </a:prstGeom>
            <a:noFill/>
            <a:ln w="63500" algn="ctr">
              <a:noFill/>
              <a:miter lim="800000"/>
              <a:headEnd/>
              <a:tailEnd type="none" w="lg" len="lg"/>
            </a:ln>
            <a:effectLst/>
          </p:spPr>
        </p:pic>
      </p:grpSp>
      <p:pic>
        <p:nvPicPr>
          <p:cNvPr id="156685" name="Picture 13" descr="MatyUV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916113"/>
            <a:ext cx="3168650" cy="2071687"/>
          </a:xfrm>
          <a:prstGeom prst="rect">
            <a:avLst/>
          </a:prstGeom>
          <a:noFill/>
        </p:spPr>
      </p:pic>
      <p:sp>
        <p:nvSpPr>
          <p:cNvPr id="156686" name="Text Box 14"/>
          <p:cNvSpPr txBox="1">
            <a:spLocks noChangeArrowheads="1"/>
          </p:cNvSpPr>
          <p:nvPr/>
        </p:nvSpPr>
        <p:spPr bwMode="auto">
          <a:xfrm>
            <a:off x="323850" y="4508500"/>
            <a:ext cx="3311525" cy="915988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GB" sz="1800">
                <a:solidFill>
                  <a:srgbClr val="0066CC"/>
                </a:solidFill>
                <a:latin typeface="Arial" charset="0"/>
              </a:rPr>
              <a:t>Characteristic CuCl</a:t>
            </a:r>
            <a:r>
              <a:rPr lang="en-GB" sz="1800" baseline="-25000">
                <a:solidFill>
                  <a:srgbClr val="0066CC"/>
                </a:solidFill>
                <a:latin typeface="Arial" charset="0"/>
              </a:rPr>
              <a:t>2</a:t>
            </a:r>
            <a:r>
              <a:rPr lang="en-GB" sz="1800">
                <a:solidFill>
                  <a:srgbClr val="0066CC"/>
                </a:solidFill>
                <a:latin typeface="Arial" charset="0"/>
              </a:rPr>
              <a:t>/TPMA in acetone peak at 938 nm decreases as Cu(II) is reduced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0" name="Picture 4" descr="DMAEMA reduction mechan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773238"/>
            <a:ext cx="6264275" cy="3863975"/>
          </a:xfrm>
          <a:prstGeom prst="rect">
            <a:avLst/>
          </a:prstGeom>
          <a:noFill/>
        </p:spPr>
      </p:pic>
      <p:sp>
        <p:nvSpPr>
          <p:cNvPr id="157701" name="Rectangle 5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Proposed Mechanism of Reduction of Cu(II)</a:t>
            </a:r>
            <a:r>
              <a:rPr lang="en-GB" sz="3200" baseline="-25000">
                <a:solidFill>
                  <a:srgbClr val="0066CC"/>
                </a:solidFill>
              </a:rPr>
              <a:t>2</a:t>
            </a:r>
            <a:r>
              <a:rPr lang="en-GB" sz="3200">
                <a:solidFill>
                  <a:srgbClr val="0066CC"/>
                </a:solidFill>
              </a:rPr>
              <a:t>Cl/TPMA with DMAEMA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82275" name="Picture 3" descr="EPR Cu(II) Decr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89150"/>
            <a:ext cx="5722938" cy="3994150"/>
          </a:xfrm>
          <a:prstGeom prst="rect">
            <a:avLst/>
          </a:prstGeom>
          <a:noFill/>
        </p:spPr>
      </p:pic>
      <p:pic>
        <p:nvPicPr>
          <p:cNvPr id="182276" name="Picture 4" descr="EPR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556500" cy="261938"/>
          </a:xfrm>
          <a:prstGeom prst="rect">
            <a:avLst/>
          </a:prstGeom>
          <a:noFill/>
        </p:spPr>
      </p:pic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EPR monitoring of Cu(II)Cl</a:t>
            </a:r>
            <a:r>
              <a:rPr lang="en-GB" sz="2000" baseline="-25000">
                <a:latin typeface="Arial" charset="0"/>
              </a:rPr>
              <a:t>2</a:t>
            </a:r>
            <a:r>
              <a:rPr lang="en-GB" sz="2000">
                <a:latin typeface="Arial" charset="0"/>
              </a:rPr>
              <a:t> signal in reaction:</a:t>
            </a:r>
            <a:endParaRPr lang="en-GB" sz="2000" i="1" baseline="-25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69988" name="Picture 4" descr="EPR Cu(II) Decr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89150"/>
            <a:ext cx="5722938" cy="3994150"/>
          </a:xfrm>
          <a:prstGeom prst="rect">
            <a:avLst/>
          </a:prstGeom>
          <a:noFill/>
        </p:spPr>
      </p:pic>
      <p:pic>
        <p:nvPicPr>
          <p:cNvPr id="169991" name="Picture 7" descr="EPR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556500" cy="261938"/>
          </a:xfrm>
          <a:prstGeom prst="rect">
            <a:avLst/>
          </a:prstGeom>
          <a:noFill/>
        </p:spPr>
      </p:pic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EPR monitoring of Cu(II)Cl</a:t>
            </a:r>
            <a:r>
              <a:rPr lang="en-GB" sz="2000" baseline="-25000">
                <a:latin typeface="Arial" charset="0"/>
              </a:rPr>
              <a:t>2</a:t>
            </a:r>
            <a:r>
              <a:rPr lang="en-GB" sz="2000">
                <a:latin typeface="Arial" charset="0"/>
              </a:rPr>
              <a:t> signal in reaction: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6732588" y="3500438"/>
            <a:ext cx="2232025" cy="10064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GB" sz="2000" b="1">
                <a:solidFill>
                  <a:srgbClr val="0066CC"/>
                </a:solidFill>
                <a:latin typeface="Arial" charset="0"/>
              </a:rPr>
              <a:t>Cu(II) EPR signal decreases over time</a:t>
            </a:r>
            <a:endParaRPr lang="en-GB" sz="2000" b="1" baseline="-25000">
              <a:solidFill>
                <a:srgbClr val="0066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74083" name="Picture 3" descr="EPR Cu(II) Decr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89150"/>
            <a:ext cx="5722938" cy="3994150"/>
          </a:xfrm>
          <a:prstGeom prst="rect">
            <a:avLst/>
          </a:prstGeom>
          <a:noFill/>
        </p:spPr>
      </p:pic>
      <p:pic>
        <p:nvPicPr>
          <p:cNvPr id="174084" name="Picture 4" descr="EPR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556500" cy="261938"/>
          </a:xfrm>
          <a:prstGeom prst="rect">
            <a:avLst/>
          </a:prstGeom>
          <a:noFill/>
        </p:spPr>
      </p:pic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EPR monitoring of Cu(II)Cl</a:t>
            </a:r>
            <a:r>
              <a:rPr lang="en-GB" sz="2000" baseline="-25000">
                <a:latin typeface="Arial" charset="0"/>
              </a:rPr>
              <a:t>2</a:t>
            </a:r>
            <a:r>
              <a:rPr lang="en-GB" sz="2000">
                <a:latin typeface="Arial" charset="0"/>
              </a:rPr>
              <a:t> signal in reaction: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79388" y="1052513"/>
            <a:ext cx="8785225" cy="4897437"/>
          </a:xfrm>
          <a:prstGeom prst="rect">
            <a:avLst/>
          </a:prstGeom>
          <a:solidFill>
            <a:schemeClr val="bg1">
              <a:alpha val="72000"/>
            </a:schemeClr>
          </a:solidFill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74087" name="Picture 7" descr="DSC00165ed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52513"/>
            <a:ext cx="2324100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76131" name="Picture 3" descr="EPR Cu(II) Decr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89150"/>
            <a:ext cx="5722938" cy="3994150"/>
          </a:xfrm>
          <a:prstGeom prst="rect">
            <a:avLst/>
          </a:prstGeom>
          <a:noFill/>
        </p:spPr>
      </p:pic>
      <p:pic>
        <p:nvPicPr>
          <p:cNvPr id="176132" name="Picture 4" descr="EPR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556500" cy="261938"/>
          </a:xfrm>
          <a:prstGeom prst="rect">
            <a:avLst/>
          </a:prstGeom>
          <a:noFill/>
        </p:spPr>
      </p:pic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EPR monitoring of Cu(II)Cl</a:t>
            </a:r>
            <a:r>
              <a:rPr lang="en-GB" sz="2000" baseline="-25000">
                <a:latin typeface="Arial" charset="0"/>
              </a:rPr>
              <a:t>2</a:t>
            </a:r>
            <a:r>
              <a:rPr lang="en-GB" sz="2000">
                <a:latin typeface="Arial" charset="0"/>
              </a:rPr>
              <a:t> signal in reaction: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179388" y="1052513"/>
            <a:ext cx="8785225" cy="4897437"/>
          </a:xfrm>
          <a:prstGeom prst="rect">
            <a:avLst/>
          </a:prstGeom>
          <a:solidFill>
            <a:schemeClr val="bg1">
              <a:alpha val="72000"/>
            </a:schemeClr>
          </a:solidFill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76135" name="Picture 7" descr="DSC00165ed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52513"/>
            <a:ext cx="2324100" cy="4824412"/>
          </a:xfrm>
          <a:prstGeom prst="rect">
            <a:avLst/>
          </a:prstGeom>
          <a:noFill/>
        </p:spPr>
      </p:pic>
      <p:pic>
        <p:nvPicPr>
          <p:cNvPr id="176136" name="Picture 8" descr="DSC00172edi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1052513"/>
            <a:ext cx="3529012" cy="286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77155" name="Picture 3" descr="EPR Cu(II) Decr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89150"/>
            <a:ext cx="5722938" cy="3994150"/>
          </a:xfrm>
          <a:prstGeom prst="rect">
            <a:avLst/>
          </a:prstGeom>
          <a:noFill/>
        </p:spPr>
      </p:pic>
      <p:pic>
        <p:nvPicPr>
          <p:cNvPr id="177156" name="Picture 4" descr="EPR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556500" cy="261938"/>
          </a:xfrm>
          <a:prstGeom prst="rect">
            <a:avLst/>
          </a:prstGeom>
          <a:noFill/>
        </p:spPr>
      </p:pic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EPR monitoring of Cu(II)Cl</a:t>
            </a:r>
            <a:r>
              <a:rPr lang="en-GB" sz="2000" baseline="-25000">
                <a:latin typeface="Arial" charset="0"/>
              </a:rPr>
              <a:t>2</a:t>
            </a:r>
            <a:r>
              <a:rPr lang="en-GB" sz="2000">
                <a:latin typeface="Arial" charset="0"/>
              </a:rPr>
              <a:t> signal in reaction: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179388" y="1052513"/>
            <a:ext cx="8785225" cy="4897437"/>
          </a:xfrm>
          <a:prstGeom prst="rect">
            <a:avLst/>
          </a:prstGeom>
          <a:solidFill>
            <a:schemeClr val="bg1">
              <a:alpha val="72000"/>
            </a:schemeClr>
          </a:solidFill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77159" name="Picture 7" descr="DSC00165ed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52513"/>
            <a:ext cx="2324100" cy="4824412"/>
          </a:xfrm>
          <a:prstGeom prst="rect">
            <a:avLst/>
          </a:prstGeom>
          <a:noFill/>
        </p:spPr>
      </p:pic>
      <p:pic>
        <p:nvPicPr>
          <p:cNvPr id="177160" name="Picture 8" descr="DSC00172edi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1052513"/>
            <a:ext cx="3529012" cy="2863850"/>
          </a:xfrm>
          <a:prstGeom prst="rect">
            <a:avLst/>
          </a:prstGeom>
          <a:noFill/>
        </p:spPr>
      </p:pic>
      <p:pic>
        <p:nvPicPr>
          <p:cNvPr id="177161" name="Picture 9" descr="DSC0017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625" y="3357563"/>
            <a:ext cx="3384550" cy="2538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7" name="Picture 3" descr="AJG155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60575"/>
            <a:ext cx="5743575" cy="4006850"/>
          </a:xfrm>
          <a:prstGeom prst="rect">
            <a:avLst/>
          </a:prstGeom>
          <a:noFill/>
        </p:spPr>
      </p:pic>
      <p:sp>
        <p:nvSpPr>
          <p:cNvPr id="16487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64874" name="Picture 10" descr="UV-Vis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773238"/>
            <a:ext cx="7345362" cy="263525"/>
          </a:xfrm>
          <a:prstGeom prst="rect">
            <a:avLst/>
          </a:prstGeom>
          <a:noFill/>
        </p:spPr>
      </p:pic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Reproducing UV-Vis experiment from the paper:</a:t>
            </a:r>
            <a:endParaRPr lang="en-GB" sz="2000" i="1" baseline="-25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926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Initial Ligand Studies</a:t>
            </a:r>
          </a:p>
        </p:txBody>
      </p:sp>
      <p:sp>
        <p:nvSpPr>
          <p:cNvPr id="13927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7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8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8</a:t>
            </a:r>
          </a:p>
        </p:txBody>
      </p:sp>
      <p:sp>
        <p:nvSpPr>
          <p:cNvPr id="13928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287" name="Picture 23" descr="Combinatorial Analy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484313"/>
            <a:ext cx="7559675" cy="4478337"/>
          </a:xfrm>
          <a:prstGeom prst="rect">
            <a:avLst/>
          </a:prstGeom>
          <a:noFill/>
        </p:spPr>
      </p:pic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5492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Ligand studies in organic solvents</a:t>
            </a:r>
          </a:p>
          <a:p>
            <a:pPr eaLnBrk="0" hangingPunct="0"/>
            <a:endParaRPr lang="en-GB" baseline="-25000">
              <a:latin typeface="Verdana" pitchFamily="34" charset="0"/>
            </a:endParaRPr>
          </a:p>
        </p:txBody>
      </p:sp>
      <p:pic>
        <p:nvPicPr>
          <p:cNvPr id="139291" name="Picture 27" descr="Vial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6825" y="3513138"/>
            <a:ext cx="439738" cy="1122362"/>
          </a:xfrm>
          <a:prstGeom prst="rect">
            <a:avLst/>
          </a:prstGeom>
          <a:noFill/>
        </p:spPr>
      </p:pic>
      <p:pic>
        <p:nvPicPr>
          <p:cNvPr id="139292" name="Picture 28" descr="Vial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813" y="4652963"/>
            <a:ext cx="425450" cy="1127125"/>
          </a:xfrm>
          <a:prstGeom prst="rect">
            <a:avLst/>
          </a:prstGeom>
          <a:noFill/>
        </p:spPr>
      </p:pic>
      <p:pic>
        <p:nvPicPr>
          <p:cNvPr id="139293" name="Picture 29" descr="Vial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4725" y="2468563"/>
            <a:ext cx="388938" cy="1025525"/>
          </a:xfrm>
          <a:prstGeom prst="rect">
            <a:avLst/>
          </a:prstGeom>
          <a:noFill/>
        </p:spPr>
      </p:pic>
      <p:pic>
        <p:nvPicPr>
          <p:cNvPr id="139294" name="Picture 30" descr="Vial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163" y="4652963"/>
            <a:ext cx="461962" cy="1138237"/>
          </a:xfrm>
          <a:prstGeom prst="rect">
            <a:avLst/>
          </a:prstGeom>
          <a:noFill/>
        </p:spPr>
      </p:pic>
      <p:pic>
        <p:nvPicPr>
          <p:cNvPr id="139295" name="Picture 31" descr="Vial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2613" y="4652963"/>
            <a:ext cx="450850" cy="1131887"/>
          </a:xfrm>
          <a:prstGeom prst="rect">
            <a:avLst/>
          </a:prstGeom>
          <a:noFill/>
        </p:spPr>
      </p:pic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793750" y="26511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98" name="Rectangle 34"/>
          <p:cNvSpPr>
            <a:spLocks noChangeArrowheads="1"/>
          </p:cNvSpPr>
          <p:nvPr/>
        </p:nvSpPr>
        <p:spPr bwMode="auto">
          <a:xfrm>
            <a:off x="790575" y="3705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39299" name="Rectangle 35"/>
          <p:cNvSpPr>
            <a:spLocks noChangeArrowheads="1"/>
          </p:cNvSpPr>
          <p:nvPr/>
        </p:nvSpPr>
        <p:spPr bwMode="auto">
          <a:xfrm>
            <a:off x="790575" y="4848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300" name="Picture 36" descr="DA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700" y="2613025"/>
            <a:ext cx="1246188" cy="384175"/>
          </a:xfrm>
          <a:prstGeom prst="rect">
            <a:avLst/>
          </a:prstGeom>
          <a:noFill/>
        </p:spPr>
      </p:pic>
      <p:pic>
        <p:nvPicPr>
          <p:cNvPr id="139301" name="Picture 37" descr="Me6TRE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6288" y="4762500"/>
            <a:ext cx="1255712" cy="592138"/>
          </a:xfrm>
          <a:prstGeom prst="rect">
            <a:avLst/>
          </a:prstGeom>
          <a:noFill/>
        </p:spPr>
      </p:pic>
      <p:pic>
        <p:nvPicPr>
          <p:cNvPr id="139302" name="Picture 38" descr="PMDET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525" y="3686175"/>
            <a:ext cx="1263650" cy="463550"/>
          </a:xfrm>
          <a:prstGeom prst="rect">
            <a:avLst/>
          </a:prstGeom>
          <a:noFill/>
        </p:spPr>
      </p:pic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827088" y="419735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3333FF"/>
                </a:solidFill>
              </a:rPr>
              <a:t>PMDETA</a:t>
            </a:r>
          </a:p>
        </p:txBody>
      </p:sp>
      <p:sp>
        <p:nvSpPr>
          <p:cNvPr id="139304" name="Text Box 40"/>
          <p:cNvSpPr txBox="1">
            <a:spLocks noChangeArrowheads="1"/>
          </p:cNvSpPr>
          <p:nvPr/>
        </p:nvSpPr>
        <p:spPr bwMode="auto">
          <a:xfrm>
            <a:off x="790575" y="5367338"/>
            <a:ext cx="1208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9900"/>
                </a:solidFill>
              </a:rPr>
              <a:t>Me</a:t>
            </a:r>
            <a:r>
              <a:rPr lang="en-GB" baseline="-25000">
                <a:solidFill>
                  <a:srgbClr val="009900"/>
                </a:solidFill>
              </a:rPr>
              <a:t>6</a:t>
            </a:r>
            <a:r>
              <a:rPr lang="en-GB">
                <a:solidFill>
                  <a:srgbClr val="009900"/>
                </a:solidFill>
              </a:rPr>
              <a:t>TREN</a:t>
            </a:r>
          </a:p>
        </p:txBody>
      </p:sp>
      <p:sp>
        <p:nvSpPr>
          <p:cNvPr id="139305" name="Text Box 41"/>
          <p:cNvSpPr txBox="1">
            <a:spLocks noChangeArrowheads="1"/>
          </p:cNvSpPr>
          <p:nvPr/>
        </p:nvSpPr>
        <p:spPr bwMode="auto">
          <a:xfrm>
            <a:off x="798513" y="3103563"/>
            <a:ext cx="1204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aseline="30000">
                <a:solidFill>
                  <a:srgbClr val="FF0000"/>
                </a:solidFill>
              </a:rPr>
              <a:t>t</a:t>
            </a:r>
            <a:r>
              <a:rPr lang="en-GB">
                <a:solidFill>
                  <a:srgbClr val="FF0000"/>
                </a:solidFill>
              </a:rPr>
              <a:t>ButylDAB</a:t>
            </a:r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AJG155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60575"/>
            <a:ext cx="5743575" cy="4006850"/>
          </a:xfrm>
          <a:prstGeom prst="rect">
            <a:avLst/>
          </a:prstGeom>
          <a:noFill/>
        </p:spPr>
      </p:pic>
      <p:sp>
        <p:nvSpPr>
          <p:cNvPr id="178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78180" name="Picture 4" descr="UV-Vis DMAEMA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773238"/>
            <a:ext cx="7345362" cy="263525"/>
          </a:xfrm>
          <a:prstGeom prst="rect">
            <a:avLst/>
          </a:prstGeom>
          <a:noFill/>
        </p:spPr>
      </p:pic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Reproducing UV-Vis experiment from the paper: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179388" y="1052513"/>
            <a:ext cx="8785225" cy="4897437"/>
          </a:xfrm>
          <a:prstGeom prst="rect">
            <a:avLst/>
          </a:prstGeom>
          <a:solidFill>
            <a:schemeClr val="bg1">
              <a:alpha val="72000"/>
            </a:schemeClr>
          </a:solidFill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78183" name="Picture 7" descr="DSC00156ed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1125538"/>
            <a:ext cx="3335337" cy="470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AJG154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133600"/>
            <a:ext cx="5580062" cy="3894138"/>
          </a:xfrm>
          <a:prstGeom prst="rect">
            <a:avLst/>
          </a:prstGeom>
          <a:noFill/>
        </p:spPr>
      </p:pic>
      <p:sp>
        <p:nvSpPr>
          <p:cNvPr id="184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84324" name="Picture 4" descr="UV-Vis DMAEMA scheme I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416800" cy="265113"/>
          </a:xfrm>
          <a:prstGeom prst="rect">
            <a:avLst/>
          </a:prstGeom>
          <a:noFill/>
        </p:spPr>
      </p:pic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Change solvent to IPA to solubilise complex:</a:t>
            </a:r>
            <a:endParaRPr lang="en-GB" sz="2000" i="1" baseline="-25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AJG154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133600"/>
            <a:ext cx="5580062" cy="3894138"/>
          </a:xfrm>
          <a:prstGeom prst="rect">
            <a:avLst/>
          </a:prstGeom>
          <a:noFill/>
        </p:spPr>
      </p:pic>
      <p:sp>
        <p:nvSpPr>
          <p:cNvPr id="165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65893" name="Picture 5" descr="UV-Vis DMAEMA scheme I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416800" cy="265113"/>
          </a:xfrm>
          <a:prstGeom prst="rect">
            <a:avLst/>
          </a:prstGeom>
          <a:noFill/>
        </p:spPr>
      </p:pic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Change solvent to IPA to solubilise complex: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6804025" y="3644900"/>
            <a:ext cx="2087563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GB" sz="2000" b="1">
                <a:solidFill>
                  <a:srgbClr val="0066CC"/>
                </a:solidFill>
                <a:latin typeface="Arial" charset="0"/>
              </a:rPr>
              <a:t>No decrease of Cu(II) signal</a:t>
            </a:r>
            <a:endParaRPr lang="en-GB" sz="2000" b="1" baseline="-25000">
              <a:solidFill>
                <a:srgbClr val="0066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62" name="Picture 6" descr="AJG154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133600"/>
            <a:ext cx="5580062" cy="3894138"/>
          </a:xfrm>
          <a:prstGeom prst="rect">
            <a:avLst/>
          </a:prstGeom>
          <a:noFill/>
        </p:spPr>
      </p:pic>
      <p:sp>
        <p:nvSpPr>
          <p:cNvPr id="1730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5508625" y="4149725"/>
            <a:ext cx="792163" cy="64135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GB" sz="3600" b="1">
                <a:solidFill>
                  <a:srgbClr val="0066CC"/>
                </a:solidFill>
                <a:latin typeface="Arial" charset="0"/>
              </a:rPr>
              <a:t>O</a:t>
            </a:r>
            <a:r>
              <a:rPr lang="en-GB" sz="3600" b="1" baseline="-25000">
                <a:solidFill>
                  <a:srgbClr val="0066CC"/>
                </a:solidFill>
                <a:latin typeface="Arial" charset="0"/>
              </a:rPr>
              <a:t>2</a:t>
            </a:r>
          </a:p>
        </p:txBody>
      </p:sp>
      <p:pic>
        <p:nvPicPr>
          <p:cNvPr id="173063" name="Picture 7" descr="UV-Vis DMAEMA scheme I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44675"/>
            <a:ext cx="7416800" cy="265113"/>
          </a:xfrm>
          <a:prstGeom prst="rect">
            <a:avLst/>
          </a:prstGeom>
          <a:noFill/>
        </p:spPr>
      </p:pic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468313" y="836613"/>
            <a:ext cx="8137525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endParaRPr lang="en-GB" sz="2000">
              <a:latin typeface="Arial" charset="0"/>
            </a:endParaRPr>
          </a:p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Change solvent to IPA to solubilise complex:</a:t>
            </a:r>
            <a:endParaRPr lang="en-GB" sz="2000" i="1" baseline="-25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66917" name="Picture 5" descr="UV-Vis DMAEMA scheme IPA 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484313"/>
            <a:ext cx="7058025" cy="669925"/>
          </a:xfrm>
          <a:prstGeom prst="rect">
            <a:avLst/>
          </a:prstGeom>
          <a:noFill/>
        </p:spPr>
      </p:pic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68313" y="1052513"/>
            <a:ext cx="8137525" cy="3968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Repeat under nitrogen to avoid possible oxidation:</a:t>
            </a:r>
            <a:endParaRPr lang="en-GB" sz="2000" i="1" baseline="-25000">
              <a:latin typeface="Arial" charset="0"/>
            </a:endParaRPr>
          </a:p>
        </p:txBody>
      </p:sp>
      <p:pic>
        <p:nvPicPr>
          <p:cNvPr id="166920" name="Picture 8" descr="AJG156 Pl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349500"/>
            <a:ext cx="5329238" cy="3719513"/>
          </a:xfrm>
          <a:prstGeom prst="rect">
            <a:avLst/>
          </a:prstGeom>
          <a:noFill/>
        </p:spPr>
      </p:pic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6732588" y="3644900"/>
            <a:ext cx="2087562" cy="7016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GB" sz="2000" b="1">
                <a:solidFill>
                  <a:srgbClr val="0066CC"/>
                </a:solidFill>
                <a:latin typeface="Arial" charset="0"/>
              </a:rPr>
              <a:t>Cu(II) signal decreases</a:t>
            </a:r>
            <a:endParaRPr lang="en-GB" sz="2000" b="1" baseline="-25000">
              <a:solidFill>
                <a:srgbClr val="0066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>
                <a:solidFill>
                  <a:srgbClr val="0066CC"/>
                </a:solidFill>
              </a:rPr>
              <a:t>DMAEMA as an Intrinsic Reducing Agent</a:t>
            </a:r>
          </a:p>
        </p:txBody>
      </p:sp>
      <p:pic>
        <p:nvPicPr>
          <p:cNvPr id="179204" name="Picture 4" descr="UV-Vis DMAEMA scheme IPA 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484313"/>
            <a:ext cx="7058025" cy="669925"/>
          </a:xfrm>
          <a:prstGeom prst="rect">
            <a:avLst/>
          </a:prstGeom>
          <a:noFill/>
        </p:spPr>
      </p:pic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8137525" cy="3968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r>
              <a:rPr lang="en-GB" sz="2000">
                <a:latin typeface="Arial" charset="0"/>
              </a:rPr>
              <a:t>Repeat under nitrogen to avoid possible oxidation:</a:t>
            </a:r>
            <a:endParaRPr lang="en-GB" sz="2000" i="1" baseline="-25000">
              <a:latin typeface="Arial" charset="0"/>
            </a:endParaRP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539750" y="3141663"/>
            <a:ext cx="8137525" cy="3968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charset="0"/>
              <a:buChar char="○"/>
            </a:pPr>
            <a:r>
              <a:rPr lang="en-GB" sz="2000" b="1">
                <a:solidFill>
                  <a:srgbClr val="0066CC"/>
                </a:solidFill>
                <a:latin typeface="Arial" charset="0"/>
              </a:rPr>
              <a:t>Repeat experiment in an EPR tube</a:t>
            </a:r>
            <a:endParaRPr lang="en-GB" sz="2000" b="1" i="1" baseline="-25000">
              <a:solidFill>
                <a:srgbClr val="0066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8295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5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8296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82969" name="Picture 25" descr="UV-Vis 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pic>
        <p:nvPicPr>
          <p:cNvPr id="82971" name="Picture 27" descr="Cu(I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909763"/>
            <a:ext cx="6119812" cy="4271962"/>
          </a:xfrm>
          <a:prstGeom prst="rect">
            <a:avLst/>
          </a:prstGeom>
          <a:noFill/>
        </p:spPr>
      </p:pic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82973" name="Text Box 29"/>
          <p:cNvSpPr txBox="1">
            <a:spLocks noChangeArrowheads="1"/>
          </p:cNvSpPr>
          <p:nvPr/>
        </p:nvSpPr>
        <p:spPr bwMode="auto">
          <a:xfrm>
            <a:off x="5651500" y="2565400"/>
            <a:ext cx="1008063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423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1423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142358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0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42361" name="Picture 25" descr="UV-Vis 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sp>
        <p:nvSpPr>
          <p:cNvPr id="142363" name="Text Box 27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pic>
        <p:nvPicPr>
          <p:cNvPr id="142365" name="Picture 29" descr="Cu(I) Disproportion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911350"/>
            <a:ext cx="6119812" cy="4270375"/>
          </a:xfrm>
          <a:prstGeom prst="rect">
            <a:avLst/>
          </a:prstGeom>
          <a:noFill/>
        </p:spPr>
      </p:pic>
      <p:sp>
        <p:nvSpPr>
          <p:cNvPr id="142367" name="Text Box 31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142368" name="AutoShape 32"/>
          <p:cNvSpPr>
            <a:spLocks noChangeArrowheads="1"/>
          </p:cNvSpPr>
          <p:nvPr/>
        </p:nvSpPr>
        <p:spPr bwMode="auto">
          <a:xfrm rot="16200000">
            <a:off x="5509419" y="4004469"/>
            <a:ext cx="1655763" cy="5048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9" name="AutoShape 33"/>
          <p:cNvSpPr>
            <a:spLocks noChangeArrowheads="1"/>
          </p:cNvSpPr>
          <p:nvPr/>
        </p:nvSpPr>
        <p:spPr bwMode="auto">
          <a:xfrm rot="16200000">
            <a:off x="4033044" y="4544219"/>
            <a:ext cx="792163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70" name="Text Box 34"/>
          <p:cNvSpPr txBox="1">
            <a:spLocks noChangeArrowheads="1"/>
          </p:cNvSpPr>
          <p:nvPr/>
        </p:nvSpPr>
        <p:spPr bwMode="auto">
          <a:xfrm>
            <a:off x="7715250" y="1557338"/>
            <a:ext cx="3444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>
                <a:solidFill>
                  <a:srgbClr val="006600"/>
                </a:solidFill>
                <a:sym typeface="Wingdings" pitchFamily="2" charset="2"/>
              </a:rPr>
              <a:t></a:t>
            </a:r>
          </a:p>
        </p:txBody>
      </p:sp>
      <p:pic>
        <p:nvPicPr>
          <p:cNvPr id="31" name="Picture 28" descr="DSCF33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500306"/>
            <a:ext cx="1293215" cy="1724014"/>
          </a:xfrm>
          <a:prstGeom prst="rect">
            <a:avLst/>
          </a:prstGeom>
          <a:noFill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2814</Words>
  <Application>Microsoft Office PowerPoint</Application>
  <PresentationFormat>On-screen Show (4:3)</PresentationFormat>
  <Paragraphs>543</Paragraphs>
  <Slides>75</Slides>
  <Notes>75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75</vt:i4>
      </vt:variant>
    </vt:vector>
  </HeadingPairs>
  <TitlesOfParts>
    <vt:vector size="82" baseType="lpstr">
      <vt:lpstr>Office Theme</vt:lpstr>
      <vt:lpstr>CS ChemDraw Drawing</vt:lpstr>
      <vt:lpstr>Graph</vt:lpstr>
      <vt:lpstr>Image</vt:lpstr>
      <vt:lpstr>Document</vt:lpstr>
      <vt:lpstr>ISIS/Draw Sketch</vt:lpstr>
      <vt:lpstr>Picture</vt:lpstr>
      <vt:lpstr>Slide 1</vt:lpstr>
      <vt:lpstr>Slide 2</vt:lpstr>
      <vt:lpstr>Outline</vt:lpstr>
      <vt:lpstr>Outline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Cu(0) mediated Polymerisations</vt:lpstr>
      <vt:lpstr>Cu(0) Polymerisation of MA in non polar solvent</vt:lpstr>
      <vt:lpstr>Use of METHANOL to mediate SET-LRP of MA</vt:lpstr>
      <vt:lpstr>Use of alcohol additives to mediate SET-LRP</vt:lpstr>
      <vt:lpstr>PEGMA with SETLRP</vt:lpstr>
      <vt:lpstr>PEGMA with SETLRP</vt:lpstr>
      <vt:lpstr>Cu(0)-catalysed polymerisation of PEGMA475  </vt:lpstr>
      <vt:lpstr>DEGMEMA with Cu(0)</vt:lpstr>
      <vt:lpstr>Outline</vt:lpstr>
      <vt:lpstr>Slide 22</vt:lpstr>
      <vt:lpstr>Slide 23</vt:lpstr>
      <vt:lpstr>Online NMR clicking for optimisation</vt:lpstr>
      <vt:lpstr>Slide 25</vt:lpstr>
      <vt:lpstr>Outline</vt:lpstr>
      <vt:lpstr>Thio-Michael Addition without radical initiator</vt:lpstr>
      <vt:lpstr>1H NMR; PEGMA + 2-Mercaptoethanol / DMPP</vt:lpstr>
      <vt:lpstr>MALDI: PEGA + 2-Mercaptoethanol / nC5H9NH2</vt:lpstr>
      <vt:lpstr>Rates of Conversion; PEGMA + 2-ME  with 5 wt% DMPP / TBP / nC5H9NH2  / nC7H7NH2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Catalytic Chain Transfer Polymerisation (CCTP)</vt:lpstr>
      <vt:lpstr>Slide 44</vt:lpstr>
      <vt:lpstr>Slide 45</vt:lpstr>
      <vt:lpstr>Slide 46</vt:lpstr>
      <vt:lpstr>Outline</vt:lpstr>
      <vt:lpstr>Slide 48</vt:lpstr>
      <vt:lpstr>Overlay of GPC data</vt:lpstr>
      <vt:lpstr>GPC traces of P(EGDMA)</vt:lpstr>
      <vt:lpstr>Michael-Addition of thiols</vt:lpstr>
      <vt:lpstr>Acknowledgements</vt:lpstr>
      <vt:lpstr>Slide 53</vt:lpstr>
      <vt:lpstr>Slide 54</vt:lpstr>
      <vt:lpstr>Outline</vt:lpstr>
      <vt:lpstr>Slide 56</vt:lpstr>
      <vt:lpstr>Slide 57</vt:lpstr>
      <vt:lpstr>Slide 58</vt:lpstr>
      <vt:lpstr>Slide 59</vt:lpstr>
      <vt:lpstr>Slide 60</vt:lpstr>
      <vt:lpstr>Slide 61</vt:lpstr>
      <vt:lpstr>DMAEMA as an Intrinsic Reducing Agent</vt:lpstr>
      <vt:lpstr>Proposed Mechanism of Reduction of Cu(II)2Cl/TPMA with DMAEMA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  <vt:lpstr>DMAEMA as an Intrinsic Reducing Agent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 Haddleton</dc:creator>
  <cp:lastModifiedBy>D M Haddleton</cp:lastModifiedBy>
  <cp:revision>15</cp:revision>
  <dcterms:created xsi:type="dcterms:W3CDTF">2009-07-31T12:07:43Z</dcterms:created>
  <dcterms:modified xsi:type="dcterms:W3CDTF">2009-10-02T15:49:55Z</dcterms:modified>
</cp:coreProperties>
</file>