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Default Extension="emf" ContentType="image/x-emf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Default Extension="tiff" ContentType="image/tiff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85" r:id="rId12"/>
    <p:sldId id="271" r:id="rId13"/>
    <p:sldId id="277" r:id="rId14"/>
    <p:sldId id="278" r:id="rId15"/>
    <p:sldId id="279" r:id="rId16"/>
    <p:sldId id="283" r:id="rId17"/>
    <p:sldId id="284" r:id="rId18"/>
    <p:sldId id="286" r:id="rId19"/>
    <p:sldId id="312" r:id="rId20"/>
    <p:sldId id="313" r:id="rId21"/>
    <p:sldId id="310" r:id="rId22"/>
    <p:sldId id="295" r:id="rId23"/>
    <p:sldId id="311" r:id="rId24"/>
    <p:sldId id="298" r:id="rId25"/>
    <p:sldId id="301" r:id="rId26"/>
    <p:sldId id="321" r:id="rId27"/>
    <p:sldId id="304" r:id="rId28"/>
    <p:sldId id="296" r:id="rId29"/>
    <p:sldId id="323" r:id="rId30"/>
    <p:sldId id="305" r:id="rId31"/>
    <p:sldId id="322" r:id="rId32"/>
    <p:sldId id="320" r:id="rId33"/>
    <p:sldId id="314" r:id="rId34"/>
    <p:sldId id="315" r:id="rId35"/>
    <p:sldId id="316" r:id="rId36"/>
    <p:sldId id="318" r:id="rId37"/>
    <p:sldId id="319" r:id="rId38"/>
    <p:sldId id="289" r:id="rId39"/>
    <p:sldId id="290" r:id="rId40"/>
    <p:sldId id="291" r:id="rId41"/>
    <p:sldId id="292" r:id="rId42"/>
    <p:sldId id="293" r:id="rId43"/>
    <p:sldId id="294" r:id="rId44"/>
    <p:sldId id="359" r:id="rId45"/>
    <p:sldId id="324" r:id="rId46"/>
    <p:sldId id="325" r:id="rId47"/>
    <p:sldId id="326" r:id="rId48"/>
    <p:sldId id="327" r:id="rId49"/>
    <p:sldId id="328" r:id="rId50"/>
    <p:sldId id="329" r:id="rId51"/>
    <p:sldId id="330" r:id="rId52"/>
    <p:sldId id="360" r:id="rId53"/>
    <p:sldId id="331" r:id="rId54"/>
    <p:sldId id="332" r:id="rId55"/>
    <p:sldId id="333" r:id="rId56"/>
    <p:sldId id="334" r:id="rId57"/>
    <p:sldId id="335" r:id="rId58"/>
    <p:sldId id="364" r:id="rId59"/>
    <p:sldId id="358" r:id="rId60"/>
    <p:sldId id="336" r:id="rId61"/>
    <p:sldId id="337" r:id="rId62"/>
    <p:sldId id="338" r:id="rId63"/>
    <p:sldId id="339" r:id="rId64"/>
    <p:sldId id="340" r:id="rId65"/>
    <p:sldId id="341" r:id="rId66"/>
    <p:sldId id="342" r:id="rId67"/>
    <p:sldId id="343" r:id="rId68"/>
    <p:sldId id="345" r:id="rId69"/>
    <p:sldId id="346" r:id="rId70"/>
    <p:sldId id="348" r:id="rId71"/>
    <p:sldId id="349" r:id="rId72"/>
    <p:sldId id="350" r:id="rId73"/>
    <p:sldId id="351" r:id="rId74"/>
    <p:sldId id="361" r:id="rId75"/>
    <p:sldId id="353" r:id="rId76"/>
    <p:sldId id="354" r:id="rId77"/>
    <p:sldId id="355" r:id="rId78"/>
    <p:sldId id="356" r:id="rId79"/>
    <p:sldId id="357" r:id="rId80"/>
    <p:sldId id="362" r:id="rId81"/>
    <p:sldId id="363" r:id="rId8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image" Target="../media/image113.emf"/><Relationship Id="rId1" Type="http://schemas.openxmlformats.org/officeDocument/2006/relationships/image" Target="../media/image11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image" Target="../media/image117.emf"/><Relationship Id="rId1" Type="http://schemas.openxmlformats.org/officeDocument/2006/relationships/image" Target="../media/image116.wmf"/><Relationship Id="rId5" Type="http://schemas.openxmlformats.org/officeDocument/2006/relationships/image" Target="../media/image120.emf"/><Relationship Id="rId4" Type="http://schemas.openxmlformats.org/officeDocument/2006/relationships/image" Target="../media/image119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emf"/><Relationship Id="rId1" Type="http://schemas.openxmlformats.org/officeDocument/2006/relationships/image" Target="../media/image121.e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emf"/><Relationship Id="rId13" Type="http://schemas.openxmlformats.org/officeDocument/2006/relationships/image" Target="../media/image135.emf"/><Relationship Id="rId3" Type="http://schemas.openxmlformats.org/officeDocument/2006/relationships/image" Target="../media/image125.wmf"/><Relationship Id="rId7" Type="http://schemas.openxmlformats.org/officeDocument/2006/relationships/image" Target="../media/image129.wmf"/><Relationship Id="rId12" Type="http://schemas.openxmlformats.org/officeDocument/2006/relationships/image" Target="../media/image134.wmf"/><Relationship Id="rId2" Type="http://schemas.openxmlformats.org/officeDocument/2006/relationships/image" Target="../media/image124.wmf"/><Relationship Id="rId1" Type="http://schemas.openxmlformats.org/officeDocument/2006/relationships/image" Target="../media/image123.emf"/><Relationship Id="rId6" Type="http://schemas.openxmlformats.org/officeDocument/2006/relationships/image" Target="../media/image128.wmf"/><Relationship Id="rId11" Type="http://schemas.openxmlformats.org/officeDocument/2006/relationships/image" Target="../media/image133.wmf"/><Relationship Id="rId5" Type="http://schemas.openxmlformats.org/officeDocument/2006/relationships/image" Target="../media/image127.emf"/><Relationship Id="rId10" Type="http://schemas.openxmlformats.org/officeDocument/2006/relationships/image" Target="../media/image132.wmf"/><Relationship Id="rId4" Type="http://schemas.openxmlformats.org/officeDocument/2006/relationships/image" Target="../media/image126.wmf"/><Relationship Id="rId9" Type="http://schemas.openxmlformats.org/officeDocument/2006/relationships/image" Target="../media/image13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image" Target="../media/image142.emf"/><Relationship Id="rId1" Type="http://schemas.openxmlformats.org/officeDocument/2006/relationships/image" Target="../media/image14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image" Target="../media/image39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4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wmf"/><Relationship Id="rId2" Type="http://schemas.openxmlformats.org/officeDocument/2006/relationships/image" Target="../media/image143.emf"/><Relationship Id="rId1" Type="http://schemas.openxmlformats.org/officeDocument/2006/relationships/image" Target="../media/image145.emf"/><Relationship Id="rId4" Type="http://schemas.openxmlformats.org/officeDocument/2006/relationships/image" Target="../media/image147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wmf"/><Relationship Id="rId1" Type="http://schemas.openxmlformats.org/officeDocument/2006/relationships/image" Target="../media/image148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wmf"/><Relationship Id="rId1" Type="http://schemas.openxmlformats.org/officeDocument/2006/relationships/image" Target="../media/image150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emf"/><Relationship Id="rId1" Type="http://schemas.openxmlformats.org/officeDocument/2006/relationships/image" Target="../media/image152.e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image" Target="../media/image154.wmf"/><Relationship Id="rId1" Type="http://schemas.openxmlformats.org/officeDocument/2006/relationships/image" Target="../media/image153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emf"/><Relationship Id="rId1" Type="http://schemas.openxmlformats.org/officeDocument/2006/relationships/image" Target="../media/image155.e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image" Target="../media/image157.wmf"/><Relationship Id="rId1" Type="http://schemas.openxmlformats.org/officeDocument/2006/relationships/image" Target="../media/image156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wmf"/><Relationship Id="rId2" Type="http://schemas.openxmlformats.org/officeDocument/2006/relationships/image" Target="../media/image159.wmf"/><Relationship Id="rId1" Type="http://schemas.openxmlformats.org/officeDocument/2006/relationships/image" Target="../media/image158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emf"/><Relationship Id="rId1" Type="http://schemas.openxmlformats.org/officeDocument/2006/relationships/image" Target="../media/image16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4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5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6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7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wmf"/><Relationship Id="rId2" Type="http://schemas.openxmlformats.org/officeDocument/2006/relationships/image" Target="../media/image169.wmf"/><Relationship Id="rId1" Type="http://schemas.openxmlformats.org/officeDocument/2006/relationships/image" Target="../media/image168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2829D-05B8-452F-BD4E-3E2B112DD5CF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52FEF-0233-4057-85F9-4F45AC5BD2B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0FB07-3D04-4B4C-AC44-A6B835F7E559}" type="slidenum">
              <a:rPr lang="en-GB"/>
              <a:pPr/>
              <a:t>1</a:t>
            </a:fld>
            <a:endParaRPr lang="en-GB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BBC28D-5B86-4B50-952C-465C9AD73C2B}" type="slidenum">
              <a:rPr lang="en-US"/>
              <a:pPr/>
              <a:t>19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  <a:p>
            <a:r>
              <a:rPr lang="en-GB" sz="1400" b="1"/>
              <a:t>16700 Students</a:t>
            </a:r>
          </a:p>
          <a:p>
            <a:r>
              <a:rPr lang="en-GB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/>
              <a:t>3800 Staff </a:t>
            </a:r>
            <a:endParaRPr lang="en-GB" sz="1400"/>
          </a:p>
          <a:p>
            <a:r>
              <a:rPr lang="en-GB" sz="1400"/>
              <a:t>3000 full and part time, 800 casua, 96% non-academic staff live in Coventry. 3rd largest employer in Coventry area</a:t>
            </a:r>
          </a:p>
          <a:p>
            <a:r>
              <a:rPr lang="en-GB" sz="1400" b="1"/>
              <a:t>£174.5 m turnover</a:t>
            </a:r>
            <a:endParaRPr lang="en-GB" sz="1400"/>
          </a:p>
          <a:p>
            <a:r>
              <a:rPr lang="en-GB" sz="1400"/>
              <a:t>For year ended July 2001, projected to rise to £222 m by 2004/05</a:t>
            </a:r>
          </a:p>
          <a:p>
            <a:r>
              <a:rPr lang="en-GB" sz="1400" b="1"/>
              <a:t>Arts Centre</a:t>
            </a:r>
            <a:endParaRPr lang="en-GB" sz="1400"/>
          </a:p>
          <a:p>
            <a:r>
              <a:rPr lang="en-GB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7EF26-9874-4001-9B61-0F841F31ADEA}" type="slidenum">
              <a:rPr lang="en-US"/>
              <a:pPr/>
              <a:t>20</a:t>
            </a:fld>
            <a:endParaRPr lang="en-US"/>
          </a:p>
        </p:txBody>
      </p:sp>
      <p:sp>
        <p:nvSpPr>
          <p:cNvPr id="36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81964-57B8-4AA5-B069-6DACCED0B72A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CEC99-8875-4A20-88FD-B5FA65721DD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29FF6E-E4A7-419F-841E-3D702CD44115}" type="slidenum">
              <a:rPr lang="en-US"/>
              <a:pPr/>
              <a:t>23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AE7BAA-51B1-40FF-9F1B-E4136C441FF9}" type="slidenum">
              <a:rPr lang="en-US"/>
              <a:pPr/>
              <a:t>24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  <a:p>
            <a:r>
              <a:rPr lang="en-US" sz="1400" b="1"/>
              <a:t>16700 Students</a:t>
            </a:r>
          </a:p>
          <a:p>
            <a:r>
              <a:rPr lang="en-US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US" sz="1400" b="1"/>
              <a:t>3800 Staff </a:t>
            </a:r>
            <a:endParaRPr lang="en-US" sz="1400"/>
          </a:p>
          <a:p>
            <a:r>
              <a:rPr lang="en-US" sz="1400"/>
              <a:t>3000 full and part time, 800 casua, 96% non-academic staff live in Coventry. 3rd largest employer in Coventry area</a:t>
            </a:r>
          </a:p>
          <a:p>
            <a:r>
              <a:rPr lang="en-US" sz="1400" b="1"/>
              <a:t>£174.5 m turnover</a:t>
            </a:r>
            <a:endParaRPr lang="en-US" sz="1400"/>
          </a:p>
          <a:p>
            <a:r>
              <a:rPr lang="en-US" sz="1400"/>
              <a:t>For year ended July 2001, projected to rise to £222 m by 2004/05</a:t>
            </a:r>
          </a:p>
          <a:p>
            <a:r>
              <a:rPr lang="en-US" sz="1400" b="1"/>
              <a:t>Arts Centre</a:t>
            </a:r>
            <a:endParaRPr lang="en-US" sz="1400"/>
          </a:p>
          <a:p>
            <a:r>
              <a:rPr lang="en-US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E52B9A-493A-4E90-8533-00341CC0F7B3}" type="slidenum">
              <a:rPr lang="en-US"/>
              <a:pPr/>
              <a:t>25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  <a:p>
            <a:r>
              <a:rPr lang="en-US" sz="1400" b="1"/>
              <a:t>16700 Students</a:t>
            </a:r>
          </a:p>
          <a:p>
            <a:r>
              <a:rPr lang="en-US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US" sz="1400" b="1"/>
              <a:t>3800 Staff </a:t>
            </a:r>
            <a:endParaRPr lang="en-US" sz="1400"/>
          </a:p>
          <a:p>
            <a:r>
              <a:rPr lang="en-US" sz="1400"/>
              <a:t>3000 full and part time, 800 casua, 96% non-academic staff live in Coventry. 3rd largest employer in Coventry area</a:t>
            </a:r>
          </a:p>
          <a:p>
            <a:r>
              <a:rPr lang="en-US" sz="1400" b="1"/>
              <a:t>£174.5 m turnover</a:t>
            </a:r>
            <a:endParaRPr lang="en-US" sz="1400"/>
          </a:p>
          <a:p>
            <a:r>
              <a:rPr lang="en-US" sz="1400"/>
              <a:t>For year ended July 2001, projected to rise to £222 m by 2004/05</a:t>
            </a:r>
          </a:p>
          <a:p>
            <a:r>
              <a:rPr lang="en-US" sz="1400" b="1"/>
              <a:t>Arts Centre</a:t>
            </a:r>
            <a:endParaRPr lang="en-US" sz="1400"/>
          </a:p>
          <a:p>
            <a:r>
              <a:rPr lang="en-US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CEC99-8875-4A20-88FD-B5FA65721DD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CEC99-8875-4A20-88FD-B5FA65721DD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63BBBD-AC9C-4C31-A153-1EDE97B11F26}" type="slidenum">
              <a:rPr lang="en-US"/>
              <a:pPr/>
              <a:t>30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  <a:p>
            <a:r>
              <a:rPr lang="en-US" sz="1400" b="1"/>
              <a:t>16700 Students</a:t>
            </a:r>
          </a:p>
          <a:p>
            <a:r>
              <a:rPr lang="en-US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US" sz="1400" b="1"/>
              <a:t>3800 Staff </a:t>
            </a:r>
            <a:endParaRPr lang="en-US" sz="1400"/>
          </a:p>
          <a:p>
            <a:r>
              <a:rPr lang="en-US" sz="1400"/>
              <a:t>3000 full and part time, 800 casua, 96% non-academic staff live in Coventry. 3rd largest employer in Coventry area</a:t>
            </a:r>
          </a:p>
          <a:p>
            <a:r>
              <a:rPr lang="en-US" sz="1400" b="1"/>
              <a:t>£174.5 m turnover</a:t>
            </a:r>
            <a:endParaRPr lang="en-US" sz="1400"/>
          </a:p>
          <a:p>
            <a:r>
              <a:rPr lang="en-US" sz="1400"/>
              <a:t>For year ended July 2001, projected to rise to £222 m by 2004/05</a:t>
            </a:r>
          </a:p>
          <a:p>
            <a:r>
              <a:rPr lang="en-US" sz="1400" b="1"/>
              <a:t>Arts Centre</a:t>
            </a:r>
            <a:endParaRPr lang="en-US" sz="1400"/>
          </a:p>
          <a:p>
            <a:r>
              <a:rPr lang="en-US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9181C-DC66-41B4-AE23-DF0D915105BB}" type="slidenum">
              <a:rPr lang="en-GB"/>
              <a:pPr/>
              <a:t>33</a:t>
            </a:fld>
            <a:endParaRPr lang="en-GB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  <a:p>
            <a:r>
              <a:rPr lang="en-GB" sz="1400" b="1"/>
              <a:t>16700 Students</a:t>
            </a:r>
          </a:p>
          <a:p>
            <a:r>
              <a:rPr lang="en-GB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/>
              <a:t>3800 Staff </a:t>
            </a:r>
            <a:endParaRPr lang="en-GB" sz="1400"/>
          </a:p>
          <a:p>
            <a:r>
              <a:rPr lang="en-GB" sz="1400"/>
              <a:t>3000 full and part time, 800 casua, 96% non-academic staff live in Coventry. 3rd largest employer in Coventry area</a:t>
            </a:r>
          </a:p>
          <a:p>
            <a:r>
              <a:rPr lang="en-GB" sz="1400" b="1"/>
              <a:t>£174.5 m turnover</a:t>
            </a:r>
            <a:endParaRPr lang="en-GB" sz="1400"/>
          </a:p>
          <a:p>
            <a:r>
              <a:rPr lang="en-GB" sz="1400"/>
              <a:t>For year ended July 2001, projected to rise to £222 m by 2004/05</a:t>
            </a:r>
          </a:p>
          <a:p>
            <a:r>
              <a:rPr lang="en-GB" sz="1400" b="1"/>
              <a:t>Arts Centre</a:t>
            </a:r>
            <a:endParaRPr lang="en-GB" sz="1400"/>
          </a:p>
          <a:p>
            <a:r>
              <a:rPr lang="en-GB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9ED8C2-2203-4BDD-B285-51520DFFA8DB}" type="slidenum">
              <a:rPr lang="en-GB"/>
              <a:pPr/>
              <a:t>34</a:t>
            </a:fld>
            <a:endParaRPr lang="en-GB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  <a:p>
            <a:r>
              <a:rPr lang="en-GB" sz="1400" b="1"/>
              <a:t>16700 Students</a:t>
            </a:r>
          </a:p>
          <a:p>
            <a:r>
              <a:rPr lang="en-GB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/>
              <a:t>3800 Staff </a:t>
            </a:r>
            <a:endParaRPr lang="en-GB" sz="1400"/>
          </a:p>
          <a:p>
            <a:r>
              <a:rPr lang="en-GB" sz="1400"/>
              <a:t>3000 full and part time, 800 casua, 96% non-academic staff live in Coventry. 3rd largest employer in Coventry area</a:t>
            </a:r>
          </a:p>
          <a:p>
            <a:r>
              <a:rPr lang="en-GB" sz="1400" b="1"/>
              <a:t>£174.5 m turnover</a:t>
            </a:r>
            <a:endParaRPr lang="en-GB" sz="1400"/>
          </a:p>
          <a:p>
            <a:r>
              <a:rPr lang="en-GB" sz="1400"/>
              <a:t>For year ended July 2001, projected to rise to £222 m by 2004/05</a:t>
            </a:r>
          </a:p>
          <a:p>
            <a:r>
              <a:rPr lang="en-GB" sz="1400" b="1"/>
              <a:t>Arts Centre</a:t>
            </a:r>
            <a:endParaRPr lang="en-GB" sz="1400"/>
          </a:p>
          <a:p>
            <a:r>
              <a:rPr lang="en-GB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DC309A-226E-41D6-B44F-FC86F0E34EE0}" type="slidenum">
              <a:rPr lang="en-GB"/>
              <a:pPr/>
              <a:t>35</a:t>
            </a:fld>
            <a:endParaRPr lang="en-GB"/>
          </a:p>
        </p:txBody>
      </p:sp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  <a:p>
            <a:r>
              <a:rPr lang="en-GB" sz="1400" b="1"/>
              <a:t>16700 Students</a:t>
            </a:r>
          </a:p>
          <a:p>
            <a:r>
              <a:rPr lang="en-GB" sz="1400"/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/>
              <a:t>3800 Staff </a:t>
            </a:r>
            <a:endParaRPr lang="en-GB" sz="1400"/>
          </a:p>
          <a:p>
            <a:r>
              <a:rPr lang="en-GB" sz="1400"/>
              <a:t>3000 full and part time, 800 casua, 96% non-academic staff live in Coventry. 3rd largest employer in Coventry area</a:t>
            </a:r>
          </a:p>
          <a:p>
            <a:r>
              <a:rPr lang="en-GB" sz="1400" b="1"/>
              <a:t>£174.5 m turnover</a:t>
            </a:r>
            <a:endParaRPr lang="en-GB" sz="1400"/>
          </a:p>
          <a:p>
            <a:r>
              <a:rPr lang="en-GB" sz="1400"/>
              <a:t>For year ended July 2001, projected to rise to £222 m by 2004/05</a:t>
            </a:r>
          </a:p>
          <a:p>
            <a:r>
              <a:rPr lang="en-GB" sz="1400" b="1"/>
              <a:t>Arts Centre</a:t>
            </a:r>
            <a:endParaRPr lang="en-GB" sz="1400"/>
          </a:p>
          <a:p>
            <a:r>
              <a:rPr lang="en-GB" sz="1400"/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52FEF-0233-4057-85F9-4F45AC5BD2BC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10AA5-D741-4D81-B547-6D4D46C2294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0732C5-FB66-4CC4-AE88-E214E1C37636}" type="slidenum">
              <a:rPr lang="en-GB"/>
              <a:pPr/>
              <a:t>45</a:t>
            </a:fld>
            <a:endParaRPr lang="en-GB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C1EA0-2D19-4CB4-B9B0-6744971D6C8A}" type="slidenum">
              <a:rPr lang="en-GB"/>
              <a:pPr/>
              <a:t>46</a:t>
            </a:fld>
            <a:endParaRPr lang="en-GB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FC2862-72BB-4D59-8BCE-7638BE0E79EE}" type="slidenum">
              <a:rPr lang="en-GB"/>
              <a:pPr/>
              <a:t>47</a:t>
            </a:fld>
            <a:endParaRPr lang="en-GB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86F4CA-ACBC-4F08-8CEB-6C158EAAD8C1}" type="slidenum">
              <a:rPr lang="en-GB"/>
              <a:pPr/>
              <a:t>48</a:t>
            </a:fld>
            <a:endParaRPr lang="en-GB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A50C83-0E99-4FA0-A272-3A44AB306320}" type="slidenum">
              <a:rPr lang="en-GB"/>
              <a:pPr/>
              <a:t>49</a:t>
            </a:fld>
            <a:endParaRPr lang="en-GB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452602-1B84-4D28-9C62-79CA01558D85}" type="slidenum">
              <a:rPr lang="en-GB"/>
              <a:pPr/>
              <a:t>50</a:t>
            </a:fld>
            <a:endParaRPr lang="en-GB"/>
          </a:p>
        </p:txBody>
      </p:sp>
      <p:sp>
        <p:nvSpPr>
          <p:cNvPr id="41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A84EA8-BAAE-4BF7-A428-AB4E41098EF0}" type="slidenum">
              <a:rPr lang="en-GB"/>
              <a:pPr/>
              <a:t>51</a:t>
            </a:fld>
            <a:endParaRPr lang="en-GB"/>
          </a:p>
        </p:txBody>
      </p:sp>
      <p:sp>
        <p:nvSpPr>
          <p:cNvPr id="41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52</a:t>
            </a:fld>
            <a:endParaRPr lang="en-GB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29650B-058D-462D-8DC2-289E7723C919}" type="slidenum">
              <a:rPr lang="en-GB"/>
              <a:pPr/>
              <a:t>53</a:t>
            </a:fld>
            <a:endParaRPr lang="en-GB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AFC11A-A080-4677-BE6A-DEE8A5685463}" type="slidenum">
              <a:rPr lang="en-GB"/>
              <a:pPr/>
              <a:t>54</a:t>
            </a:fld>
            <a:endParaRPr lang="en-GB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E60A-AECE-49C0-9CF2-4E866B39563D}" type="slidenum">
              <a:rPr lang="en-GB"/>
              <a:pPr/>
              <a:t>55</a:t>
            </a:fld>
            <a:endParaRPr lang="en-GB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F3EE26-97B0-4042-AFAF-75B015FF088B}" type="slidenum">
              <a:rPr lang="en-GB"/>
              <a:pPr/>
              <a:t>56</a:t>
            </a:fld>
            <a:endParaRPr lang="en-GB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A29B0-2153-4302-B263-843FC8CD3CFC}" type="slidenum">
              <a:rPr lang="en-GB"/>
              <a:pPr/>
              <a:t>57</a:t>
            </a:fld>
            <a:endParaRPr lang="en-GB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sz="1400" b="1">
                <a:latin typeface="Arial" charset="0"/>
              </a:rPr>
              <a:t>16700 Students</a:t>
            </a:r>
          </a:p>
          <a:p>
            <a:r>
              <a:rPr lang="en-GB" sz="1400">
                <a:latin typeface="Arial" charset="0"/>
              </a:rPr>
              <a:t>Includes visiting and exchange students (heads) and HEFP students in local colleges.  Excludes students taught overseas and on external programmes.</a:t>
            </a:r>
          </a:p>
          <a:p>
            <a:r>
              <a:rPr lang="en-GB" sz="1400" b="1">
                <a:latin typeface="Arial" charset="0"/>
              </a:rPr>
              <a:t>3800 Staff 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3000 full and part time, 800 casua, 96% non-academic staff live in Coventry. 3rd largest employer in Coventry area</a:t>
            </a:r>
          </a:p>
          <a:p>
            <a:r>
              <a:rPr lang="en-GB" sz="1400" b="1">
                <a:latin typeface="Arial" charset="0"/>
              </a:rPr>
              <a:t>£174.5 m turnover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For year ended July 2001, projected to rise to £222 m by 2004/05</a:t>
            </a:r>
          </a:p>
          <a:p>
            <a:r>
              <a:rPr lang="en-GB" sz="1400" b="1">
                <a:latin typeface="Arial" charset="0"/>
              </a:rPr>
              <a:t>Arts Centre</a:t>
            </a:r>
            <a:endParaRPr lang="en-GB" sz="1400">
              <a:latin typeface="Arial" charset="0"/>
            </a:endParaRPr>
          </a:p>
          <a:p>
            <a:r>
              <a:rPr lang="en-GB" sz="1400">
                <a:latin typeface="Arial" charset="0"/>
              </a:rPr>
              <a:t>250,000 visits each year, 70% of audience from Coventry/Warwickshire, 67% self-generated income.  £580,000 University subsidy to Arts Centre each year (not all grant)</a:t>
            </a: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065B5-9D43-419C-976C-2F38824784F5}" type="slidenum">
              <a:rPr lang="zh-CN" altLang="en-US" smtClean="0"/>
              <a:pPr>
                <a:defRPr/>
              </a:pPr>
              <a:t>58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9AA988-ED5E-4586-8E0C-8F795C5429C0}" type="slidenum">
              <a:rPr lang="en-GB" smtClean="0"/>
              <a:pPr/>
              <a:t>59</a:t>
            </a:fld>
            <a:endParaRPr lang="en-GB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3C92CF-BD3F-4286-8DB5-D45D2ADB1BCC}" type="slidenum">
              <a:rPr lang="en-GB" smtClean="0"/>
              <a:pPr/>
              <a:t>60</a:t>
            </a:fld>
            <a:endParaRPr lang="en-GB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E8F936-EDC2-448F-9E71-93BA70883E4E}" type="slidenum">
              <a:rPr lang="en-GB"/>
              <a:pPr/>
              <a:t>61</a:t>
            </a:fld>
            <a:endParaRPr lang="en-GB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1882E9-9B64-4B58-86D4-00B9E41495E7}" type="slidenum">
              <a:rPr lang="en-GB"/>
              <a:pPr/>
              <a:t>62</a:t>
            </a:fld>
            <a:endParaRPr lang="en-GB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2A7BD6-8108-4E71-89A0-6ACC27F481BA}" type="slidenum">
              <a:rPr lang="en-GB"/>
              <a:pPr/>
              <a:t>63</a:t>
            </a:fld>
            <a:endParaRPr lang="en-GB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A0D4D2-DB79-4FC9-8DFF-90A4F75B4C02}" type="slidenum">
              <a:rPr lang="en-GB"/>
              <a:pPr/>
              <a:t>64</a:t>
            </a:fld>
            <a:endParaRPr lang="en-GB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0E1B50-297A-4691-94DF-D47EECE1DBEC}" type="slidenum">
              <a:rPr lang="en-GB"/>
              <a:pPr/>
              <a:t>65</a:t>
            </a:fld>
            <a:endParaRPr lang="en-GB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0BD0A9-6DC4-45CE-AF86-A7468870DD7C}" type="slidenum">
              <a:rPr lang="en-GB"/>
              <a:pPr/>
              <a:t>66</a:t>
            </a:fld>
            <a:endParaRPr lang="en-GB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049CD8-DA04-47D5-A773-314F010D3B8A}" type="slidenum">
              <a:rPr lang="en-GB"/>
              <a:pPr/>
              <a:t>67</a:t>
            </a:fld>
            <a:endParaRPr lang="en-GB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15F535-2A5E-4620-AD55-863BF539F77E}" type="slidenum">
              <a:rPr lang="en-GB"/>
              <a:pPr/>
              <a:t>68</a:t>
            </a:fld>
            <a:endParaRPr lang="en-GB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A682DD-EBB1-4DBE-984F-FB2187DD0992}" type="slidenum">
              <a:rPr lang="en-GB"/>
              <a:pPr/>
              <a:t>69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1CD1E9-8125-480D-B3DB-1A90B42F3C62}" type="slidenum">
              <a:rPr lang="en-US"/>
              <a:pPr/>
              <a:t>70</a:t>
            </a:fld>
            <a:endParaRPr lang="en-US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71</a:t>
            </a:fld>
            <a:endParaRPr lang="en-GB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9C611BE-BA2B-47B4-8E68-4042393DCBF1}" type="slidenum">
              <a:rPr lang="en-GB"/>
              <a:pPr/>
              <a:t>72</a:t>
            </a:fld>
            <a:endParaRPr lang="en-GB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0459C5-2F47-4663-8DDA-80D755186124}" type="slidenum">
              <a:rPr lang="en-GB"/>
              <a:pPr/>
              <a:t>73</a:t>
            </a:fld>
            <a:endParaRPr lang="en-GB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657A3-541F-41C6-9B55-10FEBFCD9D0A}" type="slidenum">
              <a:rPr lang="en-GB" smtClean="0"/>
              <a:pPr/>
              <a:t>74</a:t>
            </a:fld>
            <a:endParaRPr lang="en-GB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72495-87AD-4A7A-B163-E5D9CB8588FE}" type="slidenum">
              <a:rPr lang="en-GB" smtClean="0"/>
              <a:pPr/>
              <a:t>75</a:t>
            </a:fld>
            <a:endParaRPr lang="en-GB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72495-87AD-4A7A-B163-E5D9CB8588FE}" type="slidenum">
              <a:rPr lang="en-GB" smtClean="0"/>
              <a:pPr/>
              <a:t>76</a:t>
            </a:fld>
            <a:endParaRPr lang="en-GB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72495-87AD-4A7A-B163-E5D9CB8588FE}" type="slidenum">
              <a:rPr lang="en-GB" smtClean="0"/>
              <a:pPr/>
              <a:t>77</a:t>
            </a:fld>
            <a:endParaRPr lang="en-GB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2057CC-A899-4C46-8BFD-87CE1EA86B86}" type="slidenum">
              <a:rPr lang="en-GB" smtClean="0"/>
              <a:pPr>
                <a:defRPr/>
              </a:pPr>
              <a:t>78</a:t>
            </a:fld>
            <a:endParaRPr lang="en-GB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2057CC-A899-4C46-8BFD-87CE1EA86B86}" type="slidenum">
              <a:rPr lang="en-GB" smtClean="0"/>
              <a:pPr>
                <a:defRPr/>
              </a:pPr>
              <a:t>79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17347-C44D-4FBE-9B81-0B09BB80DC5B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06C31B-BB09-4CD9-934A-440BF17F4EE7}" type="slidenum">
              <a:rPr lang="en-GB"/>
              <a:pPr/>
              <a:t>80</a:t>
            </a:fld>
            <a:endParaRPr lang="en-GB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0FB07-3D04-4B4C-AC44-A6B835F7E559}" type="slidenum">
              <a:rPr lang="en-GB"/>
              <a:pPr/>
              <a:t>81</a:t>
            </a:fld>
            <a:endParaRPr lang="en-GB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E9DF6A-06B7-448F-A9B9-035CEA0DAF91}" type="slidenum">
              <a:rPr lang="en-GB"/>
              <a:pPr/>
              <a:t>9</a:t>
            </a:fld>
            <a:endParaRPr lang="en-GB"/>
          </a:p>
        </p:txBody>
      </p:sp>
      <p:sp>
        <p:nvSpPr>
          <p:cNvPr id="552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9825" y="684213"/>
            <a:ext cx="4578350" cy="3433762"/>
          </a:xfrm>
          <a:ln/>
        </p:spPr>
      </p:sp>
      <p:sp>
        <p:nvSpPr>
          <p:cNvPr id="55300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4988"/>
            <a:ext cx="5486400" cy="4114800"/>
          </a:xfrm>
          <a:noFill/>
          <a:ln/>
        </p:spPr>
        <p:txBody>
          <a:bodyPr lIns="94219" tIns="47110" rIns="94219" bIns="47110"/>
          <a:lstStyle/>
          <a:p>
            <a:pPr eaLnBrk="1" hangingPunct="1"/>
            <a:endParaRPr lang="en-US" smtClean="0"/>
          </a:p>
        </p:txBody>
      </p:sp>
      <p:sp>
        <p:nvSpPr>
          <p:cNvPr id="55301" name="Slide Number Placeholder 3"/>
          <p:cNvSpPr txBox="1">
            <a:spLocks noGrp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219" tIns="47110" rIns="94219" bIns="47110" anchor="b"/>
          <a:lstStyle/>
          <a:p>
            <a:pPr algn="r" defTabSz="941388"/>
            <a:fld id="{B4AE3112-3454-47EF-B3CD-EFBD97F3E4E3}" type="slidenum">
              <a:rPr lang="en-US" sz="1200"/>
              <a:pPr algn="r" defTabSz="941388"/>
              <a:t>9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0FF404-6FF3-4902-9074-43BF4CC71C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81B72B-32D9-455B-A01F-9C5630B7AE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80789A6-9AB6-404D-8313-580CEE726EB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5EB5B-729D-4492-81C0-423D24EF63C0}" type="datetimeFigureOut">
              <a:rPr lang="en-US" smtClean="0"/>
              <a:pPr/>
              <a:t>8/2/2009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1165B-83C2-4A65-ADFB-54AA9361AFD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jpeg"/><Relationship Id="rId5" Type="http://schemas.openxmlformats.org/officeDocument/2006/relationships/oleObject" Target="../embeddings/oleObject3.bin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jpeg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49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1.tif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tiff"/><Relationship Id="rId5" Type="http://schemas.openxmlformats.org/officeDocument/2006/relationships/image" Target="../media/image54.tiff"/><Relationship Id="rId4" Type="http://schemas.openxmlformats.org/officeDocument/2006/relationships/image" Target="../media/image53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9.jpeg"/><Relationship Id="rId5" Type="http://schemas.openxmlformats.org/officeDocument/2006/relationships/image" Target="../media/image2.jpeg"/><Relationship Id="rId4" Type="http://schemas.openxmlformats.org/officeDocument/2006/relationships/oleObject" Target="../embeddings/oleObject1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3.jpeg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f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tiff"/><Relationship Id="rId5" Type="http://schemas.openxmlformats.org/officeDocument/2006/relationships/image" Target="../media/image66.tiff"/><Relationship Id="rId4" Type="http://schemas.openxmlformats.org/officeDocument/2006/relationships/image" Target="../media/image65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0.jpeg"/><Relationship Id="rId5" Type="http://schemas.openxmlformats.org/officeDocument/2006/relationships/image" Target="../media/image2.jpeg"/><Relationship Id="rId4" Type="http://schemas.openxmlformats.org/officeDocument/2006/relationships/oleObject" Target="../embeddings/oleObject17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7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75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8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8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8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.jpeg"/><Relationship Id="rId4" Type="http://schemas.openxmlformats.org/officeDocument/2006/relationships/oleObject" Target="../embeddings/oleObject21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97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98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6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.jpeg"/><Relationship Id="rId4" Type="http://schemas.openxmlformats.org/officeDocument/2006/relationships/oleObject" Target="../embeddings/oleObject22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e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56.xml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31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image" Target="../media/image2.jpe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oleObject" Target="../embeddings/oleObject43.bin"/><Relationship Id="rId3" Type="http://schemas.openxmlformats.org/officeDocument/2006/relationships/notesSlide" Target="../notesSlides/notesSlide58.xml"/><Relationship Id="rId7" Type="http://schemas.openxmlformats.org/officeDocument/2006/relationships/oleObject" Target="../embeddings/oleObject37.bin"/><Relationship Id="rId12" Type="http://schemas.openxmlformats.org/officeDocument/2006/relationships/oleObject" Target="../embeddings/oleObject42.bin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46.bin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6.bin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5.bin"/><Relationship Id="rId15" Type="http://schemas.openxmlformats.org/officeDocument/2006/relationships/oleObject" Target="../embeddings/oleObject45.bin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4.bin"/><Relationship Id="rId9" Type="http://schemas.openxmlformats.org/officeDocument/2006/relationships/oleObject" Target="../embeddings/oleObject39.bin"/><Relationship Id="rId14" Type="http://schemas.openxmlformats.org/officeDocument/2006/relationships/oleObject" Target="../embeddings/oleObject44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0.png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notesSlide" Target="../notesSlides/notesSlide61.xml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51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52.bin"/><Relationship Id="rId4" Type="http://schemas.openxmlformats.org/officeDocument/2006/relationships/image" Target="../media/image2.jpe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notesSlide" Target="../notesSlides/notesSlide63.xml"/><Relationship Id="rId7" Type="http://schemas.openxmlformats.org/officeDocument/2006/relationships/oleObject" Target="../embeddings/oleObject5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4.bin"/><Relationship Id="rId5" Type="http://schemas.openxmlformats.org/officeDocument/2006/relationships/oleObject" Target="../embeddings/oleObject53.bin"/><Relationship Id="rId4" Type="http://schemas.openxmlformats.org/officeDocument/2006/relationships/image" Target="../media/image2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58.bin"/><Relationship Id="rId5" Type="http://schemas.openxmlformats.org/officeDocument/2006/relationships/oleObject" Target="../embeddings/oleObject57.bin"/><Relationship Id="rId4" Type="http://schemas.openxmlformats.org/officeDocument/2006/relationships/image" Target="../media/image2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60.bin"/><Relationship Id="rId5" Type="http://schemas.openxmlformats.org/officeDocument/2006/relationships/oleObject" Target="../embeddings/oleObject59.bin"/><Relationship Id="rId4" Type="http://schemas.openxmlformats.org/officeDocument/2006/relationships/image" Target="../media/image2.jpe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notesSlide" Target="../notesSlides/notesSlide66.xml"/><Relationship Id="rId7" Type="http://schemas.openxmlformats.org/officeDocument/2006/relationships/oleObject" Target="../embeddings/oleObject6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2.jpeg"/><Relationship Id="rId4" Type="http://schemas.openxmlformats.org/officeDocument/2006/relationships/oleObject" Target="../embeddings/oleObject61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66.bin"/><Relationship Id="rId5" Type="http://schemas.openxmlformats.org/officeDocument/2006/relationships/oleObject" Target="../embeddings/oleObject65.bin"/><Relationship Id="rId4" Type="http://schemas.openxmlformats.org/officeDocument/2006/relationships/image" Target="../media/image2.jpe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notesSlide" Target="../notesSlides/notesSlide68.xml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69.bin"/><Relationship Id="rId5" Type="http://schemas.openxmlformats.org/officeDocument/2006/relationships/oleObject" Target="../embeddings/oleObject68.bin"/><Relationship Id="rId4" Type="http://schemas.openxmlformats.org/officeDocument/2006/relationships/image" Target="../media/image2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9.xml"/><Relationship Id="rId7" Type="http://schemas.openxmlformats.org/officeDocument/2006/relationships/oleObject" Target="../embeddings/oleObject7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73.bin"/><Relationship Id="rId5" Type="http://schemas.openxmlformats.org/officeDocument/2006/relationships/oleObject" Target="../embeddings/oleObject72.bin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76.bin"/><Relationship Id="rId5" Type="http://schemas.openxmlformats.org/officeDocument/2006/relationships/oleObject" Target="../embeddings/oleObject75.bin"/><Relationship Id="rId4" Type="http://schemas.openxmlformats.org/officeDocument/2006/relationships/oleObject" Target="../embeddings/Microsoft_Office_Word_97_-_2003_Document1.doc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tif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62.emf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3" Type="http://schemas.openxmlformats.org/officeDocument/2006/relationships/notesSlide" Target="../notesSlides/notesSlide72.xml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78.bin"/><Relationship Id="rId5" Type="http://schemas.openxmlformats.org/officeDocument/2006/relationships/oleObject" Target="../embeddings/oleObject77.bin"/><Relationship Id="rId4" Type="http://schemas.openxmlformats.org/officeDocument/2006/relationships/image" Target="../media/image2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0.vml"/><Relationship Id="rId5" Type="http://schemas.openxmlformats.org/officeDocument/2006/relationships/oleObject" Target="../embeddings/oleObject81.bin"/><Relationship Id="rId4" Type="http://schemas.openxmlformats.org/officeDocument/2006/relationships/image" Target="../media/image2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2.jpeg"/><Relationship Id="rId4" Type="http://schemas.openxmlformats.org/officeDocument/2006/relationships/oleObject" Target="../embeddings/oleObject82.bin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2.jpeg"/><Relationship Id="rId4" Type="http://schemas.openxmlformats.org/officeDocument/2006/relationships/oleObject" Target="../embeddings/oleObject83.bin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2.jpeg"/><Relationship Id="rId4" Type="http://schemas.openxmlformats.org/officeDocument/2006/relationships/oleObject" Target="../embeddings/oleObject84.bin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9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87.bin"/><Relationship Id="rId5" Type="http://schemas.openxmlformats.org/officeDocument/2006/relationships/oleObject" Target="../embeddings/oleObject86.bin"/><Relationship Id="rId4" Type="http://schemas.openxmlformats.org/officeDocument/2006/relationships/oleObject" Target="../embeddings/oleObject8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12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1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71472" y="500042"/>
            <a:ext cx="77771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sz="2400" b="1" i="1" dirty="0" smtClean="0">
                <a:solidFill>
                  <a:schemeClr val="tx2"/>
                </a:solidFill>
              </a:rPr>
              <a:t>Glycopolymers via catalytic chain transfer polymerisation and double click reactions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714612" y="2643182"/>
            <a:ext cx="3347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/>
              <a:t>David Haddleton</a:t>
            </a:r>
          </a:p>
          <a:p>
            <a:pPr algn="ctr"/>
            <a:r>
              <a:rPr lang="en-GB" sz="2400" dirty="0"/>
              <a:t>University of </a:t>
            </a:r>
            <a:r>
              <a:rPr lang="en-GB" sz="2400" dirty="0" err="1" smtClean="0"/>
              <a:t>Warwick,UK</a:t>
            </a:r>
            <a:endParaRPr lang="en-US" sz="2400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214414" y="3643314"/>
            <a:ext cx="6308779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IUPAC Chemical Congress August 2009, Glasgow</a:t>
            </a:r>
          </a:p>
          <a:p>
            <a:pPr algn="ctr"/>
            <a:endParaRPr lang="en-GB" sz="2400" b="1" i="1" baseline="30000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85918" y="1643050"/>
            <a:ext cx="5141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Single electron transfer living radical polymerisation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SET-LRP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82948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UV-Vis Analysis of SET-LRP System</a:t>
            </a:r>
          </a:p>
        </p:txBody>
      </p:sp>
      <p:sp>
        <p:nvSpPr>
          <p:cNvPr id="82951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2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2954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5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2956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2958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59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2960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1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2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3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82965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11</a:t>
            </a:r>
          </a:p>
        </p:txBody>
      </p:sp>
      <p:sp>
        <p:nvSpPr>
          <p:cNvPr id="82966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968" name="Text Box 24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Monitoring disproportionation using UV-Vis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82969" name="Picture 25" descr="UV-Vis Theor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412875"/>
            <a:ext cx="6408738" cy="469900"/>
          </a:xfrm>
          <a:prstGeom prst="rect">
            <a:avLst/>
          </a:prstGeom>
          <a:noFill/>
        </p:spPr>
      </p:pic>
      <p:pic>
        <p:nvPicPr>
          <p:cNvPr id="82971" name="Picture 27" descr="Cu(I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1909763"/>
            <a:ext cx="6119812" cy="4271962"/>
          </a:xfrm>
          <a:prstGeom prst="rect">
            <a:avLst/>
          </a:prstGeom>
          <a:noFill/>
        </p:spPr>
      </p:pic>
      <p:sp>
        <p:nvSpPr>
          <p:cNvPr id="82970" name="Text Box 26"/>
          <p:cNvSpPr txBox="1">
            <a:spLocks noChangeArrowheads="1"/>
          </p:cNvSpPr>
          <p:nvPr/>
        </p:nvSpPr>
        <p:spPr bwMode="auto">
          <a:xfrm>
            <a:off x="5580063" y="2492375"/>
            <a:ext cx="12969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600">
                <a:solidFill>
                  <a:srgbClr val="800080"/>
                </a:solidFill>
              </a:rPr>
              <a:t>DMSO</a:t>
            </a:r>
          </a:p>
        </p:txBody>
      </p:sp>
      <p:sp>
        <p:nvSpPr>
          <p:cNvPr id="82973" name="Text Box 29"/>
          <p:cNvSpPr txBox="1">
            <a:spLocks noChangeArrowheads="1"/>
          </p:cNvSpPr>
          <p:nvPr/>
        </p:nvSpPr>
        <p:spPr bwMode="auto">
          <a:xfrm>
            <a:off x="5651500" y="2565400"/>
            <a:ext cx="1008063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42340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UV-Vis Analysis of SET-LRP System</a:t>
            </a:r>
          </a:p>
        </p:txBody>
      </p:sp>
      <p:sp>
        <p:nvSpPr>
          <p:cNvPr id="142343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4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5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2346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7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2348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49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42350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1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42352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3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4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5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56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42357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11</a:t>
            </a:r>
          </a:p>
        </p:txBody>
      </p:sp>
      <p:sp>
        <p:nvSpPr>
          <p:cNvPr id="142358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60" name="Text Box 24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Monitoring disproportionation using UV-Vis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142361" name="Picture 25" descr="UV-Vis Theor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412875"/>
            <a:ext cx="6408738" cy="469900"/>
          </a:xfrm>
          <a:prstGeom prst="rect">
            <a:avLst/>
          </a:prstGeom>
          <a:noFill/>
        </p:spPr>
      </p:pic>
      <p:sp>
        <p:nvSpPr>
          <p:cNvPr id="142363" name="Text Box 27"/>
          <p:cNvSpPr txBox="1">
            <a:spLocks noChangeArrowheads="1"/>
          </p:cNvSpPr>
          <p:nvPr/>
        </p:nvSpPr>
        <p:spPr bwMode="auto">
          <a:xfrm>
            <a:off x="5580063" y="2492375"/>
            <a:ext cx="12969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600">
                <a:solidFill>
                  <a:srgbClr val="800080"/>
                </a:solidFill>
              </a:rPr>
              <a:t>DMSO</a:t>
            </a:r>
          </a:p>
        </p:txBody>
      </p:sp>
      <p:pic>
        <p:nvPicPr>
          <p:cNvPr id="142365" name="Picture 29" descr="Cu(I) Disproportiona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1911350"/>
            <a:ext cx="6119812" cy="4270375"/>
          </a:xfrm>
          <a:prstGeom prst="rect">
            <a:avLst/>
          </a:prstGeom>
          <a:noFill/>
        </p:spPr>
      </p:pic>
      <p:sp>
        <p:nvSpPr>
          <p:cNvPr id="142367" name="Text Box 31"/>
          <p:cNvSpPr txBox="1">
            <a:spLocks noChangeArrowheads="1"/>
          </p:cNvSpPr>
          <p:nvPr/>
        </p:nvSpPr>
        <p:spPr bwMode="auto">
          <a:xfrm>
            <a:off x="5580063" y="2492375"/>
            <a:ext cx="12969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600">
                <a:solidFill>
                  <a:srgbClr val="800080"/>
                </a:solidFill>
              </a:rPr>
              <a:t>DMSO</a:t>
            </a:r>
          </a:p>
        </p:txBody>
      </p:sp>
      <p:sp>
        <p:nvSpPr>
          <p:cNvPr id="142368" name="AutoShape 32"/>
          <p:cNvSpPr>
            <a:spLocks noChangeArrowheads="1"/>
          </p:cNvSpPr>
          <p:nvPr/>
        </p:nvSpPr>
        <p:spPr bwMode="auto">
          <a:xfrm rot="16200000">
            <a:off x="5509419" y="4004469"/>
            <a:ext cx="1655763" cy="5048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69" name="AutoShape 33"/>
          <p:cNvSpPr>
            <a:spLocks noChangeArrowheads="1"/>
          </p:cNvSpPr>
          <p:nvPr/>
        </p:nvSpPr>
        <p:spPr bwMode="auto">
          <a:xfrm rot="16200000">
            <a:off x="4033044" y="4544219"/>
            <a:ext cx="792163" cy="2889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2370" name="Text Box 34"/>
          <p:cNvSpPr txBox="1">
            <a:spLocks noChangeArrowheads="1"/>
          </p:cNvSpPr>
          <p:nvPr/>
        </p:nvSpPr>
        <p:spPr bwMode="auto">
          <a:xfrm>
            <a:off x="7715250" y="1557338"/>
            <a:ext cx="3444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>
                <a:solidFill>
                  <a:srgbClr val="006600"/>
                </a:solidFill>
                <a:sym typeface="Wingdings" pitchFamily="2" charset="2"/>
              </a:rPr>
              <a:t></a:t>
            </a:r>
          </a:p>
        </p:txBody>
      </p:sp>
      <p:pic>
        <p:nvPicPr>
          <p:cNvPr id="31" name="Picture 28" descr="DSCF33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2500306"/>
            <a:ext cx="1293215" cy="1724014"/>
          </a:xfrm>
          <a:prstGeom prst="rect">
            <a:avLst/>
          </a:prstGeom>
          <a:noFill/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8499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UV-Vis Analysis of SET-LRP System</a:t>
            </a:r>
          </a:p>
        </p:txBody>
      </p:sp>
      <p:sp>
        <p:nvSpPr>
          <p:cNvPr id="8499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500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500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500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500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500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5005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500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5007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500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5009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5010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5011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5012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85013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12</a:t>
            </a:r>
          </a:p>
        </p:txBody>
      </p:sp>
      <p:sp>
        <p:nvSpPr>
          <p:cNvPr id="85014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85015" name="Picture 23" descr="UV-Vis DMS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4066538" cy="2841626"/>
          </a:xfrm>
          <a:prstGeom prst="rect">
            <a:avLst/>
          </a:prstGeom>
          <a:noFill/>
        </p:spPr>
      </p:pic>
      <p:sp>
        <p:nvSpPr>
          <p:cNvPr id="85016" name="Text Box 24"/>
          <p:cNvSpPr txBox="1">
            <a:spLocks noChangeArrowheads="1"/>
          </p:cNvSpPr>
          <p:nvPr/>
        </p:nvSpPr>
        <p:spPr bwMode="auto">
          <a:xfrm>
            <a:off x="468313" y="908050"/>
            <a:ext cx="8137525" cy="769441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 dirty="0">
                <a:latin typeface="Verdana" pitchFamily="34" charset="0"/>
              </a:rPr>
              <a:t>Monitoring disproportionation quantitatively using UV-Vis analysis</a:t>
            </a:r>
          </a:p>
          <a:p>
            <a:pPr eaLnBrk="0" hangingPunct="0"/>
            <a:endParaRPr lang="en-GB" baseline="-25000" dirty="0">
              <a:latin typeface="Verdana" pitchFamily="34" charset="0"/>
            </a:endParaRPr>
          </a:p>
          <a:p>
            <a:pPr eaLnBrk="0" hangingPunct="0"/>
            <a:r>
              <a:rPr lang="en-GB" sz="1400" dirty="0">
                <a:latin typeface="Verdana" pitchFamily="34" charset="0"/>
              </a:rPr>
              <a:t>    - </a:t>
            </a:r>
            <a:r>
              <a:rPr lang="en-GB" sz="1400" dirty="0" smtClean="0">
                <a:latin typeface="Verdana" pitchFamily="34" charset="0"/>
              </a:rPr>
              <a:t>Cu</a:t>
            </a:r>
            <a:r>
              <a:rPr lang="en-GB" sz="1400" baseline="30000" dirty="0" smtClean="0">
                <a:latin typeface="Verdana" pitchFamily="34" charset="0"/>
              </a:rPr>
              <a:t>II</a:t>
            </a:r>
            <a:r>
              <a:rPr lang="en-GB" sz="1400" dirty="0" smtClean="0">
                <a:latin typeface="Verdana" pitchFamily="34" charset="0"/>
              </a:rPr>
              <a:t>Br</a:t>
            </a:r>
            <a:r>
              <a:rPr lang="en-GB" sz="1400" baseline="-25000" dirty="0" smtClean="0">
                <a:latin typeface="Verdana" pitchFamily="34" charset="0"/>
              </a:rPr>
              <a:t>2</a:t>
            </a:r>
            <a:r>
              <a:rPr lang="en-GB" sz="1400" dirty="0" smtClean="0">
                <a:latin typeface="Verdana" pitchFamily="34" charset="0"/>
              </a:rPr>
              <a:t> </a:t>
            </a:r>
            <a:r>
              <a:rPr lang="en-GB" sz="1400" dirty="0">
                <a:latin typeface="Verdana" pitchFamily="34" charset="0"/>
              </a:rPr>
              <a:t>calibration </a:t>
            </a:r>
            <a:r>
              <a:rPr lang="en-GB" sz="1400" dirty="0" smtClean="0">
                <a:latin typeface="Verdana" pitchFamily="34" charset="0"/>
              </a:rPr>
              <a:t>with </a:t>
            </a:r>
            <a:r>
              <a:rPr lang="en-GB" sz="1400" dirty="0">
                <a:latin typeface="Verdana" pitchFamily="34" charset="0"/>
              </a:rPr>
              <a:t>Me</a:t>
            </a:r>
            <a:r>
              <a:rPr lang="en-GB" sz="1400" baseline="-25000" dirty="0">
                <a:latin typeface="Verdana" pitchFamily="34" charset="0"/>
              </a:rPr>
              <a:t>6</a:t>
            </a:r>
            <a:r>
              <a:rPr lang="en-GB" sz="1400" dirty="0">
                <a:latin typeface="Verdana" pitchFamily="34" charset="0"/>
              </a:rPr>
              <a:t>TREN @ 960.06 </a:t>
            </a:r>
            <a:r>
              <a:rPr lang="en-GB" sz="1400" dirty="0" smtClean="0">
                <a:latin typeface="Verdana" pitchFamily="34" charset="0"/>
              </a:rPr>
              <a:t>nm</a:t>
            </a:r>
            <a:endParaRPr lang="en-GB" sz="1400" dirty="0">
              <a:latin typeface="Verdana" pitchFamily="34" charset="0"/>
            </a:endParaRPr>
          </a:p>
        </p:txBody>
      </p:sp>
      <p:sp>
        <p:nvSpPr>
          <p:cNvPr id="85017" name="Text Box 25"/>
          <p:cNvSpPr txBox="1">
            <a:spLocks noChangeArrowheads="1"/>
          </p:cNvSpPr>
          <p:nvPr/>
        </p:nvSpPr>
        <p:spPr bwMode="auto">
          <a:xfrm>
            <a:off x="357158" y="4643446"/>
            <a:ext cx="4214842" cy="101566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o"/>
            </a:pPr>
            <a:r>
              <a:rPr lang="en-GB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 sz="1400" dirty="0" smtClean="0">
                <a:latin typeface="Verdana" pitchFamily="34" charset="0"/>
              </a:rPr>
              <a:t>Experiment:5 </a:t>
            </a:r>
            <a:r>
              <a:rPr lang="en-GB" sz="1400" dirty="0" err="1">
                <a:latin typeface="Verdana" pitchFamily="34" charset="0"/>
              </a:rPr>
              <a:t>mM</a:t>
            </a:r>
            <a:r>
              <a:rPr lang="en-GB" sz="1400" dirty="0">
                <a:latin typeface="Verdana" pitchFamily="34" charset="0"/>
              </a:rPr>
              <a:t> </a:t>
            </a:r>
            <a:r>
              <a:rPr lang="en-GB" sz="1400" dirty="0" err="1">
                <a:latin typeface="Verdana" pitchFamily="34" charset="0"/>
              </a:rPr>
              <a:t>Cu</a:t>
            </a:r>
            <a:r>
              <a:rPr lang="en-GB" sz="1400" baseline="30000" dirty="0" err="1">
                <a:latin typeface="Verdana" pitchFamily="34" charset="0"/>
              </a:rPr>
              <a:t>I</a:t>
            </a:r>
            <a:r>
              <a:rPr lang="en-GB" sz="1400" dirty="0" err="1">
                <a:latin typeface="Verdana" pitchFamily="34" charset="0"/>
              </a:rPr>
              <a:t>Br</a:t>
            </a:r>
            <a:r>
              <a:rPr lang="en-GB" sz="1400" dirty="0">
                <a:latin typeface="Verdana" pitchFamily="34" charset="0"/>
              </a:rPr>
              <a:t> solution</a:t>
            </a:r>
          </a:p>
          <a:p>
            <a:pPr eaLnBrk="0" hangingPunct="0"/>
            <a:r>
              <a:rPr lang="en-GB" sz="1400" dirty="0" smtClean="0">
                <a:latin typeface="Verdana" pitchFamily="34" charset="0"/>
              </a:rPr>
              <a:t>   </a:t>
            </a:r>
            <a:r>
              <a:rPr lang="en-GB" sz="1400" dirty="0">
                <a:latin typeface="Verdana" pitchFamily="34" charset="0"/>
              </a:rPr>
              <a:t>- </a:t>
            </a:r>
            <a:r>
              <a:rPr lang="en-GB" sz="1400" dirty="0">
                <a:solidFill>
                  <a:srgbClr val="0000FF"/>
                </a:solidFill>
                <a:latin typeface="Verdana" pitchFamily="34" charset="0"/>
              </a:rPr>
              <a:t>100% disproportionation </a:t>
            </a:r>
            <a:r>
              <a:rPr lang="en-GB" sz="1400" dirty="0" smtClean="0">
                <a:solidFill>
                  <a:srgbClr val="0000FF"/>
                </a:solidFill>
                <a:latin typeface="Verdana" pitchFamily="34" charset="0"/>
              </a:rPr>
              <a:t>, Abs </a:t>
            </a:r>
            <a:r>
              <a:rPr lang="en-GB" sz="1400" dirty="0">
                <a:solidFill>
                  <a:srgbClr val="0000FF"/>
                </a:solidFill>
                <a:latin typeface="Verdana" pitchFamily="34" charset="0"/>
              </a:rPr>
              <a:t>~ </a:t>
            </a:r>
            <a:r>
              <a:rPr lang="en-GB" sz="1400" dirty="0" smtClean="0">
                <a:solidFill>
                  <a:srgbClr val="0000FF"/>
                </a:solidFill>
                <a:latin typeface="Verdana" pitchFamily="34" charset="0"/>
              </a:rPr>
              <a:t>1.15</a:t>
            </a:r>
            <a:endParaRPr lang="en-GB" sz="1400" dirty="0">
              <a:solidFill>
                <a:srgbClr val="0000FF"/>
              </a:solidFill>
              <a:latin typeface="Verdana" pitchFamily="34" charset="0"/>
            </a:endParaRPr>
          </a:p>
          <a:p>
            <a:pPr eaLnBrk="0" hangingPunct="0"/>
            <a:r>
              <a:rPr lang="en-GB" sz="1400" dirty="0" smtClean="0">
                <a:latin typeface="Verdana" pitchFamily="34" charset="0"/>
              </a:rPr>
              <a:t>   </a:t>
            </a:r>
            <a:r>
              <a:rPr lang="en-GB" sz="1400" dirty="0">
                <a:latin typeface="Verdana" pitchFamily="34" charset="0"/>
              </a:rPr>
              <a:t>- Absorbance of approx. </a:t>
            </a:r>
            <a:r>
              <a:rPr lang="en-GB" sz="1400" dirty="0" smtClean="0">
                <a:latin typeface="Verdana" pitchFamily="34" charset="0"/>
              </a:rPr>
              <a:t>0.5: </a:t>
            </a:r>
            <a:r>
              <a:rPr lang="en-GB" sz="1400" dirty="0" smtClean="0">
                <a:solidFill>
                  <a:srgbClr val="FF0000"/>
                </a:solidFill>
                <a:latin typeface="Verdana" pitchFamily="34" charset="0"/>
              </a:rPr>
              <a:t>50</a:t>
            </a:r>
            <a:endParaRPr lang="en-GB" sz="1400" dirty="0">
              <a:latin typeface="Verdana" pitchFamily="34" charset="0"/>
            </a:endParaRPr>
          </a:p>
          <a:p>
            <a:pPr eaLnBrk="0" hangingPunct="0"/>
            <a:r>
              <a:rPr lang="en-GB" sz="1400" dirty="0">
                <a:latin typeface="Verdana" pitchFamily="34" charset="0"/>
              </a:rPr>
              <a:t>      </a:t>
            </a:r>
            <a:r>
              <a:rPr lang="en-GB" sz="1400" dirty="0" smtClean="0">
                <a:latin typeface="Verdana" pitchFamily="34" charset="0"/>
              </a:rPr>
              <a:t>disproportionation</a:t>
            </a:r>
            <a:endParaRPr lang="en-GB" sz="1400" baseline="30000" dirty="0">
              <a:latin typeface="Verdana" pitchFamily="34" charset="0"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5000628" y="1785926"/>
            <a:ext cx="2928958" cy="4339650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o"/>
            </a:pPr>
            <a:r>
              <a:rPr lang="en-GB" sz="1200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 sz="1200" b="1" dirty="0" smtClean="0">
                <a:solidFill>
                  <a:srgbClr val="800080"/>
                </a:solidFill>
                <a:latin typeface="Verdana" pitchFamily="34" charset="0"/>
              </a:rPr>
              <a:t>DMSO</a:t>
            </a:r>
            <a:r>
              <a:rPr lang="en-GB" sz="1200" b="1" dirty="0" smtClean="0">
                <a:latin typeface="Verdana" pitchFamily="34" charset="0"/>
              </a:rPr>
              <a:t>, </a:t>
            </a:r>
            <a:r>
              <a:rPr lang="en-GB" sz="1200" b="1" dirty="0">
                <a:latin typeface="Verdana" pitchFamily="34" charset="0"/>
              </a:rPr>
              <a:t>Me</a:t>
            </a:r>
            <a:r>
              <a:rPr lang="en-GB" sz="1200" b="1" baseline="-25000" dirty="0">
                <a:latin typeface="Verdana" pitchFamily="34" charset="0"/>
              </a:rPr>
              <a:t>6</a:t>
            </a:r>
            <a:r>
              <a:rPr lang="en-GB" sz="1200" b="1" dirty="0">
                <a:latin typeface="Verdana" pitchFamily="34" charset="0"/>
              </a:rPr>
              <a:t>TREN</a:t>
            </a:r>
          </a:p>
          <a:p>
            <a:pPr eaLnBrk="0" hangingPunct="0"/>
            <a:endParaRPr lang="en-GB" sz="1200" b="1" dirty="0">
              <a:latin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en-GB" sz="1200" b="1" dirty="0">
                <a:latin typeface="Verdana" pitchFamily="34" charset="0"/>
              </a:rPr>
              <a:t> </a:t>
            </a:r>
            <a:r>
              <a:rPr lang="en-GB" sz="1200" b="1" dirty="0">
                <a:solidFill>
                  <a:srgbClr val="7030A0"/>
                </a:solidFill>
                <a:latin typeface="Verdana" pitchFamily="34" charset="0"/>
              </a:rPr>
              <a:t>50%</a:t>
            </a:r>
            <a:r>
              <a:rPr lang="en-GB" sz="1200" b="1" dirty="0">
                <a:latin typeface="Verdana" pitchFamily="34" charset="0"/>
              </a:rPr>
              <a:t> </a:t>
            </a:r>
            <a:r>
              <a:rPr lang="en-GB" sz="1200" b="1" dirty="0" err="1">
                <a:latin typeface="Verdana" pitchFamily="34" charset="0"/>
              </a:rPr>
              <a:t>Cu</a:t>
            </a:r>
            <a:r>
              <a:rPr lang="en-GB" sz="1200" b="1" baseline="30000" dirty="0" err="1">
                <a:latin typeface="Verdana" pitchFamily="34" charset="0"/>
              </a:rPr>
              <a:t>I</a:t>
            </a:r>
            <a:r>
              <a:rPr lang="en-GB" sz="1200" b="1" dirty="0" err="1">
                <a:latin typeface="Verdana" pitchFamily="34" charset="0"/>
              </a:rPr>
              <a:t>Br</a:t>
            </a:r>
            <a:r>
              <a:rPr lang="en-GB" sz="1200" b="1" dirty="0">
                <a:latin typeface="Verdana" pitchFamily="34" charset="0"/>
              </a:rPr>
              <a:t> </a:t>
            </a:r>
            <a:r>
              <a:rPr lang="en-GB" sz="1200" b="1" dirty="0" smtClean="0">
                <a:latin typeface="Verdana" pitchFamily="34" charset="0"/>
              </a:rPr>
              <a:t>disproportionation</a:t>
            </a:r>
            <a:endParaRPr lang="en-GB" sz="1200" b="1" dirty="0">
              <a:latin typeface="Verdana" pitchFamily="34" charset="0"/>
            </a:endParaRPr>
          </a:p>
          <a:p>
            <a:pPr eaLnBrk="0" hangingPunct="0"/>
            <a:endParaRPr lang="en-GB" sz="1200" b="1" dirty="0">
              <a:latin typeface="Verdana" pitchFamily="34" charset="0"/>
            </a:endParaRPr>
          </a:p>
          <a:p>
            <a:pPr eaLnBrk="0" hangingPunct="0">
              <a:buFontTx/>
              <a:buChar char="o"/>
            </a:pPr>
            <a:r>
              <a:rPr lang="en-GB" sz="1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 sz="1200" b="1" dirty="0">
                <a:solidFill>
                  <a:srgbClr val="FF0000"/>
                </a:solidFill>
                <a:latin typeface="Verdana" pitchFamily="34" charset="0"/>
              </a:rPr>
              <a:t>Toluene/Phenol</a:t>
            </a:r>
            <a:r>
              <a:rPr lang="en-GB" sz="1200" b="1" dirty="0">
                <a:latin typeface="Verdana" pitchFamily="34" charset="0"/>
              </a:rPr>
              <a:t>, Me</a:t>
            </a:r>
            <a:r>
              <a:rPr lang="en-GB" sz="1200" b="1" baseline="-25000" dirty="0">
                <a:latin typeface="Verdana" pitchFamily="34" charset="0"/>
              </a:rPr>
              <a:t>6</a:t>
            </a:r>
            <a:r>
              <a:rPr lang="en-GB" sz="1200" b="1" dirty="0">
                <a:latin typeface="Verdana" pitchFamily="34" charset="0"/>
              </a:rPr>
              <a:t>TREN</a:t>
            </a:r>
          </a:p>
          <a:p>
            <a:pPr eaLnBrk="0" hangingPunct="0">
              <a:buFontTx/>
              <a:buChar char="o"/>
            </a:pPr>
            <a:endParaRPr lang="en-GB" sz="1200" b="1" dirty="0">
              <a:latin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en-GB" sz="1200" b="1" dirty="0">
                <a:latin typeface="Verdana" pitchFamily="34" charset="0"/>
              </a:rPr>
              <a:t> Less polar system </a:t>
            </a:r>
          </a:p>
          <a:p>
            <a:pPr eaLnBrk="0" hangingPunct="0">
              <a:buFontTx/>
              <a:buChar char="-"/>
            </a:pPr>
            <a:endParaRPr lang="en-GB" sz="1200" b="1" dirty="0">
              <a:latin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en-GB" sz="1200" b="1" dirty="0">
                <a:latin typeface="Verdana" pitchFamily="34" charset="0"/>
              </a:rPr>
              <a:t> </a:t>
            </a:r>
            <a:r>
              <a:rPr lang="en-GB" sz="1200" b="1" dirty="0">
                <a:solidFill>
                  <a:srgbClr val="FF0000"/>
                </a:solidFill>
                <a:latin typeface="Verdana" pitchFamily="34" charset="0"/>
              </a:rPr>
              <a:t>30</a:t>
            </a:r>
            <a:r>
              <a:rPr lang="en-GB" sz="1200" b="1" dirty="0" smtClean="0">
                <a:solidFill>
                  <a:srgbClr val="FF0000"/>
                </a:solidFill>
                <a:latin typeface="Verdana" pitchFamily="34" charset="0"/>
              </a:rPr>
              <a:t>%</a:t>
            </a:r>
          </a:p>
          <a:p>
            <a:pPr eaLnBrk="0" hangingPunct="0">
              <a:buFontTx/>
              <a:buChar char="-"/>
            </a:pPr>
            <a:endParaRPr lang="en-GB" sz="1200" b="1" dirty="0" smtClean="0">
              <a:latin typeface="Verdana" pitchFamily="34" charset="0"/>
            </a:endParaRPr>
          </a:p>
          <a:p>
            <a:pPr eaLnBrk="0" hangingPunct="0">
              <a:buFontTx/>
              <a:buChar char="o"/>
            </a:pPr>
            <a:r>
              <a:rPr lang="en-GB" sz="1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 sz="1200" b="1" dirty="0" smtClean="0">
                <a:solidFill>
                  <a:srgbClr val="006600"/>
                </a:solidFill>
                <a:latin typeface="Verdana" pitchFamily="34" charset="0"/>
              </a:rPr>
              <a:t>Ethanol</a:t>
            </a:r>
            <a:r>
              <a:rPr lang="en-GB" sz="1200" b="1" dirty="0" smtClean="0">
                <a:latin typeface="Verdana" pitchFamily="34" charset="0"/>
              </a:rPr>
              <a:t>, Me</a:t>
            </a:r>
            <a:r>
              <a:rPr lang="en-GB" sz="1200" b="1" baseline="-25000" dirty="0" smtClean="0">
                <a:latin typeface="Verdana" pitchFamily="34" charset="0"/>
              </a:rPr>
              <a:t>6</a:t>
            </a:r>
            <a:r>
              <a:rPr lang="en-GB" sz="1200" b="1" dirty="0" smtClean="0">
                <a:latin typeface="Verdana" pitchFamily="34" charset="0"/>
              </a:rPr>
              <a:t>TREN</a:t>
            </a:r>
          </a:p>
          <a:p>
            <a:pPr eaLnBrk="0" hangingPunct="0"/>
            <a:endParaRPr lang="en-GB" sz="1200" b="1" dirty="0" smtClean="0">
              <a:latin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en-GB" sz="1200" b="1" dirty="0" smtClean="0">
                <a:latin typeface="Verdana" pitchFamily="34" charset="0"/>
              </a:rPr>
              <a:t> </a:t>
            </a:r>
            <a:r>
              <a:rPr lang="en-GB" sz="1200" b="1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</a:rPr>
              <a:t>49%</a:t>
            </a:r>
          </a:p>
          <a:p>
            <a:pPr eaLnBrk="0" hangingPunct="0"/>
            <a:endParaRPr lang="en-GB" sz="1200" b="1" dirty="0" smtClean="0">
              <a:latin typeface="Verdana" pitchFamily="34" charset="0"/>
            </a:endParaRPr>
          </a:p>
          <a:p>
            <a:pPr eaLnBrk="0" hangingPunct="0">
              <a:buFontTx/>
              <a:buChar char="o"/>
            </a:pPr>
            <a:r>
              <a:rPr lang="en-GB" sz="1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 sz="1200" b="1" dirty="0" smtClean="0">
                <a:solidFill>
                  <a:schemeClr val="accent2"/>
                </a:solidFill>
                <a:latin typeface="Verdana" pitchFamily="34" charset="0"/>
              </a:rPr>
              <a:t>IPA</a:t>
            </a:r>
            <a:r>
              <a:rPr lang="en-GB" sz="1200" b="1" dirty="0" smtClean="0">
                <a:latin typeface="Verdana" pitchFamily="34" charset="0"/>
              </a:rPr>
              <a:t>, Me</a:t>
            </a:r>
            <a:r>
              <a:rPr lang="en-GB" sz="1200" b="1" baseline="-25000" dirty="0" smtClean="0">
                <a:latin typeface="Verdana" pitchFamily="34" charset="0"/>
              </a:rPr>
              <a:t>6</a:t>
            </a:r>
            <a:r>
              <a:rPr lang="en-GB" sz="1200" b="1" dirty="0" smtClean="0">
                <a:latin typeface="Verdana" pitchFamily="34" charset="0"/>
              </a:rPr>
              <a:t>TREN</a:t>
            </a:r>
          </a:p>
          <a:p>
            <a:pPr eaLnBrk="0" hangingPunct="0">
              <a:buFontTx/>
              <a:buChar char="o"/>
            </a:pPr>
            <a:endParaRPr lang="en-GB" sz="1200" b="1" dirty="0" smtClean="0">
              <a:latin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en-GB" sz="1200" b="1" dirty="0" smtClean="0">
                <a:latin typeface="Verdana" pitchFamily="34" charset="0"/>
              </a:rPr>
              <a:t> Less polar system </a:t>
            </a:r>
          </a:p>
          <a:p>
            <a:pPr eaLnBrk="0" hangingPunct="0">
              <a:buFontTx/>
              <a:buChar char="-"/>
            </a:pPr>
            <a:endParaRPr lang="en-GB" sz="1200" b="1" dirty="0" smtClean="0">
              <a:latin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en-GB" sz="1200" b="1" dirty="0" smtClean="0">
                <a:latin typeface="Verdana" pitchFamily="34" charset="0"/>
              </a:rPr>
              <a:t> </a:t>
            </a:r>
            <a:r>
              <a:rPr lang="en-GB" sz="1200" b="1" dirty="0" smtClean="0">
                <a:solidFill>
                  <a:schemeClr val="accent2"/>
                </a:solidFill>
                <a:latin typeface="Verdana" pitchFamily="34" charset="0"/>
              </a:rPr>
              <a:t>17%</a:t>
            </a:r>
          </a:p>
          <a:p>
            <a:pPr eaLnBrk="0" hangingPunct="0">
              <a:buFontTx/>
              <a:buChar char="-"/>
            </a:pPr>
            <a:endParaRPr lang="en-GB" sz="1200" dirty="0">
              <a:latin typeface="Verdana" pitchFamily="34" charset="0"/>
            </a:endParaRPr>
          </a:p>
          <a:p>
            <a:pPr eaLnBrk="0" hangingPunct="0"/>
            <a:endParaRPr lang="en-GB" dirty="0">
              <a:latin typeface="Verdana" pitchFamily="34" charset="0"/>
            </a:endParaRPr>
          </a:p>
          <a:p>
            <a:pPr eaLnBrk="0" hangingPunct="0"/>
            <a:endParaRPr lang="en-GB" dirty="0">
              <a:latin typeface="Verdana" pitchFamily="34" charset="0"/>
            </a:endParaRPr>
          </a:p>
        </p:txBody>
      </p:sp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39" name="Picture 27" descr="AJG077 Cu(I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2492375"/>
            <a:ext cx="5127947" cy="3579831"/>
          </a:xfrm>
          <a:prstGeom prst="rect">
            <a:avLst/>
          </a:prstGeom>
          <a:noFill/>
        </p:spPr>
      </p:pic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011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9011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012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012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012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90134" name="Picture 22" descr="EPR sche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1412875"/>
            <a:ext cx="4176712" cy="1263650"/>
          </a:xfrm>
          <a:prstGeom prst="rect">
            <a:avLst/>
          </a:prstGeom>
          <a:noFill/>
        </p:spPr>
      </p:pic>
      <p:sp>
        <p:nvSpPr>
          <p:cNvPr id="90135" name="Text Box 23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Detecting Cu(II) using EPR analysis</a:t>
            </a:r>
            <a:endParaRPr lang="en-GB" baseline="-25000">
              <a:latin typeface="Verdana" pitchFamily="34" charset="0"/>
            </a:endParaRPr>
          </a:p>
        </p:txBody>
      </p:sp>
      <p:sp>
        <p:nvSpPr>
          <p:cNvPr id="90143" name="Text Box 31"/>
          <p:cNvSpPr txBox="1">
            <a:spLocks noChangeArrowheads="1"/>
          </p:cNvSpPr>
          <p:nvPr/>
        </p:nvSpPr>
        <p:spPr bwMode="auto">
          <a:xfrm>
            <a:off x="2916238" y="2997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8000"/>
                </a:solidFill>
              </a:rPr>
              <a:t>Cu(I)</a:t>
            </a:r>
          </a:p>
        </p:txBody>
      </p:sp>
      <p:pic>
        <p:nvPicPr>
          <p:cNvPr id="26" name="Picture 25" descr="DSCF33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3000372"/>
            <a:ext cx="1719257" cy="2292343"/>
          </a:xfrm>
          <a:prstGeom prst="rect">
            <a:avLst/>
          </a:prstGeom>
          <a:noFill/>
        </p:spPr>
      </p:pic>
      <p:pic>
        <p:nvPicPr>
          <p:cNvPr id="27" name="Picture 25" descr="epr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714488"/>
            <a:ext cx="1693029" cy="153511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4714876" y="6357958"/>
            <a:ext cx="382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Professor Mark Newton – </a:t>
            </a:r>
            <a:r>
              <a:rPr lang="en-GB" dirty="0" err="1" smtClean="0">
                <a:solidFill>
                  <a:schemeClr val="bg1"/>
                </a:solidFill>
              </a:rPr>
              <a:t>UoW</a:t>
            </a:r>
            <a:r>
              <a:rPr lang="en-GB" dirty="0" smtClean="0">
                <a:solidFill>
                  <a:schemeClr val="bg1"/>
                </a:solidFill>
              </a:rPr>
              <a:t> Physics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64" name="Picture 28" descr="AJG077 Cu(II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2492375"/>
            <a:ext cx="5438775" cy="3795713"/>
          </a:xfrm>
          <a:prstGeom prst="rect">
            <a:avLst/>
          </a:prstGeom>
          <a:noFill/>
        </p:spPr>
      </p:pic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16740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116743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4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5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6746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6748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49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6750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1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6752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3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4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5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56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16757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16</a:t>
            </a:r>
          </a:p>
        </p:txBody>
      </p:sp>
      <p:sp>
        <p:nvSpPr>
          <p:cNvPr id="116759" name="Text Box 23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Detecting Cu(II) using EPR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116761" name="Picture 25" descr="EPR sche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1412875"/>
            <a:ext cx="4176712" cy="1263650"/>
          </a:xfrm>
          <a:prstGeom prst="rect">
            <a:avLst/>
          </a:prstGeom>
          <a:noFill/>
        </p:spPr>
      </p:pic>
      <p:sp>
        <p:nvSpPr>
          <p:cNvPr id="116762" name="Oval 26"/>
          <p:cNvSpPr>
            <a:spLocks noChangeArrowheads="1"/>
          </p:cNvSpPr>
          <p:nvPr/>
        </p:nvSpPr>
        <p:spPr bwMode="auto">
          <a:xfrm>
            <a:off x="5795963" y="1989138"/>
            <a:ext cx="1152525" cy="57626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65" name="Text Box 29"/>
          <p:cNvSpPr txBox="1">
            <a:spLocks noChangeArrowheads="1"/>
          </p:cNvSpPr>
          <p:nvPr/>
        </p:nvSpPr>
        <p:spPr bwMode="auto">
          <a:xfrm>
            <a:off x="2916238" y="3357563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Cu(II)</a:t>
            </a:r>
          </a:p>
        </p:txBody>
      </p:sp>
      <p:sp>
        <p:nvSpPr>
          <p:cNvPr id="116766" name="Text Box 30"/>
          <p:cNvSpPr txBox="1">
            <a:spLocks noChangeArrowheads="1"/>
          </p:cNvSpPr>
          <p:nvPr/>
        </p:nvSpPr>
        <p:spPr bwMode="auto">
          <a:xfrm>
            <a:off x="2916238" y="2997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8000"/>
                </a:solidFill>
              </a:rPr>
              <a:t>Cu(I)</a:t>
            </a:r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17764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117767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68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69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7770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1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7772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3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7774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5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7776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7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8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79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7780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17781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17</a:t>
            </a:r>
          </a:p>
        </p:txBody>
      </p:sp>
      <p:sp>
        <p:nvSpPr>
          <p:cNvPr id="117785" name="Text Box 25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Monitoring disproportionation using EPR analysis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117786" name="Picture 26" descr="AJG081 Pl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928802"/>
            <a:ext cx="4000528" cy="2792285"/>
          </a:xfrm>
          <a:prstGeom prst="rect">
            <a:avLst/>
          </a:prstGeom>
          <a:noFill/>
        </p:spPr>
      </p:pic>
      <p:sp>
        <p:nvSpPr>
          <p:cNvPr id="117787" name="Text Box 27"/>
          <p:cNvSpPr txBox="1">
            <a:spLocks noChangeArrowheads="1"/>
          </p:cNvSpPr>
          <p:nvPr/>
        </p:nvSpPr>
        <p:spPr bwMode="auto">
          <a:xfrm>
            <a:off x="1763713" y="5661025"/>
            <a:ext cx="5597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latin typeface="Verdana" pitchFamily="34" charset="0"/>
              </a:rPr>
              <a:t>- </a:t>
            </a:r>
            <a:r>
              <a:rPr lang="en-GB">
                <a:solidFill>
                  <a:srgbClr val="0000FF"/>
                </a:solidFill>
                <a:latin typeface="Verdana" pitchFamily="34" charset="0"/>
              </a:rPr>
              <a:t>Using signal intensity rather than absorbance</a:t>
            </a:r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26" descr="AJG077 Cali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7" y="1857364"/>
            <a:ext cx="4360003" cy="304227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58" name="Picture 26" descr="Pyridine Im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2708275"/>
            <a:ext cx="5006975" cy="3494088"/>
          </a:xfrm>
          <a:prstGeom prst="rect">
            <a:avLst/>
          </a:prstGeom>
          <a:noFill/>
        </p:spPr>
      </p:pic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2083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12083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084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084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5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084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084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49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0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1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2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20853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18</a:t>
            </a:r>
          </a:p>
        </p:txBody>
      </p:sp>
      <p:sp>
        <p:nvSpPr>
          <p:cNvPr id="120854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0856" name="Text Box 24"/>
          <p:cNvSpPr txBox="1">
            <a:spLocks noChangeArrowheads="1"/>
          </p:cNvSpPr>
          <p:nvPr/>
        </p:nvSpPr>
        <p:spPr bwMode="auto">
          <a:xfrm>
            <a:off x="755650" y="1052513"/>
            <a:ext cx="7561263" cy="1739900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EPR with </a:t>
            </a:r>
            <a:r>
              <a:rPr lang="en-GB" i="1">
                <a:solidFill>
                  <a:srgbClr val="FF6600"/>
                </a:solidFill>
                <a:latin typeface="Verdana" pitchFamily="34" charset="0"/>
              </a:rPr>
              <a:t>N</a:t>
            </a:r>
            <a:r>
              <a:rPr lang="en-GB">
                <a:solidFill>
                  <a:srgbClr val="FF6600"/>
                </a:solidFill>
                <a:latin typeface="Verdana" pitchFamily="34" charset="0"/>
              </a:rPr>
              <a:t>-(</a:t>
            </a:r>
            <a:r>
              <a:rPr lang="en-GB" i="1">
                <a:solidFill>
                  <a:srgbClr val="FF6600"/>
                </a:solidFill>
                <a:latin typeface="Verdana" pitchFamily="34" charset="0"/>
              </a:rPr>
              <a:t>n</a:t>
            </a:r>
            <a:r>
              <a:rPr lang="en-GB">
                <a:solidFill>
                  <a:srgbClr val="FF6600"/>
                </a:solidFill>
                <a:latin typeface="Verdana" pitchFamily="34" charset="0"/>
              </a:rPr>
              <a:t>-ethyl)-2-pyridylmethanimine</a:t>
            </a:r>
            <a:r>
              <a:rPr lang="en-GB">
                <a:latin typeface="Verdana" pitchFamily="34" charset="0"/>
              </a:rPr>
              <a:t> ligand in IPA</a:t>
            </a:r>
          </a:p>
          <a:p>
            <a:pPr eaLnBrk="0" hangingPunct="0">
              <a:buFont typeface="Arial" charset="0"/>
              <a:buChar char="○"/>
            </a:pPr>
            <a:endParaRPr lang="en-GB">
              <a:latin typeface="Verdana" pitchFamily="34" charset="0"/>
            </a:endParaRP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- As a control the same experiment was repeated </a:t>
            </a: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  with a pyridine imine type ligand</a:t>
            </a: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</a:t>
            </a:r>
          </a:p>
          <a:p>
            <a:pPr eaLnBrk="0" hangingPunct="0">
              <a:buFont typeface="Arial" charset="0"/>
              <a:buNone/>
            </a:pPr>
            <a:r>
              <a:rPr lang="en-GB">
                <a:latin typeface="Verdana" pitchFamily="34" charset="0"/>
              </a:rPr>
              <a:t>	- Results showed </a:t>
            </a:r>
            <a:r>
              <a:rPr lang="en-GB" b="1">
                <a:solidFill>
                  <a:srgbClr val="FF0000"/>
                </a:solidFill>
                <a:latin typeface="Verdana" pitchFamily="34" charset="0"/>
              </a:rPr>
              <a:t>no</a:t>
            </a:r>
            <a:r>
              <a:rPr lang="en-GB">
                <a:latin typeface="Verdana" pitchFamily="34" charset="0"/>
              </a:rPr>
              <a:t> Cu(II) present</a:t>
            </a:r>
          </a:p>
        </p:txBody>
      </p:sp>
      <p:pic>
        <p:nvPicPr>
          <p:cNvPr id="120861" name="Picture 29" descr="me6tr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149725"/>
            <a:ext cx="1754188" cy="773113"/>
          </a:xfrm>
          <a:prstGeom prst="rect">
            <a:avLst/>
          </a:prstGeom>
          <a:noFill/>
        </p:spPr>
      </p:pic>
      <p:pic>
        <p:nvPicPr>
          <p:cNvPr id="120862" name="Picture 30" descr="pyridineimin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3933825"/>
            <a:ext cx="1511300" cy="1036638"/>
          </a:xfrm>
          <a:prstGeom prst="rect">
            <a:avLst/>
          </a:prstGeom>
          <a:noFill/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67940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67942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EPR Studies of SET-LRP System</a:t>
            </a:r>
          </a:p>
        </p:txBody>
      </p:sp>
      <p:sp>
        <p:nvSpPr>
          <p:cNvPr id="167943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44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45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7946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47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7948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49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67950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51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67952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53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54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55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56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67957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19</a:t>
            </a:r>
          </a:p>
        </p:txBody>
      </p:sp>
      <p:sp>
        <p:nvSpPr>
          <p:cNvPr id="167958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62" name="Text Box 26"/>
          <p:cNvSpPr txBox="1">
            <a:spLocks noChangeArrowheads="1"/>
          </p:cNvSpPr>
          <p:nvPr/>
        </p:nvSpPr>
        <p:spPr bwMode="auto">
          <a:xfrm>
            <a:off x="827088" y="3068638"/>
            <a:ext cx="7561262" cy="366712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Comparison of Techniques</a:t>
            </a:r>
          </a:p>
        </p:txBody>
      </p:sp>
      <p:pic>
        <p:nvPicPr>
          <p:cNvPr id="168321" name="Picture 385" descr="Tab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644900"/>
            <a:ext cx="7291387" cy="2200275"/>
          </a:xfrm>
          <a:prstGeom prst="rect">
            <a:avLst/>
          </a:prstGeom>
          <a:noFill/>
        </p:spPr>
      </p:pic>
      <p:sp>
        <p:nvSpPr>
          <p:cNvPr id="168323" name="Rectangle 387"/>
          <p:cNvSpPr>
            <a:spLocks noChangeArrowheads="1"/>
          </p:cNvSpPr>
          <p:nvPr/>
        </p:nvSpPr>
        <p:spPr bwMode="auto">
          <a:xfrm>
            <a:off x="2147888" y="4633913"/>
            <a:ext cx="6030912" cy="279400"/>
          </a:xfrm>
          <a:prstGeom prst="rect">
            <a:avLst/>
          </a:prstGeom>
          <a:solidFill>
            <a:srgbClr val="00FF00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8324" name="Rectangle 388"/>
          <p:cNvSpPr>
            <a:spLocks noChangeArrowheads="1"/>
          </p:cNvSpPr>
          <p:nvPr/>
        </p:nvSpPr>
        <p:spPr bwMode="auto">
          <a:xfrm>
            <a:off x="2149475" y="5248275"/>
            <a:ext cx="6024563" cy="279400"/>
          </a:xfrm>
          <a:prstGeom prst="rect">
            <a:avLst/>
          </a:prstGeom>
          <a:solidFill>
            <a:srgbClr val="00FF00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8325" name="Rectangle 389"/>
          <p:cNvSpPr>
            <a:spLocks noChangeArrowheads="1"/>
          </p:cNvSpPr>
          <p:nvPr/>
        </p:nvSpPr>
        <p:spPr bwMode="auto">
          <a:xfrm>
            <a:off x="2144713" y="5530850"/>
            <a:ext cx="6030912" cy="298450"/>
          </a:xfrm>
          <a:prstGeom prst="rect">
            <a:avLst/>
          </a:prstGeom>
          <a:solidFill>
            <a:srgbClr val="0000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8326" name="Rectangle 390"/>
          <p:cNvSpPr>
            <a:spLocks noChangeArrowheads="1"/>
          </p:cNvSpPr>
          <p:nvPr/>
        </p:nvSpPr>
        <p:spPr bwMode="auto">
          <a:xfrm>
            <a:off x="2146300" y="4937125"/>
            <a:ext cx="6030913" cy="292100"/>
          </a:xfrm>
          <a:prstGeom prst="rect">
            <a:avLst/>
          </a:prstGeom>
          <a:solidFill>
            <a:srgbClr val="0000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68327" name="Picture 391" descr="UV-Vis of Dis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981075"/>
            <a:ext cx="3095625" cy="1973263"/>
          </a:xfrm>
          <a:prstGeom prst="rect">
            <a:avLst/>
          </a:prstGeom>
          <a:noFill/>
        </p:spPr>
      </p:pic>
      <p:pic>
        <p:nvPicPr>
          <p:cNvPr id="168328" name="Picture 392" descr="AJG077 Plo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981075"/>
            <a:ext cx="2916237" cy="2036763"/>
          </a:xfrm>
          <a:prstGeom prst="rect">
            <a:avLst/>
          </a:prstGeom>
          <a:noFill/>
        </p:spPr>
      </p:pic>
      <p:sp>
        <p:nvSpPr>
          <p:cNvPr id="168329" name="Text Box 393"/>
          <p:cNvSpPr txBox="1">
            <a:spLocks noChangeArrowheads="1"/>
          </p:cNvSpPr>
          <p:nvPr/>
        </p:nvSpPr>
        <p:spPr bwMode="auto">
          <a:xfrm>
            <a:off x="755650" y="1773238"/>
            <a:ext cx="92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8000"/>
                </a:solidFill>
              </a:rPr>
              <a:t>UV-Vis</a:t>
            </a:r>
          </a:p>
        </p:txBody>
      </p:sp>
      <p:sp>
        <p:nvSpPr>
          <p:cNvPr id="168330" name="Text Box 394"/>
          <p:cNvSpPr txBox="1">
            <a:spLocks noChangeArrowheads="1"/>
          </p:cNvSpPr>
          <p:nvPr/>
        </p:nvSpPr>
        <p:spPr bwMode="auto">
          <a:xfrm>
            <a:off x="7524750" y="1773238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EPR</a:t>
            </a:r>
          </a:p>
        </p:txBody>
      </p:sp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323" grpId="0" animBg="1"/>
      <p:bldP spid="168324" grpId="0" animBg="1"/>
      <p:bldP spid="168325" grpId="0" animBg="1"/>
      <p:bldP spid="1683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Polymerisation in different solvents</a:t>
            </a:r>
          </a:p>
          <a:p>
            <a:pPr lvl="1"/>
            <a:r>
              <a:rPr lang="en-GB" dirty="0" smtClean="0"/>
              <a:t>Polymerisation of PEG containing monomers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Glycopolymers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392113"/>
          </a:xfrm>
          <a:ln/>
        </p:spPr>
        <p:txBody>
          <a:bodyPr>
            <a:normAutofit fontScale="90000"/>
          </a:bodyPr>
          <a:lstStyle/>
          <a:p>
            <a:r>
              <a:rPr lang="en-GB" sz="3600">
                <a:solidFill>
                  <a:srgbClr val="005B9C"/>
                </a:solidFill>
              </a:rPr>
              <a:t>Cu(0) mediated Polymerisations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46180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Traditional polymerisation system used at Warwick:</a:t>
            </a:r>
          </a:p>
          <a:p>
            <a:pPr>
              <a:lnSpc>
                <a:spcPct val="90000"/>
              </a:lnSpc>
            </a:pPr>
            <a:endParaRPr lang="en-GB" sz="2400"/>
          </a:p>
          <a:p>
            <a:pPr lvl="1">
              <a:lnSpc>
                <a:spcPct val="90000"/>
              </a:lnSpc>
            </a:pPr>
            <a:r>
              <a:rPr lang="en-GB" sz="2000"/>
              <a:t>Reaction performed above ambient (~30-90</a:t>
            </a:r>
            <a:r>
              <a:rPr lang="en-GB" sz="2000" baseline="30000"/>
              <a:t>o</a:t>
            </a:r>
            <a:r>
              <a:rPr lang="en-GB" sz="2000"/>
              <a:t>C)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Poor control in aqueous/polar media</a:t>
            </a:r>
          </a:p>
          <a:p>
            <a:pPr lvl="1">
              <a:lnSpc>
                <a:spcPct val="90000"/>
              </a:lnSpc>
            </a:pPr>
            <a:endParaRPr lang="en-GB" sz="1200"/>
          </a:p>
          <a:p>
            <a:pPr>
              <a:lnSpc>
                <a:spcPct val="90000"/>
              </a:lnSpc>
            </a:pPr>
            <a:r>
              <a:rPr lang="en-GB" sz="2400"/>
              <a:t>Alternative</a:t>
            </a:r>
          </a:p>
          <a:p>
            <a:pPr>
              <a:lnSpc>
                <a:spcPct val="90000"/>
              </a:lnSpc>
            </a:pPr>
            <a:endParaRPr lang="en-GB" sz="2400"/>
          </a:p>
          <a:p>
            <a:pPr lvl="1">
              <a:lnSpc>
                <a:spcPct val="90000"/>
              </a:lnSpc>
            </a:pPr>
            <a:r>
              <a:rPr lang="en-GB" sz="2000"/>
              <a:t>Cu(</a:t>
            </a:r>
            <a:r>
              <a:rPr lang="en-GB" sz="2000">
                <a:solidFill>
                  <a:srgbClr val="FF0000"/>
                </a:solidFill>
              </a:rPr>
              <a:t>0</a:t>
            </a:r>
            <a:r>
              <a:rPr lang="en-GB" sz="2000"/>
              <a:t>) catalytic system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Polymerisations performed at </a:t>
            </a:r>
            <a:r>
              <a:rPr lang="en-GB" sz="2000">
                <a:solidFill>
                  <a:srgbClr val="FF0000"/>
                </a:solidFill>
              </a:rPr>
              <a:t>ambient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&gt;90% and PDi &lt; 1.2 often attainable within an hour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Simplified Polymer workup</a:t>
            </a:r>
          </a:p>
          <a:p>
            <a:pPr lvl="1">
              <a:lnSpc>
                <a:spcPct val="90000"/>
              </a:lnSpc>
            </a:pPr>
            <a:endParaRPr lang="en-GB" sz="2000"/>
          </a:p>
          <a:p>
            <a:pPr lvl="1">
              <a:lnSpc>
                <a:spcPct val="90000"/>
              </a:lnSpc>
            </a:pPr>
            <a:r>
              <a:rPr lang="en-US" sz="1400" i="1"/>
              <a:t>Percec et. al. J. Amer. Chem. Soc.  (2006),  128(43),  14156-14165</a:t>
            </a:r>
            <a:endParaRPr lang="en-GB" sz="1400" i="1"/>
          </a:p>
        </p:txBody>
      </p:sp>
      <p:pic>
        <p:nvPicPr>
          <p:cNvPr id="82949" name="Picture 5" descr="Copper Wire Stirr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92938" y="1700213"/>
            <a:ext cx="1524000" cy="3457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pPr lvl="1"/>
            <a:r>
              <a:rPr lang="en-GB" dirty="0" smtClean="0"/>
              <a:t>Polymerisation in different solvents</a:t>
            </a:r>
          </a:p>
          <a:p>
            <a:pPr lvl="1"/>
            <a:r>
              <a:rPr lang="en-GB" dirty="0" smtClean="0"/>
              <a:t>Polymerisation of PEG containing monomers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Glycopolymers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2"/>
                </a:solidFill>
                <a:latin typeface="Comic Sans MS" pitchFamily="66" charset="0"/>
              </a:rPr>
              <a:t>Molecular Weight Control in Cu(0) -LRP of </a:t>
            </a:r>
            <a:br>
              <a:rPr lang="en-GB" sz="2800" dirty="0">
                <a:solidFill>
                  <a:schemeClr val="tx2"/>
                </a:solidFill>
                <a:latin typeface="Comic Sans MS" pitchFamily="66" charset="0"/>
              </a:rPr>
            </a:br>
            <a:r>
              <a:rPr lang="en-GB" sz="2800" dirty="0">
                <a:solidFill>
                  <a:schemeClr val="tx2"/>
                </a:solidFill>
                <a:latin typeface="Comic Sans MS" pitchFamily="66" charset="0"/>
              </a:rPr>
              <a:t>Methyl Acrylate in DMSO</a:t>
            </a:r>
            <a:endParaRPr lang="en-US" sz="28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aphicFrame>
        <p:nvGraphicFramePr>
          <p:cNvPr id="362499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4284663" y="1773238"/>
          <a:ext cx="4716462" cy="2871787"/>
        </p:xfrm>
        <a:graphic>
          <a:graphicData uri="http://schemas.openxmlformats.org/presentationml/2006/ole">
            <p:oleObj spid="_x0000_s21506" name="Bitmap Image" r:id="rId4" imgW="9180952" imgH="5590476" progId="PBrush">
              <p:embed/>
            </p:oleObj>
          </a:graphicData>
        </a:graphic>
      </p:graphicFrame>
      <p:graphicFrame>
        <p:nvGraphicFramePr>
          <p:cNvPr id="36250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79388" y="1354138"/>
          <a:ext cx="4391025" cy="3559175"/>
        </p:xfrm>
        <a:graphic>
          <a:graphicData uri="http://schemas.openxmlformats.org/presentationml/2006/ole">
            <p:oleObj spid="_x0000_s21507" name="Graph" r:id="rId5" imgW="4142880" imgH="3359520" progId="Origin50.Graph">
              <p:embed/>
            </p:oleObj>
          </a:graphicData>
        </a:graphic>
      </p:graphicFrame>
      <p:sp>
        <p:nvSpPr>
          <p:cNvPr id="362501" name="Text Box 5"/>
          <p:cNvSpPr txBox="1">
            <a:spLocks noChangeArrowheads="1"/>
          </p:cNvSpPr>
          <p:nvPr/>
        </p:nvSpPr>
        <p:spPr bwMode="auto">
          <a:xfrm>
            <a:off x="395288" y="4724400"/>
            <a:ext cx="491966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Target M</a:t>
            </a:r>
            <a:r>
              <a:rPr lang="en-GB" sz="1600" baseline="-25000"/>
              <a:t>n</a:t>
            </a:r>
            <a:r>
              <a:rPr lang="en-GB" sz="1600"/>
              <a:t> = 8600 at 100% conversion</a:t>
            </a:r>
          </a:p>
          <a:p>
            <a:r>
              <a:rPr lang="en-GB" sz="1600"/>
              <a:t>M</a:t>
            </a:r>
            <a:r>
              <a:rPr lang="en-GB" sz="1600" baseline="-25000"/>
              <a:t>n</a:t>
            </a:r>
            <a:r>
              <a:rPr lang="en-GB" sz="1600"/>
              <a:t> = 7710</a:t>
            </a:r>
            <a:r>
              <a:rPr lang="en-GB" sz="1600" baseline="30000"/>
              <a:t>a</a:t>
            </a:r>
            <a:r>
              <a:rPr lang="en-GB" sz="1600"/>
              <a:t> at 83% conversion ( 2 hours), PDi = 1.08</a:t>
            </a:r>
          </a:p>
          <a:p>
            <a:r>
              <a:rPr lang="en-GB" sz="1600"/>
              <a:t>(a – against linear PMMA standards in CHCl</a:t>
            </a:r>
            <a:r>
              <a:rPr lang="en-GB" sz="1600" baseline="-25000"/>
              <a:t>3</a:t>
            </a:r>
            <a:r>
              <a:rPr lang="en-GB" sz="1600"/>
              <a:t>)</a:t>
            </a:r>
            <a:endParaRPr lang="en-US" sz="1600"/>
          </a:p>
        </p:txBody>
      </p:sp>
      <p:pic>
        <p:nvPicPr>
          <p:cNvPr id="3625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solidFill>
                  <a:schemeClr val="tx2"/>
                </a:solidFill>
              </a:rPr>
              <a:t>Monitoring Conversion via FT-NIR</a:t>
            </a:r>
            <a:endParaRPr lang="en-US" sz="4000" dirty="0">
              <a:solidFill>
                <a:schemeClr val="tx2"/>
              </a:solidFill>
            </a:endParaRPr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00034" y="3357562"/>
            <a:ext cx="4038600" cy="2286000"/>
          </a:xfrm>
          <a:noFill/>
          <a:ln/>
        </p:spPr>
      </p:pic>
      <p:graphicFrame>
        <p:nvGraphicFramePr>
          <p:cNvPr id="39943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4286248" y="1785926"/>
          <a:ext cx="4248150" cy="3224212"/>
        </p:xfrm>
        <a:graphic>
          <a:graphicData uri="http://schemas.openxmlformats.org/presentationml/2006/ole">
            <p:oleObj spid="_x0000_s19458" name="Graph" r:id="rId5" imgW="4259520" imgH="3234240" progId="Origin50.Graph">
              <p:embed/>
            </p:oleObj>
          </a:graphicData>
        </a:graphic>
      </p:graphicFrame>
      <p:pic>
        <p:nvPicPr>
          <p:cNvPr id="3994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285852" y="1428736"/>
          <a:ext cx="2451097" cy="1838656"/>
        </p:xfrm>
        <a:graphic>
          <a:graphicData uri="http://schemas.openxmlformats.org/presentationml/2006/ole">
            <p:oleObj spid="_x0000_s19459" name="Bitmap Image" r:id="rId7" imgW="29257143" imgH="21942857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10" name="Rectangle 1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sz="3200">
                <a:solidFill>
                  <a:srgbClr val="0033CC"/>
                </a:solidFill>
              </a:rPr>
              <a:t>SET-LRP of Methyl Acrylate in DMSO</a:t>
            </a:r>
            <a:endParaRPr lang="en-US" sz="3200">
              <a:solidFill>
                <a:srgbClr val="0033CC"/>
              </a:solidFill>
            </a:endParaRPr>
          </a:p>
        </p:txBody>
      </p:sp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5007" name="Text Box 15"/>
          <p:cNvSpPr txBox="1">
            <a:spLocks noChangeArrowheads="1"/>
          </p:cNvSpPr>
          <p:nvPr/>
        </p:nvSpPr>
        <p:spPr bwMode="auto">
          <a:xfrm>
            <a:off x="735013" y="48164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85224" name="Group 232"/>
          <p:cNvGraphicFramePr>
            <a:graphicFrameLocks noGrp="1"/>
          </p:cNvGraphicFramePr>
          <p:nvPr>
            <p:ph sz="half" idx="1"/>
          </p:nvPr>
        </p:nvGraphicFramePr>
        <p:xfrm>
          <a:off x="539750" y="4652963"/>
          <a:ext cx="8064500" cy="935038"/>
        </p:xfrm>
        <a:graphic>
          <a:graphicData uri="http://schemas.openxmlformats.org/drawingml/2006/table">
            <a:tbl>
              <a:tblPr/>
              <a:tblGrid>
                <a:gridCol w="1439863"/>
                <a:gridCol w="1679575"/>
                <a:gridCol w="2160587"/>
                <a:gridCol w="2052638"/>
                <a:gridCol w="731837"/>
              </a:tblGrid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Time / mins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 Conversion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Mn (theo.) / g mol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Mn (exp.) / g mol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PDi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7140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7760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1.09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5220" name="Object 228"/>
          <p:cNvGraphicFramePr>
            <a:graphicFrameLocks noChangeAspect="1"/>
          </p:cNvGraphicFramePr>
          <p:nvPr>
            <p:ph sz="quarter" idx="2"/>
          </p:nvPr>
        </p:nvGraphicFramePr>
        <p:xfrm>
          <a:off x="4570413" y="1341438"/>
          <a:ext cx="4105275" cy="3238500"/>
        </p:xfrm>
        <a:graphic>
          <a:graphicData uri="http://schemas.openxmlformats.org/presentationml/2006/ole">
            <p:oleObj spid="_x0000_s4098" name="Graph" r:id="rId5" imgW="4227840" imgH="3335040" progId="Origin50.Graph">
              <p:embed/>
            </p:oleObj>
          </a:graphicData>
        </a:graphic>
      </p:graphicFrame>
      <p:graphicFrame>
        <p:nvGraphicFramePr>
          <p:cNvPr id="85222" name="Object 230"/>
          <p:cNvGraphicFramePr>
            <a:graphicFrameLocks noChangeAspect="1"/>
          </p:cNvGraphicFramePr>
          <p:nvPr>
            <p:ph sz="quarter" idx="3"/>
          </p:nvPr>
        </p:nvGraphicFramePr>
        <p:xfrm>
          <a:off x="468313" y="1416050"/>
          <a:ext cx="4176712" cy="3138488"/>
        </p:xfrm>
        <a:graphic>
          <a:graphicData uri="http://schemas.openxmlformats.org/presentationml/2006/ole">
            <p:oleObj spid="_x0000_s4099" name="Graph" r:id="rId6" imgW="4348800" imgH="3267360" progId="Origin50.Graph">
              <p:embed/>
            </p:oleObj>
          </a:graphicData>
        </a:graphic>
      </p:graphicFrame>
      <p:sp>
        <p:nvSpPr>
          <p:cNvPr id="85225" name="Rectangle 233"/>
          <p:cNvSpPr>
            <a:spLocks noChangeArrowheads="1"/>
          </p:cNvSpPr>
          <p:nvPr/>
        </p:nvSpPr>
        <p:spPr bwMode="auto">
          <a:xfrm>
            <a:off x="539750" y="1412875"/>
            <a:ext cx="3889375" cy="29527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5228" name="Rectangle 236"/>
          <p:cNvSpPr>
            <a:spLocks noChangeArrowheads="1"/>
          </p:cNvSpPr>
          <p:nvPr/>
        </p:nvSpPr>
        <p:spPr bwMode="auto">
          <a:xfrm>
            <a:off x="4643438" y="1412875"/>
            <a:ext cx="3960812" cy="29527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en-GB" sz="3200" dirty="0">
                <a:solidFill>
                  <a:schemeClr val="tx2"/>
                </a:solidFill>
              </a:rPr>
              <a:t>Cu(0) Polymerisation of MA in </a:t>
            </a:r>
            <a:r>
              <a:rPr lang="en-GB" sz="3200" dirty="0">
                <a:solidFill>
                  <a:srgbClr val="FF0000"/>
                </a:solidFill>
              </a:rPr>
              <a:t>non polar solvent</a:t>
            </a:r>
          </a:p>
        </p:txBody>
      </p:sp>
      <p:graphicFrame>
        <p:nvGraphicFramePr>
          <p:cNvPr id="29798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1420813" y="1412875"/>
          <a:ext cx="6300787" cy="996950"/>
        </p:xfrm>
        <a:graphic>
          <a:graphicData uri="http://schemas.openxmlformats.org/presentationml/2006/ole">
            <p:oleObj spid="_x0000_s20482" name="CS ChemDraw Drawing" r:id="rId4" imgW="5334480" imgH="843120" progId="ChemDraw.Document.6.0">
              <p:embed/>
            </p:oleObj>
          </a:graphicData>
        </a:graphic>
      </p:graphicFrame>
      <p:graphicFrame>
        <p:nvGraphicFramePr>
          <p:cNvPr id="29798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-180975" y="2420938"/>
          <a:ext cx="4859338" cy="3857625"/>
        </p:xfrm>
        <a:graphic>
          <a:graphicData uri="http://schemas.openxmlformats.org/presentationml/2006/ole">
            <p:oleObj spid="_x0000_s20483" name="Graph" r:id="rId5" imgW="4152960" imgH="3296160" progId="Origin50.Graph">
              <p:embed/>
            </p:oleObj>
          </a:graphicData>
        </a:graphic>
      </p:graphicFrame>
      <p:pic>
        <p:nvPicPr>
          <p:cNvPr id="29798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97990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068763" y="2420938"/>
          <a:ext cx="5256212" cy="3933825"/>
        </p:xfrm>
        <a:graphic>
          <a:graphicData uri="http://schemas.openxmlformats.org/presentationml/2006/ole">
            <p:oleObj spid="_x0000_s20484" name="Graph" r:id="rId7" imgW="4193280" imgH="3137760" progId="Origin50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1139" name="Rectangle 3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GB" sz="3000" dirty="0">
                <a:solidFill>
                  <a:srgbClr val="0033CC"/>
                </a:solidFill>
              </a:rPr>
              <a:t>Use of </a:t>
            </a:r>
            <a:r>
              <a:rPr lang="en-GB" sz="3000" dirty="0" smtClean="0">
                <a:solidFill>
                  <a:srgbClr val="FF0000"/>
                </a:solidFill>
              </a:rPr>
              <a:t>METHANOL</a:t>
            </a:r>
            <a:r>
              <a:rPr lang="en-GB" sz="3000" dirty="0" smtClean="0">
                <a:solidFill>
                  <a:srgbClr val="0033CC"/>
                </a:solidFill>
              </a:rPr>
              <a:t> to </a:t>
            </a:r>
            <a:r>
              <a:rPr lang="en-GB" sz="3000" dirty="0">
                <a:solidFill>
                  <a:srgbClr val="0033CC"/>
                </a:solidFill>
              </a:rPr>
              <a:t>mediate </a:t>
            </a:r>
            <a:r>
              <a:rPr lang="en-GB" sz="3000" dirty="0" smtClean="0">
                <a:solidFill>
                  <a:srgbClr val="0033CC"/>
                </a:solidFill>
              </a:rPr>
              <a:t>SET-LRP of MA</a:t>
            </a:r>
            <a:endParaRPr lang="en-US" sz="3000" dirty="0">
              <a:solidFill>
                <a:srgbClr val="0033CC"/>
              </a:solidFill>
            </a:endParaRPr>
          </a:p>
        </p:txBody>
      </p:sp>
      <p:sp>
        <p:nvSpPr>
          <p:cNvPr id="91145" name="Rectangle 9"/>
          <p:cNvSpPr>
            <a:spLocks noChangeArrowheads="1"/>
          </p:cNvSpPr>
          <p:nvPr/>
        </p:nvSpPr>
        <p:spPr bwMode="auto">
          <a:xfrm>
            <a:off x="500034" y="2714620"/>
            <a:ext cx="3887788" cy="3168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91147" name="Object 11"/>
          <p:cNvGraphicFramePr>
            <a:graphicFrameLocks noChangeAspect="1"/>
          </p:cNvGraphicFramePr>
          <p:nvPr>
            <p:ph idx="1"/>
          </p:nvPr>
        </p:nvGraphicFramePr>
        <p:xfrm>
          <a:off x="428596" y="2643182"/>
          <a:ext cx="8353425" cy="3208337"/>
        </p:xfrm>
        <a:graphic>
          <a:graphicData uri="http://schemas.openxmlformats.org/presentationml/2006/ole">
            <p:oleObj spid="_x0000_s7170" name="Graph" r:id="rId5" imgW="8606880" imgH="3304800" progId="Origin50.Graph">
              <p:embed/>
            </p:oleObj>
          </a:graphicData>
        </a:graphic>
      </p:graphicFrame>
      <p:sp>
        <p:nvSpPr>
          <p:cNvPr id="91148" name="Rectangle 12"/>
          <p:cNvSpPr>
            <a:spLocks noChangeArrowheads="1"/>
          </p:cNvSpPr>
          <p:nvPr/>
        </p:nvSpPr>
        <p:spPr bwMode="auto">
          <a:xfrm>
            <a:off x="4500562" y="2714620"/>
            <a:ext cx="4319587" cy="18716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2285984" y="1000108"/>
          <a:ext cx="4000528" cy="1374486"/>
        </p:xfrm>
        <a:graphic>
          <a:graphicData uri="http://schemas.openxmlformats.org/presentationml/2006/ole">
            <p:oleObj spid="_x0000_s7171" name="CS ChemDraw Drawing" r:id="rId6" imgW="4994280" imgH="1715760" progId="ChemDraw.Document.6.0">
              <p:embed/>
            </p:oleObj>
          </a:graphicData>
        </a:graphic>
      </p:graphicFrame>
      <p:pic>
        <p:nvPicPr>
          <p:cNvPr id="7173" name="Picture 5" descr="E:\Back up stuff\AA Documents\Word Documents\PAPERS\martin levere\paper 3 b\Figure5 MWDs offline MeOH.T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714356"/>
            <a:ext cx="2314556" cy="1787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tx2"/>
                </a:solidFill>
              </a:rPr>
              <a:t>Use of alcohol additives to mediate SET-LRP</a:t>
            </a:r>
            <a:endParaRPr lang="en-US" sz="3600" dirty="0">
              <a:solidFill>
                <a:schemeClr val="tx2"/>
              </a:solidFill>
            </a:endParaRPr>
          </a:p>
        </p:txBody>
      </p:sp>
      <p:graphicFrame>
        <p:nvGraphicFramePr>
          <p:cNvPr id="32777" name="Object 9"/>
          <p:cNvGraphicFramePr>
            <a:graphicFrameLocks noChangeAspect="1"/>
          </p:cNvGraphicFramePr>
          <p:nvPr>
            <p:ph idx="1"/>
          </p:nvPr>
        </p:nvGraphicFramePr>
        <p:xfrm>
          <a:off x="446088" y="1727200"/>
          <a:ext cx="8229600" cy="3717925"/>
        </p:xfrm>
        <a:graphic>
          <a:graphicData uri="http://schemas.openxmlformats.org/presentationml/2006/ole">
            <p:oleObj spid="_x0000_s10242" name="Graph" r:id="rId5" imgW="7447680" imgH="3363840" progId="Origin50.Graph">
              <p:embed/>
            </p:oleObj>
          </a:graphicData>
        </a:graphic>
      </p:graphicFrame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468313" y="1700213"/>
            <a:ext cx="4679950" cy="3744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0243" name="Picture 3" descr="E:\Back up stuff\AA Documents\Word Documents\PAPERS\martin levere\paper 3 b\Figure7 diff alcohol kinetic plots.T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3071810"/>
            <a:ext cx="3563722" cy="2751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accent1">
                    <a:lumMod val="50000"/>
                  </a:schemeClr>
                </a:solidFill>
              </a:rPr>
              <a:t>Effect of varying the wire surface area</a:t>
            </a:r>
            <a:endParaRPr lang="en-GB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9810" name="Picture 2" descr="E:\Back up stuff\AA Documents\Word Documents\PAPERS\martin levere\Paper 2\Figure6 - Overlaid conversion plots.ti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85860"/>
            <a:ext cx="3286148" cy="2537222"/>
          </a:xfrm>
          <a:prstGeom prst="rect">
            <a:avLst/>
          </a:prstGeom>
          <a:noFill/>
        </p:spPr>
      </p:pic>
      <p:pic>
        <p:nvPicPr>
          <p:cNvPr id="119811" name="Picture 3" descr="E:\Back up stuff\AA Documents\Word Documents\PAPERS\martin levere\Paper 2\Figure5 Exotherm w 30cm wire.tif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1142984"/>
            <a:ext cx="3500462" cy="27026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429520" y="1643050"/>
            <a:ext cx="1217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 cm wire</a:t>
            </a:r>
            <a:endParaRPr lang="en-GB" dirty="0"/>
          </a:p>
        </p:txBody>
      </p:sp>
      <p:pic>
        <p:nvPicPr>
          <p:cNvPr id="119812" name="Picture 4" descr="E:\Back up stuff\AA Documents\Word Documents\PAPERS\martin levere\Paper 2\Figure7- Overlaid exotherms.tif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786190"/>
            <a:ext cx="3243250" cy="2504100"/>
          </a:xfrm>
          <a:prstGeom prst="rect">
            <a:avLst/>
          </a:prstGeom>
          <a:noFill/>
        </p:spPr>
      </p:pic>
      <p:pic>
        <p:nvPicPr>
          <p:cNvPr id="119813" name="Picture 5" descr="E:\Back up stuff\AA Documents\Word Documents\PAPERS\martin levere\Paper 2\Figure14 - Powder in presence of CuBr2.tif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3571876"/>
            <a:ext cx="3456278" cy="266857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7286644" y="5500702"/>
            <a:ext cx="16962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/>
              <a:t>Powder in presence of CuBr2</a:t>
            </a:r>
            <a:endParaRPr lang="en-GB" sz="10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286520"/>
            <a:ext cx="9144000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0033CC"/>
                </a:solidFill>
              </a:rPr>
              <a:t>Monitoring SET-LRP online</a:t>
            </a:r>
            <a:endParaRPr lang="en-US">
              <a:solidFill>
                <a:srgbClr val="0033CC"/>
              </a:solidFill>
            </a:endParaRPr>
          </a:p>
        </p:txBody>
      </p:sp>
      <p:pic>
        <p:nvPicPr>
          <p:cNvPr id="1413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41322" name="Object 10"/>
          <p:cNvGraphicFramePr>
            <a:graphicFrameLocks noChangeAspect="1"/>
          </p:cNvGraphicFramePr>
          <p:nvPr>
            <p:ph idx="1"/>
          </p:nvPr>
        </p:nvGraphicFramePr>
        <p:xfrm>
          <a:off x="539750" y="1700213"/>
          <a:ext cx="8064500" cy="2878137"/>
        </p:xfrm>
        <a:graphic>
          <a:graphicData uri="http://schemas.openxmlformats.org/presentationml/2006/ole">
            <p:oleObj spid="_x0000_s13314" name="CS ChemDraw Drawing" r:id="rId5" imgW="5433120" imgH="1938240" progId="ChemDraw.Document.6.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chemeClr val="tx2"/>
                </a:solidFill>
              </a:rPr>
              <a:t>Effect of CuBr</a:t>
            </a:r>
            <a:r>
              <a:rPr lang="en-GB" sz="3600" baseline="-25000" dirty="0">
                <a:solidFill>
                  <a:schemeClr val="tx2"/>
                </a:solidFill>
              </a:rPr>
              <a:t>2</a:t>
            </a:r>
            <a:r>
              <a:rPr lang="en-GB" sz="3600" dirty="0">
                <a:solidFill>
                  <a:schemeClr val="tx2"/>
                </a:solidFill>
              </a:rPr>
              <a:t> on rate of conversion </a:t>
            </a:r>
            <a:r>
              <a:rPr lang="en-GB" sz="3600" dirty="0" smtClean="0">
                <a:solidFill>
                  <a:schemeClr val="tx2"/>
                </a:solidFill>
              </a:rPr>
              <a:t>of MA</a:t>
            </a:r>
            <a:endParaRPr lang="en-US" sz="3600" dirty="0">
              <a:solidFill>
                <a:schemeClr val="tx2"/>
              </a:solidFill>
            </a:endParaRPr>
          </a:p>
        </p:txBody>
      </p:sp>
      <p:graphicFrame>
        <p:nvGraphicFramePr>
          <p:cNvPr id="27238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700338" y="1196975"/>
          <a:ext cx="5976937" cy="4672013"/>
        </p:xfrm>
        <a:graphic>
          <a:graphicData uri="http://schemas.openxmlformats.org/presentationml/2006/ole">
            <p:oleObj spid="_x0000_s5122" name="Graph" r:id="rId4" imgW="4039200" imgH="3290400" progId="Origin50.Graph">
              <p:embed/>
            </p:oleObj>
          </a:graphicData>
        </a:graphic>
      </p:graphicFrame>
      <p:pic>
        <p:nvPicPr>
          <p:cNvPr id="27238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2389" name="Picture 5" descr="P1000391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68313" y="1484313"/>
            <a:ext cx="2390775" cy="42497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Rapid GPC analysis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21858" name="Picture 2" descr="E:\Back up stuff\AA Documents\Word Documents\PAPERS\martin levere\paper 3 b\Figure 10 Rapid GPC instrument setup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928802"/>
            <a:ext cx="6076950" cy="3800475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Polymerisation Cu(I) and Cu(0)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SET-LRP</a:t>
            </a:r>
          </a:p>
          <a:p>
            <a:pPr lvl="1"/>
            <a:r>
              <a:rPr lang="en-GB" dirty="0" smtClean="0"/>
              <a:t>Polymerisation in different solvents</a:t>
            </a:r>
          </a:p>
          <a:p>
            <a:pPr lvl="1"/>
            <a:r>
              <a:rPr lang="en-GB" dirty="0" smtClean="0"/>
              <a:t>Polymerisation of PEG containing monomers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Glycopolymers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90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>
                <a:solidFill>
                  <a:srgbClr val="0033CC"/>
                </a:solidFill>
              </a:rPr>
              <a:t>Online Monitoring via Rapid GPC</a:t>
            </a:r>
            <a:endParaRPr lang="en-US" sz="4000">
              <a:solidFill>
                <a:srgbClr val="0033CC"/>
              </a:solidFill>
            </a:endParaRPr>
          </a:p>
        </p:txBody>
      </p:sp>
      <p:sp>
        <p:nvSpPr>
          <p:cNvPr id="89097" name="Text Box 9"/>
          <p:cNvSpPr txBox="1">
            <a:spLocks noChangeArrowheads="1"/>
          </p:cNvSpPr>
          <p:nvPr/>
        </p:nvSpPr>
        <p:spPr bwMode="auto">
          <a:xfrm>
            <a:off x="755650" y="17002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89105" name="Object 17"/>
          <p:cNvGraphicFramePr>
            <a:graphicFrameLocks noChangeAspect="1"/>
          </p:cNvGraphicFramePr>
          <p:nvPr>
            <p:ph sz="half" idx="2"/>
          </p:nvPr>
        </p:nvGraphicFramePr>
        <p:xfrm>
          <a:off x="4572000" y="1346200"/>
          <a:ext cx="3887788" cy="3170238"/>
        </p:xfrm>
        <a:graphic>
          <a:graphicData uri="http://schemas.openxmlformats.org/presentationml/2006/ole">
            <p:oleObj spid="_x0000_s14338" name="Graph" r:id="rId5" imgW="4089600" imgH="3335040" progId="Origin50.Graph">
              <p:embed/>
            </p:oleObj>
          </a:graphicData>
        </a:graphic>
      </p:graphicFrame>
      <p:sp>
        <p:nvSpPr>
          <p:cNvPr id="89107" name="Rectangle 19"/>
          <p:cNvSpPr>
            <a:spLocks noChangeArrowheads="1"/>
          </p:cNvSpPr>
          <p:nvPr/>
        </p:nvSpPr>
        <p:spPr bwMode="auto">
          <a:xfrm>
            <a:off x="4643438" y="1412875"/>
            <a:ext cx="3959225" cy="29527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13" descr="P100018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5572132" y="4572008"/>
            <a:ext cx="2357454" cy="1413823"/>
          </a:xfrm>
          <a:prstGeom prst="rect">
            <a:avLst/>
          </a:prstGeom>
          <a:noFill/>
          <a:ln/>
        </p:spPr>
      </p:pic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214282" y="2143116"/>
          <a:ext cx="4266280" cy="2979734"/>
        </p:xfrm>
        <a:graphic>
          <a:graphicData uri="http://schemas.openxmlformats.org/presentationml/2006/ole">
            <p:oleObj spid="_x0000_s14340" name="Bitmap Image" r:id="rId7" imgW="5904762" imgH="412381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 descr="E:\Back up stuff\AA Documents\Word Documents\PAPERS\martin levere\paper 3 b\Figure1 Reaction Schematic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571480"/>
            <a:ext cx="5000660" cy="1667699"/>
          </a:xfrm>
          <a:prstGeom prst="rect">
            <a:avLst/>
          </a:prstGeom>
          <a:noFill/>
        </p:spPr>
      </p:pic>
      <p:pic>
        <p:nvPicPr>
          <p:cNvPr id="120835" name="Picture 3" descr="E:\Back up stuff\AA Documents\Word Documents\PAPERS\martin levere\paper 3 b\Figure11 Kinetics Online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714620"/>
            <a:ext cx="3743316" cy="2890199"/>
          </a:xfrm>
          <a:prstGeom prst="rect">
            <a:avLst/>
          </a:prstGeom>
          <a:noFill/>
        </p:spPr>
      </p:pic>
      <p:pic>
        <p:nvPicPr>
          <p:cNvPr id="120836" name="Picture 4" descr="E:\Back up stuff\AA Documents\Word Documents\PAPERS\martin levere\paper 3 b\Figure14 MWD plots online 2.T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2357430"/>
            <a:ext cx="3255531" cy="1714512"/>
          </a:xfrm>
          <a:prstGeom prst="rect">
            <a:avLst/>
          </a:prstGeom>
          <a:noFill/>
        </p:spPr>
      </p:pic>
      <p:pic>
        <p:nvPicPr>
          <p:cNvPr id="120837" name="Picture 5" descr="E:\Back up stuff\AA Documents\Word Documents\PAPERS\martin levere\paper 3 b\Figure 15PDA 1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357694"/>
            <a:ext cx="2590783" cy="1943087"/>
          </a:xfrm>
          <a:prstGeom prst="rect">
            <a:avLst/>
          </a:prstGeom>
          <a:noFill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pPr lvl="1"/>
            <a:r>
              <a:rPr lang="en-GB" dirty="0" smtClean="0"/>
              <a:t>Polymerisation in different solvents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Polymerisation of PEG containing monomers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Glycopolymers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28596" y="2928934"/>
            <a:ext cx="4154488" cy="2901950"/>
            <a:chOff x="2880" y="436"/>
            <a:chExt cx="2617" cy="1828"/>
          </a:xfrm>
        </p:grpSpPr>
        <p:graphicFrame>
          <p:nvGraphicFramePr>
            <p:cNvPr id="197648" name="Object 16"/>
            <p:cNvGraphicFramePr>
              <a:graphicFrameLocks noChangeAspect="1"/>
            </p:cNvGraphicFramePr>
            <p:nvPr/>
          </p:nvGraphicFramePr>
          <p:xfrm>
            <a:off x="2880" y="436"/>
            <a:ext cx="2617" cy="1828"/>
          </p:xfrm>
          <a:graphic>
            <a:graphicData uri="http://schemas.openxmlformats.org/presentationml/2006/ole">
              <p:oleObj spid="_x0000_s22530" name="Graph" r:id="rId4" imgW="4154400" imgH="2901600" progId="Origin50.Graph">
                <p:embed/>
              </p:oleObj>
            </a:graphicData>
          </a:graphic>
        </p:graphicFrame>
        <p:sp>
          <p:nvSpPr>
            <p:cNvPr id="197649" name="Text Box 17"/>
            <p:cNvSpPr txBox="1">
              <a:spLocks noChangeArrowheads="1"/>
            </p:cNvSpPr>
            <p:nvPr/>
          </p:nvSpPr>
          <p:spPr bwMode="auto">
            <a:xfrm>
              <a:off x="4604" y="996"/>
              <a:ext cx="817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/>
                <a:t>Mn ~8000</a:t>
              </a:r>
            </a:p>
            <a:p>
              <a:pPr>
                <a:spcBef>
                  <a:spcPct val="50000"/>
                </a:spcBef>
              </a:pPr>
              <a:r>
                <a:rPr lang="en-GB" sz="1400"/>
                <a:t>PDI ~1.14</a:t>
              </a:r>
            </a:p>
          </p:txBody>
        </p:sp>
      </p:grpSp>
      <p:pic>
        <p:nvPicPr>
          <p:cNvPr id="1976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763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85728"/>
            <a:ext cx="9144000" cy="67945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5B9C"/>
                </a:solidFill>
              </a:rPr>
              <a:t>PEGMA with SETLRP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929190" y="3429000"/>
            <a:ext cx="4032250" cy="1868487"/>
            <a:chOff x="13710" y="3405"/>
            <a:chExt cx="5452" cy="2527"/>
          </a:xfrm>
        </p:grpSpPr>
        <p:pic>
          <p:nvPicPr>
            <p:cNvPr id="197651" name="Picture 19" descr="Combined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710" y="3413"/>
              <a:ext cx="5452" cy="2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7652" name="Text Box 20"/>
            <p:cNvSpPr txBox="1">
              <a:spLocks noChangeArrowheads="1"/>
            </p:cNvSpPr>
            <p:nvPr/>
          </p:nvSpPr>
          <p:spPr bwMode="auto">
            <a:xfrm>
              <a:off x="15996" y="3405"/>
              <a:ext cx="880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1293813"/>
              <a:r>
                <a:rPr lang="en-GB" sz="1200" b="1"/>
                <a:t>DMSO</a:t>
              </a:r>
            </a:p>
          </p:txBody>
        </p:sp>
        <p:sp>
          <p:nvSpPr>
            <p:cNvPr id="197653" name="Text Box 21"/>
            <p:cNvSpPr txBox="1">
              <a:spLocks noChangeArrowheads="1"/>
            </p:cNvSpPr>
            <p:nvPr/>
          </p:nvSpPr>
          <p:spPr bwMode="auto">
            <a:xfrm>
              <a:off x="16007" y="4328"/>
              <a:ext cx="856" cy="38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1293813"/>
              <a:r>
                <a:rPr lang="en-GB" sz="1200" b="1"/>
                <a:t>MeOH</a:t>
              </a:r>
            </a:p>
          </p:txBody>
        </p:sp>
        <p:sp>
          <p:nvSpPr>
            <p:cNvPr id="197654" name="Text Box 22"/>
            <p:cNvSpPr txBox="1">
              <a:spLocks noChangeArrowheads="1"/>
            </p:cNvSpPr>
            <p:nvPr/>
          </p:nvSpPr>
          <p:spPr bwMode="auto">
            <a:xfrm>
              <a:off x="16022" y="5123"/>
              <a:ext cx="826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1293813"/>
              <a:r>
                <a:rPr lang="en-GB" sz="1200" b="1" baseline="30000"/>
                <a:t>i</a:t>
              </a:r>
              <a:r>
                <a:rPr lang="en-GB" sz="1200" b="1"/>
                <a:t>PrOH</a:t>
              </a:r>
            </a:p>
          </p:txBody>
        </p:sp>
      </p:grp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285852" y="1214422"/>
          <a:ext cx="6194425" cy="1509712"/>
        </p:xfrm>
        <a:graphic>
          <a:graphicData uri="http://schemas.openxmlformats.org/presentationml/2006/ole">
            <p:oleObj spid="_x0000_s22531" name="CS ChemDraw Drawing" r:id="rId7" imgW="6321960" imgH="1321560" progId="ChemDraw.Document.6.0">
              <p:embed/>
            </p:oleObj>
          </a:graphicData>
        </a:graphic>
      </p:graphicFrame>
    </p:spTree>
  </p:cSld>
  <p:clrMapOvr>
    <a:masterClrMapping/>
  </p:clrMapOvr>
  <p:transition advTm="4042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968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9144000" cy="67945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5B9C"/>
                </a:solidFill>
              </a:rPr>
              <a:t>PEGMA with SETLRP</a:t>
            </a:r>
          </a:p>
        </p:txBody>
      </p:sp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5435600" y="12684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142844" y="1214422"/>
            <a:ext cx="87852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85738">
              <a:spcBef>
                <a:spcPct val="50000"/>
              </a:spcBef>
              <a:buFontTx/>
              <a:buChar char="•"/>
            </a:pPr>
            <a:r>
              <a:rPr lang="en-GB" sz="2400" dirty="0">
                <a:solidFill>
                  <a:srgbClr val="005B9C"/>
                </a:solidFill>
              </a:rPr>
              <a:t>Following Cu(II) production by UV-VIS</a:t>
            </a:r>
          </a:p>
          <a:p>
            <a:pPr lvl="1" indent="166688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5B9C"/>
                </a:solidFill>
              </a:rPr>
              <a:t>Cu(0), PMDETA, PEGMA</a:t>
            </a:r>
            <a:r>
              <a:rPr lang="en-GB" sz="2000" baseline="-25000" dirty="0">
                <a:solidFill>
                  <a:srgbClr val="005B9C"/>
                </a:solidFill>
              </a:rPr>
              <a:t>475</a:t>
            </a:r>
            <a:r>
              <a:rPr lang="en-GB" sz="2000" dirty="0">
                <a:solidFill>
                  <a:srgbClr val="005B9C"/>
                </a:solidFill>
              </a:rPr>
              <a:t> and </a:t>
            </a:r>
            <a:r>
              <a:rPr lang="en-GB" sz="2000" dirty="0" err="1">
                <a:solidFill>
                  <a:srgbClr val="005B9C"/>
                </a:solidFill>
              </a:rPr>
              <a:t>MeOH</a:t>
            </a:r>
            <a:endParaRPr lang="en-GB" sz="2000" dirty="0">
              <a:solidFill>
                <a:srgbClr val="005B9C"/>
              </a:solidFill>
            </a:endParaRPr>
          </a:p>
          <a:p>
            <a:pPr lvl="1" indent="166688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5B9C"/>
                </a:solidFill>
              </a:rPr>
              <a:t>Tungsten lamp and fibre optic</a:t>
            </a:r>
          </a:p>
          <a:p>
            <a:pPr lvl="1" indent="166688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5B9C"/>
                </a:solidFill>
              </a:rPr>
              <a:t>Copper reflections and stirrer vibrations</a:t>
            </a:r>
          </a:p>
        </p:txBody>
      </p:sp>
      <p:graphicFrame>
        <p:nvGraphicFramePr>
          <p:cNvPr id="199695" name="Object 15"/>
          <p:cNvGraphicFramePr>
            <a:graphicFrameLocks noChangeAspect="1"/>
          </p:cNvGraphicFramePr>
          <p:nvPr/>
        </p:nvGraphicFramePr>
        <p:xfrm>
          <a:off x="1857356" y="3214686"/>
          <a:ext cx="1798637" cy="2454275"/>
        </p:xfrm>
        <a:graphic>
          <a:graphicData uri="http://schemas.openxmlformats.org/presentationml/2006/ole">
            <p:oleObj spid="_x0000_s23554" name="Image" r:id="rId5" imgW="1798222" imgH="2453506" progId="Photoshop.Image.7">
              <p:embed/>
            </p:oleObj>
          </a:graphicData>
        </a:graphic>
      </p:graphicFrame>
      <p:graphicFrame>
        <p:nvGraphicFramePr>
          <p:cNvPr id="199696" name="Object 16"/>
          <p:cNvGraphicFramePr>
            <a:graphicFrameLocks noChangeAspect="1"/>
          </p:cNvGraphicFramePr>
          <p:nvPr/>
        </p:nvGraphicFramePr>
        <p:xfrm>
          <a:off x="5000628" y="3214686"/>
          <a:ext cx="2414587" cy="2438400"/>
        </p:xfrm>
        <a:graphic>
          <a:graphicData uri="http://schemas.openxmlformats.org/presentationml/2006/ole">
            <p:oleObj spid="_x0000_s23555" name="Image" r:id="rId6" imgW="3974603" imgH="4012698" progId="Photoshop.Image.7">
              <p:embed/>
            </p:oleObj>
          </a:graphicData>
        </a:graphic>
      </p:graphicFrame>
      <p:pic>
        <p:nvPicPr>
          <p:cNvPr id="23556" name="Picture 5" descr="CF153 Colou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1214422"/>
            <a:ext cx="1785950" cy="106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8641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82613" y="2917825"/>
            <a:ext cx="8383587" cy="2894013"/>
            <a:chOff x="367" y="1838"/>
            <a:chExt cx="5281" cy="1823"/>
          </a:xfrm>
        </p:grpSpPr>
        <p:pic>
          <p:nvPicPr>
            <p:cNvPr id="201743" name="Picture 1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7" y="1838"/>
              <a:ext cx="2578" cy="1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1742" name="Picture 1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70" y="1851"/>
              <a:ext cx="2578" cy="1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017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173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26988"/>
            <a:ext cx="9144000" cy="679451"/>
          </a:xfrm>
        </p:spPr>
        <p:txBody>
          <a:bodyPr>
            <a:normAutofit fontScale="90000"/>
          </a:bodyPr>
          <a:lstStyle/>
          <a:p>
            <a:pPr algn="ctr"/>
            <a:r>
              <a:rPr lang="en-GB">
                <a:solidFill>
                  <a:srgbClr val="005B9C"/>
                </a:solidFill>
              </a:rPr>
              <a:t>PEGMA with SETLRP</a:t>
            </a:r>
          </a:p>
        </p:txBody>
      </p:sp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5435600" y="12684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01734" name="Text Box 6"/>
          <p:cNvSpPr txBox="1">
            <a:spLocks noChangeArrowheads="1"/>
          </p:cNvSpPr>
          <p:nvPr/>
        </p:nvSpPr>
        <p:spPr bwMode="auto">
          <a:xfrm>
            <a:off x="179388" y="908050"/>
            <a:ext cx="87852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82563">
              <a:spcBef>
                <a:spcPct val="50000"/>
              </a:spcBef>
              <a:buFontTx/>
              <a:buChar char="•"/>
              <a:tabLst>
                <a:tab pos="182563" algn="l"/>
              </a:tabLst>
            </a:pPr>
            <a:r>
              <a:rPr lang="en-GB" sz="2400">
                <a:solidFill>
                  <a:srgbClr val="005B9C"/>
                </a:solidFill>
              </a:rPr>
              <a:t>Detector saturation at t~3 h </a:t>
            </a:r>
          </a:p>
          <a:p>
            <a:pPr indent="182563">
              <a:spcBef>
                <a:spcPct val="50000"/>
              </a:spcBef>
              <a:buFontTx/>
              <a:buChar char="•"/>
              <a:tabLst>
                <a:tab pos="182563" algn="l"/>
              </a:tabLst>
            </a:pPr>
            <a:r>
              <a:rPr lang="en-GB" sz="2400">
                <a:solidFill>
                  <a:srgbClr val="005B9C"/>
                </a:solidFill>
              </a:rPr>
              <a:t>Data only attainable up to 40 % monomer conversion</a:t>
            </a:r>
          </a:p>
          <a:p>
            <a:pPr indent="182563">
              <a:spcBef>
                <a:spcPct val="50000"/>
              </a:spcBef>
              <a:buFontTx/>
              <a:buChar char="•"/>
              <a:tabLst>
                <a:tab pos="182563" algn="l"/>
              </a:tabLst>
            </a:pPr>
            <a:r>
              <a:rPr lang="en-GB" sz="2400">
                <a:solidFill>
                  <a:srgbClr val="005B9C"/>
                </a:solidFill>
              </a:rPr>
              <a:t>Cu(II) increase</a:t>
            </a:r>
          </a:p>
        </p:txBody>
      </p:sp>
      <p:sp>
        <p:nvSpPr>
          <p:cNvPr id="201735" name="Rectangle 7"/>
          <p:cNvSpPr>
            <a:spLocks noChangeArrowheads="1"/>
          </p:cNvSpPr>
          <p:nvPr/>
        </p:nvSpPr>
        <p:spPr bwMode="auto">
          <a:xfrm>
            <a:off x="0" y="2967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1739" name="Line 11"/>
          <p:cNvSpPr>
            <a:spLocks noChangeShapeType="1"/>
          </p:cNvSpPr>
          <p:nvPr/>
        </p:nvSpPr>
        <p:spPr bwMode="auto">
          <a:xfrm flipV="1">
            <a:off x="1692275" y="3716338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 advTm="42375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tx2"/>
                </a:solidFill>
              </a:rPr>
              <a:t>Cu(0)-catalysed polymerisation of PEGMA</a:t>
            </a:r>
            <a:r>
              <a:rPr lang="en-GB" sz="3200" baseline="-25000" dirty="0" smtClean="0">
                <a:solidFill>
                  <a:schemeClr val="tx2"/>
                </a:solidFill>
              </a:rPr>
              <a:t>475 </a:t>
            </a:r>
            <a:br>
              <a:rPr lang="en-GB" sz="3200" baseline="-25000" dirty="0" smtClean="0">
                <a:solidFill>
                  <a:schemeClr val="tx2"/>
                </a:solidFill>
              </a:rPr>
            </a:br>
            <a:endParaRPr lang="en-GB" sz="3200" dirty="0">
              <a:solidFill>
                <a:schemeClr val="tx2"/>
              </a:solidFill>
            </a:endParaRPr>
          </a:p>
        </p:txBody>
      </p:sp>
      <p:pic>
        <p:nvPicPr>
          <p:cNvPr id="115714" name="Picture 18" descr="Alcohol Comparison 2 - CF132, 34, 36 (MeOH, EtOH, nPrOH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214422"/>
            <a:ext cx="2401888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5" name="Picture 19" descr="Alcohol Comparison 2 - CF136, 37, 39 (nPrOH, iPrOH, tBuOH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214422"/>
            <a:ext cx="2401888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28662" y="3143248"/>
            <a:ext cx="5716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[</a:t>
            </a:r>
            <a:r>
              <a:rPr lang="en-GB" dirty="0"/>
              <a:t>Cu(0)]:[I]:[L]:[</a:t>
            </a:r>
            <a:r>
              <a:rPr lang="en-GB" dirty="0" err="1"/>
              <a:t>Mes</a:t>
            </a:r>
            <a:r>
              <a:rPr lang="en-GB" dirty="0"/>
              <a:t>]:[PEGMA</a:t>
            </a:r>
            <a:r>
              <a:rPr lang="en-GB" baseline="-25000" dirty="0"/>
              <a:t>475</a:t>
            </a:r>
            <a:r>
              <a:rPr lang="en-GB" dirty="0"/>
              <a:t>] = </a:t>
            </a:r>
            <a:r>
              <a:rPr lang="en-GB" dirty="0" smtClean="0"/>
              <a:t>1/1/1/15/30.L </a:t>
            </a:r>
            <a:r>
              <a:rPr lang="en-GB" dirty="0"/>
              <a:t>=</a:t>
            </a:r>
            <a:r>
              <a:rPr lang="en-GB" i="1" dirty="0"/>
              <a:t> </a:t>
            </a:r>
            <a:r>
              <a:rPr lang="en-GB" i="1" dirty="0" smtClean="0"/>
              <a:t>PMDETA</a:t>
            </a:r>
            <a:endParaRPr lang="en-GB" dirty="0"/>
          </a:p>
        </p:txBody>
      </p:sp>
      <p:pic>
        <p:nvPicPr>
          <p:cNvPr id="115716" name="Picture 20" descr="GPC Trac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1214422"/>
            <a:ext cx="2401888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7" name="Picture 26" descr="poly(PEGMA475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3571876"/>
            <a:ext cx="2978136" cy="222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DEGMEMA with Cu(0)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16738" name="Picture 27" descr="DEGMEM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71678"/>
            <a:ext cx="49784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39" name="Picture 28" descr="MALDI-TOF - DEGMEMA Poly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5" y="1285860"/>
            <a:ext cx="3372965" cy="246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500694" y="3786190"/>
          <a:ext cx="3429024" cy="1744980"/>
        </p:xfrm>
        <a:graphic>
          <a:graphicData uri="http://schemas.openxmlformats.org/drawingml/2006/table">
            <a:tbl>
              <a:tblPr/>
              <a:tblGrid>
                <a:gridCol w="569375"/>
                <a:gridCol w="766548"/>
                <a:gridCol w="721833"/>
                <a:gridCol w="722259"/>
                <a:gridCol w="329615"/>
                <a:gridCol w="319394"/>
              </a:tblGrid>
              <a:tr h="204026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501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latin typeface="Calibri"/>
                          <a:ea typeface="Times New Roman"/>
                          <a:cs typeface="Times New Roman"/>
                        </a:rPr>
                        <a:t>Repeat </a:t>
                      </a: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Units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Theoretical Mass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(Da)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Actual Mass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Calibri"/>
                          <a:ea typeface="Times New Roman"/>
                          <a:cs typeface="Times New Roman"/>
                        </a:rPr>
                        <a:t>(Da)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Difference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000" b="1" dirty="0" err="1">
                          <a:latin typeface="Calibri"/>
                          <a:ea typeface="Times New Roman"/>
                          <a:cs typeface="Times New Roman"/>
                        </a:rPr>
                        <a:t>ppm</a:t>
                      </a:r>
                      <a:r>
                        <a:rPr lang="en-GB" sz="1000" b="1" dirty="0">
                          <a:latin typeface="Calibri"/>
                          <a:ea typeface="Times New Roman"/>
                          <a:cs typeface="Times New Roman"/>
                        </a:rPr>
                        <a:t>)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64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12326.250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12326.892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52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65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12514.471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12514.825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66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12702.692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Calibri"/>
                          <a:ea typeface="Times New Roman"/>
                          <a:cs typeface="Times New Roman"/>
                        </a:rPr>
                        <a:t>12702.601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24932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PEG Monomers and SET-LRP</a:t>
            </a:r>
          </a:p>
        </p:txBody>
      </p:sp>
      <p:sp>
        <p:nvSpPr>
          <p:cNvPr id="124935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4936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4937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4938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4939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4940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4941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4942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4944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4945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4946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4947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4948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24949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22</a:t>
            </a:r>
          </a:p>
        </p:txBody>
      </p:sp>
      <p:sp>
        <p:nvSpPr>
          <p:cNvPr id="124950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4951" name="Text Box 23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Polymerisation of PEGA</a:t>
            </a:r>
            <a:r>
              <a:rPr lang="en-GB" baseline="-25000">
                <a:latin typeface="Verdana" pitchFamily="34" charset="0"/>
              </a:rPr>
              <a:t>454</a:t>
            </a:r>
            <a:r>
              <a:rPr lang="en-GB">
                <a:latin typeface="Verdana" pitchFamily="34" charset="0"/>
              </a:rPr>
              <a:t> in selected alcohols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124952" name="Picture 24" descr="PEGA in Alcohols Kinetic Pl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2276475"/>
            <a:ext cx="5508625" cy="3844925"/>
          </a:xfrm>
          <a:prstGeom prst="rect">
            <a:avLst/>
          </a:prstGeom>
          <a:noFill/>
        </p:spPr>
      </p:pic>
      <p:pic>
        <p:nvPicPr>
          <p:cNvPr id="124953" name="Picture 25" descr="Cu(0) Polymeris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1341438"/>
            <a:ext cx="5732463" cy="1255712"/>
          </a:xfrm>
          <a:prstGeom prst="rect">
            <a:avLst/>
          </a:prstGeom>
          <a:noFill/>
        </p:spPr>
      </p:pic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669088" y="1685925"/>
            <a:ext cx="149225" cy="144463"/>
            <a:chOff x="4014" y="1480"/>
            <a:chExt cx="94" cy="91"/>
          </a:xfrm>
        </p:grpSpPr>
        <p:sp>
          <p:nvSpPr>
            <p:cNvPr id="124955" name="Line 27"/>
            <p:cNvSpPr>
              <a:spLocks noChangeShapeType="1"/>
            </p:cNvSpPr>
            <p:nvPr/>
          </p:nvSpPr>
          <p:spPr bwMode="auto">
            <a:xfrm flipH="1">
              <a:off x="4014" y="1480"/>
              <a:ext cx="45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24956" name="Line 28"/>
            <p:cNvSpPr>
              <a:spLocks noChangeShapeType="1"/>
            </p:cNvSpPr>
            <p:nvPr/>
          </p:nvSpPr>
          <p:spPr bwMode="auto">
            <a:xfrm>
              <a:off x="4063" y="1480"/>
              <a:ext cx="45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124957" name="Picture 29" descr="Alcohol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2924175"/>
            <a:ext cx="7205662" cy="2382838"/>
          </a:xfrm>
          <a:prstGeom prst="rect">
            <a:avLst/>
          </a:prstGeom>
          <a:noFill/>
        </p:spPr>
      </p:pic>
      <p:pic>
        <p:nvPicPr>
          <p:cNvPr id="30" name="Picture 2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294" name="Picture 342" descr="PEGAAlcohol Tab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394200"/>
            <a:ext cx="8083550" cy="1627188"/>
          </a:xfrm>
          <a:prstGeom prst="rect">
            <a:avLst/>
          </a:prstGeom>
          <a:noFill/>
        </p:spPr>
      </p:pic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2595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PEG Monomers and SET-LRP</a:t>
            </a:r>
          </a:p>
        </p:txBody>
      </p:sp>
      <p:sp>
        <p:nvSpPr>
          <p:cNvPr id="12595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596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596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596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7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596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69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70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71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5972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25973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23</a:t>
            </a:r>
          </a:p>
        </p:txBody>
      </p:sp>
      <p:pic>
        <p:nvPicPr>
          <p:cNvPr id="125975" name="Picture 23" descr="PEGA in Alcohols Kinetic Plo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1268413"/>
            <a:ext cx="4356100" cy="3040062"/>
          </a:xfrm>
          <a:prstGeom prst="rect">
            <a:avLst/>
          </a:prstGeom>
          <a:noFill/>
        </p:spPr>
      </p:pic>
      <p:sp>
        <p:nvSpPr>
          <p:cNvPr id="125977" name="Text Box 25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Polymerisation of PEGA</a:t>
            </a:r>
            <a:r>
              <a:rPr lang="en-GB" baseline="-25000">
                <a:latin typeface="Verdana" pitchFamily="34" charset="0"/>
              </a:rPr>
              <a:t>454</a:t>
            </a:r>
            <a:r>
              <a:rPr lang="en-GB">
                <a:latin typeface="Verdana" pitchFamily="34" charset="0"/>
              </a:rPr>
              <a:t> in selected alcohols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Introduction to SET-LRP</a:t>
            </a:r>
          </a:p>
        </p:txBody>
      </p:sp>
      <p:sp>
        <p:nvSpPr>
          <p:cNvPr id="72711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2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2714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2716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18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20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26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727" name="Text Box 23"/>
          <p:cNvSpPr txBox="1">
            <a:spLocks noChangeArrowheads="1"/>
          </p:cNvSpPr>
          <p:nvPr/>
        </p:nvSpPr>
        <p:spPr bwMode="auto">
          <a:xfrm>
            <a:off x="468313" y="908050"/>
            <a:ext cx="8137525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SET-LRP: A brief overview</a:t>
            </a:r>
            <a:endParaRPr lang="en-GB" baseline="-25000">
              <a:latin typeface="Verdana" pitchFamily="34" charset="0"/>
            </a:endParaRPr>
          </a:p>
        </p:txBody>
      </p:sp>
      <p:sp>
        <p:nvSpPr>
          <p:cNvPr id="72729" name="Text Box 25"/>
          <p:cNvSpPr txBox="1">
            <a:spLocks noChangeArrowheads="1"/>
          </p:cNvSpPr>
          <p:nvPr/>
        </p:nvSpPr>
        <p:spPr bwMode="auto">
          <a:xfrm>
            <a:off x="7164388" y="1916113"/>
            <a:ext cx="1647825" cy="5847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GB" sz="1600" dirty="0">
                <a:latin typeface="Verdana" pitchFamily="34" charset="0"/>
              </a:rPr>
              <a:t>ATRP </a:t>
            </a:r>
            <a:r>
              <a:rPr lang="en-GB" sz="1600" dirty="0" smtClean="0">
                <a:latin typeface="Verdana" pitchFamily="34" charset="0"/>
              </a:rPr>
              <a:t>with </a:t>
            </a:r>
            <a:r>
              <a:rPr lang="en-GB" sz="1600" b="1" dirty="0" err="1" smtClean="0">
                <a:latin typeface="Verdana" pitchFamily="34" charset="0"/>
              </a:rPr>
              <a:t>Cu</a:t>
            </a:r>
            <a:r>
              <a:rPr lang="en-GB" sz="1600" b="1" baseline="30000" dirty="0" err="1" smtClean="0">
                <a:latin typeface="Verdana" pitchFamily="34" charset="0"/>
              </a:rPr>
              <a:t>I</a:t>
            </a:r>
            <a:r>
              <a:rPr lang="en-GB" sz="1600" b="1" dirty="0" err="1" smtClean="0">
                <a:latin typeface="Verdana" pitchFamily="34" charset="0"/>
              </a:rPr>
              <a:t>X</a:t>
            </a:r>
            <a:endParaRPr lang="en-GB" sz="1600" dirty="0">
              <a:latin typeface="Verdana" pitchFamily="34" charset="0"/>
            </a:endParaRPr>
          </a:p>
        </p:txBody>
      </p:sp>
      <p:sp>
        <p:nvSpPr>
          <p:cNvPr id="72731" name="Text Box 27"/>
          <p:cNvSpPr txBox="1">
            <a:spLocks noChangeArrowheads="1"/>
          </p:cNvSpPr>
          <p:nvPr/>
        </p:nvSpPr>
        <p:spPr bwMode="auto">
          <a:xfrm>
            <a:off x="7092950" y="4005263"/>
            <a:ext cx="1792288" cy="58102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GB" sz="1600" b="1">
                <a:solidFill>
                  <a:srgbClr val="008000"/>
                </a:solidFill>
                <a:latin typeface="Verdana" pitchFamily="34" charset="0"/>
              </a:rPr>
              <a:t>Cu(0)</a:t>
            </a:r>
            <a:r>
              <a:rPr lang="en-GB" sz="1600">
                <a:latin typeface="Verdana" pitchFamily="34" charset="0"/>
              </a:rPr>
              <a:t> as the active catalyst</a:t>
            </a:r>
          </a:p>
        </p:txBody>
      </p:sp>
      <p:pic>
        <p:nvPicPr>
          <p:cNvPr id="72734" name="Picture 30" descr="SETLR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573463"/>
            <a:ext cx="6121400" cy="1677987"/>
          </a:xfrm>
          <a:prstGeom prst="rect">
            <a:avLst/>
          </a:prstGeom>
          <a:solidFill>
            <a:schemeClr val="accent1">
              <a:alpha val="76000"/>
            </a:schemeClr>
          </a:solidFill>
        </p:spPr>
      </p:pic>
      <p:pic>
        <p:nvPicPr>
          <p:cNvPr id="72735" name="Picture 31" descr="ATR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1773238"/>
            <a:ext cx="6119812" cy="1276350"/>
          </a:xfrm>
          <a:prstGeom prst="rect">
            <a:avLst/>
          </a:prstGeom>
          <a:noFill/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36" name="Rectangle 32"/>
          <p:cNvSpPr>
            <a:spLocks noChangeArrowheads="1"/>
          </p:cNvSpPr>
          <p:nvPr/>
        </p:nvSpPr>
        <p:spPr bwMode="auto">
          <a:xfrm>
            <a:off x="4143372" y="6357958"/>
            <a:ext cx="471490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n-GB" sz="800" dirty="0" err="1">
                <a:solidFill>
                  <a:schemeClr val="bg1"/>
                </a:solidFill>
                <a:latin typeface="Verdana" pitchFamily="34" charset="0"/>
              </a:rPr>
              <a:t>Percec</a:t>
            </a:r>
            <a:r>
              <a:rPr lang="en-GB" sz="800" dirty="0">
                <a:solidFill>
                  <a:schemeClr val="bg1"/>
                </a:solidFill>
                <a:latin typeface="Verdana" pitchFamily="34" charset="0"/>
              </a:rPr>
              <a:t>, V. et al, </a:t>
            </a:r>
            <a:r>
              <a:rPr lang="en-GB" sz="800" i="1" dirty="0">
                <a:solidFill>
                  <a:schemeClr val="bg1"/>
                </a:solidFill>
                <a:latin typeface="Verdana" pitchFamily="34" charset="0"/>
              </a:rPr>
              <a:t>J. Am. Chem. Soc. </a:t>
            </a:r>
            <a:r>
              <a:rPr lang="en-GB" sz="800" b="1" dirty="0">
                <a:solidFill>
                  <a:schemeClr val="bg1"/>
                </a:solidFill>
                <a:latin typeface="Verdana" pitchFamily="34" charset="0"/>
              </a:rPr>
              <a:t>2006</a:t>
            </a:r>
            <a:r>
              <a:rPr lang="en-GB" sz="800" dirty="0">
                <a:solidFill>
                  <a:schemeClr val="bg1"/>
                </a:solidFill>
                <a:latin typeface="Verdana" pitchFamily="34" charset="0"/>
              </a:rPr>
              <a:t>, 128, (43), 14156-14165</a:t>
            </a:r>
            <a:r>
              <a:rPr lang="en-GB" sz="1400" dirty="0">
                <a:solidFill>
                  <a:schemeClr val="bg1"/>
                </a:solidFill>
                <a:latin typeface="Verdana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29028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PEG Monomers and SET-LRP</a:t>
            </a:r>
          </a:p>
        </p:txBody>
      </p:sp>
      <p:sp>
        <p:nvSpPr>
          <p:cNvPr id="129031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032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033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9034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9036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037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9038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9040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041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042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043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044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29045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24</a:t>
            </a:r>
          </a:p>
        </p:txBody>
      </p:sp>
      <p:sp>
        <p:nvSpPr>
          <p:cNvPr id="129046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047" name="Text Box 23"/>
          <p:cNvSpPr txBox="1">
            <a:spLocks noChangeArrowheads="1"/>
          </p:cNvSpPr>
          <p:nvPr/>
        </p:nvSpPr>
        <p:spPr bwMode="auto">
          <a:xfrm>
            <a:off x="468313" y="908050"/>
            <a:ext cx="8675687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Polymerisation of PEGA</a:t>
            </a:r>
            <a:r>
              <a:rPr lang="en-GB" baseline="-25000">
                <a:latin typeface="Verdana" pitchFamily="34" charset="0"/>
              </a:rPr>
              <a:t>454</a:t>
            </a:r>
            <a:r>
              <a:rPr lang="en-GB">
                <a:latin typeface="Verdana" pitchFamily="34" charset="0"/>
              </a:rPr>
              <a:t> in MeOH with Cu(0) and Cu(II)Br</a:t>
            </a:r>
            <a:r>
              <a:rPr lang="en-GB" baseline="-25000">
                <a:latin typeface="Verdana" pitchFamily="34" charset="0"/>
              </a:rPr>
              <a:t>2</a:t>
            </a:r>
            <a:r>
              <a:rPr lang="en-GB">
                <a:latin typeface="Verdana" pitchFamily="34" charset="0"/>
              </a:rPr>
              <a:t> additive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129048" name="Picture 24" descr="AJG117129KinPl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2327275"/>
            <a:ext cx="5576887" cy="3890963"/>
          </a:xfrm>
          <a:prstGeom prst="rect">
            <a:avLst/>
          </a:prstGeom>
          <a:noFill/>
        </p:spPr>
      </p:pic>
      <p:pic>
        <p:nvPicPr>
          <p:cNvPr id="129049" name="Picture 25" descr="cu(ii) polymeris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1412875"/>
            <a:ext cx="5400675" cy="1179513"/>
          </a:xfrm>
          <a:prstGeom prst="rect">
            <a:avLst/>
          </a:prstGeom>
          <a:noFill/>
        </p:spPr>
      </p:pic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381750" y="1733550"/>
            <a:ext cx="149225" cy="144463"/>
            <a:chOff x="4014" y="1480"/>
            <a:chExt cx="94" cy="91"/>
          </a:xfrm>
        </p:grpSpPr>
        <p:sp>
          <p:nvSpPr>
            <p:cNvPr id="129051" name="Line 27"/>
            <p:cNvSpPr>
              <a:spLocks noChangeShapeType="1"/>
            </p:cNvSpPr>
            <p:nvPr/>
          </p:nvSpPr>
          <p:spPr bwMode="auto">
            <a:xfrm flipH="1">
              <a:off x="4014" y="1480"/>
              <a:ext cx="45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29052" name="Line 28"/>
            <p:cNvSpPr>
              <a:spLocks noChangeShapeType="1"/>
            </p:cNvSpPr>
            <p:nvPr/>
          </p:nvSpPr>
          <p:spPr bwMode="auto">
            <a:xfrm>
              <a:off x="4063" y="1480"/>
              <a:ext cx="45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3107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PEG Monomers and SET-LRP</a:t>
            </a:r>
          </a:p>
        </p:txBody>
      </p:sp>
      <p:sp>
        <p:nvSpPr>
          <p:cNvPr id="13107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108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108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108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108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108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1085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108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1087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108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1089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1090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1091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1092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31093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25</a:t>
            </a:r>
          </a:p>
        </p:txBody>
      </p:sp>
      <p:pic>
        <p:nvPicPr>
          <p:cNvPr id="131094" name="Picture 22" descr="AJG129130131KinPl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08275"/>
            <a:ext cx="4583113" cy="3201988"/>
          </a:xfrm>
          <a:prstGeom prst="rect">
            <a:avLst/>
          </a:prstGeom>
          <a:noFill/>
        </p:spPr>
      </p:pic>
      <p:pic>
        <p:nvPicPr>
          <p:cNvPr id="131095" name="Picture 23" descr="AJG129130131MnVsCo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8013" y="2565400"/>
            <a:ext cx="4725987" cy="3298825"/>
          </a:xfrm>
          <a:prstGeom prst="rect">
            <a:avLst/>
          </a:prstGeom>
          <a:noFill/>
        </p:spPr>
      </p:pic>
      <p:pic>
        <p:nvPicPr>
          <p:cNvPr id="131096" name="Picture 24" descr="cu(ii) polymerisa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2275" y="1484313"/>
            <a:ext cx="5761038" cy="1258887"/>
          </a:xfrm>
          <a:prstGeom prst="rect">
            <a:avLst/>
          </a:prstGeom>
          <a:noFill/>
        </p:spPr>
      </p:pic>
      <p:sp>
        <p:nvSpPr>
          <p:cNvPr id="131097" name="Text Box 25"/>
          <p:cNvSpPr txBox="1">
            <a:spLocks noChangeArrowheads="1"/>
          </p:cNvSpPr>
          <p:nvPr/>
        </p:nvSpPr>
        <p:spPr bwMode="auto">
          <a:xfrm>
            <a:off x="468313" y="908050"/>
            <a:ext cx="8675687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Polymerisation of PEGA</a:t>
            </a:r>
            <a:r>
              <a:rPr lang="en-GB" baseline="-25000">
                <a:latin typeface="Verdana" pitchFamily="34" charset="0"/>
              </a:rPr>
              <a:t>454</a:t>
            </a:r>
            <a:r>
              <a:rPr lang="en-GB">
                <a:latin typeface="Verdana" pitchFamily="34" charset="0"/>
              </a:rPr>
              <a:t> in selected alcohols with Cu(II) additive</a:t>
            </a:r>
            <a:endParaRPr lang="en-GB" baseline="-25000">
              <a:latin typeface="Verdana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550025" y="1825625"/>
            <a:ext cx="149225" cy="144463"/>
            <a:chOff x="4014" y="1480"/>
            <a:chExt cx="94" cy="91"/>
          </a:xfrm>
        </p:grpSpPr>
        <p:sp>
          <p:nvSpPr>
            <p:cNvPr id="131099" name="Line 27"/>
            <p:cNvSpPr>
              <a:spLocks noChangeShapeType="1"/>
            </p:cNvSpPr>
            <p:nvPr/>
          </p:nvSpPr>
          <p:spPr bwMode="auto">
            <a:xfrm flipH="1">
              <a:off x="4014" y="1480"/>
              <a:ext cx="45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1100" name="Line 28"/>
            <p:cNvSpPr>
              <a:spLocks noChangeShapeType="1"/>
            </p:cNvSpPr>
            <p:nvPr/>
          </p:nvSpPr>
          <p:spPr bwMode="auto">
            <a:xfrm>
              <a:off x="4063" y="1480"/>
              <a:ext cx="45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331" name="Picture 235" descr="PEGAAlcoholCu2 Tab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24400"/>
            <a:ext cx="8156575" cy="1127125"/>
          </a:xfrm>
          <a:prstGeom prst="rect">
            <a:avLst/>
          </a:prstGeom>
          <a:noFill/>
        </p:spPr>
      </p:pic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2099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32100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2101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32102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PEG Monomers and SET-LRP</a:t>
            </a:r>
          </a:p>
        </p:txBody>
      </p:sp>
      <p:sp>
        <p:nvSpPr>
          <p:cNvPr id="132103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2104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2105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2106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2107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2108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2109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2110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2111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2112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2113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2114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2115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2116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32117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26</a:t>
            </a:r>
          </a:p>
        </p:txBody>
      </p:sp>
      <p:sp>
        <p:nvSpPr>
          <p:cNvPr id="132118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32119" name="Picture 23" descr="AJG129130131KinPlo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41438"/>
            <a:ext cx="4583113" cy="3201987"/>
          </a:xfrm>
          <a:prstGeom prst="rect">
            <a:avLst/>
          </a:prstGeom>
          <a:noFill/>
        </p:spPr>
      </p:pic>
      <p:pic>
        <p:nvPicPr>
          <p:cNvPr id="132120" name="Picture 24" descr="AJG129130131MnVsCo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8013" y="1198563"/>
            <a:ext cx="4725987" cy="3298825"/>
          </a:xfrm>
          <a:prstGeom prst="rect">
            <a:avLst/>
          </a:prstGeom>
          <a:noFill/>
        </p:spPr>
      </p:pic>
      <p:sp>
        <p:nvSpPr>
          <p:cNvPr id="132122" name="Text Box 26"/>
          <p:cNvSpPr txBox="1">
            <a:spLocks noChangeArrowheads="1"/>
          </p:cNvSpPr>
          <p:nvPr/>
        </p:nvSpPr>
        <p:spPr bwMode="auto">
          <a:xfrm>
            <a:off x="468313" y="908050"/>
            <a:ext cx="8675687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Polymerisation of PEGA</a:t>
            </a:r>
            <a:r>
              <a:rPr lang="en-GB" baseline="-25000">
                <a:latin typeface="Verdana" pitchFamily="34" charset="0"/>
              </a:rPr>
              <a:t>454</a:t>
            </a:r>
            <a:r>
              <a:rPr lang="en-GB">
                <a:latin typeface="Verdana" pitchFamily="34" charset="0"/>
              </a:rPr>
              <a:t> in selected alcohols with Cu(II) additive</a:t>
            </a:r>
            <a:endParaRPr lang="en-GB" baseline="-25000">
              <a:latin typeface="Verdana" pitchFamily="34" charset="0"/>
            </a:endParaRPr>
          </a:p>
        </p:txBody>
      </p:sp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5171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35172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Analysis by GPC</a:t>
            </a:r>
          </a:p>
        </p:txBody>
      </p:sp>
      <p:sp>
        <p:nvSpPr>
          <p:cNvPr id="135175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6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7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5178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79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5180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5182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5184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5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6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7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5188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35189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28</a:t>
            </a:r>
          </a:p>
        </p:txBody>
      </p:sp>
      <p:pic>
        <p:nvPicPr>
          <p:cNvPr id="135191" name="Picture 23" descr="cu(ii) polymeris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484313"/>
            <a:ext cx="5761038" cy="1258887"/>
          </a:xfrm>
          <a:prstGeom prst="rect">
            <a:avLst/>
          </a:prstGeom>
          <a:noFill/>
        </p:spPr>
      </p:pic>
      <p:pic>
        <p:nvPicPr>
          <p:cNvPr id="135192" name="Picture 24" descr="AJG129 Plo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" y="3492500"/>
            <a:ext cx="2951163" cy="2265363"/>
          </a:xfrm>
          <a:prstGeom prst="rect">
            <a:avLst/>
          </a:prstGeom>
          <a:noFill/>
        </p:spPr>
      </p:pic>
      <p:pic>
        <p:nvPicPr>
          <p:cNvPr id="135193" name="Picture 25" descr="AJG130 Plo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81338" y="3492500"/>
            <a:ext cx="2951162" cy="2282825"/>
          </a:xfrm>
          <a:prstGeom prst="rect">
            <a:avLst/>
          </a:prstGeom>
          <a:noFill/>
        </p:spPr>
      </p:pic>
      <p:pic>
        <p:nvPicPr>
          <p:cNvPr id="135194" name="Picture 26" descr="AJG131 Plo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05525" y="3492500"/>
            <a:ext cx="2987675" cy="2308225"/>
          </a:xfrm>
          <a:prstGeom prst="rect">
            <a:avLst/>
          </a:prstGeom>
          <a:noFill/>
        </p:spPr>
      </p:pic>
      <p:sp>
        <p:nvSpPr>
          <p:cNvPr id="135195" name="Text Box 27"/>
          <p:cNvSpPr txBox="1">
            <a:spLocks noChangeArrowheads="1"/>
          </p:cNvSpPr>
          <p:nvPr/>
        </p:nvSpPr>
        <p:spPr bwMode="auto">
          <a:xfrm>
            <a:off x="962025" y="5759450"/>
            <a:ext cx="7632700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 typeface="Arial" charset="0"/>
              <a:buNone/>
            </a:pPr>
            <a:r>
              <a:rPr lang="en-GB" b="1">
                <a:solidFill>
                  <a:srgbClr val="FF0000"/>
                </a:solidFill>
                <a:latin typeface="Verdana" pitchFamily="34" charset="0"/>
              </a:rPr>
              <a:t>Methanol		     Ethanol			IPA</a:t>
            </a:r>
            <a:endParaRPr lang="en-GB" b="1" baseline="-2500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35196" name="Text Box 28"/>
          <p:cNvSpPr txBox="1">
            <a:spLocks noChangeArrowheads="1"/>
          </p:cNvSpPr>
          <p:nvPr/>
        </p:nvSpPr>
        <p:spPr bwMode="auto">
          <a:xfrm>
            <a:off x="541338" y="2924175"/>
            <a:ext cx="8602662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GPC traces are characteristic of well controlled LRPs</a:t>
            </a:r>
            <a:endParaRPr lang="en-GB" baseline="-25000">
              <a:latin typeface="Verdana" pitchFamily="34" charset="0"/>
            </a:endParaRPr>
          </a:p>
        </p:txBody>
      </p:sp>
      <p:sp>
        <p:nvSpPr>
          <p:cNvPr id="135197" name="Text Box 29"/>
          <p:cNvSpPr txBox="1">
            <a:spLocks noChangeArrowheads="1"/>
          </p:cNvSpPr>
          <p:nvPr/>
        </p:nvSpPr>
        <p:spPr bwMode="auto">
          <a:xfrm>
            <a:off x="468313" y="908050"/>
            <a:ext cx="8675687" cy="366713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Polymerisation of PEGA</a:t>
            </a:r>
            <a:r>
              <a:rPr lang="en-GB" baseline="-25000">
                <a:latin typeface="Verdana" pitchFamily="34" charset="0"/>
              </a:rPr>
              <a:t>454</a:t>
            </a:r>
            <a:r>
              <a:rPr lang="en-GB">
                <a:latin typeface="Verdana" pitchFamily="34" charset="0"/>
              </a:rPr>
              <a:t> in selected alcohols with Cu(II) additive</a:t>
            </a:r>
            <a:endParaRPr lang="en-GB" baseline="-25000">
              <a:latin typeface="Verdana" pitchFamily="34" charset="0"/>
            </a:endParaRP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6553200" y="1820863"/>
            <a:ext cx="149225" cy="144462"/>
            <a:chOff x="4014" y="1480"/>
            <a:chExt cx="94" cy="91"/>
          </a:xfrm>
        </p:grpSpPr>
        <p:sp>
          <p:nvSpPr>
            <p:cNvPr id="135199" name="Line 31"/>
            <p:cNvSpPr>
              <a:spLocks noChangeShapeType="1"/>
            </p:cNvSpPr>
            <p:nvPr/>
          </p:nvSpPr>
          <p:spPr bwMode="auto">
            <a:xfrm flipH="1">
              <a:off x="4014" y="1480"/>
              <a:ext cx="45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5200" name="Line 32"/>
            <p:cNvSpPr>
              <a:spLocks noChangeShapeType="1"/>
            </p:cNvSpPr>
            <p:nvPr/>
          </p:nvSpPr>
          <p:spPr bwMode="auto">
            <a:xfrm>
              <a:off x="4063" y="1480"/>
              <a:ext cx="45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35201" name="Text Box 33"/>
          <p:cNvSpPr txBox="1">
            <a:spLocks noChangeArrowheads="1"/>
          </p:cNvSpPr>
          <p:nvPr/>
        </p:nvSpPr>
        <p:spPr bwMode="auto">
          <a:xfrm>
            <a:off x="7621588" y="3213100"/>
            <a:ext cx="14874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b="1">
                <a:solidFill>
                  <a:srgbClr val="111111"/>
                </a:solidFill>
                <a:latin typeface="Verdana" pitchFamily="34" charset="0"/>
              </a:rPr>
              <a:t>T = time(mins)</a:t>
            </a:r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121400"/>
            <a:ext cx="9144000" cy="763588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pPr lvl="1"/>
            <a:r>
              <a:rPr lang="en-GB" dirty="0" smtClean="0"/>
              <a:t>Polymerisation in different solvents</a:t>
            </a:r>
          </a:p>
          <a:p>
            <a:pPr lvl="1"/>
            <a:r>
              <a:rPr lang="en-GB" dirty="0" smtClean="0"/>
              <a:t>Polymerisation of PEG containing monomers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Glycopolymers from CCTP and double click chemistry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962" name="Object 2"/>
          <p:cNvGraphicFramePr>
            <a:graphicFrameLocks noChangeAspect="1"/>
          </p:cNvGraphicFramePr>
          <p:nvPr>
            <p:ph/>
          </p:nvPr>
        </p:nvGraphicFramePr>
        <p:xfrm>
          <a:off x="755650" y="1052513"/>
          <a:ext cx="7848600" cy="4359275"/>
        </p:xfrm>
        <a:graphic>
          <a:graphicData uri="http://schemas.openxmlformats.org/presentationml/2006/ole">
            <p:oleObj spid="_x0000_s122882" name="CS ChemDraw Drawing" r:id="rId4" imgW="8024040" imgH="4456440" progId="ChemDraw.Document.6.0">
              <p:embed/>
            </p:oleObj>
          </a:graphicData>
        </a:graphic>
      </p:graphicFrame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500034" y="333375"/>
            <a:ext cx="82153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chemeClr val="tx2"/>
                </a:solidFill>
              </a:rPr>
              <a:t>Two independent synthetic </a:t>
            </a:r>
            <a:r>
              <a:rPr lang="en-GB" sz="2800" dirty="0" smtClean="0">
                <a:solidFill>
                  <a:schemeClr val="tx2"/>
                </a:solidFill>
              </a:rPr>
              <a:t>routes to </a:t>
            </a:r>
            <a:r>
              <a:rPr lang="en-GB" sz="2800" dirty="0" err="1" smtClean="0">
                <a:solidFill>
                  <a:schemeClr val="tx2"/>
                </a:solidFill>
              </a:rPr>
              <a:t>glycoconjugates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16896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3924300" y="6237288"/>
            <a:ext cx="5014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Geng, Mantovani</a:t>
            </a:r>
            <a:r>
              <a:rPr lang="en-GB">
                <a:solidFill>
                  <a:schemeClr val="bg1"/>
                </a:solidFill>
              </a:rPr>
              <a:t> </a:t>
            </a:r>
            <a:r>
              <a:rPr lang="en-GB" sz="1200" i="1">
                <a:solidFill>
                  <a:schemeClr val="bg1"/>
                </a:solidFill>
              </a:rPr>
              <a:t>et. al. JACS 2007; 129(49); 15156-15163</a:t>
            </a:r>
            <a:r>
              <a:rPr lang="en-GB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online general sketch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55650" y="1412875"/>
            <a:ext cx="7818438" cy="1301750"/>
          </a:xfrm>
          <a:noFill/>
          <a:ln/>
        </p:spPr>
      </p:pic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785786" y="428604"/>
            <a:ext cx="80010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chemeClr val="tx2"/>
                </a:solidFill>
              </a:rPr>
              <a:t>Clicking of </a:t>
            </a:r>
            <a:r>
              <a:rPr lang="en-GB" sz="2800" dirty="0" err="1" smtClean="0">
                <a:solidFill>
                  <a:schemeClr val="tx2"/>
                </a:solidFill>
              </a:rPr>
              <a:t>sterically</a:t>
            </a:r>
            <a:r>
              <a:rPr lang="en-GB" sz="2800" dirty="0" smtClean="0">
                <a:solidFill>
                  <a:schemeClr val="tx2"/>
                </a:solidFill>
              </a:rPr>
              <a:t> hindered lactose </a:t>
            </a:r>
            <a:r>
              <a:rPr lang="en-GB" sz="2800" dirty="0" err="1">
                <a:solidFill>
                  <a:schemeClr val="tx2"/>
                </a:solidFill>
              </a:rPr>
              <a:t>azide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173060" name="Picture 4" descr="batho vs tim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2124075" y="3860800"/>
            <a:ext cx="5327650" cy="2078038"/>
          </a:xfrm>
          <a:noFill/>
          <a:ln/>
        </p:spPr>
      </p:pic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468313" y="3284538"/>
            <a:ext cx="8281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Difficult to get full functionalisation:</a:t>
            </a:r>
            <a:r>
              <a:rPr lang="en-GB"/>
              <a:t>  </a:t>
            </a:r>
            <a:r>
              <a:rPr lang="en-GB" sz="1600"/>
              <a:t>both ligand and sugar azide are quite bulky</a:t>
            </a:r>
          </a:p>
        </p:txBody>
      </p:sp>
      <p:pic>
        <p:nvPicPr>
          <p:cNvPr id="17306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3740150" y="6237288"/>
            <a:ext cx="540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Lindqvist, Mantovani, Geng, QSAR 2007, 11-12, 2007, 1220-1228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28597" y="188913"/>
            <a:ext cx="6786610" cy="706437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tx2"/>
                </a:solidFill>
                <a:latin typeface="+mn-lt"/>
              </a:rPr>
              <a:t>Online NMR </a:t>
            </a: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clicking for optimisation</a:t>
            </a:r>
            <a:endParaRPr lang="en-GB" sz="28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75107" name="Picture 3" descr="Jin NMR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 l="16037" t="16191" r="10849"/>
          <a:stretch>
            <a:fillRect/>
          </a:stretch>
        </p:blipFill>
        <p:spPr>
          <a:xfrm>
            <a:off x="4643438" y="2708275"/>
            <a:ext cx="4248150" cy="3281363"/>
          </a:xfrm>
          <a:noFill/>
          <a:ln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2349500"/>
            <a:ext cx="4879975" cy="3702050"/>
            <a:chOff x="340" y="1749"/>
            <a:chExt cx="2721" cy="2330"/>
          </a:xfrm>
        </p:grpSpPr>
        <p:pic>
          <p:nvPicPr>
            <p:cNvPr id="175109" name="Picture 5" descr="Jin triazole  2"/>
            <p:cNvPicPr>
              <a:picLocks noChangeAspect="1" noChangeArrowheads="1"/>
            </p:cNvPicPr>
            <p:nvPr/>
          </p:nvPicPr>
          <p:blipFill>
            <a:blip r:embed="rId4"/>
            <a:srcRect l="16843" t="8594" r="11914"/>
            <a:stretch>
              <a:fillRect/>
            </a:stretch>
          </p:blipFill>
          <p:spPr bwMode="auto">
            <a:xfrm>
              <a:off x="340" y="1901"/>
              <a:ext cx="2313" cy="217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75110" name="Text Box 6"/>
            <p:cNvSpPr txBox="1">
              <a:spLocks noChangeArrowheads="1"/>
            </p:cNvSpPr>
            <p:nvPr/>
          </p:nvSpPr>
          <p:spPr bwMode="auto">
            <a:xfrm>
              <a:off x="1927" y="1749"/>
              <a:ext cx="113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/>
                <a:t>time (min)</a:t>
              </a:r>
            </a:p>
          </p:txBody>
        </p:sp>
      </p:grpSp>
      <p:pic>
        <p:nvPicPr>
          <p:cNvPr id="175111" name="Picture 7" descr="triazole sketch TIF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0" y="3429000"/>
            <a:ext cx="1401763" cy="1384300"/>
          </a:xfrm>
          <a:noFill/>
          <a:ln/>
        </p:spPr>
      </p:pic>
      <p:sp>
        <p:nvSpPr>
          <p:cNvPr id="175112" name="Line 8"/>
          <p:cNvSpPr>
            <a:spLocks noChangeShapeType="1"/>
          </p:cNvSpPr>
          <p:nvPr/>
        </p:nvSpPr>
        <p:spPr bwMode="auto">
          <a:xfrm flipV="1">
            <a:off x="2843213" y="3860800"/>
            <a:ext cx="0" cy="1008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3" name="Line 9"/>
          <p:cNvSpPr>
            <a:spLocks noChangeShapeType="1"/>
          </p:cNvSpPr>
          <p:nvPr/>
        </p:nvSpPr>
        <p:spPr bwMode="auto">
          <a:xfrm flipV="1">
            <a:off x="6227763" y="4046538"/>
            <a:ext cx="0" cy="1008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4" name="Line 10"/>
          <p:cNvSpPr>
            <a:spLocks noChangeShapeType="1"/>
          </p:cNvSpPr>
          <p:nvPr/>
        </p:nvSpPr>
        <p:spPr bwMode="auto">
          <a:xfrm>
            <a:off x="4859338" y="4076700"/>
            <a:ext cx="0" cy="1008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5" name="Line 11"/>
          <p:cNvSpPr>
            <a:spLocks noChangeShapeType="1"/>
          </p:cNvSpPr>
          <p:nvPr/>
        </p:nvSpPr>
        <p:spPr bwMode="auto">
          <a:xfrm>
            <a:off x="7812088" y="3933825"/>
            <a:ext cx="0" cy="1008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5867400" y="2636838"/>
            <a:ext cx="2087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sugar region</a:t>
            </a:r>
          </a:p>
        </p:txBody>
      </p:sp>
      <p:pic>
        <p:nvPicPr>
          <p:cNvPr id="175117" name="Picture 13" descr="online general sketch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>
          <a:xfrm>
            <a:off x="611188" y="1125538"/>
            <a:ext cx="6696075" cy="1112837"/>
          </a:xfrm>
          <a:noFill/>
          <a:ln/>
        </p:spPr>
      </p:pic>
      <p:pic>
        <p:nvPicPr>
          <p:cNvPr id="175118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650" y="188913"/>
            <a:ext cx="1042988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5119" name="Text Box 15"/>
          <p:cNvSpPr txBox="1">
            <a:spLocks noChangeArrowheads="1"/>
          </p:cNvSpPr>
          <p:nvPr/>
        </p:nvSpPr>
        <p:spPr bwMode="auto">
          <a:xfrm>
            <a:off x="395288" y="3068638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T = 50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°</a:t>
            </a: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pic>
        <p:nvPicPr>
          <p:cNvPr id="175120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5121" name="Text Box 17"/>
          <p:cNvSpPr txBox="1">
            <a:spLocks noChangeArrowheads="1"/>
          </p:cNvSpPr>
          <p:nvPr/>
        </p:nvSpPr>
        <p:spPr bwMode="auto">
          <a:xfrm>
            <a:off x="3740150" y="6237288"/>
            <a:ext cx="540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Lindqvist, Mantovani, Geng, QSAR 2007, 11-12, 2007, 1220-1228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Picture 2" descr="RCA galactose polym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16736" t="18231" r="12946"/>
          <a:stretch>
            <a:fillRect/>
          </a:stretch>
        </p:blipFill>
        <p:spPr>
          <a:xfrm>
            <a:off x="0" y="2303463"/>
            <a:ext cx="4495800" cy="3470275"/>
          </a:xfrm>
          <a:noFill/>
          <a:ln/>
        </p:spPr>
      </p:pic>
      <p:pic>
        <p:nvPicPr>
          <p:cNvPr id="177155" name="Picture 3" descr="RCA lactose polym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 l="14151" t="22250" r="10966" b="3870"/>
          <a:stretch>
            <a:fillRect/>
          </a:stretch>
        </p:blipFill>
        <p:spPr>
          <a:xfrm>
            <a:off x="4500563" y="2308225"/>
            <a:ext cx="4354512" cy="3317875"/>
          </a:xfrm>
          <a:noFill/>
          <a:ln/>
        </p:spPr>
      </p:pic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214282" y="285728"/>
            <a:ext cx="87501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2800" dirty="0" err="1">
                <a:solidFill>
                  <a:schemeClr val="tx2"/>
                </a:solidFill>
              </a:rPr>
              <a:t>Ricinus</a:t>
            </a:r>
            <a:r>
              <a:rPr lang="en-GB" sz="2800" dirty="0">
                <a:solidFill>
                  <a:schemeClr val="tx2"/>
                </a:solidFill>
              </a:rPr>
              <a:t> </a:t>
            </a:r>
            <a:r>
              <a:rPr lang="en-GB" sz="2800" dirty="0" err="1">
                <a:solidFill>
                  <a:schemeClr val="tx2"/>
                </a:solidFill>
              </a:rPr>
              <a:t>Communis</a:t>
            </a:r>
            <a:r>
              <a:rPr lang="en-GB" sz="2800" dirty="0">
                <a:solidFill>
                  <a:schemeClr val="tx2"/>
                </a:solidFill>
              </a:rPr>
              <a:t> Agglutinin I (RCA I</a:t>
            </a:r>
            <a:r>
              <a:rPr lang="en-GB" sz="2800" dirty="0" smtClean="0">
                <a:solidFill>
                  <a:schemeClr val="tx2"/>
                </a:solidFill>
              </a:rPr>
              <a:t>) as a recognition test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684213" y="1125538"/>
            <a:ext cx="8135937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GB" sz="1600" b="1" i="1" dirty="0">
                <a:latin typeface="Times New Roman" pitchFamily="18" charset="0"/>
              </a:rPr>
              <a:t>  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120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kDa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dimeric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lectin isolated from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Ricinus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communis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(castor bean),  interact selectively with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galactose</a:t>
            </a: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GB" sz="1600" i="1" dirty="0" err="1">
                <a:solidFill>
                  <a:srgbClr val="000066"/>
                </a:solidFill>
                <a:latin typeface="Times New Roman" pitchFamily="18" charset="0"/>
              </a:rPr>
              <a:t>epitopes</a:t>
            </a:r>
            <a:endParaRPr lang="en-GB" sz="1600" i="1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GB" sz="1600" i="1" dirty="0">
                <a:solidFill>
                  <a:srgbClr val="000066"/>
                </a:solidFill>
                <a:latin typeface="Times New Roman" pitchFamily="18" charset="0"/>
              </a:rPr>
              <a:t>  Immobilised RCA I employed as stationary phase for affinity chromatography</a:t>
            </a: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539750" y="2492375"/>
            <a:ext cx="2232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Galactose polymer</a:t>
            </a:r>
          </a:p>
        </p:txBody>
      </p:sp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4932363" y="2565400"/>
            <a:ext cx="2232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Lactose polymer</a:t>
            </a:r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auto">
          <a:xfrm>
            <a:off x="395288" y="5516563"/>
            <a:ext cx="79200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en-US" sz="1400">
                <a:solidFill>
                  <a:srgbClr val="000066"/>
                </a:solidFill>
              </a:rPr>
              <a:t>Conditions:  66.7 mM PBS (pH 7.4), 150 mM NaCl, </a:t>
            </a:r>
            <a:r>
              <a:rPr lang="en-GB" sz="1400">
                <a:solidFill>
                  <a:srgbClr val="000066"/>
                </a:solidFill>
              </a:rPr>
              <a:t>ambient temperature. </a:t>
            </a:r>
          </a:p>
          <a:p>
            <a:pPr algn="just" eaLnBrk="0" hangingPunct="0"/>
            <a:r>
              <a:rPr lang="en-GB" sz="1400">
                <a:solidFill>
                  <a:srgbClr val="000066"/>
                </a:solidFill>
              </a:rPr>
              <a:t>Different </a:t>
            </a:r>
            <a:r>
              <a:rPr lang="en-US" sz="1400">
                <a:solidFill>
                  <a:srgbClr val="000066"/>
                </a:solidFill>
              </a:rPr>
              <a:t>concentrations of </a:t>
            </a:r>
            <a:r>
              <a:rPr lang="en-GB" sz="1400">
                <a:solidFill>
                  <a:srgbClr val="000066"/>
                </a:solidFill>
              </a:rPr>
              <a:t>D-galactose in the mobile phase were employed in each run.</a:t>
            </a:r>
            <a:r>
              <a:rPr lang="en-GB" sz="1200" b="1">
                <a:solidFill>
                  <a:srgbClr val="000066"/>
                </a:solidFill>
              </a:rPr>
              <a:t> </a:t>
            </a:r>
          </a:p>
        </p:txBody>
      </p:sp>
      <p:pic>
        <p:nvPicPr>
          <p:cNvPr id="17716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7162" name="Text Box 10"/>
          <p:cNvSpPr txBox="1">
            <a:spLocks noChangeArrowheads="1"/>
          </p:cNvSpPr>
          <p:nvPr/>
        </p:nvSpPr>
        <p:spPr bwMode="auto">
          <a:xfrm>
            <a:off x="3740150" y="6237288"/>
            <a:ext cx="540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i="1">
                <a:solidFill>
                  <a:schemeClr val="bg1"/>
                </a:solidFill>
              </a:rPr>
              <a:t>Haddleton, Lindqvist, Mantovani, Geng, QSAR 2007, 11-12, 2007, 1220-1228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1187450" y="404813"/>
            <a:ext cx="7416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chemeClr val="tx2"/>
                </a:solidFill>
              </a:rPr>
              <a:t>Simultaneous Cu(I)-catalysed </a:t>
            </a:r>
            <a:r>
              <a:rPr lang="en-GB" sz="2800" dirty="0" err="1">
                <a:solidFill>
                  <a:schemeClr val="tx2"/>
                </a:solidFill>
              </a:rPr>
              <a:t>CuAAC</a:t>
            </a:r>
            <a:r>
              <a:rPr lang="en-GB" sz="2800" dirty="0">
                <a:solidFill>
                  <a:schemeClr val="tx2"/>
                </a:solidFill>
              </a:rPr>
              <a:t> and ATRP </a:t>
            </a:r>
          </a:p>
        </p:txBody>
      </p:sp>
      <p:pic>
        <p:nvPicPr>
          <p:cNvPr id="251908" name="Picture 4" descr="TOC4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900113" y="1196975"/>
            <a:ext cx="7488237" cy="4338638"/>
          </a:xfrm>
          <a:noFill/>
          <a:ln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1906" name="Text Box 2"/>
          <p:cNvSpPr txBox="1">
            <a:spLocks noChangeArrowheads="1"/>
          </p:cNvSpPr>
          <p:nvPr/>
        </p:nvSpPr>
        <p:spPr bwMode="auto">
          <a:xfrm>
            <a:off x="2795534" y="6215082"/>
            <a:ext cx="634846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err="1">
                <a:solidFill>
                  <a:schemeClr val="bg1"/>
                </a:solidFill>
              </a:rPr>
              <a:t>Geng</a:t>
            </a:r>
            <a:r>
              <a:rPr lang="en-GB" sz="1400" dirty="0">
                <a:solidFill>
                  <a:schemeClr val="bg1"/>
                </a:solidFill>
              </a:rPr>
              <a:t>, J.; </a:t>
            </a:r>
            <a:r>
              <a:rPr lang="en-GB" sz="1400" dirty="0" err="1">
                <a:solidFill>
                  <a:schemeClr val="bg1"/>
                </a:solidFill>
              </a:rPr>
              <a:t>Lindqvist</a:t>
            </a:r>
            <a:r>
              <a:rPr lang="en-GB" sz="1400" dirty="0">
                <a:solidFill>
                  <a:schemeClr val="bg1"/>
                </a:solidFill>
              </a:rPr>
              <a:t>, J.; Mantovani, G.*; Haddleton, D. M.* </a:t>
            </a:r>
            <a:r>
              <a:rPr lang="en-GB" sz="1400" i="1" dirty="0" err="1">
                <a:solidFill>
                  <a:schemeClr val="bg1"/>
                </a:solidFill>
              </a:rPr>
              <a:t>Angew</a:t>
            </a:r>
            <a:r>
              <a:rPr lang="en-GB" sz="1400" i="1" dirty="0">
                <a:solidFill>
                  <a:schemeClr val="bg1"/>
                </a:solidFill>
              </a:rPr>
              <a:t>. Chem. Int. Ed. </a:t>
            </a:r>
            <a:r>
              <a:rPr lang="en-GB" sz="1400" i="1" dirty="0" smtClean="0">
                <a:solidFill>
                  <a:schemeClr val="bg1"/>
                </a:solidFill>
              </a:rPr>
              <a:t> </a:t>
            </a:r>
            <a:r>
              <a:rPr lang="en-GB" sz="1400" i="1" dirty="0">
                <a:solidFill>
                  <a:schemeClr val="bg1"/>
                </a:solidFill>
              </a:rPr>
              <a:t>2008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66916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Introduction to SET-LRP</a:t>
            </a:r>
          </a:p>
        </p:txBody>
      </p:sp>
      <p:sp>
        <p:nvSpPr>
          <p:cNvPr id="166919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0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1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6922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3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6924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66926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7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66928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29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30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31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6932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66933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4</a:t>
            </a:r>
          </a:p>
        </p:txBody>
      </p:sp>
      <p:sp>
        <p:nvSpPr>
          <p:cNvPr id="166935" name="Text Box 23"/>
          <p:cNvSpPr txBox="1">
            <a:spLocks noChangeArrowheads="1"/>
          </p:cNvSpPr>
          <p:nvPr/>
        </p:nvSpPr>
        <p:spPr bwMode="auto">
          <a:xfrm>
            <a:off x="395288" y="1484313"/>
            <a:ext cx="8280400" cy="4185761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 sz="2400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 sz="2400" dirty="0">
                <a:latin typeface="Verdana" pitchFamily="34" charset="0"/>
              </a:rPr>
              <a:t>Benefits of SET-LRP</a:t>
            </a:r>
          </a:p>
          <a:p>
            <a:pPr eaLnBrk="0" hangingPunct="0">
              <a:buFontTx/>
              <a:buChar char="o"/>
            </a:pPr>
            <a:endParaRPr lang="en-GB" sz="2400" dirty="0">
              <a:latin typeface="Verdana" pitchFamily="34" charset="0"/>
            </a:endParaRPr>
          </a:p>
          <a:p>
            <a:pPr eaLnBrk="0" hangingPunct="0"/>
            <a:endParaRPr lang="en-GB" sz="2400" baseline="-25000" dirty="0">
              <a:latin typeface="Verdana" pitchFamily="34" charset="0"/>
            </a:endParaRPr>
          </a:p>
          <a:p>
            <a:pPr eaLnBrk="0" hangingPunct="0"/>
            <a:r>
              <a:rPr lang="en-GB" sz="2400" baseline="-25000" dirty="0">
                <a:latin typeface="Verdana" pitchFamily="34" charset="0"/>
              </a:rPr>
              <a:t>    </a:t>
            </a:r>
            <a:r>
              <a:rPr lang="en-GB" sz="2000" dirty="0">
                <a:latin typeface="Verdana" pitchFamily="34" charset="0"/>
              </a:rPr>
              <a:t>- </a:t>
            </a:r>
            <a:r>
              <a:rPr lang="en-GB" dirty="0">
                <a:latin typeface="Verdana" pitchFamily="34" charset="0"/>
              </a:rPr>
              <a:t>Ambient Conditions</a:t>
            </a:r>
          </a:p>
          <a:p>
            <a:pPr eaLnBrk="0" hangingPunct="0"/>
            <a:endParaRPr lang="en-GB" dirty="0">
              <a:latin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</a:rPr>
              <a:t>   - ‘Ultrafast’ controlled radical polymerisation</a:t>
            </a:r>
          </a:p>
          <a:p>
            <a:pPr eaLnBrk="0" hangingPunct="0"/>
            <a:endParaRPr lang="en-GB" dirty="0">
              <a:latin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</a:rPr>
              <a:t>   - Wide range of monomers, solvents and functional </a:t>
            </a:r>
            <a:r>
              <a:rPr lang="en-GB" dirty="0" smtClean="0">
                <a:latin typeface="Verdana" pitchFamily="34" charset="0"/>
              </a:rPr>
              <a:t>initiators</a:t>
            </a:r>
          </a:p>
          <a:p>
            <a:pPr eaLnBrk="0" hangingPunct="0"/>
            <a:r>
              <a:rPr lang="en-GB" dirty="0">
                <a:latin typeface="Verdana" pitchFamily="34" charset="0"/>
              </a:rPr>
              <a:t>	</a:t>
            </a:r>
            <a:r>
              <a:rPr lang="en-GB" dirty="0" err="1" smtClean="0">
                <a:latin typeface="Verdana" pitchFamily="34" charset="0"/>
              </a:rPr>
              <a:t>eg</a:t>
            </a:r>
            <a:r>
              <a:rPr lang="en-GB" dirty="0" smtClean="0">
                <a:latin typeface="Verdana" pitchFamily="34" charset="0"/>
              </a:rPr>
              <a:t> </a:t>
            </a:r>
            <a:r>
              <a:rPr lang="en-GB" dirty="0" smtClean="0">
                <a:solidFill>
                  <a:schemeClr val="tx2"/>
                </a:solidFill>
                <a:latin typeface="Verdana" pitchFamily="34" charset="0"/>
              </a:rPr>
              <a:t>amide monomers, </a:t>
            </a:r>
            <a:r>
              <a:rPr lang="en-GB" dirty="0" err="1" smtClean="0">
                <a:solidFill>
                  <a:schemeClr val="tx2"/>
                </a:solidFill>
                <a:latin typeface="Verdana" pitchFamily="34" charset="0"/>
              </a:rPr>
              <a:t>protic</a:t>
            </a:r>
            <a:r>
              <a:rPr lang="en-GB" dirty="0" smtClean="0">
                <a:solidFill>
                  <a:schemeClr val="tx2"/>
                </a:solidFill>
                <a:latin typeface="Verdana" pitchFamily="34" charset="0"/>
              </a:rPr>
              <a:t> solvents, non activated alkenes</a:t>
            </a:r>
            <a:endParaRPr lang="en-GB" dirty="0">
              <a:solidFill>
                <a:schemeClr val="tx2"/>
              </a:solidFill>
              <a:latin typeface="Verdana" pitchFamily="34" charset="0"/>
            </a:endParaRPr>
          </a:p>
          <a:p>
            <a:pPr eaLnBrk="0" hangingPunct="0"/>
            <a:endParaRPr lang="en-GB" dirty="0">
              <a:solidFill>
                <a:srgbClr val="0000FF"/>
              </a:solidFill>
              <a:latin typeface="Verdana" pitchFamily="34" charset="0"/>
            </a:endParaRPr>
          </a:p>
          <a:p>
            <a:pPr eaLnBrk="0" hangingPunct="0"/>
            <a:r>
              <a:rPr lang="en-GB" dirty="0">
                <a:solidFill>
                  <a:srgbClr val="0000FF"/>
                </a:solidFill>
                <a:latin typeface="Verdana" pitchFamily="34" charset="0"/>
              </a:rPr>
              <a:t>   </a:t>
            </a:r>
            <a:r>
              <a:rPr lang="en-GB" dirty="0">
                <a:latin typeface="Verdana" pitchFamily="34" charset="0"/>
              </a:rPr>
              <a:t>- Synthesis of very high molecular weight </a:t>
            </a:r>
            <a:r>
              <a:rPr lang="en-GB" dirty="0" smtClean="0">
                <a:latin typeface="Verdana" pitchFamily="34" charset="0"/>
              </a:rPr>
              <a:t>polymers &gt; 1 million</a:t>
            </a:r>
            <a:endParaRPr lang="en-GB" dirty="0">
              <a:latin typeface="Verdana" pitchFamily="34" charset="0"/>
            </a:endParaRPr>
          </a:p>
          <a:p>
            <a:pPr eaLnBrk="0" hangingPunct="0"/>
            <a:endParaRPr lang="en-GB" dirty="0">
              <a:latin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</a:rPr>
              <a:t>   - Cu(0) easy to remove, facile polymer clean-up</a:t>
            </a:r>
          </a:p>
          <a:p>
            <a:pPr eaLnBrk="0" hangingPunct="0"/>
            <a:endParaRPr lang="en-GB" sz="2000" dirty="0">
              <a:latin typeface="Verdana" pitchFamily="34" charset="0"/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1" descr="P10006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858016" y="1285860"/>
            <a:ext cx="2008195" cy="1505988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5746" name="Object 2"/>
          <p:cNvGraphicFramePr>
            <a:graphicFrameLocks noChangeAspect="1"/>
          </p:cNvGraphicFramePr>
          <p:nvPr>
            <p:ph/>
          </p:nvPr>
        </p:nvGraphicFramePr>
        <p:xfrm>
          <a:off x="900113" y="692150"/>
          <a:ext cx="7234237" cy="5851525"/>
        </p:xfrm>
        <a:graphic>
          <a:graphicData uri="http://schemas.openxmlformats.org/presentationml/2006/ole">
            <p:oleObj spid="_x0000_s123906" name="Graph" r:id="rId4" imgW="3604320" imgH="2914560" progId="Origin50.Graph">
              <p:embed/>
            </p:oleObj>
          </a:graphicData>
        </a:graphic>
      </p:graphicFrame>
      <p:sp>
        <p:nvSpPr>
          <p:cNvPr id="415747" name="Text Box 3"/>
          <p:cNvSpPr txBox="1">
            <a:spLocks noChangeArrowheads="1"/>
          </p:cNvSpPr>
          <p:nvPr/>
        </p:nvSpPr>
        <p:spPr bwMode="auto">
          <a:xfrm>
            <a:off x="611188" y="260350"/>
            <a:ext cx="8353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b="1">
                <a:solidFill>
                  <a:schemeClr val="accent2"/>
                </a:solidFill>
                <a:cs typeface="Arial" charset="0"/>
              </a:rPr>
              <a:t>Click Vs Polymerization in Different Solvents</a:t>
            </a:r>
          </a:p>
        </p:txBody>
      </p:sp>
      <p:pic>
        <p:nvPicPr>
          <p:cNvPr id="4157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071934" y="6143644"/>
            <a:ext cx="63484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err="1" smtClean="0">
                <a:solidFill>
                  <a:schemeClr val="bg1"/>
                </a:solidFill>
              </a:rPr>
              <a:t>Lindqvist</a:t>
            </a:r>
            <a:r>
              <a:rPr lang="en-GB" sz="1400" dirty="0">
                <a:solidFill>
                  <a:schemeClr val="bg1"/>
                </a:solidFill>
              </a:rPr>
              <a:t>, J.; Mantovani, G</a:t>
            </a:r>
            <a:r>
              <a:rPr lang="en-GB" sz="1400" dirty="0" smtClean="0">
                <a:solidFill>
                  <a:schemeClr val="bg1"/>
                </a:solidFill>
              </a:rPr>
              <a:t>.; </a:t>
            </a:r>
            <a:r>
              <a:rPr lang="en-GB" sz="1400" dirty="0">
                <a:solidFill>
                  <a:schemeClr val="bg1"/>
                </a:solidFill>
              </a:rPr>
              <a:t>Haddleton, D. M</a:t>
            </a:r>
            <a:r>
              <a:rPr lang="en-GB" sz="1400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Text Box 2"/>
          <p:cNvSpPr txBox="1">
            <a:spLocks noChangeArrowheads="1"/>
          </p:cNvSpPr>
          <p:nvPr/>
        </p:nvSpPr>
        <p:spPr bwMode="auto">
          <a:xfrm>
            <a:off x="1785918" y="357166"/>
            <a:ext cx="596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solidFill>
                  <a:schemeClr val="tx2"/>
                </a:solidFill>
              </a:rPr>
              <a:t>Simultaneous Cu(I)-catalysed </a:t>
            </a:r>
            <a:r>
              <a:rPr lang="en-GB" sz="2400" dirty="0" err="1">
                <a:solidFill>
                  <a:schemeClr val="tx2"/>
                </a:solidFill>
              </a:rPr>
              <a:t>CuAAC</a:t>
            </a:r>
            <a:r>
              <a:rPr lang="en-GB" sz="2400" dirty="0">
                <a:solidFill>
                  <a:schemeClr val="tx2"/>
                </a:solidFill>
              </a:rPr>
              <a:t> and ATRP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417795" name="Picture 3" descr="paella scheme path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65692"/>
          <a:stretch>
            <a:fillRect/>
          </a:stretch>
        </p:blipFill>
        <p:spPr>
          <a:xfrm>
            <a:off x="971550" y="1268413"/>
            <a:ext cx="6767513" cy="977900"/>
          </a:xfrm>
          <a:noFill/>
          <a:ln/>
        </p:spPr>
      </p:pic>
      <p:pic>
        <p:nvPicPr>
          <p:cNvPr id="417796" name="Picture 4" descr="paella scheme path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687638" y="2420938"/>
            <a:ext cx="5184775" cy="3600450"/>
          </a:xfrm>
          <a:noFill/>
          <a:ln/>
        </p:spPr>
      </p:pic>
      <p:pic>
        <p:nvPicPr>
          <p:cNvPr id="417797" name="Picture 5" descr="paella scheme path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771775" y="2420938"/>
            <a:ext cx="2532063" cy="1609725"/>
          </a:xfrm>
          <a:noFill/>
          <a:ln/>
        </p:spPr>
      </p:pic>
      <p:pic>
        <p:nvPicPr>
          <p:cNvPr id="417798" name="Picture 6" descr="paella scheme path 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59450" y="2276475"/>
            <a:ext cx="2314575" cy="1920875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071934" y="6143644"/>
            <a:ext cx="63484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err="1" smtClean="0">
                <a:solidFill>
                  <a:schemeClr val="bg1"/>
                </a:solidFill>
              </a:rPr>
              <a:t>Lindqvist</a:t>
            </a:r>
            <a:r>
              <a:rPr lang="en-GB" sz="1400" dirty="0">
                <a:solidFill>
                  <a:schemeClr val="bg1"/>
                </a:solidFill>
              </a:rPr>
              <a:t>, J.; Mantovani, G</a:t>
            </a:r>
            <a:r>
              <a:rPr lang="en-GB" sz="1400" dirty="0" smtClean="0">
                <a:solidFill>
                  <a:schemeClr val="bg1"/>
                </a:solidFill>
              </a:rPr>
              <a:t>.; </a:t>
            </a:r>
            <a:r>
              <a:rPr lang="en-GB" sz="1400" dirty="0">
                <a:solidFill>
                  <a:schemeClr val="bg1"/>
                </a:solidFill>
              </a:rPr>
              <a:t>Haddleton, D. M</a:t>
            </a:r>
            <a:r>
              <a:rPr lang="en-GB" sz="1400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pPr lvl="1"/>
            <a:r>
              <a:rPr lang="en-GB" dirty="0" smtClean="0"/>
              <a:t>Polymerisation in different solvents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Polymerisation of PEG containing monomers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Glycopolymers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Thiol</a:t>
            </a:r>
            <a:r>
              <a:rPr lang="en-GB" dirty="0" smtClean="0">
                <a:solidFill>
                  <a:srgbClr val="FF0000"/>
                </a:solidFill>
              </a:rPr>
              <a:t>-activated </a:t>
            </a:r>
            <a:r>
              <a:rPr lang="en-GB" dirty="0" err="1" smtClean="0">
                <a:solidFill>
                  <a:srgbClr val="FF0000"/>
                </a:solidFill>
              </a:rPr>
              <a:t>alkene</a:t>
            </a:r>
            <a:r>
              <a:rPr lang="en-GB" dirty="0" smtClean="0">
                <a:solidFill>
                  <a:srgbClr val="FF0000"/>
                </a:solidFill>
              </a:rPr>
              <a:t> click to peptide conjugates (</a:t>
            </a:r>
            <a:r>
              <a:rPr lang="en-GB" dirty="0" err="1" smtClean="0">
                <a:solidFill>
                  <a:srgbClr val="FF0000"/>
                </a:solidFill>
              </a:rPr>
              <a:t>sCT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dirty="0" smtClean="0"/>
              <a:t>Hyperbranched polymers with functional coronas from </a:t>
            </a:r>
            <a:r>
              <a:rPr lang="en-GB" dirty="0" err="1" smtClean="0"/>
              <a:t>thiol-alkene</a:t>
            </a:r>
            <a:r>
              <a:rPr lang="en-GB" dirty="0" smtClean="0"/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3988" cy="1066800"/>
          </a:xfrm>
        </p:spPr>
        <p:txBody>
          <a:bodyPr>
            <a:normAutofit/>
          </a:bodyPr>
          <a:lstStyle/>
          <a:p>
            <a:pPr algn="ctr"/>
            <a:r>
              <a:rPr lang="en-GB" sz="2800" dirty="0" err="1">
                <a:solidFill>
                  <a:schemeClr val="tx2"/>
                </a:solidFill>
              </a:rPr>
              <a:t>Thio</a:t>
            </a:r>
            <a:r>
              <a:rPr lang="en-GB" sz="2800" dirty="0">
                <a:solidFill>
                  <a:schemeClr val="tx2"/>
                </a:solidFill>
              </a:rPr>
              <a:t>-Michael </a:t>
            </a:r>
            <a:r>
              <a:rPr lang="en-GB" sz="2800" dirty="0" smtClean="0">
                <a:solidFill>
                  <a:schemeClr val="tx2"/>
                </a:solidFill>
              </a:rPr>
              <a:t>Addition </a:t>
            </a:r>
            <a:r>
              <a:rPr lang="en-GB" sz="2800" dirty="0" smtClean="0">
                <a:solidFill>
                  <a:srgbClr val="FF0000"/>
                </a:solidFill>
              </a:rPr>
              <a:t>without</a:t>
            </a:r>
            <a:r>
              <a:rPr lang="en-GB" sz="2800" dirty="0" smtClean="0">
                <a:solidFill>
                  <a:schemeClr val="tx2"/>
                </a:solidFill>
              </a:rPr>
              <a:t> radical initiator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62469" name="Object 5"/>
          <p:cNvGraphicFramePr>
            <a:graphicFrameLocks noChangeAspect="1"/>
          </p:cNvGraphicFramePr>
          <p:nvPr/>
        </p:nvGraphicFramePr>
        <p:xfrm>
          <a:off x="1787525" y="1341438"/>
          <a:ext cx="5592763" cy="4430712"/>
        </p:xfrm>
        <a:graphic>
          <a:graphicData uri="http://schemas.openxmlformats.org/presentationml/2006/ole">
            <p:oleObj spid="_x0000_s124930" name="CS ChemDraw Drawing" r:id="rId5" imgW="3617595" imgH="2861869" progId="ChemDraw.Document.6.0">
              <p:embed/>
            </p:oleObj>
          </a:graphicData>
        </a:graphic>
      </p:graphicFrame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4143372" y="6357958"/>
            <a:ext cx="48212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>
                <a:solidFill>
                  <a:schemeClr val="bg1"/>
                </a:solidFill>
              </a:rPr>
              <a:t>Bowman, C. N. </a:t>
            </a:r>
            <a:r>
              <a:rPr lang="en-GB" sz="1400" i="1" dirty="0">
                <a:solidFill>
                  <a:schemeClr val="bg1"/>
                </a:solidFill>
              </a:rPr>
              <a:t>Polymer </a:t>
            </a:r>
            <a:r>
              <a:rPr lang="en-GB" sz="1400" dirty="0">
                <a:solidFill>
                  <a:schemeClr val="bg1"/>
                </a:solidFill>
              </a:rPr>
              <a:t>2007, </a:t>
            </a:r>
            <a:r>
              <a:rPr lang="en-GB" sz="1400" b="1" dirty="0">
                <a:solidFill>
                  <a:schemeClr val="bg1"/>
                </a:solidFill>
              </a:rPr>
              <a:t>48</a:t>
            </a:r>
            <a:r>
              <a:rPr lang="en-GB" sz="1400" dirty="0">
                <a:solidFill>
                  <a:schemeClr val="bg1"/>
                </a:solidFill>
              </a:rPr>
              <a:t>, </a:t>
            </a:r>
            <a:r>
              <a:rPr lang="en-GB" sz="1400" dirty="0" smtClean="0">
                <a:solidFill>
                  <a:schemeClr val="bg1"/>
                </a:solidFill>
              </a:rPr>
              <a:t>2014 and </a:t>
            </a:r>
            <a:r>
              <a:rPr lang="en-GB" sz="1400" b="1" dirty="0" smtClean="0">
                <a:solidFill>
                  <a:srgbClr val="FFFF00"/>
                </a:solidFill>
              </a:rPr>
              <a:t>Hoyle</a:t>
            </a:r>
            <a:r>
              <a:rPr lang="en-GB" sz="1400" dirty="0" smtClean="0">
                <a:solidFill>
                  <a:schemeClr val="bg1"/>
                </a:solidFill>
              </a:rPr>
              <a:t>, Lowe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1251" name="Rectangle 3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642350" cy="1066800"/>
          </a:xfrm>
        </p:spPr>
        <p:txBody>
          <a:bodyPr/>
          <a:lstStyle/>
          <a:p>
            <a:pPr algn="ctr"/>
            <a:r>
              <a:rPr lang="en-GB" sz="3000" baseline="30000" dirty="0">
                <a:solidFill>
                  <a:schemeClr val="tx2"/>
                </a:solidFill>
              </a:rPr>
              <a:t>1</a:t>
            </a:r>
            <a:r>
              <a:rPr lang="en-GB" sz="3000" dirty="0">
                <a:solidFill>
                  <a:schemeClr val="tx2"/>
                </a:solidFill>
              </a:rPr>
              <a:t>H NMR; PEGMA + 2-Mercaptoethanol / DMPP</a:t>
            </a:r>
          </a:p>
        </p:txBody>
      </p:sp>
      <p:graphicFrame>
        <p:nvGraphicFramePr>
          <p:cNvPr id="181254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468313" y="2565400"/>
          <a:ext cx="3887787" cy="3432175"/>
        </p:xfrm>
        <a:graphic>
          <a:graphicData uri="http://schemas.openxmlformats.org/presentationml/2006/ole">
            <p:oleObj spid="_x0000_s125954" name="Graph" r:id="rId5" imgW="3343680" imgH="2950560" progId="Origin50.Graph">
              <p:embed/>
            </p:oleObj>
          </a:graphicData>
        </a:graphic>
      </p:graphicFrame>
      <p:sp>
        <p:nvSpPr>
          <p:cNvPr id="181252" name="Rectangle 4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181253" name="Object 5"/>
          <p:cNvGraphicFramePr>
            <a:graphicFrameLocks noChangeAspect="1"/>
          </p:cNvGraphicFramePr>
          <p:nvPr/>
        </p:nvGraphicFramePr>
        <p:xfrm>
          <a:off x="1835150" y="1052513"/>
          <a:ext cx="5113338" cy="1357312"/>
        </p:xfrm>
        <a:graphic>
          <a:graphicData uri="http://schemas.openxmlformats.org/presentationml/2006/ole">
            <p:oleObj spid="_x0000_s125955" name="CS ChemDraw Drawing" r:id="rId6" imgW="4772787" imgH="1258621" progId="ChemDraw.Document.6.0">
              <p:embed/>
            </p:oleObj>
          </a:graphicData>
        </a:graphic>
      </p:graphicFrame>
      <p:graphicFrame>
        <p:nvGraphicFramePr>
          <p:cNvPr id="181255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4500563" y="2565400"/>
          <a:ext cx="3887787" cy="3432175"/>
        </p:xfrm>
        <a:graphic>
          <a:graphicData uri="http://schemas.openxmlformats.org/presentationml/2006/ole">
            <p:oleObj spid="_x0000_s125956" name="Graph" r:id="rId7" imgW="3343680" imgH="2950560" progId="Origin50.Graph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857884" y="6286520"/>
            <a:ext cx="2676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r>
              <a:rPr lang="en-GB" dirty="0" smtClean="0">
                <a:solidFill>
                  <a:schemeClr val="bg1"/>
                </a:solidFill>
              </a:rPr>
              <a:t>, 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63" name="Rectangle 3"/>
          <p:cNvSpPr>
            <a:spLocks noGrp="1" noChangeArrowheads="1"/>
          </p:cNvSpPr>
          <p:nvPr>
            <p:ph type="title"/>
          </p:nvPr>
        </p:nvSpPr>
        <p:spPr>
          <a:xfrm>
            <a:off x="179388" y="228600"/>
            <a:ext cx="8713787" cy="1066800"/>
          </a:xfrm>
        </p:spPr>
        <p:txBody>
          <a:bodyPr/>
          <a:lstStyle/>
          <a:p>
            <a:pPr algn="ctr"/>
            <a:r>
              <a:rPr lang="en-US" sz="3000" dirty="0">
                <a:solidFill>
                  <a:schemeClr val="tx2"/>
                </a:solidFill>
              </a:rPr>
              <a:t>MALDI: PEGA</a:t>
            </a:r>
            <a:r>
              <a:rPr lang="en-GB" sz="3000" dirty="0">
                <a:solidFill>
                  <a:schemeClr val="tx2"/>
                </a:solidFill>
              </a:rPr>
              <a:t> + 2-Mercaptoethanol / </a:t>
            </a:r>
            <a:r>
              <a:rPr lang="en-GB" sz="3000" baseline="30000" dirty="0">
                <a:solidFill>
                  <a:srgbClr val="FF0000"/>
                </a:solidFill>
              </a:rPr>
              <a:t>n</a:t>
            </a:r>
            <a:r>
              <a:rPr lang="en-GB" sz="3000" dirty="0">
                <a:solidFill>
                  <a:srgbClr val="FF0000"/>
                </a:solidFill>
              </a:rPr>
              <a:t>C</a:t>
            </a:r>
            <a:r>
              <a:rPr lang="en-GB" sz="3000" baseline="-25000" dirty="0">
                <a:solidFill>
                  <a:srgbClr val="FF0000"/>
                </a:solidFill>
              </a:rPr>
              <a:t>5</a:t>
            </a:r>
            <a:r>
              <a:rPr lang="en-GB" sz="3000" dirty="0">
                <a:solidFill>
                  <a:srgbClr val="FF0000"/>
                </a:solidFill>
              </a:rPr>
              <a:t>H</a:t>
            </a:r>
            <a:r>
              <a:rPr lang="en-GB" sz="3000" baseline="-25000" dirty="0">
                <a:solidFill>
                  <a:srgbClr val="FF0000"/>
                </a:solidFill>
              </a:rPr>
              <a:t>9</a:t>
            </a:r>
            <a:r>
              <a:rPr lang="en-GB" sz="3000" dirty="0">
                <a:solidFill>
                  <a:srgbClr val="FF0000"/>
                </a:solidFill>
              </a:rPr>
              <a:t>NH</a:t>
            </a:r>
            <a:r>
              <a:rPr lang="en-GB" sz="3000" baseline="-25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258888" y="1341438"/>
            <a:ext cx="6265862" cy="4608512"/>
            <a:chOff x="793" y="845"/>
            <a:chExt cx="3947" cy="2903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793" y="845"/>
              <a:ext cx="3947" cy="2903"/>
              <a:chOff x="793" y="845"/>
              <a:chExt cx="3947" cy="2903"/>
            </a:xfrm>
          </p:grpSpPr>
          <p:pic>
            <p:nvPicPr>
              <p:cNvPr id="92165" name="Picture 5" descr="both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93" y="845"/>
                <a:ext cx="3947" cy="2903"/>
              </a:xfrm>
              <a:prstGeom prst="rect">
                <a:avLst/>
              </a:prstGeom>
              <a:noFill/>
              <a:ln w="31750">
                <a:solidFill>
                  <a:schemeClr val="accent2"/>
                </a:solidFill>
                <a:miter lim="800000"/>
                <a:headEnd/>
                <a:tailEnd/>
              </a:ln>
            </p:spPr>
          </p:pic>
          <p:sp>
            <p:nvSpPr>
              <p:cNvPr id="92166" name="Line 6"/>
              <p:cNvSpPr>
                <a:spLocks noChangeShapeType="1"/>
              </p:cNvSpPr>
              <p:nvPr/>
            </p:nvSpPr>
            <p:spPr bwMode="auto">
              <a:xfrm>
                <a:off x="2381" y="1253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92168" name="Text Box 8"/>
            <p:cNvSpPr txBox="1">
              <a:spLocks noChangeArrowheads="1"/>
            </p:cNvSpPr>
            <p:nvPr/>
          </p:nvSpPr>
          <p:spPr bwMode="auto">
            <a:xfrm>
              <a:off x="2336" y="1061"/>
              <a:ext cx="5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/>
                <a:t>78 Da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857884" y="6286520"/>
            <a:ext cx="2676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r>
              <a:rPr lang="en-GB" dirty="0" smtClean="0">
                <a:solidFill>
                  <a:schemeClr val="bg1"/>
                </a:solidFill>
              </a:rPr>
              <a:t>, 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8963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250825" y="0"/>
            <a:ext cx="8569325" cy="1341438"/>
          </a:xfrm>
        </p:spPr>
        <p:txBody>
          <a:bodyPr>
            <a:norm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</a:rPr>
              <a:t>Rates of Conversion; PEGMA + 2-ME </a:t>
            </a:r>
            <a:br>
              <a:rPr lang="en-GB" sz="2800" dirty="0">
                <a:solidFill>
                  <a:schemeClr val="tx2"/>
                </a:solidFill>
              </a:rPr>
            </a:br>
            <a:r>
              <a:rPr lang="en-GB" sz="2800" dirty="0">
                <a:solidFill>
                  <a:schemeClr val="tx2"/>
                </a:solidFill>
              </a:rPr>
              <a:t>with 5 wt% DMPP / TBP / </a:t>
            </a:r>
            <a:r>
              <a:rPr lang="en-GB" sz="2800" baseline="30000" dirty="0">
                <a:solidFill>
                  <a:schemeClr val="tx2"/>
                </a:solidFill>
              </a:rPr>
              <a:t>n</a:t>
            </a:r>
            <a:r>
              <a:rPr lang="en-GB" sz="2800" dirty="0">
                <a:solidFill>
                  <a:schemeClr val="tx2"/>
                </a:solidFill>
              </a:rPr>
              <a:t>C</a:t>
            </a:r>
            <a:r>
              <a:rPr lang="en-GB" sz="2800" baseline="-25000" dirty="0">
                <a:solidFill>
                  <a:schemeClr val="tx2"/>
                </a:solidFill>
              </a:rPr>
              <a:t>5</a:t>
            </a:r>
            <a:r>
              <a:rPr lang="en-GB" sz="2800" dirty="0">
                <a:solidFill>
                  <a:schemeClr val="tx2"/>
                </a:solidFill>
              </a:rPr>
              <a:t>H</a:t>
            </a:r>
            <a:r>
              <a:rPr lang="en-GB" sz="2800" baseline="-25000" dirty="0">
                <a:solidFill>
                  <a:schemeClr val="tx2"/>
                </a:solidFill>
              </a:rPr>
              <a:t>9</a:t>
            </a:r>
            <a:r>
              <a:rPr lang="en-GB" sz="2800" dirty="0">
                <a:solidFill>
                  <a:schemeClr val="tx2"/>
                </a:solidFill>
              </a:rPr>
              <a:t>NH</a:t>
            </a:r>
            <a:r>
              <a:rPr lang="en-GB" sz="2800" baseline="-25000" dirty="0">
                <a:solidFill>
                  <a:schemeClr val="tx2"/>
                </a:solidFill>
              </a:rPr>
              <a:t>2  </a:t>
            </a:r>
            <a:r>
              <a:rPr lang="en-GB" sz="2800" dirty="0">
                <a:solidFill>
                  <a:schemeClr val="tx2"/>
                </a:solidFill>
              </a:rPr>
              <a:t>/ </a:t>
            </a:r>
            <a:r>
              <a:rPr lang="en-GB" sz="2800" baseline="30000" dirty="0">
                <a:solidFill>
                  <a:schemeClr val="tx2"/>
                </a:solidFill>
              </a:rPr>
              <a:t>n</a:t>
            </a:r>
            <a:r>
              <a:rPr lang="en-GB" sz="2800" dirty="0">
                <a:solidFill>
                  <a:schemeClr val="tx2"/>
                </a:solidFill>
              </a:rPr>
              <a:t>C</a:t>
            </a:r>
            <a:r>
              <a:rPr lang="en-GB" sz="2800" baseline="-25000" dirty="0">
                <a:solidFill>
                  <a:schemeClr val="tx2"/>
                </a:solidFill>
              </a:rPr>
              <a:t>7</a:t>
            </a:r>
            <a:r>
              <a:rPr lang="en-GB" sz="2800" dirty="0">
                <a:solidFill>
                  <a:schemeClr val="tx2"/>
                </a:solidFill>
              </a:rPr>
              <a:t>H</a:t>
            </a:r>
            <a:r>
              <a:rPr lang="en-GB" sz="2800" baseline="-25000" dirty="0">
                <a:solidFill>
                  <a:schemeClr val="tx2"/>
                </a:solidFill>
              </a:rPr>
              <a:t>7</a:t>
            </a:r>
            <a:r>
              <a:rPr lang="en-GB" sz="2800" dirty="0">
                <a:solidFill>
                  <a:schemeClr val="tx2"/>
                </a:solidFill>
              </a:rPr>
              <a:t>NH</a:t>
            </a:r>
            <a:r>
              <a:rPr lang="en-GB" sz="2800" baseline="-25000" dirty="0">
                <a:solidFill>
                  <a:schemeClr val="tx2"/>
                </a:solidFill>
              </a:rPr>
              <a:t>2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1596267"/>
            <a:ext cx="8891588" cy="4068692"/>
            <a:chOff x="113" y="1234"/>
            <a:chExt cx="5488" cy="2378"/>
          </a:xfrm>
        </p:grpSpPr>
        <p:graphicFrame>
          <p:nvGraphicFramePr>
            <p:cNvPr id="168964" name="Object 4"/>
            <p:cNvGraphicFramePr>
              <a:graphicFrameLocks noChangeAspect="1"/>
            </p:cNvGraphicFramePr>
            <p:nvPr/>
          </p:nvGraphicFramePr>
          <p:xfrm>
            <a:off x="1244" y="1234"/>
            <a:ext cx="3364" cy="2378"/>
          </p:xfrm>
          <a:graphic>
            <a:graphicData uri="http://schemas.openxmlformats.org/presentationml/2006/ole">
              <p:oleObj spid="_x0000_s126978" name="Graph" r:id="rId5" imgW="4276800" imgH="3023280" progId="Origin50.Graph">
                <p:embed/>
              </p:oleObj>
            </a:graphicData>
          </a:graphic>
        </p:graphicFrame>
        <p:graphicFrame>
          <p:nvGraphicFramePr>
            <p:cNvPr id="168965" name="Object 5"/>
            <p:cNvGraphicFramePr>
              <a:graphicFrameLocks noChangeAspect="1"/>
            </p:cNvGraphicFramePr>
            <p:nvPr/>
          </p:nvGraphicFramePr>
          <p:xfrm>
            <a:off x="476" y="1389"/>
            <a:ext cx="410" cy="771"/>
          </p:xfrm>
          <a:graphic>
            <a:graphicData uri="http://schemas.openxmlformats.org/presentationml/2006/ole">
              <p:oleObj spid="_x0000_s126979" name="CS ChemDraw Drawing" r:id="rId6" imgW="366903" imgH="691286" progId="ChemDraw.Document.6.0">
                <p:embed/>
              </p:oleObj>
            </a:graphicData>
          </a:graphic>
        </p:graphicFrame>
        <p:graphicFrame>
          <p:nvGraphicFramePr>
            <p:cNvPr id="168967" name="Object 7"/>
            <p:cNvGraphicFramePr>
              <a:graphicFrameLocks noChangeAspect="1"/>
            </p:cNvGraphicFramePr>
            <p:nvPr/>
          </p:nvGraphicFramePr>
          <p:xfrm>
            <a:off x="113" y="2659"/>
            <a:ext cx="1134" cy="596"/>
          </p:xfrm>
          <a:graphic>
            <a:graphicData uri="http://schemas.openxmlformats.org/presentationml/2006/ole">
              <p:oleObj spid="_x0000_s126980" name="CS ChemDraw Drawing" r:id="rId7" imgW="1314831" imgH="690067" progId="ChemDraw.Document.6.0">
                <p:embed/>
              </p:oleObj>
            </a:graphicData>
          </a:graphic>
        </p:graphicFrame>
        <p:graphicFrame>
          <p:nvGraphicFramePr>
            <p:cNvPr id="168969" name="Object 9"/>
            <p:cNvGraphicFramePr>
              <a:graphicFrameLocks noChangeAspect="1"/>
            </p:cNvGraphicFramePr>
            <p:nvPr/>
          </p:nvGraphicFramePr>
          <p:xfrm>
            <a:off x="4558" y="1525"/>
            <a:ext cx="1043" cy="183"/>
          </p:xfrm>
          <a:graphic>
            <a:graphicData uri="http://schemas.openxmlformats.org/presentationml/2006/ole">
              <p:oleObj spid="_x0000_s126981" name="CS ChemDraw Drawing" r:id="rId8" imgW="1023747" imgH="179222" progId="ChemDraw.Document.6.0">
                <p:embed/>
              </p:oleObj>
            </a:graphicData>
          </a:graphic>
        </p:graphicFrame>
        <p:graphicFrame>
          <p:nvGraphicFramePr>
            <p:cNvPr id="168971" name="Object 11"/>
            <p:cNvGraphicFramePr>
              <a:graphicFrameLocks noChangeAspect="1"/>
            </p:cNvGraphicFramePr>
            <p:nvPr/>
          </p:nvGraphicFramePr>
          <p:xfrm>
            <a:off x="4810" y="2432"/>
            <a:ext cx="655" cy="862"/>
          </p:xfrm>
          <a:graphic>
            <a:graphicData uri="http://schemas.openxmlformats.org/presentationml/2006/ole">
              <p:oleObj spid="_x0000_s126982" name="CS ChemDraw Drawing" r:id="rId9" imgW="552831" imgH="727862" progId="ChemDraw.Document.6.0">
                <p:embed/>
              </p:oleObj>
            </a:graphicData>
          </a:graphic>
        </p:graphicFrame>
      </p:grpSp>
      <p:sp>
        <p:nvSpPr>
          <p:cNvPr id="10" name="TextBox 9"/>
          <p:cNvSpPr txBox="1"/>
          <p:nvPr/>
        </p:nvSpPr>
        <p:spPr>
          <a:xfrm>
            <a:off x="6786578" y="6286520"/>
            <a:ext cx="1811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8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0" y="2547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9860" name="Rectangle 4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249861" name="Object 5"/>
          <p:cNvGraphicFramePr>
            <a:graphicFrameLocks noChangeAspect="1"/>
          </p:cNvGraphicFramePr>
          <p:nvPr/>
        </p:nvGraphicFramePr>
        <p:xfrm>
          <a:off x="900113" y="908050"/>
          <a:ext cx="7127875" cy="1011238"/>
        </p:xfrm>
        <a:graphic>
          <a:graphicData uri="http://schemas.openxmlformats.org/presentationml/2006/ole">
            <p:oleObj spid="_x0000_s128002" name="CS ChemDraw Drawing" r:id="rId5" imgW="4397883" imgH="616915" progId="ChemDraw.Document.6.0">
              <p:embed/>
            </p:oleObj>
          </a:graphicData>
        </a:graphic>
      </p:graphicFrame>
      <p:graphicFrame>
        <p:nvGraphicFramePr>
          <p:cNvPr id="249862" name="Object 6"/>
          <p:cNvGraphicFramePr>
            <a:graphicFrameLocks noChangeAspect="1"/>
          </p:cNvGraphicFramePr>
          <p:nvPr>
            <p:ph/>
          </p:nvPr>
        </p:nvGraphicFramePr>
        <p:xfrm>
          <a:off x="179388" y="2897188"/>
          <a:ext cx="8785225" cy="2908300"/>
        </p:xfrm>
        <a:graphic>
          <a:graphicData uri="http://schemas.openxmlformats.org/presentationml/2006/ole">
            <p:oleObj spid="_x0000_s128003" name="CS ChemDraw Drawing" r:id="rId6" imgW="6016371" imgH="1992986" progId="ChemDraw.Document.6.0">
              <p:embed/>
            </p:oleObj>
          </a:graphicData>
        </a:graphic>
      </p:graphicFrame>
      <p:sp>
        <p:nvSpPr>
          <p:cNvPr id="249863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82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49864" name="Text Box 8"/>
          <p:cNvSpPr txBox="1">
            <a:spLocks noChangeArrowheads="1"/>
          </p:cNvSpPr>
          <p:nvPr/>
        </p:nvSpPr>
        <p:spPr bwMode="auto">
          <a:xfrm>
            <a:off x="0" y="26035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Reaction with 2–(</a:t>
            </a:r>
            <a:r>
              <a:rPr lang="en-US" sz="2800" dirty="0" err="1" smtClean="0">
                <a:solidFill>
                  <a:schemeClr val="tx2"/>
                </a:solidFill>
              </a:rPr>
              <a:t>acryloyloxy</a:t>
            </a:r>
            <a:r>
              <a:rPr lang="en-US" sz="2800" dirty="0" smtClean="0">
                <a:solidFill>
                  <a:schemeClr val="tx2"/>
                </a:solidFill>
              </a:rPr>
              <a:t>)ethyl </a:t>
            </a:r>
            <a:r>
              <a:rPr lang="en-US" sz="2800" dirty="0">
                <a:solidFill>
                  <a:schemeClr val="tx2"/>
                </a:solidFill>
              </a:rPr>
              <a:t>methacrylate</a:t>
            </a:r>
            <a:r>
              <a:rPr lang="en-GB" sz="28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49865" name="Text Box 9"/>
          <p:cNvSpPr txBox="1">
            <a:spLocks noChangeArrowheads="1"/>
          </p:cNvSpPr>
          <p:nvPr/>
        </p:nvSpPr>
        <p:spPr bwMode="auto">
          <a:xfrm>
            <a:off x="0" y="2205038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900" dirty="0">
                <a:solidFill>
                  <a:schemeClr val="tx2"/>
                </a:solidFill>
              </a:rPr>
              <a:t>2 – (</a:t>
            </a:r>
            <a:r>
              <a:rPr lang="en-US" sz="2900" dirty="0" err="1" smtClean="0">
                <a:solidFill>
                  <a:schemeClr val="tx2"/>
                </a:solidFill>
              </a:rPr>
              <a:t>acryloyloxy</a:t>
            </a:r>
            <a:r>
              <a:rPr lang="en-US" sz="2900" dirty="0" smtClean="0">
                <a:solidFill>
                  <a:schemeClr val="tx2"/>
                </a:solidFill>
              </a:rPr>
              <a:t>)ethyl </a:t>
            </a:r>
            <a:r>
              <a:rPr lang="en-US" sz="2900" dirty="0">
                <a:solidFill>
                  <a:schemeClr val="tx2"/>
                </a:solidFill>
              </a:rPr>
              <a:t>methacrylate + 2-ME / </a:t>
            </a:r>
            <a:r>
              <a:rPr lang="en-GB" sz="2900" baseline="30000" dirty="0">
                <a:solidFill>
                  <a:schemeClr val="tx2"/>
                </a:solidFill>
              </a:rPr>
              <a:t>n</a:t>
            </a:r>
            <a:r>
              <a:rPr lang="en-GB" sz="2900" dirty="0">
                <a:solidFill>
                  <a:schemeClr val="tx2"/>
                </a:solidFill>
              </a:rPr>
              <a:t>C</a:t>
            </a:r>
            <a:r>
              <a:rPr lang="en-GB" sz="2900" baseline="-25000" dirty="0">
                <a:solidFill>
                  <a:schemeClr val="tx2"/>
                </a:solidFill>
              </a:rPr>
              <a:t>5</a:t>
            </a:r>
            <a:r>
              <a:rPr lang="en-GB" sz="2900" dirty="0">
                <a:solidFill>
                  <a:schemeClr val="tx2"/>
                </a:solidFill>
              </a:rPr>
              <a:t>H</a:t>
            </a:r>
            <a:r>
              <a:rPr lang="en-GB" sz="2900" baseline="-25000" dirty="0">
                <a:solidFill>
                  <a:schemeClr val="tx2"/>
                </a:solidFill>
              </a:rPr>
              <a:t>9</a:t>
            </a:r>
            <a:r>
              <a:rPr lang="en-GB" sz="2900" dirty="0">
                <a:solidFill>
                  <a:schemeClr val="tx2"/>
                </a:solidFill>
              </a:rPr>
              <a:t>NH</a:t>
            </a:r>
            <a:r>
              <a:rPr lang="en-GB" sz="2900" baseline="-25000" dirty="0">
                <a:solidFill>
                  <a:schemeClr val="tx2"/>
                </a:solidFill>
              </a:rPr>
              <a:t>2</a:t>
            </a:r>
            <a:r>
              <a:rPr lang="en-GB" sz="29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86578" y="6286520"/>
            <a:ext cx="1811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 Rees, R </a:t>
            </a:r>
            <a:r>
              <a:rPr lang="en-GB" dirty="0" err="1" smtClean="0">
                <a:solidFill>
                  <a:schemeClr val="bg1"/>
                </a:solidFill>
              </a:rPr>
              <a:t>Randev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947738" y="1187450"/>
            <a:ext cx="7361237" cy="4994275"/>
            <a:chOff x="597" y="748"/>
            <a:chExt cx="4637" cy="3146"/>
          </a:xfrm>
        </p:grpSpPr>
        <p:graphicFrame>
          <p:nvGraphicFramePr>
            <p:cNvPr id="1027" name="Object 4"/>
            <p:cNvGraphicFramePr>
              <a:graphicFrameLocks noChangeAspect="1"/>
            </p:cNvGraphicFramePr>
            <p:nvPr/>
          </p:nvGraphicFramePr>
          <p:xfrm>
            <a:off x="597" y="2982"/>
            <a:ext cx="1061" cy="907"/>
          </p:xfrm>
          <a:graphic>
            <a:graphicData uri="http://schemas.openxmlformats.org/presentationml/2006/ole">
              <p:oleObj spid="_x0000_s215043" name="Graph" r:id="rId4" imgW="3306240" imgH="2825280" progId="Origin50.Graph">
                <p:embed/>
              </p:oleObj>
            </a:graphicData>
          </a:graphic>
        </p:graphicFrame>
        <p:graphicFrame>
          <p:nvGraphicFramePr>
            <p:cNvPr id="1028" name="Object 7"/>
            <p:cNvGraphicFramePr>
              <a:graphicFrameLocks noChangeAspect="1"/>
            </p:cNvGraphicFramePr>
            <p:nvPr/>
          </p:nvGraphicFramePr>
          <p:xfrm>
            <a:off x="609" y="1334"/>
            <a:ext cx="1061" cy="907"/>
          </p:xfrm>
          <a:graphic>
            <a:graphicData uri="http://schemas.openxmlformats.org/presentationml/2006/ole">
              <p:oleObj spid="_x0000_s215044" name="Graph" r:id="rId5" imgW="3306240" imgH="2825280" progId="Origin50.Graph">
                <p:embed/>
              </p:oleObj>
            </a:graphicData>
          </a:graphic>
        </p:graphicFrame>
        <p:graphicFrame>
          <p:nvGraphicFramePr>
            <p:cNvPr id="1029" name="Object 17"/>
            <p:cNvGraphicFramePr>
              <a:graphicFrameLocks noChangeAspect="1"/>
            </p:cNvGraphicFramePr>
            <p:nvPr/>
          </p:nvGraphicFramePr>
          <p:xfrm>
            <a:off x="597" y="2160"/>
            <a:ext cx="1061" cy="907"/>
          </p:xfrm>
          <a:graphic>
            <a:graphicData uri="http://schemas.openxmlformats.org/presentationml/2006/ole">
              <p:oleObj spid="_x0000_s215045" name="Graph" r:id="rId6" imgW="3306240" imgH="2825280" progId="Origin50.Graph">
                <p:embed/>
              </p:oleObj>
            </a:graphicData>
          </a:graphic>
        </p:graphicFrame>
        <p:graphicFrame>
          <p:nvGraphicFramePr>
            <p:cNvPr id="1030" name="Object 18"/>
            <p:cNvGraphicFramePr>
              <a:graphicFrameLocks noChangeAspect="1"/>
            </p:cNvGraphicFramePr>
            <p:nvPr/>
          </p:nvGraphicFramePr>
          <p:xfrm>
            <a:off x="748" y="754"/>
            <a:ext cx="678" cy="568"/>
          </p:xfrm>
          <a:graphic>
            <a:graphicData uri="http://schemas.openxmlformats.org/presentationml/2006/ole">
              <p:oleObj spid="_x0000_s215046" name="CS ChemDraw Drawing" r:id="rId7" imgW="3613083" imgH="3027947" progId="ChemDraw.Document.6.0">
                <p:embed/>
              </p:oleObj>
            </a:graphicData>
          </a:graphic>
        </p:graphicFrame>
        <p:graphicFrame>
          <p:nvGraphicFramePr>
            <p:cNvPr id="1031" name="Object 19"/>
            <p:cNvGraphicFramePr>
              <a:graphicFrameLocks noChangeAspect="1"/>
            </p:cNvGraphicFramePr>
            <p:nvPr/>
          </p:nvGraphicFramePr>
          <p:xfrm>
            <a:off x="2349" y="2160"/>
            <a:ext cx="1061" cy="907"/>
          </p:xfrm>
          <a:graphic>
            <a:graphicData uri="http://schemas.openxmlformats.org/presentationml/2006/ole">
              <p:oleObj spid="_x0000_s215047" name="Graph" r:id="rId8" imgW="3306240" imgH="2825280" progId="Origin50.Graph">
                <p:embed/>
              </p:oleObj>
            </a:graphicData>
          </a:graphic>
        </p:graphicFrame>
        <p:graphicFrame>
          <p:nvGraphicFramePr>
            <p:cNvPr id="1032" name="Object 20"/>
            <p:cNvGraphicFramePr>
              <a:graphicFrameLocks noChangeAspect="1"/>
            </p:cNvGraphicFramePr>
            <p:nvPr/>
          </p:nvGraphicFramePr>
          <p:xfrm>
            <a:off x="2349" y="2987"/>
            <a:ext cx="1061" cy="907"/>
          </p:xfrm>
          <a:graphic>
            <a:graphicData uri="http://schemas.openxmlformats.org/presentationml/2006/ole">
              <p:oleObj spid="_x0000_s215048" name="Graph" r:id="rId9" imgW="3306240" imgH="2825280" progId="Origin50.Graph">
                <p:embed/>
              </p:oleObj>
            </a:graphicData>
          </a:graphic>
        </p:graphicFrame>
        <p:graphicFrame>
          <p:nvGraphicFramePr>
            <p:cNvPr id="1033" name="Object 21"/>
            <p:cNvGraphicFramePr>
              <a:graphicFrameLocks noChangeAspect="1"/>
            </p:cNvGraphicFramePr>
            <p:nvPr/>
          </p:nvGraphicFramePr>
          <p:xfrm>
            <a:off x="2494" y="777"/>
            <a:ext cx="691" cy="567"/>
          </p:xfrm>
          <a:graphic>
            <a:graphicData uri="http://schemas.openxmlformats.org/presentationml/2006/ole">
              <p:oleObj spid="_x0000_s215049" name="CS ChemDraw Drawing" r:id="rId10" imgW="3667626" imgH="3006692" progId="ChemDraw.Document.6.0">
                <p:embed/>
              </p:oleObj>
            </a:graphicData>
          </a:graphic>
        </p:graphicFrame>
        <p:graphicFrame>
          <p:nvGraphicFramePr>
            <p:cNvPr id="1034" name="Object 22"/>
            <p:cNvGraphicFramePr>
              <a:graphicFrameLocks noChangeAspect="1"/>
            </p:cNvGraphicFramePr>
            <p:nvPr/>
          </p:nvGraphicFramePr>
          <p:xfrm>
            <a:off x="2349" y="1253"/>
            <a:ext cx="1061" cy="907"/>
          </p:xfrm>
          <a:graphic>
            <a:graphicData uri="http://schemas.openxmlformats.org/presentationml/2006/ole">
              <p:oleObj spid="_x0000_s215050" name="Graph" r:id="rId11" imgW="3306240" imgH="2825280" progId="Origin50.Graph">
                <p:embed/>
              </p:oleObj>
            </a:graphicData>
          </a:graphic>
        </p:graphicFrame>
        <p:graphicFrame>
          <p:nvGraphicFramePr>
            <p:cNvPr id="1035" name="Object 23"/>
            <p:cNvGraphicFramePr>
              <a:graphicFrameLocks noChangeAspect="1"/>
            </p:cNvGraphicFramePr>
            <p:nvPr/>
          </p:nvGraphicFramePr>
          <p:xfrm>
            <a:off x="4173" y="1253"/>
            <a:ext cx="1061" cy="907"/>
          </p:xfrm>
          <a:graphic>
            <a:graphicData uri="http://schemas.openxmlformats.org/presentationml/2006/ole">
              <p:oleObj spid="_x0000_s215051" name="Graph" r:id="rId12" imgW="3306240" imgH="2825280" progId="Origin50.Graph">
                <p:embed/>
              </p:oleObj>
            </a:graphicData>
          </a:graphic>
        </p:graphicFrame>
        <p:graphicFrame>
          <p:nvGraphicFramePr>
            <p:cNvPr id="1036" name="Object 24"/>
            <p:cNvGraphicFramePr>
              <a:graphicFrameLocks noChangeAspect="1"/>
            </p:cNvGraphicFramePr>
            <p:nvPr/>
          </p:nvGraphicFramePr>
          <p:xfrm>
            <a:off x="4173" y="2160"/>
            <a:ext cx="1061" cy="907"/>
          </p:xfrm>
          <a:graphic>
            <a:graphicData uri="http://schemas.openxmlformats.org/presentationml/2006/ole">
              <p:oleObj spid="_x0000_s215052" name="Graph" r:id="rId13" imgW="3306240" imgH="2825280" progId="Origin50.Graph">
                <p:embed/>
              </p:oleObj>
            </a:graphicData>
          </a:graphic>
        </p:graphicFrame>
        <p:graphicFrame>
          <p:nvGraphicFramePr>
            <p:cNvPr id="1037" name="Object 25"/>
            <p:cNvGraphicFramePr>
              <a:graphicFrameLocks noChangeAspect="1"/>
            </p:cNvGraphicFramePr>
            <p:nvPr/>
          </p:nvGraphicFramePr>
          <p:xfrm>
            <a:off x="4173" y="2976"/>
            <a:ext cx="1061" cy="907"/>
          </p:xfrm>
          <a:graphic>
            <a:graphicData uri="http://schemas.openxmlformats.org/presentationml/2006/ole">
              <p:oleObj spid="_x0000_s215053" name="Graph" r:id="rId14" imgW="3306240" imgH="2825280" progId="Origin50.Graph">
                <p:embed/>
              </p:oleObj>
            </a:graphicData>
          </a:graphic>
        </p:graphicFrame>
        <p:graphicFrame>
          <p:nvGraphicFramePr>
            <p:cNvPr id="1038" name="Object 26"/>
            <p:cNvGraphicFramePr>
              <a:graphicFrameLocks noChangeAspect="1"/>
            </p:cNvGraphicFramePr>
            <p:nvPr/>
          </p:nvGraphicFramePr>
          <p:xfrm>
            <a:off x="4294" y="748"/>
            <a:ext cx="784" cy="567"/>
          </p:xfrm>
          <a:graphic>
            <a:graphicData uri="http://schemas.openxmlformats.org/presentationml/2006/ole">
              <p:oleObj spid="_x0000_s215054" name="CS ChemDraw Drawing" r:id="rId15" imgW="4085523" imgH="2958966" progId="ChemDraw.Document.6.0">
                <p:embed/>
              </p:oleObj>
            </a:graphicData>
          </a:graphic>
        </p:graphicFrame>
        <p:sp>
          <p:nvSpPr>
            <p:cNvPr id="1040" name="Text Box 29"/>
            <p:cNvSpPr txBox="1">
              <a:spLocks noChangeArrowheads="1"/>
            </p:cNvSpPr>
            <p:nvPr/>
          </p:nvSpPr>
          <p:spPr bwMode="auto">
            <a:xfrm>
              <a:off x="680" y="1457"/>
              <a:ext cx="18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"/>
                <a:t>HBA</a:t>
              </a:r>
            </a:p>
          </p:txBody>
        </p:sp>
        <p:sp>
          <p:nvSpPr>
            <p:cNvPr id="1041" name="Text Box 30"/>
            <p:cNvSpPr txBox="1">
              <a:spLocks noChangeArrowheads="1"/>
            </p:cNvSpPr>
            <p:nvPr/>
          </p:nvSpPr>
          <p:spPr bwMode="auto">
            <a:xfrm>
              <a:off x="609" y="2307"/>
              <a:ext cx="387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"/>
                <a:t>HBA +RSH, 1 day</a:t>
              </a:r>
            </a:p>
          </p:txBody>
        </p:sp>
        <p:sp>
          <p:nvSpPr>
            <p:cNvPr id="1042" name="Text Box 32"/>
            <p:cNvSpPr txBox="1">
              <a:spLocks noChangeArrowheads="1"/>
            </p:cNvSpPr>
            <p:nvPr/>
          </p:nvSpPr>
          <p:spPr bwMode="auto">
            <a:xfrm>
              <a:off x="611" y="3233"/>
              <a:ext cx="54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"/>
                <a:t>HBA +RSH+TEA, 1h</a:t>
              </a:r>
            </a:p>
          </p:txBody>
        </p:sp>
        <p:sp>
          <p:nvSpPr>
            <p:cNvPr id="1043" name="Text Box 33"/>
            <p:cNvSpPr txBox="1">
              <a:spLocks noChangeArrowheads="1"/>
            </p:cNvSpPr>
            <p:nvPr/>
          </p:nvSpPr>
          <p:spPr bwMode="auto">
            <a:xfrm>
              <a:off x="2426" y="1457"/>
              <a:ext cx="22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"/>
                <a:t>DEAEA</a:t>
              </a:r>
            </a:p>
          </p:txBody>
        </p:sp>
        <p:sp>
          <p:nvSpPr>
            <p:cNvPr id="1044" name="Text Box 35"/>
            <p:cNvSpPr txBox="1">
              <a:spLocks noChangeArrowheads="1"/>
            </p:cNvSpPr>
            <p:nvPr/>
          </p:nvSpPr>
          <p:spPr bwMode="auto">
            <a:xfrm>
              <a:off x="2426" y="2296"/>
              <a:ext cx="45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"/>
                <a:t>DEAEA +RSH,1.5h</a:t>
              </a:r>
            </a:p>
          </p:txBody>
        </p:sp>
        <p:sp>
          <p:nvSpPr>
            <p:cNvPr id="1045" name="Text Box 36"/>
            <p:cNvSpPr txBox="1">
              <a:spLocks noChangeArrowheads="1"/>
            </p:cNvSpPr>
            <p:nvPr/>
          </p:nvSpPr>
          <p:spPr bwMode="auto">
            <a:xfrm>
              <a:off x="2426" y="3226"/>
              <a:ext cx="5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"/>
                <a:t>DEAEA +RSH, 3.5h</a:t>
              </a:r>
            </a:p>
          </p:txBody>
        </p:sp>
        <p:sp>
          <p:nvSpPr>
            <p:cNvPr id="1046" name="Text Box 40"/>
            <p:cNvSpPr txBox="1">
              <a:spLocks noChangeArrowheads="1"/>
            </p:cNvSpPr>
            <p:nvPr/>
          </p:nvSpPr>
          <p:spPr bwMode="auto">
            <a:xfrm>
              <a:off x="4241" y="1457"/>
              <a:ext cx="25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"/>
                <a:t>DEAEMA</a:t>
              </a:r>
            </a:p>
          </p:txBody>
        </p:sp>
        <p:sp>
          <p:nvSpPr>
            <p:cNvPr id="1047" name="Text Box 43"/>
            <p:cNvSpPr txBox="1">
              <a:spLocks noChangeArrowheads="1"/>
            </p:cNvSpPr>
            <p:nvPr/>
          </p:nvSpPr>
          <p:spPr bwMode="auto">
            <a:xfrm>
              <a:off x="4241" y="2296"/>
              <a:ext cx="44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"/>
                <a:t>DEAEMA+RSH, 2days</a:t>
              </a:r>
            </a:p>
          </p:txBody>
        </p:sp>
        <p:sp>
          <p:nvSpPr>
            <p:cNvPr id="1048" name="Text Box 44"/>
            <p:cNvSpPr txBox="1">
              <a:spLocks noChangeArrowheads="1"/>
            </p:cNvSpPr>
            <p:nvPr/>
          </p:nvSpPr>
          <p:spPr bwMode="auto">
            <a:xfrm>
              <a:off x="4241" y="3203"/>
              <a:ext cx="44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"/>
                <a:t>DEAEMA+RSH, 6days</a:t>
              </a:r>
            </a:p>
          </p:txBody>
        </p:sp>
      </p:grpSp>
      <p:graphicFrame>
        <p:nvGraphicFramePr>
          <p:cNvPr id="1026" name="Object 48"/>
          <p:cNvGraphicFramePr>
            <a:graphicFrameLocks noChangeAspect="1"/>
          </p:cNvGraphicFramePr>
          <p:nvPr/>
        </p:nvGraphicFramePr>
        <p:xfrm>
          <a:off x="2865438" y="225425"/>
          <a:ext cx="3146425" cy="773113"/>
        </p:xfrm>
        <a:graphic>
          <a:graphicData uri="http://schemas.openxmlformats.org/presentationml/2006/ole">
            <p:oleObj spid="_x0000_s215042" name="CS ChemDraw Drawing" r:id="rId16" imgW="4663039" imgH="1145807" progId="ChemDraw.Document.6.0">
              <p:embed/>
            </p:oleObj>
          </a:graphicData>
        </a:graphic>
      </p:graphicFrame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928662" y="1285860"/>
            <a:ext cx="3630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chemeClr val="accent2"/>
                </a:solidFill>
              </a:rPr>
              <a:t>Tryptic digestion of sCT derivatives</a:t>
            </a:r>
            <a:endParaRPr lang="el-GR" sz="3200" b="1">
              <a:solidFill>
                <a:schemeClr val="accent2"/>
              </a:solidFill>
            </a:endParaRPr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1143000" y="357188"/>
            <a:ext cx="68405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vantGarde Bk BT"/>
              </a:rPr>
              <a:t>Salmon Calcitonin and Determination </a:t>
            </a:r>
            <a:r>
              <a:rPr lang="en-GB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vantGarde Bk BT"/>
              </a:rPr>
              <a:t>of the polymer attachment site</a:t>
            </a:r>
          </a:p>
        </p:txBody>
      </p:sp>
      <p:pic>
        <p:nvPicPr>
          <p:cNvPr id="45061" name="Picture 5" descr="sCT tryptic diges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1773238"/>
            <a:ext cx="3192463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5795963" y="2420938"/>
            <a:ext cx="2951162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GB" sz="1600" b="1" i="1" baseline="30000">
                <a:solidFill>
                  <a:srgbClr val="002266"/>
                </a:solidFill>
              </a:rPr>
              <a:t>1</a:t>
            </a:r>
            <a:r>
              <a:rPr lang="en-GB" sz="1600" b="1" i="1">
                <a:solidFill>
                  <a:srgbClr val="002266"/>
                </a:solidFill>
              </a:rPr>
              <a:t>Cys-</a:t>
            </a:r>
            <a:r>
              <a:rPr lang="en-GB" sz="1600" b="1" i="1" baseline="30000">
                <a:solidFill>
                  <a:srgbClr val="002266"/>
                </a:solidFill>
              </a:rPr>
              <a:t>11</a:t>
            </a:r>
            <a:r>
              <a:rPr lang="en-GB" sz="1600" b="1" i="1">
                <a:solidFill>
                  <a:srgbClr val="002266"/>
                </a:solidFill>
              </a:rPr>
              <a:t>Lys</a:t>
            </a:r>
            <a:r>
              <a:rPr lang="en-GB" sz="1600"/>
              <a:t>   1120.53 Da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GB" sz="1600" b="1" i="1" baseline="30000">
                <a:solidFill>
                  <a:srgbClr val="002266"/>
                </a:solidFill>
              </a:rPr>
              <a:t>12</a:t>
            </a:r>
            <a:r>
              <a:rPr lang="en-GB" sz="1600" b="1" i="1">
                <a:solidFill>
                  <a:srgbClr val="002266"/>
                </a:solidFill>
              </a:rPr>
              <a:t>Leu-</a:t>
            </a:r>
            <a:r>
              <a:rPr lang="en-GB" sz="1600" b="1" i="1" baseline="30000">
                <a:solidFill>
                  <a:srgbClr val="002266"/>
                </a:solidFill>
              </a:rPr>
              <a:t>18</a:t>
            </a:r>
            <a:r>
              <a:rPr lang="en-GB" sz="1600" b="1" i="1">
                <a:solidFill>
                  <a:srgbClr val="002266"/>
                </a:solidFill>
              </a:rPr>
              <a:t>Lys</a:t>
            </a:r>
            <a:r>
              <a:rPr lang="en-GB" sz="1600">
                <a:solidFill>
                  <a:srgbClr val="002266"/>
                </a:solidFill>
              </a:rPr>
              <a:t>  </a:t>
            </a:r>
            <a:r>
              <a:rPr lang="en-GB" sz="1600"/>
              <a:t>   853.96 Da</a:t>
            </a:r>
          </a:p>
          <a:p>
            <a:pPr>
              <a:lnSpc>
                <a:spcPct val="185000"/>
              </a:lnSpc>
              <a:spcBef>
                <a:spcPct val="50000"/>
              </a:spcBef>
            </a:pPr>
            <a:r>
              <a:rPr lang="en-GB" sz="1600" b="1" i="1" baseline="30000">
                <a:solidFill>
                  <a:srgbClr val="002266"/>
                </a:solidFill>
              </a:rPr>
              <a:t>19</a:t>
            </a:r>
            <a:r>
              <a:rPr lang="en-GB" sz="1600" b="1" i="1">
                <a:solidFill>
                  <a:srgbClr val="002266"/>
                </a:solidFill>
              </a:rPr>
              <a:t>Leu-</a:t>
            </a:r>
            <a:r>
              <a:rPr lang="en-GB" sz="1600" b="1" i="1" baseline="30000">
                <a:solidFill>
                  <a:srgbClr val="002266"/>
                </a:solidFill>
              </a:rPr>
              <a:t>24</a:t>
            </a:r>
            <a:r>
              <a:rPr lang="en-GB" sz="1600" b="1" i="1">
                <a:solidFill>
                  <a:srgbClr val="002266"/>
                </a:solidFill>
              </a:rPr>
              <a:t>Arg</a:t>
            </a:r>
            <a:r>
              <a:rPr lang="en-GB" sz="1600">
                <a:solidFill>
                  <a:srgbClr val="002266"/>
                </a:solidFill>
              </a:rPr>
              <a:t> </a:t>
            </a:r>
            <a:r>
              <a:rPr lang="en-GB" sz="1600"/>
              <a:t>    776.42 Da</a:t>
            </a:r>
          </a:p>
          <a:p>
            <a:pPr>
              <a:lnSpc>
                <a:spcPct val="185000"/>
              </a:lnSpc>
            </a:pPr>
            <a:r>
              <a:rPr lang="en-GB" sz="1600" b="1" i="1" baseline="30000">
                <a:solidFill>
                  <a:srgbClr val="002266"/>
                </a:solidFill>
              </a:rPr>
              <a:t>25</a:t>
            </a:r>
            <a:r>
              <a:rPr lang="en-GB" sz="1600" b="1" i="1">
                <a:solidFill>
                  <a:srgbClr val="002266"/>
                </a:solidFill>
              </a:rPr>
              <a:t>Thr-</a:t>
            </a:r>
            <a:r>
              <a:rPr lang="en-GB" sz="1600" b="1" i="1" baseline="30000">
                <a:solidFill>
                  <a:srgbClr val="002266"/>
                </a:solidFill>
              </a:rPr>
              <a:t>32</a:t>
            </a:r>
            <a:r>
              <a:rPr lang="en-GB" sz="1600" b="1" i="1">
                <a:solidFill>
                  <a:srgbClr val="002266"/>
                </a:solidFill>
              </a:rPr>
              <a:t>Pro</a:t>
            </a:r>
            <a:r>
              <a:rPr lang="en-GB" sz="1600"/>
              <a:t>      732.34 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75780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Introduction to SET-LRP</a:t>
            </a:r>
          </a:p>
        </p:txBody>
      </p:sp>
      <p:sp>
        <p:nvSpPr>
          <p:cNvPr id="75783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5784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5786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5788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5790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5791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5792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5793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5794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5795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5796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75797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6</a:t>
            </a:r>
          </a:p>
        </p:txBody>
      </p:sp>
      <p:pic>
        <p:nvPicPr>
          <p:cNvPr id="75799" name="Picture 23" descr="SET breakdow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052513"/>
            <a:ext cx="6192837" cy="4699000"/>
          </a:xfrm>
          <a:prstGeom prst="rect">
            <a:avLst/>
          </a:prstGeom>
          <a:noFill/>
        </p:spPr>
      </p:pic>
      <p:pic>
        <p:nvPicPr>
          <p:cNvPr id="75800" name="Picture 24" descr="SET Mechanis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1125538"/>
            <a:ext cx="3671888" cy="3011487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ChangeArrowheads="1"/>
          </p:cNvSpPr>
          <p:nvPr/>
        </p:nvSpPr>
        <p:spPr bwMode="auto">
          <a:xfrm>
            <a:off x="4859338" y="981075"/>
            <a:ext cx="4033837" cy="3311525"/>
          </a:xfrm>
          <a:prstGeom prst="rect">
            <a:avLst/>
          </a:prstGeom>
          <a:noFill/>
          <a:ln w="571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14338" y="1339850"/>
            <a:ext cx="8658225" cy="3767138"/>
            <a:chOff x="45" y="936"/>
            <a:chExt cx="5670" cy="2467"/>
          </a:xfrm>
        </p:grpSpPr>
        <p:pic>
          <p:nvPicPr>
            <p:cNvPr id="56324" name="Picture 3" descr="sCT Reduction PEG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" y="936"/>
              <a:ext cx="5670" cy="2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5" name="Picture 4" descr="Disulfid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11" y="2886"/>
              <a:ext cx="590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6" name="Picture 5" descr="Thi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3022"/>
              <a:ext cx="40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7" name="Picture 6" descr="Acrylat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40" y="2931"/>
              <a:ext cx="771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6323" name="Text Box 15"/>
          <p:cNvSpPr txBox="1">
            <a:spLocks noChangeArrowheads="1"/>
          </p:cNvSpPr>
          <p:nvPr/>
        </p:nvSpPr>
        <p:spPr bwMode="auto">
          <a:xfrm>
            <a:off x="2571750" y="500063"/>
            <a:ext cx="3238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33CC"/>
                </a:solidFill>
                <a:latin typeface="AvantGarde Bk BT" pitchFamily="34" charset="0"/>
              </a:rPr>
              <a:t>Thiol Conjugation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5720" y="285728"/>
            <a:ext cx="835824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Phosphine-Mediated One-Pot </a:t>
            </a:r>
            <a:r>
              <a:rPr lang="en-GB" sz="2800" dirty="0" err="1">
                <a:solidFill>
                  <a:schemeClr val="tx2"/>
                </a:solidFill>
                <a:cs typeface="Times New Roman" pitchFamily="18" charset="0"/>
              </a:rPr>
              <a:t>Thiol-Ene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“Click”</a:t>
            </a:r>
          </a:p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Approach to Polymer-Protein Conjugates 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214282" y="1500174"/>
          <a:ext cx="8640763" cy="2044700"/>
        </p:xfrm>
        <a:graphic>
          <a:graphicData uri="http://schemas.openxmlformats.org/presentationml/2006/ole">
            <p:oleObj spid="_x0000_s129026" name="CS ChemDraw Drawing" r:id="rId5" imgW="7165543" imgH="1695907" progId="ChemDraw.Document.6.0">
              <p:embed/>
            </p:oleObj>
          </a:graphicData>
        </a:graphic>
      </p:graphicFrame>
      <p:graphicFrame>
        <p:nvGraphicFramePr>
          <p:cNvPr id="5125" name="Object 17"/>
          <p:cNvGraphicFramePr>
            <a:graphicFrameLocks noChangeAspect="1"/>
          </p:cNvGraphicFramePr>
          <p:nvPr/>
        </p:nvGraphicFramePr>
        <p:xfrm>
          <a:off x="857224" y="3571876"/>
          <a:ext cx="8081963" cy="1970088"/>
        </p:xfrm>
        <a:graphic>
          <a:graphicData uri="http://schemas.openxmlformats.org/presentationml/2006/ole">
            <p:oleObj spid="_x0000_s129027" name="CS ChemDraw Drawing" r:id="rId6" imgW="6592519" imgH="1605991" progId="ChemDraw.Document.6.0">
              <p:embed/>
            </p:oleObj>
          </a:graphicData>
        </a:graphic>
      </p:graphicFrame>
      <p:graphicFrame>
        <p:nvGraphicFramePr>
          <p:cNvPr id="5126" name="Object 11"/>
          <p:cNvGraphicFramePr>
            <a:graphicFrameLocks noChangeAspect="1"/>
          </p:cNvGraphicFramePr>
          <p:nvPr/>
        </p:nvGraphicFramePr>
        <p:xfrm>
          <a:off x="225399" y="4248151"/>
          <a:ext cx="708025" cy="708025"/>
        </p:xfrm>
        <a:graphic>
          <a:graphicData uri="http://schemas.openxmlformats.org/presentationml/2006/ole">
            <p:oleObj spid="_x0000_s129028" name="CS ChemDraw Drawing" r:id="rId7" imgW="708355" imgH="708355" progId="ChemDraw.Document.6.0">
              <p:embed/>
            </p:oleObj>
          </a:graphicData>
        </a:graphic>
      </p:graphicFrame>
      <p:graphicFrame>
        <p:nvGraphicFramePr>
          <p:cNvPr id="5127" name="Object 15"/>
          <p:cNvGraphicFramePr>
            <a:graphicFrameLocks noChangeAspect="1"/>
          </p:cNvGraphicFramePr>
          <p:nvPr/>
        </p:nvGraphicFramePr>
        <p:xfrm>
          <a:off x="3389287" y="4205289"/>
          <a:ext cx="708025" cy="708025"/>
        </p:xfrm>
        <a:graphic>
          <a:graphicData uri="http://schemas.openxmlformats.org/presentationml/2006/ole">
            <p:oleObj spid="_x0000_s129029" name="CS ChemDraw Drawing" r:id="rId8" imgW="708355" imgH="708355" progId="ChemDraw.Document.6.0">
              <p:embed/>
            </p:oleObj>
          </a:graphicData>
        </a:graphic>
      </p:graphicFrame>
      <p:graphicFrame>
        <p:nvGraphicFramePr>
          <p:cNvPr id="5128" name="Object 16"/>
          <p:cNvGraphicFramePr>
            <a:graphicFrameLocks noChangeAspect="1"/>
          </p:cNvGraphicFramePr>
          <p:nvPr/>
        </p:nvGraphicFramePr>
        <p:xfrm>
          <a:off x="6654774" y="4191001"/>
          <a:ext cx="708025" cy="708025"/>
        </p:xfrm>
        <a:graphic>
          <a:graphicData uri="http://schemas.openxmlformats.org/presentationml/2006/ole">
            <p:oleObj spid="_x0000_s129030" name="CS ChemDraw Drawing" r:id="rId9" imgW="708355" imgH="708355" progId="ChemDraw.Document.6.0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385127" y="357166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4014788" y="1652588"/>
          <a:ext cx="4716462" cy="3911600"/>
        </p:xfrm>
        <a:graphic>
          <a:graphicData uri="http://schemas.openxmlformats.org/presentationml/2006/ole">
            <p:oleObj spid="_x0000_s130050" name="Graph" r:id="rId5" imgW="3988800" imgH="2911680" progId="Origin50.Graph">
              <p:embed/>
            </p:oleObj>
          </a:graphicData>
        </a:graphic>
      </p:graphicFrame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14282" y="1000108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>
                <a:solidFill>
                  <a:schemeClr val="accent2"/>
                </a:solidFill>
              </a:rPr>
              <a:t>RP-HPLC Analysis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52413" y="2370138"/>
            <a:ext cx="3676650" cy="2576512"/>
          </a:xfrm>
          <a:prstGeom prst="rect">
            <a:avLst/>
          </a:prstGeom>
          <a:noFill/>
          <a:ln w="9525">
            <a:solidFill>
              <a:schemeClr val="folHlink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u="sng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S-S Reduction</a:t>
            </a:r>
          </a:p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Quantitative reduction observed after 10 </a:t>
            </a:r>
            <a:r>
              <a:rPr lang="en-GB" b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mins</a:t>
            </a:r>
            <a:endParaRPr lang="en-GB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en-GB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en-GB" b="1" u="sng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Thiol-ene</a:t>
            </a:r>
            <a:r>
              <a:rPr lang="en-GB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Click</a:t>
            </a:r>
          </a:p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Quantitative conversion to </a:t>
            </a:r>
            <a:r>
              <a:rPr lang="en-GB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di-PEGylated</a:t>
            </a:r>
            <a:r>
              <a:rPr lang="en-GB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sCT</a:t>
            </a:r>
            <a:r>
              <a:rPr lang="en-GB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1.5 hours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3"/>
          <p:cNvSpPr>
            <a:spLocks noChangeArrowheads="1"/>
          </p:cNvSpPr>
          <p:nvPr/>
        </p:nvSpPr>
        <p:spPr bwMode="auto">
          <a:xfrm>
            <a:off x="385127" y="357166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85720" y="1071546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>
                <a:solidFill>
                  <a:schemeClr val="accent2"/>
                </a:solidFill>
              </a:rPr>
              <a:t>MALDI-TOF Analysis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98575" y="2217738"/>
            <a:ext cx="6684963" cy="3794125"/>
            <a:chOff x="2113" y="3666"/>
            <a:chExt cx="7759" cy="4406"/>
          </a:xfrm>
        </p:grpSpPr>
        <p:graphicFrame>
          <p:nvGraphicFramePr>
            <p:cNvPr id="4100" name="Object 6"/>
            <p:cNvGraphicFramePr>
              <a:graphicFrameLocks noChangeAspect="1"/>
            </p:cNvGraphicFramePr>
            <p:nvPr/>
          </p:nvGraphicFramePr>
          <p:xfrm>
            <a:off x="2113" y="3972"/>
            <a:ext cx="5195" cy="4100"/>
          </p:xfrm>
          <a:graphic>
            <a:graphicData uri="http://schemas.openxmlformats.org/presentationml/2006/ole">
              <p:oleObj spid="_x0000_s131076" name="Graph" r:id="rId5" imgW="3661920" imgH="2923200" progId="Origin50.Graph">
                <p:embed/>
              </p:oleObj>
            </a:graphicData>
          </a:graphic>
        </p:graphicFrame>
        <p:graphicFrame>
          <p:nvGraphicFramePr>
            <p:cNvPr id="4101" name="Object 7"/>
            <p:cNvGraphicFramePr>
              <a:graphicFrameLocks noChangeAspect="1"/>
            </p:cNvGraphicFramePr>
            <p:nvPr/>
          </p:nvGraphicFramePr>
          <p:xfrm>
            <a:off x="5643" y="3666"/>
            <a:ext cx="4229" cy="3244"/>
          </p:xfrm>
          <a:graphic>
            <a:graphicData uri="http://schemas.openxmlformats.org/presentationml/2006/ole">
              <p:oleObj spid="_x0000_s131077" name="Graph" r:id="rId6" imgW="3955680" imgH="2923200" progId="Origin50.Graph">
                <p:embed/>
              </p:oleObj>
            </a:graphicData>
          </a:graphic>
        </p:graphicFrame>
      </p:grp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1163638" y="2119313"/>
          <a:ext cx="1330325" cy="1606550"/>
        </p:xfrm>
        <a:graphic>
          <a:graphicData uri="http://schemas.openxmlformats.org/presentationml/2006/ole">
            <p:oleObj spid="_x0000_s131074" name="CS ChemDraw Drawing" r:id="rId7" imgW="1330147" imgH="1605991" progId="ChemDraw.Document.6.0">
              <p:embed/>
            </p:oleObj>
          </a:graphicData>
        </a:graphic>
      </p:graphicFrame>
      <p:graphicFrame>
        <p:nvGraphicFramePr>
          <p:cNvPr id="4099" name="Object 10"/>
          <p:cNvGraphicFramePr>
            <a:graphicFrameLocks noChangeAspect="1"/>
          </p:cNvGraphicFramePr>
          <p:nvPr/>
        </p:nvGraphicFramePr>
        <p:xfrm>
          <a:off x="504825" y="2557463"/>
          <a:ext cx="708025" cy="708025"/>
        </p:xfrm>
        <a:graphic>
          <a:graphicData uri="http://schemas.openxmlformats.org/presentationml/2006/ole">
            <p:oleObj spid="_x0000_s131075" name="CS ChemDraw Drawing" r:id="rId8" imgW="708355" imgH="708355" progId="ChemDraw.Document.6.0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214282" y="285728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“Grafting To”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14282" y="857232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err="1" smtClean="0">
                <a:solidFill>
                  <a:schemeClr val="accent2"/>
                </a:solidFill>
              </a:rPr>
              <a:t>Tryptic</a:t>
            </a:r>
            <a:r>
              <a:rPr lang="en-GB" sz="2400" b="1" dirty="0" smtClean="0">
                <a:solidFill>
                  <a:schemeClr val="accent2"/>
                </a:solidFill>
              </a:rPr>
              <a:t> </a:t>
            </a:r>
            <a:r>
              <a:rPr lang="en-GB" sz="2400" b="1" dirty="0">
                <a:solidFill>
                  <a:schemeClr val="accent2"/>
                </a:solidFill>
              </a:rPr>
              <a:t>Digest </a:t>
            </a:r>
            <a:r>
              <a:rPr lang="en-GB" sz="2400" b="1" dirty="0" smtClean="0">
                <a:solidFill>
                  <a:schemeClr val="accent2"/>
                </a:solidFill>
              </a:rPr>
              <a:t>with </a:t>
            </a:r>
            <a:r>
              <a:rPr lang="en-GB" sz="2400" b="1" dirty="0">
                <a:solidFill>
                  <a:schemeClr val="accent2"/>
                </a:solidFill>
              </a:rPr>
              <a:t>MALDI-TOF Analysis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052763" y="2079625"/>
            <a:ext cx="5321300" cy="3829050"/>
            <a:chOff x="1033" y="4038"/>
            <a:chExt cx="4242" cy="3053"/>
          </a:xfrm>
        </p:grpSpPr>
        <p:graphicFrame>
          <p:nvGraphicFramePr>
            <p:cNvPr id="5122" name="Object 7"/>
            <p:cNvGraphicFramePr>
              <a:graphicFrameLocks noChangeAspect="1"/>
            </p:cNvGraphicFramePr>
            <p:nvPr/>
          </p:nvGraphicFramePr>
          <p:xfrm>
            <a:off x="1033" y="4038"/>
            <a:ext cx="3600" cy="3053"/>
          </p:xfrm>
          <a:graphic>
            <a:graphicData uri="http://schemas.openxmlformats.org/presentationml/2006/ole">
              <p:oleObj spid="_x0000_s132098" name="Graph" r:id="rId5" imgW="3836160" imgH="2923200" progId="Origin50.Graph">
                <p:embed/>
              </p:oleObj>
            </a:graphicData>
          </a:graphic>
        </p:graphicFrame>
        <p:graphicFrame>
          <p:nvGraphicFramePr>
            <p:cNvPr id="5123" name="Object 8"/>
            <p:cNvGraphicFramePr>
              <a:graphicFrameLocks noChangeAspect="1"/>
            </p:cNvGraphicFramePr>
            <p:nvPr/>
          </p:nvGraphicFramePr>
          <p:xfrm>
            <a:off x="3592" y="4124"/>
            <a:ext cx="1683" cy="2184"/>
          </p:xfrm>
          <a:graphic>
            <a:graphicData uri="http://schemas.openxmlformats.org/presentationml/2006/ole">
              <p:oleObj spid="_x0000_s132099" name="Graph" r:id="rId6" imgW="3708000" imgH="2923200" progId="Origin50.Graph">
                <p:embed/>
              </p:oleObj>
            </a:graphicData>
          </a:graphic>
        </p:graphicFrame>
      </p:grp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80988" y="2776538"/>
            <a:ext cx="3036887" cy="1477328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err="1">
                <a:solidFill>
                  <a:srgbClr val="FF3300"/>
                </a:solidFill>
              </a:rPr>
              <a:t>Trypsin</a:t>
            </a:r>
            <a:r>
              <a:rPr lang="en-GB" dirty="0">
                <a:solidFill>
                  <a:srgbClr val="FF3300"/>
                </a:solidFill>
              </a:rPr>
              <a:t> digest of conjugate reveals </a:t>
            </a:r>
            <a:r>
              <a:rPr lang="en-GB" b="1" dirty="0">
                <a:solidFill>
                  <a:schemeClr val="tx2"/>
                </a:solidFill>
              </a:rPr>
              <a:t>complete </a:t>
            </a:r>
            <a:r>
              <a:rPr lang="en-GB" dirty="0">
                <a:solidFill>
                  <a:srgbClr val="FF3300"/>
                </a:solidFill>
              </a:rPr>
              <a:t>selectivity towards </a:t>
            </a:r>
            <a:r>
              <a:rPr lang="en-GB" dirty="0" err="1">
                <a:solidFill>
                  <a:srgbClr val="FF3300"/>
                </a:solidFill>
              </a:rPr>
              <a:t>cysteine</a:t>
            </a:r>
            <a:r>
              <a:rPr lang="en-GB" dirty="0">
                <a:solidFill>
                  <a:srgbClr val="FF3300"/>
                </a:solidFill>
              </a:rPr>
              <a:t> residues and conjugation at both </a:t>
            </a:r>
            <a:r>
              <a:rPr lang="en-GB" dirty="0" err="1">
                <a:solidFill>
                  <a:srgbClr val="FF3300"/>
                </a:solidFill>
              </a:rPr>
              <a:t>cysteine</a:t>
            </a:r>
            <a:r>
              <a:rPr lang="en-GB" dirty="0">
                <a:solidFill>
                  <a:srgbClr val="FF3300"/>
                </a:solidFill>
              </a:rPr>
              <a:t> residues.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241300" y="476250"/>
            <a:ext cx="86581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Bioactivity</a:t>
            </a:r>
            <a:r>
              <a:rPr lang="en-GB" sz="2800" dirty="0" smtClean="0">
                <a:solidFill>
                  <a:schemeClr val="tx2"/>
                </a:solidFill>
                <a:cs typeface="Times New Roman" pitchFamily="18" charset="0"/>
              </a:rPr>
              <a:t> of Conjugates </a:t>
            </a:r>
            <a:r>
              <a:rPr lang="en-GB" sz="2800" i="1" dirty="0" smtClean="0">
                <a:solidFill>
                  <a:schemeClr val="tx2"/>
                </a:solidFill>
                <a:cs typeface="Times New Roman" pitchFamily="18" charset="0"/>
              </a:rPr>
              <a:t>from the</a:t>
            </a:r>
            <a:r>
              <a:rPr lang="en-GB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76250" y="1443038"/>
            <a:ext cx="3851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b="1" i="1" dirty="0">
                <a:solidFill>
                  <a:schemeClr val="accent2"/>
                </a:solidFill>
              </a:rPr>
              <a:t>In Vitro</a:t>
            </a:r>
            <a:r>
              <a:rPr lang="en-GB" b="1" dirty="0">
                <a:solidFill>
                  <a:schemeClr val="accent2"/>
                </a:solidFill>
              </a:rPr>
              <a:t> Testing of Conjugates</a:t>
            </a:r>
          </a:p>
        </p:txBody>
      </p:sp>
      <p:graphicFrame>
        <p:nvGraphicFramePr>
          <p:cNvPr id="6146" name="Object 12"/>
          <p:cNvGraphicFramePr>
            <a:graphicFrameLocks noChangeAspect="1"/>
          </p:cNvGraphicFramePr>
          <p:nvPr/>
        </p:nvGraphicFramePr>
        <p:xfrm>
          <a:off x="174625" y="2189163"/>
          <a:ext cx="4154488" cy="3065462"/>
        </p:xfrm>
        <a:graphic>
          <a:graphicData uri="http://schemas.openxmlformats.org/presentationml/2006/ole">
            <p:oleObj spid="_x0000_s133122" name="Graph" r:id="rId5" imgW="3768480" imgH="2911680" progId="Origin50.Graph">
              <p:embed/>
            </p:oleObj>
          </a:graphicData>
        </a:graphic>
      </p:graphicFrame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016500" y="1443038"/>
            <a:ext cx="3719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b="1" i="1" dirty="0">
                <a:solidFill>
                  <a:schemeClr val="accent2"/>
                </a:solidFill>
              </a:rPr>
              <a:t>In Vivo</a:t>
            </a:r>
            <a:r>
              <a:rPr lang="en-GB" b="1" dirty="0">
                <a:solidFill>
                  <a:schemeClr val="accent2"/>
                </a:solidFill>
              </a:rPr>
              <a:t> Testing of Conjugates</a:t>
            </a:r>
          </a:p>
        </p:txBody>
      </p:sp>
      <p:graphicFrame>
        <p:nvGraphicFramePr>
          <p:cNvPr id="6147" name="Object 15"/>
          <p:cNvGraphicFramePr>
            <a:graphicFrameLocks noChangeAspect="1"/>
          </p:cNvGraphicFramePr>
          <p:nvPr/>
        </p:nvGraphicFramePr>
        <p:xfrm>
          <a:off x="4419600" y="1746250"/>
          <a:ext cx="4595813" cy="3714750"/>
        </p:xfrm>
        <a:graphic>
          <a:graphicData uri="http://schemas.openxmlformats.org/presentationml/2006/ole">
            <p:oleObj spid="_x0000_s133123" name="Graph" r:id="rId6" imgW="3987360" imgH="3106080" progId="Origin50.Graph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14"/>
          <p:cNvGraphicFramePr>
            <a:graphicFrameLocks noChangeAspect="1"/>
          </p:cNvGraphicFramePr>
          <p:nvPr/>
        </p:nvGraphicFramePr>
        <p:xfrm>
          <a:off x="201613" y="1858963"/>
          <a:ext cx="8753475" cy="2714625"/>
        </p:xfrm>
        <a:graphic>
          <a:graphicData uri="http://schemas.openxmlformats.org/presentationml/2006/ole">
            <p:oleObj spid="_x0000_s134146" name="CS ChemDraw Drawing" r:id="rId4" imgW="7231075" imgH="2243023" progId="ChemDraw.Document.6.0">
              <p:embed/>
            </p:oleObj>
          </a:graphicData>
        </a:graphic>
      </p:graphicFrame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From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9219" name="Object 10"/>
          <p:cNvGraphicFramePr>
            <a:graphicFrameLocks noChangeAspect="1"/>
          </p:cNvGraphicFramePr>
          <p:nvPr/>
        </p:nvGraphicFramePr>
        <p:xfrm>
          <a:off x="273050" y="2032000"/>
          <a:ext cx="708025" cy="708025"/>
        </p:xfrm>
        <a:graphic>
          <a:graphicData uri="http://schemas.openxmlformats.org/presentationml/2006/ole">
            <p:oleObj spid="_x0000_s134147" name="CS ChemDraw Drawing" r:id="rId6" imgW="708355" imgH="708355" progId="ChemDraw.Document.6.0">
              <p:embed/>
            </p:oleObj>
          </a:graphicData>
        </a:graphic>
      </p:graphicFrame>
      <p:graphicFrame>
        <p:nvGraphicFramePr>
          <p:cNvPr id="9220" name="Object 11"/>
          <p:cNvGraphicFramePr>
            <a:graphicFrameLocks noChangeAspect="1"/>
          </p:cNvGraphicFramePr>
          <p:nvPr/>
        </p:nvGraphicFramePr>
        <p:xfrm>
          <a:off x="3398838" y="2001838"/>
          <a:ext cx="708025" cy="708025"/>
        </p:xfrm>
        <a:graphic>
          <a:graphicData uri="http://schemas.openxmlformats.org/presentationml/2006/ole">
            <p:oleObj spid="_x0000_s134148" name="CS ChemDraw Drawing" r:id="rId7" imgW="708355" imgH="708355" progId="ChemDraw.Document.6.0">
              <p:embed/>
            </p:oleObj>
          </a:graphicData>
        </a:graphic>
      </p:graphicFrame>
      <p:graphicFrame>
        <p:nvGraphicFramePr>
          <p:cNvPr id="9221" name="Object 12"/>
          <p:cNvGraphicFramePr>
            <a:graphicFrameLocks noChangeAspect="1"/>
          </p:cNvGraphicFramePr>
          <p:nvPr/>
        </p:nvGraphicFramePr>
        <p:xfrm>
          <a:off x="6249988" y="3017838"/>
          <a:ext cx="708025" cy="708025"/>
        </p:xfrm>
        <a:graphic>
          <a:graphicData uri="http://schemas.openxmlformats.org/presentationml/2006/ole">
            <p:oleObj spid="_x0000_s134149" name="CS ChemDraw Drawing" r:id="rId8" imgW="708355" imgH="708355" progId="ChemDraw.Document.6.0">
              <p:embed/>
            </p:oleObj>
          </a:graphicData>
        </a:graphic>
      </p:graphicFrame>
      <p:sp>
        <p:nvSpPr>
          <p:cNvPr id="9224" name="AutoShape 15"/>
          <p:cNvSpPr>
            <a:spLocks noChangeArrowheads="1"/>
          </p:cNvSpPr>
          <p:nvPr/>
        </p:nvSpPr>
        <p:spPr bwMode="auto">
          <a:xfrm rot="5400000">
            <a:off x="7483475" y="4746625"/>
            <a:ext cx="914400" cy="285750"/>
          </a:xfrm>
          <a:custGeom>
            <a:avLst/>
            <a:gdLst>
              <a:gd name="T0" fmla="*/ 557191 w 21600"/>
              <a:gd name="T1" fmla="*/ 0 h 21600"/>
              <a:gd name="T2" fmla="*/ 0 w 21600"/>
              <a:gd name="T3" fmla="*/ 142875 h 21600"/>
              <a:gd name="T4" fmla="*/ 557191 w 21600"/>
              <a:gd name="T5" fmla="*/ 285750 h 21600"/>
              <a:gd name="T6" fmla="*/ 914400 w 21600"/>
              <a:gd name="T7" fmla="*/ 1428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4500 h 21600"/>
              <a:gd name="T14" fmla="*/ 16678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162" y="0"/>
                </a:moveTo>
                <a:lnTo>
                  <a:pt x="13162" y="4500"/>
                </a:lnTo>
                <a:lnTo>
                  <a:pt x="3375" y="4500"/>
                </a:lnTo>
                <a:lnTo>
                  <a:pt x="3375" y="17100"/>
                </a:lnTo>
                <a:lnTo>
                  <a:pt x="13162" y="17100"/>
                </a:lnTo>
                <a:lnTo>
                  <a:pt x="13162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500"/>
                </a:moveTo>
                <a:lnTo>
                  <a:pt x="1350" y="17100"/>
                </a:lnTo>
                <a:lnTo>
                  <a:pt x="2700" y="17100"/>
                </a:lnTo>
                <a:lnTo>
                  <a:pt x="2700" y="4500"/>
                </a:lnTo>
                <a:close/>
              </a:path>
              <a:path w="21600" h="21600">
                <a:moveTo>
                  <a:pt x="0" y="4500"/>
                </a:moveTo>
                <a:lnTo>
                  <a:pt x="0" y="17100"/>
                </a:lnTo>
                <a:lnTo>
                  <a:pt x="675" y="17100"/>
                </a:lnTo>
                <a:lnTo>
                  <a:pt x="675" y="45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16"/>
          <p:cNvSpPr txBox="1">
            <a:spLocks noChangeArrowheads="1"/>
          </p:cNvSpPr>
          <p:nvPr/>
        </p:nvSpPr>
        <p:spPr bwMode="auto">
          <a:xfrm>
            <a:off x="6429388" y="5429264"/>
            <a:ext cx="24408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008000"/>
                </a:solidFill>
              </a:rPr>
              <a:t>ATRP / </a:t>
            </a:r>
            <a:r>
              <a:rPr lang="en-GB" sz="2800" b="1" dirty="0">
                <a:solidFill>
                  <a:srgbClr val="FF0000"/>
                </a:solidFill>
              </a:rPr>
              <a:t>SET-LRP</a:t>
            </a:r>
          </a:p>
        </p:txBody>
      </p:sp>
      <p:sp>
        <p:nvSpPr>
          <p:cNvPr id="9226" name="Rectangle 17"/>
          <p:cNvSpPr>
            <a:spLocks noChangeArrowheads="1"/>
          </p:cNvSpPr>
          <p:nvPr/>
        </p:nvSpPr>
        <p:spPr bwMode="auto">
          <a:xfrm>
            <a:off x="47625" y="1116013"/>
            <a:ext cx="9096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b="1">
                <a:solidFill>
                  <a:schemeClr val="accent2"/>
                </a:solidFill>
                <a:cs typeface="Times New Roman" pitchFamily="18" charset="0"/>
              </a:rPr>
              <a:t>Protein Macroinitiator Synthesis 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From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0247" name="Rectangle 10"/>
          <p:cNvSpPr>
            <a:spLocks noChangeArrowheads="1"/>
          </p:cNvSpPr>
          <p:nvPr/>
        </p:nvSpPr>
        <p:spPr bwMode="auto">
          <a:xfrm>
            <a:off x="47625" y="1116013"/>
            <a:ext cx="909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Protein </a:t>
            </a:r>
            <a:r>
              <a:rPr lang="en-GB" sz="2400" b="1" dirty="0" err="1">
                <a:solidFill>
                  <a:schemeClr val="accent2"/>
                </a:solidFill>
                <a:cs typeface="Times New Roman" pitchFamily="18" charset="0"/>
              </a:rPr>
              <a:t>Macroinitiator</a:t>
            </a:r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 Synthesis </a:t>
            </a:r>
            <a:endParaRPr lang="en-GB" sz="2400" dirty="0">
              <a:solidFill>
                <a:schemeClr val="accent2"/>
              </a:solidFill>
            </a:endParaRPr>
          </a:p>
        </p:txBody>
      </p:sp>
      <p:graphicFrame>
        <p:nvGraphicFramePr>
          <p:cNvPr id="10242" name="Object 11"/>
          <p:cNvGraphicFramePr>
            <a:graphicFrameLocks noChangeAspect="1"/>
          </p:cNvGraphicFramePr>
          <p:nvPr/>
        </p:nvGraphicFramePr>
        <p:xfrm>
          <a:off x="1566863" y="1778000"/>
          <a:ext cx="5694362" cy="4230688"/>
        </p:xfrm>
        <a:graphic>
          <a:graphicData uri="http://schemas.openxmlformats.org/presentationml/2006/ole">
            <p:oleObj spid="_x0000_s135170" name="Graph" r:id="rId5" imgW="3732480" imgH="2874240" progId="Origin50.Graph">
              <p:embed/>
            </p:oleObj>
          </a:graphicData>
        </a:graphic>
      </p:graphicFrame>
      <p:graphicFrame>
        <p:nvGraphicFramePr>
          <p:cNvPr id="10243" name="Object 12"/>
          <p:cNvGraphicFramePr>
            <a:graphicFrameLocks noChangeAspect="1"/>
          </p:cNvGraphicFramePr>
          <p:nvPr/>
        </p:nvGraphicFramePr>
        <p:xfrm>
          <a:off x="5311775" y="1906588"/>
          <a:ext cx="1666875" cy="1566862"/>
        </p:xfrm>
        <a:graphic>
          <a:graphicData uri="http://schemas.openxmlformats.org/presentationml/2006/ole">
            <p:oleObj spid="_x0000_s135171" name="CS ChemDraw Drawing" r:id="rId6" imgW="1666800" imgH="1566720" progId="ChemDraw.Document.6.0">
              <p:embed/>
            </p:oleObj>
          </a:graphicData>
        </a:graphic>
      </p:graphicFrame>
      <p:graphicFrame>
        <p:nvGraphicFramePr>
          <p:cNvPr id="10244" name="Object 13"/>
          <p:cNvGraphicFramePr>
            <a:graphicFrameLocks noChangeAspect="1"/>
          </p:cNvGraphicFramePr>
          <p:nvPr/>
        </p:nvGraphicFramePr>
        <p:xfrm>
          <a:off x="4787900" y="2413000"/>
          <a:ext cx="560388" cy="560388"/>
        </p:xfrm>
        <a:graphic>
          <a:graphicData uri="http://schemas.openxmlformats.org/presentationml/2006/ole">
            <p:oleObj spid="_x0000_s135172" name="CS ChemDraw Drawing" r:id="rId7" imgW="708355" imgH="708355" progId="ChemDraw.Document.6.0">
              <p:embed/>
            </p:oleObj>
          </a:graphicData>
        </a:graphic>
      </p:graphicFrame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41650" y="4470400"/>
            <a:ext cx="614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>
                <a:solidFill>
                  <a:srgbClr val="0066FF"/>
                </a:solidFill>
              </a:rPr>
              <a:t>(-HBr)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Rectangle 3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Clicking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46075" y="1757363"/>
            <a:ext cx="8591550" cy="2735262"/>
            <a:chOff x="218" y="1097"/>
            <a:chExt cx="5412" cy="1723"/>
          </a:xfrm>
        </p:grpSpPr>
        <p:graphicFrame>
          <p:nvGraphicFramePr>
            <p:cNvPr id="11266" name="Object 4"/>
            <p:cNvGraphicFramePr>
              <a:graphicFrameLocks noChangeAspect="1"/>
            </p:cNvGraphicFramePr>
            <p:nvPr/>
          </p:nvGraphicFramePr>
          <p:xfrm>
            <a:off x="519" y="1097"/>
            <a:ext cx="5111" cy="1723"/>
          </p:xfrm>
          <a:graphic>
            <a:graphicData uri="http://schemas.openxmlformats.org/presentationml/2006/ole">
              <p:oleObj spid="_x0000_s136194" name="CS ChemDraw Drawing" r:id="rId5" imgW="6220663" imgH="2096719" progId="ChemDraw.Document.6.0">
                <p:embed/>
              </p:oleObj>
            </a:graphicData>
          </a:graphic>
        </p:graphicFrame>
        <p:graphicFrame>
          <p:nvGraphicFramePr>
            <p:cNvPr id="11267" name="Object 5"/>
            <p:cNvGraphicFramePr>
              <a:graphicFrameLocks noChangeAspect="1"/>
            </p:cNvGraphicFramePr>
            <p:nvPr/>
          </p:nvGraphicFramePr>
          <p:xfrm>
            <a:off x="218" y="1223"/>
            <a:ext cx="446" cy="446"/>
          </p:xfrm>
          <a:graphic>
            <a:graphicData uri="http://schemas.openxmlformats.org/presentationml/2006/ole">
              <p:oleObj spid="_x0000_s136195" name="CS ChemDraw Drawing" r:id="rId6" imgW="708355" imgH="708355" progId="ChemDraw.Document.6.0">
                <p:embed/>
              </p:oleObj>
            </a:graphicData>
          </a:graphic>
        </p:graphicFrame>
        <p:graphicFrame>
          <p:nvGraphicFramePr>
            <p:cNvPr id="11268" name="Object 6"/>
            <p:cNvGraphicFramePr>
              <a:graphicFrameLocks noChangeAspect="1"/>
            </p:cNvGraphicFramePr>
            <p:nvPr/>
          </p:nvGraphicFramePr>
          <p:xfrm>
            <a:off x="2341" y="1209"/>
            <a:ext cx="446" cy="446"/>
          </p:xfrm>
          <a:graphic>
            <a:graphicData uri="http://schemas.openxmlformats.org/presentationml/2006/ole">
              <p:oleObj spid="_x0000_s136196" name="CS ChemDraw Drawing" r:id="rId7" imgW="708355" imgH="708355" progId="ChemDraw.Document.6.0">
                <p:embed/>
              </p:oleObj>
            </a:graphicData>
          </a:graphic>
        </p:graphicFrame>
        <p:graphicFrame>
          <p:nvGraphicFramePr>
            <p:cNvPr id="11269" name="Object 7"/>
            <p:cNvGraphicFramePr>
              <a:graphicFrameLocks noChangeAspect="1"/>
            </p:cNvGraphicFramePr>
            <p:nvPr/>
          </p:nvGraphicFramePr>
          <p:xfrm>
            <a:off x="4277" y="1897"/>
            <a:ext cx="446" cy="446"/>
          </p:xfrm>
          <a:graphic>
            <a:graphicData uri="http://schemas.openxmlformats.org/presentationml/2006/ole">
              <p:oleObj spid="_x0000_s136197" name="CS ChemDraw Drawing" r:id="rId8" imgW="708355" imgH="708355" progId="ChemDraw.Document.6.0">
                <p:embed/>
              </p:oleObj>
            </a:graphicData>
          </a:graphic>
        </p:graphicFrame>
      </p:grp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7625" y="1116013"/>
            <a:ext cx="909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Facile introduction of clickable units into a protein’s structure </a:t>
            </a:r>
            <a:endParaRPr lang="en-GB" sz="2400" dirty="0">
              <a:solidFill>
                <a:schemeClr val="accent2"/>
              </a:solidFill>
            </a:endParaRP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 rot="5400000">
            <a:off x="7585075" y="4872038"/>
            <a:ext cx="914400" cy="285750"/>
          </a:xfrm>
          <a:custGeom>
            <a:avLst/>
            <a:gdLst>
              <a:gd name="T0" fmla="*/ 557191 w 21600"/>
              <a:gd name="T1" fmla="*/ 0 h 21600"/>
              <a:gd name="T2" fmla="*/ 0 w 21600"/>
              <a:gd name="T3" fmla="*/ 142875 h 21600"/>
              <a:gd name="T4" fmla="*/ 557191 w 21600"/>
              <a:gd name="T5" fmla="*/ 285750 h 21600"/>
              <a:gd name="T6" fmla="*/ 914400 w 21600"/>
              <a:gd name="T7" fmla="*/ 1428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4500 h 21600"/>
              <a:gd name="T14" fmla="*/ 16678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162" y="0"/>
                </a:moveTo>
                <a:lnTo>
                  <a:pt x="13162" y="4500"/>
                </a:lnTo>
                <a:lnTo>
                  <a:pt x="3375" y="4500"/>
                </a:lnTo>
                <a:lnTo>
                  <a:pt x="3375" y="17100"/>
                </a:lnTo>
                <a:lnTo>
                  <a:pt x="13162" y="17100"/>
                </a:lnTo>
                <a:lnTo>
                  <a:pt x="13162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500"/>
                </a:moveTo>
                <a:lnTo>
                  <a:pt x="1350" y="17100"/>
                </a:lnTo>
                <a:lnTo>
                  <a:pt x="2700" y="17100"/>
                </a:lnTo>
                <a:lnTo>
                  <a:pt x="2700" y="4500"/>
                </a:lnTo>
                <a:close/>
              </a:path>
              <a:path w="21600" h="21600">
                <a:moveTo>
                  <a:pt x="0" y="4500"/>
                </a:moveTo>
                <a:lnTo>
                  <a:pt x="0" y="17100"/>
                </a:lnTo>
                <a:lnTo>
                  <a:pt x="675" y="17100"/>
                </a:lnTo>
                <a:lnTo>
                  <a:pt x="675" y="45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7519988" y="5567363"/>
            <a:ext cx="10450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 err="1">
                <a:solidFill>
                  <a:srgbClr val="008000"/>
                </a:solidFill>
              </a:rPr>
              <a:t>CuAAC</a:t>
            </a:r>
            <a:endParaRPr lang="en-GB" sz="2400" b="1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47625" y="476250"/>
            <a:ext cx="9096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Clicking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12290" name="Object 10"/>
          <p:cNvGraphicFramePr>
            <a:graphicFrameLocks noChangeAspect="1"/>
          </p:cNvGraphicFramePr>
          <p:nvPr/>
        </p:nvGraphicFramePr>
        <p:xfrm>
          <a:off x="1281113" y="1358900"/>
          <a:ext cx="6337300" cy="4799013"/>
        </p:xfrm>
        <a:graphic>
          <a:graphicData uri="http://schemas.openxmlformats.org/presentationml/2006/ole">
            <p:oleObj spid="_x0000_s137218" name="Graph" r:id="rId5" imgW="3732480" imgH="2874240" progId="Origin50.Graph">
              <p:embed/>
            </p:oleObj>
          </a:graphicData>
        </a:graphic>
      </p:graphicFrame>
      <p:graphicFrame>
        <p:nvGraphicFramePr>
          <p:cNvPr id="12291" name="Object 11"/>
          <p:cNvGraphicFramePr>
            <a:graphicFrameLocks noChangeAspect="1"/>
          </p:cNvGraphicFramePr>
          <p:nvPr/>
        </p:nvGraphicFramePr>
        <p:xfrm>
          <a:off x="5287963" y="1612900"/>
          <a:ext cx="1133475" cy="1568450"/>
        </p:xfrm>
        <a:graphic>
          <a:graphicData uri="http://schemas.openxmlformats.org/presentationml/2006/ole">
            <p:oleObj spid="_x0000_s137219" name="CS ChemDraw Drawing" r:id="rId6" imgW="1133640" imgH="1569240" progId="ChemDraw.Document.6.0">
              <p:embed/>
            </p:oleObj>
          </a:graphicData>
        </a:graphic>
      </p:graphicFrame>
      <p:graphicFrame>
        <p:nvGraphicFramePr>
          <p:cNvPr id="12292" name="Object 12"/>
          <p:cNvGraphicFramePr>
            <a:graphicFrameLocks noChangeAspect="1"/>
          </p:cNvGraphicFramePr>
          <p:nvPr/>
        </p:nvGraphicFramePr>
        <p:xfrm>
          <a:off x="4759325" y="2128838"/>
          <a:ext cx="560388" cy="560387"/>
        </p:xfrm>
        <a:graphic>
          <a:graphicData uri="http://schemas.openxmlformats.org/presentationml/2006/ole">
            <p:oleObj spid="_x0000_s137220" name="CS ChemDraw Drawing" r:id="rId7" imgW="708355" imgH="708355" progId="ChemDraw.Document.6.0">
              <p:embed/>
            </p:oleObj>
          </a:graphicData>
        </a:graphic>
      </p:graphicFrame>
      <p:sp>
        <p:nvSpPr>
          <p:cNvPr id="12295" name="Rectangle 13"/>
          <p:cNvSpPr>
            <a:spLocks noChangeArrowheads="1"/>
          </p:cNvSpPr>
          <p:nvPr/>
        </p:nvSpPr>
        <p:spPr bwMode="auto">
          <a:xfrm>
            <a:off x="47625" y="1116013"/>
            <a:ext cx="909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2400" b="1" dirty="0">
                <a:solidFill>
                  <a:schemeClr val="accent2"/>
                </a:solidFill>
                <a:cs typeface="Times New Roman" pitchFamily="18" charset="0"/>
              </a:rPr>
              <a:t>Facile introduction of clickable units into a protein’s structure </a:t>
            </a:r>
            <a:endParaRPr lang="en-GB" sz="24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76804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Introduction to SET-LRP</a:t>
            </a:r>
          </a:p>
        </p:txBody>
      </p:sp>
      <p:sp>
        <p:nvSpPr>
          <p:cNvPr id="76807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08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09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6810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11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6812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6814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15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6816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17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18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19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76821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6</a:t>
            </a:r>
          </a:p>
        </p:txBody>
      </p:sp>
      <p:sp>
        <p:nvSpPr>
          <p:cNvPr id="76822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76823" name="Picture 23" descr="SET breakdow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052513"/>
            <a:ext cx="6192837" cy="4699000"/>
          </a:xfrm>
          <a:prstGeom prst="rect">
            <a:avLst/>
          </a:prstGeom>
          <a:noFill/>
        </p:spPr>
      </p:pic>
      <p:pic>
        <p:nvPicPr>
          <p:cNvPr id="76824" name="Picture 24" descr="SET Mechanis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1125538"/>
            <a:ext cx="3671888" cy="3011487"/>
          </a:xfrm>
          <a:prstGeom prst="rect">
            <a:avLst/>
          </a:prstGeom>
          <a:noFill/>
        </p:spPr>
      </p:pic>
      <p:sp>
        <p:nvSpPr>
          <p:cNvPr id="76825" name="Rectangle 25"/>
          <p:cNvSpPr>
            <a:spLocks noChangeArrowheads="1"/>
          </p:cNvSpPr>
          <p:nvPr/>
        </p:nvSpPr>
        <p:spPr bwMode="auto">
          <a:xfrm>
            <a:off x="4859338" y="981075"/>
            <a:ext cx="4033837" cy="3311525"/>
          </a:xfrm>
          <a:prstGeom prst="rect">
            <a:avLst/>
          </a:prstGeom>
          <a:noFill/>
          <a:ln w="571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26" name="Oval 26"/>
          <p:cNvSpPr>
            <a:spLocks noChangeArrowheads="1"/>
          </p:cNvSpPr>
          <p:nvPr/>
        </p:nvSpPr>
        <p:spPr bwMode="auto">
          <a:xfrm>
            <a:off x="5580063" y="1484313"/>
            <a:ext cx="2016125" cy="1512887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827" name="Rectangle 27"/>
          <p:cNvSpPr>
            <a:spLocks noChangeArrowheads="1"/>
          </p:cNvSpPr>
          <p:nvPr/>
        </p:nvSpPr>
        <p:spPr bwMode="auto">
          <a:xfrm>
            <a:off x="179388" y="765175"/>
            <a:ext cx="4537075" cy="3959225"/>
          </a:xfrm>
          <a:prstGeom prst="rect">
            <a:avLst/>
          </a:prstGeom>
          <a:solidFill>
            <a:schemeClr val="bg1">
              <a:alpha val="64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Catalytic Chain Transfer </a:t>
            </a:r>
            <a:r>
              <a:rPr lang="en-US" sz="2800" dirty="0" err="1">
                <a:solidFill>
                  <a:schemeClr val="tx2"/>
                </a:solidFill>
              </a:rPr>
              <a:t>Polymerisation</a:t>
            </a:r>
            <a:r>
              <a:rPr lang="en-US" sz="2800" dirty="0">
                <a:solidFill>
                  <a:schemeClr val="tx2"/>
                </a:solidFill>
              </a:rPr>
              <a:t> (CCTP)</a:t>
            </a:r>
          </a:p>
        </p:txBody>
      </p:sp>
      <p:sp>
        <p:nvSpPr>
          <p:cNvPr id="47107" name="AutoShape 3"/>
          <p:cNvSpPr>
            <a:spLocks noChangeArrowheads="1"/>
          </p:cNvSpPr>
          <p:nvPr/>
        </p:nvSpPr>
        <p:spPr bwMode="auto">
          <a:xfrm>
            <a:off x="4191000" y="2971800"/>
            <a:ext cx="4648200" cy="31242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4191000" y="2935288"/>
          <a:ext cx="4495800" cy="3132137"/>
        </p:xfrm>
        <a:graphic>
          <a:graphicData uri="http://schemas.openxmlformats.org/presentationml/2006/ole">
            <p:oleObj spid="_x0000_s138242" name="Document" r:id="rId4" imgW="5136480" imgH="3575160" progId="Word.Document.8">
              <p:embed/>
            </p:oleObj>
          </a:graphicData>
        </a:graphic>
      </p:graphicFrame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684213" y="1714489"/>
            <a:ext cx="4233862" cy="10156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defTabSz="762000" eaLnBrk="0" hangingPunct="0"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</a:rPr>
              <a:t>   Certain Low-Spin Cobalt Complexes</a:t>
            </a:r>
          </a:p>
          <a:p>
            <a:pPr defTabSz="762000" eaLnBrk="0" hangingPunct="0"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</a:rPr>
              <a:t>   Typical [Mon]/[Co] ratio of </a:t>
            </a:r>
            <a:r>
              <a:rPr lang="en-US" sz="2000" i="1" dirty="0">
                <a:solidFill>
                  <a:schemeClr val="accent2"/>
                </a:solidFill>
                <a:latin typeface="Times New Roman" pitchFamily="18" charset="0"/>
              </a:rPr>
              <a:t>ca. </a:t>
            </a: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</a:rPr>
              <a:t>10</a:t>
            </a:r>
            <a:r>
              <a:rPr lang="en-US" sz="2000" baseline="30000" dirty="0">
                <a:solidFill>
                  <a:schemeClr val="accent2"/>
                </a:solidFill>
                <a:latin typeface="Times New Roman" pitchFamily="18" charset="0"/>
              </a:rPr>
              <a:t>6</a:t>
            </a:r>
          </a:p>
          <a:p>
            <a:pPr lvl="1" defTabSz="762000" eaLnBrk="0" hangingPunct="0">
              <a:buFontTx/>
              <a:buChar char="•"/>
            </a:pPr>
            <a:r>
              <a:rPr lang="en-GB" sz="2000" dirty="0">
                <a:solidFill>
                  <a:schemeClr val="tx2"/>
                </a:solidFill>
                <a:latin typeface="Times New Roman" pitchFamily="18" charset="0"/>
              </a:rPr>
              <a:t>C</a:t>
            </a:r>
            <a:r>
              <a:rPr lang="en-GB" sz="2000" baseline="-25000" dirty="0">
                <a:solidFill>
                  <a:schemeClr val="tx2"/>
                </a:solidFill>
                <a:latin typeface="Times New Roman" pitchFamily="18" charset="0"/>
              </a:rPr>
              <a:t>s </a:t>
            </a:r>
            <a:r>
              <a:rPr lang="en-GB" sz="2000" dirty="0">
                <a:solidFill>
                  <a:schemeClr val="tx2"/>
                </a:solidFill>
                <a:latin typeface="Times New Roman" pitchFamily="18" charset="0"/>
              </a:rPr>
              <a:t>=40,000 </a:t>
            </a:r>
            <a:r>
              <a:rPr lang="en-GB" sz="2000" dirty="0" err="1">
                <a:solidFill>
                  <a:schemeClr val="tx2"/>
                </a:solidFill>
                <a:latin typeface="Times New Roman" pitchFamily="18" charset="0"/>
              </a:rPr>
              <a:t>cf</a:t>
            </a:r>
            <a:r>
              <a:rPr lang="en-GB" sz="2000" dirty="0">
                <a:solidFill>
                  <a:schemeClr val="tx2"/>
                </a:solidFill>
                <a:latin typeface="Times New Roman" pitchFamily="18" charset="0"/>
              </a:rPr>
              <a:t> RSH = 1</a:t>
            </a:r>
            <a:endParaRPr lang="en-US" sz="2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838200" y="3200400"/>
          <a:ext cx="1981200" cy="1785938"/>
        </p:xfrm>
        <a:graphic>
          <a:graphicData uri="http://schemas.openxmlformats.org/presentationml/2006/ole">
            <p:oleObj spid="_x0000_s138243" name="ISIS/Draw Sketch" r:id="rId5" imgW="2895480" imgH="2609640" progId="">
              <p:embed/>
            </p:oleObj>
          </a:graphicData>
        </a:graphic>
      </p:graphicFrame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228600" y="5334000"/>
            <a:ext cx="4495800" cy="762000"/>
          </a:xfrm>
          <a:prstGeom prst="homePlate">
            <a:avLst>
              <a:gd name="adj" fmla="val 147500"/>
            </a:avLst>
          </a:prstGeom>
          <a:solidFill>
            <a:srgbClr val="00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304800" y="5486400"/>
            <a:ext cx="403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 eaLnBrk="0" hangingPunct="0"/>
            <a:r>
              <a:rPr lang="en-US" sz="2000">
                <a:latin typeface="Times New Roman" pitchFamily="18" charset="0"/>
              </a:rPr>
              <a:t>CCTP of MMA using CoBF at 60</a:t>
            </a:r>
            <a:r>
              <a:rPr lang="en-US" sz="2000" baseline="30000">
                <a:latin typeface="Times New Roman" pitchFamily="18" charset="0"/>
              </a:rPr>
              <a:t>o</a:t>
            </a:r>
            <a:r>
              <a:rPr lang="en-US" sz="2000">
                <a:latin typeface="Times New Roman" pitchFamily="18" charset="0"/>
              </a:rPr>
              <a:t>C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2590800" y="4621213"/>
            <a:ext cx="8207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 eaLnBrk="0" hangingPunct="0"/>
            <a:r>
              <a:rPr lang="en-US" sz="2000" b="1">
                <a:latin typeface="Times New Roman" pitchFamily="18" charset="0"/>
              </a:rPr>
              <a:t>CoBF</a:t>
            </a: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5786446" y="1357298"/>
          <a:ext cx="3031833" cy="1467764"/>
        </p:xfrm>
        <a:graphic>
          <a:graphicData uri="http://schemas.openxmlformats.org/presentationml/2006/ole">
            <p:oleObj spid="_x0000_s138244" name="Picture" r:id="rId6" imgW="1851840" imgH="1005840" progId="Word.Picture.8">
              <p:embed/>
            </p:oleObj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A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142852"/>
            <a:ext cx="5788354" cy="2051461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2142348"/>
            <a:ext cx="4714908" cy="421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643438" y="6286520"/>
            <a:ext cx="3904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 </a:t>
            </a:r>
            <a:r>
              <a:rPr lang="en-GB" dirty="0" err="1" smtClean="0">
                <a:solidFill>
                  <a:schemeClr val="bg1"/>
                </a:solidFill>
              </a:rPr>
              <a:t>Nurmi</a:t>
            </a:r>
            <a:r>
              <a:rPr lang="en-GB" dirty="0" smtClean="0">
                <a:solidFill>
                  <a:schemeClr val="bg1"/>
                </a:solidFill>
              </a:rPr>
              <a:t>, J </a:t>
            </a:r>
            <a:r>
              <a:rPr lang="en-GB" dirty="0" err="1" smtClean="0">
                <a:solidFill>
                  <a:schemeClr val="bg1"/>
                </a:solidFill>
              </a:rPr>
              <a:t>Lindqvist</a:t>
            </a:r>
            <a:r>
              <a:rPr lang="en-GB" dirty="0" smtClean="0">
                <a:solidFill>
                  <a:schemeClr val="bg1"/>
                </a:solidFill>
              </a:rPr>
              <a:t>: </a:t>
            </a:r>
            <a:r>
              <a:rPr lang="en-GB" dirty="0" err="1" smtClean="0">
                <a:solidFill>
                  <a:schemeClr val="bg1"/>
                </a:solidFill>
              </a:rPr>
              <a:t>Chem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Comm</a:t>
            </a:r>
            <a:r>
              <a:rPr lang="en-GB" dirty="0" smtClean="0">
                <a:solidFill>
                  <a:schemeClr val="bg1"/>
                </a:solidFill>
              </a:rPr>
              <a:t>, 2009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14300" y="1831975"/>
            <a:ext cx="8759825" cy="3497263"/>
            <a:chOff x="72" y="1036"/>
            <a:chExt cx="5518" cy="2203"/>
          </a:xfrm>
        </p:grpSpPr>
        <p:graphicFrame>
          <p:nvGraphicFramePr>
            <p:cNvPr id="13314" name="Object 4"/>
            <p:cNvGraphicFramePr>
              <a:graphicFrameLocks noChangeAspect="1"/>
            </p:cNvGraphicFramePr>
            <p:nvPr/>
          </p:nvGraphicFramePr>
          <p:xfrm>
            <a:off x="469" y="1036"/>
            <a:ext cx="5121" cy="2203"/>
          </p:xfrm>
          <a:graphic>
            <a:graphicData uri="http://schemas.openxmlformats.org/presentationml/2006/ole">
              <p:oleObj spid="_x0000_s139266" name="CS ChemDraw Drawing" r:id="rId5" imgW="6344107" imgH="2729179" progId="ChemDraw.Document.6.0">
                <p:embed/>
              </p:oleObj>
            </a:graphicData>
          </a:graphic>
        </p:graphicFrame>
        <p:graphicFrame>
          <p:nvGraphicFramePr>
            <p:cNvPr id="13315" name="Object 5"/>
            <p:cNvGraphicFramePr>
              <a:graphicFrameLocks noChangeAspect="1"/>
            </p:cNvGraphicFramePr>
            <p:nvPr/>
          </p:nvGraphicFramePr>
          <p:xfrm>
            <a:off x="72" y="1318"/>
            <a:ext cx="446" cy="446"/>
          </p:xfrm>
          <a:graphic>
            <a:graphicData uri="http://schemas.openxmlformats.org/presentationml/2006/ole">
              <p:oleObj spid="_x0000_s139267" name="CS ChemDraw Drawing" r:id="rId6" imgW="708355" imgH="708355" progId="ChemDraw.Document.6.0">
                <p:embed/>
              </p:oleObj>
            </a:graphicData>
          </a:graphic>
        </p:graphicFrame>
        <p:graphicFrame>
          <p:nvGraphicFramePr>
            <p:cNvPr id="13316" name="Object 6"/>
            <p:cNvGraphicFramePr>
              <a:graphicFrameLocks noChangeAspect="1"/>
            </p:cNvGraphicFramePr>
            <p:nvPr/>
          </p:nvGraphicFramePr>
          <p:xfrm>
            <a:off x="2148" y="1291"/>
            <a:ext cx="446" cy="446"/>
          </p:xfrm>
          <a:graphic>
            <a:graphicData uri="http://schemas.openxmlformats.org/presentationml/2006/ole">
              <p:oleObj spid="_x0000_s139268" name="CS ChemDraw Drawing" r:id="rId7" imgW="708355" imgH="708355" progId="ChemDraw.Document.6.0">
                <p:embed/>
              </p:oleObj>
            </a:graphicData>
          </a:graphic>
        </p:graphicFrame>
        <p:graphicFrame>
          <p:nvGraphicFramePr>
            <p:cNvPr id="13317" name="Object 7"/>
            <p:cNvGraphicFramePr>
              <a:graphicFrameLocks noChangeAspect="1"/>
            </p:cNvGraphicFramePr>
            <p:nvPr/>
          </p:nvGraphicFramePr>
          <p:xfrm>
            <a:off x="4095" y="1849"/>
            <a:ext cx="446" cy="446"/>
          </p:xfrm>
          <a:graphic>
            <a:graphicData uri="http://schemas.openxmlformats.org/presentationml/2006/ole">
              <p:oleObj spid="_x0000_s139269" name="CS ChemDraw Drawing" r:id="rId8" imgW="708355" imgH="708355" progId="ChemDraw.Document.6.0">
                <p:embed/>
              </p:oleObj>
            </a:graphicData>
          </a:graphic>
        </p:graphicFrame>
      </p:grp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241300" y="476250"/>
            <a:ext cx="87588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3321" name="Text Box 10"/>
          <p:cNvSpPr txBox="1">
            <a:spLocks noChangeArrowheads="1"/>
          </p:cNvSpPr>
          <p:nvPr/>
        </p:nvSpPr>
        <p:spPr bwMode="auto">
          <a:xfrm>
            <a:off x="252413" y="1209675"/>
            <a:ext cx="82486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>
                <a:solidFill>
                  <a:schemeClr val="accent2"/>
                </a:solidFill>
              </a:rPr>
              <a:t>“</a:t>
            </a:r>
            <a:r>
              <a:rPr lang="en-GB" sz="2400" b="1" dirty="0" err="1">
                <a:solidFill>
                  <a:schemeClr val="accent2"/>
                </a:solidFill>
              </a:rPr>
              <a:t>Thiol-ene</a:t>
            </a:r>
            <a:r>
              <a:rPr lang="en-GB" sz="2400" b="1" dirty="0">
                <a:solidFill>
                  <a:schemeClr val="accent2"/>
                </a:solidFill>
              </a:rPr>
              <a:t> click” of </a:t>
            </a:r>
            <a:r>
              <a:rPr lang="en-GB" sz="2400" b="1" dirty="0" err="1">
                <a:solidFill>
                  <a:schemeClr val="accent2"/>
                </a:solidFill>
              </a:rPr>
              <a:t>Cysteine</a:t>
            </a:r>
            <a:r>
              <a:rPr lang="en-GB" sz="2400" b="1" dirty="0">
                <a:solidFill>
                  <a:schemeClr val="accent2"/>
                </a:solidFill>
              </a:rPr>
              <a:t> Residues to CCT Macromonomers</a:t>
            </a:r>
          </a:p>
        </p:txBody>
      </p:sp>
      <p:sp>
        <p:nvSpPr>
          <p:cNvPr id="13322" name="Rectangle 11"/>
          <p:cNvSpPr>
            <a:spLocks noChangeArrowheads="1"/>
          </p:cNvSpPr>
          <p:nvPr/>
        </p:nvSpPr>
        <p:spPr bwMode="auto">
          <a:xfrm>
            <a:off x="2044700" y="4181475"/>
            <a:ext cx="606425" cy="309563"/>
          </a:xfrm>
          <a:prstGeom prst="rect">
            <a:avLst/>
          </a:prstGeom>
          <a:noFill/>
          <a:ln w="19050">
            <a:solidFill>
              <a:srgbClr val="FF33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43834" y="628652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087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8"/>
          <p:cNvSpPr>
            <a:spLocks noChangeArrowheads="1"/>
          </p:cNvSpPr>
          <p:nvPr/>
        </p:nvSpPr>
        <p:spPr bwMode="auto">
          <a:xfrm>
            <a:off x="241300" y="476250"/>
            <a:ext cx="85531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Polymer-Protein Conjugates </a:t>
            </a:r>
            <a:r>
              <a:rPr lang="en-GB" sz="2800" i="1" dirty="0">
                <a:solidFill>
                  <a:schemeClr val="tx2"/>
                </a:solidFill>
                <a:cs typeface="Times New Roman" pitchFamily="18" charset="0"/>
              </a:rPr>
              <a:t>via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 a “</a:t>
            </a:r>
            <a:r>
              <a:rPr lang="en-GB" sz="2800" u="sng" dirty="0">
                <a:solidFill>
                  <a:schemeClr val="tx2"/>
                </a:solidFill>
                <a:cs typeface="Times New Roman" pitchFamily="18" charset="0"/>
              </a:rPr>
              <a:t>Grafting To</a:t>
            </a:r>
            <a:r>
              <a:rPr lang="en-GB" sz="2800" dirty="0">
                <a:solidFill>
                  <a:schemeClr val="tx2"/>
                </a:solidFill>
                <a:cs typeface="Times New Roman" pitchFamily="18" charset="0"/>
              </a:rPr>
              <a:t>” Approach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252413" y="1209675"/>
            <a:ext cx="862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>
                <a:solidFill>
                  <a:schemeClr val="accent2"/>
                </a:solidFill>
              </a:rPr>
              <a:t>“</a:t>
            </a:r>
            <a:r>
              <a:rPr lang="en-GB" sz="2400" b="1" dirty="0" err="1">
                <a:solidFill>
                  <a:schemeClr val="accent2"/>
                </a:solidFill>
              </a:rPr>
              <a:t>Thiol-ene</a:t>
            </a:r>
            <a:r>
              <a:rPr lang="en-GB" sz="2400" b="1" dirty="0">
                <a:solidFill>
                  <a:schemeClr val="accent2"/>
                </a:solidFill>
              </a:rPr>
              <a:t> click” of </a:t>
            </a:r>
            <a:r>
              <a:rPr lang="en-GB" sz="2400" b="1" dirty="0" err="1">
                <a:solidFill>
                  <a:schemeClr val="accent2"/>
                </a:solidFill>
              </a:rPr>
              <a:t>Cysteine</a:t>
            </a:r>
            <a:r>
              <a:rPr lang="en-GB" sz="2400" b="1" dirty="0">
                <a:solidFill>
                  <a:schemeClr val="accent2"/>
                </a:solidFill>
              </a:rPr>
              <a:t> Residues to CCT Macromonomers</a:t>
            </a:r>
          </a:p>
        </p:txBody>
      </p:sp>
      <p:graphicFrame>
        <p:nvGraphicFramePr>
          <p:cNvPr id="14338" name="Object 10"/>
          <p:cNvGraphicFramePr>
            <a:graphicFrameLocks noChangeAspect="1"/>
          </p:cNvGraphicFramePr>
          <p:nvPr/>
        </p:nvGraphicFramePr>
        <p:xfrm>
          <a:off x="2022475" y="1809750"/>
          <a:ext cx="5048250" cy="4121150"/>
        </p:xfrm>
        <a:graphic>
          <a:graphicData uri="http://schemas.openxmlformats.org/presentationml/2006/ole">
            <p:oleObj spid="_x0000_s140290" name="Graph" r:id="rId5" imgW="3647520" imgH="2861280" progId="Origin50.Graph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43768" y="6286520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K Amos, M Jones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Outline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Polymerisation Cu(I) and Cu(0)</a:t>
            </a:r>
          </a:p>
          <a:p>
            <a:pPr lvl="1"/>
            <a:r>
              <a:rPr lang="en-GB" dirty="0" smtClean="0"/>
              <a:t>SET-LRP</a:t>
            </a:r>
          </a:p>
          <a:p>
            <a:pPr lvl="1"/>
            <a:r>
              <a:rPr lang="en-GB" dirty="0" smtClean="0"/>
              <a:t>Polymerisation in different solvents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Polymerisation of PEG containing monomers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Glycopolymers from CCTP and double click chemistry</a:t>
            </a:r>
          </a:p>
          <a:p>
            <a:pPr lvl="1"/>
            <a:r>
              <a:rPr lang="en-GB" dirty="0" smtClean="0"/>
              <a:t>One pot LRP and click</a:t>
            </a:r>
          </a:p>
          <a:p>
            <a:pPr lvl="1"/>
            <a:r>
              <a:rPr lang="en-GB" dirty="0" err="1" smtClean="0"/>
              <a:t>Thiol</a:t>
            </a:r>
            <a:r>
              <a:rPr lang="en-GB" dirty="0" smtClean="0"/>
              <a:t>-activated </a:t>
            </a:r>
            <a:r>
              <a:rPr lang="en-GB" dirty="0" err="1" smtClean="0"/>
              <a:t>alkene</a:t>
            </a:r>
            <a:r>
              <a:rPr lang="en-GB" dirty="0" smtClean="0"/>
              <a:t> click to peptide conjugates (</a:t>
            </a:r>
            <a:r>
              <a:rPr lang="en-GB" dirty="0" err="1" smtClean="0"/>
              <a:t>sCT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Hyperbranched polymers with functional coronas from </a:t>
            </a:r>
            <a:r>
              <a:rPr lang="en-GB" dirty="0" err="1" smtClean="0">
                <a:solidFill>
                  <a:srgbClr val="FF0000"/>
                </a:solidFill>
              </a:rPr>
              <a:t>thiol-alkene</a:t>
            </a:r>
            <a:r>
              <a:rPr lang="en-GB" dirty="0" smtClean="0">
                <a:solidFill>
                  <a:srgbClr val="FF0000"/>
                </a:solidFill>
              </a:rPr>
              <a:t> click and CCTP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CCTP of Ethylene Glycol </a:t>
            </a:r>
            <a:r>
              <a:rPr lang="en-GB" sz="2800" dirty="0" err="1" smtClean="0">
                <a:solidFill>
                  <a:schemeClr val="tx2"/>
                </a:solidFill>
              </a:rPr>
              <a:t>DimethAcrylate</a:t>
            </a:r>
            <a:r>
              <a:rPr lang="en-GB" sz="2800" dirty="0" smtClean="0">
                <a:solidFill>
                  <a:schemeClr val="tx2"/>
                </a:solidFill>
              </a:rPr>
              <a:t> (EGDMA)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b="1" i="1" dirty="0"/>
              <a:t>Polymerization </a:t>
            </a:r>
            <a:r>
              <a:rPr lang="en-GB" b="1" i="1" dirty="0" smtClean="0"/>
              <a:t>preparation (oil bath 70˚C)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5 ml EGDMA</a:t>
            </a:r>
            <a:endParaRPr lang="en-GB" dirty="0">
              <a:solidFill>
                <a:srgbClr val="FF0000"/>
              </a:solidFill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5 ml 1,2-dichloroethane</a:t>
            </a:r>
            <a:endParaRPr lang="en-GB" dirty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0.005 </a:t>
            </a:r>
            <a:r>
              <a:rPr lang="en-GB" dirty="0" err="1" smtClean="0"/>
              <a:t>g</a:t>
            </a:r>
            <a:r>
              <a:rPr lang="en-GB" dirty="0" smtClean="0"/>
              <a:t> </a:t>
            </a:r>
            <a:r>
              <a:rPr lang="en-GB" dirty="0" err="1" smtClean="0"/>
              <a:t>CoBF</a:t>
            </a:r>
            <a:endParaRPr lang="en-GB" dirty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0.05 </a:t>
            </a:r>
            <a:r>
              <a:rPr lang="en-GB" dirty="0" err="1" smtClean="0"/>
              <a:t>g</a:t>
            </a:r>
            <a:r>
              <a:rPr lang="en-GB" dirty="0" smtClean="0"/>
              <a:t> </a:t>
            </a:r>
            <a:r>
              <a:rPr lang="en-GB" dirty="0" err="1"/>
              <a:t>dimethyl</a:t>
            </a:r>
            <a:r>
              <a:rPr lang="en-GB" dirty="0"/>
              <a:t> 2,2- </a:t>
            </a:r>
            <a:r>
              <a:rPr lang="en-GB" dirty="0" err="1"/>
              <a:t>azobis</a:t>
            </a:r>
            <a:r>
              <a:rPr lang="en-GB" dirty="0"/>
              <a:t>(2-methylpropionate</a:t>
            </a:r>
            <a:r>
              <a:rPr lang="en-GB" dirty="0" smtClean="0"/>
              <a:t>) </a:t>
            </a:r>
          </a:p>
          <a:p>
            <a:pPr>
              <a:buNone/>
            </a:pPr>
            <a:r>
              <a:rPr lang="en-GB" dirty="0" smtClean="0"/>
              <a:t>(</a:t>
            </a:r>
            <a:r>
              <a:rPr lang="en-GB" dirty="0"/>
              <a:t>V-601</a:t>
            </a:r>
            <a:r>
              <a:rPr lang="en-GB" dirty="0" smtClean="0"/>
              <a:t>)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715008" y="6500834"/>
            <a:ext cx="25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</a:t>
            </a:r>
            <a:r>
              <a:rPr lang="en-GB" dirty="0" err="1" smtClean="0">
                <a:solidFill>
                  <a:schemeClr val="bg1"/>
                </a:solidFill>
              </a:rPr>
              <a:t>McKeown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785786" y="83883"/>
          <a:ext cx="7453407" cy="5702547"/>
        </p:xfrm>
        <a:graphic>
          <a:graphicData uri="http://schemas.openxmlformats.org/presentationml/2006/ole">
            <p:oleObj spid="_x0000_s141314" name="CS ChemDraw Drawing" r:id="rId4" imgW="14613036" imgH="11181055" progId="ChemDraw.Document.6.0">
              <p:embed/>
            </p:oleObj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143636" y="6286520"/>
            <a:ext cx="25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</a:t>
            </a:r>
            <a:r>
              <a:rPr lang="en-GB" dirty="0" err="1" smtClean="0">
                <a:solidFill>
                  <a:schemeClr val="bg1"/>
                </a:solidFill>
              </a:rPr>
              <a:t>McKeown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23220"/>
          </a:xfrm>
        </p:spPr>
        <p:txBody>
          <a:bodyPr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Overlay of GPC data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1142976" y="785794"/>
          <a:ext cx="6779878" cy="5897825"/>
        </p:xfrm>
        <a:graphic>
          <a:graphicData uri="http://schemas.openxmlformats.org/presentationml/2006/ole">
            <p:oleObj spid="_x0000_s142338" name="Graph" r:id="rId4" imgW="3697920" imgH="3216960" progId="Origin50.Graph">
              <p:embed/>
            </p:oleObj>
          </a:graphicData>
        </a:graphic>
      </p:graphicFrame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143636" y="6286520"/>
            <a:ext cx="25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</a:t>
            </a:r>
            <a:r>
              <a:rPr lang="en-GB" dirty="0" err="1" smtClean="0">
                <a:solidFill>
                  <a:schemeClr val="bg1"/>
                </a:solidFill>
              </a:rPr>
              <a:t>McKeown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9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GPC traces of P(EGDMA)</a:t>
            </a:r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1000100" y="1214422"/>
          <a:ext cx="7358114" cy="4905409"/>
        </p:xfrm>
        <a:graphic>
          <a:graphicData uri="http://schemas.openxmlformats.org/presentationml/2006/ole">
            <p:oleObj spid="_x0000_s143362" name="Graph" r:id="rId4" imgW="4153680" imgH="2901600" progId="Origin50.Graph">
              <p:embed/>
            </p:oleObj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143636" y="6286520"/>
            <a:ext cx="2431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McEwan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7"/>
          <p:cNvSpPr>
            <a:spLocks noGrp="1"/>
          </p:cNvSpPr>
          <p:nvPr>
            <p:ph type="title"/>
          </p:nvPr>
        </p:nvSpPr>
        <p:spPr bwMode="auto">
          <a:xfrm>
            <a:off x="428596" y="28572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Michael-Addition of </a:t>
            </a:r>
            <a:r>
              <a:rPr lang="en-US" sz="2800" dirty="0" err="1" smtClean="0">
                <a:solidFill>
                  <a:schemeClr val="tx2"/>
                </a:solidFill>
              </a:rPr>
              <a:t>thiols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  <p:graphicFrame>
        <p:nvGraphicFramePr>
          <p:cNvPr id="13314" name="Object 5"/>
          <p:cNvGraphicFramePr>
            <a:graphicFrameLocks noChangeAspect="1"/>
          </p:cNvGraphicFramePr>
          <p:nvPr/>
        </p:nvGraphicFramePr>
        <p:xfrm>
          <a:off x="1202228" y="1142984"/>
          <a:ext cx="6635219" cy="2286016"/>
        </p:xfrm>
        <a:graphic>
          <a:graphicData uri="http://schemas.openxmlformats.org/presentationml/2006/ole">
            <p:oleObj spid="_x0000_s144386" name="CS ChemDraw Drawing" r:id="rId4" imgW="9611360" imgH="3305083" progId="ChemDraw.Document.6.0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80988" y="3286125"/>
          <a:ext cx="4315107" cy="3014664"/>
        </p:xfrm>
        <a:graphic>
          <a:graphicData uri="http://schemas.openxmlformats.org/presentationml/2006/ole">
            <p:oleObj spid="_x0000_s144387" name="Graph" r:id="rId5" imgW="4153680" imgH="2901600" progId="Origin50.Graph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4625975" y="3357563"/>
          <a:ext cx="4193964" cy="2930526"/>
        </p:xfrm>
        <a:graphic>
          <a:graphicData uri="http://schemas.openxmlformats.org/presentationml/2006/ole">
            <p:oleObj spid="_x0000_s144388" name="Graph" r:id="rId6" imgW="4153680" imgH="2901600" progId="Origin50.Graph">
              <p:embed/>
            </p:oleObj>
          </a:graphicData>
        </a:graphic>
      </p:graphicFrame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143636" y="6286520"/>
            <a:ext cx="25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 Menzel and K </a:t>
            </a:r>
            <a:r>
              <a:rPr lang="en-GB" dirty="0" err="1" smtClean="0">
                <a:solidFill>
                  <a:schemeClr val="bg1"/>
                </a:solidFill>
              </a:rPr>
              <a:t>McKeown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39268" name="AutoShape 4"/>
          <p:cNvSpPr>
            <a:spLocks noChangeArrowheads="1"/>
          </p:cNvSpPr>
          <p:nvPr/>
        </p:nvSpPr>
        <p:spPr bwMode="auto">
          <a:xfrm>
            <a:off x="177800" y="631825"/>
            <a:ext cx="360363" cy="369888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85725" y="293688"/>
            <a:ext cx="9058275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179388" y="333375"/>
            <a:ext cx="8964612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    </a:t>
            </a: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Initial Ligand Studies</a:t>
            </a:r>
          </a:p>
        </p:txBody>
      </p:sp>
      <p:sp>
        <p:nvSpPr>
          <p:cNvPr id="139271" name="AutoShape 7"/>
          <p:cNvSpPr>
            <a:spLocks noChangeArrowheads="1"/>
          </p:cNvSpPr>
          <p:nvPr/>
        </p:nvSpPr>
        <p:spPr bwMode="auto">
          <a:xfrm>
            <a:off x="174625" y="330200"/>
            <a:ext cx="363538" cy="366713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2" name="AutoShape 8"/>
          <p:cNvSpPr>
            <a:spLocks noChangeArrowheads="1"/>
          </p:cNvSpPr>
          <p:nvPr/>
        </p:nvSpPr>
        <p:spPr bwMode="auto">
          <a:xfrm>
            <a:off x="20638" y="228600"/>
            <a:ext cx="312737" cy="325438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3" name="Rectangle 9"/>
          <p:cNvSpPr>
            <a:spLocks noChangeArrowheads="1"/>
          </p:cNvSpPr>
          <p:nvPr/>
        </p:nvSpPr>
        <p:spPr bwMode="auto">
          <a:xfrm>
            <a:off x="73025" y="554038"/>
            <a:ext cx="257175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9274" name="AutoShape 10"/>
          <p:cNvSpPr>
            <a:spLocks noChangeArrowheads="1"/>
          </p:cNvSpPr>
          <p:nvPr/>
        </p:nvSpPr>
        <p:spPr bwMode="auto">
          <a:xfrm>
            <a:off x="330200" y="555625"/>
            <a:ext cx="153988" cy="15081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5" name="Rectangle 11"/>
          <p:cNvSpPr>
            <a:spLocks noChangeArrowheads="1"/>
          </p:cNvSpPr>
          <p:nvPr/>
        </p:nvSpPr>
        <p:spPr bwMode="auto">
          <a:xfrm>
            <a:off x="431800" y="665163"/>
            <a:ext cx="69850" cy="69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9276" name="AutoShape 12"/>
          <p:cNvSpPr>
            <a:spLocks noChangeArrowheads="1"/>
          </p:cNvSpPr>
          <p:nvPr/>
        </p:nvSpPr>
        <p:spPr bwMode="auto">
          <a:xfrm>
            <a:off x="501650" y="663575"/>
            <a:ext cx="82550" cy="80963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7" name="Text Box 13"/>
          <p:cNvSpPr txBox="1">
            <a:spLocks noChangeArrowheads="1"/>
          </p:cNvSpPr>
          <p:nvPr/>
        </p:nvSpPr>
        <p:spPr bwMode="auto">
          <a:xfrm>
            <a:off x="292100" y="6411913"/>
            <a:ext cx="8851900" cy="3048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9278" name="AutoShape 14"/>
          <p:cNvSpPr>
            <a:spLocks noChangeArrowheads="1"/>
          </p:cNvSpPr>
          <p:nvPr/>
        </p:nvSpPr>
        <p:spPr bwMode="auto">
          <a:xfrm>
            <a:off x="690563" y="6218238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79" name="Text Box 15"/>
          <p:cNvSpPr txBox="1">
            <a:spLocks noChangeArrowheads="1"/>
          </p:cNvSpPr>
          <p:nvPr/>
        </p:nvSpPr>
        <p:spPr bwMode="auto">
          <a:xfrm>
            <a:off x="179388" y="6381750"/>
            <a:ext cx="8964612" cy="304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9280" name="AutoShape 16"/>
          <p:cNvSpPr>
            <a:spLocks noChangeArrowheads="1"/>
          </p:cNvSpPr>
          <p:nvPr/>
        </p:nvSpPr>
        <p:spPr bwMode="auto">
          <a:xfrm>
            <a:off x="177800" y="6434138"/>
            <a:ext cx="246063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1" name="AutoShape 17"/>
          <p:cNvSpPr>
            <a:spLocks noChangeArrowheads="1"/>
          </p:cNvSpPr>
          <p:nvPr/>
        </p:nvSpPr>
        <p:spPr bwMode="auto">
          <a:xfrm>
            <a:off x="228600" y="6484938"/>
            <a:ext cx="233363" cy="231775"/>
          </a:xfrm>
          <a:prstGeom prst="rtTriangle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2" name="AutoShape 18"/>
          <p:cNvSpPr>
            <a:spLocks noChangeArrowheads="1"/>
          </p:cNvSpPr>
          <p:nvPr/>
        </p:nvSpPr>
        <p:spPr bwMode="auto">
          <a:xfrm>
            <a:off x="98425" y="6308725"/>
            <a:ext cx="233363" cy="231775"/>
          </a:xfrm>
          <a:prstGeom prst="rtTriangle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3" name="AutoShape 19"/>
          <p:cNvSpPr>
            <a:spLocks noChangeArrowheads="1"/>
          </p:cNvSpPr>
          <p:nvPr/>
        </p:nvSpPr>
        <p:spPr bwMode="auto">
          <a:xfrm>
            <a:off x="169863" y="6467475"/>
            <a:ext cx="246062" cy="2540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84" name="Text Box 20"/>
          <p:cNvSpPr txBox="1">
            <a:spLocks noChangeArrowheads="1"/>
          </p:cNvSpPr>
          <p:nvPr/>
        </p:nvSpPr>
        <p:spPr bwMode="auto">
          <a:xfrm>
            <a:off x="0" y="6237288"/>
            <a:ext cx="8964613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Investigation of SET-LRP</a:t>
            </a:r>
          </a:p>
        </p:txBody>
      </p:sp>
      <p:sp>
        <p:nvSpPr>
          <p:cNvPr id="139285" name="Text Box 21"/>
          <p:cNvSpPr txBox="1">
            <a:spLocks noChangeArrowheads="1"/>
          </p:cNvSpPr>
          <p:nvPr/>
        </p:nvSpPr>
        <p:spPr bwMode="auto">
          <a:xfrm>
            <a:off x="3059113" y="6237288"/>
            <a:ext cx="5905500" cy="304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GB" sz="1400" b="1">
                <a:solidFill>
                  <a:schemeClr val="bg1"/>
                </a:solidFill>
                <a:latin typeface="Verdana" pitchFamily="34" charset="0"/>
              </a:rPr>
              <a:t>8</a:t>
            </a:r>
          </a:p>
        </p:txBody>
      </p:sp>
      <p:sp>
        <p:nvSpPr>
          <p:cNvPr id="139286" name="AutoShape 22"/>
          <p:cNvSpPr>
            <a:spLocks noChangeArrowheads="1"/>
          </p:cNvSpPr>
          <p:nvPr/>
        </p:nvSpPr>
        <p:spPr bwMode="auto">
          <a:xfrm>
            <a:off x="468313" y="1125538"/>
            <a:ext cx="360362" cy="36988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39287" name="Picture 23" descr="Combinatorial Analys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484313"/>
            <a:ext cx="7559675" cy="4478337"/>
          </a:xfrm>
          <a:prstGeom prst="rect">
            <a:avLst/>
          </a:prstGeom>
          <a:noFill/>
        </p:spPr>
      </p:pic>
      <p:sp>
        <p:nvSpPr>
          <p:cNvPr id="139288" name="Text Box 24"/>
          <p:cNvSpPr txBox="1">
            <a:spLocks noChangeArrowheads="1"/>
          </p:cNvSpPr>
          <p:nvPr/>
        </p:nvSpPr>
        <p:spPr bwMode="auto">
          <a:xfrm>
            <a:off x="468313" y="908050"/>
            <a:ext cx="8137525" cy="549275"/>
          </a:xfrm>
          <a:prstGeom prst="rect">
            <a:avLst/>
          </a:prstGeom>
          <a:noFill/>
          <a:ln w="6350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o"/>
            </a:pPr>
            <a:r>
              <a:rPr lang="en-GB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GB">
                <a:latin typeface="Verdana" pitchFamily="34" charset="0"/>
              </a:rPr>
              <a:t>Ligand studies in organic solvents</a:t>
            </a:r>
          </a:p>
          <a:p>
            <a:pPr eaLnBrk="0" hangingPunct="0"/>
            <a:endParaRPr lang="en-GB" baseline="-25000">
              <a:latin typeface="Verdana" pitchFamily="34" charset="0"/>
            </a:endParaRPr>
          </a:p>
        </p:txBody>
      </p:sp>
      <p:pic>
        <p:nvPicPr>
          <p:cNvPr id="139291" name="Picture 27" descr="Vial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6825" y="3513138"/>
            <a:ext cx="439738" cy="1122362"/>
          </a:xfrm>
          <a:prstGeom prst="rect">
            <a:avLst/>
          </a:prstGeom>
          <a:noFill/>
        </p:spPr>
      </p:pic>
      <p:pic>
        <p:nvPicPr>
          <p:cNvPr id="139292" name="Picture 28" descr="Vial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5813" y="4652963"/>
            <a:ext cx="425450" cy="1127125"/>
          </a:xfrm>
          <a:prstGeom prst="rect">
            <a:avLst/>
          </a:prstGeom>
          <a:noFill/>
        </p:spPr>
      </p:pic>
      <p:pic>
        <p:nvPicPr>
          <p:cNvPr id="139293" name="Picture 29" descr="Vial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44725" y="2468563"/>
            <a:ext cx="388938" cy="1025525"/>
          </a:xfrm>
          <a:prstGeom prst="rect">
            <a:avLst/>
          </a:prstGeom>
          <a:noFill/>
        </p:spPr>
      </p:pic>
      <p:pic>
        <p:nvPicPr>
          <p:cNvPr id="139294" name="Picture 30" descr="Vial 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163" y="4652963"/>
            <a:ext cx="461962" cy="1138237"/>
          </a:xfrm>
          <a:prstGeom prst="rect">
            <a:avLst/>
          </a:prstGeom>
          <a:noFill/>
        </p:spPr>
      </p:pic>
      <p:pic>
        <p:nvPicPr>
          <p:cNvPr id="139295" name="Picture 31" descr="Vial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32613" y="4652963"/>
            <a:ext cx="450850" cy="1131887"/>
          </a:xfrm>
          <a:prstGeom prst="rect">
            <a:avLst/>
          </a:prstGeom>
          <a:noFill/>
        </p:spPr>
      </p:pic>
      <p:sp>
        <p:nvSpPr>
          <p:cNvPr id="139297" name="Rectangle 33"/>
          <p:cNvSpPr>
            <a:spLocks noChangeArrowheads="1"/>
          </p:cNvSpPr>
          <p:nvPr/>
        </p:nvSpPr>
        <p:spPr bwMode="auto">
          <a:xfrm>
            <a:off x="793750" y="2651125"/>
            <a:ext cx="1223963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9298" name="Rectangle 34"/>
          <p:cNvSpPr>
            <a:spLocks noChangeArrowheads="1"/>
          </p:cNvSpPr>
          <p:nvPr/>
        </p:nvSpPr>
        <p:spPr bwMode="auto">
          <a:xfrm>
            <a:off x="790575" y="3705225"/>
            <a:ext cx="1223963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39299" name="Rectangle 35"/>
          <p:cNvSpPr>
            <a:spLocks noChangeArrowheads="1"/>
          </p:cNvSpPr>
          <p:nvPr/>
        </p:nvSpPr>
        <p:spPr bwMode="auto">
          <a:xfrm>
            <a:off x="790575" y="4848225"/>
            <a:ext cx="1223963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39300" name="Picture 36" descr="DAB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4700" y="2613025"/>
            <a:ext cx="1246188" cy="384175"/>
          </a:xfrm>
          <a:prstGeom prst="rect">
            <a:avLst/>
          </a:prstGeom>
          <a:noFill/>
        </p:spPr>
      </p:pic>
      <p:pic>
        <p:nvPicPr>
          <p:cNvPr id="139301" name="Picture 37" descr="Me6TREN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76288" y="4762500"/>
            <a:ext cx="1255712" cy="592138"/>
          </a:xfrm>
          <a:prstGeom prst="rect">
            <a:avLst/>
          </a:prstGeom>
          <a:noFill/>
        </p:spPr>
      </p:pic>
      <p:pic>
        <p:nvPicPr>
          <p:cNvPr id="139302" name="Picture 38" descr="PMDETA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1525" y="3686175"/>
            <a:ext cx="1263650" cy="463550"/>
          </a:xfrm>
          <a:prstGeom prst="rect">
            <a:avLst/>
          </a:prstGeom>
          <a:noFill/>
        </p:spPr>
      </p:pic>
      <p:sp>
        <p:nvSpPr>
          <p:cNvPr id="139303" name="Text Box 39"/>
          <p:cNvSpPr txBox="1">
            <a:spLocks noChangeArrowheads="1"/>
          </p:cNvSpPr>
          <p:nvPr/>
        </p:nvSpPr>
        <p:spPr bwMode="auto">
          <a:xfrm>
            <a:off x="827088" y="4197350"/>
            <a:ext cx="113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3333FF"/>
                </a:solidFill>
              </a:rPr>
              <a:t>PMDETA</a:t>
            </a:r>
          </a:p>
        </p:txBody>
      </p:sp>
      <p:sp>
        <p:nvSpPr>
          <p:cNvPr id="139304" name="Text Box 40"/>
          <p:cNvSpPr txBox="1">
            <a:spLocks noChangeArrowheads="1"/>
          </p:cNvSpPr>
          <p:nvPr/>
        </p:nvSpPr>
        <p:spPr bwMode="auto">
          <a:xfrm>
            <a:off x="790575" y="5367338"/>
            <a:ext cx="1208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9900"/>
                </a:solidFill>
              </a:rPr>
              <a:t>Me</a:t>
            </a:r>
            <a:r>
              <a:rPr lang="en-GB" baseline="-25000">
                <a:solidFill>
                  <a:srgbClr val="009900"/>
                </a:solidFill>
              </a:rPr>
              <a:t>6</a:t>
            </a:r>
            <a:r>
              <a:rPr lang="en-GB">
                <a:solidFill>
                  <a:srgbClr val="009900"/>
                </a:solidFill>
              </a:rPr>
              <a:t>TREN</a:t>
            </a:r>
          </a:p>
        </p:txBody>
      </p:sp>
      <p:sp>
        <p:nvSpPr>
          <p:cNvPr id="139305" name="Text Box 41"/>
          <p:cNvSpPr txBox="1">
            <a:spLocks noChangeArrowheads="1"/>
          </p:cNvSpPr>
          <p:nvPr/>
        </p:nvSpPr>
        <p:spPr bwMode="auto">
          <a:xfrm>
            <a:off x="798513" y="3103563"/>
            <a:ext cx="1204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aseline="30000">
                <a:solidFill>
                  <a:srgbClr val="FF0000"/>
                </a:solidFill>
              </a:rPr>
              <a:t>t</a:t>
            </a:r>
            <a:r>
              <a:rPr lang="en-GB">
                <a:solidFill>
                  <a:srgbClr val="FF0000"/>
                </a:solidFill>
              </a:rPr>
              <a:t>ButylDAB</a:t>
            </a:r>
          </a:p>
        </p:txBody>
      </p:sp>
      <p:pic>
        <p:nvPicPr>
          <p:cNvPr id="39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Acknowledgements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Dr Giuseppe </a:t>
            </a:r>
            <a:r>
              <a:rPr lang="en-GB" sz="2000" dirty="0" smtClean="0">
                <a:solidFill>
                  <a:srgbClr val="FF0000"/>
                </a:solidFill>
              </a:rPr>
              <a:t>Mantovani	</a:t>
            </a:r>
            <a:r>
              <a:rPr lang="en-GB" sz="2000" dirty="0" smtClean="0">
                <a:solidFill>
                  <a:schemeClr val="tx2"/>
                </a:solidFill>
              </a:rPr>
              <a:t>All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Dr Josefina </a:t>
            </a:r>
            <a:r>
              <a:rPr lang="en-GB" sz="2000" dirty="0" smtClean="0">
                <a:solidFill>
                  <a:srgbClr val="FF0000"/>
                </a:solidFill>
              </a:rPr>
              <a:t>Lindqvist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Dr Anne </a:t>
            </a:r>
            <a:r>
              <a:rPr lang="en-GB" sz="2000" dirty="0" smtClean="0">
                <a:solidFill>
                  <a:srgbClr val="FF0000"/>
                </a:solidFill>
              </a:rPr>
              <a:t>De-Cuendias 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Dr Tomasz Kreft</a:t>
            </a:r>
            <a:r>
              <a:rPr lang="en-GB" sz="2000" dirty="0" smtClean="0">
                <a:solidFill>
                  <a:schemeClr val="tx2"/>
                </a:solidFill>
              </a:rPr>
              <a:t>		ACOMP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M Jones		</a:t>
            </a:r>
            <a:r>
              <a:rPr lang="en-GB" sz="2000" dirty="0" smtClean="0">
                <a:solidFill>
                  <a:schemeClr val="tx2"/>
                </a:solidFill>
              </a:rPr>
              <a:t>Conj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R Randev		</a:t>
            </a:r>
            <a:r>
              <a:rPr lang="en-GB" sz="2000" dirty="0" smtClean="0">
                <a:solidFill>
                  <a:schemeClr val="tx2"/>
                </a:solidFill>
              </a:rPr>
              <a:t>Conj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K Amos		</a:t>
            </a:r>
            <a:r>
              <a:rPr lang="en-GB" sz="2000" dirty="0" smtClean="0">
                <a:solidFill>
                  <a:schemeClr val="tx2"/>
                </a:solidFill>
              </a:rPr>
              <a:t> Conj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J Menzel		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K McEwan		</a:t>
            </a:r>
            <a:r>
              <a:rPr lang="en-GB" sz="2000" dirty="0" smtClean="0">
                <a:solidFill>
                  <a:schemeClr val="tx2"/>
                </a:solidFill>
              </a:rPr>
              <a:t>ACOMP/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Jin </a:t>
            </a:r>
            <a:r>
              <a:rPr lang="en-GB" sz="2000" dirty="0" err="1" smtClean="0">
                <a:solidFill>
                  <a:srgbClr val="FF0000"/>
                </a:solidFill>
              </a:rPr>
              <a:t>Geng</a:t>
            </a:r>
            <a:r>
              <a:rPr lang="en-GB" sz="2000" dirty="0" smtClean="0">
                <a:solidFill>
                  <a:srgbClr val="FF0000"/>
                </a:solidFill>
              </a:rPr>
              <a:t>	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Y </a:t>
            </a:r>
            <a:r>
              <a:rPr lang="en-GB" sz="2000" dirty="0" smtClean="0">
                <a:solidFill>
                  <a:srgbClr val="FF0000"/>
                </a:solidFill>
              </a:rPr>
              <a:t>Gou		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G Li			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G </a:t>
            </a:r>
            <a:r>
              <a:rPr lang="en-GB" sz="2000" dirty="0" smtClean="0">
                <a:solidFill>
                  <a:srgbClr val="FF0000"/>
                </a:solidFill>
              </a:rPr>
              <a:t>Rayner		</a:t>
            </a:r>
            <a:r>
              <a:rPr lang="en-GB" sz="2000" dirty="0" smtClean="0">
                <a:solidFill>
                  <a:schemeClr val="tx2"/>
                </a:solidFill>
              </a:rPr>
              <a:t>EPR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G Rees			</a:t>
            </a:r>
            <a:r>
              <a:rPr lang="en-GB" sz="2000" dirty="0" err="1" smtClean="0">
                <a:solidFill>
                  <a:schemeClr val="tx2"/>
                </a:solidFill>
              </a:rPr>
              <a:t>Thiol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Dr Vincent </a:t>
            </a:r>
            <a:r>
              <a:rPr lang="en-GB" sz="2000" dirty="0" err="1">
                <a:solidFill>
                  <a:srgbClr val="FF0000"/>
                </a:solidFill>
              </a:rPr>
              <a:t>Ladmiral</a:t>
            </a:r>
            <a:r>
              <a:rPr lang="en-GB" sz="2000" dirty="0">
                <a:solidFill>
                  <a:srgbClr val="FF0000"/>
                </a:solidFill>
              </a:rPr>
              <a:t> (UNSW</a:t>
            </a:r>
            <a:r>
              <a:rPr lang="en-GB" sz="2000" dirty="0" smtClean="0">
                <a:solidFill>
                  <a:srgbClr val="FF0000"/>
                </a:solidFill>
              </a:rPr>
              <a:t>)	</a:t>
            </a:r>
            <a:r>
              <a:rPr lang="en-GB" sz="2000" dirty="0" err="1" smtClean="0">
                <a:solidFill>
                  <a:schemeClr val="tx2"/>
                </a:solidFill>
              </a:rPr>
              <a:t>Glyco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Dr Martin </a:t>
            </a:r>
            <a:r>
              <a:rPr lang="en-GB" sz="2000" dirty="0" err="1" smtClean="0">
                <a:solidFill>
                  <a:srgbClr val="FF0000"/>
                </a:solidFill>
              </a:rPr>
              <a:t>Levere</a:t>
            </a:r>
            <a:r>
              <a:rPr lang="en-GB" sz="2000" dirty="0" smtClean="0">
                <a:solidFill>
                  <a:srgbClr val="FF0000"/>
                </a:solidFill>
              </a:rPr>
              <a:t>	</a:t>
            </a:r>
            <a:r>
              <a:rPr lang="en-GB" sz="2000" dirty="0" smtClean="0">
                <a:solidFill>
                  <a:srgbClr val="FF0000"/>
                </a:solidFill>
              </a:rPr>
              <a:t>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Dr Chris </a:t>
            </a:r>
            <a:r>
              <a:rPr lang="en-GB" sz="2000" dirty="0" err="1" smtClean="0">
                <a:solidFill>
                  <a:srgbClr val="FF0000"/>
                </a:solidFill>
              </a:rPr>
              <a:t>Fidge</a:t>
            </a:r>
            <a:r>
              <a:rPr lang="en-GB" sz="2000" dirty="0" smtClean="0">
                <a:solidFill>
                  <a:srgbClr val="FF0000"/>
                </a:solidFill>
              </a:rPr>
              <a:t>	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Dr Peter Wright		</a:t>
            </a:r>
            <a:r>
              <a:rPr lang="en-GB" sz="2000" dirty="0" smtClean="0">
                <a:solidFill>
                  <a:schemeClr val="tx2"/>
                </a:solidFill>
              </a:rPr>
              <a:t>SET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334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Anthony Grice		</a:t>
            </a:r>
            <a:r>
              <a:rPr lang="en-GB" sz="1600" dirty="0" smtClean="0">
                <a:solidFill>
                  <a:schemeClr val="tx2"/>
                </a:solidFill>
              </a:rPr>
              <a:t>SET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err="1" smtClean="0">
                <a:solidFill>
                  <a:srgbClr val="FF0000"/>
                </a:solidFill>
              </a:rPr>
              <a:t>Leena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Nurmi</a:t>
            </a:r>
            <a:r>
              <a:rPr lang="en-GB" sz="1600" dirty="0">
                <a:solidFill>
                  <a:srgbClr val="FF0000"/>
                </a:solidFill>
              </a:rPr>
              <a:t> (HTU</a:t>
            </a:r>
            <a:r>
              <a:rPr lang="en-GB" sz="1600" dirty="0" smtClean="0">
                <a:solidFill>
                  <a:srgbClr val="FF0000"/>
                </a:solidFill>
              </a:rPr>
              <a:t>)	</a:t>
            </a:r>
            <a:r>
              <a:rPr lang="en-GB" sz="1600" dirty="0" err="1" smtClean="0">
                <a:solidFill>
                  <a:schemeClr val="tx2"/>
                </a:solidFill>
              </a:rPr>
              <a:t>Glyco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Dr Claire </a:t>
            </a:r>
            <a:r>
              <a:rPr lang="en-GB" sz="1600" dirty="0" smtClean="0">
                <a:solidFill>
                  <a:srgbClr val="FF0000"/>
                </a:solidFill>
              </a:rPr>
              <a:t>Sayers		</a:t>
            </a:r>
            <a:r>
              <a:rPr lang="en-GB" sz="1600" dirty="0" smtClean="0">
                <a:solidFill>
                  <a:schemeClr val="tx2"/>
                </a:solidFill>
              </a:rPr>
              <a:t>Conj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Prof </a:t>
            </a:r>
            <a:r>
              <a:rPr lang="en-GB" sz="1600" dirty="0">
                <a:solidFill>
                  <a:srgbClr val="FF0000"/>
                </a:solidFill>
              </a:rPr>
              <a:t>David Brayden (UCD</a:t>
            </a:r>
            <a:r>
              <a:rPr lang="en-GB" sz="1600" dirty="0" smtClean="0">
                <a:solidFill>
                  <a:srgbClr val="FF0000"/>
                </a:solidFill>
              </a:rPr>
              <a:t>)	</a:t>
            </a:r>
            <a:r>
              <a:rPr lang="en-GB" sz="1600" dirty="0" smtClean="0">
                <a:solidFill>
                  <a:schemeClr val="tx2"/>
                </a:solidFill>
              </a:rPr>
              <a:t>Animal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>
                <a:solidFill>
                  <a:srgbClr val="FF0000"/>
                </a:solidFill>
              </a:rPr>
              <a:t>Sinead Walsh (UCD</a:t>
            </a:r>
            <a:r>
              <a:rPr lang="en-GB" sz="1600" dirty="0" smtClean="0">
                <a:solidFill>
                  <a:srgbClr val="FF0000"/>
                </a:solidFill>
              </a:rPr>
              <a:t>)	</a:t>
            </a:r>
            <a:r>
              <a:rPr lang="en-GB" sz="1600" dirty="0" smtClean="0">
                <a:solidFill>
                  <a:schemeClr val="tx2"/>
                </a:solidFill>
              </a:rPr>
              <a:t>Animal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en-GB" sz="1600" dirty="0" smtClean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EU</a:t>
            </a: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EPSRC</a:t>
            </a: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Lubrizol</a:t>
            </a:r>
          </a:p>
          <a:p>
            <a:pPr>
              <a:lnSpc>
                <a:spcPct val="90000"/>
              </a:lnSpc>
            </a:pPr>
            <a:r>
              <a:rPr lang="en-GB" sz="1600" dirty="0" smtClean="0">
                <a:solidFill>
                  <a:schemeClr val="accent2"/>
                </a:solidFill>
              </a:rPr>
              <a:t>Warwick </a:t>
            </a:r>
            <a:r>
              <a:rPr lang="en-GB" sz="1600" dirty="0">
                <a:solidFill>
                  <a:schemeClr val="accent2"/>
                </a:solidFill>
              </a:rPr>
              <a:t>Effect Polymers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solidFill>
                  <a:schemeClr val="accent2"/>
                </a:solidFill>
              </a:rPr>
              <a:t>Unilever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solidFill>
                  <a:schemeClr val="accent2"/>
                </a:solidFill>
              </a:rPr>
              <a:t>Polymer Laboratories (Varian)</a:t>
            </a:r>
          </a:p>
          <a:p>
            <a:pPr>
              <a:lnSpc>
                <a:spcPct val="90000"/>
              </a:lnSpc>
            </a:pPr>
            <a:r>
              <a:rPr lang="en-GB" sz="1600" dirty="0">
                <a:solidFill>
                  <a:schemeClr val="accent2"/>
                </a:solidFill>
              </a:rPr>
              <a:t>Syngenta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AWM-ERDF-ADV-RBG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6143644"/>
            <a:ext cx="2571768" cy="56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71472" y="500042"/>
            <a:ext cx="77771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sz="2400" b="1" i="1" dirty="0" smtClean="0">
                <a:solidFill>
                  <a:schemeClr val="tx2"/>
                </a:solidFill>
              </a:rPr>
              <a:t>Glycopolymers via catalytic chain transfer polymerisation and double click reactions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714612" y="2643182"/>
            <a:ext cx="3347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/>
              <a:t>David Haddleton</a:t>
            </a:r>
          </a:p>
          <a:p>
            <a:pPr algn="ctr"/>
            <a:r>
              <a:rPr lang="en-GB" sz="2400" dirty="0"/>
              <a:t>University of </a:t>
            </a:r>
            <a:r>
              <a:rPr lang="en-GB" sz="2400" dirty="0" err="1" smtClean="0"/>
              <a:t>Warwick,UK</a:t>
            </a:r>
            <a:endParaRPr lang="en-US" sz="2400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214414" y="3643314"/>
            <a:ext cx="6308779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IUPAC Chemical Congress August 2009, Glasgow</a:t>
            </a:r>
          </a:p>
          <a:p>
            <a:pPr algn="ctr"/>
            <a:endParaRPr lang="en-GB" sz="2400" b="1" i="1" baseline="30000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85918" y="1643050"/>
            <a:ext cx="5141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Single electron transfer living radical polymerisation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SET-LRP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50825" y="260350"/>
            <a:ext cx="7415213" cy="49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GB" sz="3200" b="1" dirty="0">
                <a:solidFill>
                  <a:schemeClr val="tx2"/>
                </a:solidFill>
              </a:rPr>
              <a:t>Living Radical Polymerisation (LRP) 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214313" y="1428750"/>
            <a:ext cx="8715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519CBA"/>
              </a:buClr>
              <a:buFont typeface="Arial" charset="0"/>
              <a:buChar char="•"/>
              <a:tabLst>
                <a:tab pos="406400" algn="l"/>
              </a:tabLst>
            </a:pPr>
            <a:endParaRPr lang="en-GB" sz="2400"/>
          </a:p>
          <a:p>
            <a:pPr>
              <a:spcBef>
                <a:spcPct val="50000"/>
              </a:spcBef>
              <a:buClr>
                <a:srgbClr val="519CBA"/>
              </a:buClr>
              <a:buFont typeface="Arial" charset="0"/>
              <a:buChar char="•"/>
              <a:tabLst>
                <a:tab pos="406400" algn="l"/>
              </a:tabLst>
            </a:pPr>
            <a:endParaRPr lang="en-GB" sz="2400"/>
          </a:p>
        </p:txBody>
      </p:sp>
      <p:sp>
        <p:nvSpPr>
          <p:cNvPr id="18436" name="TextBox 38"/>
          <p:cNvSpPr txBox="1">
            <a:spLocks noChangeArrowheads="1"/>
          </p:cNvSpPr>
          <p:nvPr/>
        </p:nvSpPr>
        <p:spPr bwMode="auto">
          <a:xfrm>
            <a:off x="468313" y="908050"/>
            <a:ext cx="82153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2400"/>
              <a:t>Solubility of catalyst can be tuned by the ligand to aid catalyst removal in all media.</a:t>
            </a:r>
          </a:p>
          <a:p>
            <a:pPr>
              <a:buFont typeface="Arial" charset="0"/>
              <a:buChar char="•"/>
            </a:pPr>
            <a:endParaRPr lang="en-GB" sz="2400"/>
          </a:p>
          <a:p>
            <a:pPr>
              <a:buFont typeface="Arial" charset="0"/>
              <a:buChar char="•"/>
            </a:pPr>
            <a:r>
              <a:rPr lang="en-GB" sz="2400"/>
              <a:t>Pyridine imine ligands have the right redox potential for Methacrylates.</a:t>
            </a:r>
          </a:p>
          <a:p>
            <a:pPr>
              <a:buFont typeface="Arial" charset="0"/>
              <a:buChar char="•"/>
            </a:pPr>
            <a:endParaRPr lang="en-US" sz="2400"/>
          </a:p>
        </p:txBody>
      </p:sp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2787650"/>
            <a:ext cx="467995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1908175" y="2997200"/>
            <a:ext cx="5762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468313" y="3933825"/>
            <a:ext cx="1763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/>
              <a:t>Methacrylates</a:t>
            </a:r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7092950" y="3933825"/>
            <a:ext cx="1228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/>
              <a:t>Acrylates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6072198" y="6429396"/>
            <a:ext cx="286809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i="1" dirty="0">
                <a:solidFill>
                  <a:schemeClr val="bg1"/>
                </a:solidFill>
              </a:rPr>
              <a:t>Taken from </a:t>
            </a:r>
            <a:r>
              <a:rPr lang="en-GB" sz="1000" i="1" dirty="0" err="1">
                <a:solidFill>
                  <a:schemeClr val="bg1"/>
                </a:solidFill>
              </a:rPr>
              <a:t>Matyjaszewski</a:t>
            </a:r>
            <a:r>
              <a:rPr lang="en-GB" sz="1000" i="1" dirty="0">
                <a:solidFill>
                  <a:schemeClr val="bg1"/>
                </a:solidFill>
              </a:rPr>
              <a:t> et. al. JACS, 2008, 10702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3308</Words>
  <Application>Microsoft Office PowerPoint</Application>
  <PresentationFormat>On-screen Show (4:3)</PresentationFormat>
  <Paragraphs>656</Paragraphs>
  <Slides>81</Slides>
  <Notes>81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8</vt:i4>
      </vt:variant>
      <vt:variant>
        <vt:lpstr>Slide Titles</vt:lpstr>
      </vt:variant>
      <vt:variant>
        <vt:i4>81</vt:i4>
      </vt:variant>
    </vt:vector>
  </HeadingPairs>
  <TitlesOfParts>
    <vt:vector size="90" baseType="lpstr">
      <vt:lpstr>Office Theme</vt:lpstr>
      <vt:lpstr>Bitmap Image</vt:lpstr>
      <vt:lpstr>Graph</vt:lpstr>
      <vt:lpstr>CS ChemDraw Drawing</vt:lpstr>
      <vt:lpstr>Image</vt:lpstr>
      <vt:lpstr>Document</vt:lpstr>
      <vt:lpstr>ISIS/Draw Sketch</vt:lpstr>
      <vt:lpstr>Picture</vt:lpstr>
      <vt:lpstr>Origin Graph</vt:lpstr>
      <vt:lpstr>Slide 1</vt:lpstr>
      <vt:lpstr>Outline</vt:lpstr>
      <vt:lpstr>Outline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Outline</vt:lpstr>
      <vt:lpstr>Cu(0) mediated Polymerisations</vt:lpstr>
      <vt:lpstr>Molecular Weight Control in Cu(0) -LRP of  Methyl Acrylate in DMSO</vt:lpstr>
      <vt:lpstr>Monitoring Conversion via FT-NIR</vt:lpstr>
      <vt:lpstr>SET-LRP of Methyl Acrylate in DMSO</vt:lpstr>
      <vt:lpstr>Cu(0) Polymerisation of MA in non polar solvent</vt:lpstr>
      <vt:lpstr>Use of METHANOL to mediate SET-LRP of MA</vt:lpstr>
      <vt:lpstr>Use of alcohol additives to mediate SET-LRP</vt:lpstr>
      <vt:lpstr>Effect of varying the wire surface area</vt:lpstr>
      <vt:lpstr>Monitoring SET-LRP online</vt:lpstr>
      <vt:lpstr>Effect of CuBr2 on rate of conversion of MA</vt:lpstr>
      <vt:lpstr>Rapid GPC analysis</vt:lpstr>
      <vt:lpstr>Online Monitoring via Rapid GPC</vt:lpstr>
      <vt:lpstr>Slide 31</vt:lpstr>
      <vt:lpstr>Outline</vt:lpstr>
      <vt:lpstr>PEGMA with SETLRP</vt:lpstr>
      <vt:lpstr>PEGMA with SETLRP</vt:lpstr>
      <vt:lpstr>PEGMA with SETLRP</vt:lpstr>
      <vt:lpstr>Cu(0)-catalysed polymerisation of PEGMA475  </vt:lpstr>
      <vt:lpstr>DEGMEMA with Cu(0)</vt:lpstr>
      <vt:lpstr>Slide 38</vt:lpstr>
      <vt:lpstr>Slide 39</vt:lpstr>
      <vt:lpstr>Slide 40</vt:lpstr>
      <vt:lpstr>Slide 41</vt:lpstr>
      <vt:lpstr>Slide 42</vt:lpstr>
      <vt:lpstr>Slide 43</vt:lpstr>
      <vt:lpstr>Outline</vt:lpstr>
      <vt:lpstr>Slide 45</vt:lpstr>
      <vt:lpstr>Slide 46</vt:lpstr>
      <vt:lpstr>Online NMR clicking for optimisation</vt:lpstr>
      <vt:lpstr>Slide 48</vt:lpstr>
      <vt:lpstr>Slide 49</vt:lpstr>
      <vt:lpstr>Slide 50</vt:lpstr>
      <vt:lpstr>Slide 51</vt:lpstr>
      <vt:lpstr>Outline</vt:lpstr>
      <vt:lpstr>Thio-Michael Addition without radical initiator</vt:lpstr>
      <vt:lpstr>1H NMR; PEGMA + 2-Mercaptoethanol / DMPP</vt:lpstr>
      <vt:lpstr>MALDI: PEGA + 2-Mercaptoethanol / nC5H9NH2</vt:lpstr>
      <vt:lpstr>Rates of Conversion; PEGMA + 2-ME  with 5 wt% DMPP / TBP / nC5H9NH2  / nC7H7NH2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Catalytic Chain Transfer Polymerisation (CCTP)</vt:lpstr>
      <vt:lpstr>Slide 71</vt:lpstr>
      <vt:lpstr>Slide 72</vt:lpstr>
      <vt:lpstr>Slide 73</vt:lpstr>
      <vt:lpstr>Outline</vt:lpstr>
      <vt:lpstr>CCTP of Ethylene Glycol DimethAcrylate (EGDMA)</vt:lpstr>
      <vt:lpstr>Slide 76</vt:lpstr>
      <vt:lpstr>Overlay of GPC data</vt:lpstr>
      <vt:lpstr>GPC traces of P(EGDMA)</vt:lpstr>
      <vt:lpstr>Michael-Addition of thiols</vt:lpstr>
      <vt:lpstr>Acknowledgements</vt:lpstr>
      <vt:lpstr>Slide 81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 Haddleton</dc:creator>
  <cp:lastModifiedBy>D Haddleton</cp:lastModifiedBy>
  <cp:revision>4</cp:revision>
  <dcterms:created xsi:type="dcterms:W3CDTF">2009-07-31T12:07:43Z</dcterms:created>
  <dcterms:modified xsi:type="dcterms:W3CDTF">2009-08-02T18:28:35Z</dcterms:modified>
</cp:coreProperties>
</file>