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95" r:id="rId2"/>
    <p:sldMasterId id="2147483660" r:id="rId3"/>
  </p:sldMasterIdLst>
  <p:notesMasterIdLst>
    <p:notesMasterId r:id="rId41"/>
  </p:notesMasterIdLst>
  <p:handoutMasterIdLst>
    <p:handoutMasterId r:id="rId42"/>
  </p:handoutMasterIdLst>
  <p:sldIdLst>
    <p:sldId id="270" r:id="rId4"/>
    <p:sldId id="294" r:id="rId5"/>
    <p:sldId id="273" r:id="rId6"/>
    <p:sldId id="306" r:id="rId7"/>
    <p:sldId id="292" r:id="rId8"/>
    <p:sldId id="277" r:id="rId9"/>
    <p:sldId id="281" r:id="rId10"/>
    <p:sldId id="302" r:id="rId11"/>
    <p:sldId id="304" r:id="rId12"/>
    <p:sldId id="314" r:id="rId13"/>
    <p:sldId id="276" r:id="rId14"/>
    <p:sldId id="305" r:id="rId15"/>
    <p:sldId id="297" r:id="rId16"/>
    <p:sldId id="280" r:id="rId17"/>
    <p:sldId id="307" r:id="rId18"/>
    <p:sldId id="317" r:id="rId19"/>
    <p:sldId id="318" r:id="rId20"/>
    <p:sldId id="315" r:id="rId21"/>
    <p:sldId id="284" r:id="rId22"/>
    <p:sldId id="287" r:id="rId23"/>
    <p:sldId id="313" r:id="rId24"/>
    <p:sldId id="319" r:id="rId25"/>
    <p:sldId id="303" r:id="rId26"/>
    <p:sldId id="278" r:id="rId27"/>
    <p:sldId id="298" r:id="rId28"/>
    <p:sldId id="288" r:id="rId29"/>
    <p:sldId id="310" r:id="rId30"/>
    <p:sldId id="299" r:id="rId31"/>
    <p:sldId id="275" r:id="rId32"/>
    <p:sldId id="274" r:id="rId33"/>
    <p:sldId id="316" r:id="rId34"/>
    <p:sldId id="308" r:id="rId35"/>
    <p:sldId id="293" r:id="rId36"/>
    <p:sldId id="279" r:id="rId37"/>
    <p:sldId id="272" r:id="rId38"/>
    <p:sldId id="301" r:id="rId39"/>
    <p:sldId id="290" r:id="rId40"/>
  </p:sldIdLst>
  <p:sldSz cx="9144000" cy="6858000" type="screen4x3"/>
  <p:notesSz cx="6781800" cy="9906000"/>
  <p:custDataLst>
    <p:tags r:id="rId43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0">
          <p15:clr>
            <a:srgbClr val="A4A3A4"/>
          </p15:clr>
        </p15:guide>
        <p15:guide id="2" pos="2136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ain, Ricky" initials="CR" lastIdx="16" clrIdx="0">
    <p:extLst>
      <p:ext uri="{19B8F6BF-5375-455C-9EA6-DF929625EA0E}">
        <p15:presenceInfo xmlns:p15="http://schemas.microsoft.com/office/powerpoint/2012/main" userId="S-1-5-21-94802787-2259107539-412602403-26825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E5FF"/>
    <a:srgbClr val="69C2FF"/>
    <a:srgbClr val="0D9DFF"/>
    <a:srgbClr val="A3C8FF"/>
    <a:srgbClr val="65A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0929"/>
  </p:normalViewPr>
  <p:slideViewPr>
    <p:cSldViewPr showGuides="1">
      <p:cViewPr varScale="1">
        <p:scale>
          <a:sx n="68" d="100"/>
          <a:sy n="68" d="100"/>
        </p:scale>
        <p:origin x="768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936" y="-96"/>
      </p:cViewPr>
      <p:guideLst>
        <p:guide orient="horz" pos="3120"/>
        <p:guide pos="21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handoutMaster" Target="handoutMasters/handoutMaster1.xml"/><Relationship Id="rId47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commentAuthors" Target="commentAuthor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tags" Target="tags/tag1.xml"/><Relationship Id="rId48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4529751428130308"/>
          <c:y val="7.4477044215626897E-2"/>
          <c:w val="0.78098903813493903"/>
          <c:h val="0.57853082980012116"/>
        </c:manualLayout>
      </c:layout>
      <c:barChart>
        <c:barDir val="col"/>
        <c:grouping val="clustered"/>
        <c:varyColors val="0"/>
        <c:ser>
          <c:idx val="0"/>
          <c:order val="0"/>
          <c:spPr>
            <a:ln w="28575">
              <a:noFill/>
            </a:ln>
          </c:spPr>
          <c:invertIfNegative val="0"/>
          <c:cat>
            <c:numRef>
              <c:f>Sheet1!$F$1:$F$21</c:f>
              <c:numCache>
                <c:formatCode>0.00</c:formatCode>
                <c:ptCount val="21"/>
                <c:pt idx="0">
                  <c:v>-9</c:v>
                </c:pt>
                <c:pt idx="1">
                  <c:v>-8.9</c:v>
                </c:pt>
                <c:pt idx="2">
                  <c:v>-8.8000000000000007</c:v>
                </c:pt>
                <c:pt idx="3">
                  <c:v>-8.6999999999999993</c:v>
                </c:pt>
                <c:pt idx="4">
                  <c:v>-8.6</c:v>
                </c:pt>
                <c:pt idx="5">
                  <c:v>-8.5</c:v>
                </c:pt>
                <c:pt idx="6">
                  <c:v>-8.4</c:v>
                </c:pt>
                <c:pt idx="7">
                  <c:v>-8.3000000000000007</c:v>
                </c:pt>
                <c:pt idx="8">
                  <c:v>-8.1999999999999993</c:v>
                </c:pt>
                <c:pt idx="9">
                  <c:v>-8.1</c:v>
                </c:pt>
                <c:pt idx="10">
                  <c:v>-8</c:v>
                </c:pt>
                <c:pt idx="11">
                  <c:v>-7.9</c:v>
                </c:pt>
                <c:pt idx="12">
                  <c:v>-7.8</c:v>
                </c:pt>
                <c:pt idx="13">
                  <c:v>-7.7</c:v>
                </c:pt>
                <c:pt idx="14">
                  <c:v>-7.6</c:v>
                </c:pt>
                <c:pt idx="15">
                  <c:v>-7.5</c:v>
                </c:pt>
                <c:pt idx="16">
                  <c:v>-7.4</c:v>
                </c:pt>
                <c:pt idx="17">
                  <c:v>-7.3</c:v>
                </c:pt>
                <c:pt idx="18">
                  <c:v>-7.2</c:v>
                </c:pt>
                <c:pt idx="19">
                  <c:v>-7.1</c:v>
                </c:pt>
                <c:pt idx="20">
                  <c:v>-7</c:v>
                </c:pt>
              </c:numCache>
            </c:numRef>
          </c:cat>
          <c:val>
            <c:numRef>
              <c:f>Sheet1!$G$1:$G$21</c:f>
              <c:numCache>
                <c:formatCode>General</c:formatCode>
                <c:ptCount val="2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3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</c:v>
                </c:pt>
                <c:pt idx="9">
                  <c:v>0</c:v>
                </c:pt>
                <c:pt idx="10">
                  <c:v>2</c:v>
                </c:pt>
                <c:pt idx="11">
                  <c:v>0</c:v>
                </c:pt>
                <c:pt idx="12">
                  <c:v>1</c:v>
                </c:pt>
                <c:pt idx="13">
                  <c:v>0</c:v>
                </c:pt>
                <c:pt idx="14">
                  <c:v>2</c:v>
                </c:pt>
                <c:pt idx="15">
                  <c:v>0</c:v>
                </c:pt>
                <c:pt idx="16">
                  <c:v>1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24435088"/>
        <c:axId val="624435480"/>
      </c:barChart>
      <c:catAx>
        <c:axId val="62443508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Binding Energy</a:t>
                </a:r>
              </a:p>
            </c:rich>
          </c:tx>
          <c:layout/>
          <c:overlay val="0"/>
        </c:title>
        <c:numFmt formatCode="0.00" sourceLinked="1"/>
        <c:majorTickMark val="out"/>
        <c:minorTickMark val="none"/>
        <c:tickLblPos val="nextTo"/>
        <c:crossAx val="624435480"/>
        <c:crosses val="autoZero"/>
        <c:auto val="1"/>
        <c:lblAlgn val="ctr"/>
        <c:lblOffset val="100"/>
        <c:tickLblSkip val="2"/>
        <c:noMultiLvlLbl val="0"/>
      </c:catAx>
      <c:valAx>
        <c:axId val="624435480"/>
        <c:scaling>
          <c:orientation val="minMax"/>
          <c:max val="3"/>
        </c:scaling>
        <c:delete val="0"/>
        <c:axPos val="l"/>
        <c:majorGridlines>
          <c:spPr>
            <a:ln>
              <a:noFill/>
            </a:ln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# Conformations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624435088"/>
        <c:crossesAt val="-9"/>
        <c:crossBetween val="between"/>
        <c:majorUnit val="1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5935F9B-772E-481A-AE2A-150AB928F881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061C95A-748C-47CA-B468-141C4D428926}">
      <dgm:prSet phldrT="[Text]"/>
      <dgm:spPr>
        <a:solidFill>
          <a:srgbClr val="00286B"/>
        </a:solidFill>
      </dgm:spPr>
      <dgm:t>
        <a:bodyPr/>
        <a:lstStyle/>
        <a:p>
          <a:r>
            <a:rPr lang="en-GB" dirty="0" smtClean="0"/>
            <a:t>Binding pocket characterisation and active site identification</a:t>
          </a:r>
          <a:endParaRPr lang="en-GB" dirty="0"/>
        </a:p>
      </dgm:t>
    </dgm:pt>
    <dgm:pt modelId="{A5509EFB-5802-4657-99BD-0C6339FFBB64}" type="parTrans" cxnId="{CFE272E0-E700-4B9A-A6F8-C58E80D3BDF9}">
      <dgm:prSet/>
      <dgm:spPr/>
      <dgm:t>
        <a:bodyPr/>
        <a:lstStyle/>
        <a:p>
          <a:endParaRPr lang="en-GB"/>
        </a:p>
      </dgm:t>
    </dgm:pt>
    <dgm:pt modelId="{6B530B5A-6DC9-4A36-BCD0-3D1BBB0F4ED1}" type="sibTrans" cxnId="{CFE272E0-E700-4B9A-A6F8-C58E80D3BDF9}">
      <dgm:prSet/>
      <dgm:spPr/>
      <dgm:t>
        <a:bodyPr/>
        <a:lstStyle/>
        <a:p>
          <a:endParaRPr lang="en-GB"/>
        </a:p>
      </dgm:t>
    </dgm:pt>
    <dgm:pt modelId="{38556B93-0018-427C-A918-67487FEACBA2}">
      <dgm:prSet phldrT="[Text]"/>
      <dgm:spPr>
        <a:solidFill>
          <a:srgbClr val="00286B"/>
        </a:solidFill>
      </dgm:spPr>
      <dgm:t>
        <a:bodyPr/>
        <a:lstStyle/>
        <a:p>
          <a:r>
            <a:rPr lang="en-GB" dirty="0" smtClean="0"/>
            <a:t>Fragment and template docking</a:t>
          </a:r>
          <a:endParaRPr lang="en-GB" dirty="0"/>
        </a:p>
      </dgm:t>
    </dgm:pt>
    <dgm:pt modelId="{C3746A81-6891-4184-B33C-BFEF2ADFEB82}" type="parTrans" cxnId="{51C3A7B4-9823-494E-8C82-0B9CAC6D5E92}">
      <dgm:prSet/>
      <dgm:spPr/>
      <dgm:t>
        <a:bodyPr/>
        <a:lstStyle/>
        <a:p>
          <a:endParaRPr lang="en-GB"/>
        </a:p>
      </dgm:t>
    </dgm:pt>
    <dgm:pt modelId="{7076CE34-7B85-4919-B4EB-5E192BC44F13}" type="sibTrans" cxnId="{51C3A7B4-9823-494E-8C82-0B9CAC6D5E92}">
      <dgm:prSet/>
      <dgm:spPr/>
      <dgm:t>
        <a:bodyPr/>
        <a:lstStyle/>
        <a:p>
          <a:endParaRPr lang="en-GB"/>
        </a:p>
      </dgm:t>
    </dgm:pt>
    <dgm:pt modelId="{A33BC6D9-80D2-4D5D-B4EC-C46B4BFE8BA6}">
      <dgm:prSet phldrT="[Text]"/>
      <dgm:spPr>
        <a:solidFill>
          <a:srgbClr val="00286B"/>
        </a:solidFill>
      </dgm:spPr>
      <dgm:t>
        <a:bodyPr/>
        <a:lstStyle/>
        <a:p>
          <a:r>
            <a:rPr lang="en-GB" dirty="0" smtClean="0"/>
            <a:t>Fragment connection and skeleton generation</a:t>
          </a:r>
          <a:endParaRPr lang="en-GB" dirty="0"/>
        </a:p>
      </dgm:t>
    </dgm:pt>
    <dgm:pt modelId="{EFC9B477-3399-4FE8-AE76-41F111E384D7}" type="parTrans" cxnId="{78F034E3-6328-4E67-9D6F-6B8BBD3FA0AA}">
      <dgm:prSet/>
      <dgm:spPr/>
      <dgm:t>
        <a:bodyPr/>
        <a:lstStyle/>
        <a:p>
          <a:endParaRPr lang="en-GB"/>
        </a:p>
      </dgm:t>
    </dgm:pt>
    <dgm:pt modelId="{E35728EC-05C2-4B9F-A918-8360111A82F3}" type="sibTrans" cxnId="{78F034E3-6328-4E67-9D6F-6B8BBD3FA0AA}">
      <dgm:prSet/>
      <dgm:spPr/>
      <dgm:t>
        <a:bodyPr/>
        <a:lstStyle/>
        <a:p>
          <a:endParaRPr lang="en-GB"/>
        </a:p>
      </dgm:t>
    </dgm:pt>
    <dgm:pt modelId="{61FAFE68-2637-4E45-B4F2-FED35F7DB9F1}">
      <dgm:prSet phldrT="[Text]"/>
      <dgm:spPr>
        <a:solidFill>
          <a:srgbClr val="00286B"/>
        </a:solidFill>
      </dgm:spPr>
      <dgm:t>
        <a:bodyPr/>
        <a:lstStyle/>
        <a:p>
          <a:r>
            <a:rPr lang="en-GB" dirty="0" smtClean="0"/>
            <a:t>Scoring and structural analysis </a:t>
          </a:r>
          <a:endParaRPr lang="en-GB" dirty="0"/>
        </a:p>
      </dgm:t>
    </dgm:pt>
    <dgm:pt modelId="{72052479-EB29-4694-B22C-FF6F1DA6CAD2}" type="parTrans" cxnId="{6A67A7D5-8418-4EAA-811E-BABCFD7F2024}">
      <dgm:prSet/>
      <dgm:spPr/>
      <dgm:t>
        <a:bodyPr/>
        <a:lstStyle/>
        <a:p>
          <a:endParaRPr lang="en-GB"/>
        </a:p>
      </dgm:t>
    </dgm:pt>
    <dgm:pt modelId="{C95B5D28-BAA9-41B5-A7F0-B3E0E32A5B59}" type="sibTrans" cxnId="{6A67A7D5-8418-4EAA-811E-BABCFD7F2024}">
      <dgm:prSet/>
      <dgm:spPr/>
      <dgm:t>
        <a:bodyPr/>
        <a:lstStyle/>
        <a:p>
          <a:endParaRPr lang="en-GB"/>
        </a:p>
      </dgm:t>
    </dgm:pt>
    <dgm:pt modelId="{C506803A-19BA-4007-AF5F-359C55499C5E}" type="pres">
      <dgm:prSet presAssocID="{65935F9B-772E-481A-AE2A-150AB928F88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DF1A5AD6-BB3D-42A8-B1EC-21CABEAA514B}" type="pres">
      <dgm:prSet presAssocID="{C061C95A-748C-47CA-B468-141C4D428926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76FEE0B-0B92-4D5E-BE81-A174F47B24FB}" type="pres">
      <dgm:prSet presAssocID="{6B530B5A-6DC9-4A36-BCD0-3D1BBB0F4ED1}" presName="parTxOnlySpace" presStyleCnt="0"/>
      <dgm:spPr/>
    </dgm:pt>
    <dgm:pt modelId="{006CDF99-66B6-4A84-8538-1E76069477BB}" type="pres">
      <dgm:prSet presAssocID="{38556B93-0018-427C-A918-67487FEACBA2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5542DCE-DE9A-49FD-B1EB-4ECEEE98FFF3}" type="pres">
      <dgm:prSet presAssocID="{7076CE34-7B85-4919-B4EB-5E192BC44F13}" presName="parTxOnlySpace" presStyleCnt="0"/>
      <dgm:spPr/>
    </dgm:pt>
    <dgm:pt modelId="{EC2B2447-7F68-4889-93E6-B8BDCB3F6ACB}" type="pres">
      <dgm:prSet presAssocID="{A33BC6D9-80D2-4D5D-B4EC-C46B4BFE8BA6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DC3F042-EE95-4224-B6D9-2A4D77B5C60C}" type="pres">
      <dgm:prSet presAssocID="{E35728EC-05C2-4B9F-A918-8360111A82F3}" presName="parTxOnlySpace" presStyleCnt="0"/>
      <dgm:spPr/>
    </dgm:pt>
    <dgm:pt modelId="{1954CC51-9143-4E23-9BDF-EE57AAC240E1}" type="pres">
      <dgm:prSet presAssocID="{61FAFE68-2637-4E45-B4F2-FED35F7DB9F1}" presName="parTxOnly" presStyleLbl="node1" presStyleIdx="3" presStyleCnt="4" custScaleY="10034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6A67A7D5-8418-4EAA-811E-BABCFD7F2024}" srcId="{65935F9B-772E-481A-AE2A-150AB928F881}" destId="{61FAFE68-2637-4E45-B4F2-FED35F7DB9F1}" srcOrd="3" destOrd="0" parTransId="{72052479-EB29-4694-B22C-FF6F1DA6CAD2}" sibTransId="{C95B5D28-BAA9-41B5-A7F0-B3E0E32A5B59}"/>
    <dgm:cxn modelId="{41FE9676-FE1F-438C-A5ED-33E1B8670A14}" type="presOf" srcId="{61FAFE68-2637-4E45-B4F2-FED35F7DB9F1}" destId="{1954CC51-9143-4E23-9BDF-EE57AAC240E1}" srcOrd="0" destOrd="0" presId="urn:microsoft.com/office/officeart/2005/8/layout/chevron1"/>
    <dgm:cxn modelId="{44D987D9-7C21-4C78-A0F8-2D4717CD66CE}" type="presOf" srcId="{A33BC6D9-80D2-4D5D-B4EC-C46B4BFE8BA6}" destId="{EC2B2447-7F68-4889-93E6-B8BDCB3F6ACB}" srcOrd="0" destOrd="0" presId="urn:microsoft.com/office/officeart/2005/8/layout/chevron1"/>
    <dgm:cxn modelId="{CFE272E0-E700-4B9A-A6F8-C58E80D3BDF9}" srcId="{65935F9B-772E-481A-AE2A-150AB928F881}" destId="{C061C95A-748C-47CA-B468-141C4D428926}" srcOrd="0" destOrd="0" parTransId="{A5509EFB-5802-4657-99BD-0C6339FFBB64}" sibTransId="{6B530B5A-6DC9-4A36-BCD0-3D1BBB0F4ED1}"/>
    <dgm:cxn modelId="{51C3A7B4-9823-494E-8C82-0B9CAC6D5E92}" srcId="{65935F9B-772E-481A-AE2A-150AB928F881}" destId="{38556B93-0018-427C-A918-67487FEACBA2}" srcOrd="1" destOrd="0" parTransId="{C3746A81-6891-4184-B33C-BFEF2ADFEB82}" sibTransId="{7076CE34-7B85-4919-B4EB-5E192BC44F13}"/>
    <dgm:cxn modelId="{22FB1DFD-7C5B-47E1-90C5-739F898F0AB0}" type="presOf" srcId="{65935F9B-772E-481A-AE2A-150AB928F881}" destId="{C506803A-19BA-4007-AF5F-359C55499C5E}" srcOrd="0" destOrd="0" presId="urn:microsoft.com/office/officeart/2005/8/layout/chevron1"/>
    <dgm:cxn modelId="{2AC63034-346F-490D-9FA0-DD75D0618841}" type="presOf" srcId="{38556B93-0018-427C-A918-67487FEACBA2}" destId="{006CDF99-66B6-4A84-8538-1E76069477BB}" srcOrd="0" destOrd="0" presId="urn:microsoft.com/office/officeart/2005/8/layout/chevron1"/>
    <dgm:cxn modelId="{78F034E3-6328-4E67-9D6F-6B8BBD3FA0AA}" srcId="{65935F9B-772E-481A-AE2A-150AB928F881}" destId="{A33BC6D9-80D2-4D5D-B4EC-C46B4BFE8BA6}" srcOrd="2" destOrd="0" parTransId="{EFC9B477-3399-4FE8-AE76-41F111E384D7}" sibTransId="{E35728EC-05C2-4B9F-A918-8360111A82F3}"/>
    <dgm:cxn modelId="{35589CD2-60BE-497E-AA59-A45954A31407}" type="presOf" srcId="{C061C95A-748C-47CA-B468-141C4D428926}" destId="{DF1A5AD6-BB3D-42A8-B1EC-21CABEAA514B}" srcOrd="0" destOrd="0" presId="urn:microsoft.com/office/officeart/2005/8/layout/chevron1"/>
    <dgm:cxn modelId="{1D4ABAFB-E93E-499E-8824-F665BB166F98}" type="presParOf" srcId="{C506803A-19BA-4007-AF5F-359C55499C5E}" destId="{DF1A5AD6-BB3D-42A8-B1EC-21CABEAA514B}" srcOrd="0" destOrd="0" presId="urn:microsoft.com/office/officeart/2005/8/layout/chevron1"/>
    <dgm:cxn modelId="{E7B3F87A-F23B-4B8F-B446-37916969180B}" type="presParOf" srcId="{C506803A-19BA-4007-AF5F-359C55499C5E}" destId="{C76FEE0B-0B92-4D5E-BE81-A174F47B24FB}" srcOrd="1" destOrd="0" presId="urn:microsoft.com/office/officeart/2005/8/layout/chevron1"/>
    <dgm:cxn modelId="{C19A7711-6B75-495B-BE36-91EB2D2CA076}" type="presParOf" srcId="{C506803A-19BA-4007-AF5F-359C55499C5E}" destId="{006CDF99-66B6-4A84-8538-1E76069477BB}" srcOrd="2" destOrd="0" presId="urn:microsoft.com/office/officeart/2005/8/layout/chevron1"/>
    <dgm:cxn modelId="{35CEE0CF-3819-4A70-9184-A6AFC6124395}" type="presParOf" srcId="{C506803A-19BA-4007-AF5F-359C55499C5E}" destId="{95542DCE-DE9A-49FD-B1EB-4ECEEE98FFF3}" srcOrd="3" destOrd="0" presId="urn:microsoft.com/office/officeart/2005/8/layout/chevron1"/>
    <dgm:cxn modelId="{4FA4D0EC-9985-4E5C-9A71-E0B5C898985D}" type="presParOf" srcId="{C506803A-19BA-4007-AF5F-359C55499C5E}" destId="{EC2B2447-7F68-4889-93E6-B8BDCB3F6ACB}" srcOrd="4" destOrd="0" presId="urn:microsoft.com/office/officeart/2005/8/layout/chevron1"/>
    <dgm:cxn modelId="{B5E058C8-A9CA-4BAF-8B95-2C40624B70A6}" type="presParOf" srcId="{C506803A-19BA-4007-AF5F-359C55499C5E}" destId="{2DC3F042-EE95-4224-B6D9-2A4D77B5C60C}" srcOrd="5" destOrd="0" presId="urn:microsoft.com/office/officeart/2005/8/layout/chevron1"/>
    <dgm:cxn modelId="{CF6B98B2-36CF-445E-BB5C-70208ACA982F}" type="presParOf" srcId="{C506803A-19BA-4007-AF5F-359C55499C5E}" destId="{1954CC51-9143-4E23-9BDF-EE57AAC240E1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1A5AD6-BB3D-42A8-B1EC-21CABEAA514B}">
      <dsp:nvSpPr>
        <dsp:cNvPr id="0" name=""/>
        <dsp:cNvSpPr/>
      </dsp:nvSpPr>
      <dsp:spPr>
        <a:xfrm>
          <a:off x="4008" y="1565354"/>
          <a:ext cx="2333227" cy="933291"/>
        </a:xfrm>
        <a:prstGeom prst="chevron">
          <a:avLst/>
        </a:prstGeom>
        <a:solidFill>
          <a:srgbClr val="00286B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smtClean="0"/>
            <a:t>Binding pocket characterisation and active site identification</a:t>
          </a:r>
          <a:endParaRPr lang="en-GB" sz="1500" kern="1200" dirty="0"/>
        </a:p>
      </dsp:txBody>
      <dsp:txXfrm>
        <a:off x="470654" y="1565354"/>
        <a:ext cx="1399936" cy="933291"/>
      </dsp:txXfrm>
    </dsp:sp>
    <dsp:sp modelId="{006CDF99-66B6-4A84-8538-1E76069477BB}">
      <dsp:nvSpPr>
        <dsp:cNvPr id="0" name=""/>
        <dsp:cNvSpPr/>
      </dsp:nvSpPr>
      <dsp:spPr>
        <a:xfrm>
          <a:off x="2103913" y="1565354"/>
          <a:ext cx="2333227" cy="933291"/>
        </a:xfrm>
        <a:prstGeom prst="chevron">
          <a:avLst/>
        </a:prstGeom>
        <a:solidFill>
          <a:srgbClr val="00286B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smtClean="0"/>
            <a:t>Fragment and template docking</a:t>
          </a:r>
          <a:endParaRPr lang="en-GB" sz="1500" kern="1200" dirty="0"/>
        </a:p>
      </dsp:txBody>
      <dsp:txXfrm>
        <a:off x="2570559" y="1565354"/>
        <a:ext cx="1399936" cy="933291"/>
      </dsp:txXfrm>
    </dsp:sp>
    <dsp:sp modelId="{EC2B2447-7F68-4889-93E6-B8BDCB3F6ACB}">
      <dsp:nvSpPr>
        <dsp:cNvPr id="0" name=""/>
        <dsp:cNvSpPr/>
      </dsp:nvSpPr>
      <dsp:spPr>
        <a:xfrm>
          <a:off x="4203818" y="1565354"/>
          <a:ext cx="2333227" cy="933291"/>
        </a:xfrm>
        <a:prstGeom prst="chevron">
          <a:avLst/>
        </a:prstGeom>
        <a:solidFill>
          <a:srgbClr val="00286B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smtClean="0"/>
            <a:t>Fragment connection and skeleton generation</a:t>
          </a:r>
          <a:endParaRPr lang="en-GB" sz="1500" kern="1200" dirty="0"/>
        </a:p>
      </dsp:txBody>
      <dsp:txXfrm>
        <a:off x="4670464" y="1565354"/>
        <a:ext cx="1399936" cy="933291"/>
      </dsp:txXfrm>
    </dsp:sp>
    <dsp:sp modelId="{1954CC51-9143-4E23-9BDF-EE57AAC240E1}">
      <dsp:nvSpPr>
        <dsp:cNvPr id="0" name=""/>
        <dsp:cNvSpPr/>
      </dsp:nvSpPr>
      <dsp:spPr>
        <a:xfrm>
          <a:off x="6303723" y="1563753"/>
          <a:ext cx="2333227" cy="936492"/>
        </a:xfrm>
        <a:prstGeom prst="chevron">
          <a:avLst/>
        </a:prstGeom>
        <a:solidFill>
          <a:srgbClr val="00286B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smtClean="0"/>
            <a:t>Scoring and structural analysis </a:t>
          </a:r>
          <a:endParaRPr lang="en-GB" sz="1500" kern="1200" dirty="0"/>
        </a:p>
      </dsp:txBody>
      <dsp:txXfrm>
        <a:off x="6771969" y="1563753"/>
        <a:ext cx="1396735" cy="9364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image" Target="../media/image2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image" Target="../media/image2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8819A2C5-D425-418A-813C-D2056631D7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919462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05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87" name="Rectangle 2051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196" name="Rectangle 205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6389" name="Rectangle 205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05350"/>
            <a:ext cx="4972050" cy="445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 smtClean="0"/>
              <a:t>Click to edit Master text styles</a:t>
            </a:r>
          </a:p>
          <a:p>
            <a:pPr lvl="1"/>
            <a:r>
              <a:rPr lang="en-GB" altLang="en-US" noProof="0" smtClean="0"/>
              <a:t>Second level</a:t>
            </a:r>
          </a:p>
          <a:p>
            <a:pPr lvl="2"/>
            <a:r>
              <a:rPr lang="en-GB" altLang="en-US" noProof="0" smtClean="0"/>
              <a:t>Third level</a:t>
            </a:r>
          </a:p>
          <a:p>
            <a:pPr lvl="3"/>
            <a:r>
              <a:rPr lang="en-GB" altLang="en-US" noProof="0" smtClean="0"/>
              <a:t>Fourth level</a:t>
            </a:r>
          </a:p>
          <a:p>
            <a:pPr lvl="4"/>
            <a:r>
              <a:rPr lang="en-GB" altLang="en-US" noProof="0" smtClean="0"/>
              <a:t>Fifth level</a:t>
            </a:r>
          </a:p>
        </p:txBody>
      </p:sp>
      <p:sp>
        <p:nvSpPr>
          <p:cNvPr id="16390" name="Rectangle 205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91" name="Rectangle 205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74F9E15A-2DDD-48A4-81E6-2EDEC1199FA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51094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b="0" i="0" kern="1200" baseline="0" dirty="0" smtClean="0">
              <a:solidFill>
                <a:schemeClr val="tx1"/>
              </a:solidFill>
              <a:effectLst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9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828430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16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537490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Because the worst fitness,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fw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, will always be larger than either fi or &lt;f&gt;,except when fi =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fw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, then for individuals that have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a fitness lower than the mean, fi &lt;  &lt;f&gt; , the numerator in this equation,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fw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- fi , will always be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greater than the denominator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fw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- &lt;f&gt; , and thus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such individuals will be allocated at least one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offspring, and thus will be able to reproduce.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AUTODOCK checks for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fw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= &lt;f&gt; beforehand, and if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true, the population is assumed to have converged, and the docking is terminated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17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945854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defRPr/>
            </a:pPr>
            <a:fld id="{7CF7C01D-2C69-4024-944F-4CF46586B12F}" type="slidenum">
              <a:rPr lang="en-GB" altLang="en-US" smtClean="0">
                <a:solidFill>
                  <a:srgbClr val="000000"/>
                </a:solidFill>
              </a:rPr>
              <a:pPr>
                <a:spcBef>
                  <a:spcPct val="0"/>
                </a:spcBef>
                <a:defRPr/>
              </a:pPr>
              <a:t>22</a:t>
            </a:fld>
            <a:endParaRPr lang="en-GB" altLang="en-US" smtClean="0">
              <a:solidFill>
                <a:srgbClr val="000000"/>
              </a:solidFill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GB" altLang="en-US" dirty="0" smtClean="0"/>
              <a:t>colistin and </a:t>
            </a:r>
            <a:r>
              <a:rPr lang="en-GB" altLang="en-US" dirty="0" err="1" smtClean="0"/>
              <a:t>tigecycline</a:t>
            </a:r>
            <a:r>
              <a:rPr lang="en-GB" altLang="en-US" dirty="0" smtClean="0"/>
              <a:t> both </a:t>
            </a:r>
            <a:r>
              <a:rPr lang="en-GB" altLang="en-US" dirty="0" err="1" smtClean="0"/>
              <a:t>polymyixins</a:t>
            </a:r>
            <a:endParaRPr lang="en-GB" altLang="en-US" dirty="0" smtClean="0"/>
          </a:p>
          <a:p>
            <a:pPr eaLnBrk="1" hangingPunct="1"/>
            <a:r>
              <a:rPr lang="en-GB" altLang="en-US" dirty="0" smtClean="0"/>
              <a:t>Why so interested in NDM-1</a:t>
            </a: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n-GB" sz="2000" dirty="0" smtClean="0"/>
              <a:t>Not restricted to a single strain of bacteria</a:t>
            </a:r>
          </a:p>
          <a:p>
            <a:pPr lvl="2" eaLnBrk="1" hangingPunct="1">
              <a:defRPr/>
            </a:pPr>
            <a:r>
              <a:rPr lang="en-GB" sz="1600" i="1" dirty="0" smtClean="0"/>
              <a:t>E. coli</a:t>
            </a:r>
          </a:p>
          <a:p>
            <a:pPr lvl="2" eaLnBrk="1" hangingPunct="1">
              <a:defRPr/>
            </a:pPr>
            <a:r>
              <a:rPr lang="en-GB" sz="1600" i="1" dirty="0" smtClean="0"/>
              <a:t>K. pneumonia</a:t>
            </a:r>
          </a:p>
          <a:p>
            <a:pPr lvl="2" eaLnBrk="1" hangingPunct="1">
              <a:defRPr/>
            </a:pPr>
            <a:r>
              <a:rPr lang="en-GB" sz="1600" i="1" dirty="0" smtClean="0"/>
              <a:t>E. </a:t>
            </a:r>
            <a:r>
              <a:rPr lang="en-GB" sz="1600" i="1" dirty="0" err="1" smtClean="0"/>
              <a:t>colcae</a:t>
            </a:r>
            <a:endParaRPr lang="en-GB" sz="1600" i="1" dirty="0" smtClean="0"/>
          </a:p>
          <a:p>
            <a:pPr eaLnBrk="1" hangingPunct="1"/>
            <a:r>
              <a:rPr lang="en-US" altLang="en-US" dirty="0" smtClean="0"/>
              <a:t>Hydrolyses including the carbapenems</a:t>
            </a:r>
          </a:p>
        </p:txBody>
      </p:sp>
    </p:spTree>
    <p:extLst>
      <p:ext uri="{BB962C8B-B14F-4D97-AF65-F5344CB8AC3E}">
        <p14:creationId xmlns:p14="http://schemas.microsoft.com/office/powerpoint/2010/main" val="8767088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Antimicrobials</a:t>
            </a:r>
            <a:r>
              <a:rPr lang="en-GB" baseline="0" dirty="0" smtClean="0"/>
              <a:t> tend to have a </a:t>
            </a:r>
            <a:r>
              <a:rPr lang="en-GB" baseline="0" dirty="0" err="1" smtClean="0"/>
              <a:t>cLogP</a:t>
            </a:r>
            <a:r>
              <a:rPr lang="en-GB" baseline="0" dirty="0" smtClean="0"/>
              <a:t> of 1 to -1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32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736523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MARLON\User57\e\edsnad\Documents\My Pictures\PPt\4-3_split_8-12_with_descriptor_sky_blue.jpg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1902"/>
            <a:ext cx="9144000" cy="5657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12986" y="4221088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dirty="0" smtClean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7504" y="5486077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9535128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021288"/>
            <a:ext cx="9144000" cy="5943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2DA786-226B-42DD-93E8-A1CF6097432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629996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021288"/>
            <a:ext cx="9144000" cy="5943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548C52-FFFD-49F6-B265-F7E72DF156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053787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021288"/>
            <a:ext cx="9144000" cy="59436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5EEF6-EF9C-46E6-8B5F-3F5CA92D3B8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908990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11/07/2016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97237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11/07/2016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6135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11/07/2016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05860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11/07/2016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89804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11/07/2016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89514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11/07/2016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9776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11/07/2016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2720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1520" y="3861048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dirty="0" smtClean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9432" y="5198045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dirty="0" smtClean="0"/>
          </a:p>
        </p:txBody>
      </p:sp>
      <p:pic>
        <p:nvPicPr>
          <p:cNvPr id="5" name="Picture 2" descr="\\MARLON\User57\e\edsnad\Documents\My Pictures\PPt\4-3_split_4-12_with_descriptor_blue_sky.jpg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2358" y="-551"/>
            <a:ext cx="9144000" cy="3262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72389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11/07/2016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89477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11/07/2016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6336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11/07/2016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21346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11/07/2016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5740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4D4E8-1442-4A26-862E-F7A1A3386CB3}" type="datetimeFigureOut">
              <a:rPr lang="en-GB"/>
              <a:pPr>
                <a:defRPr/>
              </a:pPr>
              <a:t>11/07/2016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8AA0D-06A5-4A03-86AF-FCD31649C8B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24885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40FB6-9916-4744-A588-88582159FB2B}" type="datetimeFigureOut">
              <a:rPr lang="en-GB"/>
              <a:pPr>
                <a:defRPr/>
              </a:pPr>
              <a:t>11/07/2016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5FE55-7890-4B92-8DAC-E9A4D1B5458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064579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\\MARLON\User57\e\edsnad\Documents\My Pictures\PPt\4-3_split_1-12_with_descriptor_sky_blue.jpg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33" y="397"/>
            <a:ext cx="9144000" cy="1807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3568" y="2564904"/>
            <a:ext cx="7772400" cy="3204071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A2E35-467A-4B59-82DC-CA561B91D6DD}" type="datetimeFigureOut">
              <a:rPr lang="en-GB"/>
              <a:pPr>
                <a:defRPr/>
              </a:pPr>
              <a:t>11/07/2016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0FB9F-F625-4E59-ABB6-F6A9692E42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96369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47B15-667E-4BCF-8B3A-A77556EB54EA}" type="datetimeFigureOut">
              <a:rPr lang="en-GB"/>
              <a:pPr>
                <a:defRPr/>
              </a:pPr>
              <a:t>11/07/2016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46B6B-B495-4202-9733-F50C9C7FB7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443612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AC0FC-96BA-4D10-9D73-BF78231C6B28}" type="datetimeFigureOut">
              <a:rPr lang="en-GB"/>
              <a:pPr>
                <a:defRPr/>
              </a:pPr>
              <a:t>11/07/2016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3AD48-89ED-4225-9717-C63FF82E12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387711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9EE57-8035-41DD-9C26-3C6F5DAA7CFD}" type="datetimeFigureOut">
              <a:rPr lang="en-GB"/>
              <a:pPr>
                <a:defRPr/>
              </a:pPr>
              <a:t>11/07/2016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80DCE-CC63-41F3-B3BF-2DC7C1BD5F8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1917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021288"/>
            <a:ext cx="9144000" cy="594360"/>
          </a:xfrm>
          <a:prstGeom prst="rect">
            <a:avLst/>
          </a:prstGeom>
        </p:spPr>
      </p:pic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D8804-937B-40C3-8369-0CF62D082B6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48784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DAF2E-DC61-4E6E-94AB-B60AED80656E}" type="datetimeFigureOut">
              <a:rPr lang="en-GB"/>
              <a:pPr>
                <a:defRPr/>
              </a:pPr>
              <a:t>11/07/2016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71BE9-486E-45C4-86CB-5A5F3C3951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054493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898C3-4A5E-46F2-8CA9-97065EF60EB5}" type="datetimeFigureOut">
              <a:rPr lang="en-GB"/>
              <a:pPr>
                <a:defRPr/>
              </a:pPr>
              <a:t>11/07/2016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27412-71D6-44C2-A9F5-635BC27635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754432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78D83-690E-44A6-9615-6E3773D09219}" type="datetimeFigureOut">
              <a:rPr lang="en-GB"/>
              <a:pPr>
                <a:defRPr/>
              </a:pPr>
              <a:t>11/07/2016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233AE-E9D9-464A-AA2D-6B972A04F9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453387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34E77-4970-41AE-8E37-D8248A576885}" type="datetimeFigureOut">
              <a:rPr lang="en-GB"/>
              <a:pPr>
                <a:defRPr/>
              </a:pPr>
              <a:t>11/07/2016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9CED2-2637-4A41-9192-F691BFD70E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133681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B04DF-1EF5-402B-A3AD-220EAF3DB805}" type="datetimeFigureOut">
              <a:rPr lang="en-GB"/>
              <a:pPr>
                <a:defRPr/>
              </a:pPr>
              <a:t>11/07/2016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84ABD-F176-4BF4-91E7-E32687AA68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9879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\\MARLON\User57\e\edsnad\Documents\My Pictures\PPt\4-3_split_1-12_with_descriptor_sky_blue.jpg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33" y="397"/>
            <a:ext cx="9144000" cy="1807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550979"/>
            <a:ext cx="77724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F8B94E-925D-4A32-90AE-A4FAA5B8065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047114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021288"/>
            <a:ext cx="9144000" cy="5943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76B3E9-7FF0-4902-80F9-E8997D5A0E3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452839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021288"/>
            <a:ext cx="9144000" cy="5943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03937-7804-4435-8F73-564F70BF047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469718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021288"/>
            <a:ext cx="9144000" cy="5943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9CFF8C-A83F-461F-AEDD-249687053BE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47081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021288"/>
            <a:ext cx="9144000" cy="594360"/>
          </a:xfrm>
          <a:prstGeom prst="rect">
            <a:avLst/>
          </a:prstGeom>
        </p:spPr>
      </p:pic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DD0086-8934-43DE-AB7F-FE2D8ACF740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790627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021288"/>
            <a:ext cx="9144000" cy="5943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278CB3-4A42-4C7D-9227-6531CAA8D3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941638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021288"/>
            <a:ext cx="9144000" cy="59436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dirty="0" smtClean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8B2FC1F5-3F11-4F4C-98D3-E04A951B33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707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FontTx/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\\MARLON\User57\e\edsnad\Documents\My Pictures\PPt\4-3_split_1-12_with_descriptor_sky_blue.jpg"/>
          <p:cNvPicPr>
            <a:picLocks noChangeAspect="1" noChangeArrowheads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33" y="397"/>
            <a:ext cx="9144000" cy="1807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512" y="485800"/>
            <a:ext cx="705678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84978-FF33-4943-AA93-CA0F6CF72124}" type="datetimeFigureOut">
              <a:rPr lang="en-GB" smtClean="0"/>
              <a:t>11/07/2016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5919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9FADD070-3693-41F0-BADB-35FB541A71E6}" type="datetimeFigureOut">
              <a:rPr lang="en-GB"/>
              <a:pPr>
                <a:defRPr/>
              </a:pPr>
              <a:t>11/07/2016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191FB2FD-B962-4662-80C0-9F11CBA062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7" Type="http://schemas.openxmlformats.org/officeDocument/2006/relationships/image" Target="../media/image23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2.e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2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8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24.em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27.emf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26.emf"/><Relationship Id="rId4" Type="http://schemas.openxmlformats.org/officeDocument/2006/relationships/oleObject" Target="../embeddings/oleObject5.bin"/><Relationship Id="rId9" Type="http://schemas.openxmlformats.org/officeDocument/2006/relationships/image" Target="../media/image28.em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0.e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31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34.png"/><Relationship Id="rId4" Type="http://schemas.openxmlformats.org/officeDocument/2006/relationships/image" Target="../media/image33.e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ciencedirect.com/science/article/pii/S004520681400039X#fn1" TargetMode="Externa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.xml"/><Relationship Id="rId6" Type="http://schemas.openxmlformats.org/officeDocument/2006/relationships/image" Target="cid:9F6B6C65-9469-4245-8F5C-47F805417B9E" TargetMode="External"/><Relationship Id="rId5" Type="http://schemas.openxmlformats.org/officeDocument/2006/relationships/image" Target="../media/image39.png"/><Relationship Id="rId4" Type="http://schemas.openxmlformats.org/officeDocument/2006/relationships/image" Target="../media/image3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ciencedirect.com/science/article/pii/S004520681400039X#fn1" TargetMode="Externa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ciencedirect.com/science/article/pii/S004520681400039X#fn1" TargetMode="Externa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Application of </a:t>
            </a:r>
            <a:r>
              <a:rPr lang="en-GB" i="1" dirty="0" smtClean="0"/>
              <a:t>in silico </a:t>
            </a:r>
            <a:r>
              <a:rPr lang="en-GB" dirty="0" smtClean="0"/>
              <a:t>methods to antimicrobial drug discovery			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z="2000" dirty="0" smtClean="0"/>
              <a:t>Dr Ricky Cain</a:t>
            </a:r>
          </a:p>
          <a:p>
            <a:r>
              <a:rPr lang="en-GB" sz="2000" dirty="0"/>
              <a:t>Mathematics for Real-World Systems Summer School </a:t>
            </a:r>
            <a:endParaRPr lang="en-GB" sz="2000" dirty="0" smtClean="0"/>
          </a:p>
          <a:p>
            <a:r>
              <a:rPr lang="en-GB" sz="2000" dirty="0"/>
              <a:t>5</a:t>
            </a:r>
            <a:r>
              <a:rPr lang="en-GB" sz="2000" baseline="30000" dirty="0" smtClean="0"/>
              <a:t>th</a:t>
            </a:r>
            <a:r>
              <a:rPr lang="en-GB" sz="2000" dirty="0" smtClean="0"/>
              <a:t> July 2016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5708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Structural Overlays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6432" y="1402432"/>
            <a:ext cx="7772400" cy="4114800"/>
          </a:xfrm>
        </p:spPr>
        <p:txBody>
          <a:bodyPr/>
          <a:lstStyle/>
          <a:p>
            <a:pPr lvl="0"/>
            <a:r>
              <a:rPr lang="en-GB" sz="2000" dirty="0" smtClean="0"/>
              <a:t>Used Maestro to perform structure overlays to work out the degree of difference between the mammalian and bacterial enzymes</a:t>
            </a:r>
            <a:endParaRPr lang="en-GB" sz="2000" dirty="0"/>
          </a:p>
          <a:p>
            <a:pPr marL="0" indent="0">
              <a:buNone/>
            </a:pPr>
            <a:endParaRPr lang="en-GB" sz="28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793333"/>
              </p:ext>
            </p:extLst>
          </p:nvPr>
        </p:nvGraphicFramePr>
        <p:xfrm>
          <a:off x="1043608" y="2632309"/>
          <a:ext cx="7198568" cy="2462163"/>
        </p:xfrm>
        <a:graphic>
          <a:graphicData uri="http://schemas.openxmlformats.org/drawingml/2006/table">
            <a:tbl>
              <a:tblPr firstRow="1" firstCol="1" bandRow="1"/>
              <a:tblGrid>
                <a:gridCol w="1355633"/>
                <a:gridCol w="1169036"/>
                <a:gridCol w="1486775"/>
                <a:gridCol w="1593188"/>
                <a:gridCol w="1593936"/>
              </a:tblGrid>
              <a:tr h="35173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E. coli SerRS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S. aureus SerRS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Bovine SerRS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Human SerRS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347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E. coli SerRS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RMSD: 1.48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Alignment: 0.094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RMSD: 2.63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Alignment: 0.2994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RMSD: 1.84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Alignment: 0.1356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347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S. aureus SerRS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RMSD: 2.38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Alignment: 0.2445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RMSD: 2.04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Alignment: 0.1665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347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Bovine SerRS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RMSD: 2.16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Alignment: 0.2041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043608" y="5167352"/>
            <a:ext cx="15121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+mn-lt"/>
              </a:rPr>
              <a:t>Lower score is better</a:t>
            </a:r>
            <a:endParaRPr lang="en-GB" sz="1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29586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Virtual High-Throughput Screening (vHTS)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7772400" cy="4114800"/>
          </a:xfrm>
        </p:spPr>
        <p:txBody>
          <a:bodyPr/>
          <a:lstStyle/>
          <a:p>
            <a:r>
              <a:rPr lang="en-US" sz="2000" dirty="0"/>
              <a:t>R</a:t>
            </a:r>
            <a:r>
              <a:rPr lang="en-US" sz="2000" dirty="0" smtClean="0"/>
              <a:t>apid </a:t>
            </a:r>
            <a:r>
              <a:rPr lang="en-US" sz="2000" dirty="0"/>
              <a:t>docking algorithms </a:t>
            </a:r>
            <a:r>
              <a:rPr lang="en-US" sz="2000" dirty="0" smtClean="0"/>
              <a:t>search databases </a:t>
            </a:r>
            <a:r>
              <a:rPr lang="en-US" sz="2000" dirty="0"/>
              <a:t>of commercially available compounds in order to </a:t>
            </a:r>
            <a:r>
              <a:rPr lang="en-US" sz="2000" dirty="0" smtClean="0"/>
              <a:t>identify novel </a:t>
            </a:r>
            <a:r>
              <a:rPr lang="en-US" sz="2000" dirty="0"/>
              <a:t>molecules predicted to bind to the chosen protein target.</a:t>
            </a:r>
          </a:p>
          <a:p>
            <a:r>
              <a:rPr lang="en-US" sz="2000" dirty="0" smtClean="0"/>
              <a:t>Recent advancements in technology make this a fast and efficient process. </a:t>
            </a:r>
          </a:p>
          <a:p>
            <a:r>
              <a:rPr lang="en-US" sz="2000" dirty="0" smtClean="0"/>
              <a:t>Libraries </a:t>
            </a:r>
            <a:r>
              <a:rPr lang="en-US" sz="2000" dirty="0"/>
              <a:t>which are </a:t>
            </a:r>
            <a:r>
              <a:rPr lang="en-US" sz="2000" dirty="0" smtClean="0"/>
              <a:t>available for </a:t>
            </a:r>
            <a:r>
              <a:rPr lang="en-US" sz="2000" dirty="0"/>
              <a:t>screening </a:t>
            </a:r>
            <a:r>
              <a:rPr lang="en-US" sz="2000" dirty="0" smtClean="0"/>
              <a:t>include:</a:t>
            </a:r>
          </a:p>
          <a:p>
            <a:pPr lvl="1"/>
            <a:r>
              <a:rPr lang="en-US" sz="1600" dirty="0" smtClean="0"/>
              <a:t>ZINC library (35 million compounds)</a:t>
            </a:r>
          </a:p>
          <a:p>
            <a:pPr lvl="1"/>
            <a:r>
              <a:rPr lang="en-US" sz="1600" dirty="0" err="1" smtClean="0"/>
              <a:t>Chemnavigator</a:t>
            </a:r>
            <a:r>
              <a:rPr lang="en-US" sz="1600" dirty="0" smtClean="0"/>
              <a:t> library (102 million compounds)</a:t>
            </a:r>
          </a:p>
          <a:p>
            <a:r>
              <a:rPr lang="en-GB" sz="2000" dirty="0"/>
              <a:t>The </a:t>
            </a:r>
            <a:r>
              <a:rPr lang="en-GB" sz="2000" dirty="0" smtClean="0"/>
              <a:t>identified </a:t>
            </a:r>
            <a:r>
              <a:rPr lang="en-US" sz="2000" dirty="0" smtClean="0"/>
              <a:t>putative </a:t>
            </a:r>
            <a:r>
              <a:rPr lang="en-US" sz="2000" dirty="0"/>
              <a:t>inhibitors </a:t>
            </a:r>
            <a:r>
              <a:rPr lang="en-US" sz="2000" dirty="0" smtClean="0"/>
              <a:t>can </a:t>
            </a:r>
            <a:r>
              <a:rPr lang="en-US" sz="2000" dirty="0"/>
              <a:t>be used to obtain </a:t>
            </a:r>
            <a:r>
              <a:rPr lang="en-US" sz="2000" dirty="0" smtClean="0"/>
              <a:t>a highly focused </a:t>
            </a:r>
            <a:r>
              <a:rPr lang="en-US" sz="2000" dirty="0"/>
              <a:t>library of </a:t>
            </a:r>
            <a:r>
              <a:rPr lang="en-US" sz="2000" dirty="0" smtClean="0"/>
              <a:t>compounds. </a:t>
            </a:r>
          </a:p>
          <a:p>
            <a:r>
              <a:rPr lang="en-US" sz="2000" dirty="0" smtClean="0"/>
              <a:t>Libraries </a:t>
            </a:r>
            <a:r>
              <a:rPr lang="en-US" sz="2000" dirty="0"/>
              <a:t>generated using vHTS have been </a:t>
            </a:r>
            <a:r>
              <a:rPr lang="en-US" sz="2000" dirty="0" smtClean="0"/>
              <a:t>shown to </a:t>
            </a:r>
            <a:r>
              <a:rPr lang="en-US" sz="2000" dirty="0"/>
              <a:t>give hit rates of 20–30</a:t>
            </a:r>
            <a:r>
              <a:rPr lang="en-US" sz="2000" dirty="0" smtClean="0"/>
              <a:t>%.  Standard </a:t>
            </a:r>
            <a:r>
              <a:rPr lang="en-US" sz="2000" dirty="0"/>
              <a:t>HTS </a:t>
            </a:r>
            <a:r>
              <a:rPr lang="en-US" sz="2000" dirty="0" smtClean="0"/>
              <a:t>give </a:t>
            </a:r>
            <a:r>
              <a:rPr lang="en-US" sz="2000" dirty="0"/>
              <a:t>a hit rate of less than 1</a:t>
            </a:r>
            <a:r>
              <a:rPr lang="en-US" sz="2000" dirty="0" smtClean="0"/>
              <a:t>%</a:t>
            </a:r>
          </a:p>
          <a:p>
            <a:pPr marL="0" indent="0">
              <a:buNone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677061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Virtual High-Throughput Screening (vHTS)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7772400" cy="4114800"/>
          </a:xfrm>
        </p:spPr>
        <p:txBody>
          <a:bodyPr/>
          <a:lstStyle/>
          <a:p>
            <a:r>
              <a:rPr lang="en-US" sz="2000" dirty="0"/>
              <a:t>Docking programs include: AutoDock, Glide (Schrodinger), Gold, Dock, FRED and eHiTS. </a:t>
            </a:r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/>
              <a:t>Typically a library of </a:t>
            </a:r>
            <a:r>
              <a:rPr lang="en-US" sz="2000" dirty="0" smtClean="0"/>
              <a:t>~100,000 </a:t>
            </a:r>
            <a:r>
              <a:rPr lang="en-US" sz="2000" dirty="0"/>
              <a:t>compounds is docked using one of </a:t>
            </a:r>
            <a:r>
              <a:rPr lang="en-GB" sz="2000" dirty="0"/>
              <a:t>the docking programs</a:t>
            </a:r>
            <a:r>
              <a:rPr lang="en-GB" sz="2000" dirty="0" smtClean="0"/>
              <a:t>.</a:t>
            </a:r>
          </a:p>
          <a:p>
            <a:r>
              <a:rPr lang="en-US" sz="2000" dirty="0" smtClean="0"/>
              <a:t>Results ranked using a scoring function (more later)</a:t>
            </a:r>
          </a:p>
          <a:p>
            <a:r>
              <a:rPr lang="en-US" sz="2000" dirty="0" smtClean="0"/>
              <a:t>The </a:t>
            </a:r>
            <a:r>
              <a:rPr lang="en-US" sz="2000" dirty="0"/>
              <a:t>‘top-slice’ of compounds </a:t>
            </a:r>
            <a:r>
              <a:rPr lang="en-US" sz="2000" dirty="0" smtClean="0"/>
              <a:t>are </a:t>
            </a:r>
            <a:r>
              <a:rPr lang="en-US" sz="2000" dirty="0"/>
              <a:t>visually inspected to monitor synthetic accessibility, etc. </a:t>
            </a:r>
            <a:endParaRPr lang="en-GB" sz="2000" dirty="0"/>
          </a:p>
          <a:p>
            <a:endParaRPr lang="en-GB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760" y="2256384"/>
            <a:ext cx="2592288" cy="6331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4509" y="2272898"/>
            <a:ext cx="1666875" cy="6000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7503" y="2344072"/>
            <a:ext cx="1128727" cy="49075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6919" y="2326595"/>
            <a:ext cx="492679" cy="492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7298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err="1" smtClean="0"/>
              <a:t>vHTS</a:t>
            </a:r>
            <a:endParaRPr lang="en-GB" sz="3200" dirty="0"/>
          </a:p>
        </p:txBody>
      </p:sp>
      <p:grpSp>
        <p:nvGrpSpPr>
          <p:cNvPr id="4" name="Group 3"/>
          <p:cNvGrpSpPr/>
          <p:nvPr/>
        </p:nvGrpSpPr>
        <p:grpSpPr>
          <a:xfrm>
            <a:off x="1187624" y="1295400"/>
            <a:ext cx="6480720" cy="4526797"/>
            <a:chOff x="0" y="0"/>
            <a:chExt cx="10577403" cy="7315200"/>
          </a:xfrm>
        </p:grpSpPr>
        <p:sp>
          <p:nvSpPr>
            <p:cNvPr id="5" name="Isosceles Triangle 4"/>
            <p:cNvSpPr/>
            <p:nvPr/>
          </p:nvSpPr>
          <p:spPr>
            <a:xfrm rot="10800000">
              <a:off x="0" y="0"/>
              <a:ext cx="5321939" cy="4165599"/>
            </a:xfrm>
            <a:prstGeom prst="triangl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8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en-GB" sz="180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" name="Isosceles Triangle 5"/>
            <p:cNvSpPr/>
            <p:nvPr/>
          </p:nvSpPr>
          <p:spPr>
            <a:xfrm>
              <a:off x="1106773" y="4944533"/>
              <a:ext cx="3108387" cy="2370667"/>
            </a:xfrm>
            <a:prstGeom prst="triangl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8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en-GB" sz="180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" name="TextBox 24"/>
            <p:cNvSpPr txBox="1"/>
            <p:nvPr/>
          </p:nvSpPr>
          <p:spPr>
            <a:xfrm>
              <a:off x="982492" y="270879"/>
              <a:ext cx="3435817" cy="558133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400" b="1" dirty="0" smtClean="0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100</a:t>
              </a:r>
              <a:r>
                <a:rPr lang="en-GB" sz="1400" b="1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,000 </a:t>
              </a:r>
              <a:r>
                <a:rPr lang="en-GB" sz="1400" b="1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Compounds</a:t>
              </a:r>
              <a:endParaRPr lang="en-GB" sz="3200" b="1" dirty="0">
                <a:effectLst/>
                <a:ea typeface="Times New Roman" panose="02020603050405020304" pitchFamily="18" charset="0"/>
              </a:endParaRPr>
            </a:p>
          </p:txBody>
        </p:sp>
        <p:sp>
          <p:nvSpPr>
            <p:cNvPr id="8" name="TextBox 26"/>
            <p:cNvSpPr txBox="1"/>
            <p:nvPr/>
          </p:nvSpPr>
          <p:spPr>
            <a:xfrm>
              <a:off x="986899" y="1325334"/>
              <a:ext cx="3433468" cy="523385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400" b="1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100</a:t>
              </a:r>
              <a:endParaRPr lang="en-GB" sz="3200" b="1" dirty="0">
                <a:effectLst/>
                <a:ea typeface="Times New Roman" panose="02020603050405020304" pitchFamily="18" charset="0"/>
              </a:endParaRPr>
            </a:p>
          </p:txBody>
        </p:sp>
        <p:sp>
          <p:nvSpPr>
            <p:cNvPr id="9" name="TextBox 27"/>
            <p:cNvSpPr txBox="1"/>
            <p:nvPr/>
          </p:nvSpPr>
          <p:spPr>
            <a:xfrm>
              <a:off x="987000" y="2391466"/>
              <a:ext cx="3431360" cy="21187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400" b="1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endParaRPr lang="en-GB" sz="3200" b="1" dirty="0">
                <a:effectLst/>
                <a:ea typeface="Times New Roman" panose="02020603050405020304" pitchFamily="18" charset="0"/>
              </a:endParaRPr>
            </a:p>
          </p:txBody>
        </p:sp>
        <p:cxnSp>
          <p:nvCxnSpPr>
            <p:cNvPr id="10" name="Straight Arrow Connector 9"/>
            <p:cNvCxnSpPr>
              <a:stCxn id="7" idx="2"/>
              <a:endCxn id="8" idx="0"/>
            </p:cNvCxnSpPr>
            <p:nvPr/>
          </p:nvCxnSpPr>
          <p:spPr>
            <a:xfrm>
              <a:off x="2700402" y="829012"/>
              <a:ext cx="3231" cy="496322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>
              <a:off x="2698222" y="1844385"/>
              <a:ext cx="4456" cy="513966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>
              <a:off x="2703483" y="2938548"/>
              <a:ext cx="4458" cy="513968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>
              <a:off x="2700450" y="5464218"/>
              <a:ext cx="4458" cy="513967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44"/>
            <p:cNvSpPr txBox="1"/>
            <p:nvPr/>
          </p:nvSpPr>
          <p:spPr>
            <a:xfrm>
              <a:off x="989180" y="5982979"/>
              <a:ext cx="3431360" cy="1060113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400" b="1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Lead</a:t>
              </a:r>
              <a:endParaRPr lang="en-GB" sz="3200" b="1" dirty="0">
                <a:effectLst/>
                <a:ea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en-GB" sz="1400" b="1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Series</a:t>
              </a:r>
              <a:endParaRPr lang="en-GB" sz="3200" b="1" dirty="0">
                <a:effectLst/>
                <a:ea typeface="Times New Roman" panose="02020603050405020304" pitchFamily="18" charset="0"/>
              </a:endParaRPr>
            </a:p>
          </p:txBody>
        </p:sp>
        <p:sp>
          <p:nvSpPr>
            <p:cNvPr id="15" name="TextBox 1032"/>
            <p:cNvSpPr txBox="1"/>
            <p:nvPr/>
          </p:nvSpPr>
          <p:spPr>
            <a:xfrm>
              <a:off x="4810718" y="829012"/>
              <a:ext cx="2710991" cy="49632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1400" b="1" dirty="0" smtClean="0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AutoDock Docking</a:t>
              </a:r>
              <a:endParaRPr lang="en-GB" sz="3200" b="1" dirty="0">
                <a:effectLst/>
                <a:ea typeface="Times New Roman" panose="02020603050405020304" pitchFamily="18" charset="0"/>
              </a:endParaRPr>
            </a:p>
          </p:txBody>
        </p:sp>
        <p:sp>
          <p:nvSpPr>
            <p:cNvPr id="16" name="TextBox 46"/>
            <p:cNvSpPr txBox="1"/>
            <p:nvPr/>
          </p:nvSpPr>
          <p:spPr>
            <a:xfrm>
              <a:off x="4810880" y="1822551"/>
              <a:ext cx="3162924" cy="461665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1400" b="1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Compound Selection</a:t>
              </a:r>
              <a:endParaRPr lang="en-GB" sz="3200" b="1" dirty="0">
                <a:effectLst/>
                <a:ea typeface="Times New Roman" panose="02020603050405020304" pitchFamily="18" charset="0"/>
              </a:endParaRPr>
            </a:p>
          </p:txBody>
        </p:sp>
        <p:sp>
          <p:nvSpPr>
            <p:cNvPr id="17" name="TextBox 47"/>
            <p:cNvSpPr txBox="1"/>
            <p:nvPr/>
          </p:nvSpPr>
          <p:spPr>
            <a:xfrm>
              <a:off x="4810720" y="2801778"/>
              <a:ext cx="2879750" cy="65780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1400" b="1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Enzyme Assay</a:t>
              </a:r>
              <a:endParaRPr lang="en-GB" sz="3200" b="1" dirty="0">
                <a:effectLst/>
                <a:ea typeface="Times New Roman" panose="02020603050405020304" pitchFamily="18" charset="0"/>
              </a:endParaRPr>
            </a:p>
          </p:txBody>
        </p:sp>
        <p:sp>
          <p:nvSpPr>
            <p:cNvPr id="18" name="TextBox 48"/>
            <p:cNvSpPr txBox="1"/>
            <p:nvPr/>
          </p:nvSpPr>
          <p:spPr>
            <a:xfrm>
              <a:off x="4701068" y="5453072"/>
              <a:ext cx="3467455" cy="52990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1400" b="1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SAR/Analogue Synthesis</a:t>
              </a:r>
              <a:endParaRPr lang="en-GB" sz="3200" b="1" dirty="0">
                <a:effectLst/>
                <a:ea typeface="Times New Roman" panose="02020603050405020304" pitchFamily="18" charset="0"/>
              </a:endParaRPr>
            </a:p>
          </p:txBody>
        </p:sp>
        <p:sp>
          <p:nvSpPr>
            <p:cNvPr id="19" name="TextBox 1033"/>
            <p:cNvSpPr txBox="1"/>
            <p:nvPr/>
          </p:nvSpPr>
          <p:spPr>
            <a:xfrm>
              <a:off x="2566964" y="4292430"/>
              <a:ext cx="3201900" cy="554325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1400" b="1" kern="1200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 Active Compound</a:t>
              </a:r>
              <a:endParaRPr lang="en-GB" sz="3200" b="1">
                <a:effectLst/>
                <a:ea typeface="Times New Roman" panose="02020603050405020304" pitchFamily="18" charset="0"/>
              </a:endParaRPr>
            </a:p>
          </p:txBody>
        </p:sp>
        <p:cxnSp>
          <p:nvCxnSpPr>
            <p:cNvPr id="20" name="Straight Arrow Connector 19"/>
            <p:cNvCxnSpPr/>
            <p:nvPr/>
          </p:nvCxnSpPr>
          <p:spPr>
            <a:xfrm>
              <a:off x="7954009" y="0"/>
              <a:ext cx="0" cy="396351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>
              <a:off x="7954009" y="4847731"/>
              <a:ext cx="0" cy="2467469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1037"/>
            <p:cNvSpPr txBox="1"/>
            <p:nvPr/>
          </p:nvSpPr>
          <p:spPr>
            <a:xfrm>
              <a:off x="8148197" y="1290842"/>
              <a:ext cx="2429206" cy="557877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1400" b="1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Hit Identification</a:t>
              </a:r>
              <a:endParaRPr lang="en-GB" sz="3200" b="1" dirty="0">
                <a:effectLst/>
                <a:ea typeface="Times New Roman" panose="02020603050405020304" pitchFamily="18" charset="0"/>
              </a:endParaRPr>
            </a:p>
          </p:txBody>
        </p:sp>
        <p:sp>
          <p:nvSpPr>
            <p:cNvPr id="23" name="TextBox 55"/>
            <p:cNvSpPr txBox="1"/>
            <p:nvPr/>
          </p:nvSpPr>
          <p:spPr>
            <a:xfrm>
              <a:off x="8148549" y="5683855"/>
              <a:ext cx="2428852" cy="82144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1400" b="1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Lead Optimisation</a:t>
              </a:r>
              <a:endParaRPr lang="en-GB" sz="3200" b="1" dirty="0">
                <a:effectLst/>
                <a:ea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93073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AutoDock </a:t>
            </a:r>
            <a:endParaRPr lang="en-GB" sz="32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679794" y="4426768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Blip>
                <a:blip r:embed="rId2"/>
              </a:buBlip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sz="2000" kern="0" dirty="0" smtClean="0"/>
              <a:t>A grid box is defined by the user - docking takes place here</a:t>
            </a:r>
          </a:p>
          <a:p>
            <a:r>
              <a:rPr lang="en-GB" sz="2000" kern="0" dirty="0" smtClean="0"/>
              <a:t>Results are shown in a bar chart form base upon the number of docking runs resulting in the same lowest energy pose (Clustering)</a:t>
            </a:r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1934284043"/>
              </p:ext>
            </p:extLst>
          </p:nvPr>
        </p:nvGraphicFramePr>
        <p:xfrm>
          <a:off x="4211960" y="1677385"/>
          <a:ext cx="3384376" cy="21755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5" name="Picture 4" descr="Grid_box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525215"/>
            <a:ext cx="2808312" cy="247984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0239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How does the docking work? – Genetic algorithms.</a:t>
            </a:r>
            <a:endParaRPr lang="en-GB" sz="32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9652" y="1412776"/>
            <a:ext cx="6264696" cy="2088232"/>
          </a:xfrm>
        </p:spPr>
      </p:pic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679794" y="378904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Blip>
                <a:blip r:embed="rId3"/>
              </a:buBlip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sz="2000" kern="0" smtClean="0"/>
              <a:t>Comes from the idea of parent and child genetics</a:t>
            </a:r>
          </a:p>
          <a:p>
            <a:r>
              <a:rPr lang="en-GB" sz="2000" kern="0" dirty="0" smtClean="0"/>
              <a:t>Each generation is a learning process where the next round of docking poses is based upon the lowest energy poses from the previous round</a:t>
            </a:r>
          </a:p>
          <a:p>
            <a:r>
              <a:rPr lang="en-GB" sz="2000" kern="0" dirty="0" smtClean="0"/>
              <a:t>Continues until the lowest energy minima is reached</a:t>
            </a:r>
            <a:endParaRPr lang="en-GB" sz="2000" kern="0" dirty="0"/>
          </a:p>
        </p:txBody>
      </p:sp>
      <p:sp>
        <p:nvSpPr>
          <p:cNvPr id="7" name="TextBox 6"/>
          <p:cNvSpPr txBox="1"/>
          <p:nvPr/>
        </p:nvSpPr>
        <p:spPr>
          <a:xfrm>
            <a:off x="1547664" y="1330137"/>
            <a:ext cx="1872208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050" dirty="0" smtClean="0"/>
              <a:t>1</a:t>
            </a:r>
            <a:r>
              <a:rPr lang="en-GB" sz="1050" baseline="30000" dirty="0" smtClean="0"/>
              <a:t>st</a:t>
            </a:r>
            <a:r>
              <a:rPr lang="en-GB" sz="1050" dirty="0" smtClean="0"/>
              <a:t> generation </a:t>
            </a:r>
            <a:endParaRPr lang="en-GB" sz="1050" dirty="0"/>
          </a:p>
        </p:txBody>
      </p:sp>
      <p:sp>
        <p:nvSpPr>
          <p:cNvPr id="8" name="TextBox 7"/>
          <p:cNvSpPr txBox="1"/>
          <p:nvPr/>
        </p:nvSpPr>
        <p:spPr>
          <a:xfrm>
            <a:off x="3629890" y="1330137"/>
            <a:ext cx="1872208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050" dirty="0" smtClean="0"/>
              <a:t>10</a:t>
            </a:r>
            <a:r>
              <a:rPr lang="en-GB" sz="1050" baseline="30000" dirty="0" smtClean="0"/>
              <a:t>th</a:t>
            </a:r>
            <a:r>
              <a:rPr lang="en-GB" sz="1050" dirty="0" smtClean="0"/>
              <a:t> generation </a:t>
            </a:r>
            <a:endParaRPr lang="en-GB" sz="1050" dirty="0"/>
          </a:p>
        </p:txBody>
      </p:sp>
      <p:sp>
        <p:nvSpPr>
          <p:cNvPr id="9" name="TextBox 8"/>
          <p:cNvSpPr txBox="1"/>
          <p:nvPr/>
        </p:nvSpPr>
        <p:spPr>
          <a:xfrm>
            <a:off x="5737799" y="1330137"/>
            <a:ext cx="1872208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050" dirty="0" smtClean="0"/>
              <a:t>100</a:t>
            </a:r>
            <a:r>
              <a:rPr lang="en-GB" sz="1050" baseline="30000" dirty="0" smtClean="0"/>
              <a:t>th</a:t>
            </a:r>
            <a:r>
              <a:rPr lang="en-GB" sz="1050" dirty="0" smtClean="0"/>
              <a:t> generation 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862888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685800" y="1484784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Blip>
                <a:blip r:embed="rId3"/>
              </a:buBlip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000" dirty="0"/>
              <a:t>P</a:t>
            </a:r>
            <a:r>
              <a:rPr lang="en-US" sz="2000" dirty="0" smtClean="0"/>
              <a:t>ro-</a:t>
            </a:r>
            <a:r>
              <a:rPr lang="en-US" sz="2000" dirty="0" err="1" smtClean="0"/>
              <a:t>portional</a:t>
            </a:r>
            <a:r>
              <a:rPr lang="en-US" sz="2000" dirty="0" smtClean="0"/>
              <a:t> </a:t>
            </a:r>
            <a:r>
              <a:rPr lang="en-US" sz="2000" dirty="0"/>
              <a:t>selection to decide which individuals </a:t>
            </a:r>
            <a:r>
              <a:rPr lang="en-US" sz="2000" dirty="0" smtClean="0"/>
              <a:t>will reproduce</a:t>
            </a:r>
            <a:r>
              <a:rPr lang="en-US" sz="2000" dirty="0"/>
              <a:t>. Thus, individuals that have </a:t>
            </a:r>
            <a:r>
              <a:rPr lang="en-US" sz="2000" dirty="0" smtClean="0"/>
              <a:t>better-than-average </a:t>
            </a:r>
            <a:r>
              <a:rPr lang="en-US" sz="2000" dirty="0"/>
              <a:t>fitness receive proportionally </a:t>
            </a:r>
            <a:r>
              <a:rPr lang="en-US" sz="2000" dirty="0" smtClean="0"/>
              <a:t>more offspring</a:t>
            </a:r>
            <a:r>
              <a:rPr lang="en-US" sz="2000" dirty="0"/>
              <a:t>, in accordance with</a:t>
            </a:r>
            <a:r>
              <a:rPr lang="en-US" sz="2000" dirty="0" smtClean="0"/>
              <a:t>:</a:t>
            </a:r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where n</a:t>
            </a:r>
            <a:r>
              <a:rPr lang="en-US" sz="2000" baseline="-25000" dirty="0" smtClean="0"/>
              <a:t>o</a:t>
            </a:r>
            <a:r>
              <a:rPr lang="en-US" sz="2000" dirty="0" smtClean="0"/>
              <a:t> </a:t>
            </a:r>
            <a:r>
              <a:rPr lang="en-US" sz="2000" dirty="0"/>
              <a:t>is the integer number of offspring to </a:t>
            </a:r>
            <a:r>
              <a:rPr lang="en-US" sz="2000" dirty="0" smtClean="0"/>
              <a:t>be</a:t>
            </a:r>
            <a:r>
              <a:rPr lang="en-US" sz="2000" dirty="0"/>
              <a:t> </a:t>
            </a:r>
            <a:r>
              <a:rPr lang="en-US" sz="2000" dirty="0" smtClean="0"/>
              <a:t>allocated </a:t>
            </a:r>
            <a:r>
              <a:rPr lang="en-US" sz="2000" dirty="0"/>
              <a:t>to the individual; </a:t>
            </a:r>
            <a:r>
              <a:rPr lang="en-US" sz="2000" dirty="0" smtClean="0"/>
              <a:t>f</a:t>
            </a:r>
            <a:r>
              <a:rPr lang="en-US" sz="2000" baseline="-25000" dirty="0" smtClean="0"/>
              <a:t>i</a:t>
            </a:r>
            <a:r>
              <a:rPr lang="en-US" sz="2000" dirty="0" smtClean="0"/>
              <a:t> </a:t>
            </a:r>
            <a:r>
              <a:rPr lang="en-US" sz="2000" dirty="0"/>
              <a:t>is the fitness of </a:t>
            </a:r>
            <a:r>
              <a:rPr lang="en-US" sz="2000" dirty="0" smtClean="0"/>
              <a:t>the</a:t>
            </a:r>
            <a:r>
              <a:rPr lang="en-US" sz="2000" dirty="0"/>
              <a:t> </a:t>
            </a:r>
            <a:r>
              <a:rPr lang="en-US" sz="2000" dirty="0" smtClean="0"/>
              <a:t>individual </a:t>
            </a:r>
            <a:r>
              <a:rPr lang="en-US" sz="2000" dirty="0"/>
              <a:t>i.e., the energy of the </a:t>
            </a:r>
            <a:r>
              <a:rPr lang="en-US" sz="2000" dirty="0" smtClean="0"/>
              <a:t>ligand; </a:t>
            </a:r>
            <a:r>
              <a:rPr lang="en-US" sz="2000" dirty="0" err="1" smtClean="0"/>
              <a:t>f</a:t>
            </a:r>
            <a:r>
              <a:rPr lang="en-US" sz="2000" baseline="-25000" dirty="0" err="1" smtClean="0"/>
              <a:t>w</a:t>
            </a:r>
            <a:r>
              <a:rPr lang="en-US" sz="2000" dirty="0" smtClean="0"/>
              <a:t> </a:t>
            </a:r>
            <a:r>
              <a:rPr lang="en-US" sz="2000" dirty="0"/>
              <a:t>is </a:t>
            </a:r>
            <a:r>
              <a:rPr lang="en-US" sz="2000" dirty="0" smtClean="0"/>
              <a:t>the</a:t>
            </a:r>
            <a:r>
              <a:rPr lang="en-US" sz="2000" dirty="0"/>
              <a:t> </a:t>
            </a:r>
            <a:r>
              <a:rPr lang="en-US" sz="2000" dirty="0" smtClean="0"/>
              <a:t>fitness </a:t>
            </a:r>
            <a:r>
              <a:rPr lang="en-US" sz="2000" dirty="0"/>
              <a:t>of the worst individual, or highest </a:t>
            </a:r>
            <a:r>
              <a:rPr lang="en-US" sz="2000" dirty="0" smtClean="0"/>
              <a:t>energy </a:t>
            </a:r>
            <a:r>
              <a:rPr lang="en-US" sz="2000" dirty="0"/>
              <a:t>in the last N generations i.e., N is a </a:t>
            </a:r>
            <a:r>
              <a:rPr lang="en-US" sz="2000" dirty="0" smtClean="0"/>
              <a:t>user-definable </a:t>
            </a:r>
            <a:r>
              <a:rPr lang="en-US" sz="2000" dirty="0"/>
              <a:t>parameter, typically 10 ; and </a:t>
            </a:r>
            <a:r>
              <a:rPr lang="en-US" sz="2000" dirty="0" smtClean="0"/>
              <a:t>&lt;f&gt; </a:t>
            </a:r>
            <a:r>
              <a:rPr lang="en-US" sz="2000" dirty="0"/>
              <a:t>is the </a:t>
            </a:r>
            <a:r>
              <a:rPr lang="en-US" sz="2000" dirty="0" smtClean="0"/>
              <a:t>mean fitness </a:t>
            </a:r>
            <a:r>
              <a:rPr lang="en-US" sz="2000" dirty="0"/>
              <a:t>of the population.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GB" sz="2000" kern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How does the docking work? – Genetic algorithms – Fitness (Docked energy).</a:t>
            </a:r>
            <a:endParaRPr lang="en-GB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2564904"/>
            <a:ext cx="3365956" cy="1080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004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660292" y="2852936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Blip>
                <a:blip r:embed="rId3"/>
              </a:buBlip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000" dirty="0"/>
              <a:t>Because the worst fitness, </a:t>
            </a:r>
            <a:r>
              <a:rPr lang="en-US" sz="2000" dirty="0" err="1"/>
              <a:t>f</a:t>
            </a:r>
            <a:r>
              <a:rPr lang="en-US" sz="2000" baseline="-25000" dirty="0" err="1"/>
              <a:t>w</a:t>
            </a:r>
            <a:r>
              <a:rPr lang="en-US" sz="2000" dirty="0"/>
              <a:t> , will always be larger than either f</a:t>
            </a:r>
            <a:r>
              <a:rPr lang="en-US" sz="2000" baseline="-25000" dirty="0"/>
              <a:t>i</a:t>
            </a:r>
            <a:r>
              <a:rPr lang="en-US" sz="2000" dirty="0"/>
              <a:t> or &lt;f&gt;,except when f</a:t>
            </a:r>
            <a:r>
              <a:rPr lang="en-US" sz="2000" baseline="-25000" dirty="0"/>
              <a:t>i</a:t>
            </a:r>
            <a:r>
              <a:rPr lang="en-US" sz="2000" dirty="0"/>
              <a:t> = </a:t>
            </a:r>
            <a:r>
              <a:rPr lang="en-US" sz="2000" dirty="0" err="1"/>
              <a:t>f</a:t>
            </a:r>
            <a:r>
              <a:rPr lang="en-US" sz="2000" baseline="-25000" dirty="0" err="1"/>
              <a:t>w</a:t>
            </a:r>
            <a:r>
              <a:rPr lang="en-US" sz="2000" dirty="0"/>
              <a:t> , then for individuals that have a fitness lower than the mean, f</a:t>
            </a:r>
            <a:r>
              <a:rPr lang="en-US" sz="2000" baseline="-25000" dirty="0"/>
              <a:t>i</a:t>
            </a:r>
            <a:r>
              <a:rPr lang="en-US" sz="2000" dirty="0"/>
              <a:t> &lt;  &lt;f&gt; , the numerator in this equation, </a:t>
            </a:r>
            <a:r>
              <a:rPr lang="en-US" sz="2000" dirty="0" err="1"/>
              <a:t>f</a:t>
            </a:r>
            <a:r>
              <a:rPr lang="en-US" sz="2000" baseline="-25000" dirty="0" err="1"/>
              <a:t>w</a:t>
            </a:r>
            <a:r>
              <a:rPr lang="en-US" sz="2000" dirty="0"/>
              <a:t> - f</a:t>
            </a:r>
            <a:r>
              <a:rPr lang="en-US" sz="2000" baseline="-25000" dirty="0"/>
              <a:t>i</a:t>
            </a:r>
            <a:r>
              <a:rPr lang="en-US" sz="2000" dirty="0"/>
              <a:t> , will always be greater than the denominator </a:t>
            </a:r>
            <a:r>
              <a:rPr lang="en-US" sz="2000" dirty="0" err="1"/>
              <a:t>f</a:t>
            </a:r>
            <a:r>
              <a:rPr lang="en-US" sz="2000" baseline="-25000" dirty="0" err="1"/>
              <a:t>w</a:t>
            </a:r>
            <a:r>
              <a:rPr lang="en-US" sz="2000" dirty="0"/>
              <a:t> - &lt;f&gt; , and thus such individuals will be allocated at least one offspring, and thus will be able to reproduce. </a:t>
            </a:r>
            <a:r>
              <a:rPr lang="en-US" sz="2000" dirty="0" smtClean="0"/>
              <a:t>AutoDock </a:t>
            </a:r>
            <a:r>
              <a:rPr lang="en-US" sz="2000" dirty="0"/>
              <a:t>checks for </a:t>
            </a:r>
            <a:r>
              <a:rPr lang="en-US" sz="2000" dirty="0" err="1"/>
              <a:t>f</a:t>
            </a:r>
            <a:r>
              <a:rPr lang="en-US" sz="2000" baseline="-25000" dirty="0" err="1"/>
              <a:t>w</a:t>
            </a:r>
            <a:r>
              <a:rPr lang="en-US" sz="2000" dirty="0"/>
              <a:t> = &lt;f&gt; beforehand, and if true, the population is assumed to have converged, and the docking is </a:t>
            </a:r>
            <a:r>
              <a:rPr lang="en-US" sz="2000" dirty="0" smtClean="0"/>
              <a:t>terminated.</a:t>
            </a:r>
          </a:p>
          <a:p>
            <a:r>
              <a:rPr lang="en-US" sz="2000" dirty="0" smtClean="0"/>
              <a:t>Process is repeated a number of times defined by the user</a:t>
            </a:r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GB" sz="2000" kern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How does the docking work? – Genetic algorithms cont.</a:t>
            </a:r>
            <a:endParaRPr lang="en-GB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1568461"/>
            <a:ext cx="3365956" cy="1080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8290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How does the docking work? – Lamarckian Genetic algorithms.</a:t>
            </a:r>
            <a:endParaRPr lang="en-GB" sz="32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685800" y="1492950"/>
            <a:ext cx="3604174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Blip>
                <a:blip r:embed="rId2"/>
              </a:buBlip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000" dirty="0"/>
              <a:t>The hybrid of </a:t>
            </a:r>
            <a:r>
              <a:rPr lang="en-US" sz="2000" dirty="0" smtClean="0"/>
              <a:t>the Genetic algorithm (GA) </a:t>
            </a:r>
            <a:r>
              <a:rPr lang="en-US" sz="2000" dirty="0"/>
              <a:t>method with the adaptive </a:t>
            </a:r>
            <a:r>
              <a:rPr lang="en-US" sz="2000" dirty="0" smtClean="0"/>
              <a:t>Local Search (LS) </a:t>
            </a:r>
            <a:r>
              <a:rPr lang="en-US" sz="2000" dirty="0"/>
              <a:t>method </a:t>
            </a:r>
            <a:r>
              <a:rPr lang="en-US" sz="2000" dirty="0" smtClean="0"/>
              <a:t>together form </a:t>
            </a:r>
            <a:r>
              <a:rPr lang="en-US" sz="2000" dirty="0"/>
              <a:t>the so-called Lamarckian genetic </a:t>
            </a:r>
            <a:r>
              <a:rPr lang="en-US" sz="2000" dirty="0" smtClean="0"/>
              <a:t>algorithm (LGA)</a:t>
            </a:r>
            <a:endParaRPr lang="en-US" sz="2000" dirty="0"/>
          </a:p>
          <a:p>
            <a:r>
              <a:rPr lang="en-US" sz="2000" dirty="0"/>
              <a:t>LGA , which has enhanced performance </a:t>
            </a:r>
            <a:r>
              <a:rPr lang="en-US" sz="2000" dirty="0" smtClean="0"/>
              <a:t>relative to </a:t>
            </a:r>
            <a:r>
              <a:rPr lang="en-US" sz="2000" dirty="0"/>
              <a:t>simulated annealing and GA </a:t>
            </a:r>
            <a:r>
              <a:rPr lang="en-US" sz="2000" dirty="0" smtClean="0"/>
              <a:t>alone</a:t>
            </a:r>
            <a:endParaRPr lang="en-US" sz="20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1175" y="1492950"/>
            <a:ext cx="4265456" cy="4114800"/>
          </a:xfrm>
        </p:spPr>
      </p:pic>
    </p:spTree>
    <p:extLst>
      <p:ext uri="{BB962C8B-B14F-4D97-AF65-F5344CB8AC3E}">
        <p14:creationId xmlns:p14="http://schemas.microsoft.com/office/powerpoint/2010/main" val="2751486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Real life example 2– Design of </a:t>
            </a:r>
            <a:r>
              <a:rPr lang="en-GB" sz="3200" dirty="0" err="1" smtClean="0"/>
              <a:t>Metallo</a:t>
            </a:r>
            <a:r>
              <a:rPr lang="en-GB" sz="3200" dirty="0" smtClean="0"/>
              <a:t>-</a:t>
            </a:r>
            <a:r>
              <a:rPr lang="el-GR" sz="3200" dirty="0" smtClean="0"/>
              <a:t>β</a:t>
            </a:r>
            <a:r>
              <a:rPr lang="en-GB" sz="3200" dirty="0" smtClean="0"/>
              <a:t>-lactamase inhibitors 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9794" y="4190962"/>
            <a:ext cx="7772400" cy="4114800"/>
          </a:xfrm>
        </p:spPr>
        <p:txBody>
          <a:bodyPr/>
          <a:lstStyle/>
          <a:p>
            <a:r>
              <a:rPr lang="en-GB" sz="2000" dirty="0" smtClean="0"/>
              <a:t>Family </a:t>
            </a:r>
            <a:r>
              <a:rPr lang="en-GB" sz="2000" dirty="0"/>
              <a:t>of enzymes produced by bacteria to develop resistance against </a:t>
            </a:r>
            <a:r>
              <a:rPr lang="el-GR" sz="2000" dirty="0"/>
              <a:t>β-</a:t>
            </a:r>
            <a:r>
              <a:rPr lang="en-GB" sz="2000" dirty="0"/>
              <a:t>lactam </a:t>
            </a:r>
            <a:r>
              <a:rPr lang="en-GB" sz="2000" dirty="0" smtClean="0"/>
              <a:t>antibiotics</a:t>
            </a:r>
            <a:endParaRPr lang="en-GB" sz="2000" dirty="0"/>
          </a:p>
          <a:p>
            <a:r>
              <a:rPr lang="en-GB" sz="2000" dirty="0"/>
              <a:t>Catalytically hydrolyse </a:t>
            </a:r>
            <a:r>
              <a:rPr lang="el-GR" sz="2000" dirty="0"/>
              <a:t>β-</a:t>
            </a:r>
            <a:r>
              <a:rPr lang="en-GB" sz="2000" dirty="0"/>
              <a:t>lactam antibiotics rendering them unable to inhibit peptidoglycan </a:t>
            </a:r>
            <a:r>
              <a:rPr lang="en-GB" sz="2000" dirty="0" smtClean="0"/>
              <a:t>biosynthesis</a:t>
            </a:r>
            <a:endParaRPr lang="en-GB" sz="2000" dirty="0"/>
          </a:p>
        </p:txBody>
      </p:sp>
      <p:grpSp>
        <p:nvGrpSpPr>
          <p:cNvPr id="4" name="Group 3"/>
          <p:cNvGrpSpPr/>
          <p:nvPr/>
        </p:nvGrpSpPr>
        <p:grpSpPr>
          <a:xfrm>
            <a:off x="467544" y="1628799"/>
            <a:ext cx="4176464" cy="1856913"/>
            <a:chOff x="654283" y="4382277"/>
            <a:chExt cx="5092971" cy="2307660"/>
          </a:xfrm>
        </p:grpSpPr>
        <p:sp>
          <p:nvSpPr>
            <p:cNvPr id="5" name="TextBox 4"/>
            <p:cNvSpPr txBox="1"/>
            <p:nvPr/>
          </p:nvSpPr>
          <p:spPr>
            <a:xfrm>
              <a:off x="1475656" y="6021388"/>
              <a:ext cx="1373873" cy="6502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 err="1" smtClean="0"/>
                <a:t>Penam</a:t>
              </a:r>
              <a:endParaRPr lang="en-GB" sz="1400" b="1" dirty="0" smtClean="0"/>
            </a:p>
            <a:p>
              <a:pPr algn="ctr"/>
              <a:r>
                <a:rPr lang="en-GB" sz="1400" b="1" dirty="0" smtClean="0"/>
                <a:t>Penicillin G</a:t>
              </a:r>
              <a:endParaRPr lang="en-GB" sz="1600" b="1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016159" y="6039711"/>
              <a:ext cx="1731095" cy="6502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 err="1" smtClean="0"/>
                <a:t>Carbapenem</a:t>
              </a:r>
              <a:endParaRPr lang="en-GB" sz="1400" b="1" dirty="0" smtClean="0"/>
            </a:p>
            <a:p>
              <a:pPr algn="ctr"/>
              <a:r>
                <a:rPr lang="en-GB" sz="1400" b="1" dirty="0" smtClean="0"/>
                <a:t>Imipenem</a:t>
              </a:r>
              <a:endParaRPr lang="en-GB" sz="1400" b="1" dirty="0"/>
            </a:p>
          </p:txBody>
        </p:sp>
        <p:graphicFrame>
          <p:nvGraphicFramePr>
            <p:cNvPr id="7" name="Objec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44951555"/>
                </p:ext>
              </p:extLst>
            </p:nvPr>
          </p:nvGraphicFramePr>
          <p:xfrm>
            <a:off x="654283" y="4444219"/>
            <a:ext cx="2416155" cy="110440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64" name="CS ChemDraw Drawing" r:id="rId3" imgW="1758125" imgH="802782" progId="ChemDraw.Document.6.0">
                    <p:embed/>
                  </p:oleObj>
                </mc:Choice>
                <mc:Fallback>
                  <p:oleObj name="CS ChemDraw Drawing" r:id="rId3" imgW="1758125" imgH="802782" progId="ChemDraw.Document.6.0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654283" y="4444219"/>
                          <a:ext cx="2416155" cy="110440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" name="Object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89843954"/>
                </p:ext>
              </p:extLst>
            </p:nvPr>
          </p:nvGraphicFramePr>
          <p:xfrm>
            <a:off x="3395004" y="4382277"/>
            <a:ext cx="2257116" cy="14259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65" name="CS ChemDraw Drawing" r:id="rId5" imgW="1729241" imgH="1092421" progId="ChemDraw.Document.6.0">
                    <p:embed/>
                  </p:oleObj>
                </mc:Choice>
                <mc:Fallback>
                  <p:oleObj name="CS ChemDraw Drawing" r:id="rId5" imgW="1729241" imgH="1092421" progId="ChemDraw.Document.6.0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3395004" y="4382277"/>
                          <a:ext cx="2257116" cy="1425984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17907" y="836712"/>
            <a:ext cx="3406452" cy="2756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023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87893"/>
            <a:ext cx="8352928" cy="1066800"/>
          </a:xfrm>
        </p:spPr>
        <p:txBody>
          <a:bodyPr/>
          <a:lstStyle/>
          <a:p>
            <a:r>
              <a:rPr lang="en-GB" sz="3200" dirty="0" smtClean="0"/>
              <a:t>What is Structure based drug discovery (SBDD)</a:t>
            </a:r>
            <a:endParaRPr lang="en-GB" sz="3200" dirty="0"/>
          </a:p>
        </p:txBody>
      </p:sp>
      <p:pic>
        <p:nvPicPr>
          <p:cNvPr id="28" name="Content Placeholder 27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30" y="2338766"/>
            <a:ext cx="3661891" cy="2746418"/>
          </a:xfrm>
        </p:spPr>
      </p:pic>
      <p:grpSp>
        <p:nvGrpSpPr>
          <p:cNvPr id="4" name="Group 3"/>
          <p:cNvGrpSpPr/>
          <p:nvPr/>
        </p:nvGrpSpPr>
        <p:grpSpPr>
          <a:xfrm>
            <a:off x="467544" y="1285497"/>
            <a:ext cx="7858638" cy="4686862"/>
            <a:chOff x="459563" y="1334426"/>
            <a:chExt cx="7858638" cy="4686862"/>
          </a:xfrm>
        </p:grpSpPr>
        <p:sp>
          <p:nvSpPr>
            <p:cNvPr id="7" name="Text Box 2"/>
            <p:cNvSpPr txBox="1">
              <a:spLocks noChangeArrowheads="1"/>
            </p:cNvSpPr>
            <p:nvPr/>
          </p:nvSpPr>
          <p:spPr bwMode="auto">
            <a:xfrm>
              <a:off x="459563" y="1334426"/>
              <a:ext cx="2950211" cy="7171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36" tIns="45718" rIns="91436" bIns="45718"/>
            <a:lstStyle>
              <a:lvl1pPr eaLnBrk="0" hangingPunct="0">
                <a:spcAft>
                  <a:spcPct val="4000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271463" indent="-269875" eaLnBrk="0" hangingPunct="0">
                <a:spcAft>
                  <a:spcPct val="40000"/>
                </a:spcAft>
                <a:buChar char="•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542925" indent="-269875" eaLnBrk="0" hangingPunct="0">
                <a:spcAft>
                  <a:spcPct val="40000"/>
                </a:spcAft>
                <a:buChar char="•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809625" indent="-265113" eaLnBrk="0" hangingPunct="0">
                <a:spcAft>
                  <a:spcPct val="40000"/>
                </a:spcAft>
                <a:buChar char="•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081088" indent="-269875" eaLnBrk="0" hangingPunct="0">
                <a:spcAft>
                  <a:spcPct val="40000"/>
                </a:spcAft>
                <a:buChar char="•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1538288" indent="-269875" eaLnBrk="0" fontAlgn="base" hangingPunct="0">
                <a:spcBef>
                  <a:spcPct val="0"/>
                </a:spcBef>
                <a:spcAft>
                  <a:spcPct val="40000"/>
                </a:spcAft>
                <a:buChar char="•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1995488" indent="-269875" eaLnBrk="0" fontAlgn="base" hangingPunct="0">
                <a:spcBef>
                  <a:spcPct val="0"/>
                </a:spcBef>
                <a:spcAft>
                  <a:spcPct val="40000"/>
                </a:spcAft>
                <a:buChar char="•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2452688" indent="-269875" eaLnBrk="0" fontAlgn="base" hangingPunct="0">
                <a:spcBef>
                  <a:spcPct val="0"/>
                </a:spcBef>
                <a:spcAft>
                  <a:spcPct val="40000"/>
                </a:spcAft>
                <a:buChar char="•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2909888" indent="-269875" eaLnBrk="0" fontAlgn="base" hangingPunct="0">
                <a:spcBef>
                  <a:spcPct val="0"/>
                </a:spcBef>
                <a:spcAft>
                  <a:spcPct val="40000"/>
                </a:spcAft>
                <a:buChar char="•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Aft>
                  <a:spcPct val="0"/>
                </a:spcAft>
              </a:pPr>
              <a:r>
                <a:rPr lang="en-GB" altLang="en-US" sz="1600" b="1" dirty="0">
                  <a:solidFill>
                    <a:srgbClr val="000000"/>
                  </a:solidFill>
                  <a:ea typeface="DejaVu Sans"/>
                  <a:cs typeface="DejaVu Sans"/>
                </a:rPr>
                <a:t>Virtual High-throughput Screening (vHTS)</a:t>
              </a:r>
            </a:p>
          </p:txBody>
        </p:sp>
        <p:sp>
          <p:nvSpPr>
            <p:cNvPr id="8" name="Text Box 3"/>
            <p:cNvSpPr txBox="1">
              <a:spLocks noChangeArrowheads="1"/>
            </p:cNvSpPr>
            <p:nvPr/>
          </p:nvSpPr>
          <p:spPr bwMode="auto">
            <a:xfrm>
              <a:off x="713700" y="5436517"/>
              <a:ext cx="2244814" cy="5847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36" tIns="45718" rIns="91436" bIns="45718">
              <a:spAutoFit/>
            </a:bodyPr>
            <a:lstStyle>
              <a:lvl1pPr eaLnBrk="0" hangingPunct="0">
                <a:spcAft>
                  <a:spcPct val="4000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271463" indent="-269875" eaLnBrk="0" hangingPunct="0">
                <a:spcAft>
                  <a:spcPct val="40000"/>
                </a:spcAft>
                <a:buChar char="•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542925" indent="-269875" eaLnBrk="0" hangingPunct="0">
                <a:spcAft>
                  <a:spcPct val="40000"/>
                </a:spcAft>
                <a:buChar char="•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809625" indent="-265113" eaLnBrk="0" hangingPunct="0">
                <a:spcAft>
                  <a:spcPct val="40000"/>
                </a:spcAft>
                <a:buChar char="•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081088" indent="-269875" eaLnBrk="0" hangingPunct="0">
                <a:spcAft>
                  <a:spcPct val="40000"/>
                </a:spcAft>
                <a:buChar char="•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1538288" indent="-269875" eaLnBrk="0" fontAlgn="base" hangingPunct="0">
                <a:spcBef>
                  <a:spcPct val="0"/>
                </a:spcBef>
                <a:spcAft>
                  <a:spcPct val="40000"/>
                </a:spcAft>
                <a:buChar char="•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1995488" indent="-269875" eaLnBrk="0" fontAlgn="base" hangingPunct="0">
                <a:spcBef>
                  <a:spcPct val="0"/>
                </a:spcBef>
                <a:spcAft>
                  <a:spcPct val="40000"/>
                </a:spcAft>
                <a:buChar char="•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2452688" indent="-269875" eaLnBrk="0" fontAlgn="base" hangingPunct="0">
                <a:spcBef>
                  <a:spcPct val="0"/>
                </a:spcBef>
                <a:spcAft>
                  <a:spcPct val="40000"/>
                </a:spcAft>
                <a:buChar char="•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2909888" indent="-269875" eaLnBrk="0" fontAlgn="base" hangingPunct="0">
                <a:spcBef>
                  <a:spcPct val="0"/>
                </a:spcBef>
                <a:spcAft>
                  <a:spcPct val="40000"/>
                </a:spcAft>
                <a:buChar char="•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Aft>
                  <a:spcPct val="0"/>
                </a:spcAft>
              </a:pPr>
              <a:r>
                <a:rPr lang="en-GB" altLang="en-US" sz="1600" b="1" i="1" dirty="0">
                  <a:solidFill>
                    <a:srgbClr val="000000"/>
                  </a:solidFill>
                  <a:ea typeface="DejaVu Sans"/>
                  <a:cs typeface="DejaVu Sans"/>
                </a:rPr>
                <a:t>De novo </a:t>
              </a:r>
              <a:r>
                <a:rPr lang="en-GB" altLang="en-US" sz="1600" b="1" dirty="0">
                  <a:solidFill>
                    <a:srgbClr val="000000"/>
                  </a:solidFill>
                  <a:ea typeface="DejaVu Sans"/>
                  <a:cs typeface="DejaVu Sans"/>
                </a:rPr>
                <a:t>molecular design</a:t>
              </a:r>
            </a:p>
          </p:txBody>
        </p:sp>
        <p:sp>
          <p:nvSpPr>
            <p:cNvPr id="9" name="AutoShape 7"/>
            <p:cNvSpPr>
              <a:spLocks noChangeArrowheads="1"/>
            </p:cNvSpPr>
            <p:nvPr/>
          </p:nvSpPr>
          <p:spPr bwMode="auto">
            <a:xfrm>
              <a:off x="2677881" y="3377743"/>
              <a:ext cx="1052374" cy="352651"/>
            </a:xfrm>
            <a:prstGeom prst="rightArrow">
              <a:avLst>
                <a:gd name="adj1" fmla="val 50000"/>
                <a:gd name="adj2" fmla="val 49890"/>
              </a:avLst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lIns="82945" tIns="41473" rIns="82945" bIns="41473" anchor="ctr">
              <a:flatTx/>
            </a:bodyPr>
            <a:lstStyle>
              <a:lvl1pPr eaLnBrk="0" hangingPunct="0">
                <a:spcAft>
                  <a:spcPct val="4000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Aft>
                  <a:spcPct val="4000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Aft>
                  <a:spcPct val="4000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Aft>
                  <a:spcPct val="4000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Aft>
                  <a:spcPct val="4000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4000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4000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4000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4000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Aft>
                  <a:spcPct val="0"/>
                </a:spcAft>
              </a:pPr>
              <a:endParaRPr lang="en-CA" altLang="en-US" sz="2000"/>
            </a:p>
          </p:txBody>
        </p:sp>
        <p:sp>
          <p:nvSpPr>
            <p:cNvPr id="10" name="AutoShape 8"/>
            <p:cNvSpPr>
              <a:spLocks noChangeArrowheads="1"/>
            </p:cNvSpPr>
            <p:nvPr/>
          </p:nvSpPr>
          <p:spPr bwMode="auto">
            <a:xfrm>
              <a:off x="1767266" y="4902609"/>
              <a:ext cx="349349" cy="522863"/>
            </a:xfrm>
            <a:prstGeom prst="upArrow">
              <a:avLst>
                <a:gd name="adj1" fmla="val 50000"/>
                <a:gd name="adj2" fmla="val 40265"/>
              </a:avLst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lIns="82945" tIns="41473" rIns="82945" bIns="41473" anchor="ctr">
              <a:flatTx/>
            </a:bodyPr>
            <a:lstStyle>
              <a:lvl1pPr eaLnBrk="0" hangingPunct="0">
                <a:spcAft>
                  <a:spcPct val="4000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Aft>
                  <a:spcPct val="4000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Aft>
                  <a:spcPct val="4000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Aft>
                  <a:spcPct val="4000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Aft>
                  <a:spcPct val="4000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4000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4000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4000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4000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Aft>
                  <a:spcPct val="0"/>
                </a:spcAft>
              </a:pPr>
              <a:endParaRPr lang="en-CA" altLang="en-US" sz="2000"/>
            </a:p>
          </p:txBody>
        </p:sp>
        <p:sp>
          <p:nvSpPr>
            <p:cNvPr id="11" name="AutoShape 11"/>
            <p:cNvSpPr>
              <a:spLocks noChangeArrowheads="1"/>
            </p:cNvSpPr>
            <p:nvPr/>
          </p:nvSpPr>
          <p:spPr bwMode="auto">
            <a:xfrm rot="19080000">
              <a:off x="5974716" y="2537762"/>
              <a:ext cx="911956" cy="325975"/>
            </a:xfrm>
            <a:prstGeom prst="rightArrow">
              <a:avLst>
                <a:gd name="adj1" fmla="val 50000"/>
                <a:gd name="adj2" fmla="val 64993"/>
              </a:avLst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lIns="82945" tIns="41473" rIns="82945" bIns="41473" anchor="ctr">
              <a:flatTx/>
            </a:bodyPr>
            <a:lstStyle>
              <a:lvl1pPr eaLnBrk="0" hangingPunct="0">
                <a:spcAft>
                  <a:spcPct val="4000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Aft>
                  <a:spcPct val="4000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Aft>
                  <a:spcPct val="4000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Aft>
                  <a:spcPct val="4000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Aft>
                  <a:spcPct val="4000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4000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4000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4000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4000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Aft>
                  <a:spcPct val="0"/>
                </a:spcAft>
              </a:pPr>
              <a:endParaRPr lang="en-CA" altLang="en-US" sz="2000"/>
            </a:p>
          </p:txBody>
        </p:sp>
        <p:sp>
          <p:nvSpPr>
            <p:cNvPr id="12" name="AutoShape 12"/>
            <p:cNvSpPr>
              <a:spLocks noChangeArrowheads="1"/>
            </p:cNvSpPr>
            <p:nvPr/>
          </p:nvSpPr>
          <p:spPr bwMode="auto">
            <a:xfrm>
              <a:off x="6957072" y="2590770"/>
              <a:ext cx="280602" cy="2022345"/>
            </a:xfrm>
            <a:prstGeom prst="downArrow">
              <a:avLst>
                <a:gd name="adj1" fmla="val 50000"/>
                <a:gd name="adj2" fmla="val 193895"/>
              </a:avLst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lIns="82945" tIns="41473" rIns="82945" bIns="41473" anchor="ctr">
              <a:flatTx/>
            </a:bodyPr>
            <a:lstStyle>
              <a:lvl1pPr eaLnBrk="0" hangingPunct="0">
                <a:spcAft>
                  <a:spcPct val="4000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Aft>
                  <a:spcPct val="4000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Aft>
                  <a:spcPct val="4000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Aft>
                  <a:spcPct val="4000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Aft>
                  <a:spcPct val="4000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4000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4000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4000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4000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Aft>
                  <a:spcPct val="0"/>
                </a:spcAft>
              </a:pPr>
              <a:endParaRPr lang="en-CA" altLang="en-US" sz="2000"/>
            </a:p>
          </p:txBody>
        </p:sp>
        <p:sp>
          <p:nvSpPr>
            <p:cNvPr id="13" name="Freeform 13"/>
            <p:cNvSpPr>
              <a:spLocks noChangeArrowheads="1"/>
            </p:cNvSpPr>
            <p:nvPr/>
          </p:nvSpPr>
          <p:spPr bwMode="auto">
            <a:xfrm rot="16200000">
              <a:off x="5395884" y="4561264"/>
              <a:ext cx="718448" cy="840402"/>
            </a:xfrm>
            <a:custGeom>
              <a:avLst/>
              <a:gdLst>
                <a:gd name="T0" fmla="*/ 2147483647 w 21600"/>
                <a:gd name="T1" fmla="*/ 0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12427 w 21600"/>
                <a:gd name="T13" fmla="*/ 3478 h 21600"/>
                <a:gd name="T14" fmla="*/ 18432 w 21600"/>
                <a:gd name="T15" fmla="*/ 868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21600" y="6079"/>
                  </a:moveTo>
                  <a:lnTo>
                    <a:pt x="14195" y="0"/>
                  </a:lnTo>
                  <a:lnTo>
                    <a:pt x="14195" y="3478"/>
                  </a:lnTo>
                  <a:lnTo>
                    <a:pt x="12427" y="3478"/>
                  </a:lnTo>
                  <a:cubicBezTo>
                    <a:pt x="5564" y="3478"/>
                    <a:pt x="0" y="7364"/>
                    <a:pt x="0" y="12158"/>
                  </a:cubicBezTo>
                  <a:lnTo>
                    <a:pt x="0" y="21600"/>
                  </a:lnTo>
                  <a:lnTo>
                    <a:pt x="5317" y="21600"/>
                  </a:lnTo>
                  <a:lnTo>
                    <a:pt x="5317" y="12158"/>
                  </a:lnTo>
                  <a:cubicBezTo>
                    <a:pt x="5317" y="10237"/>
                    <a:pt x="8500" y="8680"/>
                    <a:pt x="12427" y="8680"/>
                  </a:cubicBezTo>
                  <a:lnTo>
                    <a:pt x="14195" y="8680"/>
                  </a:lnTo>
                  <a:lnTo>
                    <a:pt x="14195" y="12158"/>
                  </a:lnTo>
                  <a:lnTo>
                    <a:pt x="21600" y="607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lIns="82945" tIns="41473" rIns="82945" bIns="41473" anchor="ctr">
              <a:flatTx/>
            </a:bodyPr>
            <a:lstStyle/>
            <a:p>
              <a:endParaRPr lang="en-GB"/>
            </a:p>
          </p:txBody>
        </p:sp>
        <p:sp>
          <p:nvSpPr>
            <p:cNvPr id="14" name="Text Box 14"/>
            <p:cNvSpPr txBox="1">
              <a:spLocks noChangeArrowheads="1"/>
            </p:cNvSpPr>
            <p:nvPr/>
          </p:nvSpPr>
          <p:spPr bwMode="auto">
            <a:xfrm>
              <a:off x="2694087" y="1925843"/>
              <a:ext cx="1265082" cy="58477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1436" tIns="45718" rIns="91436" bIns="45718">
              <a:spAutoFit/>
            </a:bodyPr>
            <a:lstStyle>
              <a:lvl1pPr eaLnBrk="0" hangingPunct="0">
                <a:spcAft>
                  <a:spcPct val="4000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271463" indent="-269875" eaLnBrk="0" hangingPunct="0">
                <a:spcAft>
                  <a:spcPct val="40000"/>
                </a:spcAft>
                <a:buChar char="•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542925" indent="-269875" eaLnBrk="0" hangingPunct="0">
                <a:spcAft>
                  <a:spcPct val="40000"/>
                </a:spcAft>
                <a:buChar char="•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809625" indent="-265113" eaLnBrk="0" hangingPunct="0">
                <a:spcAft>
                  <a:spcPct val="40000"/>
                </a:spcAft>
                <a:buChar char="•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081088" indent="-269875" eaLnBrk="0" hangingPunct="0">
                <a:spcAft>
                  <a:spcPct val="40000"/>
                </a:spcAft>
                <a:buChar char="•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1538288" indent="-269875" eaLnBrk="0" fontAlgn="base" hangingPunct="0">
                <a:spcBef>
                  <a:spcPct val="0"/>
                </a:spcBef>
                <a:spcAft>
                  <a:spcPct val="40000"/>
                </a:spcAft>
                <a:buChar char="•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1995488" indent="-269875" eaLnBrk="0" fontAlgn="base" hangingPunct="0">
                <a:spcBef>
                  <a:spcPct val="0"/>
                </a:spcBef>
                <a:spcAft>
                  <a:spcPct val="40000"/>
                </a:spcAft>
                <a:buChar char="•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2452688" indent="-269875" eaLnBrk="0" fontAlgn="base" hangingPunct="0">
                <a:spcBef>
                  <a:spcPct val="0"/>
                </a:spcBef>
                <a:spcAft>
                  <a:spcPct val="40000"/>
                </a:spcAft>
                <a:buChar char="•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2909888" indent="-269875" eaLnBrk="0" fontAlgn="base" hangingPunct="0">
                <a:spcBef>
                  <a:spcPct val="0"/>
                </a:spcBef>
                <a:spcAft>
                  <a:spcPct val="40000"/>
                </a:spcAft>
                <a:buChar char="•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Aft>
                  <a:spcPct val="0"/>
                </a:spcAft>
              </a:pPr>
              <a:r>
                <a:rPr lang="en-GB" altLang="en-US" sz="1600" b="1" dirty="0">
                  <a:solidFill>
                    <a:srgbClr val="000000"/>
                  </a:solidFill>
                  <a:ea typeface="DejaVu Sans"/>
                  <a:cs typeface="DejaVu Sans"/>
                </a:rPr>
                <a:t>C</a:t>
              </a:r>
              <a:r>
                <a:rPr lang="en-GB" altLang="en-US" sz="1600" b="1" dirty="0" smtClean="0">
                  <a:solidFill>
                    <a:srgbClr val="000000"/>
                  </a:solidFill>
                  <a:ea typeface="DejaVu Sans"/>
                  <a:cs typeface="DejaVu Sans"/>
                </a:rPr>
                <a:t>ompound</a:t>
              </a:r>
              <a:endParaRPr lang="en-GB" altLang="en-US" sz="1600" b="1" dirty="0">
                <a:solidFill>
                  <a:srgbClr val="000000"/>
                </a:solidFill>
                <a:ea typeface="DejaVu Sans"/>
                <a:cs typeface="DejaVu Sans"/>
              </a:endParaRPr>
            </a:p>
            <a:p>
              <a:pPr algn="ctr" eaLnBrk="1" hangingPunct="1">
                <a:spcAft>
                  <a:spcPct val="0"/>
                </a:spcAft>
              </a:pPr>
              <a:r>
                <a:rPr lang="en-GB" altLang="en-US" sz="1600" b="1" dirty="0">
                  <a:solidFill>
                    <a:srgbClr val="000000"/>
                  </a:solidFill>
                  <a:ea typeface="DejaVu Sans"/>
                  <a:cs typeface="DejaVu Sans"/>
                </a:rPr>
                <a:t>libraries</a:t>
              </a:r>
            </a:p>
          </p:txBody>
        </p:sp>
        <p:sp>
          <p:nvSpPr>
            <p:cNvPr id="16" name="Text Box 16"/>
            <p:cNvSpPr txBox="1">
              <a:spLocks noChangeArrowheads="1"/>
            </p:cNvSpPr>
            <p:nvPr/>
          </p:nvSpPr>
          <p:spPr bwMode="auto">
            <a:xfrm rot="19222979">
              <a:off x="5546790" y="2327499"/>
              <a:ext cx="1152872" cy="3385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1436" tIns="45718" rIns="91436" bIns="45718">
              <a:spAutoFit/>
            </a:bodyPr>
            <a:lstStyle>
              <a:lvl1pPr eaLnBrk="0" hangingPunct="0">
                <a:spcAft>
                  <a:spcPct val="4000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271463" indent="-269875" eaLnBrk="0" hangingPunct="0">
                <a:spcAft>
                  <a:spcPct val="40000"/>
                </a:spcAft>
                <a:buChar char="•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542925" indent="-269875" eaLnBrk="0" hangingPunct="0">
                <a:spcAft>
                  <a:spcPct val="40000"/>
                </a:spcAft>
                <a:buChar char="•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809625" indent="-265113" eaLnBrk="0" hangingPunct="0">
                <a:spcAft>
                  <a:spcPct val="40000"/>
                </a:spcAft>
                <a:buChar char="•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081088" indent="-269875" eaLnBrk="0" hangingPunct="0">
                <a:spcAft>
                  <a:spcPct val="40000"/>
                </a:spcAft>
                <a:buChar char="•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1538288" indent="-269875" eaLnBrk="0" fontAlgn="base" hangingPunct="0">
                <a:spcBef>
                  <a:spcPct val="0"/>
                </a:spcBef>
                <a:spcAft>
                  <a:spcPct val="40000"/>
                </a:spcAft>
                <a:buChar char="•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1995488" indent="-269875" eaLnBrk="0" fontAlgn="base" hangingPunct="0">
                <a:spcBef>
                  <a:spcPct val="0"/>
                </a:spcBef>
                <a:spcAft>
                  <a:spcPct val="40000"/>
                </a:spcAft>
                <a:buChar char="•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2452688" indent="-269875" eaLnBrk="0" fontAlgn="base" hangingPunct="0">
                <a:spcBef>
                  <a:spcPct val="0"/>
                </a:spcBef>
                <a:spcAft>
                  <a:spcPct val="40000"/>
                </a:spcAft>
                <a:buChar char="•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2909888" indent="-269875" eaLnBrk="0" fontAlgn="base" hangingPunct="0">
                <a:spcBef>
                  <a:spcPct val="0"/>
                </a:spcBef>
                <a:spcAft>
                  <a:spcPct val="40000"/>
                </a:spcAft>
                <a:buChar char="•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Aft>
                  <a:spcPct val="0"/>
                </a:spcAft>
              </a:pPr>
              <a:r>
                <a:rPr lang="en-GB" altLang="en-US" sz="1600" b="1" dirty="0">
                  <a:solidFill>
                    <a:srgbClr val="000000"/>
                  </a:solidFill>
                  <a:ea typeface="DejaVu Sans"/>
                  <a:cs typeface="DejaVu Sans"/>
                </a:rPr>
                <a:t>S</a:t>
              </a:r>
              <a:r>
                <a:rPr lang="en-GB" altLang="en-US" sz="1600" b="1" dirty="0" smtClean="0">
                  <a:solidFill>
                    <a:srgbClr val="000000"/>
                  </a:solidFill>
                  <a:ea typeface="DejaVu Sans"/>
                  <a:cs typeface="DejaVu Sans"/>
                </a:rPr>
                <a:t>ynthesis</a:t>
              </a:r>
              <a:endParaRPr lang="en-GB" altLang="en-US" sz="1600" b="1" dirty="0">
                <a:solidFill>
                  <a:srgbClr val="000000"/>
                </a:solidFill>
                <a:ea typeface="DejaVu Sans"/>
                <a:cs typeface="DejaVu Sans"/>
              </a:endParaRPr>
            </a:p>
          </p:txBody>
        </p:sp>
        <p:sp>
          <p:nvSpPr>
            <p:cNvPr id="18" name="Text Box 18"/>
            <p:cNvSpPr txBox="1">
              <a:spLocks noChangeArrowheads="1"/>
            </p:cNvSpPr>
            <p:nvPr/>
          </p:nvSpPr>
          <p:spPr bwMode="auto">
            <a:xfrm>
              <a:off x="3707904" y="4637550"/>
              <a:ext cx="1234625" cy="58477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1436" tIns="45718" rIns="91436" bIns="45718">
              <a:spAutoFit/>
            </a:bodyPr>
            <a:lstStyle>
              <a:lvl1pPr eaLnBrk="0" hangingPunct="0">
                <a:spcAft>
                  <a:spcPct val="4000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271463" indent="-269875" eaLnBrk="0" hangingPunct="0">
                <a:spcAft>
                  <a:spcPct val="40000"/>
                </a:spcAft>
                <a:buChar char="•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542925" indent="-269875" eaLnBrk="0" hangingPunct="0">
                <a:spcAft>
                  <a:spcPct val="40000"/>
                </a:spcAft>
                <a:buChar char="•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809625" indent="-265113" eaLnBrk="0" hangingPunct="0">
                <a:spcAft>
                  <a:spcPct val="40000"/>
                </a:spcAft>
                <a:buChar char="•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081088" indent="-269875" eaLnBrk="0" hangingPunct="0">
                <a:spcAft>
                  <a:spcPct val="40000"/>
                </a:spcAft>
                <a:buChar char="•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1538288" indent="-269875" eaLnBrk="0" fontAlgn="base" hangingPunct="0">
                <a:spcBef>
                  <a:spcPct val="0"/>
                </a:spcBef>
                <a:spcAft>
                  <a:spcPct val="40000"/>
                </a:spcAft>
                <a:buChar char="•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1995488" indent="-269875" eaLnBrk="0" fontAlgn="base" hangingPunct="0">
                <a:spcBef>
                  <a:spcPct val="0"/>
                </a:spcBef>
                <a:spcAft>
                  <a:spcPct val="40000"/>
                </a:spcAft>
                <a:buChar char="•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2452688" indent="-269875" eaLnBrk="0" fontAlgn="base" hangingPunct="0">
                <a:spcBef>
                  <a:spcPct val="0"/>
                </a:spcBef>
                <a:spcAft>
                  <a:spcPct val="40000"/>
                </a:spcAft>
                <a:buChar char="•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2909888" indent="-269875" eaLnBrk="0" fontAlgn="base" hangingPunct="0">
                <a:spcBef>
                  <a:spcPct val="0"/>
                </a:spcBef>
                <a:spcAft>
                  <a:spcPct val="40000"/>
                </a:spcAft>
                <a:buChar char="•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Aft>
                  <a:spcPct val="0"/>
                </a:spcAft>
              </a:pPr>
              <a:r>
                <a:rPr lang="en-GB" altLang="en-US" sz="1600" b="1" dirty="0">
                  <a:solidFill>
                    <a:srgbClr val="000000"/>
                  </a:solidFill>
                  <a:ea typeface="DejaVu Sans"/>
                  <a:cs typeface="DejaVu Sans"/>
                </a:rPr>
                <a:t>S</a:t>
              </a:r>
              <a:r>
                <a:rPr lang="en-GB" altLang="en-US" sz="1600" b="1" dirty="0" smtClean="0">
                  <a:solidFill>
                    <a:srgbClr val="000000"/>
                  </a:solidFill>
                  <a:ea typeface="DejaVu Sans"/>
                  <a:cs typeface="DejaVu Sans"/>
                </a:rPr>
                <a:t>tructural </a:t>
              </a:r>
              <a:endParaRPr lang="en-GB" altLang="en-US" sz="1600" b="1" dirty="0">
                <a:solidFill>
                  <a:srgbClr val="000000"/>
                </a:solidFill>
                <a:ea typeface="DejaVu Sans"/>
                <a:cs typeface="DejaVu Sans"/>
              </a:endParaRPr>
            </a:p>
            <a:p>
              <a:pPr algn="ctr" eaLnBrk="1" hangingPunct="1">
                <a:spcAft>
                  <a:spcPct val="0"/>
                </a:spcAft>
              </a:pPr>
              <a:r>
                <a:rPr lang="en-GB" altLang="en-US" sz="1600" b="1" dirty="0">
                  <a:solidFill>
                    <a:srgbClr val="000000"/>
                  </a:solidFill>
                  <a:ea typeface="DejaVu Sans"/>
                  <a:cs typeface="DejaVu Sans"/>
                </a:rPr>
                <a:t>refinement</a:t>
              </a:r>
            </a:p>
          </p:txBody>
        </p:sp>
        <p:sp>
          <p:nvSpPr>
            <p:cNvPr id="21" name="Rectangle 22"/>
            <p:cNvSpPr>
              <a:spLocks noChangeArrowheads="1"/>
            </p:cNvSpPr>
            <p:nvPr/>
          </p:nvSpPr>
          <p:spPr bwMode="auto">
            <a:xfrm>
              <a:off x="4150767" y="4352334"/>
              <a:ext cx="561204" cy="26860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82945" tIns="41473" rIns="82945" bIns="41473" anchor="ctr"/>
            <a:lstStyle>
              <a:lvl1pPr eaLnBrk="0" hangingPunct="0">
                <a:spcAft>
                  <a:spcPct val="4000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Aft>
                  <a:spcPct val="4000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Aft>
                  <a:spcPct val="4000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Aft>
                  <a:spcPct val="4000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Aft>
                  <a:spcPct val="4000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4000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4000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4000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4000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Aft>
                  <a:spcPct val="0"/>
                </a:spcAft>
              </a:pPr>
              <a:endParaRPr lang="en-CA" altLang="en-US" sz="2000"/>
            </a:p>
          </p:txBody>
        </p:sp>
        <p:sp>
          <p:nvSpPr>
            <p:cNvPr id="22" name="AutoShape 9"/>
            <p:cNvSpPr>
              <a:spLocks noChangeArrowheads="1"/>
            </p:cNvSpPr>
            <p:nvPr/>
          </p:nvSpPr>
          <p:spPr bwMode="auto">
            <a:xfrm>
              <a:off x="1765862" y="1970123"/>
              <a:ext cx="350752" cy="456364"/>
            </a:xfrm>
            <a:prstGeom prst="downArrow">
              <a:avLst>
                <a:gd name="adj1" fmla="val 50000"/>
                <a:gd name="adj2" fmla="val 35004"/>
              </a:avLst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lIns="82945" tIns="41473" rIns="82945" bIns="41473" anchor="ctr">
              <a:flatTx/>
            </a:bodyPr>
            <a:lstStyle>
              <a:lvl1pPr eaLnBrk="0" hangingPunct="0">
                <a:spcAft>
                  <a:spcPct val="4000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Aft>
                  <a:spcPct val="4000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Aft>
                  <a:spcPct val="4000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Aft>
                  <a:spcPct val="4000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Aft>
                  <a:spcPct val="4000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4000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4000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4000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4000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Aft>
                  <a:spcPct val="0"/>
                </a:spcAft>
              </a:pPr>
              <a:endParaRPr lang="en-CA" altLang="en-US" sz="2000"/>
            </a:p>
          </p:txBody>
        </p:sp>
        <p:sp>
          <p:nvSpPr>
            <p:cNvPr id="23" name="AutoShape 10"/>
            <p:cNvSpPr>
              <a:spLocks noChangeArrowheads="1"/>
            </p:cNvSpPr>
            <p:nvPr/>
          </p:nvSpPr>
          <p:spPr bwMode="auto">
            <a:xfrm rot="19380000">
              <a:off x="2655280" y="4519236"/>
              <a:ext cx="1264111" cy="324671"/>
            </a:xfrm>
            <a:prstGeom prst="leftArrow">
              <a:avLst>
                <a:gd name="adj1" fmla="val 50000"/>
                <a:gd name="adj2" fmla="val 90452"/>
              </a:avLst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lIns="82945" tIns="41473" rIns="82945" bIns="41473" anchor="ctr">
              <a:flatTx/>
            </a:bodyPr>
            <a:lstStyle>
              <a:lvl1pPr eaLnBrk="0" hangingPunct="0">
                <a:spcAft>
                  <a:spcPct val="4000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Aft>
                  <a:spcPct val="4000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Aft>
                  <a:spcPct val="4000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Aft>
                  <a:spcPct val="4000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Aft>
                  <a:spcPct val="4000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4000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4000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4000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4000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Aft>
                  <a:spcPct val="0"/>
                </a:spcAft>
              </a:pPr>
              <a:endParaRPr lang="en-CA" altLang="en-US" sz="2000"/>
            </a:p>
          </p:txBody>
        </p:sp>
        <p:sp>
          <p:nvSpPr>
            <p:cNvPr id="24" name="Text Box 4"/>
            <p:cNvSpPr txBox="1">
              <a:spLocks noChangeArrowheads="1"/>
            </p:cNvSpPr>
            <p:nvPr/>
          </p:nvSpPr>
          <p:spPr bwMode="auto">
            <a:xfrm>
              <a:off x="7197389" y="3200154"/>
              <a:ext cx="1120812" cy="5847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1436" tIns="45718" rIns="91436" bIns="45718">
              <a:spAutoFit/>
            </a:bodyPr>
            <a:lstStyle>
              <a:lvl1pPr eaLnBrk="0" hangingPunct="0">
                <a:spcAft>
                  <a:spcPct val="4000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271463" indent="-269875" eaLnBrk="0" hangingPunct="0">
                <a:spcAft>
                  <a:spcPct val="40000"/>
                </a:spcAft>
                <a:buChar char="•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542925" indent="-269875" eaLnBrk="0" hangingPunct="0">
                <a:spcAft>
                  <a:spcPct val="40000"/>
                </a:spcAft>
                <a:buChar char="•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809625" indent="-265113" eaLnBrk="0" hangingPunct="0">
                <a:spcAft>
                  <a:spcPct val="40000"/>
                </a:spcAft>
                <a:buChar char="•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081088" indent="-269875" eaLnBrk="0" hangingPunct="0">
                <a:spcAft>
                  <a:spcPct val="40000"/>
                </a:spcAft>
                <a:buChar char="•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1538288" indent="-269875" eaLnBrk="0" fontAlgn="base" hangingPunct="0">
                <a:spcBef>
                  <a:spcPct val="0"/>
                </a:spcBef>
                <a:spcAft>
                  <a:spcPct val="40000"/>
                </a:spcAft>
                <a:buChar char="•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1995488" indent="-269875" eaLnBrk="0" fontAlgn="base" hangingPunct="0">
                <a:spcBef>
                  <a:spcPct val="0"/>
                </a:spcBef>
                <a:spcAft>
                  <a:spcPct val="40000"/>
                </a:spcAft>
                <a:buChar char="•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2452688" indent="-269875" eaLnBrk="0" fontAlgn="base" hangingPunct="0">
                <a:spcBef>
                  <a:spcPct val="0"/>
                </a:spcBef>
                <a:spcAft>
                  <a:spcPct val="40000"/>
                </a:spcAft>
                <a:buChar char="•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2909888" indent="-269875" eaLnBrk="0" fontAlgn="base" hangingPunct="0">
                <a:spcBef>
                  <a:spcPct val="0"/>
                </a:spcBef>
                <a:spcAft>
                  <a:spcPct val="40000"/>
                </a:spcAft>
                <a:buChar char="•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Aft>
                  <a:spcPct val="0"/>
                </a:spcAft>
              </a:pPr>
              <a:r>
                <a:rPr lang="en-GB" altLang="en-US" sz="1600" b="1" dirty="0" smtClean="0">
                  <a:solidFill>
                    <a:srgbClr val="000000"/>
                  </a:solidFill>
                  <a:ea typeface="DejaVu Sans"/>
                  <a:cs typeface="DejaVu Sans"/>
                </a:rPr>
                <a:t>Putative</a:t>
              </a:r>
            </a:p>
            <a:p>
              <a:pPr algn="ctr" eaLnBrk="1" hangingPunct="1">
                <a:spcAft>
                  <a:spcPct val="0"/>
                </a:spcAft>
              </a:pPr>
              <a:r>
                <a:rPr lang="en-GB" altLang="en-US" sz="1600" b="1" dirty="0" smtClean="0">
                  <a:solidFill>
                    <a:srgbClr val="000000"/>
                  </a:solidFill>
                  <a:ea typeface="DejaVu Sans"/>
                  <a:cs typeface="DejaVu Sans"/>
                </a:rPr>
                <a:t>Inhibitors</a:t>
              </a:r>
              <a:endParaRPr lang="en-GB" altLang="en-US" sz="1600" b="1" dirty="0">
                <a:solidFill>
                  <a:srgbClr val="000000"/>
                </a:solidFill>
                <a:ea typeface="DejaVu Sans"/>
                <a:cs typeface="DejaVu Sans"/>
              </a:endParaRPr>
            </a:p>
          </p:txBody>
        </p:sp>
        <p:pic>
          <p:nvPicPr>
            <p:cNvPr id="26" name="Picture 6" descr="C:\Users\Katie\Downloads\4924447393_30478e71ca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505"/>
            <a:stretch/>
          </p:blipFill>
          <p:spPr bwMode="auto">
            <a:xfrm>
              <a:off x="6395807" y="4585323"/>
              <a:ext cx="1701140" cy="1166887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aphicFrame>
        <p:nvGraphicFramePr>
          <p:cNvPr id="29" name="Object 28"/>
          <p:cNvGraphicFramePr>
            <a:graphicFrameLocks noChangeAspect="1"/>
          </p:cNvGraphicFramePr>
          <p:nvPr>
            <p:extLst/>
          </p:nvPr>
        </p:nvGraphicFramePr>
        <p:xfrm>
          <a:off x="6434957" y="1462364"/>
          <a:ext cx="2055730" cy="8865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9" name="CS ChemDraw Drawing" r:id="rId5" imgW="2489935" imgH="1072716" progId="ChemDraw.Document.6.0">
                  <p:embed/>
                </p:oleObj>
              </mc:Choice>
              <mc:Fallback>
                <p:oleObj name="CS ChemDraw Drawing" r:id="rId5" imgW="2489935" imgH="1072716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434957" y="1462364"/>
                        <a:ext cx="2055730" cy="8865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2" name="Straight Arrow Connector 31"/>
          <p:cNvCxnSpPr>
            <a:stCxn id="18" idx="3"/>
          </p:cNvCxnSpPr>
          <p:nvPr/>
        </p:nvCxnSpPr>
        <p:spPr bwMode="auto">
          <a:xfrm flipV="1">
            <a:off x="4950510" y="4881006"/>
            <a:ext cx="356664" cy="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Straight Arrow Connector 33"/>
          <p:cNvCxnSpPr>
            <a:stCxn id="18" idx="1"/>
          </p:cNvCxnSpPr>
          <p:nvPr/>
        </p:nvCxnSpPr>
        <p:spPr bwMode="auto">
          <a:xfrm flipH="1" flipV="1">
            <a:off x="3413957" y="4881006"/>
            <a:ext cx="301928" cy="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3" name="Straight Arrow Connector 42"/>
          <p:cNvCxnSpPr>
            <a:stCxn id="14" idx="1"/>
          </p:cNvCxnSpPr>
          <p:nvPr/>
        </p:nvCxnSpPr>
        <p:spPr bwMode="auto">
          <a:xfrm flipH="1" flipV="1">
            <a:off x="2124595" y="2169299"/>
            <a:ext cx="577473" cy="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44" name="Picture 4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0255" y="2754173"/>
            <a:ext cx="2535324" cy="190149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62694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z="3200" dirty="0" smtClean="0"/>
              <a:t>Β</a:t>
            </a:r>
            <a:r>
              <a:rPr lang="en-GB" sz="3200" dirty="0" smtClean="0"/>
              <a:t>-lactamases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3284984"/>
            <a:ext cx="7772400" cy="4114800"/>
          </a:xfrm>
        </p:spPr>
        <p:txBody>
          <a:bodyPr/>
          <a:lstStyle/>
          <a:p>
            <a:r>
              <a:rPr lang="en-GB" sz="2000" dirty="0" smtClean="0"/>
              <a:t>Inhibitors </a:t>
            </a:r>
            <a:r>
              <a:rPr lang="en-GB" sz="2000" dirty="0"/>
              <a:t>for the serine-</a:t>
            </a:r>
            <a:r>
              <a:rPr lang="el-GR" sz="2000" dirty="0"/>
              <a:t>β-</a:t>
            </a:r>
            <a:r>
              <a:rPr lang="en-GB" sz="2000" dirty="0"/>
              <a:t>lactamases are                                       already in clinical </a:t>
            </a:r>
            <a:r>
              <a:rPr lang="en-GB" sz="2000" dirty="0" smtClean="0"/>
              <a:t>trials</a:t>
            </a:r>
            <a:endParaRPr lang="en-GB" sz="2000" dirty="0"/>
          </a:p>
          <a:p>
            <a:r>
              <a:rPr lang="en-GB" sz="2000" dirty="0"/>
              <a:t>Metallo-</a:t>
            </a:r>
            <a:r>
              <a:rPr lang="el-GR" sz="2000" dirty="0"/>
              <a:t>β-</a:t>
            </a:r>
            <a:r>
              <a:rPr lang="en-GB" sz="2000" dirty="0"/>
              <a:t>lactamases use zinc atoms to ionise and co-ordinate a </a:t>
            </a:r>
            <a:r>
              <a:rPr lang="en-GB" sz="2000" dirty="0" smtClean="0"/>
              <a:t>nucleophilic </a:t>
            </a:r>
            <a:r>
              <a:rPr lang="en-GB" sz="2000" dirty="0"/>
              <a:t>water to mediate </a:t>
            </a:r>
            <a:r>
              <a:rPr lang="en-GB" sz="2000" dirty="0" smtClean="0"/>
              <a:t>hydrolysis</a:t>
            </a:r>
            <a:endParaRPr lang="en-GB" sz="2800" dirty="0"/>
          </a:p>
          <a:p>
            <a:r>
              <a:rPr lang="en-GB" sz="2000" dirty="0"/>
              <a:t>Currently no known clinically relevant inhibitors of the metallo-</a:t>
            </a:r>
            <a:r>
              <a:rPr lang="el-GR" sz="2000" dirty="0"/>
              <a:t>β-</a:t>
            </a:r>
            <a:r>
              <a:rPr lang="en-GB" sz="2000" dirty="0"/>
              <a:t>lactamases</a:t>
            </a:r>
          </a:p>
          <a:p>
            <a:endParaRPr lang="en-GB" baseline="-25000" dirty="0"/>
          </a:p>
        </p:txBody>
      </p:sp>
      <p:grpSp>
        <p:nvGrpSpPr>
          <p:cNvPr id="4" name="Group 3"/>
          <p:cNvGrpSpPr/>
          <p:nvPr/>
        </p:nvGrpSpPr>
        <p:grpSpPr>
          <a:xfrm>
            <a:off x="3131840" y="1507717"/>
            <a:ext cx="2304256" cy="1564949"/>
            <a:chOff x="5724128" y="3082190"/>
            <a:chExt cx="2520280" cy="1878142"/>
          </a:xfrm>
        </p:grpSpPr>
        <p:sp>
          <p:nvSpPr>
            <p:cNvPr id="5" name="TextBox 4"/>
            <p:cNvSpPr txBox="1"/>
            <p:nvPr/>
          </p:nvSpPr>
          <p:spPr>
            <a:xfrm>
              <a:off x="5724128" y="4437112"/>
              <a:ext cx="252028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>
                  <a:solidFill>
                    <a:srgbClr val="000005"/>
                  </a:solidFill>
                </a:rPr>
                <a:t>Clavulanic acid</a:t>
              </a:r>
            </a:p>
            <a:p>
              <a:pPr algn="ctr"/>
              <a:r>
                <a:rPr lang="en-GB" sz="1400" dirty="0" smtClean="0">
                  <a:solidFill>
                    <a:srgbClr val="000005"/>
                  </a:solidFill>
                </a:rPr>
                <a:t>Serine-</a:t>
              </a:r>
              <a:r>
                <a:rPr lang="el-GR" sz="1400" dirty="0" smtClean="0">
                  <a:solidFill>
                    <a:srgbClr val="000005"/>
                  </a:solidFill>
                </a:rPr>
                <a:t>β</a:t>
              </a:r>
              <a:r>
                <a:rPr lang="en-GB" sz="1400" dirty="0" smtClean="0">
                  <a:solidFill>
                    <a:srgbClr val="000005"/>
                  </a:solidFill>
                </a:rPr>
                <a:t>-lactamase inhibitor</a:t>
              </a:r>
              <a:endParaRPr lang="en-GB" sz="1400" dirty="0">
                <a:solidFill>
                  <a:srgbClr val="000005"/>
                </a:solidFill>
              </a:endParaRPr>
            </a:p>
          </p:txBody>
        </p:sp>
        <p:graphicFrame>
          <p:nvGraphicFramePr>
            <p:cNvPr id="6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97847727"/>
                </p:ext>
              </p:extLst>
            </p:nvPr>
          </p:nvGraphicFramePr>
          <p:xfrm>
            <a:off x="6048091" y="3082190"/>
            <a:ext cx="1872353" cy="126829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42" name="CS ChemDraw Drawing" r:id="rId3" imgW="1284379" imgH="869996" progId="ChemDraw.Document.6.0">
                    <p:embed/>
                  </p:oleObj>
                </mc:Choice>
                <mc:Fallback>
                  <p:oleObj name="CS ChemDraw Drawing" r:id="rId3" imgW="1284379" imgH="869996" progId="ChemDraw.Document.6.0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6048091" y="3082190"/>
                          <a:ext cx="1872353" cy="1268294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2053627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The spread of MBLs</a:t>
            </a:r>
            <a:endParaRPr lang="en-GB" sz="3200" dirty="0"/>
          </a:p>
        </p:txBody>
      </p:sp>
      <p:grpSp>
        <p:nvGrpSpPr>
          <p:cNvPr id="7" name="Group 6"/>
          <p:cNvGrpSpPr/>
          <p:nvPr/>
        </p:nvGrpSpPr>
        <p:grpSpPr>
          <a:xfrm>
            <a:off x="608779" y="1433017"/>
            <a:ext cx="7707637" cy="4279752"/>
            <a:chOff x="608779" y="1433017"/>
            <a:chExt cx="8454259" cy="5140199"/>
          </a:xfrm>
        </p:grpSpPr>
        <p:pic>
          <p:nvPicPr>
            <p:cNvPr id="8" name="Picture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4989" b="19426"/>
            <a:stretch>
              <a:fillRect/>
            </a:stretch>
          </p:blipFill>
          <p:spPr bwMode="auto">
            <a:xfrm>
              <a:off x="608779" y="1433017"/>
              <a:ext cx="8454259" cy="41565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9" name="Group 8"/>
            <p:cNvGrpSpPr/>
            <p:nvPr/>
          </p:nvGrpSpPr>
          <p:grpSpPr>
            <a:xfrm>
              <a:off x="2987823" y="5287571"/>
              <a:ext cx="5048432" cy="1285645"/>
              <a:chOff x="7289799" y="4365625"/>
              <a:chExt cx="5048432" cy="1285645"/>
            </a:xfrm>
          </p:grpSpPr>
          <p:sp>
            <p:nvSpPr>
              <p:cNvPr id="10" name="Oval 16"/>
              <p:cNvSpPr>
                <a:spLocks noChangeArrowheads="1"/>
              </p:cNvSpPr>
              <p:nvPr/>
            </p:nvSpPr>
            <p:spPr bwMode="auto">
              <a:xfrm>
                <a:off x="7289799" y="4441825"/>
                <a:ext cx="169863" cy="153987"/>
              </a:xfrm>
              <a:prstGeom prst="ellipse">
                <a:avLst/>
              </a:prstGeom>
              <a:solidFill>
                <a:srgbClr val="FFFF0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0" rIns="0" bIns="0"/>
              <a:lstStyle>
                <a:lvl1pPr eaLnBrk="0" hangingPunct="0">
                  <a:spcAft>
                    <a:spcPct val="4000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Aft>
                    <a:spcPct val="40000"/>
                  </a:spcAft>
                  <a:buChar char="•"/>
                  <a:defRPr sz="20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Aft>
                    <a:spcPct val="40000"/>
                  </a:spcAft>
                  <a:buChar char="•"/>
                  <a:defRPr sz="20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Aft>
                    <a:spcPct val="40000"/>
                  </a:spcAft>
                  <a:buChar char="•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Aft>
                    <a:spcPct val="40000"/>
                  </a:spcAft>
                  <a:buChar char="•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40000"/>
                  </a:spcAft>
                  <a:buChar char="•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40000"/>
                  </a:spcAft>
                  <a:buChar char="•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40000"/>
                  </a:spcAft>
                  <a:buChar char="•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40000"/>
                  </a:spcAft>
                  <a:buChar char="•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20000"/>
                  </a:spcBef>
                  <a:spcAft>
                    <a:spcPct val="0"/>
                  </a:spcAft>
                </a:pPr>
                <a:endParaRPr lang="en-US" altLang="en-US" sz="2000"/>
              </a:p>
            </p:txBody>
          </p:sp>
          <p:sp>
            <p:nvSpPr>
              <p:cNvPr id="11" name="TextBox 1"/>
              <p:cNvSpPr txBox="1">
                <a:spLocks noChangeArrowheads="1"/>
              </p:cNvSpPr>
              <p:nvPr/>
            </p:nvSpPr>
            <p:spPr bwMode="auto">
              <a:xfrm>
                <a:off x="7524749" y="4365625"/>
                <a:ext cx="3797921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spcAft>
                    <a:spcPct val="4000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Aft>
                    <a:spcPct val="40000"/>
                  </a:spcAft>
                  <a:buChar char="•"/>
                  <a:defRPr sz="20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Aft>
                    <a:spcPct val="40000"/>
                  </a:spcAft>
                  <a:buChar char="•"/>
                  <a:defRPr sz="20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Aft>
                    <a:spcPct val="40000"/>
                  </a:spcAft>
                  <a:buChar char="•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Aft>
                    <a:spcPct val="40000"/>
                  </a:spcAft>
                  <a:buChar char="•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40000"/>
                  </a:spcAft>
                  <a:buChar char="•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40000"/>
                  </a:spcAft>
                  <a:buChar char="•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40000"/>
                  </a:spcAft>
                  <a:buChar char="•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40000"/>
                  </a:spcAft>
                  <a:buChar char="•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Aft>
                    <a:spcPct val="0"/>
                  </a:spcAft>
                </a:pPr>
                <a:r>
                  <a:rPr lang="en-GB" altLang="en-US" sz="1400" dirty="0" smtClean="0"/>
                  <a:t>New Delhi Metallo-</a:t>
                </a:r>
                <a:r>
                  <a:rPr lang="el-GR" altLang="en-US" sz="1400" dirty="0" smtClean="0"/>
                  <a:t>β</a:t>
                </a:r>
                <a:r>
                  <a:rPr lang="en-GB" altLang="en-US" sz="1400" dirty="0" smtClean="0"/>
                  <a:t>-lactamase (NDM)</a:t>
                </a:r>
                <a:endParaRPr lang="en-GB" altLang="en-US" sz="1400" dirty="0"/>
              </a:p>
            </p:txBody>
          </p:sp>
          <p:sp>
            <p:nvSpPr>
              <p:cNvPr id="12" name="TextBox 11"/>
              <p:cNvSpPr txBox="1">
                <a:spLocks noChangeArrowheads="1"/>
              </p:cNvSpPr>
              <p:nvPr/>
            </p:nvSpPr>
            <p:spPr bwMode="auto">
              <a:xfrm>
                <a:off x="7524750" y="4672013"/>
                <a:ext cx="4813481" cy="3696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spcAft>
                    <a:spcPct val="4000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Aft>
                    <a:spcPct val="40000"/>
                  </a:spcAft>
                  <a:buChar char="•"/>
                  <a:defRPr sz="20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Aft>
                    <a:spcPct val="40000"/>
                  </a:spcAft>
                  <a:buChar char="•"/>
                  <a:defRPr sz="20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Aft>
                    <a:spcPct val="40000"/>
                  </a:spcAft>
                  <a:buChar char="•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Aft>
                    <a:spcPct val="40000"/>
                  </a:spcAft>
                  <a:buChar char="•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40000"/>
                  </a:spcAft>
                  <a:buChar char="•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40000"/>
                  </a:spcAft>
                  <a:buChar char="•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40000"/>
                  </a:spcAft>
                  <a:buChar char="•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40000"/>
                  </a:spcAft>
                  <a:buChar char="•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Aft>
                    <a:spcPct val="0"/>
                  </a:spcAft>
                </a:pPr>
                <a:r>
                  <a:rPr lang="en-GB" altLang="en-US" sz="1400" dirty="0" smtClean="0"/>
                  <a:t>Verona </a:t>
                </a:r>
                <a:r>
                  <a:rPr lang="en-GB" altLang="en-US" sz="1400" dirty="0" err="1"/>
                  <a:t>I</a:t>
                </a:r>
                <a:r>
                  <a:rPr lang="en-GB" altLang="en-US" sz="1400" dirty="0" err="1" smtClean="0"/>
                  <a:t>ntegron</a:t>
                </a:r>
                <a:r>
                  <a:rPr lang="en-GB" altLang="en-US" sz="1400" dirty="0" smtClean="0"/>
                  <a:t>-encoded Metallo-</a:t>
                </a:r>
                <a:r>
                  <a:rPr lang="el-GR" altLang="en-US" sz="1400" dirty="0" smtClean="0"/>
                  <a:t>β</a:t>
                </a:r>
                <a:r>
                  <a:rPr lang="en-GB" altLang="en-US" sz="1400" dirty="0" smtClean="0"/>
                  <a:t>-lactamase (VIM)</a:t>
                </a:r>
                <a:endParaRPr lang="en-GB" altLang="en-US" sz="1400" dirty="0"/>
              </a:p>
            </p:txBody>
          </p:sp>
          <p:sp>
            <p:nvSpPr>
              <p:cNvPr id="13" name="TextBox 12"/>
              <p:cNvSpPr txBox="1">
                <a:spLocks noChangeArrowheads="1"/>
              </p:cNvSpPr>
              <p:nvPr/>
            </p:nvSpPr>
            <p:spPr bwMode="auto">
              <a:xfrm>
                <a:off x="7524750" y="4978400"/>
                <a:ext cx="3355180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spcAft>
                    <a:spcPct val="4000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Aft>
                    <a:spcPct val="40000"/>
                  </a:spcAft>
                  <a:buChar char="•"/>
                  <a:defRPr sz="20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Aft>
                    <a:spcPct val="40000"/>
                  </a:spcAft>
                  <a:buChar char="•"/>
                  <a:defRPr sz="20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Aft>
                    <a:spcPct val="40000"/>
                  </a:spcAft>
                  <a:buChar char="•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Aft>
                    <a:spcPct val="40000"/>
                  </a:spcAft>
                  <a:buChar char="•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40000"/>
                  </a:spcAft>
                  <a:buChar char="•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40000"/>
                  </a:spcAft>
                  <a:buChar char="•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40000"/>
                  </a:spcAft>
                  <a:buChar char="•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40000"/>
                  </a:spcAft>
                  <a:buChar char="•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Aft>
                    <a:spcPct val="0"/>
                  </a:spcAft>
                </a:pPr>
                <a:r>
                  <a:rPr lang="en-GB" altLang="en-US" sz="1400" dirty="0" smtClean="0"/>
                  <a:t>Imipenemase (IMP)</a:t>
                </a:r>
                <a:endParaRPr lang="en-GB" altLang="en-US" sz="1400" dirty="0"/>
              </a:p>
            </p:txBody>
          </p:sp>
          <p:sp>
            <p:nvSpPr>
              <p:cNvPr id="14" name="TextBox 13"/>
              <p:cNvSpPr txBox="1">
                <a:spLocks noChangeArrowheads="1"/>
              </p:cNvSpPr>
              <p:nvPr/>
            </p:nvSpPr>
            <p:spPr bwMode="auto">
              <a:xfrm>
                <a:off x="7524750" y="5281614"/>
                <a:ext cx="3797920" cy="3696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spcAft>
                    <a:spcPct val="4000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Aft>
                    <a:spcPct val="40000"/>
                  </a:spcAft>
                  <a:buChar char="•"/>
                  <a:defRPr sz="20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Aft>
                    <a:spcPct val="40000"/>
                  </a:spcAft>
                  <a:buChar char="•"/>
                  <a:defRPr sz="20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Aft>
                    <a:spcPct val="40000"/>
                  </a:spcAft>
                  <a:buChar char="•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Aft>
                    <a:spcPct val="40000"/>
                  </a:spcAft>
                  <a:buChar char="•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40000"/>
                  </a:spcAft>
                  <a:buChar char="•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40000"/>
                  </a:spcAft>
                  <a:buChar char="•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40000"/>
                  </a:spcAft>
                  <a:buChar char="•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40000"/>
                  </a:spcAft>
                  <a:buChar char="•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Aft>
                    <a:spcPct val="0"/>
                  </a:spcAft>
                </a:pPr>
                <a:r>
                  <a:rPr lang="en-GB" altLang="en-US" sz="1400" dirty="0" smtClean="0"/>
                  <a:t>Sao Paulo Metallo-</a:t>
                </a:r>
                <a:r>
                  <a:rPr lang="el-GR" altLang="en-US" sz="1400" dirty="0" smtClean="0"/>
                  <a:t>β</a:t>
                </a:r>
                <a:r>
                  <a:rPr lang="en-GB" altLang="en-US" sz="1400" dirty="0" smtClean="0"/>
                  <a:t>-lactamase (SPM)</a:t>
                </a:r>
                <a:endParaRPr lang="en-GB" altLang="en-US" sz="1400" dirty="0"/>
              </a:p>
            </p:txBody>
          </p:sp>
          <p:sp>
            <p:nvSpPr>
              <p:cNvPr id="15" name="Oval 2"/>
              <p:cNvSpPr>
                <a:spLocks noChangeArrowheads="1"/>
              </p:cNvSpPr>
              <p:nvPr/>
            </p:nvSpPr>
            <p:spPr bwMode="auto">
              <a:xfrm>
                <a:off x="7289800" y="5055294"/>
                <a:ext cx="169863" cy="153988"/>
              </a:xfrm>
              <a:prstGeom prst="ellipse">
                <a:avLst/>
              </a:prstGeom>
              <a:solidFill>
                <a:srgbClr val="FF000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0" rIns="0" bIns="0"/>
              <a:lstStyle>
                <a:lvl1pPr eaLnBrk="0" hangingPunct="0">
                  <a:spcAft>
                    <a:spcPct val="4000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Aft>
                    <a:spcPct val="40000"/>
                  </a:spcAft>
                  <a:buChar char="•"/>
                  <a:defRPr sz="20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Aft>
                    <a:spcPct val="40000"/>
                  </a:spcAft>
                  <a:buChar char="•"/>
                  <a:defRPr sz="20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Aft>
                    <a:spcPct val="40000"/>
                  </a:spcAft>
                  <a:buChar char="•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Aft>
                    <a:spcPct val="40000"/>
                  </a:spcAft>
                  <a:buChar char="•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40000"/>
                  </a:spcAft>
                  <a:buChar char="•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40000"/>
                  </a:spcAft>
                  <a:buChar char="•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40000"/>
                  </a:spcAft>
                  <a:buChar char="•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40000"/>
                  </a:spcAft>
                  <a:buChar char="•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20000"/>
                  </a:spcBef>
                  <a:spcAft>
                    <a:spcPct val="0"/>
                  </a:spcAft>
                </a:pPr>
                <a:endParaRPr lang="en-US" altLang="en-US" sz="2000"/>
              </a:p>
            </p:txBody>
          </p:sp>
          <p:sp>
            <p:nvSpPr>
              <p:cNvPr id="16" name="Oval 15"/>
              <p:cNvSpPr>
                <a:spLocks noChangeArrowheads="1"/>
              </p:cNvSpPr>
              <p:nvPr/>
            </p:nvSpPr>
            <p:spPr bwMode="auto">
              <a:xfrm>
                <a:off x="7289800" y="4748213"/>
                <a:ext cx="169863" cy="153987"/>
              </a:xfrm>
              <a:prstGeom prst="ellipse">
                <a:avLst/>
              </a:prstGeom>
              <a:solidFill>
                <a:srgbClr val="00B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0" rIns="0" bIns="0"/>
              <a:lstStyle>
                <a:lvl1pPr eaLnBrk="0" hangingPunct="0">
                  <a:spcAft>
                    <a:spcPct val="4000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Aft>
                    <a:spcPct val="40000"/>
                  </a:spcAft>
                  <a:buChar char="•"/>
                  <a:defRPr sz="20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Aft>
                    <a:spcPct val="40000"/>
                  </a:spcAft>
                  <a:buChar char="•"/>
                  <a:defRPr sz="20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Aft>
                    <a:spcPct val="40000"/>
                  </a:spcAft>
                  <a:buChar char="•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Aft>
                    <a:spcPct val="40000"/>
                  </a:spcAft>
                  <a:buChar char="•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40000"/>
                  </a:spcAft>
                  <a:buChar char="•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40000"/>
                  </a:spcAft>
                  <a:buChar char="•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40000"/>
                  </a:spcAft>
                  <a:buChar char="•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40000"/>
                  </a:spcAft>
                  <a:buChar char="•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20000"/>
                  </a:spcBef>
                  <a:spcAft>
                    <a:spcPct val="0"/>
                  </a:spcAft>
                </a:pPr>
                <a:endParaRPr lang="en-US" altLang="en-US" sz="2000"/>
              </a:p>
            </p:txBody>
          </p:sp>
          <p:sp>
            <p:nvSpPr>
              <p:cNvPr id="17" name="Oval 17"/>
              <p:cNvSpPr>
                <a:spLocks noChangeArrowheads="1"/>
              </p:cNvSpPr>
              <p:nvPr/>
            </p:nvSpPr>
            <p:spPr bwMode="auto">
              <a:xfrm>
                <a:off x="7289800" y="5359400"/>
                <a:ext cx="169863" cy="152400"/>
              </a:xfrm>
              <a:prstGeom prst="ellipse">
                <a:avLst/>
              </a:prstGeom>
              <a:solidFill>
                <a:srgbClr val="00206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0" rIns="0" bIns="0"/>
              <a:lstStyle>
                <a:lvl1pPr eaLnBrk="0" hangingPunct="0">
                  <a:spcAft>
                    <a:spcPct val="4000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Aft>
                    <a:spcPct val="40000"/>
                  </a:spcAft>
                  <a:buChar char="•"/>
                  <a:defRPr sz="20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Aft>
                    <a:spcPct val="40000"/>
                  </a:spcAft>
                  <a:buChar char="•"/>
                  <a:defRPr sz="20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Aft>
                    <a:spcPct val="40000"/>
                  </a:spcAft>
                  <a:buChar char="•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Aft>
                    <a:spcPct val="40000"/>
                  </a:spcAft>
                  <a:buChar char="•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40000"/>
                  </a:spcAft>
                  <a:buChar char="•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40000"/>
                  </a:spcAft>
                  <a:buChar char="•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40000"/>
                  </a:spcAft>
                  <a:buChar char="•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40000"/>
                  </a:spcAft>
                  <a:buChar char="•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20000"/>
                  </a:spcBef>
                  <a:spcAft>
                    <a:spcPct val="0"/>
                  </a:spcAft>
                </a:pPr>
                <a:endParaRPr lang="en-US" altLang="en-US" sz="20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65675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55600" y="1268760"/>
            <a:ext cx="8707438" cy="4349750"/>
          </a:xfrm>
        </p:spPr>
        <p:txBody>
          <a:bodyPr/>
          <a:lstStyle/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n-GB" sz="2000" dirty="0" smtClean="0"/>
              <a:t>Broad spectrum </a:t>
            </a:r>
            <a:r>
              <a:rPr lang="el-GR" sz="2000" dirty="0" smtClean="0"/>
              <a:t>β</a:t>
            </a:r>
            <a:r>
              <a:rPr lang="en-GB" sz="2000" dirty="0" smtClean="0"/>
              <a:t>-lactamase that inactivates all </a:t>
            </a:r>
            <a:r>
              <a:rPr lang="el-GR" sz="2000" dirty="0" smtClean="0"/>
              <a:t>β</a:t>
            </a:r>
            <a:r>
              <a:rPr lang="en-GB" sz="2000" dirty="0" smtClean="0"/>
              <a:t>-lactams except </a:t>
            </a:r>
            <a:r>
              <a:rPr lang="en-GB" sz="2000" dirty="0" err="1" smtClean="0"/>
              <a:t>aztreonam</a:t>
            </a:r>
            <a:endParaRPr lang="en-GB" sz="2000" dirty="0" smtClean="0"/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endParaRPr lang="en-GB" sz="2000" dirty="0" smtClean="0"/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n-GB" sz="2000" dirty="0" smtClean="0"/>
              <a:t>First case reported in a Swedish patient who had previously been hospitalised in New Delhi in 2007</a:t>
            </a:r>
          </a:p>
          <a:p>
            <a:pPr lvl="2" eaLnBrk="1" hangingPunct="1">
              <a:defRPr/>
            </a:pPr>
            <a:endParaRPr lang="en-GB" dirty="0" smtClean="0"/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n-GB" sz="2000" dirty="0" smtClean="0"/>
              <a:t>Only colistin and </a:t>
            </a:r>
            <a:r>
              <a:rPr lang="en-GB" sz="2000" dirty="0" err="1" smtClean="0"/>
              <a:t>tigecycline</a:t>
            </a:r>
            <a:r>
              <a:rPr lang="en-GB" sz="2000" dirty="0" smtClean="0"/>
              <a:t> have been shown to inhibit NDM-1 producers</a:t>
            </a: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endParaRPr lang="en-GB" altLang="en-US" sz="2000" dirty="0" smtClean="0"/>
          </a:p>
        </p:txBody>
      </p:sp>
      <p:sp>
        <p:nvSpPr>
          <p:cNvPr id="7171" name="Text Box 6"/>
          <p:cNvSpPr txBox="1">
            <a:spLocks noChangeArrowheads="1"/>
          </p:cNvSpPr>
          <p:nvPr/>
        </p:nvSpPr>
        <p:spPr bwMode="ltGray">
          <a:xfrm>
            <a:off x="637282" y="260648"/>
            <a:ext cx="7535118" cy="738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36000" anchor="b"/>
          <a:lstStyle>
            <a:lvl1pPr eaLnBrk="0" hangingPunct="0">
              <a:spcAft>
                <a:spcPct val="40000"/>
              </a:spcAft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Aft>
                <a:spcPct val="40000"/>
              </a:spcAft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Aft>
                <a:spcPct val="40000"/>
              </a:spcAft>
              <a:buChar char="•"/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Aft>
                <a:spcPct val="40000"/>
              </a:spcAft>
              <a:buChar char="•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Aft>
                <a:spcPct val="40000"/>
              </a:spcAft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40000"/>
              </a:spcAft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40000"/>
              </a:spcAft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40000"/>
              </a:spcAft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40000"/>
              </a:spcAft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Aft>
                <a:spcPct val="0"/>
              </a:spcAft>
            </a:pPr>
            <a:r>
              <a:rPr lang="en-GB" altLang="en-US" sz="3200" b="1" dirty="0">
                <a:solidFill>
                  <a:srgbClr val="000005"/>
                </a:solidFill>
                <a:latin typeface="+mn-lt"/>
              </a:rPr>
              <a:t>New Delhi Metallo-</a:t>
            </a:r>
            <a:r>
              <a:rPr lang="el-GR" altLang="en-US" sz="3200" b="1" dirty="0">
                <a:solidFill>
                  <a:srgbClr val="000005"/>
                </a:solidFill>
                <a:latin typeface="+mn-lt"/>
              </a:rPr>
              <a:t>β</a:t>
            </a:r>
            <a:r>
              <a:rPr lang="en-GB" altLang="en-US" sz="3200" b="1" dirty="0">
                <a:solidFill>
                  <a:srgbClr val="000005"/>
                </a:solidFill>
                <a:latin typeface="+mn-lt"/>
              </a:rPr>
              <a:t>-lactamase (NDM-1)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3279332"/>
              </p:ext>
            </p:extLst>
          </p:nvPr>
        </p:nvGraphicFramePr>
        <p:xfrm>
          <a:off x="758522" y="3908687"/>
          <a:ext cx="1512168" cy="15041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1" r:id="rId4" imgW="1488724" imgH="1480856" progId="">
                  <p:embed/>
                </p:oleObj>
              </mc:Choice>
              <mc:Fallback>
                <p:oleObj r:id="rId4" imgW="1488724" imgH="1480856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58522" y="3908687"/>
                        <a:ext cx="1512168" cy="150410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55600" y="5497673"/>
            <a:ext cx="19442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err="1" smtClean="0">
                <a:solidFill>
                  <a:srgbClr val="000005"/>
                </a:solidFill>
              </a:rPr>
              <a:t>Aztreonam</a:t>
            </a:r>
            <a:endParaRPr lang="en-GB" sz="1600" dirty="0">
              <a:solidFill>
                <a:srgbClr val="000005"/>
              </a:solidFill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3588936"/>
              </p:ext>
            </p:extLst>
          </p:nvPr>
        </p:nvGraphicFramePr>
        <p:xfrm>
          <a:off x="6497671" y="4365104"/>
          <a:ext cx="2493962" cy="8455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2" r:id="rId6" imgW="2959092" imgH="1002533" progId="">
                  <p:embed/>
                </p:oleObj>
              </mc:Choice>
              <mc:Fallback>
                <p:oleObj r:id="rId6" imgW="2959092" imgH="1002533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497671" y="4365104"/>
                        <a:ext cx="2493962" cy="84559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772544" y="5499333"/>
            <a:ext cx="19442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err="1" smtClean="0">
                <a:solidFill>
                  <a:srgbClr val="000005"/>
                </a:solidFill>
              </a:rPr>
              <a:t>Tigecycline</a:t>
            </a:r>
            <a:endParaRPr lang="en-GB" sz="1600" dirty="0">
              <a:solidFill>
                <a:srgbClr val="000005"/>
              </a:solidFill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15076511"/>
              </p:ext>
            </p:extLst>
          </p:nvPr>
        </p:nvGraphicFramePr>
        <p:xfrm>
          <a:off x="2673612" y="3837750"/>
          <a:ext cx="3687878" cy="16459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3" r:id="rId8" imgW="4510712" imgH="2012895" progId="">
                  <p:embed/>
                </p:oleObj>
              </mc:Choice>
              <mc:Fallback>
                <p:oleObj r:id="rId8" imgW="4510712" imgH="2012895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673612" y="3837750"/>
                        <a:ext cx="3687878" cy="16459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3427718" y="5490938"/>
            <a:ext cx="19442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rgbClr val="000005"/>
                </a:solidFill>
              </a:rPr>
              <a:t>Colistin</a:t>
            </a:r>
            <a:endParaRPr lang="en-GB" sz="1600" dirty="0">
              <a:solidFill>
                <a:srgbClr val="00000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4918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Real life example 2– Design of </a:t>
            </a:r>
            <a:r>
              <a:rPr lang="en-GB" sz="3200" dirty="0" err="1" smtClean="0"/>
              <a:t>Metallo</a:t>
            </a:r>
            <a:r>
              <a:rPr lang="en-GB" sz="3200" dirty="0" smtClean="0"/>
              <a:t>-</a:t>
            </a:r>
            <a:r>
              <a:rPr lang="el-GR" sz="3200" dirty="0" smtClean="0"/>
              <a:t>β</a:t>
            </a:r>
            <a:r>
              <a:rPr lang="en-GB" sz="3200" dirty="0" smtClean="0"/>
              <a:t>-lactamase inhibitors 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276872"/>
            <a:ext cx="7772400" cy="4114800"/>
          </a:xfrm>
        </p:spPr>
        <p:txBody>
          <a:bodyPr/>
          <a:lstStyle/>
          <a:p>
            <a:pPr marL="0" indent="0" algn="ctr">
              <a:buNone/>
            </a:pPr>
            <a:r>
              <a:rPr lang="en-GB" sz="2000" dirty="0" smtClean="0"/>
              <a:t>Aim: Design a novel inhibitor which could be co-administered with current </a:t>
            </a:r>
            <a:r>
              <a:rPr lang="el-GR" sz="2000" dirty="0" smtClean="0"/>
              <a:t>β</a:t>
            </a:r>
            <a:r>
              <a:rPr lang="en-GB" sz="2000" dirty="0" smtClean="0"/>
              <a:t>-lactam antibiotics thus retaining the </a:t>
            </a:r>
            <a:r>
              <a:rPr lang="el-GR" sz="2000" dirty="0" smtClean="0"/>
              <a:t>β</a:t>
            </a:r>
            <a:r>
              <a:rPr lang="en-GB" sz="2000" dirty="0" smtClean="0"/>
              <a:t>-lactam antibiotic’s susceptibility to the bacterial target.</a:t>
            </a:r>
            <a:endParaRPr lang="en-GB" sz="2000" dirty="0"/>
          </a:p>
          <a:p>
            <a:endParaRPr lang="en-GB" baseline="-25000" dirty="0"/>
          </a:p>
        </p:txBody>
      </p:sp>
      <p:pic>
        <p:nvPicPr>
          <p:cNvPr id="4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645024"/>
            <a:ext cx="2041525" cy="203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509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Real life example </a:t>
            </a:r>
            <a:r>
              <a:rPr lang="en-GB" sz="3200" dirty="0"/>
              <a:t>2</a:t>
            </a:r>
            <a:r>
              <a:rPr lang="en-GB" sz="3200" dirty="0" smtClean="0"/>
              <a:t>– Design of </a:t>
            </a:r>
            <a:r>
              <a:rPr lang="en-GB" sz="3200" dirty="0" err="1" smtClean="0"/>
              <a:t>Metallo</a:t>
            </a:r>
            <a:r>
              <a:rPr lang="en-GB" sz="3200" dirty="0" smtClean="0"/>
              <a:t>-</a:t>
            </a:r>
            <a:r>
              <a:rPr lang="el-GR" sz="3200" dirty="0" smtClean="0"/>
              <a:t>β</a:t>
            </a:r>
            <a:r>
              <a:rPr lang="en-GB" sz="3200" dirty="0" smtClean="0"/>
              <a:t>-lactamase inhibitors 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40768"/>
            <a:ext cx="4045694" cy="4114800"/>
          </a:xfrm>
        </p:spPr>
        <p:txBody>
          <a:bodyPr/>
          <a:lstStyle/>
          <a:p>
            <a:r>
              <a:rPr lang="en-GB" sz="2000" dirty="0" smtClean="0"/>
              <a:t>Screened the Peakdale molecular library (~25,000) and the Chembridge library (~100,000) </a:t>
            </a:r>
          </a:p>
          <a:p>
            <a:r>
              <a:rPr lang="en-GB" sz="2000" dirty="0" smtClean="0"/>
              <a:t>Screened in 24 hours on a parallel processor of 60 nodes. </a:t>
            </a:r>
          </a:p>
          <a:p>
            <a:r>
              <a:rPr lang="en-GB" sz="2000" dirty="0" smtClean="0"/>
              <a:t>10 compounds from each library were purchased based upon having the best calculated binding affinity. </a:t>
            </a:r>
          </a:p>
          <a:p>
            <a:r>
              <a:rPr lang="en-GB" sz="2000" dirty="0" smtClean="0"/>
              <a:t>Possible to conduct this kind of screening at the institute of computing here at Warwick</a:t>
            </a:r>
            <a:endParaRPr lang="en-GB" sz="2000" dirty="0"/>
          </a:p>
        </p:txBody>
      </p:sp>
      <p:grpSp>
        <p:nvGrpSpPr>
          <p:cNvPr id="4" name="Group 3"/>
          <p:cNvGrpSpPr/>
          <p:nvPr/>
        </p:nvGrpSpPr>
        <p:grpSpPr>
          <a:xfrm>
            <a:off x="4860032" y="1628800"/>
            <a:ext cx="3791935" cy="3348163"/>
            <a:chOff x="0" y="0"/>
            <a:chExt cx="8932030" cy="7315200"/>
          </a:xfrm>
        </p:grpSpPr>
        <p:sp>
          <p:nvSpPr>
            <p:cNvPr id="5" name="Isosceles Triangle 4"/>
            <p:cNvSpPr/>
            <p:nvPr/>
          </p:nvSpPr>
          <p:spPr>
            <a:xfrm rot="10800000">
              <a:off x="0" y="0"/>
              <a:ext cx="5321939" cy="4165599"/>
            </a:xfrm>
            <a:prstGeom prst="triangle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8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en-GB" sz="180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" name="Isosceles Triangle 5"/>
            <p:cNvSpPr/>
            <p:nvPr/>
          </p:nvSpPr>
          <p:spPr>
            <a:xfrm>
              <a:off x="1106773" y="4944533"/>
              <a:ext cx="3108387" cy="2370667"/>
            </a:xfrm>
            <a:prstGeom prst="triangle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8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en-GB" sz="180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" name="TextBox 24"/>
            <p:cNvSpPr txBox="1"/>
            <p:nvPr/>
          </p:nvSpPr>
          <p:spPr>
            <a:xfrm>
              <a:off x="982492" y="270879"/>
              <a:ext cx="3435817" cy="558133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 dirty="0" smtClean="0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27,000</a:t>
              </a:r>
              <a:r>
                <a:rPr lang="en-GB" sz="110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sz="11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Compounds</a:t>
              </a:r>
              <a:endParaRPr lang="en-GB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8" name="TextBox 26"/>
            <p:cNvSpPr txBox="1"/>
            <p:nvPr/>
          </p:nvSpPr>
          <p:spPr>
            <a:xfrm>
              <a:off x="986899" y="1325334"/>
              <a:ext cx="3433468" cy="523385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100</a:t>
              </a:r>
              <a:endParaRPr lang="en-GB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9" name="TextBox 27"/>
            <p:cNvSpPr txBox="1"/>
            <p:nvPr/>
          </p:nvSpPr>
          <p:spPr>
            <a:xfrm>
              <a:off x="987000" y="2391466"/>
              <a:ext cx="3431360" cy="21187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endParaRPr lang="en-GB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10" name="Straight Arrow Connector 9"/>
            <p:cNvCxnSpPr>
              <a:stCxn id="7" idx="2"/>
              <a:endCxn id="8" idx="0"/>
            </p:cNvCxnSpPr>
            <p:nvPr/>
          </p:nvCxnSpPr>
          <p:spPr>
            <a:xfrm>
              <a:off x="2700402" y="829012"/>
              <a:ext cx="3231" cy="496322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>
              <a:off x="2698222" y="1844385"/>
              <a:ext cx="4456" cy="513966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>
              <a:off x="2703483" y="2938548"/>
              <a:ext cx="4458" cy="513968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>
              <a:off x="2700450" y="5464218"/>
              <a:ext cx="4458" cy="513967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44"/>
            <p:cNvSpPr txBox="1"/>
            <p:nvPr/>
          </p:nvSpPr>
          <p:spPr>
            <a:xfrm>
              <a:off x="989180" y="5982979"/>
              <a:ext cx="3431360" cy="1060113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Lead</a:t>
              </a:r>
              <a:endParaRPr lang="en-GB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en-GB" sz="11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Series</a:t>
              </a:r>
              <a:endParaRPr lang="en-GB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5" name="TextBox 1032"/>
            <p:cNvSpPr txBox="1"/>
            <p:nvPr/>
          </p:nvSpPr>
          <p:spPr>
            <a:xfrm>
              <a:off x="3145551" y="829013"/>
              <a:ext cx="1773349" cy="49632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1100" dirty="0" smtClean="0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AutoDock</a:t>
              </a:r>
              <a:endParaRPr lang="en-GB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6" name="TextBox 46"/>
            <p:cNvSpPr txBox="1"/>
            <p:nvPr/>
          </p:nvSpPr>
          <p:spPr>
            <a:xfrm>
              <a:off x="3053111" y="1730585"/>
              <a:ext cx="3357111" cy="41718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1100" dirty="0" smtClean="0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Compound Selection</a:t>
              </a:r>
              <a:endParaRPr lang="en-GB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7" name="TextBox 47"/>
            <p:cNvSpPr txBox="1"/>
            <p:nvPr/>
          </p:nvSpPr>
          <p:spPr>
            <a:xfrm>
              <a:off x="3145553" y="2801778"/>
              <a:ext cx="2879750" cy="65781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11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Enzyme Assay</a:t>
              </a:r>
              <a:endParaRPr lang="en-GB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8" name="TextBox 48"/>
            <p:cNvSpPr txBox="1"/>
            <p:nvPr/>
          </p:nvSpPr>
          <p:spPr>
            <a:xfrm>
              <a:off x="3035901" y="5453072"/>
              <a:ext cx="3467455" cy="52990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1100" kern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SAR/Analogue Synthesis</a:t>
              </a:r>
              <a:endParaRPr lang="en-GB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9" name="TextBox 1033"/>
            <p:cNvSpPr txBox="1"/>
            <p:nvPr/>
          </p:nvSpPr>
          <p:spPr>
            <a:xfrm>
              <a:off x="2566964" y="4292430"/>
              <a:ext cx="3201900" cy="554325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1100" kern="1200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 Active Compound</a:t>
              </a:r>
              <a:endParaRPr lang="en-GB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20" name="Straight Arrow Connector 19"/>
            <p:cNvCxnSpPr/>
            <p:nvPr/>
          </p:nvCxnSpPr>
          <p:spPr>
            <a:xfrm>
              <a:off x="6308638" y="0"/>
              <a:ext cx="0" cy="396351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>
              <a:off x="6308638" y="4847731"/>
              <a:ext cx="0" cy="2467469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1037"/>
            <p:cNvSpPr txBox="1"/>
            <p:nvPr/>
          </p:nvSpPr>
          <p:spPr>
            <a:xfrm>
              <a:off x="6502824" y="1290843"/>
              <a:ext cx="2429206" cy="557877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1100" kern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Hit Identification</a:t>
              </a:r>
              <a:endParaRPr lang="en-GB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3" name="TextBox 55"/>
            <p:cNvSpPr txBox="1"/>
            <p:nvPr/>
          </p:nvSpPr>
          <p:spPr>
            <a:xfrm>
              <a:off x="6503178" y="5683855"/>
              <a:ext cx="2428852" cy="82144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1100" kern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Lead Optimisation</a:t>
              </a:r>
              <a:endParaRPr lang="en-GB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4667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685800" y="1002395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Blip>
                <a:blip r:embed="rId3"/>
              </a:buBlip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sz="2000" kern="0" dirty="0" smtClean="0"/>
              <a:t>Results can be analysed visually as shown below</a:t>
            </a:r>
          </a:p>
          <a:p>
            <a:r>
              <a:rPr lang="en-GB" sz="2000" kern="0" dirty="0" smtClean="0"/>
              <a:t>Best Peakdale compound gave 75% residual activity (RA) at 100 µM against NDM-1. Best Chembridge compound gave 81% RA against NDM-1</a:t>
            </a:r>
          </a:p>
          <a:p>
            <a:r>
              <a:rPr lang="en-GB" sz="2000" kern="0" dirty="0" smtClean="0"/>
              <a:t>Compounds not investigated further as &gt;20% RA</a:t>
            </a:r>
            <a:endParaRPr lang="en-GB" sz="2800" kern="0" dirty="0" smtClean="0"/>
          </a:p>
          <a:p>
            <a:endParaRPr lang="en-GB" kern="0" baseline="-25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Results</a:t>
            </a:r>
            <a:endParaRPr lang="en-GB" sz="3200" dirty="0"/>
          </a:p>
        </p:txBody>
      </p:sp>
      <p:pic>
        <p:nvPicPr>
          <p:cNvPr id="4" name="Picture 3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54" t="6345" r="18750" b="11472"/>
          <a:stretch/>
        </p:blipFill>
        <p:spPr bwMode="auto">
          <a:xfrm>
            <a:off x="4875927" y="2924944"/>
            <a:ext cx="2736304" cy="21602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5060564"/>
              </p:ext>
            </p:extLst>
          </p:nvPr>
        </p:nvGraphicFramePr>
        <p:xfrm>
          <a:off x="852677" y="3047281"/>
          <a:ext cx="3602037" cy="1893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10" name="CS ChemDraw Drawing" r:id="rId5" imgW="3602361" imgH="1893854" progId="ChemDraw.Document.6.0">
                  <p:embed/>
                </p:oleObj>
              </mc:Choice>
              <mc:Fallback>
                <p:oleObj name="CS ChemDraw Drawing" r:id="rId5" imgW="3602361" imgH="1893854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852677" y="3047281"/>
                        <a:ext cx="3602037" cy="18938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ounded Rectangle 5"/>
          <p:cNvSpPr>
            <a:spLocks noChangeArrowheads="1"/>
          </p:cNvSpPr>
          <p:nvPr/>
        </p:nvSpPr>
        <p:spPr bwMode="auto">
          <a:xfrm>
            <a:off x="3487239" y="2879601"/>
            <a:ext cx="895350" cy="33337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>
              <a:spcAft>
                <a:spcPts val="0"/>
              </a:spcAft>
            </a:pPr>
            <a:r>
              <a:rPr lang="en-GB" sz="70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MC = Main chain</a:t>
            </a:r>
            <a:endParaRPr lang="en-GB" sz="120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sz="70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SC = Side chain</a:t>
            </a:r>
            <a:endParaRPr lang="en-GB" sz="120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4391" y="5116324"/>
            <a:ext cx="581784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Binding interactions of </a:t>
            </a:r>
            <a:r>
              <a:rPr lang="en-GB" sz="1400" dirty="0" smtClean="0"/>
              <a:t>identified inhibitor </a:t>
            </a:r>
            <a:r>
              <a:rPr lang="en-GB" sz="1400" dirty="0"/>
              <a:t>in a) 2D skeletal representation and b) 3D representation</a:t>
            </a:r>
          </a:p>
          <a:p>
            <a:endParaRPr lang="en-GB" dirty="0"/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9786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Shape and electrostatic similarity screening 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96752"/>
            <a:ext cx="7772400" cy="4114800"/>
          </a:xfrm>
        </p:spPr>
        <p:txBody>
          <a:bodyPr/>
          <a:lstStyle/>
          <a:p>
            <a:r>
              <a:rPr lang="en-GB" sz="2400" dirty="0" smtClean="0"/>
              <a:t>Shape similarity studies can be conducted where there is a known query molecule </a:t>
            </a:r>
          </a:p>
          <a:p>
            <a:r>
              <a:rPr lang="en-GB" sz="2400" dirty="0" smtClean="0"/>
              <a:t>Used as a good way to jump away from undesired chemical properties</a:t>
            </a:r>
          </a:p>
          <a:p>
            <a:r>
              <a:rPr lang="en-GB" sz="2400" dirty="0" smtClean="0"/>
              <a:t>Much faster than vHTS however is limited to the pose the ligand is already in. </a:t>
            </a:r>
            <a:endParaRPr lang="en-GB" sz="2400" dirty="0"/>
          </a:p>
        </p:txBody>
      </p:sp>
      <p:grpSp>
        <p:nvGrpSpPr>
          <p:cNvPr id="4" name="Group 3"/>
          <p:cNvGrpSpPr/>
          <p:nvPr/>
        </p:nvGrpSpPr>
        <p:grpSpPr>
          <a:xfrm>
            <a:off x="119947" y="4367414"/>
            <a:ext cx="8703853" cy="1291280"/>
            <a:chOff x="119947" y="4367414"/>
            <a:chExt cx="8703853" cy="1291280"/>
          </a:xfrm>
        </p:grpSpPr>
        <p:grpSp>
          <p:nvGrpSpPr>
            <p:cNvPr id="5" name="Group 4"/>
            <p:cNvGrpSpPr/>
            <p:nvPr/>
          </p:nvGrpSpPr>
          <p:grpSpPr>
            <a:xfrm>
              <a:off x="1475656" y="4388338"/>
              <a:ext cx="7348144" cy="1128894"/>
              <a:chOff x="233117" y="4784111"/>
              <a:chExt cx="9990454" cy="877137"/>
            </a:xfrm>
          </p:grpSpPr>
          <p:sp>
            <p:nvSpPr>
              <p:cNvPr id="8" name="Rounded Rectangle 7"/>
              <p:cNvSpPr/>
              <p:nvPr/>
            </p:nvSpPr>
            <p:spPr bwMode="auto">
              <a:xfrm>
                <a:off x="2124108" y="4808394"/>
                <a:ext cx="1357669" cy="852854"/>
              </a:xfrm>
              <a:prstGeom prst="roundRect">
                <a:avLst/>
              </a:prstGeom>
              <a:solidFill>
                <a:schemeClr val="bg1"/>
              </a:solidFill>
              <a:ln w="38100" cap="flat" cmpd="sng" algn="ctr">
                <a:solidFill>
                  <a:srgbClr val="00206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sz="105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rPr>
                  <a:t>ROCS using </a:t>
                </a:r>
                <a:r>
                  <a:rPr kumimoji="0" lang="en-GB" sz="1050" b="1" i="0" u="none" strike="noStrike" cap="none" normalizeH="0" baseline="0" dirty="0" err="1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rPr>
                  <a:t>subrocs</a:t>
                </a:r>
                <a:r>
                  <a:rPr kumimoji="0" lang="en-GB" sz="105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rPr>
                  <a:t> feature</a:t>
                </a:r>
              </a:p>
            </p:txBody>
          </p:sp>
          <p:sp>
            <p:nvSpPr>
              <p:cNvPr id="9" name="Right Arrow 8"/>
              <p:cNvSpPr/>
              <p:nvPr/>
            </p:nvSpPr>
            <p:spPr bwMode="auto">
              <a:xfrm>
                <a:off x="233117" y="4797152"/>
                <a:ext cx="1800200" cy="864096"/>
              </a:xfrm>
              <a:prstGeom prst="rightArrow">
                <a:avLst/>
              </a:prstGeom>
              <a:solidFill>
                <a:schemeClr val="accent4">
                  <a:lumMod val="10000"/>
                  <a:lumOff val="90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sz="9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rPr>
                  <a:t>Zinc diversity</a:t>
                </a:r>
                <a:r>
                  <a:rPr kumimoji="0" lang="en-GB" sz="900" b="0" i="0" u="none" strike="noStrike" cap="none" normalizeH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rPr>
                  <a:t> subset (100000 compounds) </a:t>
                </a:r>
                <a:endParaRPr kumimoji="0" lang="en-GB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0" name="Right Arrow 9"/>
              <p:cNvSpPr/>
              <p:nvPr/>
            </p:nvSpPr>
            <p:spPr bwMode="auto">
              <a:xfrm>
                <a:off x="3604013" y="4784111"/>
                <a:ext cx="1800200" cy="864096"/>
              </a:xfrm>
              <a:prstGeom prst="rightArrow">
                <a:avLst/>
              </a:prstGeom>
              <a:solidFill>
                <a:schemeClr val="accent4">
                  <a:lumMod val="10000"/>
                  <a:lumOff val="90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sz="9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</a:rPr>
                  <a:t>ROCs Best scoring </a:t>
                </a:r>
              </a:p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GB" sz="900" dirty="0" smtClean="0"/>
                  <a:t>(1000 compounds) </a:t>
                </a:r>
                <a:endParaRPr kumimoji="0" lang="en-GB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11" name="Rounded Rectangle 10"/>
              <p:cNvSpPr/>
              <p:nvPr/>
            </p:nvSpPr>
            <p:spPr bwMode="auto">
              <a:xfrm>
                <a:off x="5495004" y="4808394"/>
                <a:ext cx="1357669" cy="852854"/>
              </a:xfrm>
              <a:prstGeom prst="roundRect">
                <a:avLst/>
              </a:prstGeom>
              <a:solidFill>
                <a:schemeClr val="bg1"/>
              </a:solidFill>
              <a:ln w="38100" cap="flat" cmpd="sng" algn="ctr">
                <a:solidFill>
                  <a:srgbClr val="00206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sz="105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rPr>
                  <a:t>EON</a:t>
                </a:r>
              </a:p>
            </p:txBody>
          </p:sp>
          <p:sp>
            <p:nvSpPr>
              <p:cNvPr id="12" name="Rounded Rectangle 11"/>
              <p:cNvSpPr/>
              <p:nvPr/>
            </p:nvSpPr>
            <p:spPr bwMode="auto">
              <a:xfrm>
                <a:off x="8865901" y="4784111"/>
                <a:ext cx="1357670" cy="852854"/>
              </a:xfrm>
              <a:prstGeom prst="roundRect">
                <a:avLst/>
              </a:prstGeom>
              <a:solidFill>
                <a:schemeClr val="bg1"/>
              </a:solidFill>
              <a:ln w="38100" cap="flat" cmpd="sng" algn="ctr">
                <a:solidFill>
                  <a:srgbClr val="00206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sz="105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rPr>
                  <a:t>VIDA results visualisation</a:t>
                </a:r>
              </a:p>
            </p:txBody>
          </p:sp>
          <p:sp>
            <p:nvSpPr>
              <p:cNvPr id="13" name="Right Arrow 12"/>
              <p:cNvSpPr/>
              <p:nvPr/>
            </p:nvSpPr>
            <p:spPr bwMode="auto">
              <a:xfrm>
                <a:off x="6974910" y="4784111"/>
                <a:ext cx="1800200" cy="864096"/>
              </a:xfrm>
              <a:prstGeom prst="rightArrow">
                <a:avLst/>
              </a:prstGeom>
              <a:solidFill>
                <a:schemeClr val="accent4">
                  <a:lumMod val="10000"/>
                  <a:lumOff val="90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GB" sz="900" dirty="0" smtClean="0"/>
                  <a:t>EON</a:t>
                </a:r>
                <a:r>
                  <a:rPr kumimoji="0" lang="en-GB" sz="9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</a:rPr>
                  <a:t> Best scoring </a:t>
                </a:r>
              </a:p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GB" sz="900" dirty="0" smtClean="0"/>
                  <a:t>(100 compounds) </a:t>
                </a:r>
                <a:endParaRPr kumimoji="0" lang="en-GB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</p:grpSp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838" t="5900" r="16926" b="16925"/>
            <a:stretch/>
          </p:blipFill>
          <p:spPr>
            <a:xfrm>
              <a:off x="119947" y="4367414"/>
              <a:ext cx="1322320" cy="1045059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156632" y="5412473"/>
              <a:ext cx="128563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b="1" dirty="0" smtClean="0"/>
                <a:t>Query molecule</a:t>
              </a:r>
              <a:endParaRPr lang="en-GB" sz="10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464101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MBL shape similarity 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96752"/>
            <a:ext cx="7772400" cy="4114800"/>
          </a:xfrm>
        </p:spPr>
        <p:txBody>
          <a:bodyPr/>
          <a:lstStyle/>
          <a:p>
            <a:r>
              <a:rPr lang="en-GB" sz="2000" dirty="0" smtClean="0"/>
              <a:t>Sulfur binds strongly to zinc – Captopril an ACE inhibitor </a:t>
            </a:r>
          </a:p>
          <a:p>
            <a:endParaRPr lang="en-GB" sz="2000" dirty="0"/>
          </a:p>
          <a:p>
            <a:endParaRPr lang="en-GB" sz="2000" dirty="0" smtClean="0"/>
          </a:p>
          <a:p>
            <a:endParaRPr lang="en-GB" sz="2000" dirty="0"/>
          </a:p>
          <a:p>
            <a:endParaRPr lang="en-GB" sz="2000" dirty="0" smtClean="0"/>
          </a:p>
          <a:p>
            <a:endParaRPr lang="en-GB" sz="2000" dirty="0"/>
          </a:p>
          <a:p>
            <a:endParaRPr lang="en-GB" sz="2000" dirty="0" smtClean="0"/>
          </a:p>
          <a:p>
            <a:endParaRPr lang="en-GB" sz="2000" dirty="0"/>
          </a:p>
          <a:p>
            <a:endParaRPr lang="en-GB" sz="2000" dirty="0" smtClean="0"/>
          </a:p>
          <a:p>
            <a:endParaRPr lang="en-GB" sz="2000" dirty="0"/>
          </a:p>
          <a:p>
            <a:r>
              <a:rPr lang="en-GB" sz="2000" dirty="0" smtClean="0"/>
              <a:t>Captopril IC</a:t>
            </a:r>
            <a:r>
              <a:rPr lang="en-GB" sz="2000" baseline="-25000" dirty="0" smtClean="0"/>
              <a:t>50</a:t>
            </a:r>
            <a:r>
              <a:rPr lang="en-GB" sz="2000" dirty="0" smtClean="0"/>
              <a:t> against NDM-1 = 32µM</a:t>
            </a:r>
          </a:p>
          <a:p>
            <a:r>
              <a:rPr lang="en-GB" sz="2000" dirty="0" smtClean="0"/>
              <a:t>CYS-PRO Mimic</a:t>
            </a:r>
          </a:p>
          <a:p>
            <a:endParaRPr lang="en-GB" sz="2000" dirty="0"/>
          </a:p>
          <a:p>
            <a:endParaRPr lang="en-GB" sz="2000" dirty="0" smtClean="0"/>
          </a:p>
          <a:p>
            <a:endParaRPr lang="en-GB" sz="2000" dirty="0" smtClean="0"/>
          </a:p>
          <a:p>
            <a:pPr marL="0" indent="0">
              <a:buNone/>
            </a:pPr>
            <a:endParaRPr lang="en-GB" sz="2000" dirty="0" smtClean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 smtClean="0"/>
          </a:p>
          <a:p>
            <a:pPr marL="0" indent="0">
              <a:buNone/>
            </a:pPr>
            <a:endParaRPr lang="en-GB" sz="2000" dirty="0" smtClean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 smtClean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1980454"/>
              </p:ext>
            </p:extLst>
          </p:nvPr>
        </p:nvGraphicFramePr>
        <p:xfrm>
          <a:off x="1547664" y="2564904"/>
          <a:ext cx="1163050" cy="12961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0" name="CS ChemDraw Drawing" r:id="rId3" imgW="901872" imgH="1005503" progId="ChemDraw.Document.6.0">
                  <p:embed/>
                </p:oleObj>
              </mc:Choice>
              <mc:Fallback>
                <p:oleObj name="CS ChemDraw Drawing" r:id="rId3" imgW="901872" imgH="1005503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47664" y="2564904"/>
                        <a:ext cx="1163050" cy="129614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7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45" t="9324" r="7987" b="17068"/>
          <a:stretch/>
        </p:blipFill>
        <p:spPr bwMode="auto">
          <a:xfrm>
            <a:off x="3707904" y="1772816"/>
            <a:ext cx="4176463" cy="295232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8755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i="1" dirty="0" smtClean="0"/>
              <a:t>De novo </a:t>
            </a:r>
            <a:r>
              <a:rPr lang="en-GB" sz="3200" dirty="0" smtClean="0"/>
              <a:t>design </a:t>
            </a:r>
            <a:br>
              <a:rPr lang="en-GB" sz="3200" dirty="0" smtClean="0"/>
            </a:br>
            <a:r>
              <a:rPr lang="en-GB" sz="1800" dirty="0" smtClean="0"/>
              <a:t>(Starting from the beginning, anew)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Chemical space, the total number of possible small organic </a:t>
            </a:r>
            <a:r>
              <a:rPr lang="en-US" sz="2000" dirty="0" smtClean="0"/>
              <a:t>molecules, is </a:t>
            </a:r>
            <a:r>
              <a:rPr lang="en-US" sz="2000" dirty="0"/>
              <a:t>estimated to exceed </a:t>
            </a:r>
            <a:r>
              <a:rPr lang="en-US" sz="2000" dirty="0" smtClean="0"/>
              <a:t>10</a:t>
            </a:r>
            <a:r>
              <a:rPr lang="en-US" sz="2000" baseline="30000" dirty="0" smtClean="0"/>
              <a:t>60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When </a:t>
            </a:r>
            <a:r>
              <a:rPr lang="en-US" sz="2000" dirty="0"/>
              <a:t>trying to design </a:t>
            </a:r>
            <a:r>
              <a:rPr lang="en-US" sz="2000" dirty="0" smtClean="0"/>
              <a:t>new molecules </a:t>
            </a:r>
            <a:r>
              <a:rPr lang="en-US" sz="2000" dirty="0"/>
              <a:t>from scratch it is possible to come up with </a:t>
            </a:r>
            <a:r>
              <a:rPr lang="en-US" sz="2000" dirty="0" smtClean="0"/>
              <a:t>almost infinite </a:t>
            </a:r>
            <a:r>
              <a:rPr lang="en-US" sz="2000" dirty="0"/>
              <a:t>possibilities. </a:t>
            </a:r>
            <a:endParaRPr lang="en-US" sz="2000" dirty="0" smtClean="0"/>
          </a:p>
          <a:p>
            <a:r>
              <a:rPr lang="en-US" sz="2000" dirty="0" smtClean="0"/>
              <a:t>Therefore</a:t>
            </a:r>
            <a:r>
              <a:rPr lang="en-US" sz="2000" dirty="0"/>
              <a:t>, the design of molecules must </a:t>
            </a:r>
            <a:r>
              <a:rPr lang="en-US" sz="2000" dirty="0" smtClean="0"/>
              <a:t>be constrained </a:t>
            </a:r>
            <a:r>
              <a:rPr lang="en-US" sz="2000" dirty="0"/>
              <a:t>to those which fit certain spatial and electronic </a:t>
            </a:r>
            <a:r>
              <a:rPr lang="en-US" sz="2000" dirty="0" smtClean="0"/>
              <a:t>characteristics which </a:t>
            </a:r>
            <a:r>
              <a:rPr lang="en-US" sz="2000" dirty="0"/>
              <a:t>will allow them to bind </a:t>
            </a:r>
            <a:r>
              <a:rPr lang="en-US" sz="2000" dirty="0" smtClean="0"/>
              <a:t>favorably </a:t>
            </a:r>
            <a:r>
              <a:rPr lang="en-US" sz="2000" dirty="0"/>
              <a:t>to a target protein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De novo programs include SPROUT and LUDI</a:t>
            </a:r>
          </a:p>
          <a:p>
            <a:r>
              <a:rPr lang="en-US" sz="2000" dirty="0"/>
              <a:t>SPROUT has been the program most frequently used in the design of inhibitors of antibacterial </a:t>
            </a:r>
            <a:r>
              <a:rPr lang="en-US" sz="2000" dirty="0" smtClean="0"/>
              <a:t>targets</a:t>
            </a: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 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751120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i="1" dirty="0" smtClean="0"/>
              <a:t>De novo </a:t>
            </a:r>
            <a:r>
              <a:rPr lang="en-GB" sz="3200" dirty="0" smtClean="0"/>
              <a:t>design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02432"/>
            <a:ext cx="7772400" cy="4114800"/>
          </a:xfrm>
        </p:spPr>
        <p:txBody>
          <a:bodyPr/>
          <a:lstStyle/>
          <a:p>
            <a:r>
              <a:rPr lang="en-GB" sz="2000" b="1" dirty="0" smtClean="0"/>
              <a:t>SPROUT</a:t>
            </a:r>
            <a:r>
              <a:rPr lang="en-GB" sz="2000" dirty="0" smtClean="0"/>
              <a:t> – De novo design package developed at the University of Leeds and marketed by </a:t>
            </a:r>
            <a:r>
              <a:rPr lang="en-GB" sz="2000" dirty="0" err="1" smtClean="0"/>
              <a:t>SymBioSys</a:t>
            </a:r>
            <a:r>
              <a:rPr lang="en-GB" sz="2000" dirty="0" smtClean="0"/>
              <a:t>.</a:t>
            </a:r>
            <a:endParaRPr lang="en-GB" sz="2000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149754796"/>
              </p:ext>
            </p:extLst>
          </p:nvPr>
        </p:nvGraphicFramePr>
        <p:xfrm>
          <a:off x="231278" y="2924944"/>
          <a:ext cx="864096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132015" y="2542092"/>
            <a:ext cx="8720669" cy="1534980"/>
            <a:chOff x="132015" y="2132856"/>
            <a:chExt cx="8720669" cy="1534980"/>
          </a:xfrm>
        </p:grpSpPr>
        <p:grpSp>
          <p:nvGrpSpPr>
            <p:cNvPr id="6" name="Group 5"/>
            <p:cNvGrpSpPr/>
            <p:nvPr/>
          </p:nvGrpSpPr>
          <p:grpSpPr>
            <a:xfrm>
              <a:off x="132015" y="2140370"/>
              <a:ext cx="2078523" cy="1527466"/>
              <a:chOff x="265590" y="188640"/>
              <a:chExt cx="4171656" cy="3026198"/>
            </a:xfrm>
          </p:grpSpPr>
          <p:sp>
            <p:nvSpPr>
              <p:cNvPr id="67" name="Rectangle 66"/>
              <p:cNvSpPr/>
              <p:nvPr/>
            </p:nvSpPr>
            <p:spPr>
              <a:xfrm>
                <a:off x="265590" y="188640"/>
                <a:ext cx="4162393" cy="3024336"/>
              </a:xfrm>
              <a:prstGeom prst="rect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 kern="0" smtClean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68" name="Freeform 67"/>
              <p:cNvSpPr/>
              <p:nvPr/>
            </p:nvSpPr>
            <p:spPr>
              <a:xfrm>
                <a:off x="269507" y="1106905"/>
                <a:ext cx="4167739" cy="2107933"/>
              </a:xfrm>
              <a:custGeom>
                <a:avLst/>
                <a:gdLst>
                  <a:gd name="connsiteX0" fmla="*/ 0 w 4167739"/>
                  <a:gd name="connsiteY0" fmla="*/ 0 h 2107933"/>
                  <a:gd name="connsiteX1" fmla="*/ 413887 w 4167739"/>
                  <a:gd name="connsiteY1" fmla="*/ 96253 h 2107933"/>
                  <a:gd name="connsiteX2" fmla="*/ 375386 w 4167739"/>
                  <a:gd name="connsiteY2" fmla="*/ 731520 h 2107933"/>
                  <a:gd name="connsiteX3" fmla="*/ 683394 w 4167739"/>
                  <a:gd name="connsiteY3" fmla="*/ 1347537 h 2107933"/>
                  <a:gd name="connsiteX4" fmla="*/ 1568918 w 4167739"/>
                  <a:gd name="connsiteY4" fmla="*/ 1183908 h 2107933"/>
                  <a:gd name="connsiteX5" fmla="*/ 2723950 w 4167739"/>
                  <a:gd name="connsiteY5" fmla="*/ 1434164 h 2107933"/>
                  <a:gd name="connsiteX6" fmla="*/ 3330341 w 4167739"/>
                  <a:gd name="connsiteY6" fmla="*/ 1010653 h 2107933"/>
                  <a:gd name="connsiteX7" fmla="*/ 3599849 w 4167739"/>
                  <a:gd name="connsiteY7" fmla="*/ 413887 h 2107933"/>
                  <a:gd name="connsiteX8" fmla="*/ 4167739 w 4167739"/>
                  <a:gd name="connsiteY8" fmla="*/ 240632 h 2107933"/>
                  <a:gd name="connsiteX9" fmla="*/ 4158114 w 4167739"/>
                  <a:gd name="connsiteY9" fmla="*/ 2107933 h 2107933"/>
                  <a:gd name="connsiteX10" fmla="*/ 0 w 4167739"/>
                  <a:gd name="connsiteY10" fmla="*/ 2098308 h 2107933"/>
                  <a:gd name="connsiteX11" fmla="*/ 0 w 4167739"/>
                  <a:gd name="connsiteY11" fmla="*/ 0 h 2107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167739" h="2107933">
                    <a:moveTo>
                      <a:pt x="0" y="0"/>
                    </a:moveTo>
                    <a:lnTo>
                      <a:pt x="413887" y="96253"/>
                    </a:lnTo>
                    <a:lnTo>
                      <a:pt x="375386" y="731520"/>
                    </a:lnTo>
                    <a:lnTo>
                      <a:pt x="683394" y="1347537"/>
                    </a:lnTo>
                    <a:lnTo>
                      <a:pt x="1568918" y="1183908"/>
                    </a:lnTo>
                    <a:lnTo>
                      <a:pt x="2723950" y="1434164"/>
                    </a:lnTo>
                    <a:lnTo>
                      <a:pt x="3330341" y="1010653"/>
                    </a:lnTo>
                    <a:lnTo>
                      <a:pt x="3599849" y="413887"/>
                    </a:lnTo>
                    <a:lnTo>
                      <a:pt x="4167739" y="240632"/>
                    </a:lnTo>
                    <a:cubicBezTo>
                      <a:pt x="4164531" y="863066"/>
                      <a:pt x="4161322" y="1485499"/>
                      <a:pt x="4158114" y="2107933"/>
                    </a:cubicBezTo>
                    <a:lnTo>
                      <a:pt x="0" y="209830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064A2">
                  <a:lumMod val="20000"/>
                  <a:lumOff val="80000"/>
                </a:srgb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 kern="0" smtClean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69" name="Freeform 68"/>
              <p:cNvSpPr/>
              <p:nvPr/>
            </p:nvSpPr>
            <p:spPr>
              <a:xfrm>
                <a:off x="760396" y="2011680"/>
                <a:ext cx="644892" cy="452387"/>
              </a:xfrm>
              <a:custGeom>
                <a:avLst/>
                <a:gdLst>
                  <a:gd name="connsiteX0" fmla="*/ 644892 w 644892"/>
                  <a:gd name="connsiteY0" fmla="*/ 356135 h 452387"/>
                  <a:gd name="connsiteX1" fmla="*/ 211756 w 644892"/>
                  <a:gd name="connsiteY1" fmla="*/ 452387 h 452387"/>
                  <a:gd name="connsiteX2" fmla="*/ 0 w 644892"/>
                  <a:gd name="connsiteY2" fmla="*/ 77002 h 452387"/>
                  <a:gd name="connsiteX3" fmla="*/ 67377 w 644892"/>
                  <a:gd name="connsiteY3" fmla="*/ 67377 h 452387"/>
                  <a:gd name="connsiteX4" fmla="*/ 192505 w 644892"/>
                  <a:gd name="connsiteY4" fmla="*/ 9625 h 452387"/>
                  <a:gd name="connsiteX5" fmla="*/ 288758 w 644892"/>
                  <a:gd name="connsiteY5" fmla="*/ 0 h 452387"/>
                  <a:gd name="connsiteX6" fmla="*/ 404261 w 644892"/>
                  <a:gd name="connsiteY6" fmla="*/ 0 h 452387"/>
                  <a:gd name="connsiteX7" fmla="*/ 490888 w 644892"/>
                  <a:gd name="connsiteY7" fmla="*/ 19251 h 452387"/>
                  <a:gd name="connsiteX8" fmla="*/ 529389 w 644892"/>
                  <a:gd name="connsiteY8" fmla="*/ 48126 h 452387"/>
                  <a:gd name="connsiteX9" fmla="*/ 616017 w 644892"/>
                  <a:gd name="connsiteY9" fmla="*/ 134754 h 452387"/>
                  <a:gd name="connsiteX10" fmla="*/ 644892 w 644892"/>
                  <a:gd name="connsiteY10" fmla="*/ 192505 h 452387"/>
                  <a:gd name="connsiteX11" fmla="*/ 644892 w 644892"/>
                  <a:gd name="connsiteY11" fmla="*/ 356135 h 452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44892" h="452387">
                    <a:moveTo>
                      <a:pt x="644892" y="356135"/>
                    </a:moveTo>
                    <a:lnTo>
                      <a:pt x="211756" y="452387"/>
                    </a:lnTo>
                    <a:lnTo>
                      <a:pt x="0" y="77002"/>
                    </a:lnTo>
                    <a:lnTo>
                      <a:pt x="67377" y="67377"/>
                    </a:lnTo>
                    <a:lnTo>
                      <a:pt x="192505" y="9625"/>
                    </a:lnTo>
                    <a:lnTo>
                      <a:pt x="288758" y="0"/>
                    </a:lnTo>
                    <a:lnTo>
                      <a:pt x="404261" y="0"/>
                    </a:lnTo>
                    <a:lnTo>
                      <a:pt x="490888" y="19251"/>
                    </a:lnTo>
                    <a:lnTo>
                      <a:pt x="529389" y="48126"/>
                    </a:lnTo>
                    <a:lnTo>
                      <a:pt x="616017" y="134754"/>
                    </a:lnTo>
                    <a:lnTo>
                      <a:pt x="644892" y="192505"/>
                    </a:lnTo>
                    <a:lnTo>
                      <a:pt x="644892" y="356135"/>
                    </a:lnTo>
                    <a:close/>
                  </a:path>
                </a:pathLst>
              </a:custGeom>
              <a:solidFill>
                <a:srgbClr val="00B050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 kern="0" smtClean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70" name="Freeform 69"/>
              <p:cNvSpPr/>
              <p:nvPr/>
            </p:nvSpPr>
            <p:spPr>
              <a:xfrm>
                <a:off x="3359217" y="1828800"/>
                <a:ext cx="375385" cy="452387"/>
              </a:xfrm>
              <a:custGeom>
                <a:avLst/>
                <a:gdLst>
                  <a:gd name="connsiteX0" fmla="*/ 9625 w 375385"/>
                  <a:gd name="connsiteY0" fmla="*/ 452387 h 452387"/>
                  <a:gd name="connsiteX1" fmla="*/ 250257 w 375385"/>
                  <a:gd name="connsiteY1" fmla="*/ 288758 h 452387"/>
                  <a:gd name="connsiteX2" fmla="*/ 375385 w 375385"/>
                  <a:gd name="connsiteY2" fmla="*/ 9625 h 452387"/>
                  <a:gd name="connsiteX3" fmla="*/ 250257 w 375385"/>
                  <a:gd name="connsiteY3" fmla="*/ 0 h 452387"/>
                  <a:gd name="connsiteX4" fmla="*/ 154004 w 375385"/>
                  <a:gd name="connsiteY4" fmla="*/ 19251 h 452387"/>
                  <a:gd name="connsiteX5" fmla="*/ 154004 w 375385"/>
                  <a:gd name="connsiteY5" fmla="*/ 19251 h 452387"/>
                  <a:gd name="connsiteX6" fmla="*/ 86627 w 375385"/>
                  <a:gd name="connsiteY6" fmla="*/ 86627 h 452387"/>
                  <a:gd name="connsiteX7" fmla="*/ 48126 w 375385"/>
                  <a:gd name="connsiteY7" fmla="*/ 154004 h 452387"/>
                  <a:gd name="connsiteX8" fmla="*/ 48126 w 375385"/>
                  <a:gd name="connsiteY8" fmla="*/ 154004 h 452387"/>
                  <a:gd name="connsiteX9" fmla="*/ 19250 w 375385"/>
                  <a:gd name="connsiteY9" fmla="*/ 250257 h 452387"/>
                  <a:gd name="connsiteX10" fmla="*/ 9625 w 375385"/>
                  <a:gd name="connsiteY10" fmla="*/ 279133 h 452387"/>
                  <a:gd name="connsiteX11" fmla="*/ 0 w 375385"/>
                  <a:gd name="connsiteY11" fmla="*/ 365760 h 452387"/>
                  <a:gd name="connsiteX12" fmla="*/ 9625 w 375385"/>
                  <a:gd name="connsiteY12" fmla="*/ 452387 h 452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75385" h="452387">
                    <a:moveTo>
                      <a:pt x="9625" y="452387"/>
                    </a:moveTo>
                    <a:lnTo>
                      <a:pt x="250257" y="288758"/>
                    </a:lnTo>
                    <a:lnTo>
                      <a:pt x="375385" y="9625"/>
                    </a:lnTo>
                    <a:lnTo>
                      <a:pt x="250257" y="0"/>
                    </a:lnTo>
                    <a:lnTo>
                      <a:pt x="154004" y="19251"/>
                    </a:lnTo>
                    <a:lnTo>
                      <a:pt x="154004" y="19251"/>
                    </a:lnTo>
                    <a:lnTo>
                      <a:pt x="86627" y="86627"/>
                    </a:lnTo>
                    <a:lnTo>
                      <a:pt x="48126" y="154004"/>
                    </a:lnTo>
                    <a:lnTo>
                      <a:pt x="48126" y="154004"/>
                    </a:lnTo>
                    <a:lnTo>
                      <a:pt x="19250" y="250257"/>
                    </a:lnTo>
                    <a:lnTo>
                      <a:pt x="9625" y="279133"/>
                    </a:lnTo>
                    <a:lnTo>
                      <a:pt x="0" y="365760"/>
                    </a:lnTo>
                    <a:lnTo>
                      <a:pt x="9625" y="452387"/>
                    </a:lnTo>
                    <a:close/>
                  </a:path>
                </a:pathLst>
              </a:custGeom>
              <a:solidFill>
                <a:srgbClr val="FF0000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 kern="0" smtClean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71" name="TextBox 70"/>
              <p:cNvSpPr txBox="1"/>
              <p:nvPr/>
            </p:nvSpPr>
            <p:spPr>
              <a:xfrm>
                <a:off x="323528" y="203938"/>
                <a:ext cx="43686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GB" sz="1800" kern="0" dirty="0" smtClean="0">
                    <a:solidFill>
                      <a:prstClr val="black"/>
                    </a:solidFill>
                    <a:latin typeface="Calibri"/>
                  </a:rPr>
                  <a:t>A</a:t>
                </a: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2267744" y="2141310"/>
              <a:ext cx="2081196" cy="1511228"/>
              <a:chOff x="4788024" y="203938"/>
              <a:chExt cx="4167739" cy="3024336"/>
            </a:xfrm>
          </p:grpSpPr>
          <p:sp>
            <p:nvSpPr>
              <p:cNvPr id="57" name="Rectangle 56"/>
              <p:cNvSpPr/>
              <p:nvPr/>
            </p:nvSpPr>
            <p:spPr>
              <a:xfrm>
                <a:off x="4788024" y="203938"/>
                <a:ext cx="4162393" cy="3024336"/>
              </a:xfrm>
              <a:prstGeom prst="rect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 kern="0" smtClean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4883900" y="203938"/>
                <a:ext cx="43686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GB" sz="1800" kern="0" dirty="0" smtClean="0">
                    <a:solidFill>
                      <a:prstClr val="black"/>
                    </a:solidFill>
                    <a:latin typeface="Calibri"/>
                  </a:rPr>
                  <a:t>B</a:t>
                </a:r>
              </a:p>
            </p:txBody>
          </p:sp>
          <p:grpSp>
            <p:nvGrpSpPr>
              <p:cNvPr id="59" name="Group 58"/>
              <p:cNvGrpSpPr/>
              <p:nvPr/>
            </p:nvGrpSpPr>
            <p:grpSpPr>
              <a:xfrm>
                <a:off x="4788024" y="1120341"/>
                <a:ext cx="4167739" cy="2107933"/>
                <a:chOff x="4788024" y="1120341"/>
                <a:chExt cx="4167739" cy="2107933"/>
              </a:xfrm>
            </p:grpSpPr>
            <p:sp>
              <p:nvSpPr>
                <p:cNvPr id="60" name="Freeform 59"/>
                <p:cNvSpPr/>
                <p:nvPr/>
              </p:nvSpPr>
              <p:spPr>
                <a:xfrm>
                  <a:off x="4788024" y="1120341"/>
                  <a:ext cx="4167739" cy="2107933"/>
                </a:xfrm>
                <a:custGeom>
                  <a:avLst/>
                  <a:gdLst>
                    <a:gd name="connsiteX0" fmla="*/ 0 w 4167739"/>
                    <a:gd name="connsiteY0" fmla="*/ 0 h 2107933"/>
                    <a:gd name="connsiteX1" fmla="*/ 413887 w 4167739"/>
                    <a:gd name="connsiteY1" fmla="*/ 96253 h 2107933"/>
                    <a:gd name="connsiteX2" fmla="*/ 375386 w 4167739"/>
                    <a:gd name="connsiteY2" fmla="*/ 731520 h 2107933"/>
                    <a:gd name="connsiteX3" fmla="*/ 683394 w 4167739"/>
                    <a:gd name="connsiteY3" fmla="*/ 1347537 h 2107933"/>
                    <a:gd name="connsiteX4" fmla="*/ 1568918 w 4167739"/>
                    <a:gd name="connsiteY4" fmla="*/ 1183908 h 2107933"/>
                    <a:gd name="connsiteX5" fmla="*/ 2723950 w 4167739"/>
                    <a:gd name="connsiteY5" fmla="*/ 1434164 h 2107933"/>
                    <a:gd name="connsiteX6" fmla="*/ 3330341 w 4167739"/>
                    <a:gd name="connsiteY6" fmla="*/ 1010653 h 2107933"/>
                    <a:gd name="connsiteX7" fmla="*/ 3599849 w 4167739"/>
                    <a:gd name="connsiteY7" fmla="*/ 413887 h 2107933"/>
                    <a:gd name="connsiteX8" fmla="*/ 4167739 w 4167739"/>
                    <a:gd name="connsiteY8" fmla="*/ 240632 h 2107933"/>
                    <a:gd name="connsiteX9" fmla="*/ 4158114 w 4167739"/>
                    <a:gd name="connsiteY9" fmla="*/ 2107933 h 2107933"/>
                    <a:gd name="connsiteX10" fmla="*/ 0 w 4167739"/>
                    <a:gd name="connsiteY10" fmla="*/ 2098308 h 2107933"/>
                    <a:gd name="connsiteX11" fmla="*/ 0 w 4167739"/>
                    <a:gd name="connsiteY11" fmla="*/ 0 h 21079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167739" h="2107933">
                      <a:moveTo>
                        <a:pt x="0" y="0"/>
                      </a:moveTo>
                      <a:lnTo>
                        <a:pt x="413887" y="96253"/>
                      </a:lnTo>
                      <a:lnTo>
                        <a:pt x="375386" y="731520"/>
                      </a:lnTo>
                      <a:lnTo>
                        <a:pt x="683394" y="1347537"/>
                      </a:lnTo>
                      <a:lnTo>
                        <a:pt x="1568918" y="1183908"/>
                      </a:lnTo>
                      <a:lnTo>
                        <a:pt x="2723950" y="1434164"/>
                      </a:lnTo>
                      <a:lnTo>
                        <a:pt x="3330341" y="1010653"/>
                      </a:lnTo>
                      <a:lnTo>
                        <a:pt x="3599849" y="413887"/>
                      </a:lnTo>
                      <a:lnTo>
                        <a:pt x="4167739" y="240632"/>
                      </a:lnTo>
                      <a:cubicBezTo>
                        <a:pt x="4164531" y="863066"/>
                        <a:pt x="4161322" y="1485499"/>
                        <a:pt x="4158114" y="2107933"/>
                      </a:cubicBezTo>
                      <a:lnTo>
                        <a:pt x="0" y="209830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8064A2">
                    <a:lumMod val="20000"/>
                    <a:lumOff val="80000"/>
                  </a:srgb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GB" sz="1800" kern="0" smtClean="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61" name="Freeform 60"/>
                <p:cNvSpPr/>
                <p:nvPr/>
              </p:nvSpPr>
              <p:spPr>
                <a:xfrm>
                  <a:off x="5278913" y="2025116"/>
                  <a:ext cx="644892" cy="452387"/>
                </a:xfrm>
                <a:custGeom>
                  <a:avLst/>
                  <a:gdLst>
                    <a:gd name="connsiteX0" fmla="*/ 644892 w 644892"/>
                    <a:gd name="connsiteY0" fmla="*/ 356135 h 452387"/>
                    <a:gd name="connsiteX1" fmla="*/ 211756 w 644892"/>
                    <a:gd name="connsiteY1" fmla="*/ 452387 h 452387"/>
                    <a:gd name="connsiteX2" fmla="*/ 0 w 644892"/>
                    <a:gd name="connsiteY2" fmla="*/ 77002 h 452387"/>
                    <a:gd name="connsiteX3" fmla="*/ 67377 w 644892"/>
                    <a:gd name="connsiteY3" fmla="*/ 67377 h 452387"/>
                    <a:gd name="connsiteX4" fmla="*/ 192505 w 644892"/>
                    <a:gd name="connsiteY4" fmla="*/ 9625 h 452387"/>
                    <a:gd name="connsiteX5" fmla="*/ 288758 w 644892"/>
                    <a:gd name="connsiteY5" fmla="*/ 0 h 452387"/>
                    <a:gd name="connsiteX6" fmla="*/ 404261 w 644892"/>
                    <a:gd name="connsiteY6" fmla="*/ 0 h 452387"/>
                    <a:gd name="connsiteX7" fmla="*/ 490888 w 644892"/>
                    <a:gd name="connsiteY7" fmla="*/ 19251 h 452387"/>
                    <a:gd name="connsiteX8" fmla="*/ 529389 w 644892"/>
                    <a:gd name="connsiteY8" fmla="*/ 48126 h 452387"/>
                    <a:gd name="connsiteX9" fmla="*/ 616017 w 644892"/>
                    <a:gd name="connsiteY9" fmla="*/ 134754 h 452387"/>
                    <a:gd name="connsiteX10" fmla="*/ 644892 w 644892"/>
                    <a:gd name="connsiteY10" fmla="*/ 192505 h 452387"/>
                    <a:gd name="connsiteX11" fmla="*/ 644892 w 644892"/>
                    <a:gd name="connsiteY11" fmla="*/ 356135 h 4523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44892" h="452387">
                      <a:moveTo>
                        <a:pt x="644892" y="356135"/>
                      </a:moveTo>
                      <a:lnTo>
                        <a:pt x="211756" y="452387"/>
                      </a:lnTo>
                      <a:lnTo>
                        <a:pt x="0" y="77002"/>
                      </a:lnTo>
                      <a:lnTo>
                        <a:pt x="67377" y="67377"/>
                      </a:lnTo>
                      <a:lnTo>
                        <a:pt x="192505" y="9625"/>
                      </a:lnTo>
                      <a:lnTo>
                        <a:pt x="288758" y="0"/>
                      </a:lnTo>
                      <a:lnTo>
                        <a:pt x="404261" y="0"/>
                      </a:lnTo>
                      <a:lnTo>
                        <a:pt x="490888" y="19251"/>
                      </a:lnTo>
                      <a:lnTo>
                        <a:pt x="529389" y="48126"/>
                      </a:lnTo>
                      <a:lnTo>
                        <a:pt x="616017" y="134754"/>
                      </a:lnTo>
                      <a:lnTo>
                        <a:pt x="644892" y="192505"/>
                      </a:lnTo>
                      <a:lnTo>
                        <a:pt x="644892" y="356135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GB" sz="1800" kern="0" smtClean="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62" name="Freeform 61"/>
                <p:cNvSpPr/>
                <p:nvPr/>
              </p:nvSpPr>
              <p:spPr>
                <a:xfrm>
                  <a:off x="7877734" y="1842236"/>
                  <a:ext cx="375385" cy="452387"/>
                </a:xfrm>
                <a:custGeom>
                  <a:avLst/>
                  <a:gdLst>
                    <a:gd name="connsiteX0" fmla="*/ 9625 w 375385"/>
                    <a:gd name="connsiteY0" fmla="*/ 452387 h 452387"/>
                    <a:gd name="connsiteX1" fmla="*/ 250257 w 375385"/>
                    <a:gd name="connsiteY1" fmla="*/ 288758 h 452387"/>
                    <a:gd name="connsiteX2" fmla="*/ 375385 w 375385"/>
                    <a:gd name="connsiteY2" fmla="*/ 9625 h 452387"/>
                    <a:gd name="connsiteX3" fmla="*/ 250257 w 375385"/>
                    <a:gd name="connsiteY3" fmla="*/ 0 h 452387"/>
                    <a:gd name="connsiteX4" fmla="*/ 154004 w 375385"/>
                    <a:gd name="connsiteY4" fmla="*/ 19251 h 452387"/>
                    <a:gd name="connsiteX5" fmla="*/ 154004 w 375385"/>
                    <a:gd name="connsiteY5" fmla="*/ 19251 h 452387"/>
                    <a:gd name="connsiteX6" fmla="*/ 86627 w 375385"/>
                    <a:gd name="connsiteY6" fmla="*/ 86627 h 452387"/>
                    <a:gd name="connsiteX7" fmla="*/ 48126 w 375385"/>
                    <a:gd name="connsiteY7" fmla="*/ 154004 h 452387"/>
                    <a:gd name="connsiteX8" fmla="*/ 48126 w 375385"/>
                    <a:gd name="connsiteY8" fmla="*/ 154004 h 452387"/>
                    <a:gd name="connsiteX9" fmla="*/ 19250 w 375385"/>
                    <a:gd name="connsiteY9" fmla="*/ 250257 h 452387"/>
                    <a:gd name="connsiteX10" fmla="*/ 9625 w 375385"/>
                    <a:gd name="connsiteY10" fmla="*/ 279133 h 452387"/>
                    <a:gd name="connsiteX11" fmla="*/ 0 w 375385"/>
                    <a:gd name="connsiteY11" fmla="*/ 365760 h 452387"/>
                    <a:gd name="connsiteX12" fmla="*/ 9625 w 375385"/>
                    <a:gd name="connsiteY12" fmla="*/ 452387 h 4523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75385" h="452387">
                      <a:moveTo>
                        <a:pt x="9625" y="452387"/>
                      </a:moveTo>
                      <a:lnTo>
                        <a:pt x="250257" y="288758"/>
                      </a:lnTo>
                      <a:lnTo>
                        <a:pt x="375385" y="9625"/>
                      </a:lnTo>
                      <a:lnTo>
                        <a:pt x="250257" y="0"/>
                      </a:lnTo>
                      <a:lnTo>
                        <a:pt x="154004" y="19251"/>
                      </a:lnTo>
                      <a:lnTo>
                        <a:pt x="154004" y="19251"/>
                      </a:lnTo>
                      <a:lnTo>
                        <a:pt x="86627" y="86627"/>
                      </a:lnTo>
                      <a:lnTo>
                        <a:pt x="48126" y="154004"/>
                      </a:lnTo>
                      <a:lnTo>
                        <a:pt x="48126" y="154004"/>
                      </a:lnTo>
                      <a:lnTo>
                        <a:pt x="19250" y="250257"/>
                      </a:lnTo>
                      <a:lnTo>
                        <a:pt x="9625" y="279133"/>
                      </a:lnTo>
                      <a:lnTo>
                        <a:pt x="0" y="365760"/>
                      </a:lnTo>
                      <a:lnTo>
                        <a:pt x="9625" y="452387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GB" sz="1800" kern="0" smtClean="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cxnSp>
              <p:nvCxnSpPr>
                <p:cNvPr id="63" name="Straight Connector 62"/>
                <p:cNvCxnSpPr/>
                <p:nvPr/>
              </p:nvCxnSpPr>
              <p:spPr>
                <a:xfrm flipV="1">
                  <a:off x="5643214" y="1716106"/>
                  <a:ext cx="280591" cy="458202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ysDash"/>
                </a:ln>
                <a:effectLst/>
              </p:spPr>
            </p:cxnSp>
            <p:cxnSp>
              <p:nvCxnSpPr>
                <p:cNvPr id="64" name="Straight Connector 63"/>
                <p:cNvCxnSpPr/>
                <p:nvPr/>
              </p:nvCxnSpPr>
              <p:spPr>
                <a:xfrm>
                  <a:off x="7740352" y="1828800"/>
                  <a:ext cx="325074" cy="226193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ysDash"/>
                </a:ln>
                <a:effectLst/>
              </p:spPr>
            </p:cxnSp>
            <p:sp>
              <p:nvSpPr>
                <p:cNvPr id="65" name="Oval 64"/>
                <p:cNvSpPr/>
                <p:nvPr/>
              </p:nvSpPr>
              <p:spPr>
                <a:xfrm>
                  <a:off x="5813470" y="1412776"/>
                  <a:ext cx="304379" cy="288032"/>
                </a:xfrm>
                <a:prstGeom prst="ellipse">
                  <a:avLst/>
                </a:prstGeom>
                <a:solidFill>
                  <a:srgbClr val="FFFF00"/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GB" sz="1050" kern="0" dirty="0" smtClean="0">
                      <a:solidFill>
                        <a:prstClr val="black"/>
                      </a:solidFill>
                      <a:latin typeface="Calibri"/>
                    </a:rPr>
                    <a:t>X</a:t>
                  </a:r>
                </a:p>
              </p:txBody>
            </p:sp>
            <p:sp>
              <p:nvSpPr>
                <p:cNvPr id="66" name="Oval 65"/>
                <p:cNvSpPr/>
                <p:nvPr/>
              </p:nvSpPr>
              <p:spPr>
                <a:xfrm>
                  <a:off x="7435973" y="1572090"/>
                  <a:ext cx="304379" cy="288032"/>
                </a:xfrm>
                <a:prstGeom prst="ellipse">
                  <a:avLst/>
                </a:prstGeom>
                <a:solidFill>
                  <a:srgbClr val="1F497D">
                    <a:lumMod val="60000"/>
                    <a:lumOff val="40000"/>
                  </a:srgb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GB" sz="1050" kern="0" dirty="0" smtClean="0">
                      <a:solidFill>
                        <a:prstClr val="black"/>
                      </a:solidFill>
                      <a:latin typeface="Calibri"/>
                    </a:rPr>
                    <a:t>Y</a:t>
                  </a:r>
                </a:p>
              </p:txBody>
            </p:sp>
          </p:grpSp>
        </p:grpSp>
        <p:grpSp>
          <p:nvGrpSpPr>
            <p:cNvPr id="8" name="Group 7"/>
            <p:cNvGrpSpPr/>
            <p:nvPr/>
          </p:nvGrpSpPr>
          <p:grpSpPr>
            <a:xfrm>
              <a:off x="4427984" y="2140370"/>
              <a:ext cx="2086543" cy="1512168"/>
              <a:chOff x="260244" y="3573016"/>
              <a:chExt cx="4167739" cy="3024336"/>
            </a:xfrm>
          </p:grpSpPr>
          <p:sp>
            <p:nvSpPr>
              <p:cNvPr id="44" name="Rectangle 43"/>
              <p:cNvSpPr/>
              <p:nvPr/>
            </p:nvSpPr>
            <p:spPr>
              <a:xfrm>
                <a:off x="265589" y="3573016"/>
                <a:ext cx="4162393" cy="3024336"/>
              </a:xfrm>
              <a:prstGeom prst="rect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 kern="0" smtClean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323528" y="3573016"/>
                <a:ext cx="43686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GB" sz="1800" kern="0" dirty="0" smtClean="0">
                    <a:solidFill>
                      <a:prstClr val="black"/>
                    </a:solidFill>
                    <a:latin typeface="Calibri"/>
                  </a:rPr>
                  <a:t>C</a:t>
                </a:r>
              </a:p>
            </p:txBody>
          </p:sp>
          <p:sp>
            <p:nvSpPr>
              <p:cNvPr id="46" name="Freeform 45"/>
              <p:cNvSpPr/>
              <p:nvPr/>
            </p:nvSpPr>
            <p:spPr>
              <a:xfrm>
                <a:off x="260244" y="4474389"/>
                <a:ext cx="4167739" cy="2107933"/>
              </a:xfrm>
              <a:custGeom>
                <a:avLst/>
                <a:gdLst>
                  <a:gd name="connsiteX0" fmla="*/ 0 w 4167739"/>
                  <a:gd name="connsiteY0" fmla="*/ 0 h 2107933"/>
                  <a:gd name="connsiteX1" fmla="*/ 413887 w 4167739"/>
                  <a:gd name="connsiteY1" fmla="*/ 96253 h 2107933"/>
                  <a:gd name="connsiteX2" fmla="*/ 375386 w 4167739"/>
                  <a:gd name="connsiteY2" fmla="*/ 731520 h 2107933"/>
                  <a:gd name="connsiteX3" fmla="*/ 683394 w 4167739"/>
                  <a:gd name="connsiteY3" fmla="*/ 1347537 h 2107933"/>
                  <a:gd name="connsiteX4" fmla="*/ 1568918 w 4167739"/>
                  <a:gd name="connsiteY4" fmla="*/ 1183908 h 2107933"/>
                  <a:gd name="connsiteX5" fmla="*/ 2723950 w 4167739"/>
                  <a:gd name="connsiteY5" fmla="*/ 1434164 h 2107933"/>
                  <a:gd name="connsiteX6" fmla="*/ 3330341 w 4167739"/>
                  <a:gd name="connsiteY6" fmla="*/ 1010653 h 2107933"/>
                  <a:gd name="connsiteX7" fmla="*/ 3599849 w 4167739"/>
                  <a:gd name="connsiteY7" fmla="*/ 413887 h 2107933"/>
                  <a:gd name="connsiteX8" fmla="*/ 4167739 w 4167739"/>
                  <a:gd name="connsiteY8" fmla="*/ 240632 h 2107933"/>
                  <a:gd name="connsiteX9" fmla="*/ 4158114 w 4167739"/>
                  <a:gd name="connsiteY9" fmla="*/ 2107933 h 2107933"/>
                  <a:gd name="connsiteX10" fmla="*/ 0 w 4167739"/>
                  <a:gd name="connsiteY10" fmla="*/ 2098308 h 2107933"/>
                  <a:gd name="connsiteX11" fmla="*/ 0 w 4167739"/>
                  <a:gd name="connsiteY11" fmla="*/ 0 h 2107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167739" h="2107933">
                    <a:moveTo>
                      <a:pt x="0" y="0"/>
                    </a:moveTo>
                    <a:lnTo>
                      <a:pt x="413887" y="96253"/>
                    </a:lnTo>
                    <a:lnTo>
                      <a:pt x="375386" y="731520"/>
                    </a:lnTo>
                    <a:lnTo>
                      <a:pt x="683394" y="1347537"/>
                    </a:lnTo>
                    <a:lnTo>
                      <a:pt x="1568918" y="1183908"/>
                    </a:lnTo>
                    <a:lnTo>
                      <a:pt x="2723950" y="1434164"/>
                    </a:lnTo>
                    <a:lnTo>
                      <a:pt x="3330341" y="1010653"/>
                    </a:lnTo>
                    <a:lnTo>
                      <a:pt x="3599849" y="413887"/>
                    </a:lnTo>
                    <a:lnTo>
                      <a:pt x="4167739" y="240632"/>
                    </a:lnTo>
                    <a:cubicBezTo>
                      <a:pt x="4164531" y="863066"/>
                      <a:pt x="4161322" y="1485499"/>
                      <a:pt x="4158114" y="2107933"/>
                    </a:cubicBezTo>
                    <a:lnTo>
                      <a:pt x="0" y="209830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064A2">
                  <a:lumMod val="20000"/>
                  <a:lumOff val="80000"/>
                </a:srgb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 kern="0" smtClean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47" name="Freeform 46"/>
              <p:cNvSpPr/>
              <p:nvPr/>
            </p:nvSpPr>
            <p:spPr>
              <a:xfrm>
                <a:off x="751133" y="5379164"/>
                <a:ext cx="644892" cy="452387"/>
              </a:xfrm>
              <a:custGeom>
                <a:avLst/>
                <a:gdLst>
                  <a:gd name="connsiteX0" fmla="*/ 644892 w 644892"/>
                  <a:gd name="connsiteY0" fmla="*/ 356135 h 452387"/>
                  <a:gd name="connsiteX1" fmla="*/ 211756 w 644892"/>
                  <a:gd name="connsiteY1" fmla="*/ 452387 h 452387"/>
                  <a:gd name="connsiteX2" fmla="*/ 0 w 644892"/>
                  <a:gd name="connsiteY2" fmla="*/ 77002 h 452387"/>
                  <a:gd name="connsiteX3" fmla="*/ 67377 w 644892"/>
                  <a:gd name="connsiteY3" fmla="*/ 67377 h 452387"/>
                  <a:gd name="connsiteX4" fmla="*/ 192505 w 644892"/>
                  <a:gd name="connsiteY4" fmla="*/ 9625 h 452387"/>
                  <a:gd name="connsiteX5" fmla="*/ 288758 w 644892"/>
                  <a:gd name="connsiteY5" fmla="*/ 0 h 452387"/>
                  <a:gd name="connsiteX6" fmla="*/ 404261 w 644892"/>
                  <a:gd name="connsiteY6" fmla="*/ 0 h 452387"/>
                  <a:gd name="connsiteX7" fmla="*/ 490888 w 644892"/>
                  <a:gd name="connsiteY7" fmla="*/ 19251 h 452387"/>
                  <a:gd name="connsiteX8" fmla="*/ 529389 w 644892"/>
                  <a:gd name="connsiteY8" fmla="*/ 48126 h 452387"/>
                  <a:gd name="connsiteX9" fmla="*/ 616017 w 644892"/>
                  <a:gd name="connsiteY9" fmla="*/ 134754 h 452387"/>
                  <a:gd name="connsiteX10" fmla="*/ 644892 w 644892"/>
                  <a:gd name="connsiteY10" fmla="*/ 192505 h 452387"/>
                  <a:gd name="connsiteX11" fmla="*/ 644892 w 644892"/>
                  <a:gd name="connsiteY11" fmla="*/ 356135 h 452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44892" h="452387">
                    <a:moveTo>
                      <a:pt x="644892" y="356135"/>
                    </a:moveTo>
                    <a:lnTo>
                      <a:pt x="211756" y="452387"/>
                    </a:lnTo>
                    <a:lnTo>
                      <a:pt x="0" y="77002"/>
                    </a:lnTo>
                    <a:lnTo>
                      <a:pt x="67377" y="67377"/>
                    </a:lnTo>
                    <a:lnTo>
                      <a:pt x="192505" y="9625"/>
                    </a:lnTo>
                    <a:lnTo>
                      <a:pt x="288758" y="0"/>
                    </a:lnTo>
                    <a:lnTo>
                      <a:pt x="404261" y="0"/>
                    </a:lnTo>
                    <a:lnTo>
                      <a:pt x="490888" y="19251"/>
                    </a:lnTo>
                    <a:lnTo>
                      <a:pt x="529389" y="48126"/>
                    </a:lnTo>
                    <a:lnTo>
                      <a:pt x="616017" y="134754"/>
                    </a:lnTo>
                    <a:lnTo>
                      <a:pt x="644892" y="192505"/>
                    </a:lnTo>
                    <a:lnTo>
                      <a:pt x="644892" y="356135"/>
                    </a:lnTo>
                    <a:close/>
                  </a:path>
                </a:pathLst>
              </a:custGeom>
              <a:solidFill>
                <a:srgbClr val="00B050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 kern="0" smtClean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48" name="Freeform 47"/>
              <p:cNvSpPr/>
              <p:nvPr/>
            </p:nvSpPr>
            <p:spPr>
              <a:xfrm>
                <a:off x="3349954" y="5196284"/>
                <a:ext cx="375385" cy="452387"/>
              </a:xfrm>
              <a:custGeom>
                <a:avLst/>
                <a:gdLst>
                  <a:gd name="connsiteX0" fmla="*/ 9625 w 375385"/>
                  <a:gd name="connsiteY0" fmla="*/ 452387 h 452387"/>
                  <a:gd name="connsiteX1" fmla="*/ 250257 w 375385"/>
                  <a:gd name="connsiteY1" fmla="*/ 288758 h 452387"/>
                  <a:gd name="connsiteX2" fmla="*/ 375385 w 375385"/>
                  <a:gd name="connsiteY2" fmla="*/ 9625 h 452387"/>
                  <a:gd name="connsiteX3" fmla="*/ 250257 w 375385"/>
                  <a:gd name="connsiteY3" fmla="*/ 0 h 452387"/>
                  <a:gd name="connsiteX4" fmla="*/ 154004 w 375385"/>
                  <a:gd name="connsiteY4" fmla="*/ 19251 h 452387"/>
                  <a:gd name="connsiteX5" fmla="*/ 154004 w 375385"/>
                  <a:gd name="connsiteY5" fmla="*/ 19251 h 452387"/>
                  <a:gd name="connsiteX6" fmla="*/ 86627 w 375385"/>
                  <a:gd name="connsiteY6" fmla="*/ 86627 h 452387"/>
                  <a:gd name="connsiteX7" fmla="*/ 48126 w 375385"/>
                  <a:gd name="connsiteY7" fmla="*/ 154004 h 452387"/>
                  <a:gd name="connsiteX8" fmla="*/ 48126 w 375385"/>
                  <a:gd name="connsiteY8" fmla="*/ 154004 h 452387"/>
                  <a:gd name="connsiteX9" fmla="*/ 19250 w 375385"/>
                  <a:gd name="connsiteY9" fmla="*/ 250257 h 452387"/>
                  <a:gd name="connsiteX10" fmla="*/ 9625 w 375385"/>
                  <a:gd name="connsiteY10" fmla="*/ 279133 h 452387"/>
                  <a:gd name="connsiteX11" fmla="*/ 0 w 375385"/>
                  <a:gd name="connsiteY11" fmla="*/ 365760 h 452387"/>
                  <a:gd name="connsiteX12" fmla="*/ 9625 w 375385"/>
                  <a:gd name="connsiteY12" fmla="*/ 452387 h 452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75385" h="452387">
                    <a:moveTo>
                      <a:pt x="9625" y="452387"/>
                    </a:moveTo>
                    <a:lnTo>
                      <a:pt x="250257" y="288758"/>
                    </a:lnTo>
                    <a:lnTo>
                      <a:pt x="375385" y="9625"/>
                    </a:lnTo>
                    <a:lnTo>
                      <a:pt x="250257" y="0"/>
                    </a:lnTo>
                    <a:lnTo>
                      <a:pt x="154004" y="19251"/>
                    </a:lnTo>
                    <a:lnTo>
                      <a:pt x="154004" y="19251"/>
                    </a:lnTo>
                    <a:lnTo>
                      <a:pt x="86627" y="86627"/>
                    </a:lnTo>
                    <a:lnTo>
                      <a:pt x="48126" y="154004"/>
                    </a:lnTo>
                    <a:lnTo>
                      <a:pt x="48126" y="154004"/>
                    </a:lnTo>
                    <a:lnTo>
                      <a:pt x="19250" y="250257"/>
                    </a:lnTo>
                    <a:lnTo>
                      <a:pt x="9625" y="279133"/>
                    </a:lnTo>
                    <a:lnTo>
                      <a:pt x="0" y="365760"/>
                    </a:lnTo>
                    <a:lnTo>
                      <a:pt x="9625" y="452387"/>
                    </a:lnTo>
                    <a:close/>
                  </a:path>
                </a:pathLst>
              </a:custGeom>
              <a:solidFill>
                <a:srgbClr val="FF0000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 kern="0" smtClean="0">
                  <a:solidFill>
                    <a:prstClr val="white"/>
                  </a:solidFill>
                  <a:latin typeface="Calibri"/>
                </a:endParaRPr>
              </a:p>
            </p:txBody>
          </p:sp>
          <p:cxnSp>
            <p:nvCxnSpPr>
              <p:cNvPr id="49" name="Straight Connector 48"/>
              <p:cNvCxnSpPr>
                <a:endCxn id="52" idx="4"/>
              </p:cNvCxnSpPr>
              <p:nvPr/>
            </p:nvCxnSpPr>
            <p:spPr>
              <a:xfrm flipV="1">
                <a:off x="1115434" y="5085184"/>
                <a:ext cx="208033" cy="443172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ysDash"/>
              </a:ln>
              <a:effectLst/>
            </p:spPr>
          </p:cxnSp>
          <p:cxnSp>
            <p:nvCxnSpPr>
              <p:cNvPr id="50" name="Straight Connector 49"/>
              <p:cNvCxnSpPr>
                <a:stCxn id="53" idx="4"/>
              </p:cNvCxnSpPr>
              <p:nvPr/>
            </p:nvCxnSpPr>
            <p:spPr>
              <a:xfrm>
                <a:off x="3195675" y="5085184"/>
                <a:ext cx="325624" cy="323857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ysDash"/>
              </a:ln>
              <a:effectLst/>
            </p:spPr>
          </p:cxnSp>
          <p:grpSp>
            <p:nvGrpSpPr>
              <p:cNvPr id="51" name="Group 50"/>
              <p:cNvGrpSpPr/>
              <p:nvPr/>
            </p:nvGrpSpPr>
            <p:grpSpPr>
              <a:xfrm>
                <a:off x="1171277" y="4797152"/>
                <a:ext cx="2176587" cy="288032"/>
                <a:chOff x="1171277" y="4797152"/>
                <a:chExt cx="2176587" cy="288032"/>
              </a:xfrm>
            </p:grpSpPr>
            <p:sp>
              <p:nvSpPr>
                <p:cNvPr id="52" name="Oval 51"/>
                <p:cNvSpPr/>
                <p:nvPr/>
              </p:nvSpPr>
              <p:spPr>
                <a:xfrm>
                  <a:off x="1171277" y="4797152"/>
                  <a:ext cx="304379" cy="288032"/>
                </a:xfrm>
                <a:prstGeom prst="ellipse">
                  <a:avLst/>
                </a:prstGeom>
                <a:solidFill>
                  <a:srgbClr val="FFFF00"/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GB" sz="1050" kern="0" dirty="0" smtClean="0">
                      <a:solidFill>
                        <a:prstClr val="black"/>
                      </a:solidFill>
                      <a:latin typeface="Calibri"/>
                    </a:rPr>
                    <a:t>X</a:t>
                  </a:r>
                </a:p>
              </p:txBody>
            </p:sp>
            <p:sp>
              <p:nvSpPr>
                <p:cNvPr id="53" name="Oval 52"/>
                <p:cNvSpPr/>
                <p:nvPr/>
              </p:nvSpPr>
              <p:spPr>
                <a:xfrm>
                  <a:off x="3043485" y="4797152"/>
                  <a:ext cx="304379" cy="288032"/>
                </a:xfrm>
                <a:prstGeom prst="ellipse">
                  <a:avLst/>
                </a:prstGeom>
                <a:solidFill>
                  <a:srgbClr val="1F497D">
                    <a:lumMod val="60000"/>
                    <a:lumOff val="40000"/>
                  </a:srgb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GB" sz="1050" kern="0" dirty="0" smtClean="0">
                      <a:solidFill>
                        <a:prstClr val="black"/>
                      </a:solidFill>
                      <a:latin typeface="Calibri"/>
                    </a:rPr>
                    <a:t>Y</a:t>
                  </a:r>
                </a:p>
              </p:txBody>
            </p:sp>
            <p:sp>
              <p:nvSpPr>
                <p:cNvPr id="54" name="Rectangle 53"/>
                <p:cNvSpPr/>
                <p:nvPr/>
              </p:nvSpPr>
              <p:spPr>
                <a:xfrm>
                  <a:off x="1688764" y="4797152"/>
                  <a:ext cx="1144505" cy="288032"/>
                </a:xfrm>
                <a:prstGeom prst="rect">
                  <a:avLst/>
                </a:prstGeom>
                <a:solidFill>
                  <a:srgbClr val="4BACC6">
                    <a:lumMod val="75000"/>
                  </a:srgb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GB" sz="800" kern="0" dirty="0" smtClean="0">
                      <a:solidFill>
                        <a:prstClr val="white"/>
                      </a:solidFill>
                      <a:latin typeface="Calibri"/>
                    </a:rPr>
                    <a:t>Linker</a:t>
                  </a:r>
                </a:p>
              </p:txBody>
            </p:sp>
            <p:cxnSp>
              <p:nvCxnSpPr>
                <p:cNvPr id="55" name="Straight Connector 54"/>
                <p:cNvCxnSpPr>
                  <a:stCxn id="52" idx="6"/>
                  <a:endCxn id="54" idx="1"/>
                </p:cNvCxnSpPr>
                <p:nvPr/>
              </p:nvCxnSpPr>
              <p:spPr>
                <a:xfrm>
                  <a:off x="1475656" y="4941168"/>
                  <a:ext cx="213108" cy="0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</p:cxnSp>
            <p:cxnSp>
              <p:nvCxnSpPr>
                <p:cNvPr id="56" name="Straight Connector 55"/>
                <p:cNvCxnSpPr>
                  <a:stCxn id="54" idx="3"/>
                  <a:endCxn id="53" idx="2"/>
                </p:cNvCxnSpPr>
                <p:nvPr/>
              </p:nvCxnSpPr>
              <p:spPr>
                <a:xfrm>
                  <a:off x="2833269" y="4941168"/>
                  <a:ext cx="210216" cy="0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</p:cxnSp>
          </p:grpSp>
        </p:grpSp>
        <p:grpSp>
          <p:nvGrpSpPr>
            <p:cNvPr id="9" name="Group 8"/>
            <p:cNvGrpSpPr/>
            <p:nvPr/>
          </p:nvGrpSpPr>
          <p:grpSpPr>
            <a:xfrm>
              <a:off x="6581660" y="2132856"/>
              <a:ext cx="2271024" cy="1512168"/>
              <a:chOff x="4821255" y="3573016"/>
              <a:chExt cx="4162393" cy="3024336"/>
            </a:xfrm>
          </p:grpSpPr>
          <p:sp>
            <p:nvSpPr>
              <p:cNvPr id="10" name="Rectangle 9"/>
              <p:cNvSpPr/>
              <p:nvPr/>
            </p:nvSpPr>
            <p:spPr>
              <a:xfrm>
                <a:off x="4821255" y="3573016"/>
                <a:ext cx="4162393" cy="3024336"/>
              </a:xfrm>
              <a:prstGeom prst="rect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600" kern="0" dirty="0" smtClean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4883897" y="3573016"/>
                <a:ext cx="538017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GB" sz="1800" kern="0" dirty="0" smtClean="0">
                    <a:solidFill>
                      <a:prstClr val="black"/>
                    </a:solidFill>
                    <a:latin typeface="Calibri"/>
                  </a:rPr>
                  <a:t>D</a:t>
                </a:r>
              </a:p>
            </p:txBody>
          </p:sp>
          <p:grpSp>
            <p:nvGrpSpPr>
              <p:cNvPr id="12" name="Group 11"/>
              <p:cNvGrpSpPr/>
              <p:nvPr/>
            </p:nvGrpSpPr>
            <p:grpSpPr>
              <a:xfrm>
                <a:off x="5852934" y="4077072"/>
                <a:ext cx="2176587" cy="288032"/>
                <a:chOff x="1171277" y="4797152"/>
                <a:chExt cx="2176587" cy="288032"/>
              </a:xfrm>
            </p:grpSpPr>
            <p:sp>
              <p:nvSpPr>
                <p:cNvPr id="39" name="Oval 38"/>
                <p:cNvSpPr/>
                <p:nvPr/>
              </p:nvSpPr>
              <p:spPr>
                <a:xfrm>
                  <a:off x="1171277" y="4797152"/>
                  <a:ext cx="304379" cy="288032"/>
                </a:xfrm>
                <a:prstGeom prst="ellipse">
                  <a:avLst/>
                </a:prstGeom>
                <a:solidFill>
                  <a:srgbClr val="FFFF00"/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GB" sz="600" kern="0" dirty="0" smtClean="0">
                      <a:solidFill>
                        <a:prstClr val="black"/>
                      </a:solidFill>
                      <a:latin typeface="Calibri"/>
                    </a:rPr>
                    <a:t>X</a:t>
                  </a:r>
                </a:p>
              </p:txBody>
            </p:sp>
            <p:sp>
              <p:nvSpPr>
                <p:cNvPr id="40" name="Oval 39"/>
                <p:cNvSpPr/>
                <p:nvPr/>
              </p:nvSpPr>
              <p:spPr>
                <a:xfrm>
                  <a:off x="3043485" y="4797152"/>
                  <a:ext cx="304379" cy="288032"/>
                </a:xfrm>
                <a:prstGeom prst="ellipse">
                  <a:avLst/>
                </a:prstGeom>
                <a:solidFill>
                  <a:srgbClr val="1F497D">
                    <a:lumMod val="60000"/>
                    <a:lumOff val="40000"/>
                  </a:srgb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GB" sz="600" kern="0" dirty="0" smtClean="0">
                      <a:solidFill>
                        <a:prstClr val="black"/>
                      </a:solidFill>
                      <a:latin typeface="Calibri"/>
                    </a:rPr>
                    <a:t>Y</a:t>
                  </a:r>
                </a:p>
              </p:txBody>
            </p:sp>
            <p:sp>
              <p:nvSpPr>
                <p:cNvPr id="41" name="Rectangle 40"/>
                <p:cNvSpPr/>
                <p:nvPr/>
              </p:nvSpPr>
              <p:spPr>
                <a:xfrm>
                  <a:off x="1688764" y="4797152"/>
                  <a:ext cx="1144505" cy="288032"/>
                </a:xfrm>
                <a:prstGeom prst="rect">
                  <a:avLst/>
                </a:prstGeom>
                <a:solidFill>
                  <a:srgbClr val="4BACC6">
                    <a:lumMod val="75000"/>
                  </a:srgb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GB" sz="600" kern="0" dirty="0" smtClean="0">
                      <a:solidFill>
                        <a:prstClr val="white"/>
                      </a:solidFill>
                      <a:latin typeface="Calibri"/>
                    </a:rPr>
                    <a:t>Linker</a:t>
                  </a:r>
                </a:p>
              </p:txBody>
            </p:sp>
            <p:cxnSp>
              <p:nvCxnSpPr>
                <p:cNvPr id="42" name="Straight Connector 41"/>
                <p:cNvCxnSpPr>
                  <a:stCxn id="39" idx="6"/>
                  <a:endCxn id="41" idx="1"/>
                </p:cNvCxnSpPr>
                <p:nvPr/>
              </p:nvCxnSpPr>
              <p:spPr>
                <a:xfrm>
                  <a:off x="1475656" y="4941168"/>
                  <a:ext cx="213108" cy="0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</p:cxnSp>
            <p:cxnSp>
              <p:nvCxnSpPr>
                <p:cNvPr id="43" name="Straight Connector 42"/>
                <p:cNvCxnSpPr>
                  <a:stCxn id="41" idx="3"/>
                  <a:endCxn id="40" idx="2"/>
                </p:cNvCxnSpPr>
                <p:nvPr/>
              </p:nvCxnSpPr>
              <p:spPr>
                <a:xfrm>
                  <a:off x="2833269" y="4941168"/>
                  <a:ext cx="210216" cy="0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</p:cxnSp>
          </p:grpSp>
          <p:sp>
            <p:nvSpPr>
              <p:cNvPr id="13" name="Oval 12"/>
              <p:cNvSpPr/>
              <p:nvPr/>
            </p:nvSpPr>
            <p:spPr>
              <a:xfrm>
                <a:off x="5851797" y="4509120"/>
                <a:ext cx="304379" cy="288032"/>
              </a:xfrm>
              <a:prstGeom prst="ellipse">
                <a:avLst/>
              </a:prstGeom>
              <a:solidFill>
                <a:srgbClr val="FFFF00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GB" sz="600" kern="0" dirty="0" smtClean="0">
                    <a:solidFill>
                      <a:prstClr val="black"/>
                    </a:solidFill>
                    <a:latin typeface="Calibri"/>
                  </a:rPr>
                  <a:t>X</a:t>
                </a:r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7724005" y="4509120"/>
                <a:ext cx="304379" cy="288032"/>
              </a:xfrm>
              <a:prstGeom prst="ellipse">
                <a:avLst/>
              </a:prstGeom>
              <a:solidFill>
                <a:srgbClr val="1F497D">
                  <a:lumMod val="60000"/>
                  <a:lumOff val="40000"/>
                </a:srgb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GB" sz="600" kern="0" dirty="0" smtClean="0">
                    <a:solidFill>
                      <a:prstClr val="black"/>
                    </a:solidFill>
                    <a:latin typeface="Calibri"/>
                  </a:rPr>
                  <a:t>Y</a:t>
                </a: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6369284" y="4509120"/>
                <a:ext cx="1144505" cy="288032"/>
              </a:xfrm>
              <a:prstGeom prst="rect">
                <a:avLst/>
              </a:prstGeom>
              <a:solidFill>
                <a:srgbClr val="8064A2">
                  <a:lumMod val="75000"/>
                </a:srgb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GB" sz="600" kern="0" dirty="0" smtClean="0">
                    <a:solidFill>
                      <a:prstClr val="white"/>
                    </a:solidFill>
                    <a:latin typeface="Calibri"/>
                  </a:rPr>
                  <a:t>Linker</a:t>
                </a:r>
              </a:p>
            </p:txBody>
          </p:sp>
          <p:cxnSp>
            <p:nvCxnSpPr>
              <p:cNvPr id="16" name="Straight Connector 15"/>
              <p:cNvCxnSpPr>
                <a:stCxn id="13" idx="6"/>
                <a:endCxn id="15" idx="1"/>
              </p:cNvCxnSpPr>
              <p:nvPr/>
            </p:nvCxnSpPr>
            <p:spPr>
              <a:xfrm>
                <a:off x="6156176" y="4653136"/>
                <a:ext cx="213108" cy="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cxnSp>
            <p:nvCxnSpPr>
              <p:cNvPr id="17" name="Straight Connector 16"/>
              <p:cNvCxnSpPr>
                <a:stCxn id="15" idx="3"/>
                <a:endCxn id="14" idx="2"/>
              </p:cNvCxnSpPr>
              <p:nvPr/>
            </p:nvCxnSpPr>
            <p:spPr>
              <a:xfrm>
                <a:off x="7513789" y="4653136"/>
                <a:ext cx="210216" cy="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sp>
            <p:nvSpPr>
              <p:cNvPr id="18" name="Oval 17"/>
              <p:cNvSpPr/>
              <p:nvPr/>
            </p:nvSpPr>
            <p:spPr>
              <a:xfrm>
                <a:off x="5852934" y="4941168"/>
                <a:ext cx="304379" cy="288032"/>
              </a:xfrm>
              <a:prstGeom prst="ellipse">
                <a:avLst/>
              </a:prstGeom>
              <a:solidFill>
                <a:srgbClr val="FFFF00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GB" sz="600" kern="0" dirty="0" smtClean="0">
                    <a:solidFill>
                      <a:prstClr val="black"/>
                    </a:solidFill>
                    <a:latin typeface="Calibri"/>
                  </a:rPr>
                  <a:t>X</a:t>
                </a:r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7725142" y="4941168"/>
                <a:ext cx="304379" cy="288032"/>
              </a:xfrm>
              <a:prstGeom prst="ellipse">
                <a:avLst/>
              </a:prstGeom>
              <a:solidFill>
                <a:srgbClr val="1F497D">
                  <a:lumMod val="60000"/>
                  <a:lumOff val="40000"/>
                </a:srgb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GB" sz="600" kern="0" dirty="0" smtClean="0">
                    <a:solidFill>
                      <a:prstClr val="black"/>
                    </a:solidFill>
                    <a:latin typeface="Calibri"/>
                  </a:rPr>
                  <a:t>Y</a:t>
                </a:r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6370421" y="4941168"/>
                <a:ext cx="1144505" cy="288032"/>
              </a:xfrm>
              <a:prstGeom prst="rect">
                <a:avLst/>
              </a:prstGeom>
              <a:solidFill>
                <a:srgbClr val="9BBB59">
                  <a:lumMod val="75000"/>
                </a:srgb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GB" sz="600" kern="0" dirty="0" smtClean="0">
                    <a:solidFill>
                      <a:prstClr val="white"/>
                    </a:solidFill>
                    <a:latin typeface="Calibri"/>
                  </a:rPr>
                  <a:t>Linker</a:t>
                </a:r>
              </a:p>
            </p:txBody>
          </p:sp>
          <p:cxnSp>
            <p:nvCxnSpPr>
              <p:cNvPr id="21" name="Straight Connector 20"/>
              <p:cNvCxnSpPr>
                <a:stCxn id="18" idx="6"/>
                <a:endCxn id="20" idx="1"/>
              </p:cNvCxnSpPr>
              <p:nvPr/>
            </p:nvCxnSpPr>
            <p:spPr>
              <a:xfrm>
                <a:off x="6157313" y="5085184"/>
                <a:ext cx="213108" cy="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cxnSp>
            <p:nvCxnSpPr>
              <p:cNvPr id="22" name="Straight Connector 21"/>
              <p:cNvCxnSpPr>
                <a:stCxn id="20" idx="3"/>
                <a:endCxn id="19" idx="2"/>
              </p:cNvCxnSpPr>
              <p:nvPr/>
            </p:nvCxnSpPr>
            <p:spPr>
              <a:xfrm>
                <a:off x="7514926" y="5085184"/>
                <a:ext cx="210216" cy="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sp>
            <p:nvSpPr>
              <p:cNvPr id="23" name="Oval 22"/>
              <p:cNvSpPr/>
              <p:nvPr/>
            </p:nvSpPr>
            <p:spPr>
              <a:xfrm>
                <a:off x="5851797" y="5373216"/>
                <a:ext cx="304379" cy="288032"/>
              </a:xfrm>
              <a:prstGeom prst="ellipse">
                <a:avLst/>
              </a:prstGeom>
              <a:solidFill>
                <a:srgbClr val="FFFF00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GB" sz="600" kern="0" dirty="0" smtClean="0">
                    <a:solidFill>
                      <a:prstClr val="black"/>
                    </a:solidFill>
                    <a:latin typeface="Calibri"/>
                  </a:rPr>
                  <a:t>X</a:t>
                </a:r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7724005" y="5373216"/>
                <a:ext cx="304379" cy="288032"/>
              </a:xfrm>
              <a:prstGeom prst="ellipse">
                <a:avLst/>
              </a:prstGeom>
              <a:solidFill>
                <a:srgbClr val="1F497D">
                  <a:lumMod val="60000"/>
                  <a:lumOff val="40000"/>
                </a:srgb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GB" sz="600" kern="0" dirty="0" smtClean="0">
                    <a:solidFill>
                      <a:prstClr val="black"/>
                    </a:solidFill>
                    <a:latin typeface="Calibri"/>
                  </a:rPr>
                  <a:t>Y</a:t>
                </a: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6369284" y="5373216"/>
                <a:ext cx="1144505" cy="288032"/>
              </a:xfrm>
              <a:prstGeom prst="rect">
                <a:avLst/>
              </a:prstGeom>
              <a:solidFill>
                <a:srgbClr val="C0504D">
                  <a:lumMod val="75000"/>
                </a:srgb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GB" sz="600" kern="0" dirty="0" smtClean="0">
                    <a:solidFill>
                      <a:prstClr val="white"/>
                    </a:solidFill>
                    <a:latin typeface="Calibri"/>
                  </a:rPr>
                  <a:t>Linker</a:t>
                </a:r>
              </a:p>
            </p:txBody>
          </p:sp>
          <p:cxnSp>
            <p:nvCxnSpPr>
              <p:cNvPr id="26" name="Straight Connector 25"/>
              <p:cNvCxnSpPr>
                <a:stCxn id="23" idx="6"/>
                <a:endCxn id="25" idx="1"/>
              </p:cNvCxnSpPr>
              <p:nvPr/>
            </p:nvCxnSpPr>
            <p:spPr>
              <a:xfrm>
                <a:off x="6156176" y="5517232"/>
                <a:ext cx="213108" cy="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cxnSp>
            <p:nvCxnSpPr>
              <p:cNvPr id="27" name="Straight Connector 26"/>
              <p:cNvCxnSpPr>
                <a:stCxn id="25" idx="3"/>
                <a:endCxn id="24" idx="2"/>
              </p:cNvCxnSpPr>
              <p:nvPr/>
            </p:nvCxnSpPr>
            <p:spPr>
              <a:xfrm>
                <a:off x="7513789" y="5517232"/>
                <a:ext cx="210216" cy="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sp>
            <p:nvSpPr>
              <p:cNvPr id="28" name="Oval 27"/>
              <p:cNvSpPr/>
              <p:nvPr/>
            </p:nvSpPr>
            <p:spPr>
              <a:xfrm>
                <a:off x="5857052" y="5805264"/>
                <a:ext cx="304379" cy="288032"/>
              </a:xfrm>
              <a:prstGeom prst="ellipse">
                <a:avLst/>
              </a:prstGeom>
              <a:solidFill>
                <a:srgbClr val="FFFF00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GB" sz="600" kern="0" dirty="0" smtClean="0">
                    <a:solidFill>
                      <a:prstClr val="black"/>
                    </a:solidFill>
                    <a:latin typeface="Calibri"/>
                  </a:rPr>
                  <a:t>X</a:t>
                </a:r>
              </a:p>
            </p:txBody>
          </p:sp>
          <p:sp>
            <p:nvSpPr>
              <p:cNvPr id="29" name="Oval 28"/>
              <p:cNvSpPr/>
              <p:nvPr/>
            </p:nvSpPr>
            <p:spPr>
              <a:xfrm>
                <a:off x="7729260" y="5805264"/>
                <a:ext cx="304379" cy="288032"/>
              </a:xfrm>
              <a:prstGeom prst="ellipse">
                <a:avLst/>
              </a:prstGeom>
              <a:solidFill>
                <a:srgbClr val="1F497D">
                  <a:lumMod val="60000"/>
                  <a:lumOff val="40000"/>
                </a:srgb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GB" sz="600" kern="0" dirty="0" smtClean="0">
                    <a:solidFill>
                      <a:prstClr val="black"/>
                    </a:solidFill>
                    <a:latin typeface="Calibri"/>
                  </a:rPr>
                  <a:t>Y</a:t>
                </a:r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6374539" y="5805264"/>
                <a:ext cx="1144505" cy="288032"/>
              </a:xfrm>
              <a:prstGeom prst="rect">
                <a:avLst/>
              </a:prstGeom>
              <a:solidFill>
                <a:srgbClr val="FFC000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GB" sz="600" kern="0" dirty="0" smtClean="0">
                    <a:solidFill>
                      <a:prstClr val="white"/>
                    </a:solidFill>
                    <a:latin typeface="Calibri"/>
                  </a:rPr>
                  <a:t>Linker</a:t>
                </a:r>
              </a:p>
            </p:txBody>
          </p:sp>
          <p:cxnSp>
            <p:nvCxnSpPr>
              <p:cNvPr id="31" name="Straight Connector 30"/>
              <p:cNvCxnSpPr>
                <a:stCxn id="28" idx="6"/>
                <a:endCxn id="30" idx="1"/>
              </p:cNvCxnSpPr>
              <p:nvPr/>
            </p:nvCxnSpPr>
            <p:spPr>
              <a:xfrm>
                <a:off x="6161431" y="5949280"/>
                <a:ext cx="213108" cy="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cxnSp>
            <p:nvCxnSpPr>
              <p:cNvPr id="32" name="Straight Connector 31"/>
              <p:cNvCxnSpPr>
                <a:stCxn id="30" idx="3"/>
                <a:endCxn id="29" idx="2"/>
              </p:cNvCxnSpPr>
              <p:nvPr/>
            </p:nvCxnSpPr>
            <p:spPr>
              <a:xfrm>
                <a:off x="7519044" y="5949280"/>
                <a:ext cx="210216" cy="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sp>
            <p:nvSpPr>
              <p:cNvPr id="33" name="Up Arrow 32"/>
              <p:cNvSpPr/>
              <p:nvPr/>
            </p:nvSpPr>
            <p:spPr>
              <a:xfrm>
                <a:off x="8325127" y="3957166"/>
                <a:ext cx="495345" cy="2136130"/>
              </a:xfrm>
              <a:prstGeom prst="upArrow">
                <a:avLst/>
              </a:prstGeom>
              <a:solidFill>
                <a:srgbClr val="4F81BD"/>
              </a:solidFill>
              <a:ln w="2540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GB" sz="600" kern="0" dirty="0" smtClean="0">
                    <a:solidFill>
                      <a:prstClr val="white"/>
                    </a:solidFill>
                    <a:latin typeface="Calibri"/>
                  </a:rPr>
                  <a:t>SCORE</a:t>
                </a: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5102334" y="4057327"/>
                <a:ext cx="639166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GB" sz="600" kern="0" dirty="0" smtClean="0">
                    <a:solidFill>
                      <a:prstClr val="black"/>
                    </a:solidFill>
                    <a:latin typeface="Calibri"/>
                  </a:rPr>
                  <a:t>-8.00</a:t>
                </a: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5102334" y="4499247"/>
                <a:ext cx="639166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GB" sz="600" kern="0" dirty="0" smtClean="0">
                    <a:solidFill>
                      <a:prstClr val="black"/>
                    </a:solidFill>
                    <a:latin typeface="Calibri"/>
                  </a:rPr>
                  <a:t>-7.50</a:t>
                </a: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5102334" y="4931295"/>
                <a:ext cx="639166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GB" sz="600" kern="0" dirty="0" smtClean="0">
                    <a:solidFill>
                      <a:prstClr val="black"/>
                    </a:solidFill>
                    <a:latin typeface="Calibri"/>
                  </a:rPr>
                  <a:t>-7.00</a:t>
                </a: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5102334" y="5363343"/>
                <a:ext cx="639166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GB" sz="600" kern="0" dirty="0" smtClean="0">
                    <a:solidFill>
                      <a:prstClr val="black"/>
                    </a:solidFill>
                    <a:latin typeface="Calibri"/>
                  </a:rPr>
                  <a:t>-6.50</a:t>
                </a: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5102334" y="5795391"/>
                <a:ext cx="639166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GB" sz="600" kern="0" dirty="0" smtClean="0">
                    <a:solidFill>
                      <a:prstClr val="black"/>
                    </a:solidFill>
                    <a:latin typeface="Calibri"/>
                  </a:rPr>
                  <a:t>-6.00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03444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Why structure-based drug discovery (SBDD)?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000" b="1" dirty="0" smtClean="0"/>
              <a:t>Cost:</a:t>
            </a:r>
          </a:p>
          <a:p>
            <a:pPr lvl="1"/>
            <a:r>
              <a:rPr lang="en-US" sz="1600" dirty="0" smtClean="0"/>
              <a:t>Structure based drug design is much cheaper than other current methods including HTS and genomics based approaches. Only need to make the few identified hits</a:t>
            </a:r>
          </a:p>
          <a:p>
            <a:pPr lvl="0"/>
            <a:r>
              <a:rPr lang="en-US" sz="2000" b="1" dirty="0" smtClean="0"/>
              <a:t>Space:</a:t>
            </a:r>
          </a:p>
          <a:p>
            <a:pPr lvl="1"/>
            <a:r>
              <a:rPr lang="en-US" sz="1600" dirty="0" smtClean="0"/>
              <a:t>Much smaller amount of space required than for large physical libraries of compounds</a:t>
            </a:r>
          </a:p>
          <a:p>
            <a:pPr lvl="0"/>
            <a:r>
              <a:rPr lang="en-US" sz="2000" b="1" dirty="0" smtClean="0"/>
              <a:t>Time:</a:t>
            </a:r>
          </a:p>
          <a:p>
            <a:pPr lvl="1"/>
            <a:r>
              <a:rPr lang="en-US" sz="1600" dirty="0" smtClean="0"/>
              <a:t>Often much quicker than standard screens and able to screen millions of compounds </a:t>
            </a:r>
          </a:p>
          <a:p>
            <a:pPr lvl="1"/>
            <a:endParaRPr lang="en-US" sz="1600" dirty="0"/>
          </a:p>
          <a:p>
            <a:pPr lvl="0"/>
            <a:r>
              <a:rPr lang="en-GB" sz="2000" dirty="0" smtClean="0">
                <a:solidFill>
                  <a:srgbClr val="000000"/>
                </a:solidFill>
              </a:rPr>
              <a:t>SBDD is being used more frequently for antimicrobial drug discovery which has been seen as not the most attractive/profitable field by “big pharma”</a:t>
            </a:r>
            <a:endParaRPr lang="en-GB" sz="2000" dirty="0">
              <a:solidFill>
                <a:srgbClr val="000000"/>
              </a:solidFill>
            </a:endParaRPr>
          </a:p>
          <a:p>
            <a:pPr lvl="1"/>
            <a:endParaRPr lang="en-US" sz="16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07504" y="6165304"/>
            <a:ext cx="73448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+mn-lt"/>
              </a:rPr>
              <a:t>Ricky Cain</a:t>
            </a:r>
            <a:r>
              <a:rPr lang="en-GB" sz="1200" baseline="30000" dirty="0" smtClean="0">
                <a:latin typeface="+mn-lt"/>
                <a:hlinkClick r:id="rId2" tooltip="Footnote: 1"/>
              </a:rPr>
              <a:t>1</a:t>
            </a:r>
            <a:r>
              <a:rPr lang="en-GB" sz="1200" dirty="0" smtClean="0">
                <a:latin typeface="+mn-lt"/>
              </a:rPr>
              <a:t>, Sarah Narramore</a:t>
            </a:r>
            <a:r>
              <a:rPr lang="en-GB" sz="1200" baseline="30000" dirty="0" smtClean="0">
                <a:latin typeface="+mn-lt"/>
                <a:hlinkClick r:id="rId2" tooltip="Footnote: 1"/>
              </a:rPr>
              <a:t>1</a:t>
            </a:r>
            <a:r>
              <a:rPr lang="en-GB" sz="1200" dirty="0" smtClean="0">
                <a:latin typeface="+mn-lt"/>
              </a:rPr>
              <a:t>, Martin </a:t>
            </a:r>
            <a:r>
              <a:rPr lang="en-GB" sz="1200" dirty="0" err="1" smtClean="0">
                <a:latin typeface="+mn-lt"/>
              </a:rPr>
              <a:t>McPhillie</a:t>
            </a:r>
            <a:r>
              <a:rPr lang="en-GB" sz="1200" dirty="0" smtClean="0">
                <a:latin typeface="+mn-lt"/>
              </a:rPr>
              <a:t>, Katie Simmons, Colin W.G. </a:t>
            </a:r>
            <a:r>
              <a:rPr lang="en-GB" sz="1200" dirty="0" err="1" smtClean="0">
                <a:latin typeface="+mn-lt"/>
              </a:rPr>
              <a:t>Fishwick</a:t>
            </a:r>
            <a:r>
              <a:rPr lang="en-GB" sz="1200" dirty="0" smtClean="0">
                <a:latin typeface="+mn-lt"/>
              </a:rPr>
              <a:t>. </a:t>
            </a:r>
            <a:r>
              <a:rPr lang="en-GB" sz="1200" i="1" dirty="0" smtClean="0">
                <a:latin typeface="+mn-lt"/>
              </a:rPr>
              <a:t>Bioorganic Chemistry</a:t>
            </a:r>
            <a:r>
              <a:rPr lang="en-GB" sz="1200" dirty="0" smtClean="0">
                <a:latin typeface="+mn-lt"/>
              </a:rPr>
              <a:t>, 2014, </a:t>
            </a:r>
            <a:r>
              <a:rPr lang="en-GB" sz="1200" b="1" dirty="0" smtClean="0">
                <a:latin typeface="+mn-lt"/>
              </a:rPr>
              <a:t>55</a:t>
            </a:r>
            <a:r>
              <a:rPr lang="en-GB" sz="1200" dirty="0" smtClean="0">
                <a:latin typeface="+mn-lt"/>
              </a:rPr>
              <a:t>, 69-76 </a:t>
            </a:r>
          </a:p>
          <a:p>
            <a:r>
              <a:rPr lang="en-GB" sz="1200" dirty="0" smtClean="0">
                <a:latin typeface="+mn-lt"/>
              </a:rPr>
              <a:t>Katie </a:t>
            </a:r>
            <a:r>
              <a:rPr lang="en-GB" sz="1200" dirty="0">
                <a:latin typeface="+mn-lt"/>
              </a:rPr>
              <a:t>Simmons, Ian </a:t>
            </a:r>
            <a:r>
              <a:rPr lang="en-GB" sz="1200" dirty="0" smtClean="0">
                <a:latin typeface="+mn-lt"/>
              </a:rPr>
              <a:t>Chopra</a:t>
            </a:r>
            <a:r>
              <a:rPr lang="en-GB" sz="1200" dirty="0">
                <a:latin typeface="+mn-lt"/>
              </a:rPr>
              <a:t>,</a:t>
            </a:r>
            <a:r>
              <a:rPr lang="en-GB" sz="1200" dirty="0" smtClean="0">
                <a:latin typeface="+mn-lt"/>
              </a:rPr>
              <a:t> </a:t>
            </a:r>
            <a:r>
              <a:rPr lang="en-GB" sz="1200" dirty="0">
                <a:latin typeface="+mn-lt"/>
              </a:rPr>
              <a:t>Colin W. G. </a:t>
            </a:r>
            <a:r>
              <a:rPr lang="en-GB" sz="1200" dirty="0" err="1" smtClean="0">
                <a:latin typeface="+mn-lt"/>
              </a:rPr>
              <a:t>Fishwick</a:t>
            </a:r>
            <a:r>
              <a:rPr lang="en-GB" sz="1200" dirty="0" smtClean="0">
                <a:latin typeface="+mn-lt"/>
              </a:rPr>
              <a:t>, </a:t>
            </a:r>
            <a:r>
              <a:rPr lang="en-US" sz="1200" i="1" dirty="0" smtClean="0">
                <a:latin typeface="+mn-lt"/>
              </a:rPr>
              <a:t>Nature </a:t>
            </a:r>
            <a:r>
              <a:rPr lang="en-US" sz="1200" i="1" dirty="0">
                <a:latin typeface="+mn-lt"/>
              </a:rPr>
              <a:t>Reviews </a:t>
            </a:r>
            <a:r>
              <a:rPr lang="en-US" sz="1200" i="1" dirty="0" smtClean="0">
                <a:latin typeface="+mn-lt"/>
              </a:rPr>
              <a:t>Microbiology</a:t>
            </a:r>
            <a:r>
              <a:rPr lang="en-US" sz="1200" dirty="0" smtClean="0">
                <a:latin typeface="+mn-lt"/>
              </a:rPr>
              <a:t>, 2010, </a:t>
            </a:r>
            <a:r>
              <a:rPr lang="en-US" sz="1200" b="1" dirty="0" smtClean="0">
                <a:latin typeface="+mn-lt"/>
              </a:rPr>
              <a:t>8</a:t>
            </a:r>
            <a:r>
              <a:rPr lang="en-US" sz="1200" dirty="0">
                <a:latin typeface="+mn-lt"/>
              </a:rPr>
              <a:t>, 501-510 </a:t>
            </a:r>
            <a:endParaRPr lang="en-GB" sz="1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64427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Scoring functions and force fields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46448"/>
            <a:ext cx="7772400" cy="4114800"/>
          </a:xfrm>
        </p:spPr>
        <p:txBody>
          <a:bodyPr/>
          <a:lstStyle/>
          <a:p>
            <a:r>
              <a:rPr lang="en-US" sz="2000" dirty="0" smtClean="0"/>
              <a:t>SPROUT calculates </a:t>
            </a:r>
            <a:r>
              <a:rPr lang="en-US" sz="2000" dirty="0"/>
              <a:t>the </a:t>
            </a:r>
            <a:r>
              <a:rPr lang="en-US" sz="2000" dirty="0" smtClean="0"/>
              <a:t>free energy </a:t>
            </a:r>
            <a:r>
              <a:rPr lang="en-US" sz="2000" dirty="0"/>
              <a:t>of the designed structures within the protein binding </a:t>
            </a:r>
            <a:r>
              <a:rPr lang="en-US" sz="2000" dirty="0" smtClean="0"/>
              <a:t>site allowing prediction of:</a:t>
            </a:r>
          </a:p>
          <a:p>
            <a:pPr lvl="1"/>
            <a:r>
              <a:rPr lang="en-US" sz="1600" dirty="0" smtClean="0"/>
              <a:t>Binding affinity</a:t>
            </a:r>
          </a:p>
          <a:p>
            <a:pPr lvl="1"/>
            <a:r>
              <a:rPr lang="en-US" sz="1600" dirty="0"/>
              <a:t>B</a:t>
            </a:r>
            <a:r>
              <a:rPr lang="en-US" sz="1600" dirty="0" smtClean="0"/>
              <a:t>est candidates</a:t>
            </a:r>
          </a:p>
          <a:p>
            <a:pPr marL="457200" lvl="1" indent="0">
              <a:buNone/>
            </a:pPr>
            <a:endParaRPr lang="en-US" sz="2000" dirty="0" smtClean="0"/>
          </a:p>
          <a:p>
            <a:pPr marL="457200" lvl="1" indent="0">
              <a:buNone/>
            </a:pPr>
            <a:r>
              <a:rPr lang="el-GR" sz="2400" dirty="0" smtClean="0"/>
              <a:t>Δ</a:t>
            </a:r>
            <a:r>
              <a:rPr lang="en-GB" sz="2400" dirty="0" err="1" smtClean="0"/>
              <a:t>G</a:t>
            </a:r>
            <a:r>
              <a:rPr lang="en-GB" sz="2400" baseline="-25000" dirty="0" err="1" smtClean="0"/>
              <a:t>score</a:t>
            </a:r>
            <a:r>
              <a:rPr lang="en-GB" sz="2400" dirty="0" smtClean="0"/>
              <a:t> = </a:t>
            </a:r>
            <a:r>
              <a:rPr lang="el-GR" sz="2400" dirty="0" smtClean="0"/>
              <a:t>Δ</a:t>
            </a:r>
            <a:r>
              <a:rPr lang="en-GB" sz="2400" dirty="0" err="1" smtClean="0"/>
              <a:t>G</a:t>
            </a:r>
            <a:r>
              <a:rPr lang="en-GB" sz="2400" baseline="-25000" dirty="0" err="1" smtClean="0"/>
              <a:t>h</a:t>
            </a:r>
            <a:r>
              <a:rPr lang="en-GB" sz="2400" baseline="-25000" dirty="0" smtClean="0"/>
              <a:t> bonds </a:t>
            </a:r>
            <a:r>
              <a:rPr lang="en-GB" sz="2400" dirty="0" smtClean="0"/>
              <a:t>+ </a:t>
            </a:r>
            <a:r>
              <a:rPr lang="el-GR" sz="2400" dirty="0" smtClean="0"/>
              <a:t>Δ</a:t>
            </a:r>
            <a:r>
              <a:rPr lang="en-GB" sz="2400" dirty="0" err="1"/>
              <a:t>G</a:t>
            </a:r>
            <a:r>
              <a:rPr lang="en-GB" sz="2400" baseline="-25000" dirty="0" err="1" smtClean="0"/>
              <a:t>hydrophobic</a:t>
            </a:r>
            <a:r>
              <a:rPr lang="en-GB" sz="2400" dirty="0" smtClean="0"/>
              <a:t> + </a:t>
            </a:r>
            <a:r>
              <a:rPr lang="el-GR" sz="2400" dirty="0" smtClean="0"/>
              <a:t>Δ</a:t>
            </a:r>
            <a:r>
              <a:rPr lang="en-GB" sz="2400" dirty="0" err="1" smtClean="0"/>
              <a:t>G</a:t>
            </a:r>
            <a:r>
              <a:rPr lang="en-GB" sz="2400" baseline="-25000" dirty="0" err="1" smtClean="0"/>
              <a:t>VdW</a:t>
            </a:r>
            <a:r>
              <a:rPr lang="en-GB" sz="2400" dirty="0" smtClean="0"/>
              <a:t> + </a:t>
            </a:r>
            <a:r>
              <a:rPr lang="el-GR" sz="2400" dirty="0" smtClean="0"/>
              <a:t>Δ</a:t>
            </a:r>
            <a:r>
              <a:rPr lang="en-GB" sz="2400" dirty="0" err="1" smtClean="0"/>
              <a:t>G</a:t>
            </a:r>
            <a:r>
              <a:rPr lang="en-GB" sz="2400" baseline="-25000" dirty="0" err="1" smtClean="0"/>
              <a:t>rotatable</a:t>
            </a:r>
            <a:endParaRPr lang="en-GB" sz="2400" dirty="0" smtClean="0"/>
          </a:p>
          <a:p>
            <a:endParaRPr lang="en-GB" sz="2000" dirty="0" smtClean="0"/>
          </a:p>
          <a:p>
            <a:r>
              <a:rPr lang="en-GB" sz="2000" dirty="0" smtClean="0"/>
              <a:t>Comes from </a:t>
            </a:r>
            <a:r>
              <a:rPr lang="el-GR" sz="2000" dirty="0" smtClean="0"/>
              <a:t>Δ</a:t>
            </a:r>
            <a:r>
              <a:rPr lang="en-GB" sz="2000" dirty="0" smtClean="0"/>
              <a:t>G = </a:t>
            </a:r>
            <a:r>
              <a:rPr lang="el-GR" sz="2000" dirty="0" smtClean="0"/>
              <a:t>Δ</a:t>
            </a:r>
            <a:r>
              <a:rPr lang="en-GB" sz="2000" dirty="0" smtClean="0"/>
              <a:t>H – T</a:t>
            </a:r>
            <a:r>
              <a:rPr lang="el-GR" sz="2000" dirty="0" smtClean="0"/>
              <a:t>Δ</a:t>
            </a:r>
            <a:r>
              <a:rPr lang="en-GB" sz="2000" dirty="0" smtClean="0"/>
              <a:t>S where </a:t>
            </a:r>
            <a:r>
              <a:rPr lang="el-GR" sz="2000" dirty="0" smtClean="0"/>
              <a:t>Δ</a:t>
            </a:r>
            <a:r>
              <a:rPr lang="en-GB" sz="2000" dirty="0" smtClean="0"/>
              <a:t>H is enthalpy of bond formations and </a:t>
            </a:r>
            <a:r>
              <a:rPr lang="el-GR" sz="2000" dirty="0" smtClean="0"/>
              <a:t>Δ</a:t>
            </a:r>
            <a:r>
              <a:rPr lang="en-GB" sz="2000" dirty="0" smtClean="0"/>
              <a:t>S is the order in the system (H</a:t>
            </a:r>
            <a:r>
              <a:rPr lang="en-GB" sz="2000" baseline="-25000" dirty="0" smtClean="0"/>
              <a:t>2</a:t>
            </a:r>
            <a:r>
              <a:rPr lang="en-GB" sz="2000" dirty="0" smtClean="0"/>
              <a:t>O displacement)</a:t>
            </a:r>
          </a:p>
        </p:txBody>
      </p:sp>
    </p:spTree>
    <p:extLst>
      <p:ext uri="{BB962C8B-B14F-4D97-AF65-F5344CB8AC3E}">
        <p14:creationId xmlns:p14="http://schemas.microsoft.com/office/powerpoint/2010/main" val="3847004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Scoring functions and force fields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052736"/>
            <a:ext cx="7772400" cy="4114800"/>
          </a:xfrm>
        </p:spPr>
        <p:txBody>
          <a:bodyPr/>
          <a:lstStyle/>
          <a:p>
            <a:r>
              <a:rPr lang="en-GB" sz="2000" dirty="0" smtClean="0"/>
              <a:t>More detailed calculation (Specifically AutoDock 4)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1412776"/>
            <a:ext cx="4500500" cy="325218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 bwMode="auto">
          <a:xfrm>
            <a:off x="6116327" y="4094797"/>
            <a:ext cx="936104" cy="71418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520" y="4797152"/>
            <a:ext cx="87129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+mn-lt"/>
              </a:rPr>
              <a:t>where E is the estimated average energy </a:t>
            </a:r>
            <a:r>
              <a:rPr lang="en-US" sz="1600" dirty="0" smtClean="0">
                <a:latin typeface="+mn-lt"/>
              </a:rPr>
              <a:t>of </a:t>
            </a:r>
            <a:r>
              <a:rPr lang="en-US" sz="1600" dirty="0" err="1" smtClean="0">
                <a:latin typeface="+mn-lt"/>
              </a:rPr>
              <a:t>hbond</a:t>
            </a:r>
            <a:r>
              <a:rPr lang="en-US" sz="1600" dirty="0">
                <a:latin typeface="+mn-lt"/>
              </a:rPr>
              <a:t> </a:t>
            </a:r>
            <a:r>
              <a:rPr lang="en-US" sz="1600" dirty="0" smtClean="0">
                <a:latin typeface="+mn-lt"/>
              </a:rPr>
              <a:t>hydrogen </a:t>
            </a:r>
            <a:r>
              <a:rPr lang="en-US" sz="1600" dirty="0">
                <a:latin typeface="+mn-lt"/>
              </a:rPr>
              <a:t>bonding of water with a polar atom, </a:t>
            </a:r>
            <a:r>
              <a:rPr lang="en-US" sz="1600" dirty="0" smtClean="0">
                <a:latin typeface="+mn-lt"/>
              </a:rPr>
              <a:t>and the </a:t>
            </a:r>
            <a:r>
              <a:rPr lang="en-US" sz="1600" dirty="0">
                <a:latin typeface="+mn-lt"/>
              </a:rPr>
              <a:t>summation in the solvation term is </a:t>
            </a:r>
            <a:r>
              <a:rPr lang="en-US" sz="1600" dirty="0" smtClean="0">
                <a:latin typeface="+mn-lt"/>
              </a:rPr>
              <a:t>performed-over </a:t>
            </a:r>
            <a:r>
              <a:rPr lang="en-US" sz="1600" dirty="0">
                <a:latin typeface="+mn-lt"/>
              </a:rPr>
              <a:t>all pairs consisting of only carbon atoms </a:t>
            </a:r>
            <a:r>
              <a:rPr lang="en-US" sz="1600" dirty="0" smtClean="0">
                <a:latin typeface="+mn-lt"/>
              </a:rPr>
              <a:t>in the </a:t>
            </a:r>
            <a:r>
              <a:rPr lang="en-US" sz="1600" dirty="0">
                <a:latin typeface="+mn-lt"/>
              </a:rPr>
              <a:t>ligand, </a:t>
            </a:r>
            <a:r>
              <a:rPr lang="en-US" sz="1600" dirty="0" err="1">
                <a:latin typeface="+mn-lt"/>
              </a:rPr>
              <a:t>i</a:t>
            </a:r>
            <a:r>
              <a:rPr lang="en-US" sz="1600" dirty="0">
                <a:latin typeface="+mn-lt"/>
              </a:rPr>
              <a:t>, and atoms of all types, </a:t>
            </a:r>
            <a:r>
              <a:rPr lang="en-US" sz="1600" dirty="0" smtClean="0">
                <a:latin typeface="+mn-lt"/>
              </a:rPr>
              <a:t>j, in the protein</a:t>
            </a:r>
            <a:r>
              <a:rPr lang="en-US" sz="1600" dirty="0">
                <a:latin typeface="+mn-l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05999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Scoring functions and force fields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90464"/>
            <a:ext cx="7772400" cy="4114800"/>
          </a:xfrm>
        </p:spPr>
        <p:txBody>
          <a:bodyPr/>
          <a:lstStyle/>
          <a:p>
            <a:r>
              <a:rPr lang="en-US" sz="2000" dirty="0"/>
              <a:t>Structures generated using de novo design can </a:t>
            </a:r>
            <a:r>
              <a:rPr lang="en-US" sz="2000" dirty="0" smtClean="0"/>
              <a:t>be complex </a:t>
            </a:r>
            <a:r>
              <a:rPr lang="en-US" sz="2000" dirty="0"/>
              <a:t>and difficult to </a:t>
            </a:r>
            <a:r>
              <a:rPr lang="en-US" sz="2000" dirty="0" smtClean="0"/>
              <a:t>synthesize, </a:t>
            </a:r>
            <a:r>
              <a:rPr lang="en-US" sz="2000" dirty="0"/>
              <a:t>so </a:t>
            </a:r>
            <a:r>
              <a:rPr lang="en-US" sz="2000" dirty="0" smtClean="0"/>
              <a:t>SPROUT includes </a:t>
            </a:r>
            <a:r>
              <a:rPr lang="en-US" sz="2000" dirty="0"/>
              <a:t>a method for </a:t>
            </a:r>
            <a:r>
              <a:rPr lang="en-US" sz="2000" dirty="0" smtClean="0"/>
              <a:t>analyzing </a:t>
            </a:r>
            <a:r>
              <a:rPr lang="en-US" sz="2000" dirty="0"/>
              <a:t>the complexity or </a:t>
            </a:r>
            <a:r>
              <a:rPr lang="en-US" sz="2000" dirty="0" smtClean="0"/>
              <a:t>synthetic tractability </a:t>
            </a:r>
            <a:r>
              <a:rPr lang="en-US" sz="2000" dirty="0"/>
              <a:t>of the designed structures</a:t>
            </a:r>
            <a:r>
              <a:rPr lang="en-US" sz="2000" dirty="0" smtClean="0"/>
              <a:t>.</a:t>
            </a:r>
          </a:p>
          <a:p>
            <a:pPr lvl="1"/>
            <a:r>
              <a:rPr lang="en-US" sz="1600" dirty="0" smtClean="0"/>
              <a:t>Gives a score based upon the number of unfavorable features in the molecules</a:t>
            </a:r>
            <a:r>
              <a:rPr lang="en-GB" sz="1600" dirty="0" smtClean="0"/>
              <a:t> </a:t>
            </a:r>
          </a:p>
          <a:p>
            <a:r>
              <a:rPr lang="en-GB" sz="2000" dirty="0" smtClean="0"/>
              <a:t>Ligand efficiency:</a:t>
            </a:r>
          </a:p>
          <a:p>
            <a:pPr marL="0" indent="0">
              <a:buNone/>
            </a:pPr>
            <a:r>
              <a:rPr lang="en-GB" sz="2000" b="1" dirty="0"/>
              <a:t> </a:t>
            </a:r>
            <a:r>
              <a:rPr lang="en-GB" sz="2000" b="1" dirty="0" smtClean="0"/>
              <a:t>       LE = </a:t>
            </a:r>
            <a:r>
              <a:rPr lang="el-GR" sz="2000" b="1" dirty="0" smtClean="0"/>
              <a:t>Δ</a:t>
            </a:r>
            <a:r>
              <a:rPr lang="en-GB" sz="2000" b="1" dirty="0" smtClean="0"/>
              <a:t>G / N where N = Number of Heavy Atoms </a:t>
            </a:r>
          </a:p>
          <a:p>
            <a:pPr marL="0" indent="0">
              <a:buNone/>
            </a:pPr>
            <a:r>
              <a:rPr lang="en-GB" sz="2000" dirty="0"/>
              <a:t> </a:t>
            </a:r>
            <a:r>
              <a:rPr lang="en-GB" sz="2000" dirty="0" smtClean="0"/>
              <a:t>       (A heavy atom is any atom that is not H)</a:t>
            </a:r>
          </a:p>
          <a:p>
            <a:r>
              <a:rPr lang="en-GB" sz="2000" dirty="0" smtClean="0"/>
              <a:t>Partition coefficient: </a:t>
            </a:r>
          </a:p>
          <a:p>
            <a:pPr marL="0" indent="0">
              <a:buNone/>
            </a:pPr>
            <a:r>
              <a:rPr lang="en-GB" sz="2000" dirty="0"/>
              <a:t> </a:t>
            </a:r>
            <a:r>
              <a:rPr lang="en-GB" sz="2000" dirty="0" smtClean="0"/>
              <a:t>       </a:t>
            </a:r>
            <a:r>
              <a:rPr lang="en-GB" sz="2000" b="1" dirty="0" err="1" smtClean="0"/>
              <a:t>cLogP</a:t>
            </a:r>
            <a:r>
              <a:rPr lang="en-GB" sz="2000" b="1" dirty="0" smtClean="0"/>
              <a:t> = </a:t>
            </a:r>
            <a:r>
              <a:rPr lang="en-GB" sz="2000" b="1" dirty="0"/>
              <a:t>log(</a:t>
            </a:r>
            <a:r>
              <a:rPr lang="en-GB" sz="2000" b="1" dirty="0" err="1"/>
              <a:t>c</a:t>
            </a:r>
            <a:r>
              <a:rPr lang="en-GB" sz="2000" b="1" baseline="-25000" dirty="0" err="1"/>
              <a:t>octanol</a:t>
            </a:r>
            <a:r>
              <a:rPr lang="en-GB" sz="2000" b="1" dirty="0"/>
              <a:t>/</a:t>
            </a:r>
            <a:r>
              <a:rPr lang="en-GB" sz="2000" b="1" dirty="0" err="1"/>
              <a:t>c</a:t>
            </a:r>
            <a:r>
              <a:rPr lang="en-GB" sz="2000" b="1" baseline="-25000" dirty="0" err="1"/>
              <a:t>water</a:t>
            </a:r>
            <a:r>
              <a:rPr lang="en-GB" sz="2000" b="1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015643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Outstanding challenges / Questions 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Most SBDD programs rely upon a single high-resolution crystal structure. </a:t>
            </a:r>
            <a:endParaRPr lang="en-US" sz="2000" dirty="0" smtClean="0"/>
          </a:p>
          <a:p>
            <a:r>
              <a:rPr lang="en-US" sz="2000" dirty="0" smtClean="0"/>
              <a:t>However:  </a:t>
            </a:r>
            <a:r>
              <a:rPr lang="en-US" sz="2000" dirty="0"/>
              <a:t>P</a:t>
            </a:r>
            <a:r>
              <a:rPr lang="en-US" sz="2000" dirty="0" smtClean="0"/>
              <a:t>rotein in </a:t>
            </a:r>
            <a:r>
              <a:rPr lang="en-US" sz="2000" dirty="0"/>
              <a:t>solution is flexible and will often undergo </a:t>
            </a:r>
            <a:r>
              <a:rPr lang="en-US" sz="2000" dirty="0" smtClean="0"/>
              <a:t>conformational changes </a:t>
            </a:r>
            <a:r>
              <a:rPr lang="en-US" sz="2000" dirty="0"/>
              <a:t>upon substrate binding. </a:t>
            </a:r>
            <a:r>
              <a:rPr lang="en-US" sz="2000" dirty="0" smtClean="0"/>
              <a:t>Examining </a:t>
            </a:r>
            <a:r>
              <a:rPr lang="en-US" sz="2000" dirty="0"/>
              <a:t>protein flexibility also </a:t>
            </a:r>
            <a:r>
              <a:rPr lang="en-US" sz="2000" dirty="0" smtClean="0"/>
              <a:t>exponentially </a:t>
            </a:r>
            <a:r>
              <a:rPr lang="en-US" sz="2000" dirty="0"/>
              <a:t>increases the computational time to model ligand </a:t>
            </a:r>
            <a:r>
              <a:rPr lang="en-US" sz="2000" dirty="0" smtClean="0"/>
              <a:t>binding. </a:t>
            </a:r>
          </a:p>
          <a:p>
            <a:r>
              <a:rPr lang="en-US" sz="2000" dirty="0" smtClean="0"/>
              <a:t>Molecular </a:t>
            </a:r>
            <a:r>
              <a:rPr lang="en-US" sz="2000" dirty="0"/>
              <a:t>dynamics studies can be conducted on proteins to identify flexible binding </a:t>
            </a:r>
            <a:r>
              <a:rPr lang="en-US" sz="2000" dirty="0" smtClean="0"/>
              <a:t>regions</a:t>
            </a:r>
          </a:p>
          <a:p>
            <a:r>
              <a:rPr lang="en-US" sz="2000" dirty="0" smtClean="0"/>
              <a:t>However: Complexity </a:t>
            </a:r>
            <a:r>
              <a:rPr lang="en-US" sz="2000" dirty="0"/>
              <a:t>and time of calculation makes this </a:t>
            </a:r>
            <a:r>
              <a:rPr lang="en-US" sz="2000" dirty="0" smtClean="0"/>
              <a:t>inefficient </a:t>
            </a:r>
            <a:r>
              <a:rPr lang="en-US" sz="2000" dirty="0"/>
              <a:t>and unrealistic for large compound libraries.</a:t>
            </a:r>
          </a:p>
        </p:txBody>
      </p:sp>
    </p:spTree>
    <p:extLst>
      <p:ext uri="{BB962C8B-B14F-4D97-AF65-F5344CB8AC3E}">
        <p14:creationId xmlns:p14="http://schemas.microsoft.com/office/powerpoint/2010/main" val="3516729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Outstanding challenges / Questions 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Most docking programs do not account for water movement.</a:t>
            </a:r>
          </a:p>
          <a:p>
            <a:pPr lvl="1"/>
            <a:r>
              <a:rPr lang="en-GB" sz="1600" dirty="0" smtClean="0"/>
              <a:t>Typically either removed entirely or only key molecules are present</a:t>
            </a:r>
          </a:p>
          <a:p>
            <a:r>
              <a:rPr lang="en-GB" sz="2000" dirty="0" smtClean="0"/>
              <a:t>Many programs do not account for metal ions </a:t>
            </a:r>
          </a:p>
          <a:p>
            <a:r>
              <a:rPr lang="en-GB" sz="2000" dirty="0" smtClean="0"/>
              <a:t>Docking is only as good as the crystal structure / homology model available </a:t>
            </a:r>
          </a:p>
          <a:p>
            <a:pPr lvl="1"/>
            <a:r>
              <a:rPr lang="en-GB" sz="1600" dirty="0" smtClean="0"/>
              <a:t>Many are poor</a:t>
            </a:r>
          </a:p>
          <a:p>
            <a:pPr lvl="1"/>
            <a:r>
              <a:rPr lang="en-GB" sz="1600" dirty="0" smtClean="0"/>
              <a:t>Many are unavailable</a:t>
            </a:r>
          </a:p>
          <a:p>
            <a:r>
              <a:rPr lang="en-GB" sz="2000" dirty="0" smtClean="0"/>
              <a:t>Chemical space?</a:t>
            </a:r>
          </a:p>
          <a:p>
            <a:pPr lvl="1"/>
            <a:r>
              <a:rPr lang="en-GB" sz="1600" dirty="0" smtClean="0"/>
              <a:t>Very large</a:t>
            </a:r>
          </a:p>
          <a:p>
            <a:pPr lvl="1"/>
            <a:r>
              <a:rPr lang="en-GB" sz="1600" dirty="0" smtClean="0"/>
              <a:t>Need a way of selecting the best drug like molecules</a:t>
            </a:r>
          </a:p>
          <a:p>
            <a:pPr lvl="0"/>
            <a:r>
              <a:rPr lang="en-GB" sz="2000" dirty="0" smtClean="0">
                <a:solidFill>
                  <a:srgbClr val="000000"/>
                </a:solidFill>
              </a:rPr>
              <a:t>Can not predict all pharmacokinetic properties such as cell penetration which is particularly important for antimicrobial drug discovery. </a:t>
            </a:r>
            <a:endParaRPr lang="en-GB" sz="2000" dirty="0">
              <a:solidFill>
                <a:srgbClr val="000000"/>
              </a:solidFill>
            </a:endParaRPr>
          </a:p>
          <a:p>
            <a:pPr marL="457200" lvl="1" indent="0">
              <a:buNone/>
            </a:pPr>
            <a:endParaRPr lang="en-GB" sz="1600" dirty="0" smtClean="0"/>
          </a:p>
        </p:txBody>
      </p:sp>
    </p:spTree>
    <p:extLst>
      <p:ext uri="{BB962C8B-B14F-4D97-AF65-F5344CB8AC3E}">
        <p14:creationId xmlns:p14="http://schemas.microsoft.com/office/powerpoint/2010/main" val="1649864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Available programs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96752"/>
            <a:ext cx="7772400" cy="4114800"/>
          </a:xfrm>
        </p:spPr>
        <p:txBody>
          <a:bodyPr/>
          <a:lstStyle/>
          <a:p>
            <a:r>
              <a:rPr lang="en-GB" sz="1800" b="1" dirty="0"/>
              <a:t>Structure viewing and manipulation</a:t>
            </a:r>
            <a:endParaRPr lang="en-GB" sz="1800" dirty="0"/>
          </a:p>
          <a:p>
            <a:pPr lvl="1"/>
            <a:r>
              <a:rPr lang="en-GB" sz="1400" dirty="0"/>
              <a:t>Maestro, Schrodinger </a:t>
            </a:r>
            <a:r>
              <a:rPr lang="en-GB" sz="1400" u="sng" dirty="0">
                <a:solidFill>
                  <a:schemeClr val="accent6"/>
                </a:solidFill>
              </a:rPr>
              <a:t>http://www.schrodinger.com/productpage/14/12/</a:t>
            </a:r>
            <a:r>
              <a:rPr lang="en-GB" sz="1400" dirty="0">
                <a:solidFill>
                  <a:schemeClr val="accent6"/>
                </a:solidFill>
              </a:rPr>
              <a:t> </a:t>
            </a:r>
            <a:r>
              <a:rPr lang="en-GB" sz="1400" dirty="0" smtClean="0"/>
              <a:t>academic</a:t>
            </a:r>
          </a:p>
          <a:p>
            <a:pPr marL="457200" lvl="1" indent="0">
              <a:buNone/>
            </a:pPr>
            <a:endParaRPr lang="en-GB" sz="1400" dirty="0"/>
          </a:p>
          <a:p>
            <a:r>
              <a:rPr lang="en-GB" sz="1800" b="1" dirty="0"/>
              <a:t>Homology modelling</a:t>
            </a:r>
            <a:endParaRPr lang="en-GB" sz="1800" dirty="0"/>
          </a:p>
          <a:p>
            <a:pPr lvl="1"/>
            <a:r>
              <a:rPr lang="en-GB" sz="1400" dirty="0"/>
              <a:t>SWISS-MODEL: </a:t>
            </a:r>
            <a:r>
              <a:rPr lang="en-GB" sz="1400" u="sng" dirty="0">
                <a:solidFill>
                  <a:schemeClr val="accent6"/>
                </a:solidFill>
              </a:rPr>
              <a:t>http://swissmodel.expasy.org/</a:t>
            </a:r>
            <a:r>
              <a:rPr lang="en-GB" sz="1400" dirty="0">
                <a:solidFill>
                  <a:schemeClr val="accent6"/>
                </a:solidFill>
              </a:rPr>
              <a:t> </a:t>
            </a:r>
            <a:r>
              <a:rPr lang="en-GB" sz="1400" dirty="0"/>
              <a:t>academic</a:t>
            </a:r>
          </a:p>
          <a:p>
            <a:pPr lvl="1"/>
            <a:r>
              <a:rPr lang="en-GB" sz="1400" dirty="0"/>
              <a:t>Phyre2, Imperial College London: </a:t>
            </a:r>
            <a:r>
              <a:rPr lang="en-GB" sz="1400" u="sng" dirty="0">
                <a:solidFill>
                  <a:schemeClr val="accent6"/>
                </a:solidFill>
              </a:rPr>
              <a:t>http://www.sbg.bio.ic.ac.uk/phyre2/html/page.cgi?id=index</a:t>
            </a:r>
            <a:r>
              <a:rPr lang="en-GB" sz="1400" dirty="0"/>
              <a:t> </a:t>
            </a:r>
            <a:r>
              <a:rPr lang="en-GB" sz="1400" dirty="0" smtClean="0"/>
              <a:t>academic</a:t>
            </a:r>
          </a:p>
          <a:p>
            <a:r>
              <a:rPr lang="en-GB" sz="1800" b="1" dirty="0"/>
              <a:t>Databases </a:t>
            </a:r>
            <a:endParaRPr lang="en-GB" sz="1800" dirty="0"/>
          </a:p>
          <a:p>
            <a:pPr lvl="1"/>
            <a:r>
              <a:rPr lang="en-GB" sz="1600" dirty="0"/>
              <a:t>ZINC database, University of California San Francisco: </a:t>
            </a:r>
            <a:r>
              <a:rPr lang="en-GB" sz="1600" u="sng" dirty="0">
                <a:solidFill>
                  <a:schemeClr val="accent6"/>
                </a:solidFill>
              </a:rPr>
              <a:t>http://zinc.docking.org/</a:t>
            </a:r>
            <a:r>
              <a:rPr lang="en-GB" sz="1600" dirty="0">
                <a:solidFill>
                  <a:schemeClr val="accent6"/>
                </a:solidFill>
              </a:rPr>
              <a:t> </a:t>
            </a:r>
            <a:r>
              <a:rPr lang="en-GB" sz="1600" dirty="0"/>
              <a:t>commercially available compounds</a:t>
            </a:r>
          </a:p>
          <a:p>
            <a:pPr lvl="1"/>
            <a:r>
              <a:rPr lang="en-GB" sz="1600" dirty="0" err="1"/>
              <a:t>ChemNavigator</a:t>
            </a:r>
            <a:r>
              <a:rPr lang="en-GB" sz="1600" dirty="0"/>
              <a:t>: </a:t>
            </a:r>
            <a:r>
              <a:rPr lang="en-GB" sz="1600" u="sng" dirty="0">
                <a:solidFill>
                  <a:schemeClr val="accent6"/>
                </a:solidFill>
              </a:rPr>
              <a:t>www.chemnavigator.com </a:t>
            </a:r>
            <a:r>
              <a:rPr lang="en-GB" sz="1600" dirty="0"/>
              <a:t>Commercially available compounds</a:t>
            </a:r>
          </a:p>
          <a:p>
            <a:pPr lvl="1"/>
            <a:r>
              <a:rPr lang="en-GB" sz="1600" dirty="0"/>
              <a:t>Chembridge: </a:t>
            </a:r>
            <a:r>
              <a:rPr lang="en-GB" sz="1600" u="sng" dirty="0">
                <a:solidFill>
                  <a:schemeClr val="accent6"/>
                </a:solidFill>
              </a:rPr>
              <a:t>http://www.hit2lead.com/</a:t>
            </a:r>
            <a:r>
              <a:rPr lang="en-GB" sz="1600" dirty="0">
                <a:solidFill>
                  <a:schemeClr val="accent6"/>
                </a:solidFill>
              </a:rPr>
              <a:t> </a:t>
            </a:r>
            <a:r>
              <a:rPr lang="en-GB" sz="1600" dirty="0"/>
              <a:t>Commercially available compounds</a:t>
            </a:r>
          </a:p>
          <a:p>
            <a:pPr lvl="1"/>
            <a:r>
              <a:rPr lang="en-GB" sz="1600" dirty="0"/>
              <a:t>Peakdale: </a:t>
            </a:r>
            <a:r>
              <a:rPr lang="en-GB" sz="1600" u="sng" dirty="0">
                <a:solidFill>
                  <a:schemeClr val="accent6"/>
                </a:solidFill>
              </a:rPr>
              <a:t>http://www.peakdale.co.uk/</a:t>
            </a:r>
            <a:r>
              <a:rPr lang="en-GB" sz="1600" dirty="0">
                <a:solidFill>
                  <a:schemeClr val="accent6"/>
                </a:solidFill>
              </a:rPr>
              <a:t> </a:t>
            </a:r>
            <a:r>
              <a:rPr lang="en-GB" sz="1600" dirty="0"/>
              <a:t>Commercially available compounds</a:t>
            </a:r>
          </a:p>
          <a:p>
            <a:pPr lvl="1"/>
            <a:r>
              <a:rPr lang="en-GB" sz="1600" dirty="0"/>
              <a:t>Protein Data Bank, RCSB</a:t>
            </a:r>
            <a:r>
              <a:rPr lang="en-GB" sz="1600" dirty="0">
                <a:solidFill>
                  <a:schemeClr val="accent6"/>
                </a:solidFill>
              </a:rPr>
              <a:t>: </a:t>
            </a:r>
            <a:r>
              <a:rPr lang="en-GB" sz="1600" u="sng" dirty="0">
                <a:solidFill>
                  <a:schemeClr val="accent6"/>
                </a:solidFill>
              </a:rPr>
              <a:t>http://www.pdb.org/pdb/home/home.do</a:t>
            </a:r>
            <a:r>
              <a:rPr lang="en-GB" sz="1600" dirty="0"/>
              <a:t> academic</a:t>
            </a:r>
          </a:p>
          <a:p>
            <a:pPr lvl="1"/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096430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Available programs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96752"/>
            <a:ext cx="7772400" cy="4114800"/>
          </a:xfrm>
        </p:spPr>
        <p:txBody>
          <a:bodyPr/>
          <a:lstStyle/>
          <a:p>
            <a:r>
              <a:rPr lang="en-GB" sz="1800" b="1" dirty="0"/>
              <a:t>Docking</a:t>
            </a:r>
            <a:endParaRPr lang="en-GB" sz="1800" dirty="0"/>
          </a:p>
          <a:p>
            <a:pPr lvl="1"/>
            <a:r>
              <a:rPr lang="en-GB" sz="1400" b="1" dirty="0" err="1"/>
              <a:t>AutoDock</a:t>
            </a:r>
            <a:r>
              <a:rPr lang="en-GB" sz="1400" b="1" dirty="0"/>
              <a:t>, Scripps institute: </a:t>
            </a:r>
            <a:r>
              <a:rPr lang="en-GB" sz="1400" b="1" u="sng" dirty="0">
                <a:solidFill>
                  <a:schemeClr val="accent6"/>
                </a:solidFill>
              </a:rPr>
              <a:t>http://autodock.scripps.edu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GB" sz="1400" b="1" dirty="0"/>
              <a:t>free </a:t>
            </a:r>
          </a:p>
          <a:p>
            <a:pPr lvl="1"/>
            <a:r>
              <a:rPr lang="en-GB" sz="1400" dirty="0"/>
              <a:t>DOCK, University of California San Francisco: </a:t>
            </a:r>
            <a:r>
              <a:rPr lang="en-GB" sz="1400" u="sng" dirty="0">
                <a:solidFill>
                  <a:schemeClr val="accent6"/>
                </a:solidFill>
              </a:rPr>
              <a:t>http://dock.compbio.ucsf.edu</a:t>
            </a:r>
            <a:r>
              <a:rPr lang="en-GB" sz="1400" dirty="0"/>
              <a:t> academic</a:t>
            </a:r>
          </a:p>
          <a:p>
            <a:pPr lvl="1"/>
            <a:r>
              <a:rPr lang="en-GB" sz="1400" dirty="0" err="1"/>
              <a:t>eHiTS</a:t>
            </a:r>
            <a:r>
              <a:rPr lang="en-GB" sz="1400" dirty="0"/>
              <a:t>, </a:t>
            </a:r>
            <a:r>
              <a:rPr lang="en-GB" sz="1400" dirty="0" err="1"/>
              <a:t>Simbiosys</a:t>
            </a:r>
            <a:r>
              <a:rPr lang="en-GB" sz="1400" dirty="0"/>
              <a:t>: </a:t>
            </a:r>
            <a:r>
              <a:rPr lang="en-GB" sz="1400" u="sng" dirty="0">
                <a:solidFill>
                  <a:schemeClr val="accent6"/>
                </a:solidFill>
              </a:rPr>
              <a:t>http://www.simbiosys.ca/ehits/index.html</a:t>
            </a:r>
            <a:r>
              <a:rPr lang="en-GB" sz="1400" dirty="0"/>
              <a:t> commercial</a:t>
            </a:r>
          </a:p>
          <a:p>
            <a:pPr lvl="1"/>
            <a:r>
              <a:rPr lang="en-GB" sz="1400" dirty="0"/>
              <a:t>GLIDE, Schrodinger: </a:t>
            </a:r>
            <a:r>
              <a:rPr lang="en-GB" sz="1400" u="sng" dirty="0">
                <a:solidFill>
                  <a:schemeClr val="accent6"/>
                </a:solidFill>
              </a:rPr>
              <a:t>http://www.schrodinger.com/productpage/14/5/</a:t>
            </a:r>
            <a:r>
              <a:rPr lang="en-GB" sz="1400" dirty="0"/>
              <a:t> commercial </a:t>
            </a:r>
          </a:p>
          <a:p>
            <a:pPr lvl="1"/>
            <a:r>
              <a:rPr lang="en-GB" sz="1400" dirty="0"/>
              <a:t>GOLD, CCDC: </a:t>
            </a:r>
            <a:r>
              <a:rPr lang="en-GB" sz="1400" u="sng" dirty="0">
                <a:solidFill>
                  <a:schemeClr val="accent6"/>
                </a:solidFill>
              </a:rPr>
              <a:t>http://www.ccdc.cam.ac.uk/products/life_sciences/gold</a:t>
            </a:r>
            <a:r>
              <a:rPr lang="en-GB" sz="1400" dirty="0">
                <a:solidFill>
                  <a:schemeClr val="accent6"/>
                </a:solidFill>
              </a:rPr>
              <a:t> </a:t>
            </a:r>
            <a:r>
              <a:rPr lang="en-GB" sz="1400" dirty="0"/>
              <a:t>commercial</a:t>
            </a:r>
          </a:p>
          <a:p>
            <a:pPr lvl="1"/>
            <a:r>
              <a:rPr lang="en-GB" sz="1400" dirty="0"/>
              <a:t>FRED, </a:t>
            </a:r>
            <a:r>
              <a:rPr lang="en-GB" sz="1400" dirty="0" err="1"/>
              <a:t>OpenEye</a:t>
            </a:r>
            <a:r>
              <a:rPr lang="en-GB" sz="1400" dirty="0"/>
              <a:t>: </a:t>
            </a:r>
            <a:r>
              <a:rPr lang="en-GB" sz="1400" u="sng" dirty="0">
                <a:solidFill>
                  <a:schemeClr val="accent6"/>
                </a:solidFill>
              </a:rPr>
              <a:t>http://</a:t>
            </a:r>
            <a:r>
              <a:rPr lang="en-GB" sz="1400" u="sng" dirty="0" smtClean="0">
                <a:solidFill>
                  <a:schemeClr val="accent6"/>
                </a:solidFill>
              </a:rPr>
              <a:t>www.eyesopen.com/products</a:t>
            </a:r>
            <a:r>
              <a:rPr lang="en-GB" sz="1400" dirty="0" smtClean="0">
                <a:solidFill>
                  <a:schemeClr val="accent6"/>
                </a:solidFill>
              </a:rPr>
              <a:t> </a:t>
            </a:r>
            <a:r>
              <a:rPr lang="en-GB" sz="1400" dirty="0" smtClean="0"/>
              <a:t>commercial</a:t>
            </a:r>
          </a:p>
          <a:p>
            <a:pPr lvl="1"/>
            <a:endParaRPr lang="en-GB" sz="1400" dirty="0" smtClean="0"/>
          </a:p>
          <a:p>
            <a:r>
              <a:rPr lang="en-GB" sz="1800" b="1" i="1" dirty="0"/>
              <a:t>De novo</a:t>
            </a:r>
            <a:r>
              <a:rPr lang="en-GB" sz="1800" b="1" dirty="0"/>
              <a:t> design</a:t>
            </a:r>
            <a:endParaRPr lang="en-GB" sz="1800" dirty="0"/>
          </a:p>
          <a:p>
            <a:pPr lvl="1"/>
            <a:r>
              <a:rPr lang="en-GB" sz="1400" dirty="0" smtClean="0"/>
              <a:t>SPROUT </a:t>
            </a:r>
            <a:r>
              <a:rPr lang="en-GB" sz="1400" dirty="0"/>
              <a:t>and SPROUT-Hit-Opt, </a:t>
            </a:r>
            <a:r>
              <a:rPr lang="en-GB" sz="1400" dirty="0" err="1"/>
              <a:t>Simbiosys</a:t>
            </a:r>
            <a:r>
              <a:rPr lang="en-GB" sz="1400" dirty="0"/>
              <a:t>: </a:t>
            </a:r>
            <a:r>
              <a:rPr lang="en-GB" sz="1400" u="sng" dirty="0">
                <a:solidFill>
                  <a:schemeClr val="accent6"/>
                </a:solidFill>
              </a:rPr>
              <a:t>http://simbiosys.ca/sprout/index.html</a:t>
            </a:r>
            <a:r>
              <a:rPr lang="en-GB" sz="1400" dirty="0">
                <a:solidFill>
                  <a:schemeClr val="accent6"/>
                </a:solidFill>
              </a:rPr>
              <a:t> </a:t>
            </a:r>
            <a:r>
              <a:rPr lang="en-GB" sz="1400" dirty="0"/>
              <a:t>commercial</a:t>
            </a:r>
          </a:p>
          <a:p>
            <a:pPr lvl="1"/>
            <a:r>
              <a:rPr lang="en-GB" sz="1400" dirty="0" smtClean="0"/>
              <a:t>CAVEAT</a:t>
            </a:r>
            <a:r>
              <a:rPr lang="en-GB" sz="1400" dirty="0"/>
              <a:t>, University of California Berkeley: </a:t>
            </a:r>
            <a:r>
              <a:rPr lang="en-GB" sz="1400" u="sng" dirty="0">
                <a:solidFill>
                  <a:schemeClr val="accent6"/>
                </a:solidFill>
              </a:rPr>
              <a:t>http://www.cchem.berkeley.edu/pabgrp/Data/caveat.html</a:t>
            </a:r>
            <a:r>
              <a:rPr lang="en-GB" sz="1400" dirty="0"/>
              <a:t> academic</a:t>
            </a:r>
          </a:p>
          <a:p>
            <a:pPr lvl="1"/>
            <a:r>
              <a:rPr lang="en-GB" sz="1400" dirty="0" err="1" smtClean="0"/>
              <a:t>LigBuilder</a:t>
            </a:r>
            <a:r>
              <a:rPr lang="en-GB" sz="1400" dirty="0"/>
              <a:t>, Peking University: </a:t>
            </a:r>
            <a:r>
              <a:rPr lang="en-GB" sz="1400" u="sng" dirty="0">
                <a:solidFill>
                  <a:schemeClr val="accent6"/>
                </a:solidFill>
              </a:rPr>
              <a:t>http://ligbuilder.org/</a:t>
            </a:r>
            <a:r>
              <a:rPr lang="en-GB" sz="1400" dirty="0"/>
              <a:t> academic </a:t>
            </a:r>
          </a:p>
          <a:p>
            <a:pPr lvl="1"/>
            <a:r>
              <a:rPr lang="en-GB" sz="1400" dirty="0"/>
              <a:t>SYBYL, </a:t>
            </a:r>
            <a:r>
              <a:rPr lang="en-GB" sz="1400" dirty="0" err="1"/>
              <a:t>Tripos</a:t>
            </a:r>
            <a:r>
              <a:rPr lang="en-GB" sz="1400" dirty="0"/>
              <a:t>: </a:t>
            </a:r>
            <a:r>
              <a:rPr lang="en-GB" sz="1400" u="sng" dirty="0">
                <a:solidFill>
                  <a:schemeClr val="accent6"/>
                </a:solidFill>
              </a:rPr>
              <a:t>http://tripos.com/index.php?family=modules,SimplePage&amp;page=SYBYL-X</a:t>
            </a:r>
            <a:r>
              <a:rPr lang="en-GB" sz="1400" dirty="0">
                <a:solidFill>
                  <a:schemeClr val="accent6"/>
                </a:solidFill>
              </a:rPr>
              <a:t> </a:t>
            </a:r>
            <a:r>
              <a:rPr lang="en-GB" sz="1400" dirty="0"/>
              <a:t>commercial</a:t>
            </a:r>
          </a:p>
          <a:p>
            <a:pPr lvl="1"/>
            <a:r>
              <a:rPr lang="en-GB" sz="1400" dirty="0"/>
              <a:t>LUDI, part of </a:t>
            </a:r>
            <a:r>
              <a:rPr lang="en-GB" sz="1400" dirty="0" err="1"/>
              <a:t>Accelrys</a:t>
            </a:r>
            <a:r>
              <a:rPr lang="en-GB" sz="1400" dirty="0"/>
              <a:t> Discovery Studio: </a:t>
            </a:r>
            <a:r>
              <a:rPr lang="en-GB" sz="1400" u="sng" dirty="0">
                <a:solidFill>
                  <a:schemeClr val="accent6"/>
                </a:solidFill>
              </a:rPr>
              <a:t>http://accelrys.com/products/discovery-studio/index.html</a:t>
            </a:r>
            <a:r>
              <a:rPr lang="en-GB" sz="1400" dirty="0">
                <a:solidFill>
                  <a:schemeClr val="accent6"/>
                </a:solidFill>
              </a:rPr>
              <a:t> </a:t>
            </a:r>
            <a:r>
              <a:rPr lang="en-GB" sz="1400" dirty="0"/>
              <a:t>commercial</a:t>
            </a:r>
          </a:p>
          <a:p>
            <a:pPr lvl="1"/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609162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Acknowledgements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96752"/>
            <a:ext cx="7772400" cy="4752528"/>
          </a:xfrm>
        </p:spPr>
        <p:txBody>
          <a:bodyPr numCol="2"/>
          <a:lstStyle/>
          <a:p>
            <a:pPr marL="0" indent="0">
              <a:buNone/>
            </a:pPr>
            <a:r>
              <a:rPr lang="en-GB" sz="1600" b="1" dirty="0" smtClean="0"/>
              <a:t>Warwick</a:t>
            </a:r>
          </a:p>
          <a:p>
            <a:r>
              <a:rPr lang="en-GB" sz="1600" dirty="0" smtClean="0"/>
              <a:t>Dr David Roper</a:t>
            </a:r>
          </a:p>
          <a:p>
            <a:r>
              <a:rPr lang="en-GB" sz="1600" dirty="0" smtClean="0"/>
              <a:t>Prof Chris Dowson</a:t>
            </a:r>
          </a:p>
          <a:p>
            <a:r>
              <a:rPr lang="en-GB" sz="1600" dirty="0" smtClean="0"/>
              <a:t>Dr Adrian Lloyd</a:t>
            </a:r>
          </a:p>
          <a:p>
            <a:r>
              <a:rPr lang="en-GB" sz="1600" dirty="0" smtClean="0"/>
              <a:t>C10 Lab Group</a:t>
            </a:r>
          </a:p>
          <a:p>
            <a:pPr marL="0" indent="0">
              <a:buNone/>
            </a:pPr>
            <a:endParaRPr lang="en-GB" sz="1600" dirty="0" smtClean="0"/>
          </a:p>
          <a:p>
            <a:pPr marL="0" indent="0">
              <a:buNone/>
            </a:pPr>
            <a:r>
              <a:rPr lang="en-GB" sz="1600" b="1" dirty="0" smtClean="0"/>
              <a:t>Leeds</a:t>
            </a:r>
            <a:endParaRPr lang="en-GB" sz="1600" b="1" dirty="0"/>
          </a:p>
          <a:p>
            <a:r>
              <a:rPr lang="en-GB" sz="1600" dirty="0" err="1" smtClean="0"/>
              <a:t>Prof.</a:t>
            </a:r>
            <a:r>
              <a:rPr lang="en-GB" sz="1600" dirty="0" smtClean="0"/>
              <a:t> Colin </a:t>
            </a:r>
            <a:r>
              <a:rPr lang="en-GB" sz="1600" dirty="0" err="1" smtClean="0"/>
              <a:t>Fishwick</a:t>
            </a:r>
            <a:endParaRPr lang="en-GB" sz="1600" dirty="0" smtClean="0"/>
          </a:p>
          <a:p>
            <a:r>
              <a:rPr lang="en-GB" sz="1600" dirty="0" err="1" smtClean="0"/>
              <a:t>Fishwick</a:t>
            </a:r>
            <a:r>
              <a:rPr lang="en-GB" sz="1600" dirty="0" smtClean="0"/>
              <a:t> Group  </a:t>
            </a:r>
          </a:p>
          <a:p>
            <a:pPr marL="0" indent="0">
              <a:buNone/>
            </a:pPr>
            <a:endParaRPr lang="en-GB" sz="1600" dirty="0" smtClean="0"/>
          </a:p>
          <a:p>
            <a:pPr marL="0" indent="0">
              <a:buNone/>
            </a:pPr>
            <a:r>
              <a:rPr lang="en-GB" sz="1600" b="1" dirty="0" smtClean="0"/>
              <a:t>Oxford</a:t>
            </a:r>
            <a:endParaRPr lang="en-GB" sz="1600" b="1" dirty="0"/>
          </a:p>
          <a:p>
            <a:r>
              <a:rPr lang="en-GB" sz="1600" dirty="0" smtClean="0"/>
              <a:t>Dr Jürgen </a:t>
            </a:r>
            <a:r>
              <a:rPr lang="en-GB" sz="1600" dirty="0" err="1" smtClean="0"/>
              <a:t>Brem</a:t>
            </a:r>
            <a:endParaRPr lang="en-GB" sz="1600" dirty="0" smtClean="0"/>
          </a:p>
          <a:p>
            <a:r>
              <a:rPr lang="en-GB" sz="1600" dirty="0" smtClean="0"/>
              <a:t>Dr Michael McDonough</a:t>
            </a:r>
          </a:p>
          <a:p>
            <a:r>
              <a:rPr lang="en-GB" sz="1600" dirty="0" err="1" smtClean="0"/>
              <a:t>Prof</a:t>
            </a:r>
            <a:r>
              <a:rPr lang="en-GB" sz="1600" dirty="0" err="1"/>
              <a:t>.</a:t>
            </a:r>
            <a:r>
              <a:rPr lang="en-GB" sz="1600" dirty="0"/>
              <a:t> </a:t>
            </a:r>
            <a:r>
              <a:rPr lang="en-GB" sz="1600" dirty="0" smtClean="0"/>
              <a:t>Chris Schofield</a:t>
            </a:r>
            <a:endParaRPr lang="en-GB" sz="1600" dirty="0"/>
          </a:p>
          <a:p>
            <a:pPr marL="0" indent="0">
              <a:buNone/>
            </a:pPr>
            <a:endParaRPr lang="en-GB" sz="1600" dirty="0" smtClean="0"/>
          </a:p>
          <a:p>
            <a:pPr marL="0" indent="0">
              <a:buNone/>
            </a:pPr>
            <a:endParaRPr lang="en-GB" sz="1600" dirty="0" smtClean="0"/>
          </a:p>
          <a:p>
            <a:pPr marL="0" indent="0">
              <a:buNone/>
            </a:pPr>
            <a:r>
              <a:rPr lang="en-GB" sz="1600" b="1" dirty="0" smtClean="0"/>
              <a:t>Bristol</a:t>
            </a:r>
            <a:endParaRPr lang="en-GB" sz="1600" b="1" dirty="0"/>
          </a:p>
          <a:p>
            <a:r>
              <a:rPr lang="en-GB" sz="1600" dirty="0" smtClean="0"/>
              <a:t>Dr Jim Spencer</a:t>
            </a:r>
          </a:p>
          <a:p>
            <a:pPr marL="0" indent="0">
              <a:buNone/>
            </a:pPr>
            <a:endParaRPr lang="en-GB" sz="1600" dirty="0" smtClean="0"/>
          </a:p>
          <a:p>
            <a:pPr marL="0" indent="0">
              <a:buNone/>
            </a:pPr>
            <a:r>
              <a:rPr lang="en-GB" sz="1600" b="1" dirty="0" smtClean="0"/>
              <a:t>Funding</a:t>
            </a:r>
            <a:endParaRPr lang="en-GB" sz="1600" b="1" dirty="0"/>
          </a:p>
          <a:p>
            <a:r>
              <a:rPr lang="en-GB" sz="1600" dirty="0" smtClean="0"/>
              <a:t>EPSRC ‘Bridging the gaps’, MRC, BBSRC </a:t>
            </a:r>
            <a:endParaRPr lang="en-GB" sz="1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8275" y="4107700"/>
            <a:ext cx="1763688" cy="66601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5972" y="4203742"/>
            <a:ext cx="1295403" cy="56997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8812" y="3160000"/>
            <a:ext cx="1849388" cy="736673"/>
          </a:xfrm>
          <a:prstGeom prst="rect">
            <a:avLst/>
          </a:prstGeom>
        </p:spPr>
      </p:pic>
      <p:pic>
        <p:nvPicPr>
          <p:cNvPr id="7" name="Picture 6" descr="cid:9F6B6C65-9469-4245-8F5C-47F805417B9E"/>
          <p:cNvPicPr/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160000"/>
            <a:ext cx="1400175" cy="685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87323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Structure-based drug discovery (SBDD)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b="1" dirty="0"/>
              <a:t>Identifying a suitable target </a:t>
            </a:r>
            <a:endParaRPr lang="en-US" sz="2400" b="1" dirty="0" smtClean="0"/>
          </a:p>
          <a:p>
            <a:r>
              <a:rPr lang="en-US" sz="2000" dirty="0" smtClean="0"/>
              <a:t>An antimicrobial-drug </a:t>
            </a:r>
            <a:r>
              <a:rPr lang="en-US" sz="2000" dirty="0"/>
              <a:t>target should be essential, have a </a:t>
            </a:r>
            <a:r>
              <a:rPr lang="en-US" sz="2000" dirty="0" smtClean="0"/>
              <a:t>unique function </a:t>
            </a:r>
            <a:r>
              <a:rPr lang="en-US" sz="2000" dirty="0"/>
              <a:t>in the pathogen and exhibit an activity that can be </a:t>
            </a:r>
            <a:r>
              <a:rPr lang="en-US" sz="2000" dirty="0" smtClean="0"/>
              <a:t>altered by </a:t>
            </a:r>
            <a:r>
              <a:rPr lang="en-US" sz="2000" dirty="0"/>
              <a:t>small molecules. </a:t>
            </a:r>
            <a:endParaRPr lang="en-US" sz="2000" dirty="0" smtClean="0"/>
          </a:p>
          <a:p>
            <a:r>
              <a:rPr lang="en-US" sz="2000" dirty="0" smtClean="0"/>
              <a:t>Programs including </a:t>
            </a:r>
            <a:r>
              <a:rPr lang="en-US" sz="2000" dirty="0"/>
              <a:t>SiteMap </a:t>
            </a:r>
            <a:r>
              <a:rPr lang="en-US" sz="2000" dirty="0" smtClean="0"/>
              <a:t>are </a:t>
            </a:r>
            <a:r>
              <a:rPr lang="en-US" sz="2000" dirty="0"/>
              <a:t>available which help to identify </a:t>
            </a:r>
            <a:r>
              <a:rPr lang="en-US" sz="2000" dirty="0" smtClean="0"/>
              <a:t>potential binding </a:t>
            </a:r>
            <a:r>
              <a:rPr lang="en-US" sz="2000" dirty="0"/>
              <a:t>sites within a given </a:t>
            </a:r>
            <a:r>
              <a:rPr lang="en-US" sz="2000" dirty="0" smtClean="0"/>
              <a:t>protein.</a:t>
            </a:r>
            <a:endParaRPr lang="en-US" sz="2000" dirty="0"/>
          </a:p>
          <a:p>
            <a:r>
              <a:rPr lang="en-US" sz="2000" dirty="0" smtClean="0"/>
              <a:t>The </a:t>
            </a:r>
            <a:r>
              <a:rPr lang="en-US" sz="2000" dirty="0"/>
              <a:t>Protein Data Bank </a:t>
            </a:r>
            <a:r>
              <a:rPr lang="en-US" sz="2000" dirty="0" smtClean="0"/>
              <a:t>is </a:t>
            </a:r>
            <a:r>
              <a:rPr lang="en-US" sz="2000" dirty="0"/>
              <a:t>often the source of many </a:t>
            </a:r>
            <a:r>
              <a:rPr lang="en-US" sz="2000" dirty="0" smtClean="0"/>
              <a:t>known structures</a:t>
            </a:r>
            <a:r>
              <a:rPr lang="en-US" sz="2000" dirty="0"/>
              <a:t>. </a:t>
            </a:r>
            <a:endParaRPr lang="en-US" sz="2000" dirty="0" smtClean="0"/>
          </a:p>
          <a:p>
            <a:r>
              <a:rPr lang="en-US" sz="2000" dirty="0" smtClean="0"/>
              <a:t>However</a:t>
            </a:r>
            <a:r>
              <a:rPr lang="en-US" sz="2000" dirty="0"/>
              <a:t>, for a large number of new targets, </a:t>
            </a:r>
            <a:r>
              <a:rPr lang="en-US" sz="2000" dirty="0" smtClean="0"/>
              <a:t>a homology model </a:t>
            </a:r>
            <a:r>
              <a:rPr lang="en-US" sz="2000" dirty="0"/>
              <a:t>is often necessary providing that a crystal structure </a:t>
            </a:r>
            <a:r>
              <a:rPr lang="en-US" sz="2000" dirty="0" smtClean="0"/>
              <a:t>is available </a:t>
            </a:r>
            <a:r>
              <a:rPr lang="en-US" sz="2000" dirty="0"/>
              <a:t>for a protein with substantial sequence </a:t>
            </a:r>
            <a:r>
              <a:rPr lang="en-US" sz="2000" dirty="0" smtClean="0"/>
              <a:t>similarity.</a:t>
            </a:r>
            <a:endParaRPr lang="en-US" sz="2000" dirty="0"/>
          </a:p>
          <a:p>
            <a:r>
              <a:rPr lang="en-US" sz="2000" dirty="0" smtClean="0"/>
              <a:t>SWISS-MODEL </a:t>
            </a:r>
            <a:r>
              <a:rPr lang="en-US" sz="2000" dirty="0"/>
              <a:t>and </a:t>
            </a:r>
            <a:r>
              <a:rPr lang="en-US" sz="2000" dirty="0" smtClean="0"/>
              <a:t>PHYRE2 have </a:t>
            </a:r>
            <a:r>
              <a:rPr lang="en-US" sz="2000" dirty="0"/>
              <a:t>been designed to automate the process of making </a:t>
            </a:r>
            <a:r>
              <a:rPr lang="en-US" sz="2000" dirty="0" smtClean="0"/>
              <a:t>a </a:t>
            </a:r>
            <a:r>
              <a:rPr lang="en-GB" sz="2000" dirty="0" smtClean="0"/>
              <a:t>homology </a:t>
            </a:r>
            <a:r>
              <a:rPr lang="en-GB" sz="2000" dirty="0"/>
              <a:t>model.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7504" y="6165304"/>
            <a:ext cx="73448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+mn-lt"/>
              </a:rPr>
              <a:t>Ricky Cain</a:t>
            </a:r>
            <a:r>
              <a:rPr lang="en-GB" sz="1200" baseline="30000" dirty="0" smtClean="0">
                <a:latin typeface="+mn-lt"/>
                <a:hlinkClick r:id="rId2" tooltip="Footnote: 1"/>
              </a:rPr>
              <a:t>1</a:t>
            </a:r>
            <a:r>
              <a:rPr lang="en-GB" sz="1200" dirty="0" smtClean="0">
                <a:latin typeface="+mn-lt"/>
              </a:rPr>
              <a:t>, Sarah Narramore</a:t>
            </a:r>
            <a:r>
              <a:rPr lang="en-GB" sz="1200" baseline="30000" dirty="0" smtClean="0">
                <a:latin typeface="+mn-lt"/>
                <a:hlinkClick r:id="rId2" tooltip="Footnote: 1"/>
              </a:rPr>
              <a:t>1</a:t>
            </a:r>
            <a:r>
              <a:rPr lang="en-GB" sz="1200" dirty="0" smtClean="0">
                <a:latin typeface="+mn-lt"/>
              </a:rPr>
              <a:t>, Martin </a:t>
            </a:r>
            <a:r>
              <a:rPr lang="en-GB" sz="1200" dirty="0" err="1" smtClean="0">
                <a:latin typeface="+mn-lt"/>
              </a:rPr>
              <a:t>McPhillie</a:t>
            </a:r>
            <a:r>
              <a:rPr lang="en-GB" sz="1200" dirty="0" smtClean="0">
                <a:latin typeface="+mn-lt"/>
              </a:rPr>
              <a:t>, Katie Simmons, Colin W.G. </a:t>
            </a:r>
            <a:r>
              <a:rPr lang="en-GB" sz="1200" dirty="0" err="1" smtClean="0">
                <a:latin typeface="+mn-lt"/>
              </a:rPr>
              <a:t>Fishwick</a:t>
            </a:r>
            <a:r>
              <a:rPr lang="en-GB" sz="1200" dirty="0" smtClean="0">
                <a:latin typeface="+mn-lt"/>
              </a:rPr>
              <a:t>. </a:t>
            </a:r>
            <a:r>
              <a:rPr lang="en-GB" sz="1200" i="1" dirty="0" smtClean="0">
                <a:latin typeface="+mn-lt"/>
              </a:rPr>
              <a:t>Bioorganic Chemistry</a:t>
            </a:r>
            <a:r>
              <a:rPr lang="en-GB" sz="1200" dirty="0" smtClean="0">
                <a:latin typeface="+mn-lt"/>
              </a:rPr>
              <a:t>, 2014, </a:t>
            </a:r>
            <a:r>
              <a:rPr lang="en-GB" sz="1200" b="1" dirty="0" smtClean="0">
                <a:latin typeface="+mn-lt"/>
              </a:rPr>
              <a:t>55</a:t>
            </a:r>
            <a:r>
              <a:rPr lang="en-GB" sz="1200" dirty="0" smtClean="0">
                <a:latin typeface="+mn-lt"/>
              </a:rPr>
              <a:t>, 69-76 </a:t>
            </a:r>
          </a:p>
          <a:p>
            <a:r>
              <a:rPr lang="en-GB" sz="1200" dirty="0" smtClean="0">
                <a:latin typeface="+mn-lt"/>
              </a:rPr>
              <a:t>Katie </a:t>
            </a:r>
            <a:r>
              <a:rPr lang="en-GB" sz="1200" dirty="0">
                <a:latin typeface="+mn-lt"/>
              </a:rPr>
              <a:t>Simmons, Ian </a:t>
            </a:r>
            <a:r>
              <a:rPr lang="en-GB" sz="1200" dirty="0" smtClean="0">
                <a:latin typeface="+mn-lt"/>
              </a:rPr>
              <a:t>Chopra</a:t>
            </a:r>
            <a:r>
              <a:rPr lang="en-GB" sz="1200" dirty="0">
                <a:latin typeface="+mn-lt"/>
              </a:rPr>
              <a:t>,</a:t>
            </a:r>
            <a:r>
              <a:rPr lang="en-GB" sz="1200" dirty="0" smtClean="0">
                <a:latin typeface="+mn-lt"/>
              </a:rPr>
              <a:t> </a:t>
            </a:r>
            <a:r>
              <a:rPr lang="en-GB" sz="1200" dirty="0">
                <a:latin typeface="+mn-lt"/>
              </a:rPr>
              <a:t>Colin W. G. </a:t>
            </a:r>
            <a:r>
              <a:rPr lang="en-GB" sz="1200" dirty="0" err="1" smtClean="0">
                <a:latin typeface="+mn-lt"/>
              </a:rPr>
              <a:t>Fishwick</a:t>
            </a:r>
            <a:r>
              <a:rPr lang="en-GB" sz="1200" dirty="0" smtClean="0">
                <a:latin typeface="+mn-lt"/>
              </a:rPr>
              <a:t>, </a:t>
            </a:r>
            <a:r>
              <a:rPr lang="en-US" sz="1200" i="1" dirty="0" smtClean="0">
                <a:latin typeface="+mn-lt"/>
              </a:rPr>
              <a:t>Nature </a:t>
            </a:r>
            <a:r>
              <a:rPr lang="en-US" sz="1200" i="1" dirty="0">
                <a:latin typeface="+mn-lt"/>
              </a:rPr>
              <a:t>Reviews </a:t>
            </a:r>
            <a:r>
              <a:rPr lang="en-US" sz="1200" i="1" dirty="0" smtClean="0">
                <a:latin typeface="+mn-lt"/>
              </a:rPr>
              <a:t>Microbiology</a:t>
            </a:r>
            <a:r>
              <a:rPr lang="en-US" sz="1200" dirty="0" smtClean="0">
                <a:latin typeface="+mn-lt"/>
              </a:rPr>
              <a:t>, 2010, </a:t>
            </a:r>
            <a:r>
              <a:rPr lang="en-US" sz="1200" b="1" dirty="0" smtClean="0">
                <a:latin typeface="+mn-lt"/>
              </a:rPr>
              <a:t>8</a:t>
            </a:r>
            <a:r>
              <a:rPr lang="en-US" sz="1200" dirty="0">
                <a:latin typeface="+mn-lt"/>
              </a:rPr>
              <a:t>, 501-510 </a:t>
            </a:r>
            <a:endParaRPr lang="en-GB" sz="1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53532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Structure-based drug discovery (SBDD)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2400" b="1" dirty="0" smtClean="0"/>
              <a:t>There are three main methods of SBDD</a:t>
            </a:r>
          </a:p>
          <a:p>
            <a:r>
              <a:rPr lang="en-GB" sz="2400" dirty="0" smtClean="0"/>
              <a:t>Structure and known inhibitor design</a:t>
            </a:r>
          </a:p>
          <a:p>
            <a:pPr lvl="1"/>
            <a:r>
              <a:rPr lang="en-GB" sz="2000" dirty="0" smtClean="0"/>
              <a:t>Known inhibitor or co-factor is modified to improve binding affinity or selectivity</a:t>
            </a:r>
          </a:p>
          <a:p>
            <a:r>
              <a:rPr lang="en-GB" sz="2400" dirty="0" smtClean="0"/>
              <a:t>Virtual High Throughput Screening (vHTS)</a:t>
            </a:r>
          </a:p>
          <a:p>
            <a:pPr lvl="1"/>
            <a:r>
              <a:rPr lang="en-GB" sz="2000" dirty="0" smtClean="0"/>
              <a:t>Docking of small molecules into the crystal structure which are scored and ranked </a:t>
            </a:r>
          </a:p>
          <a:p>
            <a:r>
              <a:rPr lang="en-GB" sz="2400" i="1" dirty="0" smtClean="0"/>
              <a:t>De novo </a:t>
            </a:r>
            <a:r>
              <a:rPr lang="en-GB" sz="2400" dirty="0" smtClean="0"/>
              <a:t>design</a:t>
            </a:r>
          </a:p>
          <a:p>
            <a:pPr lvl="1"/>
            <a:r>
              <a:rPr lang="en-GB" sz="2000" dirty="0" smtClean="0"/>
              <a:t>A molecule is designed from scratch to bind in the active site. Fragments are docked then joined to create full molecules. These molecules are then scored and ranked. </a:t>
            </a:r>
          </a:p>
          <a:p>
            <a:endParaRPr lang="en-GB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107504" y="6165304"/>
            <a:ext cx="73448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+mn-lt"/>
              </a:rPr>
              <a:t>Ricky Cain</a:t>
            </a:r>
            <a:r>
              <a:rPr lang="en-GB" sz="1200" baseline="30000" dirty="0" smtClean="0">
                <a:latin typeface="+mn-lt"/>
                <a:hlinkClick r:id="rId2" tooltip="Footnote: 1"/>
              </a:rPr>
              <a:t>1</a:t>
            </a:r>
            <a:r>
              <a:rPr lang="en-GB" sz="1200" dirty="0" smtClean="0">
                <a:latin typeface="+mn-lt"/>
              </a:rPr>
              <a:t>, Sarah Narramore</a:t>
            </a:r>
            <a:r>
              <a:rPr lang="en-GB" sz="1200" baseline="30000" dirty="0" smtClean="0">
                <a:latin typeface="+mn-lt"/>
                <a:hlinkClick r:id="rId2" tooltip="Footnote: 1"/>
              </a:rPr>
              <a:t>1</a:t>
            </a:r>
            <a:r>
              <a:rPr lang="en-GB" sz="1200" dirty="0" smtClean="0">
                <a:latin typeface="+mn-lt"/>
              </a:rPr>
              <a:t>, Martin </a:t>
            </a:r>
            <a:r>
              <a:rPr lang="en-GB" sz="1200" dirty="0" err="1" smtClean="0">
                <a:latin typeface="+mn-lt"/>
              </a:rPr>
              <a:t>McPhillie</a:t>
            </a:r>
            <a:r>
              <a:rPr lang="en-GB" sz="1200" dirty="0" smtClean="0">
                <a:latin typeface="+mn-lt"/>
              </a:rPr>
              <a:t>, Katie Simmons, Colin W.G. </a:t>
            </a:r>
            <a:r>
              <a:rPr lang="en-GB" sz="1200" dirty="0" err="1" smtClean="0">
                <a:latin typeface="+mn-lt"/>
              </a:rPr>
              <a:t>Fishwick</a:t>
            </a:r>
            <a:r>
              <a:rPr lang="en-GB" sz="1200" dirty="0" smtClean="0">
                <a:latin typeface="+mn-lt"/>
              </a:rPr>
              <a:t>. </a:t>
            </a:r>
            <a:r>
              <a:rPr lang="en-GB" sz="1200" i="1" dirty="0" smtClean="0">
                <a:latin typeface="+mn-lt"/>
              </a:rPr>
              <a:t>Bioorganic Chemistry</a:t>
            </a:r>
            <a:r>
              <a:rPr lang="en-GB" sz="1200" dirty="0" smtClean="0">
                <a:latin typeface="+mn-lt"/>
              </a:rPr>
              <a:t>, 2014, </a:t>
            </a:r>
            <a:r>
              <a:rPr lang="en-GB" sz="1200" b="1" dirty="0" smtClean="0">
                <a:latin typeface="+mn-lt"/>
              </a:rPr>
              <a:t>55</a:t>
            </a:r>
            <a:r>
              <a:rPr lang="en-GB" sz="1200" dirty="0" smtClean="0">
                <a:latin typeface="+mn-lt"/>
              </a:rPr>
              <a:t>, 69-76 </a:t>
            </a:r>
          </a:p>
          <a:p>
            <a:r>
              <a:rPr lang="en-GB" sz="1200" dirty="0" smtClean="0">
                <a:latin typeface="+mn-lt"/>
              </a:rPr>
              <a:t>Katie </a:t>
            </a:r>
            <a:r>
              <a:rPr lang="en-GB" sz="1200" dirty="0">
                <a:latin typeface="+mn-lt"/>
              </a:rPr>
              <a:t>Simmons, Ian </a:t>
            </a:r>
            <a:r>
              <a:rPr lang="en-GB" sz="1200" dirty="0" smtClean="0">
                <a:latin typeface="+mn-lt"/>
              </a:rPr>
              <a:t>Chopra</a:t>
            </a:r>
            <a:r>
              <a:rPr lang="en-GB" sz="1200" dirty="0">
                <a:latin typeface="+mn-lt"/>
              </a:rPr>
              <a:t>,</a:t>
            </a:r>
            <a:r>
              <a:rPr lang="en-GB" sz="1200" dirty="0" smtClean="0">
                <a:latin typeface="+mn-lt"/>
              </a:rPr>
              <a:t> </a:t>
            </a:r>
            <a:r>
              <a:rPr lang="en-GB" sz="1200" dirty="0">
                <a:latin typeface="+mn-lt"/>
              </a:rPr>
              <a:t>Colin W. G. </a:t>
            </a:r>
            <a:r>
              <a:rPr lang="en-GB" sz="1200" dirty="0" err="1" smtClean="0">
                <a:latin typeface="+mn-lt"/>
              </a:rPr>
              <a:t>Fishwick</a:t>
            </a:r>
            <a:r>
              <a:rPr lang="en-GB" sz="1200" dirty="0" smtClean="0">
                <a:latin typeface="+mn-lt"/>
              </a:rPr>
              <a:t>, </a:t>
            </a:r>
            <a:r>
              <a:rPr lang="en-US" sz="1200" i="1" dirty="0" smtClean="0">
                <a:latin typeface="+mn-lt"/>
              </a:rPr>
              <a:t>Nature </a:t>
            </a:r>
            <a:r>
              <a:rPr lang="en-US" sz="1200" i="1" dirty="0">
                <a:latin typeface="+mn-lt"/>
              </a:rPr>
              <a:t>Reviews </a:t>
            </a:r>
            <a:r>
              <a:rPr lang="en-US" sz="1200" i="1" dirty="0" smtClean="0">
                <a:latin typeface="+mn-lt"/>
              </a:rPr>
              <a:t>Microbiology</a:t>
            </a:r>
            <a:r>
              <a:rPr lang="en-US" sz="1200" dirty="0" smtClean="0">
                <a:latin typeface="+mn-lt"/>
              </a:rPr>
              <a:t>, 2010, </a:t>
            </a:r>
            <a:r>
              <a:rPr lang="en-US" sz="1200" b="1" dirty="0" smtClean="0">
                <a:latin typeface="+mn-lt"/>
              </a:rPr>
              <a:t>8</a:t>
            </a:r>
            <a:r>
              <a:rPr lang="en-US" sz="1200" dirty="0">
                <a:latin typeface="+mn-lt"/>
              </a:rPr>
              <a:t>, 501-510 </a:t>
            </a:r>
            <a:endParaRPr lang="en-GB" sz="1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01165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Structure and known ligand modification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74440"/>
            <a:ext cx="7772400" cy="4114800"/>
          </a:xfrm>
        </p:spPr>
        <p:txBody>
          <a:bodyPr/>
          <a:lstStyle/>
          <a:p>
            <a:r>
              <a:rPr lang="en-US" sz="2000" dirty="0" smtClean="0"/>
              <a:t>This </a:t>
            </a:r>
            <a:r>
              <a:rPr lang="en-US" sz="2000" dirty="0"/>
              <a:t>approach takes a known inhibitor and structurally </a:t>
            </a:r>
            <a:r>
              <a:rPr lang="en-US" sz="2000" dirty="0" smtClean="0"/>
              <a:t>modifies it </a:t>
            </a:r>
            <a:r>
              <a:rPr lang="en-US" sz="2000" dirty="0"/>
              <a:t>to give more potent inhibitors. </a:t>
            </a:r>
            <a:endParaRPr lang="en-US" sz="2000" dirty="0" smtClean="0"/>
          </a:p>
          <a:p>
            <a:r>
              <a:rPr lang="en-US" sz="2000" dirty="0" smtClean="0"/>
              <a:t>Programs </a:t>
            </a:r>
            <a:r>
              <a:rPr lang="en-US" sz="2000" dirty="0"/>
              <a:t>which </a:t>
            </a:r>
            <a:r>
              <a:rPr lang="en-US" sz="2000" dirty="0" smtClean="0"/>
              <a:t>have been </a:t>
            </a:r>
            <a:r>
              <a:rPr lang="en-US" sz="2000" dirty="0"/>
              <a:t>employed </a:t>
            </a:r>
            <a:r>
              <a:rPr lang="en-US" sz="2000" dirty="0" smtClean="0"/>
              <a:t>include </a:t>
            </a:r>
            <a:r>
              <a:rPr lang="en-US" sz="2000" dirty="0"/>
              <a:t>SPROUT </a:t>
            </a:r>
            <a:r>
              <a:rPr lang="en-US" sz="2000" dirty="0" err="1" smtClean="0"/>
              <a:t>HitOpt</a:t>
            </a:r>
            <a:r>
              <a:rPr lang="en-US" sz="2000" dirty="0" smtClean="0"/>
              <a:t> </a:t>
            </a:r>
            <a:r>
              <a:rPr lang="en-US" sz="2000" dirty="0"/>
              <a:t>and </a:t>
            </a:r>
            <a:r>
              <a:rPr lang="en-US" sz="2000" dirty="0" smtClean="0"/>
              <a:t>Maestro</a:t>
            </a:r>
            <a:endParaRPr lang="en-GB" sz="2000" dirty="0"/>
          </a:p>
          <a:p>
            <a:r>
              <a:rPr lang="en-US" sz="2000" dirty="0"/>
              <a:t>Maestro </a:t>
            </a:r>
            <a:r>
              <a:rPr lang="en-US" sz="2000" dirty="0" smtClean="0"/>
              <a:t>is </a:t>
            </a:r>
            <a:r>
              <a:rPr lang="en-US" sz="2000" dirty="0"/>
              <a:t>part of the Schrodinger software package </a:t>
            </a:r>
            <a:r>
              <a:rPr lang="en-US" sz="2000" dirty="0" smtClean="0"/>
              <a:t>and allows </a:t>
            </a:r>
            <a:r>
              <a:rPr lang="en-US" sz="2000" dirty="0"/>
              <a:t>users to </a:t>
            </a:r>
            <a:r>
              <a:rPr lang="en-US" sz="2000" dirty="0" smtClean="0"/>
              <a:t>visualize </a:t>
            </a:r>
            <a:r>
              <a:rPr lang="en-US" sz="2000" dirty="0"/>
              <a:t>the desired receptor in </a:t>
            </a:r>
            <a:r>
              <a:rPr lang="en-US" sz="2000" dirty="0" smtClean="0"/>
              <a:t>three-dimensional form</a:t>
            </a:r>
            <a:r>
              <a:rPr lang="en-US" sz="2000" dirty="0"/>
              <a:t>. A surface of the molecule can be generated and any areas </a:t>
            </a:r>
            <a:r>
              <a:rPr lang="en-US" sz="2000" dirty="0" smtClean="0"/>
              <a:t>for possible </a:t>
            </a:r>
            <a:r>
              <a:rPr lang="en-US" sz="2000" dirty="0"/>
              <a:t>expansion or modification of the inhibitor can be </a:t>
            </a:r>
            <a:r>
              <a:rPr lang="en-US" sz="2000" dirty="0" smtClean="0"/>
              <a:t>identified and </a:t>
            </a:r>
            <a:r>
              <a:rPr lang="en-US" sz="2000" dirty="0"/>
              <a:t>modified within the package. </a:t>
            </a:r>
            <a:endParaRPr lang="en-GB" sz="2000" dirty="0" smtClean="0"/>
          </a:p>
          <a:p>
            <a:r>
              <a:rPr lang="en-GB" sz="2000" dirty="0"/>
              <a:t>Much more visual modifications / more classical </a:t>
            </a:r>
            <a:r>
              <a:rPr lang="en-GB" sz="2000" dirty="0" smtClean="0"/>
              <a:t>Med </a:t>
            </a:r>
            <a:r>
              <a:rPr lang="en-GB" sz="2000" dirty="0" err="1"/>
              <a:t>Chem</a:t>
            </a:r>
            <a:r>
              <a:rPr lang="en-GB" sz="2000" dirty="0"/>
              <a:t> approach.</a:t>
            </a:r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882983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Real life example – Design aminoacyl-</a:t>
            </a:r>
            <a:r>
              <a:rPr lang="en-GB" sz="3200" dirty="0" err="1" smtClean="0"/>
              <a:t>tRNA</a:t>
            </a:r>
            <a:r>
              <a:rPr lang="en-GB" sz="3200" dirty="0" smtClean="0"/>
              <a:t> synthetase inhibitors 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Transcription</a:t>
            </a:r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844824"/>
            <a:ext cx="7272808" cy="410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7150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canmedia.mcgrawhill.ca/istudy3/books/0070741751/images/figures/bro41751_1115L_l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371600"/>
            <a:ext cx="7700690" cy="4493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Real life example – Design aminoacyl-</a:t>
            </a:r>
            <a:r>
              <a:rPr lang="en-GB" sz="3200" dirty="0" err="1" smtClean="0"/>
              <a:t>tRNA</a:t>
            </a:r>
            <a:r>
              <a:rPr lang="en-GB" sz="3200" dirty="0" smtClean="0"/>
              <a:t> synthetase inhibitors 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Aminoacyl t-RNA synthetases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0" y="6294984"/>
            <a:ext cx="76940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err="1" smtClean="0">
                <a:latin typeface="+mn-lt"/>
              </a:rPr>
              <a:t>Stiling</a:t>
            </a:r>
            <a:r>
              <a:rPr lang="en-GB" sz="1200" dirty="0" smtClean="0">
                <a:latin typeface="+mn-lt"/>
              </a:rPr>
              <a:t>, P., </a:t>
            </a:r>
            <a:r>
              <a:rPr lang="en-GB" sz="1200" i="1" dirty="0" smtClean="0">
                <a:latin typeface="+mn-lt"/>
              </a:rPr>
              <a:t>et al</a:t>
            </a:r>
            <a:r>
              <a:rPr lang="en-GB" sz="1200" dirty="0" smtClean="0">
                <a:latin typeface="+mn-lt"/>
              </a:rPr>
              <a:t>., Biology, McGraw-Hill Education, 2</a:t>
            </a:r>
            <a:r>
              <a:rPr lang="en-GB" sz="1200" baseline="30000" dirty="0" smtClean="0">
                <a:latin typeface="+mn-lt"/>
              </a:rPr>
              <a:t>nd</a:t>
            </a:r>
            <a:r>
              <a:rPr lang="en-GB" sz="1200" dirty="0" smtClean="0">
                <a:latin typeface="+mn-lt"/>
              </a:rPr>
              <a:t> edition, 2010.</a:t>
            </a:r>
            <a:endParaRPr lang="en-GB" sz="1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1043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228600"/>
            <a:ext cx="7846640" cy="1066800"/>
          </a:xfrm>
        </p:spPr>
        <p:txBody>
          <a:bodyPr/>
          <a:lstStyle/>
          <a:p>
            <a:r>
              <a:rPr lang="en-GB" dirty="0"/>
              <a:t>Aminoacyl </a:t>
            </a:r>
            <a:r>
              <a:rPr lang="en-GB" dirty="0" err="1" smtClean="0"/>
              <a:t>sulfamoyl</a:t>
            </a:r>
            <a:r>
              <a:rPr lang="en-GB" dirty="0" smtClean="0"/>
              <a:t>-adenosines (</a:t>
            </a:r>
            <a:r>
              <a:rPr lang="en-GB" dirty="0" err="1" smtClean="0"/>
              <a:t>aaSA</a:t>
            </a:r>
            <a:r>
              <a:rPr lang="en-GB" dirty="0" smtClean="0"/>
              <a:t>)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6" y="1700808"/>
            <a:ext cx="3038475" cy="37814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82287" y="5487530"/>
            <a:ext cx="56886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+mn-lt"/>
              </a:rPr>
              <a:t>S</a:t>
            </a:r>
            <a:r>
              <a:rPr lang="en-GB" sz="2000" dirty="0" smtClean="0">
                <a:latin typeface="+mn-lt"/>
              </a:rPr>
              <a:t>tructure of aminoacyl adenylate </a:t>
            </a:r>
            <a:endParaRPr lang="en-GB" sz="2000" dirty="0"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7504" y="3391465"/>
            <a:ext cx="56886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+mn-lt"/>
              </a:rPr>
              <a:t>S</a:t>
            </a:r>
            <a:r>
              <a:rPr lang="en-GB" sz="2000" dirty="0" smtClean="0">
                <a:latin typeface="+mn-lt"/>
              </a:rPr>
              <a:t>tructure of aminoacyl </a:t>
            </a:r>
            <a:r>
              <a:rPr lang="en-GB" sz="2000" dirty="0" err="1" smtClean="0">
                <a:latin typeface="+mn-lt"/>
              </a:rPr>
              <a:t>sulfamoyl</a:t>
            </a:r>
            <a:r>
              <a:rPr lang="en-GB" sz="2000" dirty="0" smtClean="0">
                <a:latin typeface="+mn-lt"/>
              </a:rPr>
              <a:t> adenosine </a:t>
            </a:r>
            <a:endParaRPr lang="en-GB" sz="2000" dirty="0">
              <a:latin typeface="+mn-lt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2339752" y="2282056"/>
            <a:ext cx="756084" cy="1008112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2339752" y="4342293"/>
            <a:ext cx="756084" cy="1008112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171931" y="1700808"/>
            <a:ext cx="3811960" cy="2386608"/>
          </a:xfrm>
          <a:solidFill>
            <a:schemeClr val="bg1"/>
          </a:solidFill>
        </p:spPr>
        <p:txBody>
          <a:bodyPr/>
          <a:lstStyle/>
          <a:p>
            <a:r>
              <a:rPr lang="en-GB" sz="2000" dirty="0" smtClean="0"/>
              <a:t>Potent </a:t>
            </a:r>
            <a:r>
              <a:rPr lang="en-GB" sz="2000" dirty="0" err="1"/>
              <a:t>aaRS</a:t>
            </a:r>
            <a:r>
              <a:rPr lang="en-GB" sz="2000" dirty="0"/>
              <a:t> </a:t>
            </a:r>
            <a:r>
              <a:rPr lang="en-GB" sz="2000" dirty="0" smtClean="0"/>
              <a:t>inhibitors</a:t>
            </a:r>
          </a:p>
          <a:p>
            <a:endParaRPr lang="en-GB" sz="2000" dirty="0" smtClean="0"/>
          </a:p>
          <a:p>
            <a:r>
              <a:rPr lang="en-GB" sz="2000" dirty="0"/>
              <a:t>Non-hydrolysable adenylate </a:t>
            </a:r>
            <a:r>
              <a:rPr lang="en-GB" sz="2000" dirty="0" smtClean="0"/>
              <a:t>analogues</a:t>
            </a:r>
          </a:p>
          <a:p>
            <a:pPr marL="0" indent="0">
              <a:buNone/>
            </a:pPr>
            <a:endParaRPr lang="en-GB" sz="2000" dirty="0" smtClean="0"/>
          </a:p>
          <a:p>
            <a:r>
              <a:rPr lang="en-GB" sz="2000" dirty="0"/>
              <a:t>Non-selective inhibitors</a:t>
            </a:r>
          </a:p>
          <a:p>
            <a:endParaRPr lang="en-GB" sz="2000" dirty="0"/>
          </a:p>
          <a:p>
            <a:r>
              <a:rPr lang="en-GB" sz="2000" dirty="0"/>
              <a:t>Poor </a:t>
            </a:r>
            <a:r>
              <a:rPr lang="en-GB" sz="2000" dirty="0" smtClean="0"/>
              <a:t>bioavailability</a:t>
            </a:r>
            <a:endParaRPr lang="en-GB" sz="2000" dirty="0"/>
          </a:p>
          <a:p>
            <a:endParaRPr lang="en-GB" sz="2400" dirty="0"/>
          </a:p>
          <a:p>
            <a:pPr marL="0" indent="0">
              <a:buNone/>
            </a:pPr>
            <a:endParaRPr lang="en-GB" sz="2800" dirty="0" smtClean="0"/>
          </a:p>
          <a:p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524640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EMAXON{1C48FFC2-02A6-446A-BCC3-C504E7B1DE1F}" val="MRV|eJyFVktv2zgQvvdXEDqvpRkOXxPYLor2skCDBTY97C1gZCUVYEmFpMTJv9+hVLfxo7aIGMTw++bJ&#10;GWb58bXZqpeqH+quXWWYQ6aqtuw2dfu0ynZ1u+l2wwK11dnH9bIUrODbYZV9H8cfN0Wx2+3y8nvV&#10;xNeuzcuuyebzm9ehPsDsKO/6p0IDYPHf7de7ibOo22GMbVkJa6hvhkn4tSvjODnzBxNFE/uXui1m&#10;eNH0L7O2e3T3oO/R5q/DJvsd02c5/CRc9VhvK/XY9U0c1Qu6HHSO9i/1VLVVH8dqox7eJrnN02G2&#10;/rC8/dKVz03VjuvlbVJTl3F7N/bPpQiabluVz6JRNn9/WWUNZutlHLvmU9/HN5V2SRxRRa0iqWhU&#10;tCo6Fb2KQUVWEUH+5BwFgIJAgaBgUEDopRDbKhn/9vajkjDUn9Y/sj6rO0miXmU694zOOW8cElvt&#10;jMLcWM/sDVhg1M7zOdEZosml8EQOgsfgfbBnJCASQ0jEmq0Bct6pBeYamDw4ZAyETKwWOreGIBB7&#10;EgUc9E8RChctyTIS+0w1mglIoyOEMJvQYfKVvPEBvLISAINcJ2bSFtDavYiDBMZei0w5iUk7NkTg&#10;GcCdox1jMvUmaaTcOQtEISBigICSn8DCECRY0SG/kkVxmgOBZWOALad02GDYOSEJlWWdQ53RNRMZ&#10;rWbvJHNsjokO9yhvbJCcGgrGqwXkbC1oSZ+kTCrjpix6PRkgTp8PexgE45gtGZDLNgcpIg+aJOVa&#10;8qNhLwGpME2uGp4/8iFod+JqoMlV4U2f04g+SDMUv7phvXzo2s27rao3q+wBs6lN/q0eB/2zUzLV&#10;9Zuql0mUFCToe4I+JKS++kXQ5wh0SEhdeNmCOSSknr1swR4SUodftuBOgnaXLfhDQhodlwnhkDAN&#10;mss+8ZFP01y6bCSpPOBMc+yyGTwqeBqEVxj6hPHOyHnHTmvurxg5KnqavnSFclT2eXpfcey48olj&#10;r9jxJ9cLr9wvPCr//jE55RTvmrLYP2eyPXnqit/v4IdlIf8ErP8HLb8/PQ=="/>
  <p:tag name="CHEMAXON{F4FE57EC-A85B-4A6F-AD89-F943B2F177F6}" val="RS|emf:w100,h100,setcolors,chiral_off,scale18.0,atsiz0.40000,atomFont:SansSerif-PLAIN-12,bondw0.18,bondl28.00,wireThickness0.064,stickThickness0.1,ballRadius0.5,cpk,cv_inChain,amap,downwedge_mdl,wireframe,H_heteroterm,anybond_auto,transbg,coordBondStyle_arrow,coordBondStyleAtMulticenter_hashed"/>
  <p:tag name="CHEMAXON{3CF12D34-A483-4697-B5F9-66B9E7D9DED2}" val="MRV|eJyFVttuo0gQfZ+vaPG8ga6+d2R7NMq8rJRopc0+7FvUAZJBMhABieO/39MQZ3xhiZFNU12nTt26&#10;8Or7e71lb2XXV22zTijlCSubvC2q5nmd7KqmaHf9FQktku+bVQ5d6Df9Ovk1DC/XWbbb7dL8V1mH&#10;97ZJ87ZOpv3r97460dnJtO2eM8E5Zf/e3d6PmKuq6YfQ5CVQfXXdj8LbNg/D6Mz/UGR16N6qJpvU&#10;s7p7m6w9kHng4oF0+t4Xye+YbrD5A1j2VG1L9tR2dRjYG5mUi5T0H+y5bMouDGXBHvejXKdxM9l8&#10;W939bPPXumyGzeqla1/KbtjfVv3REyuqfPi7fFonfR62iGOohm15eNqs4j10rAhD+Gf/gg24dl20&#10;r49xl1zKV9mkslllB5tHy4nsLkZQQe1+6F5zCOp2W+avCAaLP3+uk5pAFYa2/tF1Yc/iKooDsSBY&#10;kCwoFjQLhgXLgmPBs0AcX+wTFAgaBBWCDhnUf1vGmCeHb9jx9ReuG3b/8YQ7KifWiUitJ2OMVYak&#10;18IoRqnS1nuruOaehLF+TjQDVCm6TUrDnSVnrdMzEg1LnqOZvJdCc9KfIu/A4K2AjBkYF8YrKbn1&#10;nJs52IUOB5mSJKUXXisujXfsilLhhNZGGunAISSxK5FKEt5YS0QIQnoT9bQSYIdFT05ZgoynMGK5&#10;tNI7GDaSKGF7JE2mxmgupXOw4LgjZMN5uAV3uIaj+EXOpFbeSa69Utxrr+GhdsobAxCgHtec1oyt&#10;iZDDLy6kQAqQEMEPEo7cyhGm/PSR1jlhPvg8aUSGQIyTIx9w48cIxO8utaLv2JJwCImLKUGPIRnG&#10;IGleOsUNMmXkmF10gBBOOYe4jItJ88poY420WqJo1qPDs88W36we26Y4WrKqWCePSGxUwXnsxUf7&#10;J6ztirLDZIsGouoxQJwC4mH5BIg5gDwFxKO1zKBOAfEgLjPoU0A8tssM5iJos8xgTwFxKiwzuFNA&#10;nCHLDP4C4JcZiF9EHUWLkPNijwPtC4y4KB990SF0VvFpVi6HT2dFn2brFzxndT/M4kXMeenHWf4F&#10;xs5gZhsmOzpi2eGNg+XF2yj7/Zb8tsrwF2HzH4hIVFY="/>
  <p:tag name="CHEMAXON{00F051CD-8A78-41E8-B79D-F1236111879D}" val="RS|emf:w100,h100,setcolors,chiral_off,scale18.0,atsiz0.40000,atomFont:SansSerif-PLAIN-12,bondw0.18,bondl28.00,wireThickness0.064,stickThickness0.1,ballRadius0.5,cpk,cv_inChain,amap,downwedge_mdl,wireframe,H_heteroterm,anybond_auto,transbg,coordBondStyle_arrow,coordBondStyleAtMulticenter_hashed"/>
  <p:tag name="CHEMAXON{8849D29A-7962-41F6-9B05-A25634135500}" val="MRV|eJyFVstu2zoQ3fcrCK2vpRm+J7BdFOmmQIIL3HRxdwEjKakAWwokJY7/vkPJTv2qLCIONTyH8+RQ&#10;868f65V4L9uuaupFgikkoqzzpqjql0Wyqeqi2XQzlEYmX5fznLGMr7tF8qvvX2+ybLPZpPmvch0+&#10;mjrNm3Uyrt98dNURZqPSpn3JJABm/9/fPQycWVV3fajzklldddMNwrsmD/1gzF9UZOvQvld1NsKz&#10;dfs+7vaI9hHkI5r0oyuSPz7d8uI35ornalWK56Zdh168o01Bpmj+ES9lXbahLwvxtB3kJo2LyfLL&#10;/P57k7+ty7pfzl/b5rVs++1d1R28iaLK+//K50XS5WHFfvRVvyr3b8t5/B9aUYQ+/Ny+8gKbdlM0&#10;b09xFX0K82yELOfZfs+D6ajsPnpQMeyhb99yFqybVZm/sTM8+fF9kayRVYW+WX9r27AVcRbFAUWQ&#10;IigRtAhGBCuCE8GLQCIg8B+vIwOQEcgQZAwyCBmFDEPGScZJ5JpYlTEOoxO34m/jXx634mH/znmV&#10;i0SmjtBa67RFRUZaLTDVxhE5DQYIpXV0SXSBqFOuRaUseIfeOW8uSIAlWqFSJMloUNZZMcNUAikH&#10;Fgm9QlIkZjI1WoFX5BRvQF7uRMhcNIqH5piMVC1JgZJoFYIfVUg/2Kqcdh6cMOwAAVc4kZIG0Ji9&#10;iDw7Rk6yTFj2SVrSSoEjAHuJdoaZqdQ76yXHggywtShmJpUIBsF6tFobC2Yn0z66bqXns7Zj8iBv&#10;tNMS0SZiy0lRqbUGlPIeET145Gh73hxZLxi2iH85JxwC8goMaQ1kKAbXeE3WMompxOMS6sJeI5HQ&#10;SGJzgJdOiRb3KKeN5wxp5bUTM0jJGJCcDE4A59kOOXFyUKAoPs7vYeC1JTJKA5f06CSLHEjFCZQc&#10;bQl7CXC9qMFUTeOjnOcgn5nq1WAq84bHchSjwtGGGEJQjnODn7ZqqQx7OORst5txVnOa0QHSzvEY&#10;ROLdpfOSD3D2eYKX86emLg6moioWyRMfwwjhdtPJ3elORNMWZctnLG4QoYcEeUyIveCTgJcI6pgQ&#10;O8e0Bn1MiH1mWoM5JsSuNK3BnjltpzW4Y0Jsd9Ma/DFhaI7TKujEpqGXTiuJWx5xht47rQZPEh6b&#10;9xWGPGPglRrB85y7K0pOkh5vjCt1hSdpH2+cK4adZj5yrlQXurPywivlgifpHy/AK5zTAhguyytn&#10;8bQAhst1Wo88KYD9ZTypR56V8wHlshp1oZ4vVlp20Jey/VcIT8++ULI/X05f5hl/Ni5/A31f3CA="/>
  <p:tag name="CHEMAXON{73440D6D-34F8-4030-9B6E-30C5852530BE}" val="RS|emf:w100,h100,setcolors,chiral_off,scale18.0,atsiz0.40000,atomFont:SansSerif-PLAIN-12,bondw0.18,bondl28.00,wireThickness0.064,stickThickness0.1,ballRadius0.5,cpk,cv_inChain,amap,downwedge_mdl,wireframe,H_heteroterm,anybond_auto,transbg,coordBondStyle_arrow,coordBondStyleAtMulticenter_hashed"/>
  <p:tag name="CHEMAXON{90E8A0AF-9B1B-4E76-97EB-0B2E1C42DCA4}" val="MRV|eJyFVktvo0gQvs+vaHFeQ1dXvyqyPRplLislWmkzh71FHSAZJBsiIHH877ca4hkbPDbIuKn+vq5n&#10;V7P8+rHdiPey7aqmXiWQykSUdd4UVf2ySnZVXTS7bgHKqOTrepkzlvF1t0p+9v3rTZbtdrs0/1lu&#10;w0dTp3mzTcb5m4+uOsHsMG3al0xJCdl/93cPA2dR1V0f6rxkVlfddIPwrslDPxjzBxXZNrTvVZ2N&#10;8Gzbvo+rPYJ9lOoRTPrRFclvn2558htzxXO1KcVz025DL97BplKlYP4SL2VdtqEvC/G0H+QmjZPJ&#10;+svy/nuTv23Lul8vX9vmtWz7/V3VHb2Josr7f8vnVdLlYcN+9FW/KQ9v62X8D60oQh9+7F95gk27&#10;KZq3pzgLPpXLbISsl9lhzaPhqOw+elAx7KFv33IWbJtNmb+xMzz4+/sq2QKrCn2z/da2YS/iKIoD&#10;iKBEQBG0CEYEK4ITwYtAIoDkH88DA4ARwBBgDDAIGAUMA8apWA+bMsZgdOBW/On+h+9b8TA8bzmj&#10;apWo1BFYa522gGSU1QJSbRyR09JIAmUdnROdIeqUqxDRSu/AO+fNGYlkiUZAJEVGS7TOigWkShI6&#10;aYHAIxCSWKjUaJQeySEvQF59ioC5YJBvzdEYqVoRSlRgEaQfVSg/2IpOOy+dMOwASa5tIlRGgjEH&#10;EXl2jJximbDsk7KkEaUjKe052gwzMwEOlkqvmaQ1amvmMpeIPScAU2uNRPQeALz0wJH1xLpYhzSs&#10;nZ8cf3aXPEpDWksyFANpvCZrmcRU4vsc6sxaI5HAKHKWY056SrRwQDltPGdDo9dOLGRKxkjFgWdP&#10;Oad2iL9TgwKkeDl/gLGjlsiglly4o5MsclIhR0pxZJU8SCTXBg6mahovdN4rOzPV42Aq84bLKoCo&#10;EFNlJzboVOKxiK03qXEnIt6R2a8tuV4+NXVxNBRVsUqeIBn2KvePTn1u10Q0bVG23InjAhF6TFCn&#10;hLi5fxHUOQKeEmIruKxBnxJi47iswZwSYpu5rMHOnLaXNbhTQuxflwn+lDB0u8s20cSmoTleVhKX&#10;POEMzfSyGpgkPHbjKww1YxwpOW/YPOfuipJJ0uMRgFcok7SPR8gVw6aZjxxzRY+blRdcqS+YpH88&#10;0a5wpgUQk3klNWpaAMOJeYUz3fGfJ+yckx01jOxw3vNw9i2Q/f5G+bLM+ANt/T+ewbRq"/>
  <p:tag name="CHEMAXON{C444C278-41EC-441C-B90E-88994EE95EAA}" val="RS|emf:w100,h100,setcolors,chiral_off,scale18.0,atsiz0.40000,atomFont:SansSerif-PLAIN-12,bondw0.18,bondl28.00,wireThickness0.064,stickThickness0.1,ballRadius0.5,cpk,cv_inChain,amap,downwedge_mdl,wireframe,H_heteroterm,anybond_auto,transbg,coordBondStyle_arrow,coordBondStyleAtMulticenter_hashed"/>
</p:tagLst>
</file>

<file path=ppt/theme/theme1.xml><?xml version="1.0" encoding="utf-8"?>
<a:theme xmlns:a="http://schemas.openxmlformats.org/drawingml/2006/main" name="template_uni_of_warwick_sky blue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template_uni_of_warwick_sky_blue_2810" id="{40A8712D-EDAD-495A-915F-CF8069AE024C}" vid="{5196C198-1089-4692-882F-FEE87C22E3AF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_uni_of_warwick_sky_blue_2810" id="{40A8712D-EDAD-495A-915F-CF8069AE024C}" vid="{E83EC4A2-64A0-4BFD-BDCF-EB216E57D356}"/>
    </a:ext>
  </a:extLst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_uni_of_warwick_sky_blue_2810" id="{40A8712D-EDAD-495A-915F-CF8069AE024C}" vid="{1AF065EB-58F7-48D7-BA04-4E7BE9449389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Uni of Warwick template</Template>
  <TotalTime>2559</TotalTime>
  <Words>2588</Words>
  <Application>Microsoft Office PowerPoint</Application>
  <PresentationFormat>On-screen Show (4:3)</PresentationFormat>
  <Paragraphs>385</Paragraphs>
  <Slides>37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5" baseType="lpstr">
      <vt:lpstr>Arial</vt:lpstr>
      <vt:lpstr>Calibri</vt:lpstr>
      <vt:lpstr>DejaVu Sans</vt:lpstr>
      <vt:lpstr>Times New Roman</vt:lpstr>
      <vt:lpstr>template_uni_of_warwick_sky blue</vt:lpstr>
      <vt:lpstr>1_Custom Design</vt:lpstr>
      <vt:lpstr>Custom Design</vt:lpstr>
      <vt:lpstr>CS ChemDraw Drawing</vt:lpstr>
      <vt:lpstr>Application of in silico methods to antimicrobial drug discovery   </vt:lpstr>
      <vt:lpstr>What is Structure based drug discovery (SBDD)</vt:lpstr>
      <vt:lpstr>Why structure-based drug discovery (SBDD)?</vt:lpstr>
      <vt:lpstr>Structure-based drug discovery (SBDD)</vt:lpstr>
      <vt:lpstr>Structure-based drug discovery (SBDD)</vt:lpstr>
      <vt:lpstr>Structure and known ligand modification</vt:lpstr>
      <vt:lpstr>Real life example – Design aminoacyl-tRNA synthetase inhibitors </vt:lpstr>
      <vt:lpstr>Real life example – Design aminoacyl-tRNA synthetase inhibitors </vt:lpstr>
      <vt:lpstr>Aminoacyl sulfamoyl-adenosines (aaSA)</vt:lpstr>
      <vt:lpstr>Structural Overlays</vt:lpstr>
      <vt:lpstr>Virtual High-Throughput Screening (vHTS)</vt:lpstr>
      <vt:lpstr>Virtual High-Throughput Screening (vHTS)</vt:lpstr>
      <vt:lpstr>vHTS</vt:lpstr>
      <vt:lpstr>AutoDock </vt:lpstr>
      <vt:lpstr>How does the docking work? – Genetic algorithms.</vt:lpstr>
      <vt:lpstr>How does the docking work? – Genetic algorithms – Fitness (Docked energy).</vt:lpstr>
      <vt:lpstr>How does the docking work? – Genetic algorithms cont.</vt:lpstr>
      <vt:lpstr>How does the docking work? – Lamarckian Genetic algorithms.</vt:lpstr>
      <vt:lpstr>Real life example 2– Design of Metallo-β-lactamase inhibitors </vt:lpstr>
      <vt:lpstr>Β-lactamases</vt:lpstr>
      <vt:lpstr>The spread of MBLs</vt:lpstr>
      <vt:lpstr>PowerPoint Presentation</vt:lpstr>
      <vt:lpstr>Real life example 2– Design of Metallo-β-lactamase inhibitors </vt:lpstr>
      <vt:lpstr>Real life example 2– Design of Metallo-β-lactamase inhibitors </vt:lpstr>
      <vt:lpstr>Results</vt:lpstr>
      <vt:lpstr>Shape and electrostatic similarity screening </vt:lpstr>
      <vt:lpstr>MBL shape similarity </vt:lpstr>
      <vt:lpstr>De novo design  (Starting from the beginning, anew)</vt:lpstr>
      <vt:lpstr>De novo design</vt:lpstr>
      <vt:lpstr>Scoring functions and force fields</vt:lpstr>
      <vt:lpstr>Scoring functions and force fields</vt:lpstr>
      <vt:lpstr>Scoring functions and force fields</vt:lpstr>
      <vt:lpstr>Outstanding challenges / Questions </vt:lpstr>
      <vt:lpstr>Outstanding challenges / Questions </vt:lpstr>
      <vt:lpstr>Available programs</vt:lpstr>
      <vt:lpstr>Available programs</vt:lpstr>
      <vt:lpstr>Acknowledgements</vt:lpstr>
    </vt:vector>
  </TitlesOfParts>
  <Company>University of Warwick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Application of in silico methods to antimicrobial drug discovery</dc:title>
  <dc:creator>Ricky Cain</dc:creator>
  <cp:lastModifiedBy>Cain, Ricky</cp:lastModifiedBy>
  <cp:revision>97</cp:revision>
  <cp:lastPrinted>2001-12-07T16:14:49Z</cp:lastPrinted>
  <dcterms:created xsi:type="dcterms:W3CDTF">2016-05-26T12:35:34Z</dcterms:created>
  <dcterms:modified xsi:type="dcterms:W3CDTF">2016-07-11T07:40:05Z</dcterms:modified>
</cp:coreProperties>
</file>