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Microsoft_Equation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12" r:id="rId2"/>
    <p:sldId id="649" r:id="rId3"/>
    <p:sldId id="675" r:id="rId4"/>
    <p:sldId id="829" r:id="rId5"/>
    <p:sldId id="835" r:id="rId6"/>
    <p:sldId id="836" r:id="rId7"/>
    <p:sldId id="837" r:id="rId8"/>
    <p:sldId id="838" r:id="rId9"/>
    <p:sldId id="839" r:id="rId10"/>
    <p:sldId id="798" r:id="rId11"/>
    <p:sldId id="816" r:id="rId12"/>
    <p:sldId id="879" r:id="rId13"/>
    <p:sldId id="874" r:id="rId14"/>
    <p:sldId id="876" r:id="rId15"/>
    <p:sldId id="877" r:id="rId16"/>
    <p:sldId id="87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1AE02"/>
    <a:srgbClr val="DDDD00"/>
    <a:srgbClr val="4CD7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517" autoAdjust="0"/>
  </p:normalViewPr>
  <p:slideViewPr>
    <p:cSldViewPr snapToGrid="0" snapToObjects="1">
      <p:cViewPr varScale="1">
        <p:scale>
          <a:sx n="91" d="100"/>
          <a:sy n="91" d="100"/>
        </p:scale>
        <p:origin x="-1160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2A15F-C748-9543-9F9E-704BC6DEB448}" type="datetimeFigureOut">
              <a:rPr lang="en-US" smtClean="0"/>
              <a:t>13/06/17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7DD41-9312-214F-A12A-8F0957CA3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640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AC01B-AA94-6B4F-B3CC-6669EA60F657}" type="datetimeFigureOut">
              <a:rPr lang="en-US" smtClean="0"/>
              <a:t>13/06/17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677EB9-8856-974A-9A56-18B0DDCC8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9163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518F01-33D3-4148-9E1F-6164B9CC7859}" type="slidenum">
              <a:rPr lang="en-GB"/>
              <a:pPr/>
              <a:t>6</a:t>
            </a:fld>
            <a:endParaRPr lang="en-GB"/>
          </a:p>
        </p:txBody>
      </p:sp>
      <p:sp>
        <p:nvSpPr>
          <p:cNvPr id="163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3C4D7DD-333A-FB41-B9E8-C05EF8A1CC53}" type="slidenum">
              <a:rPr lang="en-GB"/>
              <a:pPr/>
              <a:t>7</a:t>
            </a:fld>
            <a:endParaRPr lang="en-GB"/>
          </a:p>
        </p:txBody>
      </p:sp>
      <p:sp>
        <p:nvSpPr>
          <p:cNvPr id="153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CCD6A61-5771-304B-BDD9-6FFFFFA654F5}" type="slidenum">
              <a:rPr lang="en-GB"/>
              <a:pPr/>
              <a:t>8</a:t>
            </a:fld>
            <a:endParaRPr lang="en-GB"/>
          </a:p>
        </p:txBody>
      </p:sp>
      <p:sp>
        <p:nvSpPr>
          <p:cNvPr id="184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ADF5E31-B31E-F648-94A1-98FAA25853E1}" type="datetime1">
              <a:rPr lang="en-GB" smtClean="0"/>
              <a:t>13/06/17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TF Krauss, York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DB2751C-3977-FC48-8DF6-135E27917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82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89CD2E62-2050-8140-8101-C67112B102E6}" type="datetime1">
              <a:rPr lang="en-GB" smtClean="0"/>
              <a:t>13/06/17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TF Krauss, York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DB2751C-3977-FC48-8DF6-135E27917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36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84D06717-9C9D-C14F-9C5A-E694EF372597}" type="datetime1">
              <a:rPr lang="en-GB" smtClean="0"/>
              <a:t>13/06/17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TF Krauss, York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DB2751C-3977-FC48-8DF6-135E27917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4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5F93B095-EB21-7E4A-A275-0E16268A54B8}" type="datetime1">
              <a:rPr lang="en-GB" smtClean="0"/>
              <a:t>13/06/17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TF Krauss, York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DB2751C-3977-FC48-8DF6-135E27917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722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2E0645F-1177-354A-8693-264C968AB797}" type="datetime1">
              <a:rPr lang="en-GB" smtClean="0"/>
              <a:t>13/06/17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TF Krauss, York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DB2751C-3977-FC48-8DF6-135E27917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2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3479A24-CE8C-2144-B9F9-9E65D44F8BD3}" type="datetime1">
              <a:rPr lang="en-GB" smtClean="0"/>
              <a:t>13/06/17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TF Krauss, York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DB2751C-3977-FC48-8DF6-135E27917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16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73F74FC9-9EEC-4E41-9D75-4204874A9454}" type="datetime1">
              <a:rPr lang="en-GB" smtClean="0"/>
              <a:t>13/06/17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TF Krauss, York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DB2751C-3977-FC48-8DF6-135E27917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54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46939E3-4C68-5D4D-9A1F-A0999715B5D0}" type="datetime1">
              <a:rPr lang="en-GB" smtClean="0"/>
              <a:t>13/06/17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TF Krauss, York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DB2751C-3977-FC48-8DF6-135E27917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993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590B2C7A-A196-324F-96F8-034C828F3DCE}" type="datetime1">
              <a:rPr lang="en-GB" smtClean="0"/>
              <a:t>13/06/17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TF Krauss, York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DB2751C-3977-FC48-8DF6-135E27917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848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883E9956-DCA1-DC46-A607-5E411D7037DA}" type="datetime1">
              <a:rPr lang="en-GB" smtClean="0"/>
              <a:t>13/06/17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TF Krauss, York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DB2751C-3977-FC48-8DF6-135E27917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9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114B256D-934D-834E-9791-1D0FEC35E738}" type="datetime1">
              <a:rPr lang="en-GB" smtClean="0"/>
              <a:t>13/06/17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TF Krauss, York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DB2751C-3977-FC48-8DF6-135E27917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4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764704"/>
          </a:xfrm>
          <a:prstGeom prst="rect">
            <a:avLst/>
          </a:prstGeom>
          <a:solidFill>
            <a:srgbClr val="F9E560"/>
          </a:solidFill>
          <a:ln w="9525">
            <a:solidFill>
              <a:srgbClr val="929D97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525252">
                <a:alpha val="74998"/>
              </a:srgbClr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endParaRPr lang="de-DE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0" y="836712"/>
            <a:ext cx="9144000" cy="6021288"/>
          </a:xfrm>
          <a:prstGeom prst="rect">
            <a:avLst/>
          </a:prstGeom>
          <a:solidFill>
            <a:srgbClr val="DDFEE9"/>
          </a:solidFill>
          <a:ln w="9525">
            <a:solidFill>
              <a:srgbClr val="929D97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525252">
                <a:alpha val="74998"/>
              </a:srgbClr>
            </a:outerShdw>
          </a:effectLst>
        </p:spPr>
        <p:txBody>
          <a:bodyPr wrap="none" anchor="ctr"/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algn="ctr" eaLnBrk="1" hangingPunct="1">
              <a:defRPr/>
            </a:pPr>
            <a:endParaRPr lang="de-DE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Picture 2" descr="UoY_logo_with_shield_2016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965" y="-30165"/>
            <a:ext cx="2022035" cy="7948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273302" y="-516380"/>
            <a:ext cx="2763561" cy="124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65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3.jpeg"/><Relationship Id="rId5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26.jpeg"/><Relationship Id="rId5" Type="http://schemas.microsoft.com/office/2007/relationships/hdphoto" Target="../media/hdphoto4.wdp"/><Relationship Id="rId6" Type="http://schemas.openxmlformats.org/officeDocument/2006/relationships/image" Target="../media/image27.jpeg"/><Relationship Id="rId7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microsoft.com/office/2007/relationships/hdphoto" Target="../media/hdphoto6.wdp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8.png"/><Relationship Id="rId5" Type="http://schemas.openxmlformats.org/officeDocument/2006/relationships/image" Target="../media/image31.jpeg"/><Relationship Id="rId6" Type="http://schemas.microsoft.com/office/2007/relationships/hdphoto" Target="../media/hdphoto7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7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336466"/>
            <a:ext cx="91440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/>
              <a:t>Nanophotonic Antimicrobial Susceptibility Test</a:t>
            </a:r>
            <a:endParaRPr lang="en-US" dirty="0" smtClean="0"/>
          </a:p>
          <a:p>
            <a:pPr algn="ctr"/>
            <a:r>
              <a:rPr lang="en-US" b="1" dirty="0"/>
              <a:t>Thomas F Krauss</a:t>
            </a:r>
            <a:r>
              <a:rPr lang="en-US" dirty="0"/>
              <a:t>, Steve Johnson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Departments of Physics and Electronic Engineering, University of York</a:t>
            </a: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744" y="5978775"/>
            <a:ext cx="1736311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Screen shot 2013-05-06 at 06.15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35" y="3080733"/>
            <a:ext cx="2155418" cy="16210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0751" y="5978775"/>
            <a:ext cx="1834332" cy="69269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046" y="6022360"/>
            <a:ext cx="1380067" cy="605293"/>
          </a:xfrm>
          <a:prstGeom prst="rect">
            <a:avLst/>
          </a:prstGeom>
        </p:spPr>
      </p:pic>
      <p:pic>
        <p:nvPicPr>
          <p:cNvPr id="13" name="Picture 12" descr="Screen Shot 2016-06-06 at 21.39.38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86" y="3112794"/>
            <a:ext cx="1802482" cy="1588985"/>
          </a:xfrm>
          <a:prstGeom prst="rect">
            <a:avLst/>
          </a:prstGeom>
        </p:spPr>
      </p:pic>
      <p:pic>
        <p:nvPicPr>
          <p:cNvPr id="14" name="Picture 13" descr="Electro-PhotonicSensor4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497" y="3134891"/>
            <a:ext cx="2785579" cy="15668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0556" y="5072827"/>
            <a:ext cx="5722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Towards a low cost test. Towards a fast test.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73302" y="-516380"/>
            <a:ext cx="2763561" cy="124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96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236262" y="-188749"/>
            <a:ext cx="9513156" cy="7076285"/>
            <a:chOff x="816496" y="922210"/>
            <a:chExt cx="7696232" cy="5233435"/>
          </a:xfrm>
        </p:grpSpPr>
        <p:grpSp>
          <p:nvGrpSpPr>
            <p:cNvPr id="5" name="Group 4"/>
            <p:cNvGrpSpPr/>
            <p:nvPr/>
          </p:nvGrpSpPr>
          <p:grpSpPr>
            <a:xfrm>
              <a:off x="816496" y="922210"/>
              <a:ext cx="7696232" cy="5233435"/>
              <a:chOff x="816496" y="922210"/>
              <a:chExt cx="7696232" cy="5233435"/>
            </a:xfrm>
          </p:grpSpPr>
          <p:pic>
            <p:nvPicPr>
              <p:cNvPr id="7" name="Picture 6" descr="Screen Shot 2016-08-31 at 18.06.39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6496" y="1053077"/>
                <a:ext cx="7696232" cy="5102568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7363585" y="922210"/>
                <a:ext cx="1149143" cy="6198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03107" y="2596714"/>
              <a:ext cx="1137485" cy="1137485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0" y="225011"/>
            <a:ext cx="410921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Towards a low cost test</a:t>
            </a:r>
          </a:p>
        </p:txBody>
      </p:sp>
    </p:spTree>
    <p:extLst>
      <p:ext uri="{BB962C8B-B14F-4D97-AF65-F5344CB8AC3E}">
        <p14:creationId xmlns:p14="http://schemas.microsoft.com/office/powerpoint/2010/main" val="4238651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11-15 at 21.13.49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4" y="1522591"/>
            <a:ext cx="4201997" cy="3924300"/>
          </a:xfrm>
          <a:prstGeom prst="rect">
            <a:avLst/>
          </a:prstGeom>
        </p:spPr>
      </p:pic>
      <p:pic>
        <p:nvPicPr>
          <p:cNvPr id="5" name="Picture 4" descr="Screen Shot 2016-11-15 at 21.13.33.pn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621" y="1522591"/>
            <a:ext cx="3681352" cy="39772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7695" y="94331"/>
            <a:ext cx="353694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Autonomous sensor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6405" y="6335889"/>
            <a:ext cx="8582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“IMPROVED SENSOR AND ASSOCIATED METHODS” UK Patent Application No. 1610647.8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2450" y="1004885"/>
            <a:ext cx="3792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Cost of components £10-£40</a:t>
            </a:r>
          </a:p>
        </p:txBody>
      </p:sp>
    </p:spTree>
    <p:extLst>
      <p:ext uri="{BB962C8B-B14F-4D97-AF65-F5344CB8AC3E}">
        <p14:creationId xmlns:p14="http://schemas.microsoft.com/office/powerpoint/2010/main" val="3403957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067530" y="2666550"/>
            <a:ext cx="1878355" cy="571601"/>
          </a:xfrm>
          <a:custGeom>
            <a:avLst/>
            <a:gdLst>
              <a:gd name="connsiteX0" fmla="*/ 0 w 1365397"/>
              <a:gd name="connsiteY0" fmla="*/ 381116 h 398117"/>
              <a:gd name="connsiteX1" fmla="*/ 160866 w 1365397"/>
              <a:gd name="connsiteY1" fmla="*/ 194849 h 398117"/>
              <a:gd name="connsiteX2" fmla="*/ 389466 w 1365397"/>
              <a:gd name="connsiteY2" fmla="*/ 59382 h 398117"/>
              <a:gd name="connsiteX3" fmla="*/ 626533 w 1365397"/>
              <a:gd name="connsiteY3" fmla="*/ 25516 h 398117"/>
              <a:gd name="connsiteX4" fmla="*/ 770466 w 1365397"/>
              <a:gd name="connsiteY4" fmla="*/ 50916 h 398117"/>
              <a:gd name="connsiteX5" fmla="*/ 889000 w 1365397"/>
              <a:gd name="connsiteY5" fmla="*/ 116 h 398117"/>
              <a:gd name="connsiteX6" fmla="*/ 1049866 w 1365397"/>
              <a:gd name="connsiteY6" fmla="*/ 42449 h 398117"/>
              <a:gd name="connsiteX7" fmla="*/ 1236133 w 1365397"/>
              <a:gd name="connsiteY7" fmla="*/ 194849 h 398117"/>
              <a:gd name="connsiteX8" fmla="*/ 1363133 w 1365397"/>
              <a:gd name="connsiteY8" fmla="*/ 381116 h 398117"/>
              <a:gd name="connsiteX9" fmla="*/ 1320800 w 1365397"/>
              <a:gd name="connsiteY9" fmla="*/ 389582 h 398117"/>
              <a:gd name="connsiteX10" fmla="*/ 0 w 1365397"/>
              <a:gd name="connsiteY10" fmla="*/ 381116 h 398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65397" h="398117">
                <a:moveTo>
                  <a:pt x="0" y="381116"/>
                </a:moveTo>
                <a:cubicBezTo>
                  <a:pt x="47977" y="314793"/>
                  <a:pt x="95955" y="248471"/>
                  <a:pt x="160866" y="194849"/>
                </a:cubicBezTo>
                <a:cubicBezTo>
                  <a:pt x="225777" y="141227"/>
                  <a:pt x="311855" y="87604"/>
                  <a:pt x="389466" y="59382"/>
                </a:cubicBezTo>
                <a:cubicBezTo>
                  <a:pt x="467077" y="31160"/>
                  <a:pt x="563033" y="26927"/>
                  <a:pt x="626533" y="25516"/>
                </a:cubicBezTo>
                <a:cubicBezTo>
                  <a:pt x="690033" y="24105"/>
                  <a:pt x="726722" y="55149"/>
                  <a:pt x="770466" y="50916"/>
                </a:cubicBezTo>
                <a:cubicBezTo>
                  <a:pt x="814210" y="46683"/>
                  <a:pt x="842433" y="1527"/>
                  <a:pt x="889000" y="116"/>
                </a:cubicBezTo>
                <a:cubicBezTo>
                  <a:pt x="935567" y="-1295"/>
                  <a:pt x="992011" y="9993"/>
                  <a:pt x="1049866" y="42449"/>
                </a:cubicBezTo>
                <a:cubicBezTo>
                  <a:pt x="1107722" y="74904"/>
                  <a:pt x="1183922" y="138405"/>
                  <a:pt x="1236133" y="194849"/>
                </a:cubicBezTo>
                <a:cubicBezTo>
                  <a:pt x="1288344" y="251293"/>
                  <a:pt x="1349022" y="348661"/>
                  <a:pt x="1363133" y="381116"/>
                </a:cubicBezTo>
                <a:cubicBezTo>
                  <a:pt x="1377244" y="413571"/>
                  <a:pt x="1320800" y="389582"/>
                  <a:pt x="1320800" y="389582"/>
                </a:cubicBezTo>
                <a:lnTo>
                  <a:pt x="0" y="381116"/>
                </a:lnTo>
                <a:close/>
              </a:path>
            </a:pathLst>
          </a:cu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18563" y="3232684"/>
            <a:ext cx="3439775" cy="3643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18562" y="3596426"/>
            <a:ext cx="3445567" cy="100701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flipH="1">
            <a:off x="2054831" y="2688829"/>
            <a:ext cx="1112242" cy="548160"/>
          </a:xfrm>
          <a:custGeom>
            <a:avLst/>
            <a:gdLst>
              <a:gd name="connsiteX0" fmla="*/ 0 w 1168400"/>
              <a:gd name="connsiteY0" fmla="*/ 35921 h 374588"/>
              <a:gd name="connsiteX1" fmla="*/ 448734 w 1168400"/>
              <a:gd name="connsiteY1" fmla="*/ 10521 h 374588"/>
              <a:gd name="connsiteX2" fmla="*/ 948267 w 1168400"/>
              <a:gd name="connsiteY2" fmla="*/ 188321 h 374588"/>
              <a:gd name="connsiteX3" fmla="*/ 1168400 w 1168400"/>
              <a:gd name="connsiteY3" fmla="*/ 374588 h 374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8400" h="374588">
                <a:moveTo>
                  <a:pt x="0" y="35921"/>
                </a:moveTo>
                <a:cubicBezTo>
                  <a:pt x="145344" y="10521"/>
                  <a:pt x="290689" y="-14879"/>
                  <a:pt x="448734" y="10521"/>
                </a:cubicBezTo>
                <a:cubicBezTo>
                  <a:pt x="606779" y="35921"/>
                  <a:pt x="828323" y="127643"/>
                  <a:pt x="948267" y="188321"/>
                </a:cubicBezTo>
                <a:cubicBezTo>
                  <a:pt x="1068211" y="248999"/>
                  <a:pt x="1168400" y="374588"/>
                  <a:pt x="1168400" y="374588"/>
                </a:cubicBezTo>
              </a:path>
            </a:pathLst>
          </a:custGeom>
          <a:noFill/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776098" y="2670325"/>
            <a:ext cx="1168661" cy="570869"/>
          </a:xfrm>
          <a:custGeom>
            <a:avLst/>
            <a:gdLst>
              <a:gd name="connsiteX0" fmla="*/ 0 w 1227667"/>
              <a:gd name="connsiteY0" fmla="*/ 390107 h 390107"/>
              <a:gd name="connsiteX1" fmla="*/ 270933 w 1227667"/>
              <a:gd name="connsiteY1" fmla="*/ 110707 h 390107"/>
              <a:gd name="connsiteX2" fmla="*/ 626533 w 1227667"/>
              <a:gd name="connsiteY2" fmla="*/ 640 h 390107"/>
              <a:gd name="connsiteX3" fmla="*/ 999067 w 1227667"/>
              <a:gd name="connsiteY3" fmla="*/ 153040 h 390107"/>
              <a:gd name="connsiteX4" fmla="*/ 1227667 w 1227667"/>
              <a:gd name="connsiteY4" fmla="*/ 390107 h 390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667" h="390107">
                <a:moveTo>
                  <a:pt x="0" y="390107"/>
                </a:moveTo>
                <a:cubicBezTo>
                  <a:pt x="83255" y="282862"/>
                  <a:pt x="166511" y="175618"/>
                  <a:pt x="270933" y="110707"/>
                </a:cubicBezTo>
                <a:cubicBezTo>
                  <a:pt x="375355" y="45796"/>
                  <a:pt x="505177" y="-6416"/>
                  <a:pt x="626533" y="640"/>
                </a:cubicBezTo>
                <a:cubicBezTo>
                  <a:pt x="747889" y="7695"/>
                  <a:pt x="898878" y="88129"/>
                  <a:pt x="999067" y="153040"/>
                </a:cubicBezTo>
                <a:cubicBezTo>
                  <a:pt x="1099256" y="217951"/>
                  <a:pt x="1227667" y="390107"/>
                  <a:pt x="1227667" y="390107"/>
                </a:cubicBezTo>
              </a:path>
            </a:pathLst>
          </a:custGeom>
          <a:noFill/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870978" y="3750855"/>
            <a:ext cx="927515" cy="761415"/>
            <a:chOff x="7341373" y="5144658"/>
            <a:chExt cx="1656184" cy="1296144"/>
          </a:xfrm>
          <a:solidFill>
            <a:srgbClr val="01AE02"/>
          </a:solidFill>
        </p:grpSpPr>
        <p:sp>
          <p:nvSpPr>
            <p:cNvPr id="10" name="Bent Arrow 9"/>
            <p:cNvSpPr/>
            <p:nvPr/>
          </p:nvSpPr>
          <p:spPr bwMode="auto">
            <a:xfrm>
              <a:off x="8205469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Bent Arrow 10"/>
            <p:cNvSpPr/>
            <p:nvPr/>
          </p:nvSpPr>
          <p:spPr bwMode="auto">
            <a:xfrm flipH="1">
              <a:off x="7341373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049478" y="3750855"/>
            <a:ext cx="927515" cy="761415"/>
            <a:chOff x="7341373" y="5144658"/>
            <a:chExt cx="1656184" cy="1296144"/>
          </a:xfrm>
          <a:solidFill>
            <a:srgbClr val="01AE02"/>
          </a:solidFill>
        </p:grpSpPr>
        <p:sp>
          <p:nvSpPr>
            <p:cNvPr id="13" name="Bent Arrow 12"/>
            <p:cNvSpPr/>
            <p:nvPr/>
          </p:nvSpPr>
          <p:spPr bwMode="auto">
            <a:xfrm>
              <a:off x="8205469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4" name="Bent Arrow 13"/>
            <p:cNvSpPr/>
            <p:nvPr/>
          </p:nvSpPr>
          <p:spPr bwMode="auto">
            <a:xfrm flipH="1">
              <a:off x="7341373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03713" y="3750855"/>
            <a:ext cx="927515" cy="761415"/>
            <a:chOff x="7341373" y="5144658"/>
            <a:chExt cx="1656184" cy="1296144"/>
          </a:xfrm>
          <a:solidFill>
            <a:srgbClr val="0000FF"/>
          </a:solidFill>
        </p:grpSpPr>
        <p:sp>
          <p:nvSpPr>
            <p:cNvPr id="16" name="Bent Arrow 15"/>
            <p:cNvSpPr/>
            <p:nvPr/>
          </p:nvSpPr>
          <p:spPr bwMode="auto">
            <a:xfrm>
              <a:off x="8205469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7" name="Bent Arrow 16"/>
            <p:cNvSpPr/>
            <p:nvPr/>
          </p:nvSpPr>
          <p:spPr bwMode="auto">
            <a:xfrm flipH="1">
              <a:off x="7341373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984657" y="3232684"/>
            <a:ext cx="430955" cy="363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837026" y="3232684"/>
            <a:ext cx="430955" cy="363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703282" y="3232684"/>
            <a:ext cx="430955" cy="363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530121" y="3235544"/>
            <a:ext cx="430955" cy="363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539351" y="2821876"/>
            <a:ext cx="623481" cy="1230276"/>
          </a:xfrm>
          <a:custGeom>
            <a:avLst/>
            <a:gdLst>
              <a:gd name="connsiteX0" fmla="*/ 14766 w 2480733"/>
              <a:gd name="connsiteY0" fmla="*/ 0 h 4312325"/>
              <a:gd name="connsiteX1" fmla="*/ 620183 w 2480733"/>
              <a:gd name="connsiteY1" fmla="*/ 915630 h 4312325"/>
              <a:gd name="connsiteX2" fmla="*/ 2480730 w 2480733"/>
              <a:gd name="connsiteY2" fmla="*/ 2141394 h 4312325"/>
              <a:gd name="connsiteX3" fmla="*/ 634949 w 2480733"/>
              <a:gd name="connsiteY3" fmla="*/ 3263780 h 4312325"/>
              <a:gd name="connsiteX4" fmla="*/ 0 w 2480733"/>
              <a:gd name="connsiteY4" fmla="*/ 4312325 h 4312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0733" h="4312325">
                <a:moveTo>
                  <a:pt x="14766" y="0"/>
                </a:moveTo>
                <a:cubicBezTo>
                  <a:pt x="111977" y="279365"/>
                  <a:pt x="209189" y="558731"/>
                  <a:pt x="620183" y="915630"/>
                </a:cubicBezTo>
                <a:cubicBezTo>
                  <a:pt x="1031177" y="1272529"/>
                  <a:pt x="2478269" y="1750036"/>
                  <a:pt x="2480730" y="2141394"/>
                </a:cubicBezTo>
                <a:cubicBezTo>
                  <a:pt x="2483191" y="2532752"/>
                  <a:pt x="1048404" y="2901958"/>
                  <a:pt x="634949" y="3263780"/>
                </a:cubicBezTo>
                <a:cubicBezTo>
                  <a:pt x="221494" y="3625602"/>
                  <a:pt x="0" y="4312325"/>
                  <a:pt x="0" y="4312325"/>
                </a:cubicBezTo>
              </a:path>
            </a:pathLst>
          </a:custGeom>
          <a:ln w="571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18213" y="94331"/>
            <a:ext cx="33443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Towards a fast test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555" y="2022662"/>
            <a:ext cx="4122662" cy="277065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03713" y="5316565"/>
            <a:ext cx="7958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Our test works in the vertical direction cf the agar test that works in the horizontal.</a:t>
            </a:r>
          </a:p>
        </p:txBody>
      </p:sp>
    </p:spTree>
    <p:extLst>
      <p:ext uri="{BB962C8B-B14F-4D97-AF65-F5344CB8AC3E}">
        <p14:creationId xmlns:p14="http://schemas.microsoft.com/office/powerpoint/2010/main" val="450325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hours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25" y="1324234"/>
            <a:ext cx="3822935" cy="3308461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4737100" y="1033779"/>
            <a:ext cx="4130160" cy="2673051"/>
            <a:chOff x="4737100" y="0"/>
            <a:chExt cx="4406900" cy="2870200"/>
          </a:xfrm>
        </p:grpSpPr>
        <p:pic>
          <p:nvPicPr>
            <p:cNvPr id="6" name="Picture 5" descr="Screen Shot 2016-12-21 at 13.36.47.png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7100" y="0"/>
              <a:ext cx="4406900" cy="2870200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>
              <a:off x="8326985" y="2088115"/>
              <a:ext cx="0" cy="228597"/>
            </a:xfrm>
            <a:prstGeom prst="line">
              <a:avLst/>
            </a:prstGeom>
            <a:ln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672348" y="2088106"/>
              <a:ext cx="0" cy="228597"/>
            </a:xfrm>
            <a:prstGeom prst="line">
              <a:avLst/>
            </a:prstGeom>
            <a:ln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337222" y="2215091"/>
              <a:ext cx="336896" cy="0"/>
            </a:xfrm>
            <a:prstGeom prst="line">
              <a:avLst/>
            </a:prstGeom>
            <a:ln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8137615" y="2199790"/>
              <a:ext cx="612968" cy="3693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FFFF"/>
                  </a:solidFill>
                </a:rPr>
                <a:t>3µm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737100" y="4190164"/>
            <a:ext cx="4130160" cy="2352168"/>
            <a:chOff x="3149600" y="3097311"/>
            <a:chExt cx="5994400" cy="3441700"/>
          </a:xfrm>
        </p:grpSpPr>
        <p:pic>
          <p:nvPicPr>
            <p:cNvPr id="19" name="Picture 18" descr="Screen Shot 2016-12-21 at 13.35.54.png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9600" y="3097311"/>
              <a:ext cx="5994400" cy="3441700"/>
            </a:xfrm>
            <a:prstGeom prst="rect">
              <a:avLst/>
            </a:prstGeom>
          </p:spPr>
        </p:pic>
        <p:grpSp>
          <p:nvGrpSpPr>
            <p:cNvPr id="20" name="Group 19"/>
            <p:cNvGrpSpPr/>
            <p:nvPr/>
          </p:nvGrpSpPr>
          <p:grpSpPr>
            <a:xfrm>
              <a:off x="8224965" y="5574816"/>
              <a:ext cx="433308" cy="324878"/>
              <a:chOff x="8024908" y="2111025"/>
              <a:chExt cx="433308" cy="324878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8030823" y="2111025"/>
                <a:ext cx="0" cy="313598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8449749" y="2122305"/>
                <a:ext cx="0" cy="313598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8024908" y="2275038"/>
                <a:ext cx="433308" cy="11204"/>
              </a:xfrm>
              <a:prstGeom prst="line">
                <a:avLst/>
              </a:prstGeom>
              <a:ln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/>
            <p:cNvSpPr txBox="1"/>
            <p:nvPr/>
          </p:nvSpPr>
          <p:spPr>
            <a:xfrm>
              <a:off x="8067400" y="5811821"/>
              <a:ext cx="889645" cy="5404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5µm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67695" y="94331"/>
            <a:ext cx="32688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Individual bacteria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5325" y="4870907"/>
            <a:ext cx="358642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The test can look at individuals or small clusters of bacteria.</a:t>
            </a:r>
          </a:p>
        </p:txBody>
      </p:sp>
    </p:spTree>
    <p:extLst>
      <p:ext uri="{BB962C8B-B14F-4D97-AF65-F5344CB8AC3E}">
        <p14:creationId xmlns:p14="http://schemas.microsoft.com/office/powerpoint/2010/main" val="1994481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lectro-PhotonicSensor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910" y="1032795"/>
            <a:ext cx="4192751" cy="2358422"/>
          </a:xfrm>
          <a:prstGeom prst="rect">
            <a:avLst/>
          </a:prstGeom>
        </p:spPr>
      </p:pic>
      <p:pic>
        <p:nvPicPr>
          <p:cNvPr id="7" name="Picture 6" descr="Electro-PhotonicSensorArray5.pn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106" y="1032795"/>
            <a:ext cx="4192751" cy="235842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46460" y="5974469"/>
            <a:ext cx="8542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/>
              <a:t>C. Probst, A. Grünberger et al., “Polydimethylsiloxane (PDMS) Sub-Micron Traps for Single-Cell Analysis of Bacteria“, Micromachines 4, pp.357-369 (2013) </a:t>
            </a:r>
            <a:endParaRPr lang="en-US"/>
          </a:p>
        </p:txBody>
      </p:sp>
      <p:pic>
        <p:nvPicPr>
          <p:cNvPr id="8" name="Picture 7" descr="Screen Shot 2015-06-23 at 07.33.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902" y="3601491"/>
            <a:ext cx="3929900" cy="20290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7695" y="94331"/>
            <a:ext cx="41168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Trap ndividual bacteria</a:t>
            </a:r>
          </a:p>
        </p:txBody>
      </p:sp>
    </p:spTree>
    <p:extLst>
      <p:ext uri="{BB962C8B-B14F-4D97-AF65-F5344CB8AC3E}">
        <p14:creationId xmlns:p14="http://schemas.microsoft.com/office/powerpoint/2010/main" val="2183819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68945" y="4632658"/>
            <a:ext cx="389598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G.N. Stewart, "The changes produced by the growth of bacteria in the molecular concentration and electrical conductivity of culture media” </a:t>
            </a:r>
          </a:p>
          <a:p>
            <a:r>
              <a:rPr lang="en-US"/>
              <a:t>Journal of Experimental Medicine. 4, pp. 235–243 (1899)</a:t>
            </a:r>
          </a:p>
        </p:txBody>
      </p:sp>
      <p:pic>
        <p:nvPicPr>
          <p:cNvPr id="5" name="Picture 4" descr="Electro-PhotonicSensor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1460" y="1476332"/>
            <a:ext cx="3860308" cy="21714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3671" y="94331"/>
            <a:ext cx="29991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Electrophotonics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93"/>
          <a:stretch/>
        </p:blipFill>
        <p:spPr bwMode="auto">
          <a:xfrm>
            <a:off x="402161" y="1476332"/>
            <a:ext cx="3948718" cy="2171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21038" y="4676962"/>
            <a:ext cx="43746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J.J. Colas, TF Krauss, SD Johnson et al., “The electrophotonic silicon biosensor”, Nature Comms 12769, 2016</a:t>
            </a:r>
          </a:p>
        </p:txBody>
      </p:sp>
    </p:spTree>
    <p:extLst>
      <p:ext uri="{BB962C8B-B14F-4D97-AF65-F5344CB8AC3E}">
        <p14:creationId xmlns:p14="http://schemas.microsoft.com/office/powerpoint/2010/main" val="3347423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9099" y="5462208"/>
            <a:ext cx="4790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3. Now working towards individual bacteria (-&gt; high speed)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7687" y="120091"/>
            <a:ext cx="20054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Conclusion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7687" y="1751307"/>
            <a:ext cx="55670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1. The surface sensitivity of our nanophotonic approach allows us to monitor biofilms and their response to antibiotics accurately.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080627" y="3571111"/>
            <a:ext cx="2566040" cy="1640940"/>
            <a:chOff x="816496" y="922210"/>
            <a:chExt cx="7696232" cy="5103195"/>
          </a:xfrm>
        </p:grpSpPr>
        <p:grpSp>
          <p:nvGrpSpPr>
            <p:cNvPr id="23" name="Group 22"/>
            <p:cNvGrpSpPr/>
            <p:nvPr/>
          </p:nvGrpSpPr>
          <p:grpSpPr>
            <a:xfrm>
              <a:off x="816496" y="922210"/>
              <a:ext cx="7696232" cy="5103195"/>
              <a:chOff x="816496" y="922210"/>
              <a:chExt cx="7696232" cy="5103195"/>
            </a:xfrm>
          </p:grpSpPr>
          <p:pic>
            <p:nvPicPr>
              <p:cNvPr id="31" name="Picture 30" descr="Screen Shot 2016-08-31 at 18.06.39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6496" y="922837"/>
                <a:ext cx="7696232" cy="5102568"/>
              </a:xfrm>
              <a:prstGeom prst="rect">
                <a:avLst/>
              </a:prstGeom>
            </p:spPr>
          </p:pic>
          <p:sp>
            <p:nvSpPr>
              <p:cNvPr id="32" name="Rectangle 31"/>
              <p:cNvSpPr/>
              <p:nvPr/>
            </p:nvSpPr>
            <p:spPr>
              <a:xfrm>
                <a:off x="7363585" y="922210"/>
                <a:ext cx="1149143" cy="6198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03107" y="2596714"/>
              <a:ext cx="1137485" cy="1137485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319099" y="4041623"/>
            <a:ext cx="5658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2. </a:t>
            </a:r>
            <a:r>
              <a:rPr lang="en-GB" sz="2400"/>
              <a:t>The technique can be realised in a simple package (-&gt; low cost)</a:t>
            </a:r>
            <a:endParaRPr lang="en-US" sz="2400"/>
          </a:p>
        </p:txBody>
      </p:sp>
      <p:sp>
        <p:nvSpPr>
          <p:cNvPr id="15" name="Freeform 14"/>
          <p:cNvSpPr/>
          <p:nvPr/>
        </p:nvSpPr>
        <p:spPr>
          <a:xfrm>
            <a:off x="7060523" y="1384743"/>
            <a:ext cx="1878355" cy="571601"/>
          </a:xfrm>
          <a:custGeom>
            <a:avLst/>
            <a:gdLst>
              <a:gd name="connsiteX0" fmla="*/ 0 w 1365397"/>
              <a:gd name="connsiteY0" fmla="*/ 381116 h 398117"/>
              <a:gd name="connsiteX1" fmla="*/ 160866 w 1365397"/>
              <a:gd name="connsiteY1" fmla="*/ 194849 h 398117"/>
              <a:gd name="connsiteX2" fmla="*/ 389466 w 1365397"/>
              <a:gd name="connsiteY2" fmla="*/ 59382 h 398117"/>
              <a:gd name="connsiteX3" fmla="*/ 626533 w 1365397"/>
              <a:gd name="connsiteY3" fmla="*/ 25516 h 398117"/>
              <a:gd name="connsiteX4" fmla="*/ 770466 w 1365397"/>
              <a:gd name="connsiteY4" fmla="*/ 50916 h 398117"/>
              <a:gd name="connsiteX5" fmla="*/ 889000 w 1365397"/>
              <a:gd name="connsiteY5" fmla="*/ 116 h 398117"/>
              <a:gd name="connsiteX6" fmla="*/ 1049866 w 1365397"/>
              <a:gd name="connsiteY6" fmla="*/ 42449 h 398117"/>
              <a:gd name="connsiteX7" fmla="*/ 1236133 w 1365397"/>
              <a:gd name="connsiteY7" fmla="*/ 194849 h 398117"/>
              <a:gd name="connsiteX8" fmla="*/ 1363133 w 1365397"/>
              <a:gd name="connsiteY8" fmla="*/ 381116 h 398117"/>
              <a:gd name="connsiteX9" fmla="*/ 1320800 w 1365397"/>
              <a:gd name="connsiteY9" fmla="*/ 389582 h 398117"/>
              <a:gd name="connsiteX10" fmla="*/ 0 w 1365397"/>
              <a:gd name="connsiteY10" fmla="*/ 381116 h 398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65397" h="398117">
                <a:moveTo>
                  <a:pt x="0" y="381116"/>
                </a:moveTo>
                <a:cubicBezTo>
                  <a:pt x="47977" y="314793"/>
                  <a:pt x="95955" y="248471"/>
                  <a:pt x="160866" y="194849"/>
                </a:cubicBezTo>
                <a:cubicBezTo>
                  <a:pt x="225777" y="141227"/>
                  <a:pt x="311855" y="87604"/>
                  <a:pt x="389466" y="59382"/>
                </a:cubicBezTo>
                <a:cubicBezTo>
                  <a:pt x="467077" y="31160"/>
                  <a:pt x="563033" y="26927"/>
                  <a:pt x="626533" y="25516"/>
                </a:cubicBezTo>
                <a:cubicBezTo>
                  <a:pt x="690033" y="24105"/>
                  <a:pt x="726722" y="55149"/>
                  <a:pt x="770466" y="50916"/>
                </a:cubicBezTo>
                <a:cubicBezTo>
                  <a:pt x="814210" y="46683"/>
                  <a:pt x="842433" y="1527"/>
                  <a:pt x="889000" y="116"/>
                </a:cubicBezTo>
                <a:cubicBezTo>
                  <a:pt x="935567" y="-1295"/>
                  <a:pt x="992011" y="9993"/>
                  <a:pt x="1049866" y="42449"/>
                </a:cubicBezTo>
                <a:cubicBezTo>
                  <a:pt x="1107722" y="74904"/>
                  <a:pt x="1183922" y="138405"/>
                  <a:pt x="1236133" y="194849"/>
                </a:cubicBezTo>
                <a:cubicBezTo>
                  <a:pt x="1288344" y="251293"/>
                  <a:pt x="1349022" y="348661"/>
                  <a:pt x="1363133" y="381116"/>
                </a:cubicBezTo>
                <a:cubicBezTo>
                  <a:pt x="1377244" y="413571"/>
                  <a:pt x="1320800" y="389582"/>
                  <a:pt x="1320800" y="389582"/>
                </a:cubicBezTo>
                <a:lnTo>
                  <a:pt x="0" y="381116"/>
                </a:lnTo>
                <a:close/>
              </a:path>
            </a:pathLst>
          </a:cu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511556" y="1950877"/>
            <a:ext cx="3439775" cy="3643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511555" y="2314619"/>
            <a:ext cx="3445567" cy="100701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 flipH="1">
            <a:off x="7047824" y="1407022"/>
            <a:ext cx="1112242" cy="548160"/>
          </a:xfrm>
          <a:custGeom>
            <a:avLst/>
            <a:gdLst>
              <a:gd name="connsiteX0" fmla="*/ 0 w 1168400"/>
              <a:gd name="connsiteY0" fmla="*/ 35921 h 374588"/>
              <a:gd name="connsiteX1" fmla="*/ 448734 w 1168400"/>
              <a:gd name="connsiteY1" fmla="*/ 10521 h 374588"/>
              <a:gd name="connsiteX2" fmla="*/ 948267 w 1168400"/>
              <a:gd name="connsiteY2" fmla="*/ 188321 h 374588"/>
              <a:gd name="connsiteX3" fmla="*/ 1168400 w 1168400"/>
              <a:gd name="connsiteY3" fmla="*/ 374588 h 374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8400" h="374588">
                <a:moveTo>
                  <a:pt x="0" y="35921"/>
                </a:moveTo>
                <a:cubicBezTo>
                  <a:pt x="145344" y="10521"/>
                  <a:pt x="290689" y="-14879"/>
                  <a:pt x="448734" y="10521"/>
                </a:cubicBezTo>
                <a:cubicBezTo>
                  <a:pt x="606779" y="35921"/>
                  <a:pt x="828323" y="127643"/>
                  <a:pt x="948267" y="188321"/>
                </a:cubicBezTo>
                <a:cubicBezTo>
                  <a:pt x="1068211" y="248999"/>
                  <a:pt x="1168400" y="374588"/>
                  <a:pt x="1168400" y="374588"/>
                </a:cubicBezTo>
              </a:path>
            </a:pathLst>
          </a:custGeom>
          <a:noFill/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7769091" y="1388518"/>
            <a:ext cx="1168661" cy="570869"/>
          </a:xfrm>
          <a:custGeom>
            <a:avLst/>
            <a:gdLst>
              <a:gd name="connsiteX0" fmla="*/ 0 w 1227667"/>
              <a:gd name="connsiteY0" fmla="*/ 390107 h 390107"/>
              <a:gd name="connsiteX1" fmla="*/ 270933 w 1227667"/>
              <a:gd name="connsiteY1" fmla="*/ 110707 h 390107"/>
              <a:gd name="connsiteX2" fmla="*/ 626533 w 1227667"/>
              <a:gd name="connsiteY2" fmla="*/ 640 h 390107"/>
              <a:gd name="connsiteX3" fmla="*/ 999067 w 1227667"/>
              <a:gd name="connsiteY3" fmla="*/ 153040 h 390107"/>
              <a:gd name="connsiteX4" fmla="*/ 1227667 w 1227667"/>
              <a:gd name="connsiteY4" fmla="*/ 390107 h 390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667" h="390107">
                <a:moveTo>
                  <a:pt x="0" y="390107"/>
                </a:moveTo>
                <a:cubicBezTo>
                  <a:pt x="83255" y="282862"/>
                  <a:pt x="166511" y="175618"/>
                  <a:pt x="270933" y="110707"/>
                </a:cubicBezTo>
                <a:cubicBezTo>
                  <a:pt x="375355" y="45796"/>
                  <a:pt x="505177" y="-6416"/>
                  <a:pt x="626533" y="640"/>
                </a:cubicBezTo>
                <a:cubicBezTo>
                  <a:pt x="747889" y="7695"/>
                  <a:pt x="898878" y="88129"/>
                  <a:pt x="999067" y="153040"/>
                </a:cubicBezTo>
                <a:cubicBezTo>
                  <a:pt x="1099256" y="217951"/>
                  <a:pt x="1227667" y="390107"/>
                  <a:pt x="1227667" y="390107"/>
                </a:cubicBezTo>
              </a:path>
            </a:pathLst>
          </a:custGeom>
          <a:noFill/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6863971" y="2469048"/>
            <a:ext cx="927515" cy="761415"/>
            <a:chOff x="7341373" y="5144658"/>
            <a:chExt cx="1656184" cy="1296144"/>
          </a:xfrm>
          <a:solidFill>
            <a:srgbClr val="01AE02"/>
          </a:solidFill>
        </p:grpSpPr>
        <p:sp>
          <p:nvSpPr>
            <p:cNvPr id="24" name="Bent Arrow 23"/>
            <p:cNvSpPr/>
            <p:nvPr/>
          </p:nvSpPr>
          <p:spPr bwMode="auto">
            <a:xfrm>
              <a:off x="8205469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5" name="Bent Arrow 24"/>
            <p:cNvSpPr/>
            <p:nvPr/>
          </p:nvSpPr>
          <p:spPr bwMode="auto">
            <a:xfrm flipH="1">
              <a:off x="7341373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042471" y="2469048"/>
            <a:ext cx="927515" cy="761415"/>
            <a:chOff x="7341373" y="5144658"/>
            <a:chExt cx="1656184" cy="1296144"/>
          </a:xfrm>
          <a:solidFill>
            <a:srgbClr val="01AE02"/>
          </a:solidFill>
        </p:grpSpPr>
        <p:sp>
          <p:nvSpPr>
            <p:cNvPr id="33" name="Bent Arrow 32"/>
            <p:cNvSpPr/>
            <p:nvPr/>
          </p:nvSpPr>
          <p:spPr bwMode="auto">
            <a:xfrm>
              <a:off x="8205469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4" name="Bent Arrow 33"/>
            <p:cNvSpPr/>
            <p:nvPr/>
          </p:nvSpPr>
          <p:spPr bwMode="auto">
            <a:xfrm flipH="1">
              <a:off x="7341373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596706" y="2469048"/>
            <a:ext cx="927515" cy="761415"/>
            <a:chOff x="7341373" y="5144658"/>
            <a:chExt cx="1656184" cy="1296144"/>
          </a:xfrm>
          <a:solidFill>
            <a:srgbClr val="0000FF"/>
          </a:solidFill>
        </p:grpSpPr>
        <p:sp>
          <p:nvSpPr>
            <p:cNvPr id="36" name="Bent Arrow 35"/>
            <p:cNvSpPr/>
            <p:nvPr/>
          </p:nvSpPr>
          <p:spPr bwMode="auto">
            <a:xfrm>
              <a:off x="8205469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7" name="Bent Arrow 36"/>
            <p:cNvSpPr/>
            <p:nvPr/>
          </p:nvSpPr>
          <p:spPr bwMode="auto">
            <a:xfrm flipH="1">
              <a:off x="7341373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5977650" y="1950877"/>
            <a:ext cx="430955" cy="363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830019" y="1950877"/>
            <a:ext cx="430955" cy="363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696275" y="1950877"/>
            <a:ext cx="430955" cy="363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8523114" y="1953737"/>
            <a:ext cx="430955" cy="363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6532344" y="1540069"/>
            <a:ext cx="623481" cy="1230276"/>
          </a:xfrm>
          <a:custGeom>
            <a:avLst/>
            <a:gdLst>
              <a:gd name="connsiteX0" fmla="*/ 14766 w 2480733"/>
              <a:gd name="connsiteY0" fmla="*/ 0 h 4312325"/>
              <a:gd name="connsiteX1" fmla="*/ 620183 w 2480733"/>
              <a:gd name="connsiteY1" fmla="*/ 915630 h 4312325"/>
              <a:gd name="connsiteX2" fmla="*/ 2480730 w 2480733"/>
              <a:gd name="connsiteY2" fmla="*/ 2141394 h 4312325"/>
              <a:gd name="connsiteX3" fmla="*/ 634949 w 2480733"/>
              <a:gd name="connsiteY3" fmla="*/ 3263780 h 4312325"/>
              <a:gd name="connsiteX4" fmla="*/ 0 w 2480733"/>
              <a:gd name="connsiteY4" fmla="*/ 4312325 h 4312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0733" h="4312325">
                <a:moveTo>
                  <a:pt x="14766" y="0"/>
                </a:moveTo>
                <a:cubicBezTo>
                  <a:pt x="111977" y="279365"/>
                  <a:pt x="209189" y="558731"/>
                  <a:pt x="620183" y="915630"/>
                </a:cubicBezTo>
                <a:cubicBezTo>
                  <a:pt x="1031177" y="1272529"/>
                  <a:pt x="2478269" y="1750036"/>
                  <a:pt x="2480730" y="2141394"/>
                </a:cubicBezTo>
                <a:cubicBezTo>
                  <a:pt x="2483191" y="2532752"/>
                  <a:pt x="1048404" y="2901958"/>
                  <a:pt x="634949" y="3263780"/>
                </a:cubicBezTo>
                <a:cubicBezTo>
                  <a:pt x="221494" y="3625602"/>
                  <a:pt x="0" y="4312325"/>
                  <a:pt x="0" y="4312325"/>
                </a:cubicBezTo>
              </a:path>
            </a:pathLst>
          </a:custGeom>
          <a:ln w="571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 descr="Electro-PhotonicSensor4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120" y="5447440"/>
            <a:ext cx="2386432" cy="1342368"/>
          </a:xfrm>
          <a:prstGeom prst="rect">
            <a:avLst/>
          </a:prstGeom>
        </p:spPr>
      </p:pic>
      <p:pic>
        <p:nvPicPr>
          <p:cNvPr id="3" name="Picture 2" descr="Screen Shot 2017-06-13 at 08.20.17.pn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945" y="943699"/>
            <a:ext cx="1753682" cy="119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341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5-06 at 06.15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8" y="980728"/>
            <a:ext cx="3255335" cy="24482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107504" y="2564904"/>
            <a:ext cx="4176464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539552" y="2204864"/>
            <a:ext cx="576064" cy="360040"/>
          </a:xfrm>
          <a:prstGeom prst="rect">
            <a:avLst/>
          </a:prstGeom>
          <a:solidFill>
            <a:srgbClr val="8AA6D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475656" y="2204864"/>
            <a:ext cx="576064" cy="360040"/>
          </a:xfrm>
          <a:prstGeom prst="rect">
            <a:avLst/>
          </a:prstGeom>
          <a:solidFill>
            <a:srgbClr val="8AA6D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339752" y="2204864"/>
            <a:ext cx="576064" cy="360040"/>
          </a:xfrm>
          <a:prstGeom prst="rect">
            <a:avLst/>
          </a:prstGeom>
          <a:solidFill>
            <a:srgbClr val="8AA6D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203848" y="2204864"/>
            <a:ext cx="576064" cy="360040"/>
          </a:xfrm>
          <a:prstGeom prst="rect">
            <a:avLst/>
          </a:prstGeom>
          <a:solidFill>
            <a:srgbClr val="8AA6D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Bent Arrow 7"/>
          <p:cNvSpPr/>
          <p:nvPr/>
        </p:nvSpPr>
        <p:spPr bwMode="auto">
          <a:xfrm flipV="1">
            <a:off x="2267744" y="1268760"/>
            <a:ext cx="792088" cy="1296144"/>
          </a:xfrm>
          <a:prstGeom prst="ben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Bent Arrow 8"/>
          <p:cNvSpPr/>
          <p:nvPr/>
        </p:nvSpPr>
        <p:spPr bwMode="auto">
          <a:xfrm flipH="1" flipV="1">
            <a:off x="1403648" y="1268760"/>
            <a:ext cx="792088" cy="1296144"/>
          </a:xfrm>
          <a:prstGeom prst="ben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123728" y="4005064"/>
            <a:ext cx="4176464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555776" y="3645024"/>
            <a:ext cx="576064" cy="360040"/>
          </a:xfrm>
          <a:prstGeom prst="rect">
            <a:avLst/>
          </a:prstGeom>
          <a:solidFill>
            <a:srgbClr val="8AA6D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491880" y="3645024"/>
            <a:ext cx="576064" cy="360040"/>
          </a:xfrm>
          <a:prstGeom prst="rect">
            <a:avLst/>
          </a:prstGeom>
          <a:solidFill>
            <a:srgbClr val="8AA6D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355976" y="3645024"/>
            <a:ext cx="576064" cy="360040"/>
          </a:xfrm>
          <a:prstGeom prst="rect">
            <a:avLst/>
          </a:prstGeom>
          <a:solidFill>
            <a:srgbClr val="8AA6D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220072" y="3645024"/>
            <a:ext cx="576064" cy="360040"/>
          </a:xfrm>
          <a:prstGeom prst="rect">
            <a:avLst/>
          </a:prstGeom>
          <a:solidFill>
            <a:srgbClr val="8AA6D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Curved Right Arrow 16"/>
          <p:cNvSpPr/>
          <p:nvPr/>
        </p:nvSpPr>
        <p:spPr bwMode="auto">
          <a:xfrm>
            <a:off x="2123728" y="3702921"/>
            <a:ext cx="1656184" cy="504056"/>
          </a:xfrm>
          <a:prstGeom prst="curvedRightArrow">
            <a:avLst>
              <a:gd name="adj1" fmla="val 30814"/>
              <a:gd name="adj2" fmla="val 40695"/>
              <a:gd name="adj3" fmla="val 34218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Curved Right Arrow 17"/>
          <p:cNvSpPr/>
          <p:nvPr/>
        </p:nvSpPr>
        <p:spPr bwMode="auto">
          <a:xfrm flipH="1">
            <a:off x="4644008" y="3717032"/>
            <a:ext cx="1656184" cy="504056"/>
          </a:xfrm>
          <a:prstGeom prst="curvedRightArrow">
            <a:avLst>
              <a:gd name="adj1" fmla="val 30814"/>
              <a:gd name="adj2" fmla="val 40695"/>
              <a:gd name="adj3" fmla="val 34218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932040" y="5301209"/>
            <a:ext cx="4176464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364088" y="4941169"/>
            <a:ext cx="576064" cy="360040"/>
          </a:xfrm>
          <a:prstGeom prst="rect">
            <a:avLst/>
          </a:prstGeom>
          <a:solidFill>
            <a:srgbClr val="8AA6D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300192" y="4941169"/>
            <a:ext cx="576064" cy="360040"/>
          </a:xfrm>
          <a:prstGeom prst="rect">
            <a:avLst/>
          </a:prstGeom>
          <a:solidFill>
            <a:srgbClr val="8AA6D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164288" y="4941169"/>
            <a:ext cx="576064" cy="360040"/>
          </a:xfrm>
          <a:prstGeom prst="rect">
            <a:avLst/>
          </a:prstGeom>
          <a:solidFill>
            <a:srgbClr val="8AA6D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8028384" y="4941169"/>
            <a:ext cx="576064" cy="360040"/>
          </a:xfrm>
          <a:prstGeom prst="rect">
            <a:avLst/>
          </a:prstGeom>
          <a:solidFill>
            <a:srgbClr val="8AA6D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Bent Arrow 25"/>
          <p:cNvSpPr/>
          <p:nvPr/>
        </p:nvSpPr>
        <p:spPr bwMode="auto">
          <a:xfrm rot="16200000">
            <a:off x="6840253" y="4257093"/>
            <a:ext cx="1224136" cy="720080"/>
          </a:xfrm>
          <a:prstGeom prst="ben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Bent Arrow 26"/>
          <p:cNvSpPr/>
          <p:nvPr/>
        </p:nvSpPr>
        <p:spPr bwMode="auto">
          <a:xfrm rot="5400000" flipH="1">
            <a:off x="5976156" y="4257093"/>
            <a:ext cx="1224136" cy="720080"/>
          </a:xfrm>
          <a:prstGeom prst="ben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9513" y="3140971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Light couples into the grating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691681" y="4653136"/>
            <a:ext cx="2623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Light is Bragg-reflected.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24602" y="90283"/>
            <a:ext cx="42679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cs typeface="Times New Roman"/>
              </a:rPr>
              <a:t>Guided mode resonance</a:t>
            </a:r>
            <a:endParaRPr lang="en-US" sz="3200" dirty="0"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98187" y="5877272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. Light couples out again. The phase of the Bragg reflected light  and the thickness of the high index layer determine whether the outgoing light is reflected or transmitted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1168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6-05 at 09.50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1"/>
            <a:ext cx="9144000" cy="34224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15263" y="3181684"/>
            <a:ext cx="805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Q≈200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2147" y="5346103"/>
            <a:ext cx="7767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We use silicon or silicon nitride. Typical operating wavelength is 800-900nm (therapeutic window).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4602" y="90283"/>
            <a:ext cx="42679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cs typeface="Times New Roman"/>
              </a:rPr>
              <a:t>Guided mode resonance</a:t>
            </a:r>
            <a:endParaRPr lang="en-US" sz="3200" dirty="0">
              <a:cs typeface="Times New Roman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917714"/>
              </p:ext>
            </p:extLst>
          </p:nvPr>
        </p:nvGraphicFramePr>
        <p:xfrm>
          <a:off x="6337300" y="855663"/>
          <a:ext cx="1343025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4" imgW="596900" imgH="393700" progId="Equation.3">
                  <p:embed/>
                </p:oleObj>
              </mc:Choice>
              <mc:Fallback>
                <p:oleObj name="Equation" r:id="rId4" imgW="596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37300" y="855663"/>
                        <a:ext cx="1343025" cy="885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42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6-05 at 09.50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136" y="1107140"/>
            <a:ext cx="3944152" cy="52655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2329" y="112896"/>
            <a:ext cx="15522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cs typeface="Times New Roman"/>
              </a:rPr>
              <a:t>Imaging</a:t>
            </a:r>
            <a:endParaRPr lang="en-US" sz="3200" dirty="0"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95" y="4840517"/>
            <a:ext cx="41716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GJ Triggs, TF Krauss et al.,  “Spatial resolution and refractive index contrast of resonant photonic crystal</a:t>
            </a:r>
          </a:p>
          <a:p>
            <a:r>
              <a:rPr lang="en-US"/>
              <a:t>surfaces for biosensing” IEEE Photonics Journal, 7(3), 1–10 (2015)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9550" y="1507329"/>
            <a:ext cx="40748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Detect refractive index change locally, e.g. attachment of cells and bacteria.</a:t>
            </a:r>
          </a:p>
          <a:p>
            <a:endParaRPr lang="en-US" sz="2400"/>
          </a:p>
          <a:p>
            <a:r>
              <a:rPr lang="en-US" sz="2400"/>
              <a:t>Spatial resolution 2-5µm</a:t>
            </a:r>
          </a:p>
        </p:txBody>
      </p:sp>
    </p:spTree>
    <p:extLst>
      <p:ext uri="{BB962C8B-B14F-4D97-AF65-F5344CB8AC3E}">
        <p14:creationId xmlns:p14="http://schemas.microsoft.com/office/powerpoint/2010/main" val="3089454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0851" y="1353519"/>
            <a:ext cx="8262734" cy="2462919"/>
            <a:chOff x="546691" y="1014270"/>
            <a:chExt cx="7295513" cy="2102634"/>
          </a:xfrm>
        </p:grpSpPr>
        <p:pic>
          <p:nvPicPr>
            <p:cNvPr id="6" name="Picture 5" descr="Screen Shot 2016-06-06 at 21.38.38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691" y="1049195"/>
              <a:ext cx="2410331" cy="2026287"/>
            </a:xfrm>
            <a:prstGeom prst="rect">
              <a:avLst/>
            </a:prstGeom>
          </p:spPr>
        </p:pic>
        <p:pic>
          <p:nvPicPr>
            <p:cNvPr id="7" name="Picture 6" descr="Screen Shot 2016-06-06 at 21.38.56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66687" y="1074596"/>
              <a:ext cx="2410922" cy="2027614"/>
            </a:xfrm>
            <a:prstGeom prst="rect">
              <a:avLst/>
            </a:prstGeom>
          </p:spPr>
        </p:pic>
        <p:pic>
          <p:nvPicPr>
            <p:cNvPr id="8" name="Picture 7" descr="Screen Shot 2016-06-06 at 21.39.38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9962" y="1061896"/>
              <a:ext cx="2410922" cy="2055008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7296682" y="1146175"/>
              <a:ext cx="234748" cy="18889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90338" y="2765426"/>
              <a:ext cx="545522" cy="2233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/>
                <a:t>854 nm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93510" y="1930400"/>
              <a:ext cx="545522" cy="2233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/>
                <a:t>856 nm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296682" y="1014270"/>
              <a:ext cx="545522" cy="2233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/>
                <a:t>858 nm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7332" y="2730012"/>
              <a:ext cx="620000" cy="21020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/>
                <a:t>0 minutes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97753" y="2767913"/>
              <a:ext cx="677389" cy="21020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/>
                <a:t>60 minutes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125596" y="2759446"/>
              <a:ext cx="734776" cy="21020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/>
                <a:t>150 minutes</a:t>
              </a:r>
            </a:p>
          </p:txBody>
        </p:sp>
      </p:grpSp>
      <p:sp>
        <p:nvSpPr>
          <p:cNvPr id="16" name="Freeform 15"/>
          <p:cNvSpPr/>
          <p:nvPr/>
        </p:nvSpPr>
        <p:spPr>
          <a:xfrm>
            <a:off x="4257679" y="4251005"/>
            <a:ext cx="1878355" cy="571601"/>
          </a:xfrm>
          <a:custGeom>
            <a:avLst/>
            <a:gdLst>
              <a:gd name="connsiteX0" fmla="*/ 0 w 1365397"/>
              <a:gd name="connsiteY0" fmla="*/ 381116 h 398117"/>
              <a:gd name="connsiteX1" fmla="*/ 160866 w 1365397"/>
              <a:gd name="connsiteY1" fmla="*/ 194849 h 398117"/>
              <a:gd name="connsiteX2" fmla="*/ 389466 w 1365397"/>
              <a:gd name="connsiteY2" fmla="*/ 59382 h 398117"/>
              <a:gd name="connsiteX3" fmla="*/ 626533 w 1365397"/>
              <a:gd name="connsiteY3" fmla="*/ 25516 h 398117"/>
              <a:gd name="connsiteX4" fmla="*/ 770466 w 1365397"/>
              <a:gd name="connsiteY4" fmla="*/ 50916 h 398117"/>
              <a:gd name="connsiteX5" fmla="*/ 889000 w 1365397"/>
              <a:gd name="connsiteY5" fmla="*/ 116 h 398117"/>
              <a:gd name="connsiteX6" fmla="*/ 1049866 w 1365397"/>
              <a:gd name="connsiteY6" fmla="*/ 42449 h 398117"/>
              <a:gd name="connsiteX7" fmla="*/ 1236133 w 1365397"/>
              <a:gd name="connsiteY7" fmla="*/ 194849 h 398117"/>
              <a:gd name="connsiteX8" fmla="*/ 1363133 w 1365397"/>
              <a:gd name="connsiteY8" fmla="*/ 381116 h 398117"/>
              <a:gd name="connsiteX9" fmla="*/ 1320800 w 1365397"/>
              <a:gd name="connsiteY9" fmla="*/ 389582 h 398117"/>
              <a:gd name="connsiteX10" fmla="*/ 0 w 1365397"/>
              <a:gd name="connsiteY10" fmla="*/ 381116 h 398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65397" h="398117">
                <a:moveTo>
                  <a:pt x="0" y="381116"/>
                </a:moveTo>
                <a:cubicBezTo>
                  <a:pt x="47977" y="314793"/>
                  <a:pt x="95955" y="248471"/>
                  <a:pt x="160866" y="194849"/>
                </a:cubicBezTo>
                <a:cubicBezTo>
                  <a:pt x="225777" y="141227"/>
                  <a:pt x="311855" y="87604"/>
                  <a:pt x="389466" y="59382"/>
                </a:cubicBezTo>
                <a:cubicBezTo>
                  <a:pt x="467077" y="31160"/>
                  <a:pt x="563033" y="26927"/>
                  <a:pt x="626533" y="25516"/>
                </a:cubicBezTo>
                <a:cubicBezTo>
                  <a:pt x="690033" y="24105"/>
                  <a:pt x="726722" y="55149"/>
                  <a:pt x="770466" y="50916"/>
                </a:cubicBezTo>
                <a:cubicBezTo>
                  <a:pt x="814210" y="46683"/>
                  <a:pt x="842433" y="1527"/>
                  <a:pt x="889000" y="116"/>
                </a:cubicBezTo>
                <a:cubicBezTo>
                  <a:pt x="935567" y="-1295"/>
                  <a:pt x="992011" y="9993"/>
                  <a:pt x="1049866" y="42449"/>
                </a:cubicBezTo>
                <a:cubicBezTo>
                  <a:pt x="1107722" y="74904"/>
                  <a:pt x="1183922" y="138405"/>
                  <a:pt x="1236133" y="194849"/>
                </a:cubicBezTo>
                <a:cubicBezTo>
                  <a:pt x="1288344" y="251293"/>
                  <a:pt x="1349022" y="348661"/>
                  <a:pt x="1363133" y="381116"/>
                </a:cubicBezTo>
                <a:cubicBezTo>
                  <a:pt x="1377244" y="413571"/>
                  <a:pt x="1320800" y="389582"/>
                  <a:pt x="1320800" y="389582"/>
                </a:cubicBezTo>
                <a:lnTo>
                  <a:pt x="0" y="381116"/>
                </a:lnTo>
                <a:close/>
              </a:path>
            </a:pathLst>
          </a:cu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708712" y="4817139"/>
            <a:ext cx="3439775" cy="3643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708711" y="5180881"/>
            <a:ext cx="3445567" cy="100701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 flipH="1">
            <a:off x="4244980" y="4273284"/>
            <a:ext cx="1112242" cy="548160"/>
          </a:xfrm>
          <a:custGeom>
            <a:avLst/>
            <a:gdLst>
              <a:gd name="connsiteX0" fmla="*/ 0 w 1168400"/>
              <a:gd name="connsiteY0" fmla="*/ 35921 h 374588"/>
              <a:gd name="connsiteX1" fmla="*/ 448734 w 1168400"/>
              <a:gd name="connsiteY1" fmla="*/ 10521 h 374588"/>
              <a:gd name="connsiteX2" fmla="*/ 948267 w 1168400"/>
              <a:gd name="connsiteY2" fmla="*/ 188321 h 374588"/>
              <a:gd name="connsiteX3" fmla="*/ 1168400 w 1168400"/>
              <a:gd name="connsiteY3" fmla="*/ 374588 h 374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8400" h="374588">
                <a:moveTo>
                  <a:pt x="0" y="35921"/>
                </a:moveTo>
                <a:cubicBezTo>
                  <a:pt x="145344" y="10521"/>
                  <a:pt x="290689" y="-14879"/>
                  <a:pt x="448734" y="10521"/>
                </a:cubicBezTo>
                <a:cubicBezTo>
                  <a:pt x="606779" y="35921"/>
                  <a:pt x="828323" y="127643"/>
                  <a:pt x="948267" y="188321"/>
                </a:cubicBezTo>
                <a:cubicBezTo>
                  <a:pt x="1068211" y="248999"/>
                  <a:pt x="1168400" y="374588"/>
                  <a:pt x="1168400" y="374588"/>
                </a:cubicBezTo>
              </a:path>
            </a:pathLst>
          </a:custGeom>
          <a:noFill/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4966247" y="4254780"/>
            <a:ext cx="1168661" cy="570869"/>
          </a:xfrm>
          <a:custGeom>
            <a:avLst/>
            <a:gdLst>
              <a:gd name="connsiteX0" fmla="*/ 0 w 1227667"/>
              <a:gd name="connsiteY0" fmla="*/ 390107 h 390107"/>
              <a:gd name="connsiteX1" fmla="*/ 270933 w 1227667"/>
              <a:gd name="connsiteY1" fmla="*/ 110707 h 390107"/>
              <a:gd name="connsiteX2" fmla="*/ 626533 w 1227667"/>
              <a:gd name="connsiteY2" fmla="*/ 640 h 390107"/>
              <a:gd name="connsiteX3" fmla="*/ 999067 w 1227667"/>
              <a:gd name="connsiteY3" fmla="*/ 153040 h 390107"/>
              <a:gd name="connsiteX4" fmla="*/ 1227667 w 1227667"/>
              <a:gd name="connsiteY4" fmla="*/ 390107 h 390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667" h="390107">
                <a:moveTo>
                  <a:pt x="0" y="390107"/>
                </a:moveTo>
                <a:cubicBezTo>
                  <a:pt x="83255" y="282862"/>
                  <a:pt x="166511" y="175618"/>
                  <a:pt x="270933" y="110707"/>
                </a:cubicBezTo>
                <a:cubicBezTo>
                  <a:pt x="375355" y="45796"/>
                  <a:pt x="505177" y="-6416"/>
                  <a:pt x="626533" y="640"/>
                </a:cubicBezTo>
                <a:cubicBezTo>
                  <a:pt x="747889" y="7695"/>
                  <a:pt x="898878" y="88129"/>
                  <a:pt x="999067" y="153040"/>
                </a:cubicBezTo>
                <a:cubicBezTo>
                  <a:pt x="1099256" y="217951"/>
                  <a:pt x="1227667" y="390107"/>
                  <a:pt x="1227667" y="390107"/>
                </a:cubicBezTo>
              </a:path>
            </a:pathLst>
          </a:custGeom>
          <a:noFill/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4061127" y="5335310"/>
            <a:ext cx="927515" cy="761415"/>
            <a:chOff x="7341373" y="5144658"/>
            <a:chExt cx="1656184" cy="1296144"/>
          </a:xfrm>
          <a:solidFill>
            <a:srgbClr val="01AE02"/>
          </a:solidFill>
        </p:grpSpPr>
        <p:sp>
          <p:nvSpPr>
            <p:cNvPr id="51" name="Bent Arrow 50"/>
            <p:cNvSpPr/>
            <p:nvPr/>
          </p:nvSpPr>
          <p:spPr bwMode="auto">
            <a:xfrm>
              <a:off x="8205469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2" name="Bent Arrow 51"/>
            <p:cNvSpPr/>
            <p:nvPr/>
          </p:nvSpPr>
          <p:spPr bwMode="auto">
            <a:xfrm flipH="1">
              <a:off x="7341373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239627" y="5335310"/>
            <a:ext cx="927515" cy="761415"/>
            <a:chOff x="7341373" y="5144658"/>
            <a:chExt cx="1656184" cy="1296144"/>
          </a:xfrm>
          <a:solidFill>
            <a:srgbClr val="01AE02"/>
          </a:solidFill>
        </p:grpSpPr>
        <p:sp>
          <p:nvSpPr>
            <p:cNvPr id="54" name="Bent Arrow 53"/>
            <p:cNvSpPr/>
            <p:nvPr/>
          </p:nvSpPr>
          <p:spPr bwMode="auto">
            <a:xfrm>
              <a:off x="8205469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5" name="Bent Arrow 54"/>
            <p:cNvSpPr/>
            <p:nvPr/>
          </p:nvSpPr>
          <p:spPr bwMode="auto">
            <a:xfrm flipH="1">
              <a:off x="7341373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793862" y="5335310"/>
            <a:ext cx="927515" cy="761415"/>
            <a:chOff x="7341373" y="5144658"/>
            <a:chExt cx="1656184" cy="1296144"/>
          </a:xfrm>
          <a:solidFill>
            <a:srgbClr val="0000FF"/>
          </a:solidFill>
        </p:grpSpPr>
        <p:sp>
          <p:nvSpPr>
            <p:cNvPr id="57" name="Bent Arrow 56"/>
            <p:cNvSpPr/>
            <p:nvPr/>
          </p:nvSpPr>
          <p:spPr bwMode="auto">
            <a:xfrm>
              <a:off x="8205469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8" name="Bent Arrow 57"/>
            <p:cNvSpPr/>
            <p:nvPr/>
          </p:nvSpPr>
          <p:spPr bwMode="auto">
            <a:xfrm flipH="1">
              <a:off x="7341373" y="5144658"/>
              <a:ext cx="792088" cy="1296144"/>
            </a:xfrm>
            <a:prstGeom prst="bentArrow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62" name="Rectangle 61"/>
          <p:cNvSpPr/>
          <p:nvPr/>
        </p:nvSpPr>
        <p:spPr>
          <a:xfrm>
            <a:off x="3174806" y="4817139"/>
            <a:ext cx="430955" cy="363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4027175" y="4817139"/>
            <a:ext cx="430955" cy="363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893431" y="4817139"/>
            <a:ext cx="430955" cy="363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5720270" y="4819999"/>
            <a:ext cx="430955" cy="3637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3729500" y="4406331"/>
            <a:ext cx="623481" cy="1230276"/>
          </a:xfrm>
          <a:custGeom>
            <a:avLst/>
            <a:gdLst>
              <a:gd name="connsiteX0" fmla="*/ 14766 w 2480733"/>
              <a:gd name="connsiteY0" fmla="*/ 0 h 4312325"/>
              <a:gd name="connsiteX1" fmla="*/ 620183 w 2480733"/>
              <a:gd name="connsiteY1" fmla="*/ 915630 h 4312325"/>
              <a:gd name="connsiteX2" fmla="*/ 2480730 w 2480733"/>
              <a:gd name="connsiteY2" fmla="*/ 2141394 h 4312325"/>
              <a:gd name="connsiteX3" fmla="*/ 634949 w 2480733"/>
              <a:gd name="connsiteY3" fmla="*/ 3263780 h 4312325"/>
              <a:gd name="connsiteX4" fmla="*/ 0 w 2480733"/>
              <a:gd name="connsiteY4" fmla="*/ 4312325 h 4312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0733" h="4312325">
                <a:moveTo>
                  <a:pt x="14766" y="0"/>
                </a:moveTo>
                <a:cubicBezTo>
                  <a:pt x="111977" y="279365"/>
                  <a:pt x="209189" y="558731"/>
                  <a:pt x="620183" y="915630"/>
                </a:cubicBezTo>
                <a:cubicBezTo>
                  <a:pt x="1031177" y="1272529"/>
                  <a:pt x="2478269" y="1750036"/>
                  <a:pt x="2480730" y="2141394"/>
                </a:cubicBezTo>
                <a:cubicBezTo>
                  <a:pt x="2483191" y="2532752"/>
                  <a:pt x="1048404" y="2901958"/>
                  <a:pt x="634949" y="3263780"/>
                </a:cubicBezTo>
                <a:cubicBezTo>
                  <a:pt x="221494" y="3625602"/>
                  <a:pt x="0" y="4312325"/>
                  <a:pt x="0" y="4312325"/>
                </a:cubicBezTo>
              </a:path>
            </a:pathLst>
          </a:custGeom>
          <a:ln w="5715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129498" y="4784151"/>
            <a:ext cx="265792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Guided mode: Penetration depth 100-200 nm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46712" y="95933"/>
            <a:ext cx="277431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Biofilm Imaging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6497976" y="3886828"/>
            <a:ext cx="2566017" cy="2867081"/>
            <a:chOff x="4003320" y="1137154"/>
            <a:chExt cx="4432300" cy="5245100"/>
          </a:xfrm>
        </p:grpSpPr>
        <p:pic>
          <p:nvPicPr>
            <p:cNvPr id="37" name="Picture 36" descr="Screen Shot 2016-10-27 at 07.26.19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3320" y="1137154"/>
              <a:ext cx="4432300" cy="5245100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>
              <a:off x="7560320" y="4371398"/>
              <a:ext cx="875300" cy="14177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6175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0" y="1241411"/>
            <a:ext cx="9142560" cy="47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077120" y="5432251"/>
            <a:ext cx="7640640" cy="61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53229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sz="1600"/>
              <a:t>0         2          4           6          8          10        12        13        14         16        18 h           </a:t>
            </a:r>
          </a:p>
        </p:txBody>
      </p:sp>
      <p:pic>
        <p:nvPicPr>
          <p:cNvPr id="6" name="Picture 5" descr="Screen Shot 2016-06-06 at 21.38.38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957" y="759385"/>
            <a:ext cx="2729887" cy="23734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6712" y="95933"/>
            <a:ext cx="31055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Reference media</a:t>
            </a:r>
          </a:p>
        </p:txBody>
      </p:sp>
    </p:spTree>
    <p:extLst>
      <p:ext uri="{BB962C8B-B14F-4D97-AF65-F5344CB8AC3E}">
        <p14:creationId xmlns:p14="http://schemas.microsoft.com/office/powerpoint/2010/main" val="184279031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81" y="1530884"/>
            <a:ext cx="9142560" cy="473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0" y="1241411"/>
            <a:ext cx="9142560" cy="47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77120" y="5432251"/>
            <a:ext cx="7640640" cy="61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53229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sz="1600"/>
              <a:t>0         2          4           6          8          10        12        13        14         16        18 h           </a:t>
            </a:r>
          </a:p>
        </p:txBody>
      </p:sp>
      <p:pic>
        <p:nvPicPr>
          <p:cNvPr id="10" name="Picture 9" descr="Screen Shot 2016-06-06 at 21.39.38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444" y="803802"/>
            <a:ext cx="2730556" cy="240713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55738" y="2792227"/>
            <a:ext cx="832191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/>
              <a:t>150 minutes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20149" y="83935"/>
            <a:ext cx="337610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i="1"/>
              <a:t>E.coli</a:t>
            </a:r>
            <a:r>
              <a:rPr lang="en-GB" sz="3200"/>
              <a:t> @ 10</a:t>
            </a:r>
            <a:r>
              <a:rPr lang="en-GB" sz="3200" baseline="30000"/>
              <a:t>7</a:t>
            </a:r>
            <a:r>
              <a:rPr lang="en-GB" sz="3200"/>
              <a:t> cfu/ml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265718641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800" y="1568327"/>
            <a:ext cx="9142560" cy="473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045440" y="5813891"/>
            <a:ext cx="7640640" cy="61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53229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sz="1600"/>
              <a:t>0        2          4          6          8         10        12        13        14         16        18 h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221189" y="83935"/>
            <a:ext cx="329308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/>
              <a:t>Antibiotic after 0 h</a:t>
            </a:r>
            <a:endParaRPr lang="en-US" sz="3200"/>
          </a:p>
        </p:txBody>
      </p:sp>
      <p:sp>
        <p:nvSpPr>
          <p:cNvPr id="5" name="TextBox 4"/>
          <p:cNvSpPr txBox="1"/>
          <p:nvPr/>
        </p:nvSpPr>
        <p:spPr>
          <a:xfrm>
            <a:off x="4880154" y="2025451"/>
            <a:ext cx="3266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Trimethoprim antibiotic after 0 h</a:t>
            </a:r>
          </a:p>
        </p:txBody>
      </p:sp>
    </p:spTree>
    <p:extLst>
      <p:ext uri="{BB962C8B-B14F-4D97-AF65-F5344CB8AC3E}">
        <p14:creationId xmlns:p14="http://schemas.microsoft.com/office/powerpoint/2010/main" val="325738518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11-18 at 07.47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0441"/>
            <a:ext cx="9144000" cy="49012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6799" y="3334132"/>
            <a:ext cx="3442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Trimethoprim antibiotic after 3.5 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88153" y="3334132"/>
            <a:ext cx="3442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Trimethoprim antibiotic after 3.5 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3417" y="5827070"/>
            <a:ext cx="8630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Behaviour with/without antibiotic is clearly different </a:t>
            </a:r>
            <a:r>
              <a:rPr lang="mr-IN"/>
              <a:t>–</a:t>
            </a:r>
            <a:r>
              <a:rPr lang="en-US"/>
              <a:t> can tell whether bottom layer of bacteria is affected.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2947" y="1038953"/>
            <a:ext cx="1164689" cy="369332"/>
          </a:xfrm>
          <a:prstGeom prst="rect">
            <a:avLst/>
          </a:prstGeom>
          <a:solidFill>
            <a:srgbClr val="00009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10</a:t>
            </a:r>
            <a:r>
              <a:rPr lang="en-US" baseline="30000">
                <a:solidFill>
                  <a:srgbClr val="FFFFFF"/>
                </a:solidFill>
              </a:rPr>
              <a:t>7</a:t>
            </a:r>
            <a:r>
              <a:rPr lang="en-US">
                <a:solidFill>
                  <a:srgbClr val="FFFFFF"/>
                </a:solidFill>
              </a:rPr>
              <a:t> cfu/ml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64642" y="1038953"/>
            <a:ext cx="1164689" cy="369332"/>
          </a:xfrm>
          <a:prstGeom prst="rect">
            <a:avLst/>
          </a:prstGeom>
          <a:solidFill>
            <a:srgbClr val="000090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FF"/>
                </a:solidFill>
              </a:rPr>
              <a:t>10</a:t>
            </a:r>
            <a:r>
              <a:rPr lang="en-US" baseline="30000">
                <a:solidFill>
                  <a:srgbClr val="FFFFFF"/>
                </a:solidFill>
              </a:rPr>
              <a:t>8</a:t>
            </a:r>
            <a:r>
              <a:rPr lang="en-US">
                <a:solidFill>
                  <a:srgbClr val="FFFFFF"/>
                </a:solidFill>
              </a:rPr>
              <a:t> cfu/ml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7165" y="116925"/>
            <a:ext cx="360467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/>
              <a:t>Antibiotic after 3.5 h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1922765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16377</TotalTime>
  <Words>512</Words>
  <Application>Microsoft Macintosh PowerPoint</Application>
  <PresentationFormat>On-screen Show (4:3)</PresentationFormat>
  <Paragraphs>63</Paragraphs>
  <Slides>16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Microsoft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St Andrews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F Krauss</dc:creator>
  <cp:lastModifiedBy>TF Krauss</cp:lastModifiedBy>
  <cp:revision>348</cp:revision>
  <cp:lastPrinted>2016-10-19T10:10:44Z</cp:lastPrinted>
  <dcterms:created xsi:type="dcterms:W3CDTF">2013-05-13T08:11:00Z</dcterms:created>
  <dcterms:modified xsi:type="dcterms:W3CDTF">2017-06-13T21:26:10Z</dcterms:modified>
</cp:coreProperties>
</file>