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319" r:id="rId2"/>
    <p:sldId id="320" r:id="rId3"/>
    <p:sldId id="321" r:id="rId4"/>
    <p:sldId id="323" r:id="rId5"/>
    <p:sldId id="302" r:id="rId6"/>
    <p:sldId id="306" r:id="rId7"/>
    <p:sldId id="308" r:id="rId8"/>
    <p:sldId id="324" r:id="rId9"/>
    <p:sldId id="325" r:id="rId10"/>
    <p:sldId id="327" r:id="rId11"/>
    <p:sldId id="280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969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24" autoAdjust="0"/>
  </p:normalViewPr>
  <p:slideViewPr>
    <p:cSldViewPr snapToGrid="0" snapToObjects="1">
      <p:cViewPr>
        <p:scale>
          <a:sx n="70" d="100"/>
          <a:sy n="70" d="100"/>
        </p:scale>
        <p:origin x="-1723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8E0A24-C926-4FD0-A8A6-B8E1B40DDD36}" type="doc">
      <dgm:prSet loTypeId="urn:microsoft.com/office/officeart/2005/8/layout/radial6" loCatId="cycle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en-GB"/>
        </a:p>
      </dgm:t>
    </dgm:pt>
    <dgm:pt modelId="{9C688C9A-B5EB-400D-82B6-5FE1D03B626D}">
      <dgm:prSet phldrT="[Text]"/>
      <dgm:spPr/>
      <dgm:t>
        <a:bodyPr/>
        <a:lstStyle/>
        <a:p>
          <a:r>
            <a:rPr kumimoji="0" lang="en-GB" b="1" i="0" u="none" strike="noStrike" cap="none" spc="0" normalizeH="0" baseline="0" noProof="0" smtClean="0">
              <a:ln/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rPr>
            <a:t>Academia</a:t>
          </a:r>
          <a:endParaRPr lang="en-GB" dirty="0"/>
        </a:p>
      </dgm:t>
    </dgm:pt>
    <dgm:pt modelId="{7FCB593A-2971-4D86-8482-FD4A042927F6}" type="parTrans" cxnId="{2AC651D4-50DB-439A-A126-BBEE69C8A75F}">
      <dgm:prSet/>
      <dgm:spPr/>
      <dgm:t>
        <a:bodyPr/>
        <a:lstStyle/>
        <a:p>
          <a:endParaRPr lang="en-GB"/>
        </a:p>
      </dgm:t>
    </dgm:pt>
    <dgm:pt modelId="{B133E400-0EF4-4D0F-A9D9-FA89672145CE}" type="sibTrans" cxnId="{2AC651D4-50DB-439A-A126-BBEE69C8A75F}">
      <dgm:prSet/>
      <dgm:spPr/>
      <dgm:t>
        <a:bodyPr/>
        <a:lstStyle/>
        <a:p>
          <a:endParaRPr lang="en-GB"/>
        </a:p>
      </dgm:t>
    </dgm:pt>
    <dgm:pt modelId="{19D91469-1064-4F6B-A458-D3A0E4324DF8}">
      <dgm:prSet/>
      <dgm:spPr/>
      <dgm:t>
        <a:bodyPr/>
        <a:lstStyle/>
        <a:p>
          <a:pPr rtl="0"/>
          <a:r>
            <a:rPr kumimoji="0" lang="en-GB" b="1" i="0" u="none" strike="noStrike" cap="none" spc="0" normalizeH="0" baseline="0" noProof="0" smtClean="0">
              <a:ln/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rPr>
            <a:t>Business</a:t>
          </a:r>
          <a:endParaRPr kumimoji="0" lang="en-GB" b="1" i="0" u="none" strike="noStrike" cap="none" spc="0" normalizeH="0" baseline="0" noProof="0" dirty="0" smtClean="0">
            <a:ln/>
            <a:effectLst/>
            <a:uLnTx/>
            <a:uFillTx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D0A487-9E56-4664-A19E-B142EE1D03CA}" type="parTrans" cxnId="{2487B439-D8E1-4895-B506-671E805DBA4C}">
      <dgm:prSet/>
      <dgm:spPr/>
      <dgm:t>
        <a:bodyPr/>
        <a:lstStyle/>
        <a:p>
          <a:endParaRPr lang="en-GB"/>
        </a:p>
      </dgm:t>
    </dgm:pt>
    <dgm:pt modelId="{83A905AA-E648-48BB-9A63-A7F2C00047CC}" type="sibTrans" cxnId="{2487B439-D8E1-4895-B506-671E805DBA4C}">
      <dgm:prSet/>
      <dgm:spPr/>
      <dgm:t>
        <a:bodyPr/>
        <a:lstStyle/>
        <a:p>
          <a:endParaRPr lang="en-GB"/>
        </a:p>
      </dgm:t>
    </dgm:pt>
    <dgm:pt modelId="{FCDF451D-4100-4EC3-A433-2742E7559642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en-GB" b="1" dirty="0" smtClean="0">
              <a:latin typeface="Arial" panose="020B0604020202020204" pitchFamily="34" charset="0"/>
              <a:cs typeface="Arial" panose="020B0604020202020204" pitchFamily="34" charset="0"/>
            </a:rPr>
            <a:t>Clinicians &amp;</a:t>
          </a:r>
        </a:p>
        <a:p>
          <a:pPr rtl="0">
            <a:lnSpc>
              <a:spcPct val="100000"/>
            </a:lnSpc>
          </a:pPr>
          <a:r>
            <a:rPr kumimoji="0" lang="en-GB" b="1" i="0" u="none" strike="noStrike" cap="none" spc="0" normalizeH="0" baseline="0" noProof="0" dirty="0" smtClean="0">
              <a:ln/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rPr>
            <a:t>Veterinary</a:t>
          </a:r>
        </a:p>
      </dgm:t>
    </dgm:pt>
    <dgm:pt modelId="{AC470B55-97A7-487F-918F-ED7F490AB286}" type="parTrans" cxnId="{41680478-8F8A-450F-9AAF-8A91C1CCA3F5}">
      <dgm:prSet/>
      <dgm:spPr/>
      <dgm:t>
        <a:bodyPr/>
        <a:lstStyle/>
        <a:p>
          <a:endParaRPr lang="en-GB"/>
        </a:p>
      </dgm:t>
    </dgm:pt>
    <dgm:pt modelId="{AD5EC37C-E879-4BDA-BC30-DB98CEA96DBE}" type="sibTrans" cxnId="{41680478-8F8A-450F-9AAF-8A91C1CCA3F5}">
      <dgm:prSet/>
      <dgm:spPr/>
      <dgm:t>
        <a:bodyPr/>
        <a:lstStyle/>
        <a:p>
          <a:endParaRPr lang="en-GB"/>
        </a:p>
      </dgm:t>
    </dgm:pt>
    <dgm:pt modelId="{A4396C43-002A-476A-BFC5-5844B74E3035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en-GB" b="1" dirty="0" smtClean="0">
              <a:latin typeface="Arial" panose="020B0604020202020204" pitchFamily="34" charset="0"/>
              <a:cs typeface="Arial" panose="020B0604020202020204" pitchFamily="34" charset="0"/>
            </a:rPr>
            <a:t>Pharmacists &amp; Scientists</a:t>
          </a:r>
          <a:endParaRPr lang="en-GB" b="1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EC42D37-3B25-4FB0-B56B-5E7A0A802AF3}" type="parTrans" cxnId="{CB9A9CA7-4ACB-4B99-93F9-54CFE8164827}">
      <dgm:prSet/>
      <dgm:spPr/>
      <dgm:t>
        <a:bodyPr/>
        <a:lstStyle/>
        <a:p>
          <a:endParaRPr lang="en-GB"/>
        </a:p>
      </dgm:t>
    </dgm:pt>
    <dgm:pt modelId="{15F6FC73-040B-44DC-86BE-E5BC71C868CD}" type="sibTrans" cxnId="{CB9A9CA7-4ACB-4B99-93F9-54CFE8164827}">
      <dgm:prSet/>
      <dgm:spPr/>
      <dgm:t>
        <a:bodyPr/>
        <a:lstStyle/>
        <a:p>
          <a:endParaRPr lang="en-GB"/>
        </a:p>
      </dgm:t>
    </dgm:pt>
    <dgm:pt modelId="{344EE5CC-F153-4E88-A056-C1CB87C590F2}">
      <dgm:prSet custT="1"/>
      <dgm:spPr/>
      <dgm:t>
        <a:bodyPr/>
        <a:lstStyle/>
        <a:p>
          <a:pPr rtl="0"/>
          <a:r>
            <a:rPr lang="en-GB" sz="1100" b="1" dirty="0" smtClean="0">
              <a:latin typeface="Arial" panose="020B0604020202020204" pitchFamily="34" charset="0"/>
              <a:cs typeface="Arial" panose="020B0604020202020204" pitchFamily="34" charset="0"/>
            </a:rPr>
            <a:t>Government</a:t>
          </a:r>
          <a:endParaRPr kumimoji="0" lang="en-GB" sz="1000" b="1" i="0" u="none" strike="noStrike" cap="none" spc="0" normalizeH="0" baseline="0" noProof="0" dirty="0" smtClean="0">
            <a:ln/>
            <a:effectLst/>
            <a:uLnTx/>
            <a:uFillTx/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47526C71-AB2D-447C-ADFD-4B54EFCF7C6D}" type="parTrans" cxnId="{EE6A9913-1618-411B-AED6-85CB30411F49}">
      <dgm:prSet/>
      <dgm:spPr/>
      <dgm:t>
        <a:bodyPr/>
        <a:lstStyle/>
        <a:p>
          <a:endParaRPr lang="en-GB"/>
        </a:p>
      </dgm:t>
    </dgm:pt>
    <dgm:pt modelId="{C6B54FBB-4C74-4C6C-8A06-570313DFFD03}" type="sibTrans" cxnId="{EE6A9913-1618-411B-AED6-85CB30411F49}">
      <dgm:prSet/>
      <dgm:spPr/>
      <dgm:t>
        <a:bodyPr/>
        <a:lstStyle/>
        <a:p>
          <a:endParaRPr lang="en-GB"/>
        </a:p>
      </dgm:t>
    </dgm:pt>
    <dgm:pt modelId="{3D1C9C86-6C48-43E8-B477-3B8B6BA09C2F}">
      <dgm:prSet phldrT="[Text]"/>
      <dgm:spPr>
        <a:solidFill>
          <a:schemeClr val="bg1"/>
        </a:solidFill>
        <a:ln>
          <a:solidFill>
            <a:schemeClr val="bg1"/>
          </a:solidFill>
        </a:ln>
      </dgm:spPr>
      <dgm:t>
        <a:bodyPr/>
        <a:lstStyle/>
        <a:p>
          <a:endParaRPr lang="en-GB" dirty="0"/>
        </a:p>
      </dgm:t>
    </dgm:pt>
    <dgm:pt modelId="{A37C1EBA-1EBD-402E-8044-042E39146F25}" type="sibTrans" cxnId="{E6F3E26A-8F39-4BCF-B83E-DF78E9AE3EDC}">
      <dgm:prSet/>
      <dgm:spPr/>
      <dgm:t>
        <a:bodyPr/>
        <a:lstStyle/>
        <a:p>
          <a:endParaRPr lang="en-GB"/>
        </a:p>
      </dgm:t>
    </dgm:pt>
    <dgm:pt modelId="{2E5F9F50-8BDF-4A64-B723-42EAC5EBF6C1}" type="parTrans" cxnId="{E6F3E26A-8F39-4BCF-B83E-DF78E9AE3EDC}">
      <dgm:prSet/>
      <dgm:spPr/>
      <dgm:t>
        <a:bodyPr/>
        <a:lstStyle/>
        <a:p>
          <a:endParaRPr lang="en-GB"/>
        </a:p>
      </dgm:t>
    </dgm:pt>
    <dgm:pt modelId="{2D5C6A82-61DA-4199-9FD3-A1E6AA17B1AF}" type="pres">
      <dgm:prSet presAssocID="{258E0A24-C926-4FD0-A8A6-B8E1B40DDD3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A37EC3A-0EE2-463E-8836-7F80CA7F261F}" type="pres">
      <dgm:prSet presAssocID="{3D1C9C86-6C48-43E8-B477-3B8B6BA09C2F}" presName="centerShape" presStyleLbl="node0" presStyleIdx="0" presStyleCnt="1" custFlipHor="1" custScaleX="17465" custScaleY="25381" custLinFactNeighborX="-1529" custLinFactNeighborY="-1803"/>
      <dgm:spPr/>
      <dgm:t>
        <a:bodyPr/>
        <a:lstStyle/>
        <a:p>
          <a:endParaRPr lang="en-GB"/>
        </a:p>
      </dgm:t>
    </dgm:pt>
    <dgm:pt modelId="{BE771C6A-8869-495F-BAB9-553C7779E2E2}" type="pres">
      <dgm:prSet presAssocID="{9C688C9A-B5EB-400D-82B6-5FE1D03B626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5BC8EEA-8759-4FCF-A950-7D4CE9B5F430}" type="pres">
      <dgm:prSet presAssocID="{9C688C9A-B5EB-400D-82B6-5FE1D03B626D}" presName="dummy" presStyleCnt="0"/>
      <dgm:spPr/>
      <dgm:t>
        <a:bodyPr/>
        <a:lstStyle/>
        <a:p>
          <a:endParaRPr lang="en-GB"/>
        </a:p>
      </dgm:t>
    </dgm:pt>
    <dgm:pt modelId="{6D0D94E8-BE97-4C9B-B0E0-C416A830E83A}" type="pres">
      <dgm:prSet presAssocID="{B133E400-0EF4-4D0F-A9D9-FA89672145CE}" presName="sibTrans" presStyleLbl="sibTrans2D1" presStyleIdx="0" presStyleCnt="5"/>
      <dgm:spPr/>
      <dgm:t>
        <a:bodyPr/>
        <a:lstStyle/>
        <a:p>
          <a:endParaRPr lang="en-GB"/>
        </a:p>
      </dgm:t>
    </dgm:pt>
    <dgm:pt modelId="{DF441E8B-C321-4D8C-BB1A-758A3BCAA845}" type="pres">
      <dgm:prSet presAssocID="{19D91469-1064-4F6B-A458-D3A0E4324DF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2A753DC-5397-4A44-98AB-074E1609A39A}" type="pres">
      <dgm:prSet presAssocID="{19D91469-1064-4F6B-A458-D3A0E4324DF8}" presName="dummy" presStyleCnt="0"/>
      <dgm:spPr/>
      <dgm:t>
        <a:bodyPr/>
        <a:lstStyle/>
        <a:p>
          <a:endParaRPr lang="en-GB"/>
        </a:p>
      </dgm:t>
    </dgm:pt>
    <dgm:pt modelId="{F84ECDCE-6EF2-4B12-83AE-9CFD10AD8A82}" type="pres">
      <dgm:prSet presAssocID="{83A905AA-E648-48BB-9A63-A7F2C00047CC}" presName="sibTrans" presStyleLbl="sibTrans2D1" presStyleIdx="1" presStyleCnt="5"/>
      <dgm:spPr/>
      <dgm:t>
        <a:bodyPr/>
        <a:lstStyle/>
        <a:p>
          <a:endParaRPr lang="en-GB"/>
        </a:p>
      </dgm:t>
    </dgm:pt>
    <dgm:pt modelId="{D3A3D7EA-168B-4661-B1BE-1D93B4933D4C}" type="pres">
      <dgm:prSet presAssocID="{FCDF451D-4100-4EC3-A433-2742E7559642}" presName="node" presStyleLbl="node1" presStyleIdx="2" presStyleCnt="5" custRadScaleRad="99965" custRadScaleInc="-6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C2D9D43-B9E1-4F37-88AC-2F240D0F9631}" type="pres">
      <dgm:prSet presAssocID="{FCDF451D-4100-4EC3-A433-2742E7559642}" presName="dummy" presStyleCnt="0"/>
      <dgm:spPr/>
      <dgm:t>
        <a:bodyPr/>
        <a:lstStyle/>
        <a:p>
          <a:endParaRPr lang="en-GB"/>
        </a:p>
      </dgm:t>
    </dgm:pt>
    <dgm:pt modelId="{F0B2AD73-D377-4DA4-B076-A35EEA7BD95A}" type="pres">
      <dgm:prSet presAssocID="{AD5EC37C-E879-4BDA-BC30-DB98CEA96DBE}" presName="sibTrans" presStyleLbl="sibTrans2D1" presStyleIdx="2" presStyleCnt="5"/>
      <dgm:spPr/>
      <dgm:t>
        <a:bodyPr/>
        <a:lstStyle/>
        <a:p>
          <a:endParaRPr lang="en-GB"/>
        </a:p>
      </dgm:t>
    </dgm:pt>
    <dgm:pt modelId="{5F3C121D-0D0A-4F7D-8D42-8ECB0C3000A6}" type="pres">
      <dgm:prSet presAssocID="{A4396C43-002A-476A-BFC5-5844B74E303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A0F40E5-CA49-43D6-A2EB-E3027717A3FD}" type="pres">
      <dgm:prSet presAssocID="{A4396C43-002A-476A-BFC5-5844B74E3035}" presName="dummy" presStyleCnt="0"/>
      <dgm:spPr/>
      <dgm:t>
        <a:bodyPr/>
        <a:lstStyle/>
        <a:p>
          <a:endParaRPr lang="en-GB"/>
        </a:p>
      </dgm:t>
    </dgm:pt>
    <dgm:pt modelId="{4CFFFFD2-71C0-425C-B777-CC23AEF5CB3E}" type="pres">
      <dgm:prSet presAssocID="{15F6FC73-040B-44DC-86BE-E5BC71C868CD}" presName="sibTrans" presStyleLbl="sibTrans2D1" presStyleIdx="3" presStyleCnt="5"/>
      <dgm:spPr/>
      <dgm:t>
        <a:bodyPr/>
        <a:lstStyle/>
        <a:p>
          <a:endParaRPr lang="en-GB"/>
        </a:p>
      </dgm:t>
    </dgm:pt>
    <dgm:pt modelId="{5DD75FD0-EA14-49D2-82F0-77ECBC98DE73}" type="pres">
      <dgm:prSet presAssocID="{344EE5CC-F153-4E88-A056-C1CB87C590F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4735939-6CA3-48D9-B7AC-AEF6351FCA8D}" type="pres">
      <dgm:prSet presAssocID="{344EE5CC-F153-4E88-A056-C1CB87C590F2}" presName="dummy" presStyleCnt="0"/>
      <dgm:spPr/>
      <dgm:t>
        <a:bodyPr/>
        <a:lstStyle/>
        <a:p>
          <a:endParaRPr lang="en-GB"/>
        </a:p>
      </dgm:t>
    </dgm:pt>
    <dgm:pt modelId="{501CDDC7-23F3-417F-9A81-D9715F6E9A0F}" type="pres">
      <dgm:prSet presAssocID="{C6B54FBB-4C74-4C6C-8A06-570313DFFD03}" presName="sibTrans" presStyleLbl="sibTrans2D1" presStyleIdx="4" presStyleCnt="5"/>
      <dgm:spPr/>
      <dgm:t>
        <a:bodyPr/>
        <a:lstStyle/>
        <a:p>
          <a:endParaRPr lang="en-GB"/>
        </a:p>
      </dgm:t>
    </dgm:pt>
  </dgm:ptLst>
  <dgm:cxnLst>
    <dgm:cxn modelId="{C39D54EE-DABE-4708-91B9-5590B870E26F}" type="presOf" srcId="{FCDF451D-4100-4EC3-A433-2742E7559642}" destId="{D3A3D7EA-168B-4661-B1BE-1D93B4933D4C}" srcOrd="0" destOrd="0" presId="urn:microsoft.com/office/officeart/2005/8/layout/radial6"/>
    <dgm:cxn modelId="{2AC651D4-50DB-439A-A126-BBEE69C8A75F}" srcId="{3D1C9C86-6C48-43E8-B477-3B8B6BA09C2F}" destId="{9C688C9A-B5EB-400D-82B6-5FE1D03B626D}" srcOrd="0" destOrd="0" parTransId="{7FCB593A-2971-4D86-8482-FD4A042927F6}" sibTransId="{B133E400-0EF4-4D0F-A9D9-FA89672145CE}"/>
    <dgm:cxn modelId="{B002A77A-8399-4728-8540-CC5DBCBCF3C5}" type="presOf" srcId="{15F6FC73-040B-44DC-86BE-E5BC71C868CD}" destId="{4CFFFFD2-71C0-425C-B777-CC23AEF5CB3E}" srcOrd="0" destOrd="0" presId="urn:microsoft.com/office/officeart/2005/8/layout/radial6"/>
    <dgm:cxn modelId="{3076134A-ADE1-408F-835D-D50523EBAFD9}" type="presOf" srcId="{9C688C9A-B5EB-400D-82B6-5FE1D03B626D}" destId="{BE771C6A-8869-495F-BAB9-553C7779E2E2}" srcOrd="0" destOrd="0" presId="urn:microsoft.com/office/officeart/2005/8/layout/radial6"/>
    <dgm:cxn modelId="{38E06790-8A05-4F86-854D-E3BAA9F5FE97}" type="presOf" srcId="{A4396C43-002A-476A-BFC5-5844B74E3035}" destId="{5F3C121D-0D0A-4F7D-8D42-8ECB0C3000A6}" srcOrd="0" destOrd="0" presId="urn:microsoft.com/office/officeart/2005/8/layout/radial6"/>
    <dgm:cxn modelId="{5A2B0191-494E-4C55-B402-088E128C0B67}" type="presOf" srcId="{AD5EC37C-E879-4BDA-BC30-DB98CEA96DBE}" destId="{F0B2AD73-D377-4DA4-B076-A35EEA7BD95A}" srcOrd="0" destOrd="0" presId="urn:microsoft.com/office/officeart/2005/8/layout/radial6"/>
    <dgm:cxn modelId="{030B8E32-BC6A-4A0A-AC38-AA9F879D0541}" type="presOf" srcId="{C6B54FBB-4C74-4C6C-8A06-570313DFFD03}" destId="{501CDDC7-23F3-417F-9A81-D9715F6E9A0F}" srcOrd="0" destOrd="0" presId="urn:microsoft.com/office/officeart/2005/8/layout/radial6"/>
    <dgm:cxn modelId="{E6F3E26A-8F39-4BCF-B83E-DF78E9AE3EDC}" srcId="{258E0A24-C926-4FD0-A8A6-B8E1B40DDD36}" destId="{3D1C9C86-6C48-43E8-B477-3B8B6BA09C2F}" srcOrd="0" destOrd="0" parTransId="{2E5F9F50-8BDF-4A64-B723-42EAC5EBF6C1}" sibTransId="{A37C1EBA-1EBD-402E-8044-042E39146F25}"/>
    <dgm:cxn modelId="{EB34A085-02B7-48AA-98CD-39D1206042FA}" type="presOf" srcId="{83A905AA-E648-48BB-9A63-A7F2C00047CC}" destId="{F84ECDCE-6EF2-4B12-83AE-9CFD10AD8A82}" srcOrd="0" destOrd="0" presId="urn:microsoft.com/office/officeart/2005/8/layout/radial6"/>
    <dgm:cxn modelId="{41680478-8F8A-450F-9AAF-8A91C1CCA3F5}" srcId="{3D1C9C86-6C48-43E8-B477-3B8B6BA09C2F}" destId="{FCDF451D-4100-4EC3-A433-2742E7559642}" srcOrd="2" destOrd="0" parTransId="{AC470B55-97A7-487F-918F-ED7F490AB286}" sibTransId="{AD5EC37C-E879-4BDA-BC30-DB98CEA96DBE}"/>
    <dgm:cxn modelId="{A8DF7F6E-FAF1-4901-A85C-3CB5C414AB63}" type="presOf" srcId="{B133E400-0EF4-4D0F-A9D9-FA89672145CE}" destId="{6D0D94E8-BE97-4C9B-B0E0-C416A830E83A}" srcOrd="0" destOrd="0" presId="urn:microsoft.com/office/officeart/2005/8/layout/radial6"/>
    <dgm:cxn modelId="{2487B439-D8E1-4895-B506-671E805DBA4C}" srcId="{3D1C9C86-6C48-43E8-B477-3B8B6BA09C2F}" destId="{19D91469-1064-4F6B-A458-D3A0E4324DF8}" srcOrd="1" destOrd="0" parTransId="{4AD0A487-9E56-4664-A19E-B142EE1D03CA}" sibTransId="{83A905AA-E648-48BB-9A63-A7F2C00047CC}"/>
    <dgm:cxn modelId="{EE6A9913-1618-411B-AED6-85CB30411F49}" srcId="{3D1C9C86-6C48-43E8-B477-3B8B6BA09C2F}" destId="{344EE5CC-F153-4E88-A056-C1CB87C590F2}" srcOrd="4" destOrd="0" parTransId="{47526C71-AB2D-447C-ADFD-4B54EFCF7C6D}" sibTransId="{C6B54FBB-4C74-4C6C-8A06-570313DFFD03}"/>
    <dgm:cxn modelId="{CB9A9CA7-4ACB-4B99-93F9-54CFE8164827}" srcId="{3D1C9C86-6C48-43E8-B477-3B8B6BA09C2F}" destId="{A4396C43-002A-476A-BFC5-5844B74E3035}" srcOrd="3" destOrd="0" parTransId="{4EC42D37-3B25-4FB0-B56B-5E7A0A802AF3}" sibTransId="{15F6FC73-040B-44DC-86BE-E5BC71C868CD}"/>
    <dgm:cxn modelId="{C0B5F55C-E5FE-487B-AF93-ABABF88E3BF8}" type="presOf" srcId="{3D1C9C86-6C48-43E8-B477-3B8B6BA09C2F}" destId="{8A37EC3A-0EE2-463E-8836-7F80CA7F261F}" srcOrd="0" destOrd="0" presId="urn:microsoft.com/office/officeart/2005/8/layout/radial6"/>
    <dgm:cxn modelId="{D574D5BA-F45D-47FA-BA51-730B8C12A281}" type="presOf" srcId="{344EE5CC-F153-4E88-A056-C1CB87C590F2}" destId="{5DD75FD0-EA14-49D2-82F0-77ECBC98DE73}" srcOrd="0" destOrd="0" presId="urn:microsoft.com/office/officeart/2005/8/layout/radial6"/>
    <dgm:cxn modelId="{8283CCED-F2F9-4019-84C3-4F674EA5CDF4}" type="presOf" srcId="{258E0A24-C926-4FD0-A8A6-B8E1B40DDD36}" destId="{2D5C6A82-61DA-4199-9FD3-A1E6AA17B1AF}" srcOrd="0" destOrd="0" presId="urn:microsoft.com/office/officeart/2005/8/layout/radial6"/>
    <dgm:cxn modelId="{E4F9A8A0-1C51-49EC-99A9-FF4FFB36C130}" type="presOf" srcId="{19D91469-1064-4F6B-A458-D3A0E4324DF8}" destId="{DF441E8B-C321-4D8C-BB1A-758A3BCAA845}" srcOrd="0" destOrd="0" presId="urn:microsoft.com/office/officeart/2005/8/layout/radial6"/>
    <dgm:cxn modelId="{8E0781B3-BAC1-44AC-B06D-378827294867}" type="presParOf" srcId="{2D5C6A82-61DA-4199-9FD3-A1E6AA17B1AF}" destId="{8A37EC3A-0EE2-463E-8836-7F80CA7F261F}" srcOrd="0" destOrd="0" presId="urn:microsoft.com/office/officeart/2005/8/layout/radial6"/>
    <dgm:cxn modelId="{1E3DED95-11C2-46B1-A748-FC4E835DEF7F}" type="presParOf" srcId="{2D5C6A82-61DA-4199-9FD3-A1E6AA17B1AF}" destId="{BE771C6A-8869-495F-BAB9-553C7779E2E2}" srcOrd="1" destOrd="0" presId="urn:microsoft.com/office/officeart/2005/8/layout/radial6"/>
    <dgm:cxn modelId="{4A8C4F75-105D-4654-8F15-76F4313B3EED}" type="presParOf" srcId="{2D5C6A82-61DA-4199-9FD3-A1E6AA17B1AF}" destId="{35BC8EEA-8759-4FCF-A950-7D4CE9B5F430}" srcOrd="2" destOrd="0" presId="urn:microsoft.com/office/officeart/2005/8/layout/radial6"/>
    <dgm:cxn modelId="{70EAA2E2-CA6F-47CC-B6E2-42CE7C4E6A16}" type="presParOf" srcId="{2D5C6A82-61DA-4199-9FD3-A1E6AA17B1AF}" destId="{6D0D94E8-BE97-4C9B-B0E0-C416A830E83A}" srcOrd="3" destOrd="0" presId="urn:microsoft.com/office/officeart/2005/8/layout/radial6"/>
    <dgm:cxn modelId="{22419470-F869-488B-9045-53E822CD384B}" type="presParOf" srcId="{2D5C6A82-61DA-4199-9FD3-A1E6AA17B1AF}" destId="{DF441E8B-C321-4D8C-BB1A-758A3BCAA845}" srcOrd="4" destOrd="0" presId="urn:microsoft.com/office/officeart/2005/8/layout/radial6"/>
    <dgm:cxn modelId="{4BA5CD9B-A569-4102-9C2A-2A8BBE195FB8}" type="presParOf" srcId="{2D5C6A82-61DA-4199-9FD3-A1E6AA17B1AF}" destId="{32A753DC-5397-4A44-98AB-074E1609A39A}" srcOrd="5" destOrd="0" presId="urn:microsoft.com/office/officeart/2005/8/layout/radial6"/>
    <dgm:cxn modelId="{E1AFEC64-AE49-4465-A8F1-720CB0783FDA}" type="presParOf" srcId="{2D5C6A82-61DA-4199-9FD3-A1E6AA17B1AF}" destId="{F84ECDCE-6EF2-4B12-83AE-9CFD10AD8A82}" srcOrd="6" destOrd="0" presId="urn:microsoft.com/office/officeart/2005/8/layout/radial6"/>
    <dgm:cxn modelId="{7D9979AB-3515-47B0-9A18-CD9D13A85FE9}" type="presParOf" srcId="{2D5C6A82-61DA-4199-9FD3-A1E6AA17B1AF}" destId="{D3A3D7EA-168B-4661-B1BE-1D93B4933D4C}" srcOrd="7" destOrd="0" presId="urn:microsoft.com/office/officeart/2005/8/layout/radial6"/>
    <dgm:cxn modelId="{A8194CF5-2EE1-40AF-B0C6-68E6D95C1133}" type="presParOf" srcId="{2D5C6A82-61DA-4199-9FD3-A1E6AA17B1AF}" destId="{4C2D9D43-B9E1-4F37-88AC-2F240D0F9631}" srcOrd="8" destOrd="0" presId="urn:microsoft.com/office/officeart/2005/8/layout/radial6"/>
    <dgm:cxn modelId="{9B573410-68A5-4DA2-BF34-DF7B903D79F1}" type="presParOf" srcId="{2D5C6A82-61DA-4199-9FD3-A1E6AA17B1AF}" destId="{F0B2AD73-D377-4DA4-B076-A35EEA7BD95A}" srcOrd="9" destOrd="0" presId="urn:microsoft.com/office/officeart/2005/8/layout/radial6"/>
    <dgm:cxn modelId="{A85A1580-A1CC-46B5-9D2B-F30243D5EEFE}" type="presParOf" srcId="{2D5C6A82-61DA-4199-9FD3-A1E6AA17B1AF}" destId="{5F3C121D-0D0A-4F7D-8D42-8ECB0C3000A6}" srcOrd="10" destOrd="0" presId="urn:microsoft.com/office/officeart/2005/8/layout/radial6"/>
    <dgm:cxn modelId="{99169C97-EDB7-441C-8430-93D439C8B329}" type="presParOf" srcId="{2D5C6A82-61DA-4199-9FD3-A1E6AA17B1AF}" destId="{6A0F40E5-CA49-43D6-A2EB-E3027717A3FD}" srcOrd="11" destOrd="0" presId="urn:microsoft.com/office/officeart/2005/8/layout/radial6"/>
    <dgm:cxn modelId="{671509FE-065B-45BA-B088-FD505FFAC0F3}" type="presParOf" srcId="{2D5C6A82-61DA-4199-9FD3-A1E6AA17B1AF}" destId="{4CFFFFD2-71C0-425C-B777-CC23AEF5CB3E}" srcOrd="12" destOrd="0" presId="urn:microsoft.com/office/officeart/2005/8/layout/radial6"/>
    <dgm:cxn modelId="{D727F7CD-B8D0-45D1-B1C6-4EC8EF127341}" type="presParOf" srcId="{2D5C6A82-61DA-4199-9FD3-A1E6AA17B1AF}" destId="{5DD75FD0-EA14-49D2-82F0-77ECBC98DE73}" srcOrd="13" destOrd="0" presId="urn:microsoft.com/office/officeart/2005/8/layout/radial6"/>
    <dgm:cxn modelId="{57F038BB-3DEC-4D8D-91ED-D9D98C130B95}" type="presParOf" srcId="{2D5C6A82-61DA-4199-9FD3-A1E6AA17B1AF}" destId="{64735939-6CA3-48D9-B7AC-AEF6351FCA8D}" srcOrd="14" destOrd="0" presId="urn:microsoft.com/office/officeart/2005/8/layout/radial6"/>
    <dgm:cxn modelId="{B6C53B18-E8E9-4C3B-AB4B-0E9D14141C7B}" type="presParOf" srcId="{2D5C6A82-61DA-4199-9FD3-A1E6AA17B1AF}" destId="{501CDDC7-23F3-417F-9A81-D9715F6E9A0F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1CDDC7-23F3-417F-9A81-D9715F6E9A0F}">
      <dsp:nvSpPr>
        <dsp:cNvPr id="0" name=""/>
        <dsp:cNvSpPr/>
      </dsp:nvSpPr>
      <dsp:spPr>
        <a:xfrm>
          <a:off x="2075386" y="606956"/>
          <a:ext cx="4058231" cy="4058231"/>
        </a:xfrm>
        <a:prstGeom prst="blockArc">
          <a:avLst>
            <a:gd name="adj1" fmla="val 11880000"/>
            <a:gd name="adj2" fmla="val 16200000"/>
            <a:gd name="adj3" fmla="val 4639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CFFFFD2-71C0-425C-B777-CC23AEF5CB3E}">
      <dsp:nvSpPr>
        <dsp:cNvPr id="0" name=""/>
        <dsp:cNvSpPr/>
      </dsp:nvSpPr>
      <dsp:spPr>
        <a:xfrm>
          <a:off x="2075386" y="606956"/>
          <a:ext cx="4058231" cy="4058231"/>
        </a:xfrm>
        <a:prstGeom prst="blockArc">
          <a:avLst>
            <a:gd name="adj1" fmla="val 7560000"/>
            <a:gd name="adj2" fmla="val 11880000"/>
            <a:gd name="adj3" fmla="val 4639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B2AD73-D377-4DA4-B076-A35EEA7BD95A}">
      <dsp:nvSpPr>
        <dsp:cNvPr id="0" name=""/>
        <dsp:cNvSpPr/>
      </dsp:nvSpPr>
      <dsp:spPr>
        <a:xfrm>
          <a:off x="2074795" y="606527"/>
          <a:ext cx="4058231" cy="4058231"/>
        </a:xfrm>
        <a:prstGeom prst="blockArc">
          <a:avLst>
            <a:gd name="adj1" fmla="val 3238731"/>
            <a:gd name="adj2" fmla="val 7558735"/>
            <a:gd name="adj3" fmla="val 4639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4ECDCE-6EF2-4B12-83AE-9CFD10AD8A82}">
      <dsp:nvSpPr>
        <dsp:cNvPr id="0" name=""/>
        <dsp:cNvSpPr/>
      </dsp:nvSpPr>
      <dsp:spPr>
        <a:xfrm>
          <a:off x="2075160" y="606262"/>
          <a:ext cx="4058231" cy="4058231"/>
        </a:xfrm>
        <a:prstGeom prst="blockArc">
          <a:avLst>
            <a:gd name="adj1" fmla="val 20521265"/>
            <a:gd name="adj2" fmla="val 3239513"/>
            <a:gd name="adj3" fmla="val 4639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D0D94E8-BE97-4C9B-B0E0-C416A830E83A}">
      <dsp:nvSpPr>
        <dsp:cNvPr id="0" name=""/>
        <dsp:cNvSpPr/>
      </dsp:nvSpPr>
      <dsp:spPr>
        <a:xfrm>
          <a:off x="2075386" y="606956"/>
          <a:ext cx="4058231" cy="4058231"/>
        </a:xfrm>
        <a:prstGeom prst="blockArc">
          <a:avLst>
            <a:gd name="adj1" fmla="val 16200000"/>
            <a:gd name="adj2" fmla="val 20520000"/>
            <a:gd name="adj3" fmla="val 4639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A37EC3A-0EE2-463E-8836-7F80CA7F261F}">
      <dsp:nvSpPr>
        <dsp:cNvPr id="0" name=""/>
        <dsp:cNvSpPr/>
      </dsp:nvSpPr>
      <dsp:spPr>
        <a:xfrm flipH="1">
          <a:off x="3880779" y="2327557"/>
          <a:ext cx="326223" cy="474083"/>
        </a:xfrm>
        <a:prstGeom prst="ellipse">
          <a:avLst/>
        </a:prstGeom>
        <a:solidFill>
          <a:schemeClr val="bg1"/>
        </a:solidFill>
        <a:ln>
          <a:solidFill>
            <a:schemeClr val="bg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 dirty="0"/>
        </a:p>
      </dsp:txBody>
      <dsp:txXfrm>
        <a:off x="3928553" y="2396985"/>
        <a:ext cx="230675" cy="335227"/>
      </dsp:txXfrm>
    </dsp:sp>
    <dsp:sp modelId="{BE771C6A-8869-495F-BAB9-553C7779E2E2}">
      <dsp:nvSpPr>
        <dsp:cNvPr id="0" name=""/>
        <dsp:cNvSpPr/>
      </dsp:nvSpPr>
      <dsp:spPr>
        <a:xfrm>
          <a:off x="3450747" y="272"/>
          <a:ext cx="1307508" cy="130750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GB" sz="1100" b="1" i="0" u="none" strike="noStrike" kern="1200" cap="none" spc="0" normalizeH="0" baseline="0" noProof="0" smtClean="0">
              <a:ln/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rPr>
            <a:t>Academia</a:t>
          </a:r>
          <a:endParaRPr lang="en-GB" sz="1100" kern="1200" dirty="0"/>
        </a:p>
      </dsp:txBody>
      <dsp:txXfrm>
        <a:off x="3642227" y="191752"/>
        <a:ext cx="924548" cy="924548"/>
      </dsp:txXfrm>
    </dsp:sp>
    <dsp:sp modelId="{DF441E8B-C321-4D8C-BB1A-758A3BCAA845}">
      <dsp:nvSpPr>
        <dsp:cNvPr id="0" name=""/>
        <dsp:cNvSpPr/>
      </dsp:nvSpPr>
      <dsp:spPr>
        <a:xfrm>
          <a:off x="5335785" y="1369831"/>
          <a:ext cx="1307508" cy="130750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GB" sz="1100" b="1" i="0" u="none" strike="noStrike" kern="1200" cap="none" spc="0" normalizeH="0" baseline="0" noProof="0" smtClean="0">
              <a:ln/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rPr>
            <a:t>Business</a:t>
          </a:r>
          <a:endParaRPr kumimoji="0" lang="en-GB" sz="1100" b="1" i="0" u="none" strike="noStrike" kern="1200" cap="none" spc="0" normalizeH="0" baseline="0" noProof="0" dirty="0" smtClean="0">
            <a:ln/>
            <a:effectLst/>
            <a:uLnTx/>
            <a:uFillTx/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27265" y="1561311"/>
        <a:ext cx="924548" cy="924548"/>
      </dsp:txXfrm>
    </dsp:sp>
    <dsp:sp modelId="{D3A3D7EA-168B-4661-B1BE-1D93B4933D4C}">
      <dsp:nvSpPr>
        <dsp:cNvPr id="0" name=""/>
        <dsp:cNvSpPr/>
      </dsp:nvSpPr>
      <dsp:spPr>
        <a:xfrm>
          <a:off x="4615766" y="3584967"/>
          <a:ext cx="1307508" cy="130750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Clinicians &amp;</a:t>
          </a:r>
        </a:p>
        <a:p>
          <a:pPr lvl="0" algn="ctr" defTabSz="48895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0" lang="en-GB" sz="1100" b="1" i="0" u="none" strike="noStrike" kern="1200" cap="none" spc="0" normalizeH="0" baseline="0" noProof="0" dirty="0" smtClean="0">
              <a:ln/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rPr>
            <a:t>Veterinary</a:t>
          </a:r>
        </a:p>
      </dsp:txBody>
      <dsp:txXfrm>
        <a:off x="4807246" y="3776447"/>
        <a:ext cx="924548" cy="924548"/>
      </dsp:txXfrm>
    </dsp:sp>
    <dsp:sp modelId="{5F3C121D-0D0A-4F7D-8D42-8ECB0C3000A6}">
      <dsp:nvSpPr>
        <dsp:cNvPr id="0" name=""/>
        <dsp:cNvSpPr/>
      </dsp:nvSpPr>
      <dsp:spPr>
        <a:xfrm>
          <a:off x="2285730" y="3585826"/>
          <a:ext cx="1307508" cy="1307508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Pharmacists &amp; Scientists</a:t>
          </a:r>
          <a:endParaRPr lang="en-GB" sz="1100" b="1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477210" y="3777306"/>
        <a:ext cx="924548" cy="924548"/>
      </dsp:txXfrm>
    </dsp:sp>
    <dsp:sp modelId="{5DD75FD0-EA14-49D2-82F0-77ECBC98DE73}">
      <dsp:nvSpPr>
        <dsp:cNvPr id="0" name=""/>
        <dsp:cNvSpPr/>
      </dsp:nvSpPr>
      <dsp:spPr>
        <a:xfrm>
          <a:off x="1565710" y="1369831"/>
          <a:ext cx="1307508" cy="1307508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Government</a:t>
          </a:r>
          <a:endParaRPr kumimoji="0" lang="en-GB" sz="1000" b="1" i="0" u="none" strike="noStrike" kern="1200" cap="none" spc="0" normalizeH="0" baseline="0" noProof="0" dirty="0" smtClean="0">
            <a:ln/>
            <a:effectLst/>
            <a:uLnTx/>
            <a:uFillTx/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1757190" y="1561311"/>
        <a:ext cx="924548" cy="9245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723299-0789-C44C-A139-16626C090E6F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CA2B3-0CEF-BF40-8D73-456D903322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46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400" dirty="0" smtClean="0">
                <a:solidFill>
                  <a:schemeClr val="tx1"/>
                </a:solidFill>
              </a:rPr>
              <a:t>Scientific excellence</a:t>
            </a:r>
            <a:r>
              <a:rPr lang="en-US" sz="1400" baseline="0" dirty="0" smtClean="0">
                <a:solidFill>
                  <a:schemeClr val="tx1"/>
                </a:solidFill>
              </a:rPr>
              <a:t> all across the UK.  We need to act with collective insight to bring this expertise together to solve AMR issues – or we will not succeed.  NI AMR Network is the f</a:t>
            </a:r>
            <a:r>
              <a:rPr lang="en-US" sz="1400" dirty="0" smtClean="0">
                <a:solidFill>
                  <a:schemeClr val="tx1"/>
                </a:solidFill>
              </a:rPr>
              <a:t>irst regional ‘One-Health’ focused AMR group.  </a:t>
            </a:r>
            <a:r>
              <a:rPr lang="en-US" sz="1400" dirty="0" err="1" smtClean="0">
                <a:solidFill>
                  <a:schemeClr val="tx1"/>
                </a:solidFill>
              </a:rPr>
              <a:t>Approx</a:t>
            </a:r>
            <a:r>
              <a:rPr lang="en-US" sz="1400" dirty="0" smtClean="0">
                <a:solidFill>
                  <a:schemeClr val="tx1"/>
                </a:solidFill>
              </a:rPr>
              <a:t> 200 members, we represent </a:t>
            </a:r>
            <a:r>
              <a:rPr lang="en-US" sz="1200" dirty="0" smtClean="0">
                <a:solidFill>
                  <a:schemeClr val="tx1"/>
                </a:solidFill>
              </a:rPr>
              <a:t>AMR capability and capacity within Northern Ireland.  Focus is on creating cross-sector networking &amp; multidisciplinary links.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CA2B3-0CEF-BF40-8D73-456D903322D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27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3E515A-6217-4065-B11D-F391F7D40EB2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308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10B63-B2FB-4E40-9B6C-A7C8F81DC594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6557C-2FDF-694E-A65C-53779220A4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777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10B63-B2FB-4E40-9B6C-A7C8F81DC594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6557C-2FDF-694E-A65C-53779220A4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242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10B63-B2FB-4E40-9B6C-A7C8F81DC594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6557C-2FDF-694E-A65C-53779220A4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526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806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555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10B63-B2FB-4E40-9B6C-A7C8F81DC594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6557C-2FDF-694E-A65C-53779220A4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72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10B63-B2FB-4E40-9B6C-A7C8F81DC594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6557C-2FDF-694E-A65C-53779220A4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979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10B63-B2FB-4E40-9B6C-A7C8F81DC594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6557C-2FDF-694E-A65C-53779220A4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832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10B63-B2FB-4E40-9B6C-A7C8F81DC594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6557C-2FDF-694E-A65C-53779220A4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482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10B63-B2FB-4E40-9B6C-A7C8F81DC594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6557C-2FDF-694E-A65C-53779220A4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71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10B63-B2FB-4E40-9B6C-A7C8F81DC594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6557C-2FDF-694E-A65C-53779220A4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950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10B63-B2FB-4E40-9B6C-A7C8F81DC594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6557C-2FDF-694E-A65C-53779220A4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43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10B63-B2FB-4E40-9B6C-A7C8F81DC594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6557C-2FDF-694E-A65C-53779220A4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29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10B63-B2FB-4E40-9B6C-A7C8F81DC594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6557C-2FDF-694E-A65C-53779220A4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769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hyperlink" Target="https://twitter.com/niamrnetwork" TargetMode="External"/><Relationship Id="rId7" Type="http://schemas.openxmlformats.org/officeDocument/2006/relationships/image" Target="../media/image38.png"/><Relationship Id="rId2" Type="http://schemas.openxmlformats.org/officeDocument/2006/relationships/hyperlink" Target="http://www.niamrnetwork.org/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37.jpeg"/><Relationship Id="rId4" Type="http://schemas.openxmlformats.org/officeDocument/2006/relationships/image" Target="../media/image36.png"/><Relationship Id="rId9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10" Type="http://schemas.openxmlformats.org/officeDocument/2006/relationships/image" Target="../media/image35.png"/><Relationship Id="rId4" Type="http://schemas.openxmlformats.org/officeDocument/2006/relationships/image" Target="../media/image29.jpeg"/><Relationship Id="rId9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41833" y="205278"/>
            <a:ext cx="3739701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  <p:grpSp>
        <p:nvGrpSpPr>
          <p:cNvPr id="3" name="Group 2"/>
          <p:cNvGrpSpPr/>
          <p:nvPr/>
        </p:nvGrpSpPr>
        <p:grpSpPr>
          <a:xfrm>
            <a:off x="1735825" y="1057248"/>
            <a:ext cx="5810565" cy="4020368"/>
            <a:chOff x="-764401" y="774434"/>
            <a:chExt cx="5810565" cy="4020368"/>
          </a:xfrm>
        </p:grpSpPr>
        <p:sp>
          <p:nvSpPr>
            <p:cNvPr id="4" name="TextBox 3"/>
            <p:cNvSpPr txBox="1"/>
            <p:nvPr/>
          </p:nvSpPr>
          <p:spPr>
            <a:xfrm>
              <a:off x="-764401" y="3348252"/>
              <a:ext cx="5810565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6000" b="1" dirty="0" smtClean="0">
                  <a:solidFill>
                    <a:srgbClr val="359B55"/>
                  </a:solidFill>
                  <a:latin typeface="Arial Narrow" pitchFamily="34" charset="0"/>
                </a:rPr>
                <a:t>NI AMR Network</a:t>
              </a:r>
            </a:p>
            <a:p>
              <a:r>
                <a:rPr lang="en-GB" sz="2800" dirty="0" smtClean="0"/>
                <a:t>Collective Insight, Scientific Excellence </a:t>
              </a:r>
              <a:endParaRPr lang="en-GB" sz="2800" dirty="0"/>
            </a:p>
          </p:txBody>
        </p:sp>
        <p:grpSp>
          <p:nvGrpSpPr>
            <p:cNvPr id="5" name="Group 14"/>
            <p:cNvGrpSpPr/>
            <p:nvPr/>
          </p:nvGrpSpPr>
          <p:grpSpPr>
            <a:xfrm>
              <a:off x="811760" y="774434"/>
              <a:ext cx="2304294" cy="2131858"/>
              <a:chOff x="1268960" y="793095"/>
              <a:chExt cx="2304294" cy="2131858"/>
            </a:xfrm>
          </p:grpSpPr>
          <p:sp>
            <p:nvSpPr>
              <p:cNvPr id="6" name="Rounded Rectangle 5"/>
              <p:cNvSpPr>
                <a:spLocks noChangeAspect="1"/>
              </p:cNvSpPr>
              <p:nvPr/>
            </p:nvSpPr>
            <p:spPr>
              <a:xfrm>
                <a:off x="1268960" y="793095"/>
                <a:ext cx="2304294" cy="2131858"/>
              </a:xfrm>
              <a:prstGeom prst="roundRect">
                <a:avLst/>
              </a:prstGeom>
              <a:solidFill>
                <a:srgbClr val="359B55"/>
              </a:solidFill>
              <a:ln w="95250" cap="flat">
                <a:gradFill flip="none" rotWithShape="1"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1800000" scaled="0"/>
                  <a:tileRect/>
                </a:gradFill>
                <a:rou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" name="Group 13"/>
              <p:cNvGrpSpPr/>
              <p:nvPr/>
            </p:nvGrpSpPr>
            <p:grpSpPr>
              <a:xfrm>
                <a:off x="1666617" y="1055020"/>
                <a:ext cx="1508980" cy="1608008"/>
                <a:chOff x="1656727" y="1055020"/>
                <a:chExt cx="1508980" cy="1608008"/>
              </a:xfrm>
            </p:grpSpPr>
            <p:sp>
              <p:nvSpPr>
                <p:cNvPr id="8" name="Hexagon 6"/>
                <p:cNvSpPr>
                  <a:spLocks noChangeAspect="1"/>
                </p:cNvSpPr>
                <p:nvPr/>
              </p:nvSpPr>
              <p:spPr>
                <a:xfrm>
                  <a:off x="1656727" y="1476467"/>
                  <a:ext cx="818495" cy="765114"/>
                </a:xfrm>
                <a:prstGeom prst="hexagon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146050" h="5715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" name="Hexagon 8"/>
                <p:cNvSpPr>
                  <a:spLocks noChangeAspect="1"/>
                </p:cNvSpPr>
                <p:nvPr/>
              </p:nvSpPr>
              <p:spPr>
                <a:xfrm>
                  <a:off x="2347212" y="1055020"/>
                  <a:ext cx="818495" cy="765114"/>
                </a:xfrm>
                <a:prstGeom prst="hexagon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146050" h="5715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" name="Hexagon 9"/>
                <p:cNvSpPr>
                  <a:spLocks noChangeAspect="1"/>
                </p:cNvSpPr>
                <p:nvPr/>
              </p:nvSpPr>
              <p:spPr>
                <a:xfrm>
                  <a:off x="2347212" y="1897914"/>
                  <a:ext cx="818495" cy="765114"/>
                </a:xfrm>
                <a:prstGeom prst="hexagon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146050" h="5715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79512" y="177889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Ambition: UK Regional </a:t>
            </a:r>
            <a:r>
              <a:rPr lang="en-GB" sz="3200" b="1" dirty="0" smtClean="0"/>
              <a:t>Data - One </a:t>
            </a:r>
            <a:r>
              <a:rPr lang="en-GB" sz="3200" b="1" dirty="0" smtClean="0"/>
              <a:t>Health AMR</a:t>
            </a:r>
            <a:endParaRPr lang="en-GB" sz="2400" b="1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179512" y="1648760"/>
            <a:ext cx="1872208" cy="79797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New Data: Diagnostic sensors 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3140366" y="1263770"/>
            <a:ext cx="2863268" cy="57606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Bio Markers</a:t>
            </a:r>
            <a:r>
              <a:rPr lang="en-GB" dirty="0"/>
              <a:t> </a:t>
            </a:r>
            <a:r>
              <a:rPr lang="en-GB" dirty="0" smtClean="0"/>
              <a:t>and Scientific Discoveries </a:t>
            </a:r>
            <a:endParaRPr lang="en-GB" dirty="0"/>
          </a:p>
        </p:txBody>
      </p:sp>
      <p:sp>
        <p:nvSpPr>
          <p:cNvPr id="33" name="Can 32"/>
          <p:cNvSpPr/>
          <p:nvPr/>
        </p:nvSpPr>
        <p:spPr>
          <a:xfrm>
            <a:off x="3140366" y="2368840"/>
            <a:ext cx="2863268" cy="1394927"/>
          </a:xfrm>
          <a:prstGeom prst="ca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Data</a:t>
            </a:r>
            <a:endParaRPr lang="en-GB" sz="2800" dirty="0"/>
          </a:p>
        </p:txBody>
      </p:sp>
      <p:sp>
        <p:nvSpPr>
          <p:cNvPr id="41" name="Rectangle 40"/>
          <p:cNvSpPr/>
          <p:nvPr/>
        </p:nvSpPr>
        <p:spPr>
          <a:xfrm>
            <a:off x="179512" y="2547389"/>
            <a:ext cx="1872208" cy="7979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Existing Health Data : Infection</a:t>
            </a:r>
            <a:endParaRPr lang="en-GB" dirty="0"/>
          </a:p>
        </p:txBody>
      </p:sp>
      <p:sp>
        <p:nvSpPr>
          <p:cNvPr id="43" name="Rectangle 42"/>
          <p:cNvSpPr/>
          <p:nvPr/>
        </p:nvSpPr>
        <p:spPr>
          <a:xfrm>
            <a:off x="156286" y="4344648"/>
            <a:ext cx="1895434" cy="79797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Veterinary </a:t>
            </a:r>
            <a:endParaRPr lang="en-GB" dirty="0" smtClean="0"/>
          </a:p>
          <a:p>
            <a:pPr algn="ctr"/>
            <a:r>
              <a:rPr lang="en-GB" dirty="0" smtClean="0"/>
              <a:t>Prescribing and </a:t>
            </a:r>
            <a:r>
              <a:rPr lang="en-GB" dirty="0" smtClean="0"/>
              <a:t>Infection </a:t>
            </a:r>
            <a:r>
              <a:rPr lang="en-GB" dirty="0" smtClean="0"/>
              <a:t>Control </a:t>
            </a:r>
            <a:endParaRPr lang="en-GB" dirty="0"/>
          </a:p>
        </p:txBody>
      </p:sp>
      <p:sp>
        <p:nvSpPr>
          <p:cNvPr id="48" name="Rectangle 47"/>
          <p:cNvSpPr/>
          <p:nvPr/>
        </p:nvSpPr>
        <p:spPr>
          <a:xfrm>
            <a:off x="179512" y="5243278"/>
            <a:ext cx="1872208" cy="79797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Food Production: Infection Control</a:t>
            </a:r>
            <a:endParaRPr lang="en-GB" dirty="0"/>
          </a:p>
        </p:txBody>
      </p:sp>
      <p:sp>
        <p:nvSpPr>
          <p:cNvPr id="49" name="Rectangle 48"/>
          <p:cNvSpPr/>
          <p:nvPr/>
        </p:nvSpPr>
        <p:spPr>
          <a:xfrm>
            <a:off x="179512" y="3446018"/>
            <a:ext cx="1872208" cy="7979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Existing Health Data : Prescribing</a:t>
            </a:r>
            <a:endParaRPr lang="en-GB" dirty="0"/>
          </a:p>
        </p:txBody>
      </p:sp>
      <p:sp>
        <p:nvSpPr>
          <p:cNvPr id="2" name="Right Brace 1"/>
          <p:cNvSpPr/>
          <p:nvPr/>
        </p:nvSpPr>
        <p:spPr>
          <a:xfrm>
            <a:off x="2051720" y="1839834"/>
            <a:ext cx="864000" cy="3658413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>
            <a:stCxn id="25" idx="2"/>
            <a:endCxn id="33" idx="1"/>
          </p:cNvCxnSpPr>
          <p:nvPr/>
        </p:nvCxnSpPr>
        <p:spPr>
          <a:xfrm>
            <a:off x="4572000" y="1839834"/>
            <a:ext cx="0" cy="52900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an 49"/>
          <p:cNvSpPr/>
          <p:nvPr/>
        </p:nvSpPr>
        <p:spPr>
          <a:xfrm>
            <a:off x="3140366" y="3891759"/>
            <a:ext cx="2863268" cy="1394927"/>
          </a:xfrm>
          <a:prstGeom prst="ca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Machine Learning Processes </a:t>
            </a:r>
            <a:endParaRPr lang="en-GB" sz="2800" dirty="0"/>
          </a:p>
        </p:txBody>
      </p:sp>
      <p:cxnSp>
        <p:nvCxnSpPr>
          <p:cNvPr id="14" name="Straight Connector 13"/>
          <p:cNvCxnSpPr>
            <a:stCxn id="33" idx="3"/>
            <a:endCxn id="50" idx="0"/>
          </p:cNvCxnSpPr>
          <p:nvPr/>
        </p:nvCxnSpPr>
        <p:spPr>
          <a:xfrm>
            <a:off x="4572000" y="3763767"/>
            <a:ext cx="0" cy="476724"/>
          </a:xfrm>
          <a:prstGeom prst="line">
            <a:avLst/>
          </a:prstGeom>
          <a:ln w="1270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3707904" y="3724693"/>
            <a:ext cx="0" cy="476724"/>
          </a:xfrm>
          <a:prstGeom prst="line">
            <a:avLst/>
          </a:prstGeom>
          <a:ln w="1270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5724128" y="3684134"/>
            <a:ext cx="0" cy="476724"/>
          </a:xfrm>
          <a:prstGeom prst="line">
            <a:avLst/>
          </a:prstGeom>
          <a:ln w="1270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lowchart: Multidocument 53"/>
          <p:cNvSpPr/>
          <p:nvPr/>
        </p:nvSpPr>
        <p:spPr>
          <a:xfrm>
            <a:off x="6763271" y="1864784"/>
            <a:ext cx="2250097" cy="1728016"/>
          </a:xfrm>
          <a:prstGeom prst="flowChartMultidocumen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Discoveries</a:t>
            </a:r>
            <a:endParaRPr lang="en-GB" sz="2800" dirty="0"/>
          </a:p>
        </p:txBody>
      </p:sp>
      <p:cxnSp>
        <p:nvCxnSpPr>
          <p:cNvPr id="55" name="Straight Arrow Connector 54"/>
          <p:cNvCxnSpPr/>
          <p:nvPr/>
        </p:nvCxnSpPr>
        <p:spPr>
          <a:xfrm flipV="1">
            <a:off x="6003634" y="4344648"/>
            <a:ext cx="728606" cy="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780981" y="3703333"/>
            <a:ext cx="236301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Data Techniques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Diagnostics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Devices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Algorithms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Materials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Bio Markers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Behavioural Influences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Policy Implications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480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75618" y="1250024"/>
            <a:ext cx="899318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3600" b="1" dirty="0" smtClean="0"/>
              <a:t>Tackling Antimicrobial Resistance -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3600" b="1" dirty="0" smtClean="0"/>
              <a:t> A </a:t>
            </a:r>
            <a:r>
              <a:rPr lang="en-IE" altLang="en-US" sz="3600" b="1" dirty="0" smtClean="0"/>
              <a:t>Cross-Sector, Multidisciplinary </a:t>
            </a:r>
            <a:r>
              <a:rPr lang="en-IE" altLang="en-US" sz="3600" b="1" dirty="0" smtClean="0"/>
              <a:t>Approach</a:t>
            </a:r>
          </a:p>
        </p:txBody>
      </p:sp>
      <p:sp>
        <p:nvSpPr>
          <p:cNvPr id="7171" name="Rectangle 6"/>
          <p:cNvSpPr>
            <a:spLocks noChangeArrowheads="1"/>
          </p:cNvSpPr>
          <p:nvPr/>
        </p:nvSpPr>
        <p:spPr bwMode="auto">
          <a:xfrm>
            <a:off x="1962347" y="2971925"/>
            <a:ext cx="5309530" cy="164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-IE" altLang="en-US" sz="2000" b="1" dirty="0" smtClean="0">
                <a:latin typeface="Arial" charset="0"/>
                <a:cs typeface="Times New Roman" pitchFamily="18" charset="0"/>
              </a:rPr>
              <a:t>Dr Patrick Dunlop   </a:t>
            </a:r>
            <a:r>
              <a:rPr lang="en-IE" altLang="en-US" sz="1800" dirty="0" smtClean="0">
                <a:latin typeface="Arial" charset="0"/>
                <a:cs typeface="Times New Roman" pitchFamily="18" charset="0"/>
              </a:rPr>
              <a:t>(</a:t>
            </a:r>
            <a:r>
              <a:rPr lang="en-IE" altLang="en-US" sz="1800" dirty="0" err="1" smtClean="0">
                <a:latin typeface="Arial" charset="0"/>
                <a:cs typeface="Times New Roman" pitchFamily="18" charset="0"/>
              </a:rPr>
              <a:t>psm.dunlop@ulster.ac.uk</a:t>
            </a:r>
            <a:r>
              <a:rPr lang="en-IE" altLang="en-US" sz="1800" dirty="0" smtClean="0">
                <a:latin typeface="Arial" charset="0"/>
                <a:cs typeface="Times New Roman" pitchFamily="18" charset="0"/>
              </a:rPr>
              <a:t>)</a:t>
            </a:r>
            <a:endParaRPr lang="en-IE" altLang="en-US" sz="1600" dirty="0" smtClean="0">
              <a:latin typeface="Arial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endParaRPr lang="en-GB" altLang="en-US" sz="700" dirty="0" smtClean="0">
              <a:latin typeface="Arial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r>
              <a:rPr lang="en-GB" altLang="en-US" sz="1200" dirty="0" smtClean="0">
                <a:latin typeface="Arial" charset="0"/>
                <a:cs typeface="Times New Roman" pitchFamily="18" charset="0"/>
              </a:rPr>
              <a:t>Nanotechnology </a:t>
            </a:r>
            <a:r>
              <a:rPr lang="en-GB" altLang="en-US" sz="1200" dirty="0">
                <a:latin typeface="Arial" charset="0"/>
                <a:cs typeface="Times New Roman" pitchFamily="18" charset="0"/>
              </a:rPr>
              <a:t>and Integrated Bioengineering Centre (NIBEC)</a:t>
            </a:r>
            <a:r>
              <a:rPr lang="el-GR" altLang="en-US" sz="1200" dirty="0">
                <a:latin typeface="Arial" charset="0"/>
                <a:cs typeface="Times New Roman" pitchFamily="18" charset="0"/>
              </a:rPr>
              <a:t>,</a:t>
            </a:r>
            <a:endParaRPr lang="en-GB" altLang="en-US" sz="1200" dirty="0">
              <a:latin typeface="Arial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r>
              <a:rPr lang="el-GR" altLang="en-US" sz="1200" dirty="0">
                <a:latin typeface="Arial" charset="0"/>
                <a:cs typeface="Times New Roman" pitchFamily="18" charset="0"/>
              </a:rPr>
              <a:t>Ulster</a:t>
            </a:r>
            <a:r>
              <a:rPr lang="en-GB" altLang="en-US" sz="1200" dirty="0">
                <a:latin typeface="Arial" charset="0"/>
                <a:cs typeface="Times New Roman" pitchFamily="18" charset="0"/>
              </a:rPr>
              <a:t> University</a:t>
            </a:r>
            <a:r>
              <a:rPr lang="el-GR" altLang="en-US" sz="1200" dirty="0">
                <a:latin typeface="Arial" charset="0"/>
                <a:cs typeface="Times New Roman" pitchFamily="18" charset="0"/>
              </a:rPr>
              <a:t>, Northern </a:t>
            </a:r>
            <a:r>
              <a:rPr lang="el-GR" altLang="en-US" sz="1200" dirty="0" smtClean="0">
                <a:latin typeface="Arial" charset="0"/>
                <a:cs typeface="Times New Roman" pitchFamily="18" charset="0"/>
              </a:rPr>
              <a:t>Ireland</a:t>
            </a:r>
            <a:endParaRPr lang="en-GB" altLang="en-US" sz="1200" dirty="0" smtClean="0">
              <a:latin typeface="Arial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endParaRPr lang="en-GB" altLang="en-US" sz="500" dirty="0" smtClean="0">
              <a:latin typeface="Arial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r>
              <a:rPr lang="en-GB" altLang="en-US" sz="1800" dirty="0" err="1" smtClean="0">
                <a:latin typeface="Arial" charset="0"/>
                <a:cs typeface="Times New Roman" pitchFamily="18" charset="0"/>
                <a:hlinkClick r:id="rId2"/>
              </a:rPr>
              <a:t>www.amrnetwork.org</a:t>
            </a:r>
            <a:r>
              <a:rPr lang="en-GB" altLang="en-US" sz="1800" dirty="0" smtClean="0">
                <a:latin typeface="Arial" charset="0"/>
                <a:cs typeface="Times New Roman" pitchFamily="18" charset="0"/>
              </a:rPr>
              <a:t>              </a:t>
            </a:r>
            <a:r>
              <a:rPr lang="en-GB" altLang="en-US" sz="1800" dirty="0" smtClean="0">
                <a:latin typeface="Arial" charset="0"/>
                <a:cs typeface="Times New Roman" pitchFamily="18" charset="0"/>
                <a:hlinkClick r:id="rId3"/>
              </a:rPr>
              <a:t>@</a:t>
            </a:r>
            <a:r>
              <a:rPr lang="en-GB" altLang="en-US" sz="1800" dirty="0" err="1" smtClean="0">
                <a:latin typeface="Arial" charset="0"/>
                <a:cs typeface="Times New Roman" pitchFamily="18" charset="0"/>
                <a:hlinkClick r:id="rId3"/>
              </a:rPr>
              <a:t>NIAMRNetwork</a:t>
            </a:r>
            <a:endParaRPr lang="es-ES" altLang="en-US" sz="1800" dirty="0">
              <a:latin typeface="Arial" charset="0"/>
              <a:cs typeface="Times New Roman" pitchFamily="18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23077" y="5318002"/>
            <a:ext cx="8473788" cy="928695"/>
            <a:chOff x="323077" y="5519174"/>
            <a:chExt cx="8473788" cy="928695"/>
          </a:xfrm>
        </p:grpSpPr>
        <p:pic>
          <p:nvPicPr>
            <p:cNvPr id="16" name="Picture 15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90582" y="5778601"/>
              <a:ext cx="1818014" cy="43563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7" name="Picture 16"/>
            <p:cNvPicPr/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061206" y="5708384"/>
              <a:ext cx="1619685" cy="576064"/>
            </a:xfrm>
            <a:prstGeom prst="rect">
              <a:avLst/>
            </a:prstGeom>
          </p:spPr>
        </p:pic>
        <p:pic>
          <p:nvPicPr>
            <p:cNvPr id="18" name="Picture 17"/>
            <p:cNvPicPr/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765881" y="5636376"/>
              <a:ext cx="2016224" cy="720080"/>
            </a:xfrm>
            <a:prstGeom prst="rect">
              <a:avLst/>
            </a:prstGeom>
          </p:spPr>
        </p:pic>
        <p:pic>
          <p:nvPicPr>
            <p:cNvPr id="19" name="Picture 5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077" y="5519174"/>
              <a:ext cx="1604642" cy="928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" descr="https://scontent-lhr3-1.xx.fbcdn.net/hphotos-xpf1/v/t1.0-9/11052392_855462091155995_4243018155723432563_n.png?oh=ddd25ac1eebcb63a769ce3e4860c99ff&amp;oe=5718068A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15592" y="5555780"/>
              <a:ext cx="881273" cy="8812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1" name="Picture 6" descr="http://www.steamfeed.com/wp-content/uploads/2013/07/twitter-bird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24258" y="4301842"/>
            <a:ext cx="342900" cy="283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702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325166" y="289691"/>
            <a:ext cx="1757548" cy="9500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409040960"/>
              </p:ext>
            </p:extLst>
          </p:nvPr>
        </p:nvGraphicFramePr>
        <p:xfrm>
          <a:off x="1907704" y="764704"/>
          <a:ext cx="8209004" cy="4928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0"/>
            <a:ext cx="3131840" cy="68580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 smtClean="0"/>
              <a:t>Leading </a:t>
            </a:r>
            <a:r>
              <a:rPr lang="en-GB" sz="4000" dirty="0"/>
              <a:t>a </a:t>
            </a:r>
            <a:endParaRPr lang="en-GB" sz="4000" dirty="0" smtClean="0"/>
          </a:p>
          <a:p>
            <a:pPr algn="ctr"/>
            <a:r>
              <a:rPr lang="en-GB" sz="4000" i="1" dirty="0" smtClean="0"/>
              <a:t>One </a:t>
            </a:r>
            <a:r>
              <a:rPr lang="en-GB" sz="4000" i="1" dirty="0"/>
              <a:t>Health</a:t>
            </a:r>
            <a:r>
              <a:rPr lang="en-GB" sz="4000" dirty="0"/>
              <a:t> approach to </a:t>
            </a:r>
            <a:r>
              <a:rPr lang="en-GB" sz="4000" dirty="0" smtClean="0"/>
              <a:t>solve AMR issues through collaboration</a:t>
            </a:r>
            <a:endParaRPr lang="en-GB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31692" y="2307686"/>
            <a:ext cx="2178194" cy="2004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7923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5474525" cy="6858000"/>
          </a:xfrm>
          <a:prstGeom prst="rect">
            <a:avLst/>
          </a:prstGeom>
          <a:solidFill>
            <a:srgbClr val="0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304809" y="1415140"/>
            <a:ext cx="4789714" cy="439780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5569527" y="47100"/>
            <a:ext cx="3574473" cy="659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GB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Health </a:t>
            </a:r>
            <a:r>
              <a:rPr lang="en-GB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AMR is </a:t>
            </a:r>
            <a:r>
              <a:rPr lang="en-GB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than just </a:t>
            </a:r>
            <a:r>
              <a:rPr lang="en-GB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n-GB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labs’</a:t>
            </a:r>
          </a:p>
          <a:p>
            <a:pPr lvl="0" algn="ctr" defTabSz="914400">
              <a:spcBef>
                <a:spcPct val="20000"/>
              </a:spcBef>
              <a:defRPr/>
            </a:pPr>
            <a:endParaRPr lang="en-GB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5000" lvl="1" indent="-177800" defTabSz="9144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Diagnostics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5000" lvl="1" indent="-177800" defTabSz="9144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New Therapies</a:t>
            </a:r>
          </a:p>
          <a:p>
            <a:pPr marL="635000" lvl="1" indent="-177800" defTabSz="9144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Farm, Food +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Environment</a:t>
            </a:r>
          </a:p>
          <a:p>
            <a:pPr marL="635000" lvl="1" indent="-177800" defTabSz="9144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Antibiotic Stewardship</a:t>
            </a:r>
          </a:p>
          <a:p>
            <a:pPr marL="635000" lvl="1" indent="-177800" defTabSz="9144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Changing Behaviour </a:t>
            </a: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5000" lvl="1" indent="-177800" defTabSz="9144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5000" lvl="1" indent="-177800" defTabSz="9144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Data Analytics /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Learning Models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88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2612250" y="7331"/>
            <a:ext cx="41202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4000" b="1" dirty="0" smtClean="0">
                <a:latin typeface="Calibri" pitchFamily="34" charset="0"/>
              </a:rPr>
              <a:t>Network Activities</a:t>
            </a:r>
            <a:endParaRPr lang="en-GB" altLang="en-US" sz="4000" b="1" dirty="0"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0134" y="6486788"/>
            <a:ext cx="77760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i="1" dirty="0" smtClean="0">
                <a:solidFill>
                  <a:schemeClr val="accent6">
                    <a:lumMod val="75000"/>
                  </a:schemeClr>
                </a:solidFill>
              </a:rPr>
              <a:t>Leveraged funding:  €51M EU H2020;  £15M RCUK;  £2M Health Technology Hub at Ulster</a:t>
            </a:r>
            <a:endParaRPr lang="en-GB" sz="1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6587378" y="4118469"/>
            <a:ext cx="2329551" cy="2392147"/>
            <a:chOff x="4339266" y="3932260"/>
            <a:chExt cx="2329551" cy="2392147"/>
          </a:xfrm>
        </p:grpSpPr>
        <p:sp>
          <p:nvSpPr>
            <p:cNvPr id="19" name="TextBox 18"/>
            <p:cNvSpPr txBox="1"/>
            <p:nvPr/>
          </p:nvSpPr>
          <p:spPr>
            <a:xfrm>
              <a:off x="4339266" y="3932260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dirty="0"/>
            </a:p>
          </p:txBody>
        </p:sp>
        <p:pic>
          <p:nvPicPr>
            <p:cNvPr id="20" name="Picture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462" y="4765537"/>
              <a:ext cx="1982135" cy="319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15" name="Picture 19" descr="Image result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41994" y="5274854"/>
              <a:ext cx="754186" cy="754186"/>
            </a:xfrm>
            <a:prstGeom prst="rect">
              <a:avLst/>
            </a:prstGeom>
            <a:noFill/>
          </p:spPr>
        </p:pic>
        <p:pic>
          <p:nvPicPr>
            <p:cNvPr id="4117" name="Picture 21" descr="Innovate UK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51266" y="4355559"/>
              <a:ext cx="1745267" cy="337528"/>
            </a:xfrm>
            <a:prstGeom prst="rect">
              <a:avLst/>
            </a:prstGeom>
            <a:noFill/>
          </p:spPr>
        </p:pic>
        <p:pic>
          <p:nvPicPr>
            <p:cNvPr id="4119" name="Picture 23" descr="Agri Food Quest Logo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478064" y="5107393"/>
              <a:ext cx="1046065" cy="571526"/>
            </a:xfrm>
            <a:prstGeom prst="rect">
              <a:avLst/>
            </a:prstGeom>
            <a:noFill/>
          </p:spPr>
        </p:pic>
        <p:pic>
          <p:nvPicPr>
            <p:cNvPr id="25" name="Picture 24"/>
            <p:cNvPicPr/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53710" y="5751614"/>
              <a:ext cx="1315107" cy="572793"/>
            </a:xfrm>
            <a:prstGeom prst="rect">
              <a:avLst/>
            </a:prstGeom>
          </p:spPr>
        </p:pic>
      </p:grpSp>
      <p:sp>
        <p:nvSpPr>
          <p:cNvPr id="14" name="TextBox 13"/>
          <p:cNvSpPr txBox="1"/>
          <p:nvPr/>
        </p:nvSpPr>
        <p:spPr>
          <a:xfrm>
            <a:off x="3043522" y="1267192"/>
            <a:ext cx="3006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Cross </a:t>
            </a:r>
            <a:r>
              <a:rPr lang="en-GB" sz="2400" b="1" dirty="0" smtClean="0"/>
              <a:t>Sector </a:t>
            </a:r>
            <a:r>
              <a:rPr lang="en-GB" sz="2400" b="1" dirty="0" smtClean="0"/>
              <a:t>Meetings</a:t>
            </a:r>
            <a:endParaRPr lang="en-GB" sz="2400" b="1" dirty="0"/>
          </a:p>
        </p:txBody>
      </p:sp>
      <p:sp>
        <p:nvSpPr>
          <p:cNvPr id="21" name="Rectangle 20"/>
          <p:cNvSpPr/>
          <p:nvPr/>
        </p:nvSpPr>
        <p:spPr>
          <a:xfrm>
            <a:off x="133973" y="684777"/>
            <a:ext cx="2340000" cy="1800000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3166571" y="2972574"/>
            <a:ext cx="2608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Public Engagement</a:t>
            </a:r>
            <a:endParaRPr lang="en-GB" sz="2400" b="1" dirty="0"/>
          </a:p>
        </p:txBody>
      </p:sp>
      <p:sp>
        <p:nvSpPr>
          <p:cNvPr id="23" name="Rectangle 22"/>
          <p:cNvSpPr/>
          <p:nvPr/>
        </p:nvSpPr>
        <p:spPr>
          <a:xfrm>
            <a:off x="154380" y="4456578"/>
            <a:ext cx="2340000" cy="18000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154380" y="2561578"/>
            <a:ext cx="2340000" cy="18000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3292054" y="4677956"/>
            <a:ext cx="2357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Specialist Events </a:t>
            </a:r>
            <a:endParaRPr lang="en-GB" sz="2400" b="1" dirty="0"/>
          </a:p>
        </p:txBody>
      </p:sp>
      <p:sp>
        <p:nvSpPr>
          <p:cNvPr id="26" name="Rectangle 25"/>
          <p:cNvSpPr/>
          <p:nvPr/>
        </p:nvSpPr>
        <p:spPr>
          <a:xfrm>
            <a:off x="6505458" y="1030585"/>
            <a:ext cx="2584757" cy="1480118"/>
          </a:xfrm>
          <a:prstGeom prst="rect">
            <a:avLst/>
          </a:prstGeom>
          <a:blipFill>
            <a:blip r:embed="rId10"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ounded Rectangle 27"/>
          <p:cNvSpPr/>
          <p:nvPr/>
        </p:nvSpPr>
        <p:spPr>
          <a:xfrm>
            <a:off x="6932372" y="2697512"/>
            <a:ext cx="1621644" cy="1664066"/>
          </a:xfrm>
          <a:prstGeom prst="roundRect">
            <a:avLst/>
          </a:prstGeom>
          <a:blipFill>
            <a:blip r:embed="rId11"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2716459" y="2119883"/>
            <a:ext cx="3443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Government Engagement</a:t>
            </a:r>
            <a:endParaRPr lang="en-GB" sz="2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148008" y="5530647"/>
            <a:ext cx="26452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Leveraged Funding </a:t>
            </a:r>
            <a:endParaRPr lang="en-GB" sz="24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022557" y="3825265"/>
            <a:ext cx="28961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Industry Engagement</a:t>
            </a:r>
            <a:endParaRPr lang="en-GB" sz="2400" b="1" dirty="0"/>
          </a:p>
        </p:txBody>
      </p:sp>
      <p:sp>
        <p:nvSpPr>
          <p:cNvPr id="5" name="Right Arrow 4"/>
          <p:cNvSpPr/>
          <p:nvPr/>
        </p:nvSpPr>
        <p:spPr>
          <a:xfrm rot="10800000">
            <a:off x="2581468" y="1323846"/>
            <a:ext cx="259224" cy="31792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ight Arrow 29"/>
          <p:cNvSpPr/>
          <p:nvPr/>
        </p:nvSpPr>
        <p:spPr>
          <a:xfrm rot="10800000">
            <a:off x="2898925" y="3044445"/>
            <a:ext cx="259224" cy="31792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ight Arrow 30"/>
          <p:cNvSpPr/>
          <p:nvPr/>
        </p:nvSpPr>
        <p:spPr>
          <a:xfrm rot="8340000">
            <a:off x="2969970" y="4367460"/>
            <a:ext cx="259224" cy="31792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ight Arrow 31"/>
          <p:cNvSpPr/>
          <p:nvPr/>
        </p:nvSpPr>
        <p:spPr>
          <a:xfrm>
            <a:off x="6142341" y="2199070"/>
            <a:ext cx="259224" cy="31792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ight Arrow 32"/>
          <p:cNvSpPr/>
          <p:nvPr/>
        </p:nvSpPr>
        <p:spPr>
          <a:xfrm>
            <a:off x="5793284" y="5619901"/>
            <a:ext cx="259224" cy="31792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ight Arrow 40"/>
          <p:cNvSpPr/>
          <p:nvPr/>
        </p:nvSpPr>
        <p:spPr>
          <a:xfrm rot="-2100000">
            <a:off x="5710424" y="4290811"/>
            <a:ext cx="259224" cy="31792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00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 l="3452" t="16074" r="51012" b="57364"/>
          <a:stretch>
            <a:fillRect/>
          </a:stretch>
        </p:blipFill>
        <p:spPr bwMode="auto">
          <a:xfrm>
            <a:off x="2625886" y="1850208"/>
            <a:ext cx="2001455" cy="701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http://www.randoxbiosciences.com/wp-content/uploads/2015/03/biosciences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929" y="992456"/>
            <a:ext cx="2085133" cy="805416"/>
          </a:xfrm>
          <a:prstGeom prst="rect">
            <a:avLst/>
          </a:prstGeom>
          <a:noFill/>
        </p:spPr>
      </p:pic>
      <p:pic>
        <p:nvPicPr>
          <p:cNvPr id="18" name="Picture 1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20" y="3111188"/>
            <a:ext cx="2179362" cy="670067"/>
          </a:xfrm>
          <a:prstGeom prst="rect">
            <a:avLst/>
          </a:prstGeom>
        </p:spPr>
      </p:pic>
      <p:pic>
        <p:nvPicPr>
          <p:cNvPr id="19" name="Picture 1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57" y="3835178"/>
            <a:ext cx="2160000" cy="757555"/>
          </a:xfrm>
          <a:prstGeom prst="rect">
            <a:avLst/>
          </a:prstGeom>
        </p:spPr>
      </p:pic>
      <p:sp>
        <p:nvSpPr>
          <p:cNvPr id="4" name="AutoShape 4" descr="Image result for moy par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6" descr="Image result for moy par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8" descr="Image result for moy park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5213268" y="-1940"/>
            <a:ext cx="3930732" cy="6883689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000" dirty="0" smtClean="0"/>
              <a:t>Diagnostics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000" dirty="0" smtClean="0"/>
              <a:t>Drug Discovery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000" dirty="0" smtClean="0"/>
              <a:t>Data Analytics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000" dirty="0" smtClean="0"/>
              <a:t>Digital Devices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000" dirty="0" smtClean="0"/>
              <a:t>Food Production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000" dirty="0" smtClean="0"/>
              <a:t>Meds Optimisation</a:t>
            </a:r>
            <a:endParaRPr lang="en-GB" sz="4000" dirty="0"/>
          </a:p>
        </p:txBody>
      </p: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142545" y="58831"/>
            <a:ext cx="500540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4400" b="1" dirty="0" smtClean="0">
                <a:latin typeface="Calibri" pitchFamily="34" charset="0"/>
              </a:rPr>
              <a:t>Capability Examples</a:t>
            </a:r>
            <a:endParaRPr lang="en-GB" altLang="en-US" sz="4400" b="1" dirty="0">
              <a:latin typeface="Calibri" pitchFamily="34" charset="0"/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603" y="2342232"/>
            <a:ext cx="2029687" cy="7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 descr="Image resul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677" y="4546558"/>
            <a:ext cx="1818639" cy="1081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19" y="5076348"/>
            <a:ext cx="2200148" cy="164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12935" y="146346"/>
            <a:ext cx="47332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sz="3600" b="1" dirty="0" smtClean="0">
                <a:latin typeface="Calibri" pitchFamily="34" charset="0"/>
              </a:rPr>
              <a:t>Cross Sector Research</a:t>
            </a:r>
            <a:endParaRPr lang="en-GB" altLang="en-US" sz="3600" b="1" dirty="0">
              <a:latin typeface="Calibri" pitchFamily="34" charset="0"/>
            </a:endParaRPr>
          </a:p>
        </p:txBody>
      </p:sp>
      <p:pic>
        <p:nvPicPr>
          <p:cNvPr id="8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491" y="4813068"/>
            <a:ext cx="3371846" cy="543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9125" y="5415064"/>
            <a:ext cx="3252188" cy="912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833257" y="0"/>
            <a:ext cx="4310743" cy="685800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/>
          <p:cNvSpPr/>
          <p:nvPr/>
        </p:nvSpPr>
        <p:spPr>
          <a:xfrm>
            <a:off x="511634" y="990600"/>
            <a:ext cx="3397337" cy="3244926"/>
          </a:xfrm>
          <a:prstGeom prst="ellipse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ounded Rectangle 4"/>
          <p:cNvSpPr/>
          <p:nvPr/>
        </p:nvSpPr>
        <p:spPr>
          <a:xfrm>
            <a:off x="154453" y="4514628"/>
            <a:ext cx="4000420" cy="1955800"/>
          </a:xfrm>
          <a:prstGeom prst="round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Image result for veterinary cow diagnostics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6402" y="1799067"/>
            <a:ext cx="5631049" cy="2111643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607211" y="1164238"/>
            <a:ext cx="60992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Diagnostic capability into veterinary medicine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28224" y="370705"/>
            <a:ext cx="551599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3600" b="1" dirty="0" smtClean="0">
                <a:latin typeface="Calibri" pitchFamily="34" charset="0"/>
              </a:rPr>
              <a:t>Cross Industry </a:t>
            </a:r>
            <a:r>
              <a:rPr lang="en-GB" altLang="en-US" sz="3600" b="1" dirty="0" smtClean="0">
                <a:latin typeface="Calibri" pitchFamily="34" charset="0"/>
              </a:rPr>
              <a:t>Engagement </a:t>
            </a:r>
            <a:endParaRPr lang="en-GB" altLang="en-US" sz="3600" b="1" dirty="0">
              <a:latin typeface="Calibri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273495" y="4472687"/>
            <a:ext cx="3529851" cy="1893438"/>
            <a:chOff x="5284381" y="4559775"/>
            <a:chExt cx="3529851" cy="1893438"/>
          </a:xfrm>
        </p:grpSpPr>
        <p:pic>
          <p:nvPicPr>
            <p:cNvPr id="12" name="Picture 1"/>
            <p:cNvPicPr>
              <a:picLocks noChangeAspect="1" noChangeArrowheads="1"/>
            </p:cNvPicPr>
            <p:nvPr/>
          </p:nvPicPr>
          <p:blipFill>
            <a:blip r:embed="rId3"/>
            <a:srcRect l="14592" t="9284" r="59162" b="80644"/>
            <a:stretch>
              <a:fillRect/>
            </a:stretch>
          </p:blipFill>
          <p:spPr bwMode="auto">
            <a:xfrm>
              <a:off x="5284381" y="5638867"/>
              <a:ext cx="3529851" cy="814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43" name="Picture 3" descr="https://www.norbrook.com/images/logo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038185" y="4559775"/>
              <a:ext cx="1809750" cy="781051"/>
            </a:xfrm>
            <a:prstGeom prst="rect">
              <a:avLst/>
            </a:prstGeom>
            <a:noFill/>
          </p:spPr>
        </p:pic>
      </p:grpSp>
      <p:pic>
        <p:nvPicPr>
          <p:cNvPr id="10" name="1901FAB5-A641-4795-80A3-16C216FB91B0" descr="A996EE72-EC96-4C6E-B2C9-BFEE878F69D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169" y="4457749"/>
            <a:ext cx="3837006" cy="191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161935" y="3499074"/>
            <a:ext cx="4320000" cy="31683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603481" y="1938604"/>
            <a:ext cx="792088" cy="57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 smtClean="0">
                <a:solidFill>
                  <a:schemeClr val="tx1"/>
                </a:solidFill>
              </a:rPr>
              <a:t>Reporting</a:t>
            </a:r>
          </a:p>
        </p:txBody>
      </p:sp>
      <p:sp>
        <p:nvSpPr>
          <p:cNvPr id="9" name="Rectangle 8"/>
          <p:cNvSpPr/>
          <p:nvPr/>
        </p:nvSpPr>
        <p:spPr>
          <a:xfrm>
            <a:off x="7720276" y="1928665"/>
            <a:ext cx="792088" cy="57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 smtClean="0">
                <a:solidFill>
                  <a:schemeClr val="tx1"/>
                </a:solidFill>
              </a:rPr>
              <a:t>Treatment</a:t>
            </a:r>
          </a:p>
          <a:p>
            <a:pPr algn="ctr"/>
            <a:r>
              <a:rPr lang="en-GB" sz="1050" b="1" dirty="0" smtClean="0">
                <a:solidFill>
                  <a:schemeClr val="tx1"/>
                </a:solidFill>
              </a:rPr>
              <a:t>Decision 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9830553"/>
              </p:ext>
            </p:extLst>
          </p:nvPr>
        </p:nvGraphicFramePr>
        <p:xfrm>
          <a:off x="2758485" y="2514668"/>
          <a:ext cx="35327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3279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366410"/>
              </p:ext>
            </p:extLst>
          </p:nvPr>
        </p:nvGraphicFramePr>
        <p:xfrm>
          <a:off x="4022387" y="2514668"/>
          <a:ext cx="35327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3279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806265"/>
              </p:ext>
            </p:extLst>
          </p:nvPr>
        </p:nvGraphicFramePr>
        <p:xfrm>
          <a:off x="5142273" y="2514668"/>
          <a:ext cx="35327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3279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758145"/>
              </p:ext>
            </p:extLst>
          </p:nvPr>
        </p:nvGraphicFramePr>
        <p:xfrm>
          <a:off x="6262160" y="2539009"/>
          <a:ext cx="35327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3279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4251830"/>
              </p:ext>
            </p:extLst>
          </p:nvPr>
        </p:nvGraphicFramePr>
        <p:xfrm>
          <a:off x="7382047" y="2515682"/>
          <a:ext cx="35327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3279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807508" y="1918726"/>
            <a:ext cx="792088" cy="57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 smtClean="0">
                <a:solidFill>
                  <a:schemeClr val="tx1"/>
                </a:solidFill>
              </a:rPr>
              <a:t>Presenting </a:t>
            </a:r>
          </a:p>
          <a:p>
            <a:pPr algn="ctr"/>
            <a:r>
              <a:rPr lang="en-GB" sz="1050" b="1" dirty="0" smtClean="0">
                <a:solidFill>
                  <a:schemeClr val="tx1"/>
                </a:solidFill>
              </a:rPr>
              <a:t>Infection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109085" y="1918726"/>
            <a:ext cx="909897" cy="57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 smtClean="0">
                <a:solidFill>
                  <a:schemeClr val="tx1"/>
                </a:solidFill>
              </a:rPr>
              <a:t>Administer </a:t>
            </a:r>
          </a:p>
          <a:p>
            <a:pPr algn="ctr"/>
            <a:r>
              <a:rPr lang="en-GB" sz="1050" b="1" dirty="0" smtClean="0">
                <a:solidFill>
                  <a:schemeClr val="tx1"/>
                </a:solidFill>
              </a:rPr>
              <a:t>Test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369895" y="1928665"/>
            <a:ext cx="792088" cy="57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 smtClean="0">
                <a:solidFill>
                  <a:schemeClr val="tx1"/>
                </a:solidFill>
              </a:rPr>
              <a:t>Transport to Labs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486688" y="1928665"/>
            <a:ext cx="792088" cy="57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 smtClean="0">
                <a:solidFill>
                  <a:schemeClr val="tx1"/>
                </a:solidFill>
              </a:rPr>
              <a:t>Process Test </a:t>
            </a:r>
          </a:p>
        </p:txBody>
      </p:sp>
      <p:pic>
        <p:nvPicPr>
          <p:cNvPr id="1026" name="Picture 2" descr="C:\Users\stephen\AppData\Local\Microsoft\Windows\INetCache\IE\FNV18A0Z\Jv3Od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006" y="2946716"/>
            <a:ext cx="413792" cy="41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:\Users\stephen\AppData\Local\Microsoft\Windows\INetCache\IE\FNV18A0Z\Jv3Od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103" y="2946716"/>
            <a:ext cx="413792" cy="41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C:\Users\stephen\AppData\Local\Microsoft\Windows\INetCache\IE\FNV18A0Z\Jv3Od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4236" y="2946716"/>
            <a:ext cx="413792" cy="41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stephen\AppData\Local\Microsoft\Windows\INetCache\IE\FNV18A0Z\Jv3Od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776" y="2946716"/>
            <a:ext cx="413792" cy="41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stephen\AppData\Local\Microsoft\Windows\INetCache\IE\FNV18A0Z\Jv3Od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5569" y="2946716"/>
            <a:ext cx="413792" cy="41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508710"/>
              </p:ext>
            </p:extLst>
          </p:nvPr>
        </p:nvGraphicFramePr>
        <p:xfrm>
          <a:off x="1606357" y="2514668"/>
          <a:ext cx="35327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3279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9" name="Picture 2" descr="C:\Users\stephen\AppData\Local\Microsoft\Windows\INetCache\IE\FNV18A0Z\Jv3Od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596" y="2946716"/>
            <a:ext cx="413792" cy="41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26"/>
          <p:cNvSpPr/>
          <p:nvPr/>
        </p:nvSpPr>
        <p:spPr>
          <a:xfrm>
            <a:off x="1959636" y="1938604"/>
            <a:ext cx="792088" cy="57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 smtClean="0">
                <a:solidFill>
                  <a:schemeClr val="tx1"/>
                </a:solidFill>
              </a:rPr>
              <a:t>Initial Treatment</a:t>
            </a:r>
          </a:p>
        </p:txBody>
      </p:sp>
      <p:pic>
        <p:nvPicPr>
          <p:cNvPr id="1029" name="Picture 5" descr="C:\Users\stephen\AppData\Local\Microsoft\Windows\INetCache\IE\0NOZMI91\spilledpills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739" y="987341"/>
            <a:ext cx="614213" cy="823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tephen\AppData\Local\Microsoft\Windows\INetCache\IE\FNV18A0Z\stethoscope-heart-clip-art--thumb2887298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946" y="864254"/>
            <a:ext cx="1027832" cy="102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85758" y="3665106"/>
            <a:ext cx="41806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Key Wastes Known in Current </a:t>
            </a:r>
            <a:r>
              <a:rPr lang="en-GB" sz="2000" b="1" dirty="0" smtClean="0"/>
              <a:t>Process</a:t>
            </a:r>
            <a:endParaRPr lang="en-GB" sz="2000" dirty="0"/>
          </a:p>
        </p:txBody>
      </p:sp>
      <p:pic>
        <p:nvPicPr>
          <p:cNvPr id="35" name="Picture 5" descr="C:\Users\stephen\AppData\Local\Microsoft\Windows\INetCache\IE\0NOZMI91\spilledpills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12" y="4164161"/>
            <a:ext cx="429899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1098038" y="4158667"/>
            <a:ext cx="347464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1200"/>
              </a:spcAft>
              <a:buAutoNum type="arabicPeriod"/>
            </a:pPr>
            <a:r>
              <a:rPr lang="en-GB" dirty="0" smtClean="0"/>
              <a:t>Wide spectrum/over prescribing in absence of </a:t>
            </a:r>
            <a:r>
              <a:rPr lang="en-GB" dirty="0" smtClean="0"/>
              <a:t>diagnostics</a:t>
            </a:r>
            <a:endParaRPr lang="en-GB" dirty="0" smtClean="0"/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AutoNum type="arabicPeriod"/>
            </a:pPr>
            <a:r>
              <a:rPr lang="en-GB" dirty="0" smtClean="0"/>
              <a:t>Delays to decision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AutoNum type="arabicPeriod"/>
            </a:pPr>
            <a:r>
              <a:rPr lang="en-GB" dirty="0" smtClean="0"/>
              <a:t>Reduced </a:t>
            </a:r>
            <a:r>
              <a:rPr lang="en-GB" dirty="0" smtClean="0"/>
              <a:t>health </a:t>
            </a:r>
            <a:r>
              <a:rPr lang="en-GB" dirty="0"/>
              <a:t>o</a:t>
            </a:r>
            <a:r>
              <a:rPr lang="en-GB" dirty="0" smtClean="0"/>
              <a:t>utcomes </a:t>
            </a:r>
            <a:r>
              <a:rPr lang="en-GB" dirty="0" smtClean="0"/>
              <a:t>of resistance or late treatment</a:t>
            </a:r>
          </a:p>
        </p:txBody>
      </p:sp>
      <p:pic>
        <p:nvPicPr>
          <p:cNvPr id="37" name="Picture 2" descr="C:\Users\stephen\AppData\Local\Microsoft\Windows\INetCache\IE\FNV18A0Z\Jv3Od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05" y="5131922"/>
            <a:ext cx="413792" cy="41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6" descr="C:\Users\stephen\AppData\Local\Microsoft\Windows\INetCache\IE\FNV18A0Z\stethoscope-heart-clip-art--thumb2887298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90" y="5845955"/>
            <a:ext cx="648000" cy="6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stephen\AppData\Local\Microsoft\Windows\INetCache\IE\FNV18A0Z\Pharmacy_Green_Cross2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005" y="1126025"/>
            <a:ext cx="589222" cy="589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4714637" y="3499074"/>
            <a:ext cx="4320000" cy="31683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4838461" y="3630514"/>
            <a:ext cx="4225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Unquantified Resistance Impact Areas</a:t>
            </a:r>
            <a:endParaRPr lang="en-GB" sz="2000" dirty="0"/>
          </a:p>
        </p:txBody>
      </p:sp>
      <p:sp>
        <p:nvSpPr>
          <p:cNvPr id="39" name="Rectangle 38"/>
          <p:cNvSpPr/>
          <p:nvPr/>
        </p:nvSpPr>
        <p:spPr>
          <a:xfrm>
            <a:off x="5389339" y="4178505"/>
            <a:ext cx="3659739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1200"/>
              </a:spcAft>
              <a:buAutoNum type="arabicPeriod"/>
            </a:pPr>
            <a:r>
              <a:rPr lang="en-GB" dirty="0" smtClean="0"/>
              <a:t>Inconsistent regional prescribing patterns 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AutoNum type="arabicPeriod"/>
            </a:pPr>
            <a:r>
              <a:rPr lang="en-GB" dirty="0" smtClean="0"/>
              <a:t>Patient adherence to </a:t>
            </a:r>
            <a:r>
              <a:rPr lang="en-GB" dirty="0" smtClean="0"/>
              <a:t>medicines </a:t>
            </a:r>
            <a:r>
              <a:rPr lang="en-GB" dirty="0" smtClean="0"/>
              <a:t>guidance 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AutoNum type="arabicPeriod"/>
            </a:pPr>
            <a:r>
              <a:rPr lang="en-GB" dirty="0" smtClean="0"/>
              <a:t>Food chain and environmental </a:t>
            </a:r>
            <a:r>
              <a:rPr lang="en-GB" dirty="0" smtClean="0"/>
              <a:t>treatments</a:t>
            </a:r>
            <a:endParaRPr lang="en-GB" dirty="0" smtClean="0"/>
          </a:p>
        </p:txBody>
      </p:sp>
      <p:pic>
        <p:nvPicPr>
          <p:cNvPr id="42" name="Picture 2" descr="C:\Users\stephen\AppData\Local\Microsoft\Windows\INetCache\IE\FNV18A0Z\Pharmacy_Green_Cross2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875" y="4124075"/>
            <a:ext cx="589222" cy="589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tephen\AppData\Local\Microsoft\Windows\INetCache\IE\FNV18A0Z\holsteincattle00smit_0120c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720" y="5947337"/>
            <a:ext cx="687304" cy="441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tephen\AppData\Local\Microsoft\Windows\INetCache\IE\QFWSCU3D\smiley_cold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478" y="4969847"/>
            <a:ext cx="608525" cy="60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" descr="C:\Users\stephen\AppData\Local\Microsoft\Windows\INetCache\IE\QFWSCU3D\smiley_cold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435" y="1040094"/>
            <a:ext cx="608525" cy="60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stephen\AppData\Local\Microsoft\Windows\INetCache\IE\FNV18A0Z\large-Person-Outline-1-33.3-12630[1].g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828" y="1023878"/>
            <a:ext cx="360000" cy="10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Elbow Connector 4"/>
          <p:cNvCxnSpPr>
            <a:stCxn id="3" idx="2"/>
            <a:endCxn id="16" idx="1"/>
          </p:cNvCxnSpPr>
          <p:nvPr/>
        </p:nvCxnSpPr>
        <p:spPr>
          <a:xfrm rot="16200000" flipH="1">
            <a:off x="547528" y="1946778"/>
            <a:ext cx="168280" cy="35168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155604" y="147772"/>
            <a:ext cx="87743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/>
              <a:t>What Did We Learn?  </a:t>
            </a:r>
            <a:r>
              <a:rPr lang="en-GB" sz="3200" b="1" i="1" dirty="0" smtClean="0"/>
              <a:t>It </a:t>
            </a:r>
            <a:r>
              <a:rPr lang="en-GB" sz="3200" b="1" i="1" dirty="0" smtClean="0"/>
              <a:t>won’t </a:t>
            </a:r>
            <a:r>
              <a:rPr lang="en-GB" sz="3200" b="1" i="1" dirty="0" smtClean="0"/>
              <a:t>be </a:t>
            </a:r>
            <a:r>
              <a:rPr lang="en-GB" sz="3200" b="1" i="1" dirty="0" smtClean="0"/>
              <a:t>solved </a:t>
            </a:r>
            <a:r>
              <a:rPr lang="en-GB" sz="3200" b="1" i="1" dirty="0" smtClean="0"/>
              <a:t>in the </a:t>
            </a:r>
            <a:r>
              <a:rPr lang="en-GB" sz="3200" b="1" i="1" dirty="0" smtClean="0"/>
              <a:t>lab </a:t>
            </a:r>
            <a:endParaRPr lang="en-GB" sz="2400" b="1" i="1" dirty="0"/>
          </a:p>
        </p:txBody>
      </p:sp>
    </p:spTree>
    <p:extLst>
      <p:ext uri="{BB962C8B-B14F-4D97-AF65-F5344CB8AC3E}">
        <p14:creationId xmlns:p14="http://schemas.microsoft.com/office/powerpoint/2010/main" val="84271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02569" y="1008471"/>
            <a:ext cx="759106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Changing </a:t>
            </a:r>
            <a:r>
              <a:rPr lang="en-GB" sz="2000" b="1" dirty="0"/>
              <a:t>behaviour re antibiotic </a:t>
            </a:r>
            <a:r>
              <a:rPr lang="en-GB" sz="2000" b="1" dirty="0" smtClean="0"/>
              <a:t>usage </a:t>
            </a:r>
            <a:r>
              <a:rPr lang="en-GB" sz="2000" b="1" dirty="0" smtClean="0"/>
              <a:t>is challenging –</a:t>
            </a:r>
          </a:p>
          <a:p>
            <a:r>
              <a:rPr lang="en-GB" sz="2000" i="1" dirty="0"/>
              <a:t>p</a:t>
            </a:r>
            <a:r>
              <a:rPr lang="en-GB" sz="2000" i="1" dirty="0" smtClean="0"/>
              <a:t>rovision of information </a:t>
            </a:r>
            <a:r>
              <a:rPr lang="en-GB" sz="2000" i="1" dirty="0" smtClean="0"/>
              <a:t>is not enough </a:t>
            </a:r>
          </a:p>
          <a:p>
            <a:r>
              <a:rPr lang="en-GB" sz="2000" dirty="0" smtClean="0"/>
              <a:t> </a:t>
            </a:r>
          </a:p>
          <a:p>
            <a:r>
              <a:rPr lang="en-GB" sz="2000" b="1" dirty="0" smtClean="0"/>
              <a:t>Pockets of medicines management excellence exist – </a:t>
            </a:r>
          </a:p>
          <a:p>
            <a:r>
              <a:rPr lang="en-GB" sz="2000" i="1" dirty="0" smtClean="0"/>
              <a:t>opportunity to learn and share current best practice </a:t>
            </a:r>
          </a:p>
          <a:p>
            <a:endParaRPr lang="en-GB" sz="2000" dirty="0" smtClean="0"/>
          </a:p>
          <a:p>
            <a:r>
              <a:rPr lang="en-GB" sz="2000" b="1" dirty="0" smtClean="0"/>
              <a:t>Historical antibiotic use and infection rate data is in </a:t>
            </a:r>
            <a:r>
              <a:rPr lang="en-GB" sz="2000" b="1" dirty="0" smtClean="0"/>
              <a:t>use </a:t>
            </a:r>
            <a:r>
              <a:rPr lang="en-GB" sz="2000" b="1" dirty="0" smtClean="0"/>
              <a:t>today </a:t>
            </a:r>
            <a:r>
              <a:rPr lang="en-GB" sz="2000" b="1" dirty="0" smtClean="0"/>
              <a:t>– </a:t>
            </a:r>
          </a:p>
          <a:p>
            <a:r>
              <a:rPr lang="en-GB" sz="2000" i="1" dirty="0"/>
              <a:t>o</a:t>
            </a:r>
            <a:r>
              <a:rPr lang="en-GB" sz="2000" i="1" dirty="0" smtClean="0"/>
              <a:t>pportunity to progress to machine learning and modelling</a:t>
            </a:r>
            <a:endParaRPr lang="en-GB" sz="2000" i="1" dirty="0"/>
          </a:p>
          <a:p>
            <a:endParaRPr lang="en-GB" sz="2000" dirty="0" smtClean="0"/>
          </a:p>
          <a:p>
            <a:r>
              <a:rPr lang="en-GB" sz="2000" b="1" dirty="0" smtClean="0"/>
              <a:t>Data </a:t>
            </a:r>
            <a:r>
              <a:rPr lang="en-GB" sz="2000" b="1" dirty="0" smtClean="0"/>
              <a:t>mining is focused on trend analysis of historical information – </a:t>
            </a:r>
            <a:r>
              <a:rPr lang="en-GB" sz="2000" i="1" dirty="0"/>
              <a:t>u</a:t>
            </a:r>
            <a:r>
              <a:rPr lang="en-GB" sz="2000" i="1" dirty="0" smtClean="0"/>
              <a:t>nrealised real time interventions possible with joined data</a:t>
            </a:r>
          </a:p>
          <a:p>
            <a:endParaRPr lang="en-GB" sz="2000" dirty="0" smtClean="0"/>
          </a:p>
          <a:p>
            <a:r>
              <a:rPr lang="en-GB" sz="2000" b="1" dirty="0"/>
              <a:t>Veterinary and farming embracing new technology – </a:t>
            </a:r>
          </a:p>
          <a:p>
            <a:r>
              <a:rPr lang="en-GB" sz="2000" i="1" dirty="0"/>
              <a:t>potential for data to cross health, veterinary and food production</a:t>
            </a:r>
          </a:p>
          <a:p>
            <a:r>
              <a:rPr lang="en-GB" sz="2000" dirty="0"/>
              <a:t> </a:t>
            </a:r>
            <a:endParaRPr lang="en-GB" sz="2000" dirty="0" smtClean="0"/>
          </a:p>
          <a:p>
            <a:r>
              <a:rPr lang="en-GB" sz="2000" b="1" dirty="0" smtClean="0"/>
              <a:t>Strong appetite for cross disciplinary One Health collaborations – </a:t>
            </a:r>
          </a:p>
          <a:p>
            <a:r>
              <a:rPr lang="en-GB" sz="2000" i="1" dirty="0"/>
              <a:t>we </a:t>
            </a:r>
            <a:r>
              <a:rPr lang="en-GB" sz="2000" i="1" dirty="0" smtClean="0"/>
              <a:t>must expand ambition </a:t>
            </a:r>
            <a:r>
              <a:rPr lang="en-GB" sz="2000" i="1" dirty="0" smtClean="0"/>
              <a:t>of </a:t>
            </a:r>
            <a:r>
              <a:rPr lang="en-GB" sz="2000" i="1" dirty="0"/>
              <a:t>cross-sector </a:t>
            </a:r>
            <a:r>
              <a:rPr lang="en-GB" sz="2000" i="1" dirty="0" smtClean="0"/>
              <a:t>work to address AMR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775218" y="755061"/>
            <a:ext cx="7793792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679058" y="855147"/>
            <a:ext cx="4821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9058" y="1781575"/>
            <a:ext cx="4821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9058" y="2708003"/>
            <a:ext cx="4821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9058" y="3634431"/>
            <a:ext cx="4821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9058" y="4560859"/>
            <a:ext cx="4821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79058" y="5487289"/>
            <a:ext cx="4821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64464" y="180430"/>
            <a:ext cx="38627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/>
              <a:t>What Did We Learn?  </a:t>
            </a:r>
            <a:endParaRPr lang="en-GB" sz="2400" b="1" i="1" dirty="0"/>
          </a:p>
        </p:txBody>
      </p:sp>
    </p:spTree>
    <p:extLst>
      <p:ext uri="{BB962C8B-B14F-4D97-AF65-F5344CB8AC3E}">
        <p14:creationId xmlns:p14="http://schemas.microsoft.com/office/powerpoint/2010/main" val="296405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3184</TotalTime>
  <Words>450</Words>
  <Application>Microsoft Office PowerPoint</Application>
  <PresentationFormat>On-screen Show (4:3)</PresentationFormat>
  <Paragraphs>110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Pharmacy, QUB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Brendan Gilmore</dc:creator>
  <cp:lastModifiedBy>paddy</cp:lastModifiedBy>
  <cp:revision>302</cp:revision>
  <dcterms:created xsi:type="dcterms:W3CDTF">2016-06-06T07:58:22Z</dcterms:created>
  <dcterms:modified xsi:type="dcterms:W3CDTF">2017-06-14T22:51:18Z</dcterms:modified>
</cp:coreProperties>
</file>