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embeddings/oleObject2.bin" ContentType="application/vnd.openxmlformats-officedocument.oleObject"/>
  <Override PartName="/ppt/charts/chart3.xml" ContentType="application/vnd.openxmlformats-officedocument.drawingml.chart+xml"/>
  <Override PartName="/ppt/embeddings/oleObject3.bin" ContentType="application/vnd.openxmlformats-officedocument.oleObject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embeddings/oleObject4.bin" ContentType="application/vnd.openxmlformats-officedocument.oleObject"/>
  <Override PartName="/ppt/charts/chart5.xml" ContentType="application/vnd.openxmlformats-officedocument.drawingml.chart+xml"/>
  <Override PartName="/ppt/embeddings/oleObject5.bin" ContentType="application/vnd.openxmlformats-officedocument.oleObject"/>
  <Override PartName="/ppt/charts/chart6.xml" ContentType="application/vnd.openxmlformats-officedocument.drawingml.chart+xml"/>
  <Override PartName="/ppt/embeddings/oleObject6.bin" ContentType="application/vnd.openxmlformats-officedocument.oleObject"/>
  <Override PartName="/ppt/charts/chart7.xml" ContentType="application/vnd.openxmlformats-officedocument.drawingml.chart+xml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  <p:sldMasterId id="2147483947" r:id="rId5"/>
  </p:sldMasterIdLst>
  <p:notesMasterIdLst>
    <p:notesMasterId r:id="rId18"/>
  </p:notesMasterIdLst>
  <p:handoutMasterIdLst>
    <p:handoutMasterId r:id="rId19"/>
  </p:handoutMasterIdLst>
  <p:sldIdLst>
    <p:sldId id="259" r:id="rId6"/>
    <p:sldId id="297" r:id="rId7"/>
    <p:sldId id="310" r:id="rId8"/>
    <p:sldId id="273" r:id="rId9"/>
    <p:sldId id="300" r:id="rId10"/>
    <p:sldId id="301" r:id="rId11"/>
    <p:sldId id="309" r:id="rId12"/>
    <p:sldId id="304" r:id="rId13"/>
    <p:sldId id="302" r:id="rId14"/>
    <p:sldId id="306" r:id="rId15"/>
    <p:sldId id="307" r:id="rId16"/>
    <p:sldId id="308" r:id="rId1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2" y="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Relationship Id="rId2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[ecoli_data_2610616.ods]Sheet1!$C$34:$F$34</c:f>
              <c:strCache>
                <c:ptCount val="4"/>
                <c:pt idx="0">
                  <c:v>2012-3</c:v>
                </c:pt>
                <c:pt idx="1">
                  <c:v>2013-4</c:v>
                </c:pt>
                <c:pt idx="2">
                  <c:v>2014-5</c:v>
                </c:pt>
                <c:pt idx="3">
                  <c:v>2015-6</c:v>
                </c:pt>
              </c:strCache>
            </c:strRef>
          </c:cat>
          <c:val>
            <c:numRef>
              <c:f>[ecoli_data_2610616.ods]Sheet1!$C$35:$F$35</c:f>
              <c:numCache>
                <c:formatCode>General</c:formatCode>
                <c:ptCount val="4"/>
                <c:pt idx="0" formatCode="&quot; &quot;#,##0.0&quot; &quot;;&quot;-&quot;#,##0.0&quot; &quot;;&quot; -&quot;00&quot; &quot;;&quot; &quot;@&quot; &quot;">
                  <c:v>93.81391138966391</c:v>
                </c:pt>
                <c:pt idx="1">
                  <c:v>99.9</c:v>
                </c:pt>
                <c:pt idx="2">
                  <c:v>102.8</c:v>
                </c:pt>
                <c:pt idx="3">
                  <c:v>110.1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04054344"/>
        <c:axId val="-1903480936"/>
      </c:lineChart>
      <c:catAx>
        <c:axId val="-1904054344"/>
        <c:scaling>
          <c:orientation val="minMax"/>
        </c:scaling>
        <c:delete val="0"/>
        <c:axPos val="b"/>
        <c:majorTickMark val="out"/>
        <c:minorTickMark val="none"/>
        <c:tickLblPos val="nextTo"/>
        <c:crossAx val="-1903480936"/>
        <c:crosses val="autoZero"/>
        <c:auto val="1"/>
        <c:lblAlgn val="ctr"/>
        <c:lblOffset val="100"/>
        <c:noMultiLvlLbl val="0"/>
      </c:catAx>
      <c:valAx>
        <c:axId val="-19034809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Rate/</a:t>
                </a:r>
                <a:r>
                  <a:rPr lang="en-GB" baseline="0"/>
                  <a:t> 100k bed days</a:t>
                </a:r>
                <a:endParaRPr lang="en-GB"/>
              </a:p>
            </c:rich>
          </c:tx>
          <c:layout/>
          <c:overlay val="0"/>
        </c:title>
        <c:numFmt formatCode="&quot; &quot;#,##0.0&quot; &quot;;&quot;-&quot;#,##0.0&quot; &quot;;&quot; -&quot;00&quot; &quot;;&quot; &quot;@&quot; &quot;" sourceLinked="1"/>
        <c:majorTickMark val="out"/>
        <c:minorTickMark val="none"/>
        <c:tickLblPos val="nextTo"/>
        <c:crossAx val="-1904054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[ecoli_data_2610616.ods]Sheet1!$D$60</c:f>
              <c:strCache>
                <c:ptCount val="1"/>
                <c:pt idx="0">
                  <c:v>MRSA</c:v>
                </c:pt>
              </c:strCache>
            </c:strRef>
          </c:tx>
          <c:marker>
            <c:symbol val="none"/>
          </c:marker>
          <c:cat>
            <c:strRef>
              <c:f>[ecoli_data_2610616.ods]Sheet1!$E$59:$M$59</c:f>
              <c:strCache>
                <c:ptCount val="9"/>
                <c:pt idx="0">
                  <c:v>2007/08</c:v>
                </c:pt>
                <c:pt idx="1">
                  <c:v>2008/09</c:v>
                </c:pt>
                <c:pt idx="2">
                  <c:v>2009/10</c:v>
                </c:pt>
                <c:pt idx="3">
                  <c:v>2010/11</c:v>
                </c:pt>
                <c:pt idx="4">
                  <c:v>2011/12</c:v>
                </c:pt>
                <c:pt idx="5">
                  <c:v>2012/13</c:v>
                </c:pt>
                <c:pt idx="6">
                  <c:v>2013/14</c:v>
                </c:pt>
                <c:pt idx="7">
                  <c:v>2014/15</c:v>
                </c:pt>
                <c:pt idx="8">
                  <c:v>2015/16</c:v>
                </c:pt>
              </c:strCache>
            </c:strRef>
          </c:cat>
          <c:val>
            <c:numRef>
              <c:f>[ecoli_data_2610616.ods]Sheet1!$E$60:$M$60</c:f>
              <c:numCache>
                <c:formatCode>0.0</c:formatCode>
                <c:ptCount val="9"/>
                <c:pt idx="0">
                  <c:v>8.626811784473427</c:v>
                </c:pt>
                <c:pt idx="1">
                  <c:v>5.66569318260175</c:v>
                </c:pt>
                <c:pt idx="2">
                  <c:v>3.62862106419776</c:v>
                </c:pt>
                <c:pt idx="3">
                  <c:v>2.80720830228891</c:v>
                </c:pt>
                <c:pt idx="4">
                  <c:v>2.0933136186046</c:v>
                </c:pt>
                <c:pt idx="5">
                  <c:v>1.72789867423176</c:v>
                </c:pt>
                <c:pt idx="6">
                  <c:v>1.59697727665662</c:v>
                </c:pt>
                <c:pt idx="7">
                  <c:v>1.47284575044786</c:v>
                </c:pt>
                <c:pt idx="8">
                  <c:v>1.50472829767031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[ecoli_data_2610616.ods]Sheet1!$D$61</c:f>
              <c:strCache>
                <c:ptCount val="1"/>
                <c:pt idx="0">
                  <c:v>MSSA</c:v>
                </c:pt>
              </c:strCache>
            </c:strRef>
          </c:tx>
          <c:marker>
            <c:symbol val="none"/>
          </c:marker>
          <c:cat>
            <c:strRef>
              <c:f>[ecoli_data_2610616.ods]Sheet1!$E$59:$M$59</c:f>
              <c:strCache>
                <c:ptCount val="9"/>
                <c:pt idx="0">
                  <c:v>2007/08</c:v>
                </c:pt>
                <c:pt idx="1">
                  <c:v>2008/09</c:v>
                </c:pt>
                <c:pt idx="2">
                  <c:v>2009/10</c:v>
                </c:pt>
                <c:pt idx="3">
                  <c:v>2010/11</c:v>
                </c:pt>
                <c:pt idx="4">
                  <c:v>2011/12</c:v>
                </c:pt>
                <c:pt idx="5">
                  <c:v>2012/13</c:v>
                </c:pt>
                <c:pt idx="6">
                  <c:v>2013/14</c:v>
                </c:pt>
                <c:pt idx="7">
                  <c:v>2014/15</c:v>
                </c:pt>
                <c:pt idx="8">
                  <c:v>2015/16</c:v>
                </c:pt>
              </c:strCache>
            </c:strRef>
          </c:cat>
          <c:val>
            <c:numRef>
              <c:f>[ecoli_data_2610616.ods]Sheet1!$E$61:$M$61</c:f>
              <c:numCache>
                <c:formatCode>General</c:formatCode>
                <c:ptCount val="9"/>
                <c:pt idx="4" formatCode="0.0">
                  <c:v>16.44451657195929</c:v>
                </c:pt>
                <c:pt idx="5" formatCode="0.0">
                  <c:v>16.4786180923488</c:v>
                </c:pt>
                <c:pt idx="6" formatCode="0.0">
                  <c:v>17.211042807587</c:v>
                </c:pt>
                <c:pt idx="7" formatCode="0.0">
                  <c:v>18.125208016449</c:v>
                </c:pt>
                <c:pt idx="8" formatCode="0.0">
                  <c:v>19.4493940893014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[ecoli_data_2610616.ods]Sheet1!$D$62</c:f>
              <c:strCache>
                <c:ptCount val="1"/>
                <c:pt idx="0">
                  <c:v>E coli</c:v>
                </c:pt>
              </c:strCache>
            </c:strRef>
          </c:tx>
          <c:marker>
            <c:symbol val="none"/>
          </c:marker>
          <c:cat>
            <c:strRef>
              <c:f>[ecoli_data_2610616.ods]Sheet1!$E$59:$M$59</c:f>
              <c:strCache>
                <c:ptCount val="9"/>
                <c:pt idx="0">
                  <c:v>2007/08</c:v>
                </c:pt>
                <c:pt idx="1">
                  <c:v>2008/09</c:v>
                </c:pt>
                <c:pt idx="2">
                  <c:v>2009/10</c:v>
                </c:pt>
                <c:pt idx="3">
                  <c:v>2010/11</c:v>
                </c:pt>
                <c:pt idx="4">
                  <c:v>2011/12</c:v>
                </c:pt>
                <c:pt idx="5">
                  <c:v>2012/13</c:v>
                </c:pt>
                <c:pt idx="6">
                  <c:v>2013/14</c:v>
                </c:pt>
                <c:pt idx="7">
                  <c:v>2014/15</c:v>
                </c:pt>
                <c:pt idx="8">
                  <c:v>2015/16</c:v>
                </c:pt>
              </c:strCache>
            </c:strRef>
          </c:cat>
          <c:val>
            <c:numRef>
              <c:f>[ecoli_data_2610616.ods]Sheet1!$E$62:$M$62</c:f>
              <c:numCache>
                <c:formatCode>General</c:formatCode>
                <c:ptCount val="9"/>
                <c:pt idx="5" formatCode="&quot; &quot;#,##0&quot; &quot;;&quot;-&quot;#,##0&quot; &quot;;&quot; -&quot;00&quot; &quot;;&quot; &quot;@&quot; &quot;">
                  <c:v>60.41848</c:v>
                </c:pt>
                <c:pt idx="6" formatCode="&quot; &quot;#,##0&quot; &quot;;&quot;-&quot;#,##0&quot; &quot;;&quot; -&quot;00&quot; &quot;;&quot; &quot;@&quot; &quot;">
                  <c:v>63.51968</c:v>
                </c:pt>
                <c:pt idx="7" formatCode="&quot; &quot;#,##0&quot; &quot;;&quot;-&quot;#,##0&quot; &quot;;&quot; -&quot;00&quot; &quot;;&quot; &quot;@&quot; &quot;">
                  <c:v>65.84357</c:v>
                </c:pt>
                <c:pt idx="8" formatCode="&quot; &quot;#,##0&quot; &quot;;&quot;-&quot;#,##0&quot; &quot;;&quot; -&quot;00&quot; &quot;;&quot; &quot;@&quot; &quot;">
                  <c:v>70.05896999999998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[ecoli_data_2610616.ods]Sheet1!$D$63</c:f>
              <c:strCache>
                <c:ptCount val="1"/>
                <c:pt idx="0">
                  <c:v>C difficile</c:v>
                </c:pt>
              </c:strCache>
            </c:strRef>
          </c:tx>
          <c:marker>
            <c:symbol val="none"/>
          </c:marker>
          <c:cat>
            <c:strRef>
              <c:f>[ecoli_data_2610616.ods]Sheet1!$E$59:$M$59</c:f>
              <c:strCache>
                <c:ptCount val="9"/>
                <c:pt idx="0">
                  <c:v>2007/08</c:v>
                </c:pt>
                <c:pt idx="1">
                  <c:v>2008/09</c:v>
                </c:pt>
                <c:pt idx="2">
                  <c:v>2009/10</c:v>
                </c:pt>
                <c:pt idx="3">
                  <c:v>2010/11</c:v>
                </c:pt>
                <c:pt idx="4">
                  <c:v>2011/12</c:v>
                </c:pt>
                <c:pt idx="5">
                  <c:v>2012/13</c:v>
                </c:pt>
                <c:pt idx="6">
                  <c:v>2013/14</c:v>
                </c:pt>
                <c:pt idx="7">
                  <c:v>2014/15</c:v>
                </c:pt>
                <c:pt idx="8">
                  <c:v>2015/16</c:v>
                </c:pt>
              </c:strCache>
            </c:strRef>
          </c:cat>
          <c:val>
            <c:numRef>
              <c:f>[ecoli_data_2610616.ods]Sheet1!$E$63:$M$63</c:f>
              <c:numCache>
                <c:formatCode>0.0</c:formatCode>
                <c:ptCount val="9"/>
                <c:pt idx="0">
                  <c:v>107.564772054529</c:v>
                </c:pt>
                <c:pt idx="1">
                  <c:v>69.67740900375136</c:v>
                </c:pt>
                <c:pt idx="2">
                  <c:v>48.9500599197679</c:v>
                </c:pt>
                <c:pt idx="3">
                  <c:v>41.1452198634608</c:v>
                </c:pt>
                <c:pt idx="4">
                  <c:v>33.80438891979585</c:v>
                </c:pt>
                <c:pt idx="5">
                  <c:v>27.47807696878953</c:v>
                </c:pt>
                <c:pt idx="6">
                  <c:v>24.75500043002989</c:v>
                </c:pt>
                <c:pt idx="7">
                  <c:v>26.12828361294512</c:v>
                </c:pt>
                <c:pt idx="8">
                  <c:v>25.977232479561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03870424"/>
        <c:axId val="-1903867304"/>
      </c:lineChart>
      <c:catAx>
        <c:axId val="-1903870424"/>
        <c:scaling>
          <c:orientation val="minMax"/>
        </c:scaling>
        <c:delete val="0"/>
        <c:axPos val="b"/>
        <c:majorTickMark val="out"/>
        <c:minorTickMark val="none"/>
        <c:tickLblPos val="nextTo"/>
        <c:crossAx val="-1903867304"/>
        <c:crosses val="autoZero"/>
        <c:auto val="1"/>
        <c:lblAlgn val="ctr"/>
        <c:lblOffset val="100"/>
        <c:noMultiLvlLbl val="0"/>
      </c:catAx>
      <c:valAx>
        <c:axId val="-1903867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Rate</a:t>
                </a:r>
                <a:r>
                  <a:rPr lang="en-GB" baseline="0"/>
                  <a:t> per 100k population</a:t>
                </a:r>
                <a:endParaRPr lang="en-GB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-1903870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[ecoli_data_2610616.ods]Sheet1!$B$82:$B$96</c:f>
              <c:strCache>
                <c:ptCount val="15"/>
                <c:pt idx="0">
                  <c:v>2001/2</c:v>
                </c:pt>
                <c:pt idx="1">
                  <c:v>2002/3</c:v>
                </c:pt>
                <c:pt idx="2">
                  <c:v>2003/4</c:v>
                </c:pt>
                <c:pt idx="3">
                  <c:v>2004/5</c:v>
                </c:pt>
                <c:pt idx="4">
                  <c:v>2005/6</c:v>
                </c:pt>
                <c:pt idx="5">
                  <c:v>2006/7</c:v>
                </c:pt>
                <c:pt idx="6">
                  <c:v>2007/08</c:v>
                </c:pt>
                <c:pt idx="7">
                  <c:v>2008/09</c:v>
                </c:pt>
                <c:pt idx="8">
                  <c:v>2009/10</c:v>
                </c:pt>
                <c:pt idx="9">
                  <c:v>2010/11</c:v>
                </c:pt>
                <c:pt idx="10">
                  <c:v>2011/12</c:v>
                </c:pt>
                <c:pt idx="11">
                  <c:v>2012/13</c:v>
                </c:pt>
                <c:pt idx="12">
                  <c:v>2013/14</c:v>
                </c:pt>
                <c:pt idx="13">
                  <c:v>2014/15</c:v>
                </c:pt>
                <c:pt idx="14">
                  <c:v>2015/16</c:v>
                </c:pt>
              </c:strCache>
            </c:strRef>
          </c:cat>
          <c:val>
            <c:numRef>
              <c:f>[ecoli_data_2610616.ods]Sheet1!$C$82:$C$96</c:f>
              <c:numCache>
                <c:formatCode>#,##0</c:formatCode>
                <c:ptCount val="15"/>
                <c:pt idx="0">
                  <c:v>7291.0</c:v>
                </c:pt>
                <c:pt idx="1">
                  <c:v>7426.0</c:v>
                </c:pt>
                <c:pt idx="2">
                  <c:v>7700.0</c:v>
                </c:pt>
                <c:pt idx="3">
                  <c:v>7233.0</c:v>
                </c:pt>
                <c:pt idx="4">
                  <c:v>7096.0</c:v>
                </c:pt>
                <c:pt idx="5">
                  <c:v>6383.0</c:v>
                </c:pt>
                <c:pt idx="6" formatCode="&quot; &quot;#,##0&quot; &quot;;&quot;-&quot;#,##0&quot; &quot;;&quot; -&quot;00&quot; &quot;;&quot; &quot;@&quot; &quot;">
                  <c:v>4451.0</c:v>
                </c:pt>
                <c:pt idx="7" formatCode="&quot; &quot;#,##0&quot; &quot;;&quot;-&quot;#,##0&quot; &quot;;&quot; -&quot;00&quot; &quot;;&quot; &quot;@&quot; &quot;">
                  <c:v>2935.0</c:v>
                </c:pt>
                <c:pt idx="8" formatCode="&quot; &quot;#,##0&quot; &quot;;&quot;-&quot;#,##0&quot; &quot;;&quot; -&quot;00&quot; &quot;;&quot; &quot;@&quot; &quot;">
                  <c:v>1898.0</c:v>
                </c:pt>
                <c:pt idx="9" formatCode="&quot; &quot;#,##0&quot; &quot;;&quot;-&quot;#,##0&quot; &quot;;&quot; -&quot;00&quot; &quot;;&quot; &quot;@&quot; &quot;">
                  <c:v>1481.0</c:v>
                </c:pt>
                <c:pt idx="10" formatCode="&quot; &quot;#,##0&quot; &quot;;&quot;-&quot;#,##0&quot; &quot;;&quot; -&quot;00&quot; &quot;;&quot; &quot;@&quot; &quot;">
                  <c:v>1116.0</c:v>
                </c:pt>
                <c:pt idx="11" formatCode="&quot; &quot;#,##0&quot; &quot;;&quot;-&quot;#,##0&quot; &quot;;&quot; -&quot;00&quot; &quot;;&quot; &quot;@&quot; &quot;">
                  <c:v>924.0</c:v>
                </c:pt>
                <c:pt idx="12" formatCode="&quot; &quot;#,##0&quot; &quot;;&quot;-&quot;#,##0&quot; &quot;;&quot; -&quot;00&quot; &quot;;&quot; &quot;@&quot; &quot;">
                  <c:v>862.0</c:v>
                </c:pt>
                <c:pt idx="13" formatCode="&quot; &quot;#,##0&quot; &quot;;&quot;-&quot;#,##0&quot; &quot;;&quot; -&quot;00&quot; &quot;;&quot; &quot;@&quot; &quot;">
                  <c:v>800.0</c:v>
                </c:pt>
                <c:pt idx="14" formatCode="&quot; &quot;#,##0&quot; &quot;;&quot;-&quot;#,##0&quot; &quot;;&quot; -&quot;00&quot; &quot;;&quot; &quot;@&quot; &quot;">
                  <c:v>819.0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4130776"/>
        <c:axId val="-2124127832"/>
      </c:lineChart>
      <c:catAx>
        <c:axId val="-212413077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4127832"/>
        <c:crosses val="autoZero"/>
        <c:auto val="1"/>
        <c:lblAlgn val="ctr"/>
        <c:lblOffset val="100"/>
        <c:noMultiLvlLbl val="0"/>
      </c:catAx>
      <c:valAx>
        <c:axId val="-21241278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MRSA bacteraemia counts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-2124130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'[AEC_201516_data_supplement (1).ods]E_coli_bacteraemia'!$G$104:$S$104</c:f>
              <c:strCache>
                <c:ptCount val="13"/>
                <c:pt idx="0">
                  <c:v>London</c:v>
                </c:pt>
                <c:pt idx="1">
                  <c:v>South West</c:v>
                </c:pt>
                <c:pt idx="2">
                  <c:v>South East</c:v>
                </c:pt>
                <c:pt idx="3">
                  <c:v>Wessex</c:v>
                </c:pt>
                <c:pt idx="4">
                  <c:v>South Central</c:v>
                </c:pt>
                <c:pt idx="5">
                  <c:v>East</c:v>
                </c:pt>
                <c:pt idx="6">
                  <c:v>Central Midlands</c:v>
                </c:pt>
                <c:pt idx="7">
                  <c:v>West Midlands</c:v>
                </c:pt>
                <c:pt idx="8">
                  <c:v>North Midlands</c:v>
                </c:pt>
                <c:pt idx="9">
                  <c:v>Yorkshire and Humber</c:v>
                </c:pt>
                <c:pt idx="10">
                  <c:v>Lancashire and Greater Manchester</c:v>
                </c:pt>
                <c:pt idx="11">
                  <c:v>Cheshire and Merseyside</c:v>
                </c:pt>
                <c:pt idx="12">
                  <c:v>Cumbria and North East</c:v>
                </c:pt>
              </c:strCache>
            </c:strRef>
          </c:cat>
          <c:val>
            <c:numRef>
              <c:f>'[AEC_201516_data_supplement (1).ods]E_coli_bacteraemia'!$G$105:$S$105</c:f>
              <c:numCache>
                <c:formatCode>" "#,##0.0" ";"-"#,##0.0" ";" -"00.0" ";" "@" "</c:formatCode>
                <c:ptCount val="13"/>
                <c:pt idx="0">
                  <c:v>61.80265866273434</c:v>
                </c:pt>
                <c:pt idx="1">
                  <c:v>67.78342287588792</c:v>
                </c:pt>
                <c:pt idx="2">
                  <c:v>69.30714208561096</c:v>
                </c:pt>
                <c:pt idx="3">
                  <c:v>64.73498769640827</c:v>
                </c:pt>
                <c:pt idx="4" formatCode="General">
                  <c:v>58.8</c:v>
                </c:pt>
                <c:pt idx="5">
                  <c:v>63.09578525184272</c:v>
                </c:pt>
                <c:pt idx="6">
                  <c:v>65.04533911195242</c:v>
                </c:pt>
                <c:pt idx="7">
                  <c:v>67.99777727754585</c:v>
                </c:pt>
                <c:pt idx="8">
                  <c:v>83.750884113927</c:v>
                </c:pt>
                <c:pt idx="9">
                  <c:v>80.17363656963869</c:v>
                </c:pt>
                <c:pt idx="10">
                  <c:v>72.40887376480782</c:v>
                </c:pt>
                <c:pt idx="11">
                  <c:v>81.550968669838</c:v>
                </c:pt>
                <c:pt idx="12">
                  <c:v>87.53368527239294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8174120"/>
        <c:axId val="-2058177080"/>
      </c:barChart>
      <c:catAx>
        <c:axId val="-205817412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58177080"/>
        <c:crosses val="autoZero"/>
        <c:auto val="1"/>
        <c:lblAlgn val="ctr"/>
        <c:lblOffset val="100"/>
        <c:noMultiLvlLbl val="0"/>
      </c:catAx>
      <c:valAx>
        <c:axId val="-2058177080"/>
        <c:scaling>
          <c:orientation val="minMax"/>
        </c:scaling>
        <c:delete val="0"/>
        <c:axPos val="l"/>
        <c:majorGridlines/>
        <c:numFmt formatCode="&quot; &quot;#,##0.0&quot; &quot;;&quot;-&quot;#,##0.0&quot; &quot;;&quot; -&quot;00.0&quot; &quot;;&quot; &quot;@&quot; &quot;" sourceLinked="1"/>
        <c:majorTickMark val="out"/>
        <c:minorTickMark val="none"/>
        <c:tickLblPos val="nextTo"/>
        <c:crossAx val="-2058174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'[AEC_201516_data_supplement (1).ods]Sheet1'!$M$45</c:f>
              <c:strCache>
                <c:ptCount val="1"/>
                <c:pt idx="0">
                  <c:v>Community -acquired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(1).ods]Sheet1'!$M$46:$M$49</c:f>
              <c:numCache>
                <c:formatCode>#,##0</c:formatCode>
                <c:ptCount val="4"/>
                <c:pt idx="0">
                  <c:v>17839.0</c:v>
                </c:pt>
                <c:pt idx="1">
                  <c:v>18634.0</c:v>
                </c:pt>
                <c:pt idx="2">
                  <c:v>19192.0</c:v>
                </c:pt>
                <c:pt idx="3">
                  <c:v>19995.0</c:v>
                </c:pt>
              </c:numCache>
            </c:numRef>
          </c:val>
        </c:ser>
        <c:ser>
          <c:idx val="1"/>
          <c:order val="1"/>
          <c:tx>
            <c:strRef>
              <c:f>'[AEC_201516_data_supplement (1).ods]Sheet1'!$N$45</c:f>
              <c:strCache>
                <c:ptCount val="1"/>
                <c:pt idx="0">
                  <c:v>early hospital 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(1).ods]Sheet1'!$N$46:$N$49</c:f>
              <c:numCache>
                <c:formatCode>" "#,##0" ";"-"#,##0" ";" -"00" ";" "@" "</c:formatCode>
                <c:ptCount val="4"/>
                <c:pt idx="0">
                  <c:v>2424.0</c:v>
                </c:pt>
                <c:pt idx="1">
                  <c:v>2410.0</c:v>
                </c:pt>
                <c:pt idx="2">
                  <c:v>2338.0</c:v>
                </c:pt>
                <c:pt idx="3">
                  <c:v>2430.0</c:v>
                </c:pt>
              </c:numCache>
            </c:numRef>
          </c:val>
        </c:ser>
        <c:ser>
          <c:idx val="2"/>
          <c:order val="2"/>
          <c:tx>
            <c:strRef>
              <c:f>'[AEC_201516_data_supplement (1).ods]Sheet1'!$O$45</c:f>
              <c:strCache>
                <c:ptCount val="1"/>
                <c:pt idx="0">
                  <c:v>late hospital-acquired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(1).ods]Sheet1'!$O$46:$O$49</c:f>
              <c:numCache>
                <c:formatCode>" "#,##0" ";"-"#,##0" ";" -"00" ";" "@" "</c:formatCode>
                <c:ptCount val="4"/>
                <c:pt idx="0">
                  <c:v>5114.0</c:v>
                </c:pt>
                <c:pt idx="1">
                  <c:v>5142.0</c:v>
                </c:pt>
                <c:pt idx="2">
                  <c:v>5024.0</c:v>
                </c:pt>
                <c:pt idx="3">
                  <c:v>5155.0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96093416"/>
        <c:axId val="-2045448712"/>
      </c:barChart>
      <c:catAx>
        <c:axId val="-189609341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5448712"/>
        <c:crosses val="autoZero"/>
        <c:auto val="1"/>
        <c:lblAlgn val="ctr"/>
        <c:lblOffset val="100"/>
        <c:noMultiLvlLbl val="0"/>
      </c:catAx>
      <c:valAx>
        <c:axId val="-20454487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-1896093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'[AEC_201516_data_supplement (1).ods]Sheet1'!$Q$26</c:f>
              <c:strCache>
                <c:ptCount val="1"/>
                <c:pt idx="0">
                  <c:v>2012/13</c:v>
                </c:pt>
              </c:strCache>
            </c:strRef>
          </c:tx>
          <c:invertIfNegative val="0"/>
          <c:cat>
            <c:strRef>
              <c:f>'[AEC_201516_data_supplement (1).ods]Sheet1'!$R$25:$V$25</c:f>
              <c:strCache>
                <c:ptCount val="5"/>
                <c:pt idx="0">
                  <c:v>GI</c:v>
                </c:pt>
                <c:pt idx="1">
                  <c:v>Hepatobiliary</c:v>
                </c:pt>
                <c:pt idx="2">
                  <c:v>UTI</c:v>
                </c:pt>
                <c:pt idx="3">
                  <c:v>Other</c:v>
                </c:pt>
                <c:pt idx="4">
                  <c:v>NK</c:v>
                </c:pt>
              </c:strCache>
            </c:strRef>
          </c:cat>
          <c:val>
            <c:numRef>
              <c:f>'[AEC_201516_data_supplement (1).ods]Sheet1'!$R$26:$V$26</c:f>
              <c:numCache>
                <c:formatCode>" "#,##0" ";"-"#,##0" ";" -"00" ";" "@" "</c:formatCode>
                <c:ptCount val="5"/>
                <c:pt idx="0">
                  <c:v>1782.0</c:v>
                </c:pt>
                <c:pt idx="1">
                  <c:v>3756.0</c:v>
                </c:pt>
                <c:pt idx="2">
                  <c:v>13501.0</c:v>
                </c:pt>
                <c:pt idx="3">
                  <c:v>2986.0</c:v>
                </c:pt>
                <c:pt idx="4">
                  <c:v>5585.0</c:v>
                </c:pt>
              </c:numCache>
            </c:numRef>
          </c:val>
        </c:ser>
        <c:ser>
          <c:idx val="1"/>
          <c:order val="1"/>
          <c:tx>
            <c:strRef>
              <c:f>'[AEC_201516_data_supplement (1).ods]Sheet1'!$Q$27</c:f>
              <c:strCache>
                <c:ptCount val="1"/>
                <c:pt idx="0">
                  <c:v>2013/14</c:v>
                </c:pt>
              </c:strCache>
            </c:strRef>
          </c:tx>
          <c:invertIfNegative val="0"/>
          <c:cat>
            <c:strRef>
              <c:f>'[AEC_201516_data_supplement (1).ods]Sheet1'!$R$25:$V$25</c:f>
              <c:strCache>
                <c:ptCount val="5"/>
                <c:pt idx="0">
                  <c:v>GI</c:v>
                </c:pt>
                <c:pt idx="1">
                  <c:v>Hepatobiliary</c:v>
                </c:pt>
                <c:pt idx="2">
                  <c:v>UTI</c:v>
                </c:pt>
                <c:pt idx="3">
                  <c:v>Other</c:v>
                </c:pt>
                <c:pt idx="4">
                  <c:v>NK</c:v>
                </c:pt>
              </c:strCache>
            </c:strRef>
          </c:cat>
          <c:val>
            <c:numRef>
              <c:f>'[AEC_201516_data_supplement (1).ods]Sheet1'!$R$27:$V$27</c:f>
              <c:numCache>
                <c:formatCode>" "#,##0" ";"-"#,##0" ";" -"00" ";" "@" "</c:formatCode>
                <c:ptCount val="5"/>
                <c:pt idx="0">
                  <c:v>1711.0</c:v>
                </c:pt>
                <c:pt idx="1">
                  <c:v>3855.0</c:v>
                </c:pt>
                <c:pt idx="2">
                  <c:v>13393.0</c:v>
                </c:pt>
                <c:pt idx="3">
                  <c:v>2889.0</c:v>
                </c:pt>
                <c:pt idx="4">
                  <c:v>6452.0</c:v>
                </c:pt>
              </c:numCache>
            </c:numRef>
          </c:val>
        </c:ser>
        <c:ser>
          <c:idx val="2"/>
          <c:order val="2"/>
          <c:tx>
            <c:strRef>
              <c:f>'[AEC_201516_data_supplement (1).ods]Sheet1'!$Q$28</c:f>
              <c:strCache>
                <c:ptCount val="1"/>
                <c:pt idx="0">
                  <c:v>2014/15</c:v>
                </c:pt>
              </c:strCache>
            </c:strRef>
          </c:tx>
          <c:invertIfNegative val="0"/>
          <c:cat>
            <c:strRef>
              <c:f>'[AEC_201516_data_supplement (1).ods]Sheet1'!$R$25:$V$25</c:f>
              <c:strCache>
                <c:ptCount val="5"/>
                <c:pt idx="0">
                  <c:v>GI</c:v>
                </c:pt>
                <c:pt idx="1">
                  <c:v>Hepatobiliary</c:v>
                </c:pt>
                <c:pt idx="2">
                  <c:v>UTI</c:v>
                </c:pt>
                <c:pt idx="3">
                  <c:v>Other</c:v>
                </c:pt>
                <c:pt idx="4">
                  <c:v>NK</c:v>
                </c:pt>
              </c:strCache>
            </c:strRef>
          </c:cat>
          <c:val>
            <c:numRef>
              <c:f>'[AEC_201516_data_supplement (1).ods]Sheet1'!$R$28:$V$28</c:f>
              <c:numCache>
                <c:formatCode>" "#,##0" ";"-"#,##0" ";" -"00" ";" "@" "</c:formatCode>
                <c:ptCount val="5"/>
                <c:pt idx="0">
                  <c:v>1640.0</c:v>
                </c:pt>
                <c:pt idx="1">
                  <c:v>3817.0</c:v>
                </c:pt>
                <c:pt idx="2">
                  <c:v>13085.0</c:v>
                </c:pt>
                <c:pt idx="3">
                  <c:v>2949.0</c:v>
                </c:pt>
                <c:pt idx="4">
                  <c:v>7229.0</c:v>
                </c:pt>
              </c:numCache>
            </c:numRef>
          </c:val>
        </c:ser>
        <c:ser>
          <c:idx val="3"/>
          <c:order val="3"/>
          <c:tx>
            <c:strRef>
              <c:f>'[AEC_201516_data_supplement (1).ods]Sheet1'!$Q$29</c:f>
              <c:strCache>
                <c:ptCount val="1"/>
                <c:pt idx="0">
                  <c:v>2015/16</c:v>
                </c:pt>
              </c:strCache>
            </c:strRef>
          </c:tx>
          <c:invertIfNegative val="0"/>
          <c:cat>
            <c:strRef>
              <c:f>'[AEC_201516_data_supplement (1).ods]Sheet1'!$R$25:$V$25</c:f>
              <c:strCache>
                <c:ptCount val="5"/>
                <c:pt idx="0">
                  <c:v>GI</c:v>
                </c:pt>
                <c:pt idx="1">
                  <c:v>Hepatobiliary</c:v>
                </c:pt>
                <c:pt idx="2">
                  <c:v>UTI</c:v>
                </c:pt>
                <c:pt idx="3">
                  <c:v>Other</c:v>
                </c:pt>
                <c:pt idx="4">
                  <c:v>NK</c:v>
                </c:pt>
              </c:strCache>
            </c:strRef>
          </c:cat>
          <c:val>
            <c:numRef>
              <c:f>'[AEC_201516_data_supplement (1).ods]Sheet1'!$R$29:$V$29</c:f>
              <c:numCache>
                <c:formatCode>" "#,##0" ";"-"#,##0" ";" -"00" ";" "@" "</c:formatCode>
                <c:ptCount val="5"/>
                <c:pt idx="0">
                  <c:v>1485.0</c:v>
                </c:pt>
                <c:pt idx="1">
                  <c:v>3552.0</c:v>
                </c:pt>
                <c:pt idx="2">
                  <c:v>12201.0</c:v>
                </c:pt>
                <c:pt idx="3">
                  <c:v>2768.0</c:v>
                </c:pt>
                <c:pt idx="4">
                  <c:v>6354.0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86985592"/>
        <c:axId val="-1886982472"/>
      </c:barChart>
      <c:catAx>
        <c:axId val="-1886985592"/>
        <c:scaling>
          <c:orientation val="minMax"/>
        </c:scaling>
        <c:delete val="0"/>
        <c:axPos val="b"/>
        <c:majorTickMark val="out"/>
        <c:minorTickMark val="none"/>
        <c:tickLblPos val="nextTo"/>
        <c:crossAx val="-1886982472"/>
        <c:crosses val="autoZero"/>
        <c:auto val="1"/>
        <c:lblAlgn val="ctr"/>
        <c:lblOffset val="100"/>
        <c:noMultiLvlLbl val="0"/>
      </c:catAx>
      <c:valAx>
        <c:axId val="-1886982472"/>
        <c:scaling>
          <c:orientation val="minMax"/>
        </c:scaling>
        <c:delete val="0"/>
        <c:axPos val="l"/>
        <c:majorGridlines/>
        <c:numFmt formatCode="&quot; &quot;#,##0&quot; &quot;;&quot;-&quot;#,##0&quot; &quot;;&quot; -&quot;00&quot; &quot;;&quot; &quot;@&quot; &quot;" sourceLinked="1"/>
        <c:majorTickMark val="out"/>
        <c:minorTickMark val="none"/>
        <c:tickLblPos val="nextTo"/>
        <c:crossAx val="-1886985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'[AEC_201516_data_supplement (1).ods]Sheet1'!$M$45</c:f>
              <c:strCache>
                <c:ptCount val="1"/>
                <c:pt idx="0">
                  <c:v>Community -acquired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(1).ods]Sheet1'!$M$46:$M$49</c:f>
              <c:numCache>
                <c:formatCode>#,##0</c:formatCode>
                <c:ptCount val="4"/>
                <c:pt idx="0">
                  <c:v>17839.0</c:v>
                </c:pt>
                <c:pt idx="1">
                  <c:v>18634.0</c:v>
                </c:pt>
                <c:pt idx="2">
                  <c:v>19192.0</c:v>
                </c:pt>
                <c:pt idx="3">
                  <c:v>19995.0</c:v>
                </c:pt>
              </c:numCache>
            </c:numRef>
          </c:val>
        </c:ser>
        <c:ser>
          <c:idx val="1"/>
          <c:order val="1"/>
          <c:tx>
            <c:strRef>
              <c:f>'[AEC_201516_data_supplement (1).ods]Sheet1'!$N$45</c:f>
              <c:strCache>
                <c:ptCount val="1"/>
                <c:pt idx="0">
                  <c:v>early hospital 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(1).ods]Sheet1'!$N$46:$N$49</c:f>
              <c:numCache>
                <c:formatCode>" "#,##0" ";"-"#,##0" ";" -"00" ";" "@" "</c:formatCode>
                <c:ptCount val="4"/>
                <c:pt idx="0">
                  <c:v>2424.0</c:v>
                </c:pt>
                <c:pt idx="1">
                  <c:v>2410.0</c:v>
                </c:pt>
                <c:pt idx="2">
                  <c:v>2338.0</c:v>
                </c:pt>
                <c:pt idx="3">
                  <c:v>2430.0</c:v>
                </c:pt>
              </c:numCache>
            </c:numRef>
          </c:val>
        </c:ser>
        <c:ser>
          <c:idx val="2"/>
          <c:order val="2"/>
          <c:tx>
            <c:strRef>
              <c:f>'[AEC_201516_data_supplement (1).ods]Sheet1'!$O$45</c:f>
              <c:strCache>
                <c:ptCount val="1"/>
                <c:pt idx="0">
                  <c:v>late hospital-acquired</c:v>
                </c:pt>
              </c:strCache>
            </c:strRef>
          </c:tx>
          <c:invertIfNegative val="0"/>
          <c:cat>
            <c:strRef>
              <c:f>'[AEC_201516_data_supplement (1).ods]Sheet1'!$L$46:$L$49</c:f>
              <c:strCache>
                <c:ptCount val="4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</c:strCache>
            </c:strRef>
          </c:cat>
          <c:val>
            <c:numRef>
              <c:f>'[AEC_201516_data_supplement (1).ods]Sheet1'!$O$46:$O$49</c:f>
              <c:numCache>
                <c:formatCode>" "#,##0" ";"-"#,##0" ";" -"00" ";" "@" "</c:formatCode>
                <c:ptCount val="4"/>
                <c:pt idx="0">
                  <c:v>5114.0</c:v>
                </c:pt>
                <c:pt idx="1">
                  <c:v>5142.0</c:v>
                </c:pt>
                <c:pt idx="2">
                  <c:v>5024.0</c:v>
                </c:pt>
                <c:pt idx="3">
                  <c:v>5155.0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4160856"/>
        <c:axId val="-2124310424"/>
      </c:barChart>
      <c:catAx>
        <c:axId val="-21241608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4310424"/>
        <c:crosses val="autoZero"/>
        <c:auto val="1"/>
        <c:lblAlgn val="ctr"/>
        <c:lblOffset val="100"/>
        <c:noMultiLvlLbl val="0"/>
      </c:catAx>
      <c:valAx>
        <c:axId val="-21243104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-2124160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0.14737</cdr:x>
      <cdr:y>0.22222</cdr:y>
    </cdr:from>
    <cdr:to>
      <cdr:x>0.14737</cdr:x>
      <cdr:y>0.33333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V="1">
          <a:off x="1008112" y="864096"/>
          <a:ext cx="0" cy="43204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0.11579</cdr:x>
      <cdr:y>0.35185</cdr:y>
    </cdr:from>
    <cdr:to>
      <cdr:x>0.27368</cdr:x>
      <cdr:y>0.46296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92088" y="1368152"/>
          <a:ext cx="108012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Mandatory surveillance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0.2</cdr:x>
      <cdr:y>0</cdr:y>
    </cdr:from>
    <cdr:to>
      <cdr:x>0.32632</cdr:x>
      <cdr:y>0.11111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368152" y="0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Reduction targets set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0.26316</cdr:x>
      <cdr:y>0.09259</cdr:y>
    </cdr:from>
    <cdr:to>
      <cdr:x>0.26316</cdr:x>
      <cdr:y>0.14815</cdr:y>
    </cdr:to>
    <cdr:cxnSp macro="">
      <cdr:nvCxnSpPr>
        <cdr:cNvPr id="9" name="Straight Arrow Connector 8"/>
        <cdr:cNvCxnSpPr/>
      </cdr:nvCxnSpPr>
      <cdr:spPr>
        <a:xfrm xmlns:a="http://schemas.openxmlformats.org/drawingml/2006/main">
          <a:off x="1800200" y="360040"/>
          <a:ext cx="0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0.53684</cdr:x>
      <cdr:y>0.46296</cdr:y>
    </cdr:from>
    <cdr:to>
      <cdr:x>0.85263</cdr:x>
      <cdr:y>0.61111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672408" y="1800200"/>
          <a:ext cx="216024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Screening elective admissions 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0.55789</cdr:x>
      <cdr:y>0.53704</cdr:y>
    </cdr:from>
    <cdr:to>
      <cdr:x>0.61053</cdr:x>
      <cdr:y>0.59259</cdr:y>
    </cdr:to>
    <cdr:cxnSp macro="">
      <cdr:nvCxnSpPr>
        <cdr:cNvPr id="12" name="Straight Arrow Connector 11"/>
        <cdr:cNvCxnSpPr/>
      </cdr:nvCxnSpPr>
      <cdr:spPr>
        <a:xfrm xmlns:a="http://schemas.openxmlformats.org/drawingml/2006/main" flipH="1">
          <a:off x="3816424" y="2088232"/>
          <a:ext cx="360040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0.74737</cdr:x>
      <cdr:y>0.59259</cdr:y>
    </cdr:from>
    <cdr:to>
      <cdr:x>0.89474</cdr:x>
      <cdr:y>0.7037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112568" y="2304256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Universal screening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0.8</cdr:x>
      <cdr:y>0.7037</cdr:y>
    </cdr:from>
    <cdr:to>
      <cdr:x>0.81053</cdr:x>
      <cdr:y>0.77778</cdr:y>
    </cdr:to>
    <cdr:cxnSp macro="">
      <cdr:nvCxnSpPr>
        <cdr:cNvPr id="15" name="Straight Arrow Connector 14"/>
        <cdr:cNvCxnSpPr/>
      </cdr:nvCxnSpPr>
      <cdr:spPr>
        <a:xfrm xmlns:a="http://schemas.openxmlformats.org/drawingml/2006/main" flipH="1">
          <a:off x="5472608" y="2736304"/>
          <a:ext cx="72008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0.13684</cdr:x>
      <cdr:y>0.7037</cdr:y>
    </cdr:from>
    <cdr:to>
      <cdr:x>0.58947</cdr:x>
      <cdr:y>0.74074</cdr:y>
    </cdr:to>
    <cdr:sp macro="" textlink="">
      <cdr:nvSpPr>
        <cdr:cNvPr id="16" name="Rectangle 15"/>
        <cdr:cNvSpPr/>
      </cdr:nvSpPr>
      <cdr:spPr>
        <a:xfrm xmlns:a="http://schemas.openxmlformats.org/drawingml/2006/main">
          <a:off x="936104" y="2736304"/>
          <a:ext cx="3096344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0.15789</cdr:x>
      <cdr:y>0.75926</cdr:y>
    </cdr:from>
    <cdr:to>
      <cdr:x>0.55789</cdr:x>
      <cdr:y>0.81481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080120" y="2952328"/>
          <a:ext cx="273630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Rapid rise in NHS spending: 7% pa rise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0.42105</cdr:x>
      <cdr:y>0.11111</cdr:y>
    </cdr:from>
    <cdr:to>
      <cdr:x>0.91579</cdr:x>
      <cdr:y>0.22222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880320" y="432048"/>
          <a:ext cx="338437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“Going further faster”- role of chief exec and trust board in IPC reinforced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0.41053</cdr:x>
      <cdr:y>0.22222</cdr:y>
    </cdr:from>
    <cdr:to>
      <cdr:x>0.43158</cdr:x>
      <cdr:y>0.25926</cdr:y>
    </cdr:to>
    <cdr:cxnSp macro="">
      <cdr:nvCxnSpPr>
        <cdr:cNvPr id="20" name="Straight Arrow Connector 19"/>
        <cdr:cNvCxnSpPr/>
      </cdr:nvCxnSpPr>
      <cdr:spPr>
        <a:xfrm xmlns:a="http://schemas.openxmlformats.org/drawingml/2006/main" flipH="1">
          <a:off x="2808312" y="864096"/>
          <a:ext cx="144016" cy="14401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0.32632</cdr:x>
      <cdr:y>0.01852</cdr:y>
    </cdr:from>
    <cdr:to>
      <cdr:x>0.68421</cdr:x>
      <cdr:y>0.09259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2232248" y="72008"/>
          <a:ext cx="24482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 err="1" smtClean="0"/>
            <a:t>Cleanyourhands</a:t>
          </a:r>
          <a:r>
            <a:rPr lang="en-GB" sz="1100" dirty="0" smtClean="0"/>
            <a:t> campaign starts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0.27368</cdr:x>
      <cdr:y>0.09259</cdr:y>
    </cdr:from>
    <cdr:to>
      <cdr:x>0.32632</cdr:x>
      <cdr:y>0.14815</cdr:y>
    </cdr:to>
    <cdr:cxnSp macro="">
      <cdr:nvCxnSpPr>
        <cdr:cNvPr id="23" name="Straight Arrow Connector 22"/>
        <cdr:cNvCxnSpPr/>
      </cdr:nvCxnSpPr>
      <cdr:spPr>
        <a:xfrm xmlns:a="http://schemas.openxmlformats.org/drawingml/2006/main" flipH="1">
          <a:off x="1872208" y="360040"/>
          <a:ext cx="360040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BED8859-E5FB-4693-BEFA-F9D8E079E817}" type="datetimeFigureOut">
              <a:rPr lang="en-GB"/>
              <a:pPr>
                <a:defRPr/>
              </a:pPr>
              <a:t>22/06/17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2E897F3-D46B-4C83-9C3D-8C68161A44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010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1C7D3F9-C3C1-4E0C-BFD4-FA6CD51209CF}" type="datetimeFigureOut">
              <a:rPr lang="en-US"/>
              <a:pPr>
                <a:defRPr/>
              </a:pPr>
              <a:t>22/06/17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E5DCC57-C745-4181-AA3D-DF6C69F3A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27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0CD4739-DCB3-4D33-A11B-AF15B606CD22}" type="slidenum">
              <a:rPr lang="en-GB" altLang="en-US" smtClean="0">
                <a:latin typeface="Calibri" pitchFamily="34" charset="0"/>
              </a:rPr>
              <a:pPr eaLnBrk="1" hangingPunct="1"/>
              <a:t>4</a:t>
            </a:fld>
            <a:endParaRPr lang="en-GB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mailto:publications@phe.gov.uk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3063"/>
            <a:ext cx="14398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39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C9C66-47DF-4BDA-92E5-AD388BED87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133303"/>
            <a:ext cx="9144000" cy="47246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988840"/>
            <a:ext cx="9144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Arial"/>
              <a:ea typeface="ヒラギノ角ゴ Pro W3" pitchFamily="8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492896"/>
            <a:ext cx="7633648" cy="172450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\\colhpafil004\Colindale_Data\HQ Group and LARS\Group Data\Design\Branding and logos\PHE logos with strapline\Small without Old French text\PHE small logo for A4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74110" cy="1812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4640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2" y="54868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58000" y="1412776"/>
            <a:ext cx="8028000" cy="4739679"/>
          </a:xfrm>
        </p:spPr>
        <p:txBody>
          <a:bodyPr/>
          <a:lstStyle>
            <a:lvl1pPr marL="4763" indent="-4763">
              <a:lnSpc>
                <a:spcPct val="114000"/>
              </a:lnSpc>
              <a:spcBef>
                <a:spcPts val="0"/>
              </a:spcBef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Text should be 12-18pt Arial. Do not use other fonts.</a:t>
            </a:r>
          </a:p>
          <a:p>
            <a:pPr lvl="0"/>
            <a:endParaRPr lang="en-US" b="1" dirty="0">
              <a:latin typeface="Arial" pitchFamily="84" charset="0"/>
            </a:endParaRPr>
          </a:p>
          <a:p>
            <a:pPr lvl="0"/>
            <a:r>
              <a:rPr lang="en-US" b="1" dirty="0">
                <a:latin typeface="Arial" pitchFamily="84" charset="0"/>
              </a:rPr>
              <a:t>Note</a:t>
            </a:r>
          </a:p>
          <a:p>
            <a:pPr lvl="0"/>
            <a:r>
              <a:rPr lang="en-US" dirty="0">
                <a:latin typeface="Arial" pitchFamily="84" charset="0"/>
              </a:rPr>
              <a:t>This template should NOT be used to create publications, as this may mean</a:t>
            </a:r>
          </a:p>
          <a:p>
            <a:pPr lvl="0"/>
            <a:r>
              <a:rPr lang="en-US" dirty="0">
                <a:latin typeface="Arial" pitchFamily="84" charset="0"/>
              </a:rPr>
              <a:t>publication on GOV.UK will not be possible. </a:t>
            </a:r>
          </a:p>
          <a:p>
            <a:pPr lvl="0"/>
            <a:endParaRPr lang="en-US" dirty="0">
              <a:latin typeface="Arial" pitchFamily="84" charset="0"/>
            </a:endParaRPr>
          </a:p>
          <a:p>
            <a:pPr lvl="0"/>
            <a:r>
              <a:rPr lang="en-US" dirty="0">
                <a:latin typeface="Arial" pitchFamily="84" charset="0"/>
              </a:rPr>
              <a:t>Please contact </a:t>
            </a:r>
            <a:r>
              <a:rPr lang="en-US" dirty="0">
                <a:latin typeface="Arial" pitchFamily="84" charset="0"/>
                <a:hlinkClick r:id="rId2"/>
              </a:rPr>
              <a:t>publications@phe.gov.uk</a:t>
            </a:r>
            <a:r>
              <a:rPr lang="en-US" dirty="0">
                <a:latin typeface="Arial" pitchFamily="84" charset="0"/>
              </a:rPr>
              <a:t> for more details</a:t>
            </a:r>
          </a:p>
          <a:p>
            <a:pPr lvl="0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0" y="6308725"/>
            <a:ext cx="9144000" cy="549275"/>
          </a:xfrm>
        </p:spPr>
        <p:txBody>
          <a:bodyPr/>
          <a:lstStyle>
            <a:lvl1pPr>
              <a:defRPr/>
            </a:lvl1pPr>
          </a:lstStyle>
          <a:p>
            <a:pPr marL="531813">
              <a:defRPr/>
            </a:pPr>
            <a:r>
              <a:rPr lang="en-US" dirty="0">
                <a:solidFill>
                  <a:prstClr val="white"/>
                </a:solidFill>
              </a:rPr>
              <a:t>  </a:t>
            </a:r>
            <a:fld id="{2565FA6D-D4C8-4C4C-AC4B-3269734D34D8}" type="slidenum">
              <a:rPr lang="en-US" smtClean="0">
                <a:solidFill>
                  <a:prstClr val="white"/>
                </a:solidFill>
              </a:rPr>
              <a:pPr marL="531813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173038" indent="0"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</p:spTree>
    <p:extLst>
      <p:ext uri="{BB962C8B-B14F-4D97-AF65-F5344CB8AC3E}">
        <p14:creationId xmlns:p14="http://schemas.microsoft.com/office/powerpoint/2010/main" val="418589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E436002-22CF-4F02-838D-4BD67412B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>
            <a:lvl1pPr>
              <a:defRPr sz="40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ABF6723-1870-44B1-8272-C79154A33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1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E4ECAD8-1A99-4B22-A6CE-DEB6FC19B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5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1E2A1E9-A846-42BE-BC00-618681DFB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4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7B0001E-C4C5-4400-ADDE-193C73B63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3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/>
          <a:lstStyle>
            <a:lvl1pPr algn="l">
              <a:defRPr sz="1800" b="0" i="0" spc="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CA1CB0F-DDF9-44BF-98DE-ED92150D8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7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800000"/>
            <a:ext cx="8028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F85AE64-FC6C-4C43-B379-7534CC512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72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3B2D962-8305-40D0-9996-48775B9CC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8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468A56-01C1-44C0-846D-487ACCBE8C14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7704137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5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Font typeface="Arial" pitchFamily="34" charset="0"/>
        <a:defRPr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MS PGothic" pitchFamily="34" charset="-128"/>
          <a:cs typeface="+mn-cs"/>
        </a:defRPr>
      </a:lvl2pPr>
      <a:lvl3pPr marL="215900" indent="-215900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Arial" pitchFamily="34" charset="0"/>
          <a:ea typeface="MS PGothic" pitchFamily="34" charset="-128"/>
          <a:cs typeface="+mn-cs"/>
        </a:defRPr>
      </a:lvl3pPr>
      <a:lvl4pPr marL="898525" indent="-287338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MS PGothic" pitchFamily="34" charset="-128"/>
          <a:cs typeface="+mn-cs"/>
        </a:defRPr>
      </a:lvl4pPr>
      <a:lvl5pPr marL="898525" indent="-2873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AutoNum type="arabicPeriod"/>
        <a:defRPr sz="1600" kern="1200">
          <a:solidFill>
            <a:schemeClr val="tx1"/>
          </a:solidFill>
          <a:latin typeface="Arial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latin typeface="Arial" pitchFamily="84" charset="0"/>
                <a:ea typeface="ヒラギノ角ゴ Pro W3" pitchFamily="84" charset="-128"/>
              </a:rPr>
              <a:t>  </a:t>
            </a:r>
            <a:fld id="{45F8D313-CCBE-49D6-A3BC-57B1848DFB52}" type="slidenum">
              <a:rPr lang="en-US" smtClean="0">
                <a:solidFill>
                  <a:prstClr val="white"/>
                </a:solidFill>
                <a:latin typeface="Arial" pitchFamily="84" charset="0"/>
                <a:ea typeface="ヒラギノ角ゴ Pro W3" pitchFamily="84" charset="-128"/>
              </a:rPr>
              <a:pPr>
                <a:defRPr/>
              </a:pPr>
              <a:t>‹#›</a:t>
            </a:fld>
            <a:r>
              <a:rPr lang="en-US" dirty="0">
                <a:solidFill>
                  <a:prstClr val="white"/>
                </a:solidFill>
                <a:latin typeface="Arial" pitchFamily="84" charset="0"/>
                <a:ea typeface="ヒラギノ角ゴ Pro W3" pitchFamily="84" charset="-128"/>
              </a:rPr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8064375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</p:spTree>
    <p:extLst>
      <p:ext uri="{BB962C8B-B14F-4D97-AF65-F5344CB8AC3E}">
        <p14:creationId xmlns:p14="http://schemas.microsoft.com/office/powerpoint/2010/main" val="85413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pitchFamily="84" charset="0"/>
        <a:defRPr kern="1200" baseline="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0" fontAlgn="base" hangingPunct="0">
        <a:spcBef>
          <a:spcPts val="600"/>
        </a:spcBef>
        <a:spcAft>
          <a:spcPct val="0"/>
        </a:spcAft>
        <a:defRPr kern="1200" baseline="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pitchFamily="8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3pPr>
      <a:lvl4pPr marL="625475" indent="-190500" algn="l" rtl="0" eaLnBrk="0" fontAlgn="base" hangingPunct="0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4pPr>
      <a:lvl5pPr marL="10731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gif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2133600"/>
            <a:ext cx="7634287" cy="20843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GB" b="1" dirty="0" smtClean="0"/>
              <a:t>Targets </a:t>
            </a:r>
            <a:r>
              <a:rPr lang="en-GB" b="1" dirty="0"/>
              <a:t>in </a:t>
            </a:r>
            <a:r>
              <a:rPr lang="en-GB" b="1" i="1" dirty="0"/>
              <a:t>E. coli </a:t>
            </a:r>
            <a:r>
              <a:rPr lang="en-GB" b="1" dirty="0"/>
              <a:t>bloodstream infection: implications for </a:t>
            </a:r>
            <a:r>
              <a:rPr lang="en-GB" b="1" dirty="0" smtClean="0"/>
              <a:t>AMR</a:t>
            </a:r>
            <a:endParaRPr lang="en-US" dirty="0">
              <a:ea typeface="+mj-ea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827088" y="4221163"/>
            <a:ext cx="7634287" cy="9144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en-GB" altLang="en-US" dirty="0" smtClean="0"/>
              <a:t>Dr Esther Robinson 15/6/17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dirty="0" smtClean="0"/>
              <a:t>Lead Public Health Microbiologist for East Midlands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Conflicting objectives?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4ECAD8-1A99-4B22-A6CE-DEB6FC19B39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26" name="Picture 2" descr="C:\Users\esther.robinson\AppData\Local\Microsoft\Windows\Temporary Internet Files\Content.IE5\UBL2MLAA\balance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2" t="29863"/>
          <a:stretch/>
        </p:blipFill>
        <p:spPr bwMode="auto">
          <a:xfrm>
            <a:off x="2627784" y="2924944"/>
            <a:ext cx="3839885" cy="2672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27584" y="2204864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Decrease broad spectrum antibiotics primary and secondary care</a:t>
            </a:r>
          </a:p>
          <a:p>
            <a:r>
              <a:rPr lang="en-GB" dirty="0" smtClean="0"/>
              <a:t>Shorter courses</a:t>
            </a:r>
          </a:p>
          <a:p>
            <a:r>
              <a:rPr lang="en-GB" dirty="0" smtClean="0"/>
              <a:t>Narrower spectrum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104" y="2204864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10% reduction E coli bacteraemia this financial year</a:t>
            </a:r>
          </a:p>
          <a:p>
            <a:r>
              <a:rPr lang="en-GB" dirty="0" smtClean="0"/>
              <a:t>Rapid treatment sepsis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681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Targets and gaming</a:t>
            </a:r>
            <a:endParaRPr lang="en-GB" dirty="0"/>
          </a:p>
        </p:txBody>
      </p:sp>
      <p:pic>
        <p:nvPicPr>
          <p:cNvPr id="2051" name="Picture 3" descr="C:\Users\esther.robinson\AppData\Local\Microsoft\Windows\Temporary Internet Files\Content.IE5\UBL2MLAA\target-3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9945" y="2652669"/>
            <a:ext cx="3543740" cy="329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 number of obvious (but wrong!) ways to rapidly affect </a:t>
            </a:r>
            <a:r>
              <a:rPr lang="en-GB" i="1" dirty="0" smtClean="0"/>
              <a:t>E. coli </a:t>
            </a:r>
            <a:r>
              <a:rPr lang="en-GB" dirty="0" smtClean="0"/>
              <a:t>bacteraemia rates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Take fewer blood cultures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Give antibiotics before blood culture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Give all over-85s antibiotics during hospital admission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436002-22CF-4F02-838D-4BD67412BF5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0" name="Picture 2" descr="C:\Users\esther.robinson\AppData\Local\Microsoft\Windows\Temporary Internet Files\Content.IE5\FHUMH0PJ\target-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2400" y="-2900363"/>
            <a:ext cx="152400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esther.robinson\AppData\Local\Microsoft\Windows\Temporary Internet Files\Content.IE5\ONBANWCG\dic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869160"/>
            <a:ext cx="2472783" cy="185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179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should we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Better data- enhanced mandatory surveillance from Apr 2017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Better data integration- resistance rates, prescribing, sampling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Model interventions for beneficial and adverse effects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Model interventions: biggest “bang for buck"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1988840"/>
            <a:ext cx="4032448" cy="309634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Likely not one size-fits-all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Are we asking the right question- more AMR focused targets?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Are we asking the right question- environmental and community transmission?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4ECAD8-1A99-4B22-A6CE-DEB6FC19B3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4099" name="Picture 3" descr="C:\Users\esther.robinson\AppData\Local\Microsoft\Windows\Temporary Internet Files\Content.IE5\ONBANWCG\firewor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54" y="4772744"/>
            <a:ext cx="1264498" cy="14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esther.robinson\AppData\Local\Microsoft\Windows\Temporary Internet Files\Content.IE5\M3KI053Z\800px-Storm_drain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21088"/>
            <a:ext cx="2288816" cy="171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3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i="1" dirty="0"/>
              <a:t>E. coli </a:t>
            </a:r>
            <a:r>
              <a:rPr lang="en-GB" dirty="0"/>
              <a:t>blood stream infections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Commonest cause of bacteraemia (blood stream infection)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Rising incidence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132856"/>
            <a:ext cx="2419725" cy="1812458"/>
          </a:xfrm>
        </p:spPr>
      </p:pic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1F7EAA1A-6F8F-4A43-8FA3-D0241877EDEF}" type="slidenum">
              <a:rPr lang="en-US" altLang="en-US" smtClean="0">
                <a:solidFill>
                  <a:schemeClr val="bg2"/>
                </a:solidFill>
              </a:rPr>
              <a:pPr eaLnBrk="1" hangingPunct="1"/>
              <a:t>2</a:t>
            </a:fld>
            <a:endParaRPr lang="en-US" altLang="en-US" smtClean="0">
              <a:solidFill>
                <a:schemeClr val="bg2"/>
              </a:solidFill>
            </a:endParaRPr>
          </a:p>
        </p:txBody>
      </p:sp>
      <p:graphicFrame>
        <p:nvGraphicFramePr>
          <p:cNvPr id="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699119"/>
              </p:ext>
            </p:extLst>
          </p:nvPr>
        </p:nvGraphicFramePr>
        <p:xfrm>
          <a:off x="755577" y="3501008"/>
          <a:ext cx="5688632" cy="2913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/>
              <a:t>E. coli </a:t>
            </a:r>
            <a:r>
              <a:rPr lang="en-GB" dirty="0" smtClean="0"/>
              <a:t>bacteraemia: antibiotic resistance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4ECAD8-1A99-4B22-A6CE-DEB6FC19B3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074" name="Picture 2" descr="C:\Users\esther.robinson\AppData\Local\Microsoft\Windows\Temporary Internet Files\Content.IE5\ONBANWCG\R9 Resistance Trends.T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69575"/>
            <a:ext cx="7275782" cy="514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433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 smtClean="0">
                <a:ea typeface="+mj-ea"/>
              </a:rPr>
              <a:t>Why set a target for </a:t>
            </a:r>
            <a:r>
              <a:rPr lang="en-GB" i="1" dirty="0" smtClean="0">
                <a:ea typeface="+mj-ea"/>
              </a:rPr>
              <a:t>E. coli </a:t>
            </a:r>
            <a:r>
              <a:rPr lang="en-GB" dirty="0" smtClean="0">
                <a:ea typeface="+mj-ea"/>
              </a:rPr>
              <a:t>blood stream infections?</a:t>
            </a:r>
          </a:p>
        </p:txBody>
      </p:sp>
      <p:sp>
        <p:nvSpPr>
          <p:cNvPr id="20486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4CA8C5EC-8B2F-44A2-B913-9CF71655A0FE}" type="slidenum">
              <a:rPr lang="en-GB" altLang="en-US" smtClean="0">
                <a:solidFill>
                  <a:schemeClr val="bg1"/>
                </a:solidFill>
              </a:rPr>
              <a:pPr eaLnBrk="1" hangingPunct="1"/>
              <a:t>4</a:t>
            </a:fld>
            <a:endParaRPr lang="en-GB" altLang="en-US" smtClean="0">
              <a:solidFill>
                <a:schemeClr val="bg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6294"/>
              </p:ext>
            </p:extLst>
          </p:nvPr>
        </p:nvGraphicFramePr>
        <p:xfrm>
          <a:off x="323528" y="1340768"/>
          <a:ext cx="76328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targets work? the “MRSA miracle”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CC9C66-47DF-4BDA-92E5-AD388BED873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294487"/>
              </p:ext>
            </p:extLst>
          </p:nvPr>
        </p:nvGraphicFramePr>
        <p:xfrm>
          <a:off x="1187624" y="1484784"/>
          <a:ext cx="684076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1957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it will work for </a:t>
            </a:r>
            <a:r>
              <a:rPr lang="en-GB" i="1" dirty="0" smtClean="0"/>
              <a:t>E. coli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Rates rising despite improved IPC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CC9C66-47DF-4BDA-92E5-AD388BED873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So what’s the intervention?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Who, when, why?</a:t>
            </a:r>
          </a:p>
          <a:p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932" y="3284984"/>
            <a:ext cx="5802396" cy="307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08320" y="2977207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West Midlands E coli bacteraemia data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104564" y="5085184"/>
            <a:ext cx="2779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Mandatory reporting introduced mid 2011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508104" y="4509120"/>
            <a:ext cx="7200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08320" y="510784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Clean your hands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419872" y="4822740"/>
            <a:ext cx="72008" cy="262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99792" y="386104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High impact interventions including urinary catheter care bundles</a:t>
            </a:r>
            <a:endParaRPr lang="en-GB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995936" y="4293096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241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4ECAD8-1A99-4B22-A6CE-DEB6FC19B3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557213" y="2087563"/>
          <a:ext cx="3924300" cy="406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62488" y="2087563"/>
          <a:ext cx="3924300" cy="406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964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152128"/>
          </a:xfrm>
        </p:spPr>
        <p:txBody>
          <a:bodyPr>
            <a:noAutofit/>
          </a:bodyPr>
          <a:lstStyle/>
          <a:p>
            <a:r>
              <a:rPr lang="en-GB" sz="2400" b="1" dirty="0"/>
              <a:t>Quarterly </a:t>
            </a:r>
            <a:r>
              <a:rPr lang="en-GB" sz="2400" b="1" i="1" dirty="0"/>
              <a:t>E. coli </a:t>
            </a:r>
            <a:r>
              <a:rPr lang="en-GB" sz="2400" b="1" dirty="0"/>
              <a:t>bacteraemia counts and rates per 100,000 population, West Midlands, July - September 2011 to January - March 2017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>
                <a:solidFill>
                  <a:prstClr val="white"/>
                </a:solidFill>
              </a:rPr>
              <a:t>  </a:t>
            </a:r>
            <a:fld id="{2565FA6D-D4C8-4C4C-AC4B-3269734D34D8}" type="slidenum">
              <a:rPr lang="en-US" smtClean="0">
                <a:solidFill>
                  <a:prstClr val="white"/>
                </a:solidFill>
              </a:rPr>
              <a:pPr marL="531813">
                <a:defRPr/>
              </a:pPr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Data source: HCAI Data Capture System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95946"/>
            <a:ext cx="8868962" cy="461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57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When and why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4ECAD8-1A99-4B22-A6CE-DEB6FC19B3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4706143"/>
              </p:ext>
            </p:extLst>
          </p:nvPr>
        </p:nvGraphicFramePr>
        <p:xfrm>
          <a:off x="557213" y="2276871"/>
          <a:ext cx="3654747" cy="3879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62488" y="2087563"/>
          <a:ext cx="3924300" cy="406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217858"/>
      </p:ext>
    </p:extLst>
  </p:cSld>
  <p:clrMapOvr>
    <a:masterClrMapping/>
  </p:clrMapOvr>
</p:sld>
</file>

<file path=ppt/theme/theme1.xml><?xml version="1.0" encoding="utf-8"?>
<a:theme xmlns:a="http://schemas.openxmlformats.org/drawingml/2006/main" name="PHEtemplate 2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9B7DA3EDF68E46B214450A9560BB7B" ma:contentTypeVersion="1" ma:contentTypeDescription="Create a new document." ma:contentTypeScope="" ma:versionID="83d1c2a1ddf9e07316c1b437bf002d6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a06d6fac6d8f3ef9a355fe6c8a09ea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72254A3-418A-4E01-9ADE-CAAB0308EC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A19EDC-2F88-4DA2-A95A-467BC41FFD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097398-BC63-4BE3-BDBD-4BF5C7F619EF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7520</TotalTime>
  <Words>356</Words>
  <Application>Microsoft Macintosh PowerPoint</Application>
  <PresentationFormat>On-screen Show (4:3)</PresentationFormat>
  <Paragraphs>62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PHEtemplate 2</vt:lpstr>
      <vt:lpstr>1_Office Theme</vt:lpstr>
      <vt:lpstr>Targets in E. coli bloodstream infection: implications for AMR</vt:lpstr>
      <vt:lpstr>E. coli blood stream infections</vt:lpstr>
      <vt:lpstr>E. coli bacteraemia: antibiotic resistance</vt:lpstr>
      <vt:lpstr>Why set a target for E. coli blood stream infections?</vt:lpstr>
      <vt:lpstr>Do targets work? the “MRSA miracle”</vt:lpstr>
      <vt:lpstr>So it will work for E. coli?</vt:lpstr>
      <vt:lpstr>Where?</vt:lpstr>
      <vt:lpstr>Quarterly E. coli bacteraemia counts and rates per 100,000 population, West Midlands, July - September 2011 to January - March 2017 </vt:lpstr>
      <vt:lpstr>When and why</vt:lpstr>
      <vt:lpstr>Conflicting objectives?</vt:lpstr>
      <vt:lpstr>Targets and gaming</vt:lpstr>
      <vt:lpstr>What should we do?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Diagnosis of TB in England in the molecular genomic era</dc:title>
  <dc:creator>Esther Robinson</dc:creator>
  <cp:lastModifiedBy>Nair Chandrika</cp:lastModifiedBy>
  <cp:revision>28</cp:revision>
  <cp:lastPrinted>2016-09-19T11:01:33Z</cp:lastPrinted>
  <dcterms:created xsi:type="dcterms:W3CDTF">2017-06-12T16:27:33Z</dcterms:created>
  <dcterms:modified xsi:type="dcterms:W3CDTF">2017-06-27T10:48:18Z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0x0101007F9B7DA3EDF68E46B214450A9560BB7B</vt:lpwstr>
  </property>
</Properties>
</file>