
<file path=[Content_Types].xml><?xml version="1.0" encoding="utf-8"?>
<Types xmlns="http://schemas.openxmlformats.org/package/2006/content-types">
  <Default Extension="xml" ContentType="application/xml"/>
  <Default Extension="jpg" ContentType="image/jpeg"/>
  <Default Extension="tiff" ContentType="image/tiff"/>
  <Default Extension="emf" ContentType="image/x-e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30"/>
  </p:notesMasterIdLst>
  <p:sldIdLst>
    <p:sldId id="279" r:id="rId2"/>
    <p:sldId id="296" r:id="rId3"/>
    <p:sldId id="295" r:id="rId4"/>
    <p:sldId id="300" r:id="rId5"/>
    <p:sldId id="310" r:id="rId6"/>
    <p:sldId id="312" r:id="rId7"/>
    <p:sldId id="333" r:id="rId8"/>
    <p:sldId id="311" r:id="rId9"/>
    <p:sldId id="313" r:id="rId10"/>
    <p:sldId id="335" r:id="rId11"/>
    <p:sldId id="336" r:id="rId12"/>
    <p:sldId id="316" r:id="rId13"/>
    <p:sldId id="317" r:id="rId14"/>
    <p:sldId id="318" r:id="rId15"/>
    <p:sldId id="320" r:id="rId16"/>
    <p:sldId id="321" r:id="rId17"/>
    <p:sldId id="322" r:id="rId18"/>
    <p:sldId id="323" r:id="rId19"/>
    <p:sldId id="319" r:id="rId20"/>
    <p:sldId id="324" r:id="rId21"/>
    <p:sldId id="325" r:id="rId22"/>
    <p:sldId id="326" r:id="rId23"/>
    <p:sldId id="327" r:id="rId24"/>
    <p:sldId id="328" r:id="rId25"/>
    <p:sldId id="334" r:id="rId26"/>
    <p:sldId id="329" r:id="rId27"/>
    <p:sldId id="331" r:id="rId28"/>
    <p:sldId id="259" r:id="rId29"/>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90D8"/>
    <a:srgbClr val="0066CC"/>
    <a:srgbClr val="171846"/>
    <a:srgbClr val="1FB57D"/>
    <a:srgbClr val="A7C1B7"/>
    <a:srgbClr val="5B13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43"/>
    <p:restoredTop sz="94653"/>
  </p:normalViewPr>
  <p:slideViewPr>
    <p:cSldViewPr snapToGrid="0" snapToObjects="1">
      <p:cViewPr>
        <p:scale>
          <a:sx n="91" d="100"/>
          <a:sy n="91" d="100"/>
        </p:scale>
        <p:origin x="-5696" y="-3032"/>
      </p:cViewPr>
      <p:guideLst>
        <p:guide orient="horz" pos="2160"/>
        <p:guide pos="3840"/>
      </p:guideLst>
    </p:cSldViewPr>
  </p:slideViewPr>
  <p:notesTextViewPr>
    <p:cViewPr>
      <p:scale>
        <a:sx n="1" d="1"/>
        <a:sy n="1" d="1"/>
      </p:scale>
      <p:origin x="0" y="0"/>
    </p:cViewPr>
  </p:notesTextViewPr>
  <p:sorterViewPr>
    <p:cViewPr>
      <p:scale>
        <a:sx n="117" d="100"/>
        <a:sy n="117"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FD6BB0F0-B5EF-024D-909E-1AAB88CD6996}" type="datetimeFigureOut">
              <a:rPr lang="en-US" smtClean="0"/>
              <a:t>23/06/17</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5956483F-B6BE-A240-89F7-D49778230CD4}" type="slidenum">
              <a:rPr lang="en-US" smtClean="0"/>
              <a:t>‹#›</a:t>
            </a:fld>
            <a:endParaRPr lang="en-US"/>
          </a:p>
        </p:txBody>
      </p:sp>
    </p:spTree>
    <p:extLst>
      <p:ext uri="{BB962C8B-B14F-4D97-AF65-F5344CB8AC3E}">
        <p14:creationId xmlns:p14="http://schemas.microsoft.com/office/powerpoint/2010/main" val="355730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478F7F-D176-0747-A7E7-910B6667FAE3}" type="slidenum">
              <a:rPr lang="en-US" smtClean="0"/>
              <a:t>7</a:t>
            </a:fld>
            <a:endParaRPr lang="en-US"/>
          </a:p>
        </p:txBody>
      </p:sp>
    </p:spTree>
    <p:extLst>
      <p:ext uri="{BB962C8B-B14F-4D97-AF65-F5344CB8AC3E}">
        <p14:creationId xmlns:p14="http://schemas.microsoft.com/office/powerpoint/2010/main" val="496211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98" name="Text Box 2"/>
          <p:cNvSpPr txBox="1">
            <a:spLocks noGrp="1" noChangeArrowheads="1"/>
          </p:cNvSpPr>
          <p:nvPr>
            <p:ph type="body"/>
          </p:nvPr>
        </p:nvSpPr>
        <p:spPr bwMode="auto">
          <a:xfrm>
            <a:off x="1185863" y="4787900"/>
            <a:ext cx="5407025" cy="38258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85725" indent="-85725" eaLnBrk="1">
              <a:lnSpc>
                <a:spcPct val="93000"/>
              </a:lnSpc>
              <a:spcBef>
                <a:spcPct val="0"/>
              </a:spcBef>
              <a:buSzPct val="45000"/>
              <a:buFont typeface="Wingdings" charset="2"/>
              <a:buNone/>
              <a:tabLst>
                <a:tab pos="723900" algn="l"/>
                <a:tab pos="1447800" algn="l"/>
                <a:tab pos="2171700" algn="l"/>
                <a:tab pos="2895600" algn="l"/>
                <a:tab pos="3619500" algn="l"/>
                <a:tab pos="4343400" algn="l"/>
                <a:tab pos="5067300" algn="l"/>
              </a:tabLst>
            </a:pPr>
            <a:r>
              <a:rPr lang="en-GB" altLang="x-none">
                <a:latin typeface="arial" charset="0"/>
                <a:ea typeface="msgothic" charset="-128"/>
                <a:cs typeface="msgothic" charset="-128"/>
              </a:rPr>
              <a:t>Electron micrographs of a single layer of sari cloth filters. Pore size is 100–150 μm in old (laundered) sari cloth, but ≈ 20 μm if folded four to eight times.</a:t>
            </a:r>
          </a:p>
        </p:txBody>
      </p:sp>
    </p:spTree>
    <p:extLst>
      <p:ext uri="{BB962C8B-B14F-4D97-AF65-F5344CB8AC3E}">
        <p14:creationId xmlns:p14="http://schemas.microsoft.com/office/powerpoint/2010/main" val="2048779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1pPr>
            <a:lvl2pPr>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2pPr>
            <a:lvl3pPr>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3pPr>
            <a:lvl4pPr>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4pPr>
            <a:lvl5pPr>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5pPr>
            <a:lvl6pPr marL="25146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6pPr>
            <a:lvl7pPr marL="29718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7pPr>
            <a:lvl8pPr marL="34290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8pPr>
            <a:lvl9pPr marL="38862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9pPr>
          </a:lstStyle>
          <a:p>
            <a:fld id="{781F20E0-B20A-FF49-84E3-0DFFBF3C7C39}" type="slidenum">
              <a:rPr lang="en-US" altLang="x-none">
                <a:solidFill>
                  <a:srgbClr val="303D22"/>
                </a:solidFill>
                <a:ea typeface="ＭＳ Ｐゴシック" charset="-128"/>
                <a:cs typeface="ＭＳ Ｐゴシック" charset="-128"/>
              </a:rPr>
              <a:pPr/>
              <a:t>20</a:t>
            </a:fld>
            <a:endParaRPr lang="en-US" altLang="x-none">
              <a:solidFill>
                <a:srgbClr val="303D22"/>
              </a:solidFill>
              <a:ea typeface="ＭＳ Ｐゴシック" charset="-128"/>
              <a:cs typeface="ＭＳ Ｐゴシック" charset="-128"/>
            </a:endParaRPr>
          </a:p>
        </p:txBody>
      </p:sp>
      <p:sp>
        <p:nvSpPr>
          <p:cNvPr id="5121" name="Text Box 1"/>
          <p:cNvSpPr txBox="1">
            <a:spLocks noGrp="1" noRot="1" noChangeAspect="1" noChangeArrowheads="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122" name="Text Box 2"/>
          <p:cNvSpPr txBox="1">
            <a:spLocks noGrp="1" noChangeArrowheads="1"/>
          </p:cNvSpPr>
          <p:nvPr>
            <p:ph type="body" idx="1"/>
          </p:nvPr>
        </p:nvSpPr>
        <p:spPr>
          <a:xfrm>
            <a:off x="755650" y="5078413"/>
            <a:ext cx="6048375" cy="4811712"/>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x-none" altLang="x-none" smtClean="0"/>
          </a:p>
        </p:txBody>
      </p:sp>
    </p:spTree>
    <p:extLst>
      <p:ext uri="{BB962C8B-B14F-4D97-AF65-F5344CB8AC3E}">
        <p14:creationId xmlns:p14="http://schemas.microsoft.com/office/powerpoint/2010/main" val="1537488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1pPr>
            <a:lvl2pPr>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2pPr>
            <a:lvl3pPr>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3pPr>
            <a:lvl4pPr>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4pPr>
            <a:lvl5pPr>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5pPr>
            <a:lvl6pPr marL="25146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6pPr>
            <a:lvl7pPr marL="29718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7pPr>
            <a:lvl8pPr marL="34290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8pPr>
            <a:lvl9pPr marL="38862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Lst>
              <a:defRPr sz="1400">
                <a:solidFill>
                  <a:schemeClr val="bg1"/>
                </a:solidFill>
                <a:latin typeface="arial" charset="0"/>
                <a:ea typeface="Kochi Mincho" charset="0"/>
                <a:cs typeface="Kochi Mincho" charset="0"/>
              </a:defRPr>
            </a:lvl9pPr>
          </a:lstStyle>
          <a:p>
            <a:fld id="{C6ECD55C-438E-0E4E-AB55-3858B3DC2D9F}" type="slidenum">
              <a:rPr lang="en-US" altLang="x-none">
                <a:solidFill>
                  <a:srgbClr val="303D22"/>
                </a:solidFill>
                <a:ea typeface="ＭＳ Ｐゴシック" charset="-128"/>
                <a:cs typeface="ＭＳ Ｐゴシック" charset="-128"/>
              </a:rPr>
              <a:pPr/>
              <a:t>21</a:t>
            </a:fld>
            <a:endParaRPr lang="en-US" altLang="x-none">
              <a:solidFill>
                <a:srgbClr val="303D22"/>
              </a:solidFill>
              <a:ea typeface="ＭＳ Ｐゴシック" charset="-128"/>
              <a:cs typeface="ＭＳ Ｐゴシック" charset="-128"/>
            </a:endParaRPr>
          </a:p>
        </p:txBody>
      </p:sp>
      <p:sp>
        <p:nvSpPr>
          <p:cNvPr id="6145" name="Text Box 1"/>
          <p:cNvSpPr txBox="1">
            <a:spLocks noGrp="1" noRot="1" noChangeAspect="1" noChangeArrowheads="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146" name="Text Box 2"/>
          <p:cNvSpPr txBox="1">
            <a:spLocks noGrp="1" noChangeArrowheads="1"/>
          </p:cNvSpPr>
          <p:nvPr>
            <p:ph type="body" idx="1"/>
          </p:nvPr>
        </p:nvSpPr>
        <p:spPr>
          <a:xfrm>
            <a:off x="777875" y="4776788"/>
            <a:ext cx="6216650" cy="2773362"/>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tIns="7938"/>
          <a:lstStyle/>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r>
              <a:rPr lang="en-US" altLang="x-none" sz="900">
                <a:latin typeface="arial" charset="0"/>
                <a:ea typeface="Kochi Mincho" charset="0"/>
                <a:cs typeface="Kochi Mincho" charset="0"/>
              </a:rPr>
              <a:t>Epidemiology and phylogeny of an outbreak of MRSA sequence type 2371</a:t>
            </a:r>
          </a:p>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endParaRPr lang="en-US" altLang="x-none" sz="2000">
              <a:latin typeface="arial" charset="0"/>
              <a:ea typeface="Kochi Mincho" charset="0"/>
              <a:cs typeface="Kochi Mincho" charset="0"/>
            </a:endParaRPr>
          </a:p>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r>
              <a:rPr lang="en-US" altLang="x-none" sz="900">
                <a:latin typeface="arial" charset="0"/>
                <a:ea typeface="Kochi Mincho" charset="0"/>
                <a:cs typeface="Kochi Mincho" charset="0"/>
              </a:rPr>
              <a:t>(A) Epidemiological map of 14 infants on the SCBU (patients 1–14). (B) Phylogenetic tree based on whole-genome sequencing of MRSA isolates from patients 1–14. (C) Epidemiological map of patients 1–14 and ten other patients (patients 16, 17, and 19–26) with linked MRSA infection detected in the community; coloured lines link members of the same family. (D) Phylogenetic tree based on whole-genome sequencing of MRSA isolates from patients 1–14 and patients 16, 17, and 19–26. (E) Epidemiological map of all cases of MRSA identified by whole-genome sequencing, and one patient (patient 18) suspected of being linked to the outbreak but for whom no MRSA colonisation was detected. (F) Phylogenetic tree of all cases of MRSA in the outbreak; 20 individual MRSA colonies from a staff member are shown in red boxes, with multiple colonies from the staff member shown in parentheses. Boxes shown for infants on SCBU in panel A represent duration of hospital stay (black boxes show infants included by the infection-control investigation and white boxes show infants excluded by the infection-control team). Grey vertical blocks in A, C, and E show times on the SCBU when there were no known carriers of MRSA. MRSA=meticillin-resistant </a:t>
            </a:r>
            <a:r>
              <a:rPr lang="en-US" altLang="x-none" sz="900" i="1">
                <a:latin typeface="arial" charset="0"/>
                <a:ea typeface="Kochi Mincho" charset="0"/>
                <a:cs typeface="Kochi Mincho" charset="0"/>
              </a:rPr>
              <a:t>Staphylococcus aureus</a:t>
            </a:r>
            <a:r>
              <a:rPr lang="en-US" altLang="x-none" sz="900">
                <a:latin typeface="arial" charset="0"/>
                <a:ea typeface="Kochi Mincho" charset="0"/>
                <a:cs typeface="Kochi Mincho" charset="0"/>
              </a:rPr>
              <a:t>. SCBU=special care baby unit. SNP=single-nucleotide polymorphism. P=patient.*Out-group was the sequence type 22 reference genome.</a:t>
            </a:r>
          </a:p>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endParaRPr lang="en-US" altLang="x-none" sz="2000">
              <a:latin typeface="arial" charset="0"/>
              <a:ea typeface="Kochi Mincho" charset="0"/>
              <a:cs typeface="Kochi Mincho" charset="0"/>
            </a:endParaRPr>
          </a:p>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endParaRPr lang="en-US" altLang="x-none" sz="2000">
              <a:latin typeface="arial" charset="0"/>
              <a:ea typeface="Kochi Mincho" charset="0"/>
              <a:cs typeface="Kochi Mincho" charset="0"/>
            </a:endParaRPr>
          </a:p>
          <a:p>
            <a:pPr marL="215900" indent="-214313" eaLnBrk="1">
              <a:lnSpc>
                <a:spcPct val="93000"/>
              </a:lnSpc>
              <a:spcBef>
                <a:spcPct val="0"/>
              </a:spcBef>
              <a:tabLst>
                <a:tab pos="723900" algn="l"/>
                <a:tab pos="1447800" algn="l"/>
                <a:tab pos="2171700" algn="l"/>
                <a:tab pos="2895600" algn="l"/>
                <a:tab pos="3619500" algn="l"/>
                <a:tab pos="4343400" algn="l"/>
                <a:tab pos="5067300" algn="l"/>
                <a:tab pos="5791200" algn="l"/>
              </a:tabLst>
            </a:pPr>
            <a:endParaRPr lang="en-US" altLang="x-none" sz="900">
              <a:latin typeface="arial" charset="0"/>
              <a:ea typeface="Kochi Mincho" charset="0"/>
              <a:cs typeface="Kochi Mincho" charset="0"/>
            </a:endParaRPr>
          </a:p>
        </p:txBody>
      </p:sp>
    </p:spTree>
    <p:extLst>
      <p:ext uri="{BB962C8B-B14F-4D97-AF65-F5344CB8AC3E}">
        <p14:creationId xmlns:p14="http://schemas.microsoft.com/office/powerpoint/2010/main" val="1788677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C98755-EB3C-49A8-8713-6CAB8BFF1C0A}" type="slidenum">
              <a:rPr lang="en-GB" smtClean="0"/>
              <a:t>23</a:t>
            </a:fld>
            <a:endParaRPr lang="en-GB" dirty="0"/>
          </a:p>
        </p:txBody>
      </p:sp>
    </p:spTree>
    <p:extLst>
      <p:ext uri="{BB962C8B-B14F-4D97-AF65-F5344CB8AC3E}">
        <p14:creationId xmlns:p14="http://schemas.microsoft.com/office/powerpoint/2010/main" val="1510241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3C98755-EB3C-49A8-8713-6CAB8BFF1C0A}" type="slidenum">
              <a:rPr lang="en-GB" smtClean="0"/>
              <a:t>24</a:t>
            </a:fld>
            <a:endParaRPr lang="en-GB" dirty="0"/>
          </a:p>
        </p:txBody>
      </p:sp>
    </p:spTree>
    <p:extLst>
      <p:ext uri="{BB962C8B-B14F-4D97-AF65-F5344CB8AC3E}">
        <p14:creationId xmlns:p14="http://schemas.microsoft.com/office/powerpoint/2010/main" val="2121213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3C98755-EB3C-49A8-8713-6CAB8BFF1C0A}" type="slidenum">
              <a:rPr lang="en-GB" smtClean="0"/>
              <a:t>25</a:t>
            </a:fld>
            <a:endParaRPr lang="en-GB" dirty="0"/>
          </a:p>
        </p:txBody>
      </p:sp>
    </p:spTree>
    <p:extLst>
      <p:ext uri="{BB962C8B-B14F-4D97-AF65-F5344CB8AC3E}">
        <p14:creationId xmlns:p14="http://schemas.microsoft.com/office/powerpoint/2010/main" val="1146576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C98755-EB3C-49A8-8713-6CAB8BFF1C0A}" type="slidenum">
              <a:rPr lang="en-GB" smtClean="0"/>
              <a:t>26</a:t>
            </a:fld>
            <a:endParaRPr lang="en-GB" dirty="0"/>
          </a:p>
        </p:txBody>
      </p:sp>
    </p:spTree>
    <p:extLst>
      <p:ext uri="{BB962C8B-B14F-4D97-AF65-F5344CB8AC3E}">
        <p14:creationId xmlns:p14="http://schemas.microsoft.com/office/powerpoint/2010/main" val="1555054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17184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6"/>
            <a:ext cx="10363200" cy="1745965"/>
          </a:xfrm>
        </p:spPr>
        <p:txBody>
          <a:bodyPr anchor="b"/>
          <a:lstStyle>
            <a:lvl1pPr algn="l">
              <a:defRPr lang="en-US" sz="4000" kern="1200" smtClean="0">
                <a:solidFill>
                  <a:srgbClr val="0066CC"/>
                </a:solidFill>
                <a:latin typeface="Helvetica" charset="0"/>
                <a:ea typeface="Helvetica" charset="0"/>
                <a:cs typeface="Helvetica" charset="0"/>
              </a:defRPr>
            </a:lvl1pPr>
          </a:lstStyle>
          <a:p>
            <a:r>
              <a:rPr lang="en-US"/>
              <a:t>Click to edit Master title style</a:t>
            </a:r>
            <a:endParaRPr lang="en-US" dirty="0"/>
          </a:p>
        </p:txBody>
      </p:sp>
      <p:sp>
        <p:nvSpPr>
          <p:cNvPr id="3" name="Subtitle 2"/>
          <p:cNvSpPr>
            <a:spLocks noGrp="1"/>
          </p:cNvSpPr>
          <p:nvPr>
            <p:ph type="subTitle" idx="1"/>
          </p:nvPr>
        </p:nvSpPr>
        <p:spPr>
          <a:xfrm>
            <a:off x="914400" y="2868328"/>
            <a:ext cx="10363200" cy="1655762"/>
          </a:xfrm>
        </p:spPr>
        <p:txBody>
          <a:bodyPr/>
          <a:lstStyle>
            <a:lvl1pPr marL="0" indent="0" algn="l">
              <a:buNone/>
              <a:defRPr sz="2400">
                <a:solidFill>
                  <a:srgbClr val="A7C1B7"/>
                </a:solidFill>
                <a:latin typeface="Helvetica" charset="0"/>
                <a:ea typeface="Helvetica" charset="0"/>
                <a:cs typeface="Helvetica" charset="0"/>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a:t>Click to edit Master subtitle style</a:t>
            </a:r>
            <a:endParaRPr lang="en-US" dirty="0"/>
          </a:p>
        </p:txBody>
      </p:sp>
      <p:pic>
        <p:nvPicPr>
          <p:cNvPr id="11" name="Picture 10" descr="atoms.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5768" y="4638564"/>
            <a:ext cx="5387897" cy="5153523"/>
          </a:xfrm>
          <a:prstGeom prst="rect">
            <a:avLst/>
          </a:prstGeom>
        </p:spPr>
      </p:pic>
      <p:pic>
        <p:nvPicPr>
          <p:cNvPr id="12" name="Picture 11" descr="atoms.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flipH="1">
            <a:off x="6229955" y="4657236"/>
            <a:ext cx="5387897" cy="5153523"/>
          </a:xfrm>
          <a:prstGeom prst="rect">
            <a:avLst/>
          </a:prstGeom>
        </p:spPr>
      </p:pic>
    </p:spTree>
    <p:extLst>
      <p:ext uri="{BB962C8B-B14F-4D97-AF65-F5344CB8AC3E}">
        <p14:creationId xmlns:p14="http://schemas.microsoft.com/office/powerpoint/2010/main" val="644257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Helvetica" charset="0"/>
                <a:ea typeface="Helvetica" charset="0"/>
                <a:cs typeface="Helvetica"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228606" indent="-228606">
              <a:buClr>
                <a:srgbClr val="D92E31"/>
              </a:buClr>
              <a:buSzPct val="105000"/>
              <a:buFont typeface="Courier New" charset="0"/>
              <a:buChar char="o"/>
              <a:defRPr sz="2000">
                <a:latin typeface="Helvetica" charset="0"/>
                <a:ea typeface="Helvetica" charset="0"/>
                <a:cs typeface="Helvetica" charset="0"/>
              </a:defRPr>
            </a:lvl1pPr>
            <a:lvl2pPr>
              <a:buClr>
                <a:srgbClr val="D92E31"/>
              </a:buClr>
              <a:buSzPct val="110000"/>
              <a:defRPr sz="1800">
                <a:latin typeface="Helvetica" charset="0"/>
                <a:ea typeface="Helvetica" charset="0"/>
                <a:cs typeface="Helvetica" charset="0"/>
              </a:defRPr>
            </a:lvl2pPr>
            <a:lvl3pPr>
              <a:defRPr>
                <a:latin typeface="Helvetica" charset="0"/>
                <a:ea typeface="Helvetica" charset="0"/>
                <a:cs typeface="Helvetica" charset="0"/>
              </a:defRPr>
            </a:lvl3pPr>
            <a:lvl4pPr>
              <a:defRPr>
                <a:latin typeface="Helvetica" charset="0"/>
                <a:ea typeface="Helvetica" charset="0"/>
                <a:cs typeface="Helvetica" charset="0"/>
              </a:defRPr>
            </a:lvl4pPr>
            <a:lvl5pPr>
              <a:defRPr>
                <a:latin typeface="Helvetica" charset="0"/>
                <a:ea typeface="Helvetica" charset="0"/>
                <a:cs typeface="Helvetica" charset="0"/>
              </a:defRPr>
            </a:lvl5pPr>
          </a:lstStyle>
          <a:p>
            <a:pPr lvl="0"/>
            <a:r>
              <a:rPr lang="en-US"/>
              <a:t>Click to edit Master text styles</a:t>
            </a:r>
          </a:p>
          <a:p>
            <a:pPr lvl="1"/>
            <a:r>
              <a:rPr lang="en-US"/>
              <a:t>Second level</a:t>
            </a:r>
          </a:p>
        </p:txBody>
      </p:sp>
      <p:sp>
        <p:nvSpPr>
          <p:cNvPr id="5" name="Footer Placeholder 4"/>
          <p:cNvSpPr>
            <a:spLocks noGrp="1"/>
          </p:cNvSpPr>
          <p:nvPr>
            <p:ph type="ftr" sz="quarter" idx="11"/>
          </p:nvPr>
        </p:nvSpPr>
        <p:spPr/>
        <p:txBody>
          <a:bodyPr/>
          <a:lstStyle/>
          <a:p>
            <a:r>
              <a:rPr lang="en-US" dirty="0"/>
              <a:t>© Medicines Discovery Catapult</a:t>
            </a:r>
          </a:p>
        </p:txBody>
      </p:sp>
      <p:sp>
        <p:nvSpPr>
          <p:cNvPr id="6" name="Slide Number Placeholder 5"/>
          <p:cNvSpPr>
            <a:spLocks noGrp="1"/>
          </p:cNvSpPr>
          <p:nvPr>
            <p:ph type="sldNum" sz="quarter" idx="12"/>
          </p:nvPr>
        </p:nvSpPr>
        <p:spPr/>
        <p:txBody>
          <a:bodyPr/>
          <a:lstStyle/>
          <a:p>
            <a:fld id="{C4F7BE98-2B0C-1047-941F-273DB0FB998F}" type="slidenum">
              <a:rPr lang="en-US" smtClean="0"/>
              <a:t>‹#›</a:t>
            </a:fld>
            <a:endParaRPr lang="en-US"/>
          </a:p>
        </p:txBody>
      </p:sp>
    </p:spTree>
    <p:extLst>
      <p:ext uri="{BB962C8B-B14F-4D97-AF65-F5344CB8AC3E}">
        <p14:creationId xmlns:p14="http://schemas.microsoft.com/office/powerpoint/2010/main" val="419691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act">
    <p:bg>
      <p:bgPr>
        <a:solidFill>
          <a:srgbClr val="171846"/>
        </a:solidFill>
        <a:effectLst/>
      </p:bgPr>
    </p:bg>
    <p:spTree>
      <p:nvGrpSpPr>
        <p:cNvPr id="1" name=""/>
        <p:cNvGrpSpPr/>
        <p:nvPr/>
      </p:nvGrpSpPr>
      <p:grpSpPr>
        <a:xfrm>
          <a:off x="0" y="0"/>
          <a:ext cx="0" cy="0"/>
          <a:chOff x="0" y="0"/>
          <a:chExt cx="0" cy="0"/>
        </a:xfrm>
      </p:grpSpPr>
      <p:pic>
        <p:nvPicPr>
          <p:cNvPr id="7" name="Picture 6" descr="atoms.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flipH="1">
            <a:off x="5979126" y="843955"/>
            <a:ext cx="5387897" cy="5153523"/>
          </a:xfrm>
          <a:prstGeom prst="rect">
            <a:avLst/>
          </a:prstGeom>
        </p:spPr>
      </p:pic>
      <p:pic>
        <p:nvPicPr>
          <p:cNvPr id="6" name="Picture 5" descr="atoms.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8271" y="843955"/>
            <a:ext cx="5387897" cy="5153523"/>
          </a:xfrm>
          <a:prstGeom prst="rect">
            <a:avLst/>
          </a:prstGeom>
        </p:spPr>
      </p:pic>
      <p:sp>
        <p:nvSpPr>
          <p:cNvPr id="5" name="Rounded Rectangle 4"/>
          <p:cNvSpPr/>
          <p:nvPr userDrawn="1"/>
        </p:nvSpPr>
        <p:spPr>
          <a:xfrm>
            <a:off x="1787776" y="2193812"/>
            <a:ext cx="8643953" cy="2275060"/>
          </a:xfrm>
          <a:prstGeom prst="roundRect">
            <a:avLst>
              <a:gd name="adj" fmla="val 7576"/>
            </a:avLst>
          </a:prstGeom>
          <a:solidFill>
            <a:schemeClr val="tx2"/>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50000"/>
              </a:lnSpc>
            </a:pPr>
            <a:r>
              <a:rPr lang="en-US" sz="1800" b="1" dirty="0">
                <a:solidFill>
                  <a:sysClr val="windowText" lastClr="000000"/>
                </a:solidFill>
                <a:latin typeface="Helvetica" charset="0"/>
                <a:ea typeface="Helvetica" charset="0"/>
                <a:cs typeface="Helvetica" charset="0"/>
              </a:rPr>
              <a:t>Medicines Discovery Catapult</a:t>
            </a:r>
          </a:p>
          <a:p>
            <a:pPr algn="ctr">
              <a:lnSpc>
                <a:spcPct val="150000"/>
              </a:lnSpc>
            </a:pPr>
            <a:r>
              <a:rPr lang="en-US" sz="1800" dirty="0" err="1">
                <a:solidFill>
                  <a:sysClr val="windowText" lastClr="000000"/>
                </a:solidFill>
                <a:latin typeface="Helvetica" charset="0"/>
                <a:ea typeface="Helvetica" charset="0"/>
                <a:cs typeface="Helvetica" charset="0"/>
              </a:rPr>
              <a:t>Mereside</a:t>
            </a:r>
            <a:r>
              <a:rPr lang="en-US" sz="1800" dirty="0">
                <a:solidFill>
                  <a:sysClr val="windowText" lastClr="000000"/>
                </a:solidFill>
                <a:latin typeface="Helvetica" charset="0"/>
                <a:ea typeface="Helvetica" charset="0"/>
                <a:cs typeface="Helvetica" charset="0"/>
              </a:rPr>
              <a:t>,</a:t>
            </a:r>
            <a:r>
              <a:rPr lang="en-US" sz="1800" baseline="0" dirty="0">
                <a:solidFill>
                  <a:sysClr val="windowText" lastClr="000000"/>
                </a:solidFill>
                <a:latin typeface="Helvetica" charset="0"/>
                <a:ea typeface="Helvetica" charset="0"/>
                <a:cs typeface="Helvetica" charset="0"/>
              </a:rPr>
              <a:t> </a:t>
            </a:r>
            <a:r>
              <a:rPr lang="en-US" sz="1800" dirty="0" err="1">
                <a:solidFill>
                  <a:sysClr val="windowText" lastClr="000000"/>
                </a:solidFill>
                <a:latin typeface="Helvetica" charset="0"/>
                <a:ea typeface="Helvetica" charset="0"/>
                <a:cs typeface="Helvetica" charset="0"/>
              </a:rPr>
              <a:t>Alderley</a:t>
            </a:r>
            <a:r>
              <a:rPr lang="en-US" sz="1800" dirty="0">
                <a:solidFill>
                  <a:sysClr val="windowText" lastClr="000000"/>
                </a:solidFill>
                <a:latin typeface="Helvetica" charset="0"/>
                <a:ea typeface="Helvetica" charset="0"/>
                <a:cs typeface="Helvetica" charset="0"/>
              </a:rPr>
              <a:t> Park,</a:t>
            </a:r>
            <a:r>
              <a:rPr lang="en-US" sz="1800" baseline="0" dirty="0">
                <a:solidFill>
                  <a:sysClr val="windowText" lastClr="000000"/>
                </a:solidFill>
                <a:latin typeface="Helvetica" charset="0"/>
                <a:ea typeface="Helvetica" charset="0"/>
                <a:cs typeface="Helvetica" charset="0"/>
              </a:rPr>
              <a:t> </a:t>
            </a:r>
            <a:r>
              <a:rPr lang="en-US" sz="1800" dirty="0" err="1">
                <a:solidFill>
                  <a:sysClr val="windowText" lastClr="000000"/>
                </a:solidFill>
                <a:latin typeface="Helvetica" charset="0"/>
                <a:ea typeface="Helvetica" charset="0"/>
                <a:cs typeface="Helvetica" charset="0"/>
              </a:rPr>
              <a:t>Alderley</a:t>
            </a:r>
            <a:r>
              <a:rPr lang="en-US" sz="1800" dirty="0">
                <a:solidFill>
                  <a:sysClr val="windowText" lastClr="000000"/>
                </a:solidFill>
                <a:latin typeface="Helvetica" charset="0"/>
                <a:ea typeface="Helvetica" charset="0"/>
                <a:cs typeface="Helvetica" charset="0"/>
              </a:rPr>
              <a:t> Edge,</a:t>
            </a:r>
            <a:r>
              <a:rPr lang="en-US" sz="1800" baseline="0" dirty="0">
                <a:solidFill>
                  <a:sysClr val="windowText" lastClr="000000"/>
                </a:solidFill>
                <a:latin typeface="Helvetica" charset="0"/>
                <a:ea typeface="Helvetica" charset="0"/>
                <a:cs typeface="Helvetica" charset="0"/>
              </a:rPr>
              <a:t> </a:t>
            </a:r>
            <a:r>
              <a:rPr lang="en-US" sz="1800" dirty="0">
                <a:solidFill>
                  <a:sysClr val="windowText" lastClr="000000"/>
                </a:solidFill>
                <a:latin typeface="Helvetica" charset="0"/>
                <a:ea typeface="Helvetica" charset="0"/>
                <a:cs typeface="Helvetica" charset="0"/>
              </a:rPr>
              <a:t>Cheshire,</a:t>
            </a:r>
            <a:r>
              <a:rPr lang="en-US" sz="1800" baseline="0" dirty="0">
                <a:solidFill>
                  <a:sysClr val="windowText" lastClr="000000"/>
                </a:solidFill>
                <a:latin typeface="Helvetica" charset="0"/>
                <a:ea typeface="Helvetica" charset="0"/>
                <a:cs typeface="Helvetica" charset="0"/>
              </a:rPr>
              <a:t> </a:t>
            </a:r>
            <a:r>
              <a:rPr lang="is-IS" sz="1800" dirty="0">
                <a:solidFill>
                  <a:sysClr val="windowText" lastClr="000000"/>
                </a:solidFill>
                <a:latin typeface="Helvetica" charset="0"/>
                <a:ea typeface="Helvetica" charset="0"/>
                <a:cs typeface="Helvetica" charset="0"/>
              </a:rPr>
              <a:t>SK10 4TG</a:t>
            </a:r>
          </a:p>
          <a:p>
            <a:pPr algn="ctr">
              <a:lnSpc>
                <a:spcPct val="150000"/>
              </a:lnSpc>
            </a:pPr>
            <a:r>
              <a:rPr lang="en-US" sz="1800" dirty="0" err="1">
                <a:solidFill>
                  <a:sysClr val="windowText" lastClr="000000"/>
                </a:solidFill>
                <a:latin typeface="Helvetica" charset="0"/>
                <a:ea typeface="Helvetica" charset="0"/>
                <a:cs typeface="Helvetica" charset="0"/>
              </a:rPr>
              <a:t>md.catapult.org.uk</a:t>
            </a:r>
            <a:endParaRPr lang="en-US" sz="1800" dirty="0">
              <a:solidFill>
                <a:sysClr val="windowText" lastClr="000000"/>
              </a:solidFill>
              <a:latin typeface="Helvetica" charset="0"/>
              <a:ea typeface="Helvetica" charset="0"/>
              <a:cs typeface="Helvetica" charset="0"/>
            </a:endParaRPr>
          </a:p>
          <a:p>
            <a:pPr algn="ctr">
              <a:lnSpc>
                <a:spcPct val="150000"/>
              </a:lnSpc>
            </a:pPr>
            <a:r>
              <a:rPr lang="en-US" sz="1800" dirty="0">
                <a:solidFill>
                  <a:sysClr val="windowText" lastClr="000000"/>
                </a:solidFill>
                <a:latin typeface="Helvetica" charset="0"/>
                <a:ea typeface="Helvetica" charset="0"/>
                <a:cs typeface="Helvetica" charset="0"/>
              </a:rPr>
              <a:t>@</a:t>
            </a:r>
            <a:r>
              <a:rPr lang="en-US" sz="1800" dirty="0" err="1">
                <a:solidFill>
                  <a:sysClr val="windowText" lastClr="000000"/>
                </a:solidFill>
                <a:latin typeface="Helvetica" charset="0"/>
                <a:ea typeface="Helvetica" charset="0"/>
                <a:cs typeface="Helvetica" charset="0"/>
              </a:rPr>
              <a:t>MediDiscCat</a:t>
            </a:r>
            <a:endParaRPr lang="en-US" sz="1800" dirty="0">
              <a:solidFill>
                <a:sysClr val="windowText" lastClr="000000"/>
              </a:solidFill>
              <a:latin typeface="Helvetica" charset="0"/>
              <a:ea typeface="Helvetica" charset="0"/>
              <a:cs typeface="Helvetica" charset="0"/>
            </a:endParaRPr>
          </a:p>
          <a:p>
            <a:pPr algn="ctr">
              <a:lnSpc>
                <a:spcPct val="150000"/>
              </a:lnSpc>
            </a:pPr>
            <a:r>
              <a:rPr lang="en-US" sz="1800" dirty="0" err="1">
                <a:solidFill>
                  <a:sysClr val="windowText" lastClr="000000"/>
                </a:solidFill>
                <a:latin typeface="Helvetica" charset="0"/>
                <a:ea typeface="Helvetica" charset="0"/>
                <a:cs typeface="Helvetica" charset="0"/>
              </a:rPr>
              <a:t>info@md.catapult.org.uk</a:t>
            </a:r>
            <a:endParaRPr lang="en-US" sz="1800" dirty="0">
              <a:solidFill>
                <a:sysClr val="windowText" lastClr="000000"/>
              </a:solidFill>
              <a:latin typeface="Helvetica" charset="0"/>
              <a:ea typeface="Helvetica" charset="0"/>
              <a:cs typeface="Helvetica" charset="0"/>
            </a:endParaRPr>
          </a:p>
        </p:txBody>
      </p:sp>
    </p:spTree>
    <p:extLst>
      <p:ext uri="{BB962C8B-B14F-4D97-AF65-F5344CB8AC3E}">
        <p14:creationId xmlns:p14="http://schemas.microsoft.com/office/powerpoint/2010/main" val="1389576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F7F756FC-DAD5-A342-BCF0-3C1DE18DF979}" type="datetime1">
              <a:rPr lang="en-GB" smtClean="0"/>
              <a:t>23/06/17</a:t>
            </a:fld>
            <a:endParaRPr lang="en-US" dirty="0"/>
          </a:p>
        </p:txBody>
      </p:sp>
      <p:sp>
        <p:nvSpPr>
          <p:cNvPr id="3" name="Footer Placeholder 2"/>
          <p:cNvSpPr>
            <a:spLocks noGrp="1"/>
          </p:cNvSpPr>
          <p:nvPr>
            <p:ph type="ftr" sz="quarter" idx="11"/>
          </p:nvPr>
        </p:nvSpPr>
        <p:spPr/>
        <p:txBody>
          <a:bodyPr/>
          <a:lstStyle/>
          <a:p>
            <a:r>
              <a:rPr lang="en-US" dirty="0"/>
              <a:t>© Medicines Discovery Catapult</a:t>
            </a:r>
          </a:p>
        </p:txBody>
      </p:sp>
      <p:sp>
        <p:nvSpPr>
          <p:cNvPr id="4" name="Slide Number Placeholder 3"/>
          <p:cNvSpPr>
            <a:spLocks noGrp="1"/>
          </p:cNvSpPr>
          <p:nvPr>
            <p:ph type="sldNum" sz="quarter" idx="12"/>
          </p:nvPr>
        </p:nvSpPr>
        <p:spPr/>
        <p:txBody>
          <a:bodyPr/>
          <a:lstStyle/>
          <a:p>
            <a:fld id="{07D66125-6D72-7E4A-8574-6465D7D698FE}" type="slidenum">
              <a:rPr lang="en-US" smtClean="0"/>
              <a:t>‹#›</a:t>
            </a:fld>
            <a:endParaRPr lang="en-US" dirty="0"/>
          </a:p>
        </p:txBody>
      </p:sp>
    </p:spTree>
    <p:extLst>
      <p:ext uri="{BB962C8B-B14F-4D97-AF65-F5344CB8AC3E}">
        <p14:creationId xmlns:p14="http://schemas.microsoft.com/office/powerpoint/2010/main" val="1060936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5FEA5B7B-9ED0-9340-902D-DECA170648DE}" type="datetimeFigureOut">
              <a:rPr lang="en-US" smtClean="0"/>
              <a:t>23/06/17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2F388C-8BE3-754D-B31F-3B3745C97196}" type="slidenum">
              <a:rPr lang="en-US" smtClean="0"/>
              <a:t>‹#›</a:t>
            </a:fld>
            <a:endParaRPr lang="en-US"/>
          </a:p>
        </p:txBody>
      </p:sp>
    </p:spTree>
    <p:extLst>
      <p:ext uri="{BB962C8B-B14F-4D97-AF65-F5344CB8AC3E}">
        <p14:creationId xmlns:p14="http://schemas.microsoft.com/office/powerpoint/2010/main" val="178815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10970684"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val="393852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Slide Basic Blue">
    <p:spTree>
      <p:nvGrpSpPr>
        <p:cNvPr id="1" name=""/>
        <p:cNvGrpSpPr/>
        <p:nvPr/>
      </p:nvGrpSpPr>
      <p:grpSpPr>
        <a:xfrm>
          <a:off x="0" y="0"/>
          <a:ext cx="0" cy="0"/>
          <a:chOff x="0" y="0"/>
          <a:chExt cx="0" cy="0"/>
        </a:xfrm>
      </p:grpSpPr>
      <p:sp>
        <p:nvSpPr>
          <p:cNvPr id="12" name="Slide Number Placeholder 5"/>
          <p:cNvSpPr>
            <a:spLocks noGrp="1"/>
          </p:cNvSpPr>
          <p:nvPr>
            <p:ph type="sldNum" sz="quarter" idx="4"/>
          </p:nvPr>
        </p:nvSpPr>
        <p:spPr>
          <a:xfrm>
            <a:off x="11163300" y="6400554"/>
            <a:ext cx="660400" cy="365125"/>
          </a:xfrm>
          <a:prstGeom prst="rect">
            <a:avLst/>
          </a:prstGeom>
        </p:spPr>
        <p:txBody>
          <a:bodyPr vert="horz" lIns="0" tIns="0" rIns="0" bIns="0" rtlCol="0" anchor="ctr"/>
          <a:lstStyle>
            <a:lvl1pPr algn="r">
              <a:defRPr sz="1200" baseline="0">
                <a:solidFill>
                  <a:schemeClr val="tx2"/>
                </a:solidFill>
              </a:defRPr>
            </a:lvl1pPr>
          </a:lstStyle>
          <a:p>
            <a:fld id="{FA2D2137-DD73-9847-A1D2-9E0C3536C546}" type="slidenum">
              <a:rPr lang="en-US" smtClean="0">
                <a:solidFill>
                  <a:srgbClr val="56565A"/>
                </a:solidFill>
              </a:rPr>
              <a:pPr/>
              <a:t>‹#›</a:t>
            </a:fld>
            <a:endParaRPr lang="en-US" dirty="0">
              <a:solidFill>
                <a:srgbClr val="56565A"/>
              </a:solidFill>
            </a:endParaRPr>
          </a:p>
        </p:txBody>
      </p:sp>
      <p:sp>
        <p:nvSpPr>
          <p:cNvPr id="13" name="Title Placeholder 1"/>
          <p:cNvSpPr>
            <a:spLocks noGrp="1"/>
          </p:cNvSpPr>
          <p:nvPr>
            <p:ph type="title" hasCustomPrompt="1"/>
          </p:nvPr>
        </p:nvSpPr>
        <p:spPr>
          <a:xfrm>
            <a:off x="321732" y="274638"/>
            <a:ext cx="11501968" cy="1143000"/>
          </a:xfrm>
          <a:prstGeom prst="rect">
            <a:avLst/>
          </a:prstGeom>
        </p:spPr>
        <p:txBody>
          <a:bodyPr vert="horz" lIns="91440" tIns="45720" rIns="91440" bIns="45720" rtlCol="0" anchor="t" anchorCtr="0">
            <a:normAutofit/>
          </a:bodyPr>
          <a:lstStyle>
            <a:lvl1pPr>
              <a:defRPr>
                <a:solidFill>
                  <a:schemeClr val="tx2"/>
                </a:solidFill>
              </a:defRPr>
            </a:lvl1pPr>
          </a:lstStyle>
          <a:p>
            <a:r>
              <a:rPr lang="en-GB" dirty="0" smtClean="0"/>
              <a:t>Title here</a:t>
            </a:r>
            <a:endParaRPr lang="en-US" dirty="0"/>
          </a:p>
        </p:txBody>
      </p:sp>
      <p:sp>
        <p:nvSpPr>
          <p:cNvPr id="14" name="Text Placeholder 2"/>
          <p:cNvSpPr>
            <a:spLocks noGrp="1"/>
          </p:cNvSpPr>
          <p:nvPr>
            <p:ph idx="1"/>
          </p:nvPr>
        </p:nvSpPr>
        <p:spPr>
          <a:xfrm>
            <a:off x="321732" y="1600204"/>
            <a:ext cx="11501968" cy="4525963"/>
          </a:xfrm>
          <a:prstGeom prst="rect">
            <a:avLst/>
          </a:prstGeom>
        </p:spPr>
        <p:txBody>
          <a:bodyPr vert="horz" lIns="91440" tIns="45720" rIns="91440" bIns="45720" rtlCol="0">
            <a:normAutofit/>
          </a:bodyPr>
          <a:lstStyle>
            <a:lvl1pPr marL="265113" indent="-265113">
              <a:spcBef>
                <a:spcPts val="600"/>
              </a:spcBef>
              <a:defRPr/>
            </a:lvl1pPr>
            <a:lvl2pPr marL="541338" indent="-276225">
              <a:spcBef>
                <a:spcPts val="600"/>
              </a:spcBef>
              <a:buSzPct val="100000"/>
              <a:defRPr/>
            </a:lvl2pPr>
            <a:lvl3pPr marL="722313" indent="-180975">
              <a:spcBef>
                <a:spcPts val="600"/>
              </a:spcBef>
              <a:buSzPct val="100000"/>
              <a:defRPr/>
            </a:lvl3pPr>
            <a:lvl4pPr marL="985838" indent="-179388">
              <a:spcBef>
                <a:spcPts val="600"/>
              </a:spcBef>
              <a:defRPr/>
            </a:lvl4pPr>
            <a:lvl5pPr marL="1250950" indent="-265113">
              <a:spcBef>
                <a:spcPts val="600"/>
              </a:spcBef>
              <a:buSzPct val="80000"/>
              <a:buFont typeface="Calibri" pitchFamily="34" charset="0"/>
              <a:buChar char="–"/>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pic>
        <p:nvPicPr>
          <p:cNvPr id="6" name="Picture 5" descr="Shionogi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128" y="6308229"/>
            <a:ext cx="1828064" cy="549777"/>
          </a:xfrm>
          <a:prstGeom prst="rect">
            <a:avLst/>
          </a:prstGeom>
        </p:spPr>
      </p:pic>
    </p:spTree>
    <p:extLst>
      <p:ext uri="{BB962C8B-B14F-4D97-AF65-F5344CB8AC3E}">
        <p14:creationId xmlns:p14="http://schemas.microsoft.com/office/powerpoint/2010/main" val="320211692"/>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Folie mit Titel">
    <p:spTree>
      <p:nvGrpSpPr>
        <p:cNvPr id="1" name=""/>
        <p:cNvGrpSpPr/>
        <p:nvPr/>
      </p:nvGrpSpPr>
      <p:grpSpPr>
        <a:xfrm>
          <a:off x="0" y="0"/>
          <a:ext cx="0" cy="0"/>
          <a:chOff x="0" y="0"/>
          <a:chExt cx="0" cy="0"/>
        </a:xfrm>
      </p:grpSpPr>
      <p:pic>
        <p:nvPicPr>
          <p:cNvPr id="3" name="Grafik 8" descr="biomax_logo_300dpi.png"/>
          <p:cNvPicPr>
            <a:picLocks noChangeAspect="1"/>
          </p:cNvPicPr>
          <p:nvPr/>
        </p:nvPicPr>
        <p:blipFill>
          <a:blip r:embed="rId2" cstate="print"/>
          <a:srcRect/>
          <a:stretch>
            <a:fillRect/>
          </a:stretch>
        </p:blipFill>
        <p:spPr bwMode="auto">
          <a:xfrm>
            <a:off x="57211" y="184150"/>
            <a:ext cx="1968500" cy="419100"/>
          </a:xfrm>
          <a:prstGeom prst="rect">
            <a:avLst/>
          </a:prstGeom>
          <a:noFill/>
          <a:ln w="9525">
            <a:noFill/>
            <a:miter lim="800000"/>
            <a:headEnd/>
            <a:tailEnd/>
          </a:ln>
        </p:spPr>
      </p:pic>
      <p:sp>
        <p:nvSpPr>
          <p:cNvPr id="7" name="Titel 1"/>
          <p:cNvSpPr>
            <a:spLocks noGrp="1"/>
          </p:cNvSpPr>
          <p:nvPr>
            <p:ph type="title"/>
          </p:nvPr>
        </p:nvSpPr>
        <p:spPr>
          <a:xfrm>
            <a:off x="2254313" y="71414"/>
            <a:ext cx="9842540" cy="571496"/>
          </a:xfrm>
          <a:prstGeom prst="rect">
            <a:avLst/>
          </a:prstGeom>
        </p:spPr>
        <p:txBody>
          <a:bodyPr anchor="t"/>
          <a:lstStyle>
            <a:lvl1pPr>
              <a:defRPr>
                <a:solidFill>
                  <a:srgbClr val="666666"/>
                </a:solidFill>
                <a:effectLst/>
                <a:latin typeface="Geometr415 Md BT" pitchFamily="34" charset="0"/>
              </a:defRPr>
            </a:lvl1pPr>
          </a:lstStyle>
          <a:p>
            <a:r>
              <a:rPr lang="de-DE"/>
              <a:t>Mastertitelformat bearbeiten</a:t>
            </a:r>
            <a:endParaRPr lang="de-DE" dirty="0"/>
          </a:p>
        </p:txBody>
      </p:sp>
    </p:spTree>
    <p:extLst>
      <p:ext uri="{BB962C8B-B14F-4D97-AF65-F5344CB8AC3E}">
        <p14:creationId xmlns:p14="http://schemas.microsoft.com/office/powerpoint/2010/main" val="338295756"/>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038601" y="6356357"/>
            <a:ext cx="4114800" cy="365125"/>
          </a:xfrm>
          <a:prstGeom prst="rect">
            <a:avLst/>
          </a:prstGeom>
        </p:spPr>
        <p:txBody>
          <a:bodyPr vert="horz" lIns="91440" tIns="45720" rIns="91440" bIns="45720" rtlCol="0" anchor="ctr"/>
          <a:lstStyle>
            <a:lvl1pPr algn="ctr">
              <a:defRPr sz="1100">
                <a:solidFill>
                  <a:srgbClr val="0066CC"/>
                </a:solidFill>
                <a:latin typeface="Helvetica" charset="0"/>
                <a:ea typeface="Helvetica" charset="0"/>
                <a:cs typeface="Helvetica" charset="0"/>
              </a:defRPr>
            </a:lvl1pPr>
          </a:lstStyle>
          <a:p>
            <a:r>
              <a:rPr lang="en-US" dirty="0"/>
              <a:t>© Medicines Discovery Catapult</a:t>
            </a:r>
          </a:p>
        </p:txBody>
      </p:sp>
      <p:sp>
        <p:nvSpPr>
          <p:cNvPr id="6" name="Slide Number Placeholder 5"/>
          <p:cNvSpPr>
            <a:spLocks noGrp="1"/>
          </p:cNvSpPr>
          <p:nvPr>
            <p:ph type="sldNum" sz="quarter" idx="4"/>
          </p:nvPr>
        </p:nvSpPr>
        <p:spPr>
          <a:xfrm>
            <a:off x="8610601" y="6356357"/>
            <a:ext cx="2743200" cy="365125"/>
          </a:xfrm>
          <a:prstGeom prst="rect">
            <a:avLst/>
          </a:prstGeom>
        </p:spPr>
        <p:txBody>
          <a:bodyPr vert="horz" lIns="91440" tIns="45720" rIns="91440" bIns="45720" rtlCol="0" anchor="ctr"/>
          <a:lstStyle>
            <a:lvl1pPr algn="r">
              <a:defRPr sz="1100">
                <a:solidFill>
                  <a:srgbClr val="0066CC"/>
                </a:solidFill>
                <a:latin typeface="Helvetica" charset="0"/>
                <a:ea typeface="Helvetica" charset="0"/>
                <a:cs typeface="Helvetica" charset="0"/>
              </a:defRPr>
            </a:lvl1pPr>
          </a:lstStyle>
          <a:p>
            <a:fld id="{C4F7BE98-2B0C-1047-941F-273DB0FB998F}" type="slidenum">
              <a:rPr lang="en-US" smtClean="0"/>
              <a:pPr/>
              <a:t>‹#›</a:t>
            </a:fld>
            <a:endParaRPr lang="en-US" dirty="0"/>
          </a:p>
        </p:txBody>
      </p:sp>
      <p:pic>
        <p:nvPicPr>
          <p:cNvPr id="8" name="Picture 7"/>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10594112" y="230196"/>
            <a:ext cx="1365955" cy="448707"/>
          </a:xfrm>
          <a:prstGeom prst="rect">
            <a:avLst/>
          </a:prstGeom>
        </p:spPr>
      </p:pic>
    </p:spTree>
    <p:extLst>
      <p:ext uri="{BB962C8B-B14F-4D97-AF65-F5344CB8AC3E}">
        <p14:creationId xmlns:p14="http://schemas.microsoft.com/office/powerpoint/2010/main" val="2357798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ftr="0" dt="0"/>
  <p:txStyles>
    <p:titleStyle>
      <a:lvl1pPr algn="l" defTabSz="914423"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606" indent="-228606"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7" indent="-228606"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6"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6"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6"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6"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4" indent="-228606"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6" indent="-228606"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7" indent="-228606"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n.wikipedia.org/wiki/1961%E2%80%9375_cholera_pandemic%23cite_note-:3-2"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 Id="rId3" Type="http://schemas.openxmlformats.org/officeDocument/2006/relationships/image" Target="../media/image2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3.JPG"/><Relationship Id="rId3" Type="http://schemas.openxmlformats.org/officeDocument/2006/relationships/image" Target="../media/image2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jpe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G"/><Relationship Id="rId3" Type="http://schemas.openxmlformats.org/officeDocument/2006/relationships/image" Target="../media/image2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tiff"/></Relationships>
</file>

<file path=ppt/slides/_rels/slide21.xml.rels><?xml version="1.0" encoding="UTF-8" standalone="yes"?>
<Relationships xmlns="http://schemas.openxmlformats.org/package/2006/relationships"><Relationship Id="rId3" Type="http://schemas.openxmlformats.org/officeDocument/2006/relationships/hyperlink" Target="http://www.elsevier.com/termsandconditions" TargetMode="External"/><Relationship Id="rId4" Type="http://schemas.openxmlformats.org/officeDocument/2006/relationships/image" Target="../media/image31.jpe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hyperlink" Target="http://www.elsevier.com/termsandconditions" TargetMode="External"/><Relationship Id="rId5" Type="http://schemas.openxmlformats.org/officeDocument/2006/relationships/image" Target="../media/image31.jpe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5" Type="http://schemas.openxmlformats.org/officeDocument/2006/relationships/image" Target="../media/image36.jpeg"/><Relationship Id="rId6" Type="http://schemas.openxmlformats.org/officeDocument/2006/relationships/image" Target="../media/image37.jpeg"/><Relationship Id="rId7" Type="http://schemas.openxmlformats.org/officeDocument/2006/relationships/image" Target="../media/image38.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tiff"/><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1" Type="http://schemas.openxmlformats.org/officeDocument/2006/relationships/slideLayout" Target="../slideLayouts/slideLayout4.xml"/><Relationship Id="rId2" Type="http://schemas.openxmlformats.org/officeDocument/2006/relationships/image" Target="../media/image9.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tiff"/><Relationship Id="rId4" Type="http://schemas.openxmlformats.org/officeDocument/2006/relationships/image" Target="../media/image15.tiff"/><Relationship Id="rId5" Type="http://schemas.openxmlformats.org/officeDocument/2006/relationships/image" Target="../media/image16.tiff"/><Relationship Id="rId6" Type="http://schemas.openxmlformats.org/officeDocument/2006/relationships/image" Target="../media/image17.tif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3899"/>
            <a:ext cx="10363200" cy="1745965"/>
          </a:xfrm>
        </p:spPr>
        <p:txBody>
          <a:bodyPr/>
          <a:lstStyle/>
          <a:p>
            <a:r>
              <a:rPr lang="en-US" dirty="0"/>
              <a:t>Medicines Discovery Catapult</a:t>
            </a:r>
          </a:p>
        </p:txBody>
      </p:sp>
      <p:sp>
        <p:nvSpPr>
          <p:cNvPr id="3" name="Subtitle 2"/>
          <p:cNvSpPr>
            <a:spLocks noGrp="1"/>
          </p:cNvSpPr>
          <p:nvPr>
            <p:ph type="subTitle" idx="1"/>
          </p:nvPr>
        </p:nvSpPr>
        <p:spPr>
          <a:xfrm>
            <a:off x="914400" y="1939864"/>
            <a:ext cx="10363200" cy="1655762"/>
          </a:xfrm>
        </p:spPr>
        <p:txBody>
          <a:bodyPr>
            <a:normAutofit fontScale="92500"/>
          </a:bodyPr>
          <a:lstStyle/>
          <a:p>
            <a:r>
              <a:rPr lang="en-US" b="1" dirty="0"/>
              <a:t>Directing Industrial Stimulus via Community Collaboration in Life Sciences </a:t>
            </a:r>
          </a:p>
          <a:p>
            <a:endParaRPr lang="en-US" b="1" dirty="0"/>
          </a:p>
          <a:p>
            <a:endParaRPr lang="en-US" b="1" dirty="0"/>
          </a:p>
          <a:p>
            <a:r>
              <a:rPr lang="en-US" sz="1800" b="1" dirty="0" smtClean="0"/>
              <a:t>Richard Seabrook, Senior Advisor, Translational R+D </a:t>
            </a:r>
            <a:endParaRPr lang="en-US" sz="1800" b="1" dirty="0"/>
          </a:p>
        </p:txBody>
      </p:sp>
    </p:spTree>
    <p:extLst>
      <p:ext uri="{BB962C8B-B14F-4D97-AF65-F5344CB8AC3E}">
        <p14:creationId xmlns:p14="http://schemas.microsoft.com/office/powerpoint/2010/main" val="17157660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4133" y="365125"/>
            <a:ext cx="10515600" cy="1325563"/>
          </a:xfrm>
        </p:spPr>
        <p:txBody>
          <a:bodyPr/>
          <a:lstStyle/>
          <a:p>
            <a:pPr algn="ctr"/>
            <a:r>
              <a:rPr lang="en-US" b="1" dirty="0" smtClean="0"/>
              <a:t>Cholera at Global Scale</a:t>
            </a:r>
            <a:endParaRPr lang="en-US" b="1" dirty="0"/>
          </a:p>
        </p:txBody>
      </p:sp>
      <p:pic>
        <p:nvPicPr>
          <p:cNvPr id="3"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640" y="1588174"/>
            <a:ext cx="4836969" cy="5115697"/>
          </a:xfrm>
          <a:prstGeom prst="rect">
            <a:avLst/>
          </a:prstGeom>
        </p:spPr>
      </p:pic>
      <p:sp>
        <p:nvSpPr>
          <p:cNvPr id="5" name="TextBox 4"/>
          <p:cNvSpPr txBox="1"/>
          <p:nvPr/>
        </p:nvSpPr>
        <p:spPr>
          <a:xfrm>
            <a:off x="8870394" y="1775026"/>
            <a:ext cx="184731" cy="707886"/>
          </a:xfrm>
          <a:prstGeom prst="rect">
            <a:avLst/>
          </a:prstGeom>
          <a:noFill/>
        </p:spPr>
        <p:txBody>
          <a:bodyPr wrap="none" rtlCol="0">
            <a:spAutoFit/>
          </a:bodyPr>
          <a:lstStyle/>
          <a:p>
            <a:pPr algn="ctr"/>
            <a:endParaRPr lang="en-US" sz="2000" dirty="0"/>
          </a:p>
          <a:p>
            <a:pPr algn="ctr"/>
            <a:endParaRPr lang="en-US" sz="2000" b="1" dirty="0"/>
          </a:p>
        </p:txBody>
      </p:sp>
      <p:sp>
        <p:nvSpPr>
          <p:cNvPr id="7" name="Rectangle 6"/>
          <p:cNvSpPr/>
          <p:nvPr/>
        </p:nvSpPr>
        <p:spPr>
          <a:xfrm>
            <a:off x="5914759" y="1543406"/>
            <a:ext cx="6096000" cy="5262979"/>
          </a:xfrm>
          <a:prstGeom prst="rect">
            <a:avLst/>
          </a:prstGeom>
        </p:spPr>
        <p:txBody>
          <a:bodyPr>
            <a:spAutoFit/>
          </a:bodyPr>
          <a:lstStyle/>
          <a:p>
            <a:pPr marL="285750" indent="-285750">
              <a:buFont typeface="Arial" charset="0"/>
              <a:buChar char="•"/>
            </a:pPr>
            <a:r>
              <a:rPr lang="en-US" sz="2400" dirty="0"/>
              <a:t>Physical tracking technology include observing weather patterns, surface water temperatures, chlorophyll concentrations, and rainfall patterns. </a:t>
            </a:r>
          </a:p>
          <a:p>
            <a:pPr marL="342900" indent="-342900">
              <a:buFont typeface="Arial" charset="0"/>
              <a:buChar char="•"/>
            </a:pPr>
            <a:r>
              <a:rPr lang="en-US" sz="2400" dirty="0"/>
              <a:t>Findings of correlations between these phenomena showed that </a:t>
            </a:r>
            <a:r>
              <a:rPr lang="en-US" sz="2400" dirty="0" smtClean="0"/>
              <a:t>infection </a:t>
            </a:r>
            <a:r>
              <a:rPr lang="en-US" sz="2400" dirty="0"/>
              <a:t>rate of cholera is connected to water temperatures. R</a:t>
            </a:r>
            <a:r>
              <a:rPr lang="en-US" sz="2400" dirty="0" smtClean="0"/>
              <a:t>ising </a:t>
            </a:r>
            <a:r>
              <a:rPr lang="en-US" sz="2400" dirty="0"/>
              <a:t>temperature causes algae blooms that host cholera bacteria, and rainfall and extreme weather patterns aid in spreading infectious hosts of cholera among water systems.</a:t>
            </a:r>
          </a:p>
          <a:p>
            <a:pPr marL="285750" indent="-285750">
              <a:buFont typeface="Arial" charset="0"/>
              <a:buChar char="•"/>
            </a:pPr>
            <a:r>
              <a:rPr lang="en-US" sz="2400" dirty="0"/>
              <a:t>C</a:t>
            </a:r>
            <a:r>
              <a:rPr lang="en-US" sz="2400" dirty="0" smtClean="0"/>
              <a:t>limate </a:t>
            </a:r>
            <a:r>
              <a:rPr lang="en-US" sz="2400" dirty="0"/>
              <a:t>change will have a profound impact on the spread of cholera</a:t>
            </a:r>
          </a:p>
        </p:txBody>
      </p:sp>
    </p:spTree>
    <p:extLst>
      <p:ext uri="{BB962C8B-B14F-4D97-AF65-F5344CB8AC3E}">
        <p14:creationId xmlns:p14="http://schemas.microsoft.com/office/powerpoint/2010/main" val="198206537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Evidence for several waves of global transmission in the </a:t>
            </a:r>
            <a:r>
              <a:rPr lang="en-US" sz="3600" b="1" dirty="0" smtClean="0"/>
              <a:t>seventh </a:t>
            </a:r>
            <a:r>
              <a:rPr lang="en-US" sz="3600" b="1" dirty="0"/>
              <a:t>cholera pandemic</a:t>
            </a:r>
            <a:br>
              <a:rPr lang="en-US" sz="3600" b="1" dirty="0"/>
            </a:br>
            <a:endParaRPr lang="en-US" sz="3600" dirty="0"/>
          </a:p>
        </p:txBody>
      </p:sp>
      <p:sp>
        <p:nvSpPr>
          <p:cNvPr id="3" name="Content Placeholder 2"/>
          <p:cNvSpPr>
            <a:spLocks noGrp="1"/>
          </p:cNvSpPr>
          <p:nvPr>
            <p:ph idx="1"/>
          </p:nvPr>
        </p:nvSpPr>
        <p:spPr/>
        <p:txBody>
          <a:bodyPr/>
          <a:lstStyle/>
          <a:p>
            <a:endParaRPr lang="en-US" b="1" dirty="0" smtClean="0">
              <a:solidFill>
                <a:srgbClr val="333333"/>
              </a:solidFill>
              <a:latin typeface="arial" charset="0"/>
            </a:endParaRPr>
          </a:p>
          <a:p>
            <a:r>
              <a:rPr lang="en-US" sz="2400" dirty="0" smtClean="0">
                <a:solidFill>
                  <a:srgbClr val="333333"/>
                </a:solidFill>
                <a:latin typeface="arial" charset="0"/>
              </a:rPr>
              <a:t>We show </a:t>
            </a:r>
            <a:r>
              <a:rPr lang="en-US" sz="2400" dirty="0">
                <a:solidFill>
                  <a:srgbClr val="333333"/>
                </a:solidFill>
                <a:latin typeface="arial" charset="0"/>
              </a:rPr>
              <a:t>here that the seventh pandemic has spread from the Bay of Bengal in at least three independent but overlapping waves with a common ancestor in the 1950s, and identify several transcontinental transmission events. </a:t>
            </a:r>
            <a:endParaRPr lang="en-US" sz="2400" dirty="0" smtClean="0">
              <a:solidFill>
                <a:srgbClr val="333333"/>
              </a:solidFill>
              <a:latin typeface="arial" charset="0"/>
            </a:endParaRPr>
          </a:p>
          <a:p>
            <a:r>
              <a:rPr lang="en-US" sz="2400" dirty="0" smtClean="0">
                <a:solidFill>
                  <a:srgbClr val="333333"/>
                </a:solidFill>
                <a:latin typeface="arial" charset="0"/>
              </a:rPr>
              <a:t>Additionally, we show how the acquisition of the SXT family of antibiotic resistance elements has shaped pandemic spread, and show that this family was first acquired at least ten years before its discovery in </a:t>
            </a:r>
            <a:r>
              <a:rPr lang="en-US" sz="2400" i="1" dirty="0" smtClean="0">
                <a:solidFill>
                  <a:srgbClr val="333333"/>
                </a:solidFill>
                <a:latin typeface="arial" charset="0"/>
              </a:rPr>
              <a:t>V</a:t>
            </a:r>
            <a:r>
              <a:rPr lang="en-US" sz="2400" i="1" dirty="0">
                <a:solidFill>
                  <a:srgbClr val="333333"/>
                </a:solidFill>
                <a:latin typeface="arial" charset="0"/>
              </a:rPr>
              <a:t>.</a:t>
            </a:r>
            <a:r>
              <a:rPr lang="en-US" sz="2400" i="1" dirty="0">
                <a:solidFill>
                  <a:srgbClr val="333333"/>
                </a:solidFill>
                <a:latin typeface="arial unicode ms" charset="0"/>
              </a:rPr>
              <a:t> </a:t>
            </a:r>
            <a:r>
              <a:rPr lang="en-US" sz="2400" i="1" dirty="0" err="1" smtClean="0">
                <a:solidFill>
                  <a:srgbClr val="333333"/>
                </a:solidFill>
                <a:latin typeface="arial" charset="0"/>
              </a:rPr>
              <a:t>cholerae</a:t>
            </a:r>
            <a:r>
              <a:rPr lang="en-US" sz="2400" dirty="0" smtClean="0">
                <a:solidFill>
                  <a:srgbClr val="333333"/>
                </a:solidFill>
                <a:latin typeface="arial" charset="0"/>
              </a:rPr>
              <a:t>.</a:t>
            </a:r>
          </a:p>
          <a:p>
            <a:r>
              <a:rPr lang="en-US" sz="2400" dirty="0" err="1" smtClean="0">
                <a:solidFill>
                  <a:srgbClr val="333333"/>
                </a:solidFill>
                <a:latin typeface="arial" charset="0"/>
              </a:rPr>
              <a:t>Ankur</a:t>
            </a:r>
            <a:r>
              <a:rPr lang="en-US" sz="2400" dirty="0" smtClean="0">
                <a:solidFill>
                  <a:srgbClr val="333333"/>
                </a:solidFill>
                <a:latin typeface="arial" charset="0"/>
              </a:rPr>
              <a:t> </a:t>
            </a:r>
            <a:r>
              <a:rPr lang="en-US" sz="2400" dirty="0" err="1" smtClean="0">
                <a:solidFill>
                  <a:srgbClr val="333333"/>
                </a:solidFill>
                <a:latin typeface="arial" charset="0"/>
              </a:rPr>
              <a:t>Mutreia</a:t>
            </a:r>
            <a:r>
              <a:rPr lang="en-US" sz="2400" dirty="0" smtClean="0">
                <a:solidFill>
                  <a:srgbClr val="333333"/>
                </a:solidFill>
                <a:latin typeface="arial" charset="0"/>
              </a:rPr>
              <a:t>, </a:t>
            </a:r>
            <a:r>
              <a:rPr lang="is-IS" sz="2400" dirty="0"/>
              <a:t>Nature</a:t>
            </a:r>
            <a:r>
              <a:rPr lang="is-IS" sz="2400" dirty="0">
                <a:solidFill>
                  <a:srgbClr val="333333"/>
                </a:solidFill>
                <a:latin typeface="arial" charset="0"/>
              </a:rPr>
              <a:t> </a:t>
            </a:r>
            <a:r>
              <a:rPr lang="is-IS" sz="2400" dirty="0"/>
              <a:t>477,</a:t>
            </a:r>
            <a:r>
              <a:rPr lang="is-IS" sz="2400" dirty="0">
                <a:solidFill>
                  <a:srgbClr val="333333"/>
                </a:solidFill>
                <a:latin typeface="arial" charset="0"/>
              </a:rPr>
              <a:t> </a:t>
            </a:r>
            <a:r>
              <a:rPr lang="is-IS" sz="2400" dirty="0"/>
              <a:t>462–465</a:t>
            </a:r>
            <a:r>
              <a:rPr lang="is-IS" sz="2400" dirty="0">
                <a:solidFill>
                  <a:srgbClr val="333333"/>
                </a:solidFill>
                <a:latin typeface="arial" charset="0"/>
              </a:rPr>
              <a:t> </a:t>
            </a:r>
            <a:r>
              <a:rPr lang="is-IS" sz="2400" dirty="0"/>
              <a:t>(22 September 2011)</a:t>
            </a:r>
            <a:endParaRPr lang="en-US" sz="2400" dirty="0"/>
          </a:p>
          <a:p>
            <a:endParaRPr lang="en-US" sz="2400" dirty="0"/>
          </a:p>
          <a:p>
            <a:endParaRPr lang="en-US" dirty="0"/>
          </a:p>
        </p:txBody>
      </p:sp>
      <p:sp>
        <p:nvSpPr>
          <p:cNvPr id="4" name="Slide Number Placeholder 3"/>
          <p:cNvSpPr>
            <a:spLocks noGrp="1"/>
          </p:cNvSpPr>
          <p:nvPr>
            <p:ph type="sldNum" sz="quarter" idx="12"/>
          </p:nvPr>
        </p:nvSpPr>
        <p:spPr/>
        <p:txBody>
          <a:bodyPr/>
          <a:lstStyle/>
          <a:p>
            <a:fld id="{C4F7BE98-2B0C-1047-941F-273DB0FB998F}" type="slidenum">
              <a:rPr lang="en-US" smtClean="0"/>
              <a:t>10</a:t>
            </a:fld>
            <a:endParaRPr lang="en-US"/>
          </a:p>
        </p:txBody>
      </p:sp>
    </p:spTree>
    <p:extLst>
      <p:ext uri="{BB962C8B-B14F-4D97-AF65-F5344CB8AC3E}">
        <p14:creationId xmlns:p14="http://schemas.microsoft.com/office/powerpoint/2010/main" val="753102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AMR Has No Borders</a:t>
            </a:r>
            <a:endParaRPr lang="en-US" b="1" dirty="0"/>
          </a:p>
        </p:txBody>
      </p:sp>
      <p:sp>
        <p:nvSpPr>
          <p:cNvPr id="3" name="Content Placeholder 2"/>
          <p:cNvSpPr>
            <a:spLocks noGrp="1"/>
          </p:cNvSpPr>
          <p:nvPr>
            <p:ph idx="1"/>
          </p:nvPr>
        </p:nvSpPr>
        <p:spPr/>
        <p:txBody>
          <a:bodyPr>
            <a:normAutofit/>
          </a:bodyPr>
          <a:lstStyle/>
          <a:p>
            <a:r>
              <a:rPr lang="en-US" dirty="0"/>
              <a:t>The </a:t>
            </a:r>
            <a:r>
              <a:rPr lang="en-US" b="1" dirty="0"/>
              <a:t>seventh cholera pandemic</a:t>
            </a:r>
            <a:r>
              <a:rPr lang="en-US" dirty="0"/>
              <a:t> was the seventh major outbreak of </a:t>
            </a:r>
            <a:r>
              <a:rPr lang="en-US" dirty="0" smtClean="0"/>
              <a:t>cholera and occurred 1961 </a:t>
            </a:r>
            <a:r>
              <a:rPr lang="en-US" dirty="0"/>
              <a:t>to the </a:t>
            </a:r>
            <a:r>
              <a:rPr lang="en-US" dirty="0" smtClean="0"/>
              <a:t>1970s</a:t>
            </a:r>
          </a:p>
          <a:p>
            <a:r>
              <a:rPr lang="en-US" dirty="0" smtClean="0"/>
              <a:t> Based </a:t>
            </a:r>
            <a:r>
              <a:rPr lang="en-US" dirty="0"/>
              <a:t>on the strain called </a:t>
            </a:r>
            <a:r>
              <a:rPr lang="en-US" dirty="0" smtClean="0"/>
              <a:t>El TOR, </a:t>
            </a:r>
          </a:p>
          <a:p>
            <a:r>
              <a:rPr lang="en-US" dirty="0"/>
              <a:t>S</a:t>
            </a:r>
            <a:r>
              <a:rPr lang="en-US" dirty="0" smtClean="0"/>
              <a:t>tarted </a:t>
            </a:r>
            <a:r>
              <a:rPr lang="en-US" dirty="0"/>
              <a:t>in </a:t>
            </a:r>
            <a:r>
              <a:rPr lang="en-US" dirty="0" smtClean="0"/>
              <a:t>Indonesia in 1961,  </a:t>
            </a:r>
            <a:r>
              <a:rPr lang="en-US" dirty="0"/>
              <a:t> </a:t>
            </a:r>
            <a:r>
              <a:rPr lang="en-US" dirty="0" smtClean="0"/>
              <a:t>Bangladesh 1963, India</a:t>
            </a:r>
            <a:r>
              <a:rPr lang="en-US" dirty="0"/>
              <a:t> </a:t>
            </a:r>
            <a:r>
              <a:rPr lang="en-US" dirty="0" smtClean="0"/>
              <a:t>1964</a:t>
            </a:r>
            <a:r>
              <a:rPr lang="en-US" dirty="0"/>
              <a:t>, followed by the </a:t>
            </a:r>
            <a:r>
              <a:rPr lang="en-US" dirty="0" smtClean="0"/>
              <a:t>USSR</a:t>
            </a:r>
            <a:r>
              <a:rPr lang="en-US" dirty="0"/>
              <a:t> by 1966. </a:t>
            </a:r>
            <a:endParaRPr lang="en-US" dirty="0" smtClean="0"/>
          </a:p>
          <a:p>
            <a:r>
              <a:rPr lang="en-US" dirty="0"/>
              <a:t> It reached </a:t>
            </a:r>
            <a:r>
              <a:rPr lang="en-US" dirty="0" smtClean="0"/>
              <a:t>Italy in </a:t>
            </a:r>
            <a:r>
              <a:rPr lang="en-US" dirty="0"/>
              <a:t>1973 from </a:t>
            </a:r>
            <a:r>
              <a:rPr lang="en-US" dirty="0" smtClean="0"/>
              <a:t>North Africa and </a:t>
            </a:r>
            <a:r>
              <a:rPr lang="en-US" dirty="0"/>
              <a:t> </a:t>
            </a:r>
            <a:r>
              <a:rPr lang="en-US" dirty="0" smtClean="0"/>
              <a:t>Japan</a:t>
            </a:r>
            <a:r>
              <a:rPr lang="en-US" dirty="0"/>
              <a:t> and the </a:t>
            </a:r>
            <a:r>
              <a:rPr lang="en-US" dirty="0" smtClean="0"/>
              <a:t>South Pacific by </a:t>
            </a:r>
            <a:r>
              <a:rPr lang="en-US" dirty="0"/>
              <a:t>the late 1970s. </a:t>
            </a:r>
            <a:r>
              <a:rPr lang="en-US" baseline="30000" dirty="0" smtClean="0">
                <a:hlinkClick r:id="rId2"/>
              </a:rPr>
              <a:t>[</a:t>
            </a:r>
            <a:endParaRPr lang="en-US" baseline="30000" dirty="0" smtClean="0"/>
          </a:p>
          <a:p>
            <a:r>
              <a:rPr lang="en-US" dirty="0" smtClean="0"/>
              <a:t>570,000 infections by 1991.</a:t>
            </a:r>
          </a:p>
          <a:p>
            <a:r>
              <a:rPr lang="en-US" dirty="0" smtClean="0"/>
              <a:t>The </a:t>
            </a:r>
            <a:r>
              <a:rPr lang="en-US" dirty="0"/>
              <a:t>spread of the disease was helped by modern transportation and mass migrations</a:t>
            </a:r>
          </a:p>
        </p:txBody>
      </p:sp>
    </p:spTree>
    <p:extLst>
      <p:ext uri="{BB962C8B-B14F-4D97-AF65-F5344CB8AC3E}">
        <p14:creationId xmlns:p14="http://schemas.microsoft.com/office/powerpoint/2010/main" val="203175626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Unintended Consequences</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872" y="1298082"/>
            <a:ext cx="8445500" cy="3014426"/>
          </a:xfrm>
        </p:spPr>
      </p:pic>
      <p:sp>
        <p:nvSpPr>
          <p:cNvPr id="5" name="TextBox 4"/>
          <p:cNvSpPr txBox="1"/>
          <p:nvPr/>
        </p:nvSpPr>
        <p:spPr>
          <a:xfrm>
            <a:off x="447668" y="4506801"/>
            <a:ext cx="9263370" cy="2031325"/>
          </a:xfrm>
          <a:prstGeom prst="rect">
            <a:avLst/>
          </a:prstGeom>
          <a:noFill/>
        </p:spPr>
        <p:txBody>
          <a:bodyPr wrap="none" rtlCol="0">
            <a:spAutoFit/>
          </a:bodyPr>
          <a:lstStyle/>
          <a:p>
            <a:pPr fontAlgn="base"/>
            <a:r>
              <a:rPr lang="en-US" b="1" dirty="0"/>
              <a:t>The UN has finally acknowledged it played a role in an outbreak of cholera in Haiti in 2010 that </a:t>
            </a:r>
            <a:endParaRPr lang="en-US" b="1" dirty="0" smtClean="0"/>
          </a:p>
          <a:p>
            <a:pPr fontAlgn="base"/>
            <a:r>
              <a:rPr lang="en-US" b="1" dirty="0" smtClean="0"/>
              <a:t>has </a:t>
            </a:r>
            <a:r>
              <a:rPr lang="en-US" b="1" dirty="0"/>
              <a:t>since killed about 10,000 people in the country</a:t>
            </a:r>
            <a:r>
              <a:rPr lang="en-US" b="1" dirty="0" smtClean="0"/>
              <a:t>.</a:t>
            </a:r>
          </a:p>
          <a:p>
            <a:pPr fontAlgn="base"/>
            <a:endParaRPr lang="en-US" b="1" dirty="0"/>
          </a:p>
          <a:p>
            <a:pPr fontAlgn="base"/>
            <a:r>
              <a:rPr lang="en-US" b="1" dirty="0"/>
              <a:t>Scientific studies have shown that Nepalese UN troops were the source of the disease </a:t>
            </a:r>
            <a:r>
              <a:rPr lang="mr-IN" b="1" dirty="0" smtClean="0"/>
              <a:t>–</a:t>
            </a:r>
            <a:r>
              <a:rPr lang="en-US" b="1" dirty="0" smtClean="0"/>
              <a:t> </a:t>
            </a:r>
          </a:p>
          <a:p>
            <a:pPr fontAlgn="base"/>
            <a:r>
              <a:rPr lang="en-US" b="1" dirty="0" smtClean="0"/>
              <a:t>but </a:t>
            </a:r>
            <a:r>
              <a:rPr lang="en-US" b="1" dirty="0"/>
              <a:t>the UN repeatedly denied responsibility until now. </a:t>
            </a:r>
          </a:p>
          <a:p>
            <a:r>
              <a:rPr lang="en-US" b="1" dirty="0" smtClean="0"/>
              <a:t/>
            </a:r>
            <a:br>
              <a:rPr lang="en-US" b="1" dirty="0" smtClean="0"/>
            </a:br>
            <a:endParaRPr lang="en-US" b="1" dirty="0"/>
          </a:p>
        </p:txBody>
      </p:sp>
    </p:spTree>
    <p:extLst>
      <p:ext uri="{BB962C8B-B14F-4D97-AF65-F5344CB8AC3E}">
        <p14:creationId xmlns:p14="http://schemas.microsoft.com/office/powerpoint/2010/main" val="58999087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Resource Poor Environments</a:t>
            </a:r>
            <a:br>
              <a:rPr lang="en-US" b="1" dirty="0" smtClean="0"/>
            </a:br>
            <a:r>
              <a:rPr lang="en-US" b="1" dirty="0" smtClean="0"/>
              <a:t>A Remaining Technology Challenge</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654" y="2234384"/>
            <a:ext cx="5924178" cy="435133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2896" y="1594022"/>
            <a:ext cx="6619103" cy="5263978"/>
          </a:xfrm>
          <a:prstGeom prst="rect">
            <a:avLst/>
          </a:prstGeom>
        </p:spPr>
      </p:pic>
    </p:spTree>
    <p:extLst>
      <p:ext uri="{BB962C8B-B14F-4D97-AF65-F5344CB8AC3E}">
        <p14:creationId xmlns:p14="http://schemas.microsoft.com/office/powerpoint/2010/main" val="104460431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Affordable Diagnostic Algorithm for TB</a:t>
            </a:r>
            <a:endParaRPr lang="en-US"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77080"/>
            <a:ext cx="5931243" cy="4559643"/>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6664238" y="1685153"/>
            <a:ext cx="4559645" cy="5143500"/>
          </a:xfrm>
          <a:prstGeom prst="rect">
            <a:avLst/>
          </a:prstGeom>
        </p:spPr>
      </p:pic>
    </p:spTree>
    <p:extLst>
      <p:ext uri="{BB962C8B-B14F-4D97-AF65-F5344CB8AC3E}">
        <p14:creationId xmlns:p14="http://schemas.microsoft.com/office/powerpoint/2010/main" val="147165750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Resource Poor Environments</a:t>
            </a:r>
            <a:br>
              <a:rPr lang="en-US" b="1" dirty="0" smtClean="0"/>
            </a:br>
            <a:r>
              <a:rPr lang="en-US" b="1" dirty="0" smtClean="0"/>
              <a:t>Re-Designing Old Technologies</a:t>
            </a:r>
            <a:endParaRPr lang="en-US" b="1" dirty="0"/>
          </a:p>
        </p:txBody>
      </p:sp>
      <p:pic>
        <p:nvPicPr>
          <p:cNvPr id="4" name="Content Placeholder 3"/>
          <p:cNvPicPr>
            <a:picLocks noGrp="1" noChangeAspect="1"/>
          </p:cNvPicPr>
          <p:nvPr>
            <p:ph idx="1"/>
          </p:nvPr>
        </p:nvPicPr>
        <p:blipFill>
          <a:blip r:embed="rId2"/>
          <a:stretch>
            <a:fillRect/>
          </a:stretch>
        </p:blipFill>
        <p:spPr>
          <a:xfrm>
            <a:off x="961768" y="1456159"/>
            <a:ext cx="10515600" cy="1556238"/>
          </a:xfrm>
          <a:prstGeom prst="rect">
            <a:avLst/>
          </a:prstGeom>
        </p:spPr>
      </p:pic>
      <p:sp>
        <p:nvSpPr>
          <p:cNvPr id="5" name="TextBox 4"/>
          <p:cNvSpPr txBox="1"/>
          <p:nvPr/>
        </p:nvSpPr>
        <p:spPr>
          <a:xfrm>
            <a:off x="961768" y="3089467"/>
            <a:ext cx="10285444" cy="2031325"/>
          </a:xfrm>
          <a:prstGeom prst="rect">
            <a:avLst/>
          </a:prstGeom>
          <a:noFill/>
        </p:spPr>
        <p:txBody>
          <a:bodyPr wrap="none" rtlCol="0">
            <a:spAutoFit/>
          </a:bodyPr>
          <a:lstStyle/>
          <a:p>
            <a:r>
              <a:rPr lang="en-US" b="1" dirty="0" smtClean="0"/>
              <a:t>Design </a:t>
            </a:r>
            <a:r>
              <a:rPr lang="en-US" b="1" dirty="0"/>
              <a:t>criteria: to create a robust, portable, affordable microscope </a:t>
            </a:r>
            <a:endParaRPr lang="en-US" b="1" dirty="0" smtClean="0"/>
          </a:p>
          <a:p>
            <a:r>
              <a:rPr lang="en-US" b="1" dirty="0" smtClean="0"/>
              <a:t>capable </a:t>
            </a:r>
            <a:r>
              <a:rPr lang="en-US" b="1" dirty="0"/>
              <a:t>of diagnosing tropical disease at the health </a:t>
            </a:r>
            <a:r>
              <a:rPr lang="en-US" b="1" dirty="0" smtClean="0"/>
              <a:t>periphery</a:t>
            </a:r>
          </a:p>
          <a:p>
            <a:endParaRPr lang="en-US" b="1" dirty="0"/>
          </a:p>
          <a:p>
            <a:r>
              <a:rPr lang="en-US" b="1" dirty="0" smtClean="0"/>
              <a:t>The </a:t>
            </a:r>
            <a:r>
              <a:rPr lang="en-US" b="1" dirty="0"/>
              <a:t>provision of a portable microscope with fully integrated lighting, </a:t>
            </a:r>
            <a:r>
              <a:rPr lang="en-US" b="1" dirty="0" smtClean="0"/>
              <a:t>XY </a:t>
            </a:r>
            <a:r>
              <a:rPr lang="en-US" b="1" dirty="0"/>
              <a:t>indexing and high quality optics </a:t>
            </a:r>
            <a:endParaRPr lang="en-US" b="1" dirty="0" smtClean="0"/>
          </a:p>
          <a:p>
            <a:r>
              <a:rPr lang="en-US" b="1" dirty="0" smtClean="0"/>
              <a:t>capable </a:t>
            </a:r>
            <a:r>
              <a:rPr lang="en-US" b="1" dirty="0"/>
              <a:t>of diagnosing the blood-borne </a:t>
            </a:r>
            <a:r>
              <a:rPr lang="en-US" b="1" dirty="0" err="1"/>
              <a:t>protists</a:t>
            </a:r>
            <a:r>
              <a:rPr lang="en-US" b="1" dirty="0"/>
              <a:t> including malaria. </a:t>
            </a:r>
            <a:r>
              <a:rPr lang="en-US" b="1" dirty="0" smtClean="0"/>
              <a:t>The </a:t>
            </a:r>
            <a:r>
              <a:rPr lang="en-US" b="1" dirty="0"/>
              <a:t>World Health </a:t>
            </a:r>
            <a:r>
              <a:rPr lang="en-US" b="1" dirty="0" err="1"/>
              <a:t>Organisation</a:t>
            </a:r>
            <a:r>
              <a:rPr lang="en-US" b="1" dirty="0"/>
              <a:t> recently </a:t>
            </a:r>
            <a:endParaRPr lang="en-US" b="1" dirty="0" smtClean="0"/>
          </a:p>
          <a:p>
            <a:r>
              <a:rPr lang="en-US" b="1" dirty="0" smtClean="0"/>
              <a:t>reaffirmed </a:t>
            </a:r>
            <a:r>
              <a:rPr lang="en-US" b="1" dirty="0"/>
              <a:t>its conviction </a:t>
            </a:r>
            <a:r>
              <a:rPr lang="en-US" b="1" dirty="0" smtClean="0"/>
              <a:t>that </a:t>
            </a:r>
            <a:r>
              <a:rPr lang="en-US" b="1" dirty="0"/>
              <a:t>microscopy remains the ‘gold standard’ for the diagnosis of malaria </a:t>
            </a:r>
            <a:endParaRPr lang="en-US" b="1" dirty="0" smtClean="0"/>
          </a:p>
          <a:p>
            <a:r>
              <a:rPr lang="en-US" b="1" dirty="0" smtClean="0"/>
              <a:t>despite </a:t>
            </a:r>
            <a:r>
              <a:rPr lang="en-US" b="1" dirty="0"/>
              <a:t>the availability of RDTs (Rapid Diagnosis Tests). </a:t>
            </a:r>
          </a:p>
        </p:txBody>
      </p:sp>
    </p:spTree>
    <p:extLst>
      <p:ext uri="{BB962C8B-B14F-4D97-AF65-F5344CB8AC3E}">
        <p14:creationId xmlns:p14="http://schemas.microsoft.com/office/powerpoint/2010/main" val="157857445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Cholera: simple prevention technology</a:t>
            </a:r>
            <a:endParaRPr lang="en-US" b="1" dirty="0"/>
          </a:p>
        </p:txBody>
      </p:sp>
      <p:sp>
        <p:nvSpPr>
          <p:cNvPr id="3" name="Content Placeholder 2"/>
          <p:cNvSpPr>
            <a:spLocks noGrp="1"/>
          </p:cNvSpPr>
          <p:nvPr>
            <p:ph idx="1"/>
          </p:nvPr>
        </p:nvSpPr>
        <p:spPr>
          <a:xfrm>
            <a:off x="838200" y="1466029"/>
            <a:ext cx="10515600" cy="4351338"/>
          </a:xfrm>
        </p:spPr>
        <p:txBody>
          <a:bodyPr/>
          <a:lstStyle/>
          <a:p>
            <a:endParaRPr lang="en-US" dirty="0" smtClean="0"/>
          </a:p>
          <a:p>
            <a:r>
              <a:rPr lang="en-US" dirty="0" smtClean="0"/>
              <a:t>In </a:t>
            </a:r>
            <a:r>
              <a:rPr lang="en-US" dirty="0"/>
              <a:t>one study spanning about 3 years, 65 villages in rural </a:t>
            </a:r>
            <a:r>
              <a:rPr lang="en-US" dirty="0" smtClean="0"/>
              <a:t>Bangladesh comprising </a:t>
            </a:r>
            <a:r>
              <a:rPr lang="en-US" dirty="0"/>
              <a:t>133,000 individuals, participated in an experiment in which they used folded </a:t>
            </a:r>
            <a:r>
              <a:rPr lang="en-US" dirty="0" smtClean="0"/>
              <a:t>sari</a:t>
            </a:r>
            <a:r>
              <a:rPr lang="en-US" dirty="0"/>
              <a:t> cloth or nylon mesh filters placed over water pots to acquire safe drinking water from their local water </a:t>
            </a:r>
            <a:r>
              <a:rPr lang="en-US" dirty="0" smtClean="0"/>
              <a:t>ways </a:t>
            </a:r>
          </a:p>
          <a:p>
            <a:r>
              <a:rPr lang="en-US" dirty="0" smtClean="0"/>
              <a:t>These </a:t>
            </a:r>
            <a:r>
              <a:rPr lang="en-US" dirty="0"/>
              <a:t>inexpensive and readily available materials yielded a 48% reduction in cholera, when compared with the control: absence of any type of </a:t>
            </a:r>
            <a:r>
              <a:rPr lang="en-US" dirty="0" smtClean="0"/>
              <a:t>filter</a:t>
            </a:r>
            <a:endParaRPr lang="en-US" dirty="0"/>
          </a:p>
        </p:txBody>
      </p:sp>
    </p:spTree>
    <p:extLst>
      <p:ext uri="{BB962C8B-B14F-4D97-AF65-F5344CB8AC3E}">
        <p14:creationId xmlns:p14="http://schemas.microsoft.com/office/powerpoint/2010/main" val="108792376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848995" y="381641"/>
            <a:ext cx="8494012"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msgothic" charset="-128"/>
                <a:cs typeface="msgothic" charset="-128"/>
              </a:defRPr>
            </a:lvl9pPr>
          </a:lstStyle>
          <a:p>
            <a:pPr algn="ctr"/>
            <a:r>
              <a:rPr lang="en-GB" altLang="x-none" sz="1452" b="1">
                <a:latin typeface="arial" charset="0"/>
              </a:rPr>
              <a:t>Electron micrographs of a single layer of sari cloth filters.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6401" y="5943505"/>
            <a:ext cx="9107516" cy="94329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4631" y="1535202"/>
            <a:ext cx="7805619" cy="378039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2194631" y="5972308"/>
            <a:ext cx="3918652"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1pPr>
            <a:lvl2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2pPr>
            <a:lvl3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3pPr>
            <a:lvl4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4pPr>
            <a:lvl5pPr>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charset="0"/>
                <a:ea typeface="msgothic" charset="-128"/>
                <a:cs typeface="msgothic" charset="-128"/>
              </a:defRPr>
            </a:lvl9pPr>
          </a:lstStyle>
          <a:p>
            <a:r>
              <a:rPr lang="en-GB" altLang="x-none" sz="1089" b="1">
                <a:latin typeface="arial" charset="0"/>
              </a:rPr>
              <a:t>Rita R. Colwell et al. PNAS 2003;100:1051-1055</a:t>
            </a:r>
          </a:p>
        </p:txBody>
      </p:sp>
      <p:sp>
        <p:nvSpPr>
          <p:cNvPr id="3077" name="Text Box 5"/>
          <p:cNvSpPr txBox="1">
            <a:spLocks noChangeArrowheads="1"/>
          </p:cNvSpPr>
          <p:nvPr/>
        </p:nvSpPr>
        <p:spPr bwMode="auto">
          <a:xfrm>
            <a:off x="1621451" y="6613175"/>
            <a:ext cx="4931078"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charset="0"/>
                <a:ea typeface="msgothic" charset="-128"/>
                <a:cs typeface="msgothic" charset="-128"/>
              </a:defRPr>
            </a:lvl9pPr>
          </a:lstStyle>
          <a:p>
            <a:r>
              <a:rPr lang="en-GB" altLang="x-none" sz="907">
                <a:latin typeface="arial" charset="0"/>
              </a:rPr>
              <a:t>©2003 by National Academy of Sciences</a:t>
            </a:r>
          </a:p>
        </p:txBody>
      </p:sp>
      <p:sp>
        <p:nvSpPr>
          <p:cNvPr id="2" name="TextBox 1"/>
          <p:cNvSpPr txBox="1"/>
          <p:nvPr/>
        </p:nvSpPr>
        <p:spPr>
          <a:xfrm>
            <a:off x="2763748" y="777980"/>
            <a:ext cx="9148658" cy="369332"/>
          </a:xfrm>
          <a:prstGeom prst="rect">
            <a:avLst/>
          </a:prstGeom>
          <a:noFill/>
        </p:spPr>
        <p:txBody>
          <a:bodyPr wrap="none" rtlCol="0">
            <a:spAutoFit/>
          </a:bodyPr>
          <a:lstStyle/>
          <a:p>
            <a:r>
              <a:rPr lang="en-US" b="1" dirty="0" smtClean="0"/>
              <a:t>Pore </a:t>
            </a:r>
            <a:r>
              <a:rPr lang="en-US" b="1" dirty="0"/>
              <a:t>size is 100–150 </a:t>
            </a:r>
            <a:r>
              <a:rPr lang="en-US" b="1" dirty="0" err="1"/>
              <a:t>μm</a:t>
            </a:r>
            <a:r>
              <a:rPr lang="en-US" b="1" dirty="0"/>
              <a:t> in old (laundered) sari cloth, but ≈ 20 </a:t>
            </a:r>
            <a:r>
              <a:rPr lang="en-US" b="1" dirty="0" err="1"/>
              <a:t>μm</a:t>
            </a:r>
            <a:r>
              <a:rPr lang="en-US" b="1" dirty="0"/>
              <a:t> if folded four to eight times</a:t>
            </a:r>
            <a:r>
              <a:rPr lang="en-US" dirty="0"/>
              <a:t>.</a:t>
            </a:r>
          </a:p>
        </p:txBody>
      </p:sp>
    </p:spTree>
    <p:extLst>
      <p:ext uri="{BB962C8B-B14F-4D97-AF65-F5344CB8AC3E}">
        <p14:creationId xmlns:p14="http://schemas.microsoft.com/office/powerpoint/2010/main" val="40874049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Appearances are Deceptive </a:t>
            </a:r>
            <a:br>
              <a:rPr lang="en-US" b="1" dirty="0" smtClean="0"/>
            </a:br>
            <a:r>
              <a:rPr lang="en-US" b="1" dirty="0" smtClean="0"/>
              <a:t>Increasing use of Molecular Technologies Behind the Scenes at the AMR Frontier</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4216" y="1998619"/>
            <a:ext cx="5801784" cy="4351338"/>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998619"/>
            <a:ext cx="5840627" cy="4859381"/>
          </a:xfrm>
          <a:prstGeom prst="rect">
            <a:avLst/>
          </a:prstGeom>
        </p:spPr>
      </p:pic>
    </p:spTree>
    <p:extLst>
      <p:ext uri="{BB962C8B-B14F-4D97-AF65-F5344CB8AC3E}">
        <p14:creationId xmlns:p14="http://schemas.microsoft.com/office/powerpoint/2010/main" val="98585755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t="16694"/>
          <a:stretch/>
        </p:blipFill>
        <p:spPr>
          <a:xfrm>
            <a:off x="2643919" y="264696"/>
            <a:ext cx="6145597" cy="5872204"/>
          </a:xfrm>
        </p:spPr>
      </p:pic>
    </p:spTree>
    <p:extLst>
      <p:ext uri="{BB962C8B-B14F-4D97-AF65-F5344CB8AC3E}">
        <p14:creationId xmlns:p14="http://schemas.microsoft.com/office/powerpoint/2010/main" val="214406378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Molecular Diagnosis, Surveillance and Tracking</a:t>
            </a:r>
            <a:endParaRPr lang="en-US" dirty="0"/>
          </a:p>
        </p:txBody>
      </p:sp>
      <p:pic>
        <p:nvPicPr>
          <p:cNvPr id="5" name="Picture 4"/>
          <p:cNvPicPr>
            <a:picLocks noChangeAspect="1"/>
          </p:cNvPicPr>
          <p:nvPr/>
        </p:nvPicPr>
        <p:blipFill>
          <a:blip r:embed="rId2"/>
          <a:stretch>
            <a:fillRect/>
          </a:stretch>
        </p:blipFill>
        <p:spPr>
          <a:xfrm>
            <a:off x="838200" y="2405423"/>
            <a:ext cx="9969500" cy="4402405"/>
          </a:xfrm>
          <a:prstGeom prst="rect">
            <a:avLst/>
          </a:prstGeom>
        </p:spPr>
      </p:pic>
      <p:sp>
        <p:nvSpPr>
          <p:cNvPr id="6" name="Content Placeholder 5"/>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Transformation in Economics</a:t>
            </a:r>
            <a:endParaRPr lang="en-US" dirty="0"/>
          </a:p>
        </p:txBody>
      </p:sp>
    </p:spTree>
    <p:extLst>
      <p:ext uri="{BB962C8B-B14F-4D97-AF65-F5344CB8AC3E}">
        <p14:creationId xmlns:p14="http://schemas.microsoft.com/office/powerpoint/2010/main" val="108513446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884363" y="1260475"/>
            <a:ext cx="8640762" cy="2382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charset="0"/>
                <a:ea typeface="Kochi Mincho" charset="0"/>
                <a:cs typeface="Kochi Mincho" charset="0"/>
              </a:defRPr>
            </a:lvl1pPr>
            <a:lvl2pPr>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charset="0"/>
                <a:ea typeface="Kochi Mincho" charset="0"/>
                <a:cs typeface="Kochi Mincho" charset="0"/>
              </a:defRPr>
            </a:lvl2pPr>
            <a:lvl3pPr>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charset="0"/>
                <a:ea typeface="Kochi Mincho" charset="0"/>
                <a:cs typeface="Kochi Mincho" charset="0"/>
              </a:defRPr>
            </a:lvl3pPr>
            <a:lvl4pPr>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charset="0"/>
                <a:ea typeface="Kochi Mincho" charset="0"/>
                <a:cs typeface="Kochi Mincho" charset="0"/>
              </a:defRPr>
            </a:lvl4pPr>
            <a:lvl5pPr>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charset="0"/>
                <a:ea typeface="Kochi Mincho" charset="0"/>
                <a:cs typeface="Kochi Mincho" charset="0"/>
              </a:defRPr>
            </a:lvl5pPr>
            <a:lvl6pPr marL="25146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charset="0"/>
                <a:ea typeface="Kochi Mincho" charset="0"/>
                <a:cs typeface="Kochi Mincho" charset="0"/>
              </a:defRPr>
            </a:lvl6pPr>
            <a:lvl7pPr marL="29718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charset="0"/>
                <a:ea typeface="Kochi Mincho" charset="0"/>
                <a:cs typeface="Kochi Mincho" charset="0"/>
              </a:defRPr>
            </a:lvl7pPr>
            <a:lvl8pPr marL="34290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charset="0"/>
                <a:ea typeface="Kochi Mincho" charset="0"/>
                <a:cs typeface="Kochi Mincho" charset="0"/>
              </a:defRPr>
            </a:lvl8pPr>
            <a:lvl9pPr marL="3886200" indent="-228600" defTabSz="457200" eaLnBrk="0" fontAlgn="base" hangingPunct="0">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chemeClr val="bg1"/>
                </a:solidFill>
                <a:latin typeface="arial" charset="0"/>
                <a:ea typeface="Kochi Mincho" charset="0"/>
                <a:cs typeface="Kochi Mincho" charset="0"/>
              </a:defRPr>
            </a:lvl9pPr>
          </a:lstStyle>
          <a:p>
            <a:pPr algn="ctr">
              <a:spcAft>
                <a:spcPts val="3188"/>
              </a:spcAft>
            </a:pPr>
            <a:r>
              <a:rPr lang="en-US" altLang="x-none" sz="1700" i="1" dirty="0">
                <a:solidFill>
                  <a:schemeClr val="tx1"/>
                </a:solidFill>
                <a:ea typeface="ＭＳ Ｐゴシック" charset="-128"/>
                <a:cs typeface="ＭＳ Ｐゴシック" charset="-128"/>
              </a:rPr>
              <a:t>Whole-genome sequencing for analysis of an outbreak of </a:t>
            </a:r>
            <a:r>
              <a:rPr lang="en-US" altLang="x-none" sz="1700" i="1" dirty="0" err="1">
                <a:solidFill>
                  <a:schemeClr val="tx1"/>
                </a:solidFill>
                <a:ea typeface="ＭＳ Ｐゴシック" charset="-128"/>
                <a:cs typeface="ＭＳ Ｐゴシック" charset="-128"/>
              </a:rPr>
              <a:t>meticillin</a:t>
            </a:r>
            <a:r>
              <a:rPr lang="en-US" altLang="x-none" sz="1700" i="1" dirty="0">
                <a:solidFill>
                  <a:schemeClr val="tx1"/>
                </a:solidFill>
                <a:ea typeface="ＭＳ Ｐゴシック" charset="-128"/>
                <a:cs typeface="ＭＳ Ｐゴシック" charset="-128"/>
              </a:rPr>
              <a:t>-resistant Staphylococcus aureus: a descriptive study</a:t>
            </a:r>
            <a:r>
              <a:rPr lang="en-US" altLang="x-none" sz="1700" dirty="0">
                <a:solidFill>
                  <a:schemeClr val="tx1"/>
                </a:solidFill>
                <a:ea typeface="ＭＳ Ｐゴシック" charset="-128"/>
                <a:cs typeface="ＭＳ Ｐゴシック" charset="-128"/>
              </a:rPr>
              <a:t> </a:t>
            </a:r>
          </a:p>
          <a:p>
            <a:pPr algn="ctr">
              <a:spcAft>
                <a:spcPts val="2750"/>
              </a:spcAft>
            </a:pPr>
            <a:r>
              <a:rPr lang="en-US" altLang="x-none" sz="1100" i="1" dirty="0">
                <a:solidFill>
                  <a:schemeClr val="tx1"/>
                </a:solidFill>
                <a:ea typeface="ＭＳ Ｐゴシック" charset="-128"/>
                <a:cs typeface="ＭＳ Ｐゴシック" charset="-128"/>
              </a:rPr>
              <a:t>Simon R Harris, PhD, Edward JP Cartwright, MBBS, M Estée </a:t>
            </a:r>
            <a:r>
              <a:rPr lang="en-US" altLang="x-none" sz="1100" i="1" dirty="0" err="1">
                <a:solidFill>
                  <a:schemeClr val="tx1"/>
                </a:solidFill>
                <a:ea typeface="ＭＳ Ｐゴシック" charset="-128"/>
                <a:cs typeface="ＭＳ Ｐゴシック" charset="-128"/>
              </a:rPr>
              <a:t>Török</a:t>
            </a:r>
            <a:r>
              <a:rPr lang="en-US" altLang="x-none" sz="1100" i="1" dirty="0">
                <a:solidFill>
                  <a:schemeClr val="tx1"/>
                </a:solidFill>
                <a:ea typeface="ＭＳ Ｐゴシック" charset="-128"/>
                <a:cs typeface="ＭＳ Ｐゴシック" charset="-128"/>
              </a:rPr>
              <a:t>, FRCP, Matthew TG Holden, PhD, Nicholas M Brown, MD, Amanda L Ogilvy-Stuart, FRCP, Matthew J Ellington, DPhil, Michael A Quail, PhD, Stephen D Bentley, PhD, Prof Julian Parkhill, PhD, Prof Sharon J Peacock, FRCP</a:t>
            </a:r>
            <a:r>
              <a:rPr lang="en-US" altLang="x-none" sz="1100" dirty="0">
                <a:solidFill>
                  <a:schemeClr val="tx1"/>
                </a:solidFill>
                <a:ea typeface="ＭＳ Ｐゴシック" charset="-128"/>
                <a:cs typeface="ＭＳ Ｐゴシック" charset="-128"/>
              </a:rPr>
              <a:t> </a:t>
            </a:r>
          </a:p>
          <a:p>
            <a:pPr algn="ctr" eaLnBrk="1" hangingPunct="1"/>
            <a:r>
              <a:rPr lang="en-US" altLang="x-none" sz="1200" i="1" dirty="0">
                <a:solidFill>
                  <a:schemeClr val="tx1"/>
                </a:solidFill>
                <a:ea typeface="ＭＳ Ｐゴシック" charset="-128"/>
                <a:cs typeface="ＭＳ Ｐゴシック" charset="-128"/>
              </a:rPr>
              <a:t>The Lancet Infectious Diseases</a:t>
            </a:r>
            <a:r>
              <a:rPr lang="en-US" altLang="x-none" sz="1200" dirty="0">
                <a:solidFill>
                  <a:schemeClr val="tx1"/>
                </a:solidFill>
                <a:ea typeface="ＭＳ Ｐゴシック" charset="-128"/>
                <a:cs typeface="ＭＳ Ｐゴシック" charset="-128"/>
              </a:rPr>
              <a:t> </a:t>
            </a:r>
          </a:p>
          <a:p>
            <a:pPr algn="ctr" eaLnBrk="1" hangingPunct="1"/>
            <a:r>
              <a:rPr lang="en-US" altLang="x-none" sz="1200" dirty="0">
                <a:solidFill>
                  <a:schemeClr val="tx1"/>
                </a:solidFill>
                <a:ea typeface="ＭＳ Ｐゴシック" charset="-128"/>
                <a:cs typeface="ＭＳ Ｐゴシック" charset="-128"/>
              </a:rPr>
              <a:t>Volume 13, Issue 2, Pages 130-136 (February 2013) </a:t>
            </a:r>
          </a:p>
          <a:p>
            <a:pPr algn="ctr" eaLnBrk="1" hangingPunct="1"/>
            <a:r>
              <a:rPr lang="en-US" altLang="x-none" sz="1000" dirty="0">
                <a:solidFill>
                  <a:schemeClr val="tx1"/>
                </a:solidFill>
                <a:ea typeface="ＭＳ Ｐゴシック" charset="-128"/>
                <a:cs typeface="ＭＳ Ｐゴシック" charset="-128"/>
              </a:rPr>
              <a:t>DOI: 10.1016/S1473-3099(12)70268-2</a:t>
            </a:r>
          </a:p>
        </p:txBody>
      </p:sp>
      <p:sp>
        <p:nvSpPr>
          <p:cNvPr id="3074" name="Text Box 2"/>
          <p:cNvSpPr txBox="1">
            <a:spLocks noChangeArrowheads="1"/>
          </p:cNvSpPr>
          <p:nvPr/>
        </p:nvSpPr>
        <p:spPr bwMode="auto">
          <a:xfrm>
            <a:off x="2476500" y="6624639"/>
            <a:ext cx="5556250"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ctr"/>
          <a:lstStyle>
            <a:lvl1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1pPr>
            <a:lvl2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2pPr>
            <a:lvl3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3pPr>
            <a:lvl4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4pPr>
            <a:lvl5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5pPr>
            <a:lvl6pPr marL="25146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6pPr>
            <a:lvl7pPr marL="29718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7pPr>
            <a:lvl8pPr marL="34290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8pPr>
            <a:lvl9pPr marL="38862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9pPr>
          </a:lstStyle>
          <a:p>
            <a:pPr eaLnBrk="1" hangingPunct="1">
              <a:buClr>
                <a:srgbClr val="000000"/>
              </a:buClr>
              <a:buSzPct val="100000"/>
              <a:buFont typeface="Times New Roman" charset="0"/>
              <a:buNone/>
              <a:defRPr/>
            </a:pPr>
            <a:r>
              <a:rPr lang="en-US" altLang="x-none" sz="900"/>
              <a:t>Copyright © 2013 Elsevier Ltd</a:t>
            </a:r>
            <a:r>
              <a:rPr lang="en-US" altLang="x-none" sz="900">
                <a:hlinkClick r:id="rId3"/>
              </a:rPr>
              <a:t> Terms and Conditions</a:t>
            </a: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3376" y="6064250"/>
            <a:ext cx="708025" cy="793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Box 1"/>
          <p:cNvSpPr txBox="1">
            <a:spLocks noChangeArrowheads="1"/>
          </p:cNvSpPr>
          <p:nvPr/>
        </p:nvSpPr>
        <p:spPr bwMode="auto">
          <a:xfrm>
            <a:off x="1809750" y="3933826"/>
            <a:ext cx="811388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Clr>
                <a:srgbClr val="000000"/>
              </a:buClr>
              <a:buSzPct val="100000"/>
              <a:buFont typeface="Times New Roman" charset="0"/>
              <a:buNone/>
            </a:pPr>
            <a:r>
              <a:rPr lang="en-US" altLang="x-none" sz="2000">
                <a:solidFill>
                  <a:srgbClr val="00B0F0"/>
                </a:solidFill>
              </a:rPr>
              <a:t>Whole-genome sequencing data were used to propose and confirm</a:t>
            </a:r>
          </a:p>
          <a:p>
            <a:pPr eaLnBrk="1" hangingPunct="1">
              <a:buClr>
                <a:srgbClr val="000000"/>
              </a:buClr>
              <a:buSzPct val="100000"/>
              <a:buFont typeface="Times New Roman" charset="0"/>
              <a:buNone/>
            </a:pPr>
            <a:r>
              <a:rPr lang="en-US" altLang="x-none" sz="2000">
                <a:solidFill>
                  <a:srgbClr val="00B0F0"/>
                </a:solidFill>
              </a:rPr>
              <a:t> that MRSA carriage by a staff member had allowed the outbreak to persist </a:t>
            </a:r>
          </a:p>
          <a:p>
            <a:pPr eaLnBrk="1" hangingPunct="1">
              <a:buClr>
                <a:srgbClr val="000000"/>
              </a:buClr>
              <a:buSzPct val="100000"/>
              <a:buFont typeface="Times New Roman" charset="0"/>
              <a:buNone/>
            </a:pPr>
            <a:r>
              <a:rPr lang="en-US" altLang="x-none" sz="2000">
                <a:solidFill>
                  <a:srgbClr val="00B0F0"/>
                </a:solidFill>
              </a:rPr>
              <a:t>during periods without known infection on the SCBU and after a deep clean.</a:t>
            </a:r>
          </a:p>
        </p:txBody>
      </p:sp>
    </p:spTree>
    <p:extLst>
      <p:ext uri="{BB962C8B-B14F-4D97-AF65-F5344CB8AC3E}">
        <p14:creationId xmlns:p14="http://schemas.microsoft.com/office/powerpoint/2010/main" val="94050200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AutoShape 1"/>
          <p:cNvSpPr>
            <a:spLocks noChangeArrowheads="1"/>
          </p:cNvSpPr>
          <p:nvPr/>
        </p:nvSpPr>
        <p:spPr bwMode="auto">
          <a:xfrm>
            <a:off x="5727700" y="79375"/>
            <a:ext cx="738000" cy="309958"/>
          </a:xfrm>
          <a:custGeom>
            <a:avLst/>
            <a:gdLst/>
            <a:ahLst/>
            <a:cxnLst>
              <a:cxn ang="0">
                <a:pos x="r" y="vc"/>
              </a:cxn>
              <a:cxn ang="5400000">
                <a:pos x="hc" y="b"/>
              </a:cxn>
              <a:cxn ang="10800000">
                <a:pos x="l" y="vc"/>
              </a:cxn>
              <a:cxn ang="16200000">
                <a:pos x="hc" y="t"/>
              </a:cxn>
            </a:cxnLst>
            <a:rect l="0" t="0" r="r" b="b"/>
            <a:pathLst>
              <a:path w="21600" h="21600">
                <a:moveTo>
                  <a:pt x="0" y="0"/>
                </a:moveTo>
                <a:lnTo>
                  <a:pt x="0" y="21600"/>
                </a:lnTo>
                <a:lnTo>
                  <a:pt x="21600" y="21600"/>
                </a:lnTo>
                <a:lnTo>
                  <a:pt x="2160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723900" algn="l"/>
              </a:tabLst>
              <a:defRPr sz="1400">
                <a:solidFill>
                  <a:srgbClr val="FFFFFF"/>
                </a:solidFill>
                <a:latin typeface="arial" charset="0"/>
                <a:ea typeface="ＭＳ Ｐゴシック" charset="-128"/>
                <a:cs typeface="ＭＳ Ｐゴシック" charset="-128"/>
              </a:defRPr>
            </a:lvl1pPr>
            <a:lvl2pPr>
              <a:tabLst>
                <a:tab pos="723900" algn="l"/>
              </a:tabLst>
              <a:defRPr sz="1400">
                <a:solidFill>
                  <a:srgbClr val="FFFFFF"/>
                </a:solidFill>
                <a:latin typeface="arial" charset="0"/>
                <a:ea typeface="ＭＳ Ｐゴシック" charset="-128"/>
                <a:cs typeface="ＭＳ Ｐゴシック" charset="-128"/>
              </a:defRPr>
            </a:lvl2pPr>
            <a:lvl3pPr>
              <a:tabLst>
                <a:tab pos="723900" algn="l"/>
              </a:tabLst>
              <a:defRPr sz="1400">
                <a:solidFill>
                  <a:srgbClr val="FFFFFF"/>
                </a:solidFill>
                <a:latin typeface="arial" charset="0"/>
                <a:ea typeface="ＭＳ Ｐゴシック" charset="-128"/>
                <a:cs typeface="ＭＳ Ｐゴシック" charset="-128"/>
              </a:defRPr>
            </a:lvl3pPr>
            <a:lvl4pPr>
              <a:tabLst>
                <a:tab pos="723900" algn="l"/>
              </a:tabLst>
              <a:defRPr sz="1400">
                <a:solidFill>
                  <a:srgbClr val="FFFFFF"/>
                </a:solidFill>
                <a:latin typeface="arial" charset="0"/>
                <a:ea typeface="ＭＳ Ｐゴシック" charset="-128"/>
                <a:cs typeface="ＭＳ Ｐゴシック" charset="-128"/>
              </a:defRPr>
            </a:lvl4pPr>
            <a:lvl5pPr>
              <a:tabLst>
                <a:tab pos="723900" algn="l"/>
              </a:tabLst>
              <a:defRPr sz="1400">
                <a:solidFill>
                  <a:srgbClr val="FFFFFF"/>
                </a:solidFill>
                <a:latin typeface="arial" charset="0"/>
                <a:ea typeface="ＭＳ Ｐゴシック" charset="-128"/>
                <a:cs typeface="ＭＳ Ｐゴシック" charset="-128"/>
              </a:defRPr>
            </a:lvl5pPr>
            <a:lvl6pPr marL="2514600" indent="-228600" defTabSz="457200" fontAlgn="base">
              <a:spcBef>
                <a:spcPct val="0"/>
              </a:spcBef>
              <a:spcAft>
                <a:spcPct val="0"/>
              </a:spcAft>
              <a:buClr>
                <a:srgbClr val="000000"/>
              </a:buClr>
              <a:buSzPct val="100000"/>
              <a:buFont typeface="Times New Roman" charset="0"/>
              <a:tabLst>
                <a:tab pos="723900" algn="l"/>
              </a:tabLst>
              <a:defRPr sz="1400">
                <a:solidFill>
                  <a:srgbClr val="FFFFFF"/>
                </a:solidFill>
                <a:latin typeface="arial" charset="0"/>
                <a:ea typeface="ＭＳ Ｐゴシック" charset="-128"/>
                <a:cs typeface="ＭＳ Ｐゴシック" charset="-128"/>
              </a:defRPr>
            </a:lvl6pPr>
            <a:lvl7pPr marL="2971800" indent="-228600" defTabSz="457200" fontAlgn="base">
              <a:spcBef>
                <a:spcPct val="0"/>
              </a:spcBef>
              <a:spcAft>
                <a:spcPct val="0"/>
              </a:spcAft>
              <a:buClr>
                <a:srgbClr val="000000"/>
              </a:buClr>
              <a:buSzPct val="100000"/>
              <a:buFont typeface="Times New Roman" charset="0"/>
              <a:tabLst>
                <a:tab pos="723900" algn="l"/>
              </a:tabLst>
              <a:defRPr sz="1400">
                <a:solidFill>
                  <a:srgbClr val="FFFFFF"/>
                </a:solidFill>
                <a:latin typeface="arial" charset="0"/>
                <a:ea typeface="ＭＳ Ｐゴシック" charset="-128"/>
                <a:cs typeface="ＭＳ Ｐゴシック" charset="-128"/>
              </a:defRPr>
            </a:lvl7pPr>
            <a:lvl8pPr marL="3429000" indent="-228600" defTabSz="457200" fontAlgn="base">
              <a:spcBef>
                <a:spcPct val="0"/>
              </a:spcBef>
              <a:spcAft>
                <a:spcPct val="0"/>
              </a:spcAft>
              <a:buClr>
                <a:srgbClr val="000000"/>
              </a:buClr>
              <a:buSzPct val="100000"/>
              <a:buFont typeface="Times New Roman" charset="0"/>
              <a:tabLst>
                <a:tab pos="723900" algn="l"/>
              </a:tabLst>
              <a:defRPr sz="1400">
                <a:solidFill>
                  <a:srgbClr val="FFFFFF"/>
                </a:solidFill>
                <a:latin typeface="arial" charset="0"/>
                <a:ea typeface="ＭＳ Ｐゴシック" charset="-128"/>
                <a:cs typeface="ＭＳ Ｐゴシック" charset="-128"/>
              </a:defRPr>
            </a:lvl8pPr>
            <a:lvl9pPr marL="3886200" indent="-228600" defTabSz="457200" fontAlgn="base">
              <a:spcBef>
                <a:spcPct val="0"/>
              </a:spcBef>
              <a:spcAft>
                <a:spcPct val="0"/>
              </a:spcAft>
              <a:buClr>
                <a:srgbClr val="000000"/>
              </a:buClr>
              <a:buSzPct val="100000"/>
              <a:buFont typeface="Times New Roman" charset="0"/>
              <a:tabLst>
                <a:tab pos="723900" algn="l"/>
              </a:tabLst>
              <a:defRPr sz="1400">
                <a:solidFill>
                  <a:srgbClr val="FFFFFF"/>
                </a:solidFill>
                <a:latin typeface="arial" charset="0"/>
                <a:ea typeface="ＭＳ Ｐゴシック" charset="-128"/>
                <a:cs typeface="ＭＳ Ｐゴシック" charset="-128"/>
              </a:defRPr>
            </a:lvl9pPr>
          </a:lstStyle>
          <a:p>
            <a:pPr eaLnBrk="1" hangingPunct="1">
              <a:buClr>
                <a:srgbClr val="000000"/>
              </a:buClr>
              <a:buSzPct val="100000"/>
              <a:buFont typeface="Times New Roman" charset="0"/>
              <a:buNone/>
              <a:defRPr/>
            </a:pPr>
            <a:r>
              <a:rPr lang="en-US" altLang="x-none"/>
              <a:t>Figure </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700" y="1486277"/>
            <a:ext cx="6350000" cy="41973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099" name="Text Box 3"/>
          <p:cNvSpPr txBox="1">
            <a:spLocks noChangeArrowheads="1"/>
          </p:cNvSpPr>
          <p:nvPr/>
        </p:nvSpPr>
        <p:spPr bwMode="auto">
          <a:xfrm>
            <a:off x="2476500" y="6477001"/>
            <a:ext cx="8255000" cy="227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charset="-128"/>
                <a:cs typeface="ＭＳ Ｐゴシック" charset="-128"/>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charset="-128"/>
                <a:cs typeface="ＭＳ Ｐゴシック" charset="-128"/>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charset="-128"/>
                <a:cs typeface="ＭＳ Ｐゴシック" charset="-128"/>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charset="-128"/>
                <a:cs typeface="ＭＳ Ｐゴシック" charset="-128"/>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charset="-128"/>
                <a:cs typeface="ＭＳ Ｐゴシック" charset="-128"/>
              </a:defRPr>
            </a:lvl5pPr>
            <a:lvl6pPr marL="25146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charset="-128"/>
                <a:cs typeface="ＭＳ Ｐゴシック" charset="-128"/>
              </a:defRPr>
            </a:lvl6pPr>
            <a:lvl7pPr marL="29718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charset="-128"/>
                <a:cs typeface="ＭＳ Ｐゴシック" charset="-128"/>
              </a:defRPr>
            </a:lvl7pPr>
            <a:lvl8pPr marL="34290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charset="-128"/>
                <a:cs typeface="ＭＳ Ｐゴシック" charset="-128"/>
              </a:defRPr>
            </a:lvl8pPr>
            <a:lvl9pPr marL="38862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FFFFFF"/>
                </a:solidFill>
                <a:latin typeface="arial" charset="0"/>
                <a:ea typeface="ＭＳ Ｐゴシック" charset="-128"/>
                <a:cs typeface="ＭＳ Ｐゴシック" charset="-128"/>
              </a:defRPr>
            </a:lvl9pPr>
          </a:lstStyle>
          <a:p>
            <a:pPr eaLnBrk="1" hangingPunct="1">
              <a:buClr>
                <a:srgbClr val="000000"/>
              </a:buClr>
              <a:buSzPct val="100000"/>
              <a:buFont typeface="Times New Roman" charset="0"/>
              <a:buNone/>
              <a:defRPr/>
            </a:pPr>
            <a:r>
              <a:rPr lang="en-US" altLang="x-none" sz="900" i="1"/>
              <a:t>The Lancet Infectious Diseases</a:t>
            </a:r>
            <a:r>
              <a:rPr lang="en-US" altLang="x-none" sz="900"/>
              <a:t> 2013 13, 130-136DOI: (10.1016/S1473-3099(12)70268-2) </a:t>
            </a:r>
          </a:p>
        </p:txBody>
      </p:sp>
      <p:sp>
        <p:nvSpPr>
          <p:cNvPr id="4100" name="Text Box 4"/>
          <p:cNvSpPr txBox="1">
            <a:spLocks noChangeArrowheads="1"/>
          </p:cNvSpPr>
          <p:nvPr/>
        </p:nvSpPr>
        <p:spPr bwMode="auto">
          <a:xfrm>
            <a:off x="2476500" y="6624639"/>
            <a:ext cx="5556250"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ctr"/>
          <a:lstStyle>
            <a:lvl1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1pPr>
            <a:lvl2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2pPr>
            <a:lvl3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3pPr>
            <a:lvl4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4pPr>
            <a:lvl5pPr>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5pPr>
            <a:lvl6pPr marL="25146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6pPr>
            <a:lvl7pPr marL="29718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7pPr>
            <a:lvl8pPr marL="34290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8pPr>
            <a:lvl9pPr marL="3886200" indent="-228600" defTabSz="457200" fontAlgn="base">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400">
                <a:solidFill>
                  <a:srgbClr val="FFFFFF"/>
                </a:solidFill>
                <a:latin typeface="arial" charset="0"/>
                <a:ea typeface="ＭＳ Ｐゴシック" charset="-128"/>
                <a:cs typeface="ＭＳ Ｐゴシック" charset="-128"/>
              </a:defRPr>
            </a:lvl9pPr>
          </a:lstStyle>
          <a:p>
            <a:pPr eaLnBrk="1" hangingPunct="1">
              <a:buClr>
                <a:srgbClr val="000000"/>
              </a:buClr>
              <a:buSzPct val="100000"/>
              <a:buFont typeface="Times New Roman" charset="0"/>
              <a:buNone/>
              <a:defRPr/>
            </a:pPr>
            <a:r>
              <a:rPr lang="en-US" altLang="x-none" sz="900"/>
              <a:t>Copyright © 2013 Elsevier Ltd</a:t>
            </a:r>
            <a:r>
              <a:rPr lang="en-US" altLang="x-none" sz="900">
                <a:hlinkClick r:id="rId4"/>
              </a:rPr>
              <a:t> Terms and Conditions</a:t>
            </a:r>
          </a:p>
        </p:txBody>
      </p:sp>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3376" y="6064250"/>
            <a:ext cx="708025" cy="793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TextBox 1"/>
          <p:cNvSpPr txBox="1"/>
          <p:nvPr/>
        </p:nvSpPr>
        <p:spPr>
          <a:xfrm>
            <a:off x="3960778" y="409059"/>
            <a:ext cx="6104876" cy="1077218"/>
          </a:xfrm>
          <a:prstGeom prst="rect">
            <a:avLst/>
          </a:prstGeom>
          <a:noFill/>
        </p:spPr>
        <p:txBody>
          <a:bodyPr wrap="none" rtlCol="0">
            <a:spAutoFit/>
          </a:bodyPr>
          <a:lstStyle/>
          <a:p>
            <a:pPr algn="ctr"/>
            <a:r>
              <a:rPr lang="en-US" sz="3200" b="1" dirty="0" smtClean="0"/>
              <a:t>Transformation in Understanding </a:t>
            </a:r>
          </a:p>
          <a:p>
            <a:pPr algn="ctr"/>
            <a:r>
              <a:rPr lang="en-US" sz="3200" b="1" dirty="0" smtClean="0"/>
              <a:t>Dynamics of Transmission</a:t>
            </a:r>
            <a:endParaRPr lang="en-US" sz="3200" b="1" dirty="0"/>
          </a:p>
        </p:txBody>
      </p:sp>
    </p:spTree>
    <p:extLst>
      <p:ext uri="{BB962C8B-B14F-4D97-AF65-F5344CB8AC3E}">
        <p14:creationId xmlns:p14="http://schemas.microsoft.com/office/powerpoint/2010/main" val="105372397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Molecular Surveillance Individual Resolution:</a:t>
            </a:r>
            <a:br>
              <a:rPr lang="en-US" b="1" dirty="0" smtClean="0"/>
            </a:br>
            <a:r>
              <a:rPr lang="en-US" b="1" dirty="0" smtClean="0"/>
              <a:t>Public Health Impact</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1651" y="1984307"/>
            <a:ext cx="9106930" cy="4805363"/>
          </a:xfrm>
        </p:spPr>
      </p:pic>
    </p:spTree>
    <p:extLst>
      <p:ext uri="{BB962C8B-B14F-4D97-AF65-F5344CB8AC3E}">
        <p14:creationId xmlns:p14="http://schemas.microsoft.com/office/powerpoint/2010/main" val="78813138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04799" y="169863"/>
            <a:ext cx="11020426" cy="634082"/>
          </a:xfrm>
        </p:spPr>
        <p:txBody>
          <a:bodyPr>
            <a:noAutofit/>
          </a:bodyPr>
          <a:lstStyle/>
          <a:p>
            <a:r>
              <a:rPr kumimoji="1" lang="en-GB" dirty="0" smtClean="0">
                <a:solidFill>
                  <a:schemeClr val="tx1"/>
                </a:solidFill>
              </a:rPr>
              <a:t>How can we leverage the power of ‘Big Data’ for AMR control?</a:t>
            </a:r>
            <a:endParaRPr kumimoji="1" lang="en-GB" b="1" dirty="0">
              <a:solidFill>
                <a:schemeClr val="tx1"/>
              </a:solidFill>
            </a:endParaRPr>
          </a:p>
        </p:txBody>
      </p:sp>
      <p:sp>
        <p:nvSpPr>
          <p:cNvPr id="7" name="Rounded Rectangle 6"/>
          <p:cNvSpPr/>
          <p:nvPr/>
        </p:nvSpPr>
        <p:spPr>
          <a:xfrm>
            <a:off x="1781175" y="1314450"/>
            <a:ext cx="8696325" cy="2028825"/>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lIns="36000" tIns="0" rIns="36000" bIns="0" rtlCol="0" anchor="ctr"/>
          <a:lstStyle/>
          <a:p>
            <a:pPr algn="ctr"/>
            <a:r>
              <a:rPr lang="en-GB" sz="2800" b="1" dirty="0"/>
              <a:t>Reduce AMR burden while personalizing and optimising patient treatment through real time integration and analysis of pathogen, patient, population and </a:t>
            </a:r>
            <a:r>
              <a:rPr lang="en-GB" sz="2800" b="1" dirty="0" smtClean="0"/>
              <a:t>ABX data</a:t>
            </a:r>
            <a:endParaRPr lang="en-GB" sz="2800" b="1" dirty="0"/>
          </a:p>
        </p:txBody>
      </p:sp>
      <p:sp>
        <p:nvSpPr>
          <p:cNvPr id="10" name="TextBox 9"/>
          <p:cNvSpPr txBox="1"/>
          <p:nvPr/>
        </p:nvSpPr>
        <p:spPr>
          <a:xfrm>
            <a:off x="1152525" y="1229796"/>
            <a:ext cx="365228" cy="2191369"/>
          </a:xfrm>
          <a:prstGeom prst="rect">
            <a:avLst/>
          </a:prstGeom>
          <a:scene3d>
            <a:camera prst="orthographicFront"/>
            <a:lightRig rig="threePt" dir="t"/>
          </a:scene3d>
          <a:sp3d prstMaterial="matte"/>
        </p:spPr>
        <p:txBody>
          <a:bodyPr vert="wordArtVert" wrap="none" lIns="0" tIns="0" rIns="0" bIns="0" rtlCol="0" anchor="t" anchorCtr="0">
            <a:spAutoFit/>
          </a:bodyPr>
          <a:lstStyle/>
          <a:p>
            <a:r>
              <a:rPr lang="en-GB" sz="2000" b="1" dirty="0" smtClean="0"/>
              <a:t>VISION</a:t>
            </a:r>
          </a:p>
        </p:txBody>
      </p:sp>
      <p:grpSp>
        <p:nvGrpSpPr>
          <p:cNvPr id="12" name="Group 11"/>
          <p:cNvGrpSpPr/>
          <p:nvPr/>
        </p:nvGrpSpPr>
        <p:grpSpPr>
          <a:xfrm>
            <a:off x="1152525" y="3933825"/>
            <a:ext cx="9344024" cy="2028825"/>
            <a:chOff x="1152525" y="3933825"/>
            <a:chExt cx="9344024" cy="2028825"/>
          </a:xfrm>
        </p:grpSpPr>
        <p:sp>
          <p:nvSpPr>
            <p:cNvPr id="8" name="Rounded Rectangle 7"/>
            <p:cNvSpPr/>
            <p:nvPr/>
          </p:nvSpPr>
          <p:spPr>
            <a:xfrm>
              <a:off x="1800224" y="3933825"/>
              <a:ext cx="8696325" cy="2028825"/>
            </a:xfrm>
            <a:prstGeom prst="roundRect">
              <a:avLst/>
            </a:prstGeom>
            <a:solidFill>
              <a:schemeClr val="accent3">
                <a:lumMod val="50000"/>
              </a:schemeClr>
            </a:solidFill>
          </p:spPr>
          <p:style>
            <a:lnRef idx="1">
              <a:schemeClr val="accent1"/>
            </a:lnRef>
            <a:fillRef idx="3">
              <a:schemeClr val="accent1"/>
            </a:fillRef>
            <a:effectRef idx="2">
              <a:schemeClr val="accent1"/>
            </a:effectRef>
            <a:fontRef idx="minor">
              <a:schemeClr val="lt1"/>
            </a:fontRef>
          </p:style>
          <p:txBody>
            <a:bodyPr lIns="36000" tIns="0" rIns="36000" bIns="0" rtlCol="0" anchor="ctr"/>
            <a:lstStyle/>
            <a:p>
              <a:pPr algn="ctr"/>
              <a:r>
                <a:rPr lang="en-GB" sz="2800" b="1" dirty="0" smtClean="0"/>
                <a:t>Design &amp; </a:t>
              </a:r>
              <a:r>
                <a:rPr lang="en-GB" sz="2800" b="1" dirty="0"/>
                <a:t>develop </a:t>
              </a:r>
              <a:r>
                <a:rPr lang="en-GB" sz="2800" b="1" dirty="0" smtClean="0"/>
                <a:t>integrated </a:t>
              </a:r>
              <a:r>
                <a:rPr lang="en-GB" sz="2800" b="1" dirty="0"/>
                <a:t>solution combining </a:t>
              </a:r>
              <a:endParaRPr lang="en-GB" sz="2800" b="1" dirty="0" smtClean="0"/>
            </a:p>
            <a:p>
              <a:pPr algn="ctr"/>
              <a:r>
                <a:rPr lang="en-GB" sz="2800" b="1" dirty="0" smtClean="0"/>
                <a:t>multi-source </a:t>
              </a:r>
              <a:r>
                <a:rPr lang="en-GB" sz="2800" b="1" dirty="0"/>
                <a:t>data on patient, pathogen, population surveillance and </a:t>
              </a:r>
              <a:r>
                <a:rPr lang="en-GB" sz="2800" b="1" dirty="0" smtClean="0"/>
                <a:t>ABX </a:t>
              </a:r>
              <a:r>
                <a:rPr lang="en-GB" sz="2800" b="1" dirty="0"/>
                <a:t>to best identify optimal </a:t>
              </a:r>
              <a:endParaRPr lang="en-GB" sz="2800" b="1" dirty="0" smtClean="0"/>
            </a:p>
            <a:p>
              <a:pPr algn="ctr"/>
              <a:r>
                <a:rPr lang="en-GB" sz="2800" b="1" dirty="0" smtClean="0"/>
                <a:t>treatment </a:t>
              </a:r>
              <a:r>
                <a:rPr lang="en-GB" sz="2800" b="1" dirty="0"/>
                <a:t>choice, dosage, duration, </a:t>
              </a:r>
              <a:r>
                <a:rPr lang="en-GB" sz="2800" b="1" dirty="0" smtClean="0"/>
                <a:t>route</a:t>
              </a:r>
              <a:endParaRPr lang="en-GB" sz="2800" b="1" dirty="0"/>
            </a:p>
          </p:txBody>
        </p:sp>
        <p:sp>
          <p:nvSpPr>
            <p:cNvPr id="11" name="TextBox 10"/>
            <p:cNvSpPr txBox="1"/>
            <p:nvPr/>
          </p:nvSpPr>
          <p:spPr>
            <a:xfrm>
              <a:off x="1152525" y="4257056"/>
              <a:ext cx="365228" cy="1460913"/>
            </a:xfrm>
            <a:prstGeom prst="rect">
              <a:avLst/>
            </a:prstGeom>
            <a:scene3d>
              <a:camera prst="orthographicFront"/>
              <a:lightRig rig="threePt" dir="t"/>
            </a:scene3d>
            <a:sp3d prstMaterial="matte"/>
          </p:spPr>
          <p:txBody>
            <a:bodyPr vert="wordArtVert" wrap="none" lIns="0" tIns="0" rIns="0" bIns="0" rtlCol="0" anchor="t" anchorCtr="0">
              <a:spAutoFit/>
            </a:bodyPr>
            <a:lstStyle/>
            <a:p>
              <a:r>
                <a:rPr lang="en-GB" sz="2000" b="1" dirty="0" smtClean="0"/>
                <a:t>AIMS</a:t>
              </a:r>
            </a:p>
          </p:txBody>
        </p:sp>
      </p:grpSp>
    </p:spTree>
    <p:extLst>
      <p:ext uri="{BB962C8B-B14F-4D97-AF65-F5344CB8AC3E}">
        <p14:creationId xmlns:p14="http://schemas.microsoft.com/office/powerpoint/2010/main" val="2038880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p:cNvSpPr txBox="1">
            <a:spLocks/>
          </p:cNvSpPr>
          <p:nvPr/>
        </p:nvSpPr>
        <p:spPr>
          <a:xfrm>
            <a:off x="538996" y="205723"/>
            <a:ext cx="11145004" cy="74231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GB" sz="3600" b="1" dirty="0">
                <a:solidFill>
                  <a:sysClr val="windowText" lastClr="000000"/>
                </a:solidFill>
              </a:rPr>
              <a:t>Ensuring appropriate use of current treatment options</a:t>
            </a:r>
          </a:p>
        </p:txBody>
      </p:sp>
      <p:sp>
        <p:nvSpPr>
          <p:cNvPr id="42" name="TextBox 41"/>
          <p:cNvSpPr txBox="1"/>
          <p:nvPr/>
        </p:nvSpPr>
        <p:spPr>
          <a:xfrm>
            <a:off x="528320" y="1267178"/>
            <a:ext cx="11155680" cy="4924425"/>
          </a:xfrm>
          <a:prstGeom prst="rect">
            <a:avLst/>
          </a:prstGeom>
          <a:noFill/>
        </p:spPr>
        <p:txBody>
          <a:bodyPr wrap="square" rtlCol="0">
            <a:spAutoFit/>
          </a:bodyPr>
          <a:lstStyle/>
          <a:p>
            <a:pPr marL="342900" indent="-342900" defTabSz="685800">
              <a:spcBef>
                <a:spcPts val="2400"/>
              </a:spcBef>
              <a:buClr>
                <a:srgbClr val="C00000"/>
              </a:buClr>
              <a:buSzPct val="80000"/>
              <a:buBlip>
                <a:blip r:embed="rId3"/>
              </a:buBlip>
              <a:defRPr/>
            </a:pPr>
            <a:r>
              <a:rPr lang="en-GB" sz="2800" dirty="0" smtClean="0"/>
              <a:t>ABX use and misuse </a:t>
            </a:r>
            <a:r>
              <a:rPr lang="en-GB" sz="2800" dirty="0"/>
              <a:t>accelerate </a:t>
            </a:r>
            <a:r>
              <a:rPr lang="en-GB" sz="2800" dirty="0" smtClean="0"/>
              <a:t>emergence </a:t>
            </a:r>
            <a:r>
              <a:rPr lang="en-GB" sz="2800" dirty="0"/>
              <a:t>of drug-resistant </a:t>
            </a:r>
            <a:r>
              <a:rPr lang="en-GB" sz="2800" dirty="0" smtClean="0"/>
              <a:t>strains</a:t>
            </a:r>
          </a:p>
          <a:p>
            <a:pPr marL="342900" indent="-342900" defTabSz="685800">
              <a:spcBef>
                <a:spcPts val="2400"/>
              </a:spcBef>
              <a:buClr>
                <a:srgbClr val="C00000"/>
              </a:buClr>
              <a:buSzPct val="80000"/>
              <a:buBlip>
                <a:blip r:embed="rId3"/>
              </a:buBlip>
              <a:defRPr/>
            </a:pPr>
            <a:r>
              <a:rPr lang="en-GB" sz="2800" dirty="0" smtClean="0"/>
              <a:t>ABX amounts prescribed should be minimized, </a:t>
            </a:r>
            <a:r>
              <a:rPr lang="en-GB" sz="2800" dirty="0"/>
              <a:t>ensuring treatment specific to the bacteria at </a:t>
            </a:r>
            <a:r>
              <a:rPr lang="en-GB" sz="2800" dirty="0" smtClean="0"/>
              <a:t>appropriate </a:t>
            </a:r>
            <a:r>
              <a:rPr lang="en-GB" sz="2800" dirty="0"/>
              <a:t>dose for </a:t>
            </a:r>
            <a:r>
              <a:rPr lang="en-GB" sz="2800" dirty="0" smtClean="0"/>
              <a:t>appropriate </a:t>
            </a:r>
            <a:r>
              <a:rPr lang="en-GB" sz="2800" dirty="0"/>
              <a:t>length of </a:t>
            </a:r>
            <a:r>
              <a:rPr lang="en-GB" sz="2800" dirty="0" smtClean="0"/>
              <a:t>time</a:t>
            </a:r>
            <a:endParaRPr lang="en-GB" sz="2800" kern="0" dirty="0">
              <a:solidFill>
                <a:prstClr val="black"/>
              </a:solidFill>
            </a:endParaRPr>
          </a:p>
          <a:p>
            <a:pPr marL="342900" indent="-342900" defTabSz="685800">
              <a:spcBef>
                <a:spcPts val="2400"/>
              </a:spcBef>
              <a:buClr>
                <a:srgbClr val="C00000"/>
              </a:buClr>
              <a:buSzPct val="80000"/>
              <a:buBlip>
                <a:blip r:embed="rId3"/>
              </a:buBlip>
              <a:defRPr/>
            </a:pPr>
            <a:r>
              <a:rPr lang="en-GB" sz="2800" dirty="0" smtClean="0"/>
              <a:t>Critical </a:t>
            </a:r>
            <a:r>
              <a:rPr lang="en-GB" sz="2800" dirty="0"/>
              <a:t>to understand </a:t>
            </a:r>
            <a:r>
              <a:rPr lang="en-GB" sz="2800" dirty="0" smtClean="0"/>
              <a:t>epidemiology </a:t>
            </a:r>
            <a:r>
              <a:rPr lang="en-GB" sz="2800" dirty="0"/>
              <a:t>and emergence of resistant </a:t>
            </a:r>
            <a:r>
              <a:rPr lang="en-GB" sz="2800" dirty="0" smtClean="0"/>
              <a:t>bacteria</a:t>
            </a:r>
          </a:p>
          <a:p>
            <a:pPr marL="342900" indent="-342900" defTabSz="685800">
              <a:spcBef>
                <a:spcPts val="2400"/>
              </a:spcBef>
              <a:buClr>
                <a:srgbClr val="C00000"/>
              </a:buClr>
              <a:buSzPct val="80000"/>
              <a:buBlip>
                <a:blip r:embed="rId3"/>
              </a:buBlip>
              <a:defRPr/>
            </a:pPr>
            <a:r>
              <a:rPr lang="en-GB" sz="2800" dirty="0" smtClean="0"/>
              <a:t>Coordination of existing surveillance agencies</a:t>
            </a:r>
          </a:p>
          <a:p>
            <a:pPr marL="342900" indent="-342900" defTabSz="685800">
              <a:spcBef>
                <a:spcPts val="2400"/>
              </a:spcBef>
              <a:buClr>
                <a:srgbClr val="C00000"/>
              </a:buClr>
              <a:buSzPct val="80000"/>
              <a:buBlip>
                <a:blip r:embed="rId3"/>
              </a:buBlip>
              <a:defRPr/>
            </a:pPr>
            <a:r>
              <a:rPr lang="en-GB" sz="2800" dirty="0" smtClean="0"/>
              <a:t>Use </a:t>
            </a:r>
            <a:r>
              <a:rPr lang="en-GB" sz="2800" dirty="0"/>
              <a:t>of ‘big data’ could greatly improve targeted drug </a:t>
            </a:r>
            <a:r>
              <a:rPr lang="en-GB" sz="2800" dirty="0" smtClean="0"/>
              <a:t>development</a:t>
            </a:r>
          </a:p>
          <a:p>
            <a:pPr marL="800100" lvl="1" indent="-342900" defTabSz="685800">
              <a:spcBef>
                <a:spcPts val="600"/>
              </a:spcBef>
              <a:buClr>
                <a:srgbClr val="C00000"/>
              </a:buClr>
              <a:buSzPct val="80000"/>
              <a:buBlip>
                <a:blip r:embed="rId3"/>
              </a:buBlip>
              <a:defRPr/>
            </a:pPr>
            <a:r>
              <a:rPr lang="en-GB" sz="2800" dirty="0" smtClean="0"/>
              <a:t>monitoring </a:t>
            </a:r>
            <a:r>
              <a:rPr lang="en-GB" sz="2800" dirty="0"/>
              <a:t>global bacterial </a:t>
            </a:r>
            <a:r>
              <a:rPr lang="en-GB" sz="2800" dirty="0" smtClean="0"/>
              <a:t>infection</a:t>
            </a:r>
          </a:p>
          <a:p>
            <a:pPr marL="800100" lvl="1" indent="-342900" defTabSz="685800">
              <a:spcBef>
                <a:spcPts val="600"/>
              </a:spcBef>
              <a:buClr>
                <a:srgbClr val="C00000"/>
              </a:buClr>
              <a:buSzPct val="80000"/>
              <a:buBlip>
                <a:blip r:embed="rId3"/>
              </a:buBlip>
              <a:defRPr/>
            </a:pPr>
            <a:r>
              <a:rPr lang="en-GB" sz="2800" dirty="0" smtClean="0"/>
              <a:t>monitoring </a:t>
            </a:r>
            <a:r>
              <a:rPr lang="en-GB" sz="2800" dirty="0"/>
              <a:t>and </a:t>
            </a:r>
            <a:r>
              <a:rPr lang="en-GB" sz="2800" dirty="0" smtClean="0"/>
              <a:t>adapting practice</a:t>
            </a:r>
            <a:endParaRPr kumimoji="1" lang="en-GB" sz="2800" dirty="0">
              <a:solidFill>
                <a:srgbClr val="000000"/>
              </a:solidFill>
              <a:ea typeface="Arial Unicode MS" panose="020B0604020202020204" pitchFamily="34" charset="-128"/>
            </a:endParaRPr>
          </a:p>
        </p:txBody>
      </p:sp>
    </p:spTree>
    <p:extLst>
      <p:ext uri="{BB962C8B-B14F-4D97-AF65-F5344CB8AC3E}">
        <p14:creationId xmlns:p14="http://schemas.microsoft.com/office/powerpoint/2010/main" val="11419072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42">
                                            <p:txEl>
                                              <p:pRg st="4" end="4"/>
                                            </p:txEl>
                                          </p:spTgt>
                                        </p:tgtEl>
                                        <p:attrNameLst>
                                          <p:attrName>style.color</p:attrName>
                                        </p:attrNameLst>
                                      </p:cBhvr>
                                      <p:to>
                                        <p:clrVal>
                                          <a:schemeClr val="accent2"/>
                                        </p:clrVal>
                                      </p:to>
                                    </p:set>
                                    <p:set>
                                      <p:cBhvr>
                                        <p:cTn id="7" dur="500" fill="hold"/>
                                        <p:tgtEl>
                                          <p:spTgt spid="42">
                                            <p:txEl>
                                              <p:pRg st="4" end="4"/>
                                            </p:txEl>
                                          </p:spTgt>
                                        </p:tgtEl>
                                        <p:attrNameLst>
                                          <p:attrName>fillcolor</p:attrName>
                                        </p:attrNameLst>
                                      </p:cBhvr>
                                      <p:to>
                                        <p:clrVal>
                                          <a:schemeClr val="accent2"/>
                                        </p:clrVal>
                                      </p:to>
                                    </p:set>
                                    <p:set>
                                      <p:cBhvr>
                                        <p:cTn id="8" dur="500" fill="hold"/>
                                        <p:tgtEl>
                                          <p:spTgt spid="42">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2" descr="Image result for ARC at Imperial College Lond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9995" y="772028"/>
            <a:ext cx="1611460" cy="2014325"/>
          </a:xfrm>
          <a:prstGeom prst="rect">
            <a:avLst/>
          </a:prstGeom>
          <a:noFill/>
          <a:extLst>
            <a:ext uri="{909E8E84-426E-40dd-AFC4-6F175D3DCCD1}">
              <a14:hiddenFill xmlns:a14="http://schemas.microsoft.com/office/drawing/2010/main">
                <a:solidFill>
                  <a:srgbClr val="FFFFFF"/>
                </a:solidFill>
              </a14:hiddenFill>
            </a:ext>
          </a:extLst>
        </p:spPr>
      </p:pic>
      <p:pic>
        <p:nvPicPr>
          <p:cNvPr id="124942" name="Picture 14" descr="C:\Users\s83077\AppData\Local\Microsoft\Windows\Temporary Internet Files\Content.IE5\GACJ9299\image[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5665" y="1394038"/>
            <a:ext cx="4004830" cy="367851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70164" y="6464356"/>
            <a:ext cx="1413163" cy="3013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0" rtlCol="0" anchor="ctr"/>
          <a:lstStyle/>
          <a:p>
            <a:pPr algn="ctr"/>
            <a:endParaRPr lang="en-GB" b="1" dirty="0" smtClean="0"/>
          </a:p>
        </p:txBody>
      </p:sp>
      <p:pic>
        <p:nvPicPr>
          <p:cNvPr id="124944" name="Picture 16" descr="Image result for shionogi europ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066" y="3625704"/>
            <a:ext cx="3501021" cy="750598"/>
          </a:xfrm>
          <a:prstGeom prst="rect">
            <a:avLst/>
          </a:prstGeom>
          <a:noFill/>
          <a:extLst>
            <a:ext uri="{909E8E84-426E-40dd-AFC4-6F175D3DCCD1}">
              <a14:hiddenFill xmlns:a14="http://schemas.microsoft.com/office/drawing/2010/main">
                <a:solidFill>
                  <a:srgbClr val="FFFFFF"/>
                </a:solidFill>
              </a14:hiddenFill>
            </a:ext>
          </a:extLst>
        </p:spPr>
      </p:pic>
      <p:pic>
        <p:nvPicPr>
          <p:cNvPr id="124946" name="Picture 18" descr="Image result for biomax informatic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11711" y="4737201"/>
            <a:ext cx="3147013" cy="893445"/>
          </a:xfrm>
          <a:prstGeom prst="rect">
            <a:avLst/>
          </a:prstGeom>
          <a:noFill/>
          <a:extLst>
            <a:ext uri="{909E8E84-426E-40dd-AFC4-6F175D3DCCD1}">
              <a14:hiddenFill xmlns:a14="http://schemas.microsoft.com/office/drawing/2010/main">
                <a:solidFill>
                  <a:srgbClr val="FFFFFF"/>
                </a:solidFill>
              </a14:hiddenFill>
            </a:ext>
          </a:extLst>
        </p:spPr>
      </p:pic>
      <p:pic>
        <p:nvPicPr>
          <p:cNvPr id="124948" name="Picture 20" descr="Image result for Imperial College Londo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04236" y="504925"/>
            <a:ext cx="3147013" cy="828051"/>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le 6"/>
          <p:cNvSpPr/>
          <p:nvPr/>
        </p:nvSpPr>
        <p:spPr>
          <a:xfrm>
            <a:off x="5048250" y="2600325"/>
            <a:ext cx="1847850" cy="838200"/>
          </a:xfrm>
          <a:prstGeom prst="round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lIns="36000" tIns="0" rIns="36000" bIns="0" rtlCol="0" anchor="ctr"/>
          <a:lstStyle/>
          <a:p>
            <a:pPr algn="ctr">
              <a:lnSpc>
                <a:spcPts val="2800"/>
              </a:lnSpc>
            </a:pPr>
            <a:r>
              <a:rPr lang="en-GB" sz="2800" b="1" dirty="0" smtClean="0">
                <a:solidFill>
                  <a:schemeClr val="tx1"/>
                </a:solidFill>
              </a:rPr>
              <a:t>Open Innovation</a:t>
            </a:r>
          </a:p>
        </p:txBody>
      </p:sp>
    </p:spTree>
    <p:extLst>
      <p:ext uri="{BB962C8B-B14F-4D97-AF65-F5344CB8AC3E}">
        <p14:creationId xmlns:p14="http://schemas.microsoft.com/office/powerpoint/2010/main" val="16733856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3" descr="Schermafbeelding 2015-03-05 om 10.32.09.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6533" y="1017237"/>
            <a:ext cx="5817976" cy="251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2"/>
          <p:cNvSpPr txBox="1">
            <a:spLocks noChangeArrowheads="1"/>
          </p:cNvSpPr>
          <p:nvPr/>
        </p:nvSpPr>
        <p:spPr bwMode="auto">
          <a:xfrm>
            <a:off x="6657718" y="788640"/>
            <a:ext cx="4953243" cy="2888599"/>
          </a:xfrm>
          <a:prstGeom prst="rect">
            <a:avLst/>
          </a:prstGeom>
          <a:noFill/>
          <a:ln w="9525">
            <a:noFill/>
            <a:miter lim="800000"/>
            <a:headEnd/>
            <a:tailEnd/>
          </a:ln>
        </p:spPr>
        <p:txBody>
          <a:bodyPr vert="horz" wrap="square" lIns="91227" tIns="45614" rIns="91227" bIns="45614" numCol="1" anchor="t" anchorCtr="0" compatLnSpc="1">
            <a:prstTxWarp prst="textNoShape">
              <a:avLst/>
            </a:prstTxWarp>
          </a:bodyPr>
          <a:lstStyle>
            <a:lvl1pPr marL="342121" indent="-342121" algn="l" rtl="0" eaLnBrk="0" fontAlgn="base" hangingPunct="0">
              <a:spcBef>
                <a:spcPct val="20000"/>
              </a:spcBef>
              <a:spcAft>
                <a:spcPct val="0"/>
              </a:spcAft>
              <a:buClr>
                <a:srgbClr val="B99F6E"/>
              </a:buClr>
              <a:buFont typeface="Arial" charset="0"/>
              <a:buChar char="•"/>
              <a:defRPr sz="3200" kern="1200">
                <a:solidFill>
                  <a:schemeClr val="tx1"/>
                </a:solidFill>
                <a:latin typeface="+mn-lt"/>
                <a:ea typeface="+mn-ea"/>
                <a:cs typeface="+mn-cs"/>
              </a:defRPr>
            </a:lvl1pPr>
            <a:lvl2pPr marL="741240" indent="-285106" algn="l" rtl="0" eaLnBrk="0" fontAlgn="base" hangingPunct="0">
              <a:spcBef>
                <a:spcPct val="20000"/>
              </a:spcBef>
              <a:spcAft>
                <a:spcPct val="0"/>
              </a:spcAft>
              <a:buClr>
                <a:srgbClr val="B99F6E"/>
              </a:buClr>
              <a:buFont typeface="Wingdings" pitchFamily="2" charset="2"/>
              <a:buChar char="§"/>
              <a:defRPr sz="2800" kern="1200">
                <a:solidFill>
                  <a:schemeClr val="tx1"/>
                </a:solidFill>
                <a:latin typeface="+mn-lt"/>
                <a:ea typeface="+mn-ea"/>
                <a:cs typeface="+mn-cs"/>
              </a:defRPr>
            </a:lvl2pPr>
            <a:lvl3pPr marL="1140368" indent="-228067" algn="l" rtl="0" eaLnBrk="0" fontAlgn="base" hangingPunct="0">
              <a:spcBef>
                <a:spcPct val="20000"/>
              </a:spcBef>
              <a:spcAft>
                <a:spcPct val="0"/>
              </a:spcAft>
              <a:buClr>
                <a:srgbClr val="B99F6E"/>
              </a:buClr>
              <a:buFont typeface="Symbol" pitchFamily="18" charset="2"/>
              <a:buChar char="-"/>
              <a:defRPr sz="2400" kern="1200">
                <a:solidFill>
                  <a:schemeClr val="tx1"/>
                </a:solidFill>
                <a:latin typeface="+mn-lt"/>
                <a:ea typeface="+mn-ea"/>
                <a:cs typeface="+mn-cs"/>
              </a:defRPr>
            </a:lvl3pPr>
            <a:lvl4pPr marL="1596513" indent="-228067" algn="l" rtl="0" eaLnBrk="0" fontAlgn="base" hangingPunct="0">
              <a:spcBef>
                <a:spcPct val="20000"/>
              </a:spcBef>
              <a:spcAft>
                <a:spcPct val="0"/>
              </a:spcAft>
              <a:buClr>
                <a:srgbClr val="B99F6E"/>
              </a:buClr>
              <a:buFont typeface="Symbol" pitchFamily="18" charset="2"/>
              <a:buChar char="-"/>
              <a:defRPr sz="2000" kern="1200">
                <a:solidFill>
                  <a:schemeClr val="tx1"/>
                </a:solidFill>
                <a:latin typeface="+mn-lt"/>
                <a:ea typeface="+mn-ea"/>
                <a:cs typeface="+mn-cs"/>
              </a:defRPr>
            </a:lvl4pPr>
            <a:lvl5pPr marL="2052675" indent="-228067" algn="l" rtl="0" eaLnBrk="0" fontAlgn="base" hangingPunct="0">
              <a:spcBef>
                <a:spcPct val="20000"/>
              </a:spcBef>
              <a:spcAft>
                <a:spcPct val="0"/>
              </a:spcAft>
              <a:buClr>
                <a:srgbClr val="B99F6E"/>
              </a:buClr>
              <a:buFont typeface="Symbol" pitchFamily="18" charset="2"/>
              <a:buChar char="-"/>
              <a:defRPr sz="2000" kern="1200">
                <a:solidFill>
                  <a:schemeClr val="tx1"/>
                </a:solidFill>
                <a:latin typeface="+mn-lt"/>
                <a:ea typeface="+mn-ea"/>
                <a:cs typeface="+mn-cs"/>
              </a:defRPr>
            </a:lvl5pPr>
            <a:lvl6pPr marL="2508822"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4962"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1117"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7248"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smtClean="0">
                <a:solidFill>
                  <a:prstClr val="black"/>
                </a:solidFill>
                <a:latin typeface="Calibri" panose="020F0502020204030204" pitchFamily="34" charset="0"/>
              </a:rPr>
              <a:t>Knowledge </a:t>
            </a:r>
            <a:r>
              <a:rPr lang="en-US" sz="2200" dirty="0">
                <a:solidFill>
                  <a:prstClr val="black"/>
                </a:solidFill>
                <a:latin typeface="Calibri" panose="020F0502020204030204" pitchFamily="34" charset="0"/>
              </a:rPr>
              <a:t>management system presents </a:t>
            </a:r>
            <a:r>
              <a:rPr lang="en-US" sz="2200" dirty="0" smtClean="0">
                <a:solidFill>
                  <a:prstClr val="black"/>
                </a:solidFill>
                <a:latin typeface="Calibri" panose="020F0502020204030204" pitchFamily="34" charset="0"/>
              </a:rPr>
              <a:t>a map </a:t>
            </a:r>
            <a:r>
              <a:rPr lang="en-US" sz="2200" dirty="0">
                <a:solidFill>
                  <a:prstClr val="black"/>
                </a:solidFill>
                <a:latin typeface="Calibri" panose="020F0502020204030204" pitchFamily="34" charset="0"/>
              </a:rPr>
              <a:t>based </a:t>
            </a:r>
            <a:r>
              <a:rPr lang="en-US" sz="2200" dirty="0" smtClean="0">
                <a:solidFill>
                  <a:prstClr val="black"/>
                </a:solidFill>
                <a:latin typeface="Calibri" panose="020F0502020204030204" pitchFamily="34" charset="0"/>
              </a:rPr>
              <a:t>on all patients previously seen</a:t>
            </a:r>
          </a:p>
          <a:p>
            <a:r>
              <a:rPr lang="en-US" sz="2200" dirty="0" smtClean="0">
                <a:solidFill>
                  <a:prstClr val="black"/>
                </a:solidFill>
                <a:latin typeface="Calibri" panose="020F0502020204030204" pitchFamily="34" charset="0"/>
              </a:rPr>
              <a:t>Parameters such as treatment courses, outcomes, immune system status, pathogen and resistance patterns</a:t>
            </a:r>
            <a:endParaRPr lang="en-US" sz="2200" dirty="0">
              <a:solidFill>
                <a:prstClr val="black"/>
              </a:solidFill>
              <a:latin typeface="Calibri" panose="020F0502020204030204" pitchFamily="34" charset="0"/>
            </a:endParaRPr>
          </a:p>
          <a:p>
            <a:r>
              <a:rPr lang="en-US" sz="2200" dirty="0" smtClean="0">
                <a:solidFill>
                  <a:prstClr val="black"/>
                </a:solidFill>
                <a:latin typeface="Calibri" panose="020F0502020204030204" pitchFamily="34" charset="0"/>
              </a:rPr>
              <a:t>Patients </a:t>
            </a:r>
            <a:r>
              <a:rPr lang="en-US" sz="2200" dirty="0">
                <a:solidFill>
                  <a:prstClr val="black"/>
                </a:solidFill>
                <a:latin typeface="Calibri" panose="020F0502020204030204" pitchFamily="34" charset="0"/>
              </a:rPr>
              <a:t>are organized on the map per their </a:t>
            </a:r>
            <a:r>
              <a:rPr lang="en-US" sz="2200" dirty="0" smtClean="0">
                <a:solidFill>
                  <a:prstClr val="black"/>
                </a:solidFill>
                <a:latin typeface="Calibri" panose="020F0502020204030204" pitchFamily="34" charset="0"/>
              </a:rPr>
              <a:t>biomedical data points </a:t>
            </a:r>
            <a:endParaRPr lang="en-US" sz="2200" dirty="0">
              <a:solidFill>
                <a:prstClr val="black"/>
              </a:solidFill>
              <a:latin typeface="Calibri" panose="020F0502020204030204" pitchFamily="34" charset="0"/>
            </a:endParaRPr>
          </a:p>
        </p:txBody>
      </p:sp>
      <p:grpSp>
        <p:nvGrpSpPr>
          <p:cNvPr id="29" name="Gruppieren 28"/>
          <p:cNvGrpSpPr/>
          <p:nvPr/>
        </p:nvGrpSpPr>
        <p:grpSpPr>
          <a:xfrm>
            <a:off x="247804" y="1073916"/>
            <a:ext cx="6082028" cy="5190032"/>
            <a:chOff x="226503" y="1052736"/>
            <a:chExt cx="4561521" cy="5190032"/>
          </a:xfrm>
        </p:grpSpPr>
        <p:sp>
          <p:nvSpPr>
            <p:cNvPr id="4" name="Rectangle 2"/>
            <p:cNvSpPr txBox="1">
              <a:spLocks noChangeArrowheads="1"/>
            </p:cNvSpPr>
            <p:nvPr/>
          </p:nvSpPr>
          <p:spPr bwMode="auto">
            <a:xfrm>
              <a:off x="1466868" y="5246321"/>
              <a:ext cx="2233058" cy="792087"/>
            </a:xfrm>
            <a:prstGeom prst="rect">
              <a:avLst/>
            </a:prstGeom>
            <a:noFill/>
            <a:ln w="9525">
              <a:noFill/>
              <a:miter lim="800000"/>
              <a:headEnd/>
              <a:tailEnd/>
            </a:ln>
          </p:spPr>
          <p:txBody>
            <a:bodyPr vert="horz" wrap="square" lIns="91227" tIns="45614" rIns="91227" bIns="45614" numCol="1" anchor="t" anchorCtr="0" compatLnSpc="1">
              <a:prstTxWarp prst="textNoShape">
                <a:avLst/>
              </a:prstTxWarp>
            </a:bodyPr>
            <a:lstStyle>
              <a:lvl1pPr marL="342121" indent="-342121" algn="l" rtl="0" eaLnBrk="0" fontAlgn="base" hangingPunct="0">
                <a:spcBef>
                  <a:spcPct val="20000"/>
                </a:spcBef>
                <a:spcAft>
                  <a:spcPct val="0"/>
                </a:spcAft>
                <a:buClr>
                  <a:srgbClr val="B99F6E"/>
                </a:buClr>
                <a:buFont typeface="Arial" charset="0"/>
                <a:buChar char="•"/>
                <a:defRPr sz="3200" kern="1200">
                  <a:solidFill>
                    <a:schemeClr val="tx1"/>
                  </a:solidFill>
                  <a:latin typeface="+mn-lt"/>
                  <a:ea typeface="+mn-ea"/>
                  <a:cs typeface="+mn-cs"/>
                </a:defRPr>
              </a:lvl1pPr>
              <a:lvl2pPr marL="741240" indent="-285106" algn="l" rtl="0" eaLnBrk="0" fontAlgn="base" hangingPunct="0">
                <a:spcBef>
                  <a:spcPct val="20000"/>
                </a:spcBef>
                <a:spcAft>
                  <a:spcPct val="0"/>
                </a:spcAft>
                <a:buClr>
                  <a:srgbClr val="B99F6E"/>
                </a:buClr>
                <a:buFont typeface="Wingdings" pitchFamily="2" charset="2"/>
                <a:buChar char="§"/>
                <a:defRPr sz="2800" kern="1200">
                  <a:solidFill>
                    <a:schemeClr val="tx1"/>
                  </a:solidFill>
                  <a:latin typeface="+mn-lt"/>
                  <a:ea typeface="+mn-ea"/>
                  <a:cs typeface="+mn-cs"/>
                </a:defRPr>
              </a:lvl2pPr>
              <a:lvl3pPr marL="1140368" indent="-228067" algn="l" rtl="0" eaLnBrk="0" fontAlgn="base" hangingPunct="0">
                <a:spcBef>
                  <a:spcPct val="20000"/>
                </a:spcBef>
                <a:spcAft>
                  <a:spcPct val="0"/>
                </a:spcAft>
                <a:buClr>
                  <a:srgbClr val="B99F6E"/>
                </a:buClr>
                <a:buFont typeface="Symbol" pitchFamily="18" charset="2"/>
                <a:buChar char="-"/>
                <a:defRPr sz="2400" kern="1200">
                  <a:solidFill>
                    <a:schemeClr val="tx1"/>
                  </a:solidFill>
                  <a:latin typeface="+mn-lt"/>
                  <a:ea typeface="+mn-ea"/>
                  <a:cs typeface="+mn-cs"/>
                </a:defRPr>
              </a:lvl3pPr>
              <a:lvl4pPr marL="1596513" indent="-228067" algn="l" rtl="0" eaLnBrk="0" fontAlgn="base" hangingPunct="0">
                <a:spcBef>
                  <a:spcPct val="20000"/>
                </a:spcBef>
                <a:spcAft>
                  <a:spcPct val="0"/>
                </a:spcAft>
                <a:buClr>
                  <a:srgbClr val="B99F6E"/>
                </a:buClr>
                <a:buFont typeface="Symbol" pitchFamily="18" charset="2"/>
                <a:buChar char="-"/>
                <a:defRPr sz="2000" kern="1200">
                  <a:solidFill>
                    <a:schemeClr val="tx1"/>
                  </a:solidFill>
                  <a:latin typeface="+mn-lt"/>
                  <a:ea typeface="+mn-ea"/>
                  <a:cs typeface="+mn-cs"/>
                </a:defRPr>
              </a:lvl4pPr>
              <a:lvl5pPr marL="2052675" indent="-228067" algn="l" rtl="0" eaLnBrk="0" fontAlgn="base" hangingPunct="0">
                <a:spcBef>
                  <a:spcPct val="20000"/>
                </a:spcBef>
                <a:spcAft>
                  <a:spcPct val="0"/>
                </a:spcAft>
                <a:buClr>
                  <a:srgbClr val="B99F6E"/>
                </a:buClr>
                <a:buFont typeface="Symbol" pitchFamily="18" charset="2"/>
                <a:buChar char="-"/>
                <a:defRPr sz="2000" kern="1200">
                  <a:solidFill>
                    <a:schemeClr val="tx1"/>
                  </a:solidFill>
                  <a:latin typeface="+mn-lt"/>
                  <a:ea typeface="+mn-ea"/>
                  <a:cs typeface="+mn-cs"/>
                </a:defRPr>
              </a:lvl5pPr>
              <a:lvl6pPr marL="2508822"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4962"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1117"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7248"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en-US" sz="1600" dirty="0">
                  <a:solidFill>
                    <a:prstClr val="black"/>
                  </a:solidFill>
                </a:rPr>
                <a:t>The detailed differentiating comorbidity profile</a:t>
              </a:r>
            </a:p>
          </p:txBody>
        </p:sp>
        <p:cxnSp>
          <p:nvCxnSpPr>
            <p:cNvPr id="9" name="Gerade Verbindung 8"/>
            <p:cNvCxnSpPr>
              <a:stCxn id="12" idx="1"/>
            </p:cNvCxnSpPr>
            <p:nvPr/>
          </p:nvCxnSpPr>
          <p:spPr>
            <a:xfrm flipH="1">
              <a:off x="249890" y="1726854"/>
              <a:ext cx="1607180" cy="3410168"/>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503" y="5264633"/>
              <a:ext cx="1136095" cy="978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 name="Gruppieren 13"/>
            <p:cNvGrpSpPr/>
            <p:nvPr/>
          </p:nvGrpSpPr>
          <p:grpSpPr>
            <a:xfrm>
              <a:off x="357522" y="1052736"/>
              <a:ext cx="4430502" cy="2466794"/>
              <a:chOff x="1055688" y="1109663"/>
              <a:chExt cx="8770937" cy="4580063"/>
            </a:xfrm>
          </p:grpSpPr>
          <p:sp>
            <p:nvSpPr>
              <p:cNvPr id="15" name="Tekstvak 1"/>
              <p:cNvSpPr txBox="1">
                <a:spLocks noChangeArrowheads="1"/>
              </p:cNvSpPr>
              <p:nvPr/>
            </p:nvSpPr>
            <p:spPr bwMode="auto">
              <a:xfrm>
                <a:off x="1055688" y="1412875"/>
                <a:ext cx="1552461"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dirty="0">
                    <a:solidFill>
                      <a:prstClr val="black"/>
                    </a:solidFill>
                    <a:latin typeface="Calibri" pitchFamily="34" charset="0"/>
                    <a:cs typeface="Arial" charset="0"/>
                  </a:rPr>
                  <a:t>ATHEROSCLEROSIS</a:t>
                </a:r>
              </a:p>
            </p:txBody>
          </p:sp>
          <p:sp>
            <p:nvSpPr>
              <p:cNvPr id="16" name="Tekstvak 7"/>
              <p:cNvSpPr txBox="1">
                <a:spLocks noChangeArrowheads="1"/>
              </p:cNvSpPr>
              <p:nvPr/>
            </p:nvSpPr>
            <p:spPr bwMode="auto">
              <a:xfrm>
                <a:off x="2341566" y="1109663"/>
                <a:ext cx="1312075"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a:solidFill>
                      <a:prstClr val="black"/>
                    </a:solidFill>
                    <a:latin typeface="Calibri" pitchFamily="34" charset="0"/>
                    <a:cs typeface="Arial" charset="0"/>
                  </a:rPr>
                  <a:t>HYPERTENSION</a:t>
                </a:r>
              </a:p>
            </p:txBody>
          </p:sp>
          <p:sp>
            <p:nvSpPr>
              <p:cNvPr id="17" name="Tekstvak 8"/>
              <p:cNvSpPr txBox="1">
                <a:spLocks noChangeArrowheads="1"/>
              </p:cNvSpPr>
              <p:nvPr/>
            </p:nvSpPr>
            <p:spPr bwMode="auto">
              <a:xfrm>
                <a:off x="3233738" y="1524001"/>
                <a:ext cx="805121"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a:solidFill>
                      <a:prstClr val="black"/>
                    </a:solidFill>
                    <a:latin typeface="Calibri" pitchFamily="34" charset="0"/>
                    <a:cs typeface="Arial" charset="0"/>
                  </a:rPr>
                  <a:t>OBESITY</a:t>
                </a:r>
              </a:p>
            </p:txBody>
          </p:sp>
          <p:sp>
            <p:nvSpPr>
              <p:cNvPr id="18" name="Tekstvak 9"/>
              <p:cNvSpPr txBox="1">
                <a:spLocks noChangeArrowheads="1"/>
              </p:cNvSpPr>
              <p:nvPr/>
            </p:nvSpPr>
            <p:spPr bwMode="auto">
              <a:xfrm>
                <a:off x="1068390" y="2187575"/>
                <a:ext cx="1228773"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dirty="0">
                    <a:solidFill>
                      <a:prstClr val="black"/>
                    </a:solidFill>
                    <a:latin typeface="Calibri" pitchFamily="34" charset="0"/>
                    <a:cs typeface="Arial" charset="0"/>
                  </a:rPr>
                  <a:t>DYSLIPIDEMIA</a:t>
                </a:r>
              </a:p>
            </p:txBody>
          </p:sp>
          <p:sp>
            <p:nvSpPr>
              <p:cNvPr id="19" name="Tekstvak 10"/>
              <p:cNvSpPr txBox="1">
                <a:spLocks noChangeArrowheads="1"/>
              </p:cNvSpPr>
              <p:nvPr/>
            </p:nvSpPr>
            <p:spPr bwMode="auto">
              <a:xfrm>
                <a:off x="2649537" y="2009775"/>
                <a:ext cx="1419178"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a:solidFill>
                      <a:prstClr val="black"/>
                    </a:solidFill>
                    <a:latin typeface="Calibri" pitchFamily="34" charset="0"/>
                    <a:cs typeface="Arial" charset="0"/>
                  </a:rPr>
                  <a:t>HYPERGLYCEMIA</a:t>
                </a:r>
              </a:p>
            </p:txBody>
          </p:sp>
          <p:sp>
            <p:nvSpPr>
              <p:cNvPr id="20" name="Tekstvak 11"/>
              <p:cNvSpPr txBox="1">
                <a:spLocks noChangeArrowheads="1"/>
              </p:cNvSpPr>
              <p:nvPr/>
            </p:nvSpPr>
            <p:spPr bwMode="auto">
              <a:xfrm>
                <a:off x="4838699" y="1238250"/>
                <a:ext cx="1462019"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a:solidFill>
                      <a:prstClr val="black"/>
                    </a:solidFill>
                    <a:latin typeface="Calibri" pitchFamily="34" charset="0"/>
                    <a:cs typeface="Arial" charset="0"/>
                  </a:rPr>
                  <a:t>ATHEROSLEROSIS</a:t>
                </a:r>
              </a:p>
            </p:txBody>
          </p:sp>
          <p:sp>
            <p:nvSpPr>
              <p:cNvPr id="21" name="Tekstvak 12"/>
              <p:cNvSpPr txBox="1">
                <a:spLocks noChangeArrowheads="1"/>
              </p:cNvSpPr>
              <p:nvPr/>
            </p:nvSpPr>
            <p:spPr bwMode="auto">
              <a:xfrm>
                <a:off x="7069140" y="1428749"/>
                <a:ext cx="1312075"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a:solidFill>
                      <a:prstClr val="black"/>
                    </a:solidFill>
                    <a:latin typeface="Calibri" pitchFamily="34" charset="0"/>
                    <a:cs typeface="Arial" charset="0"/>
                  </a:rPr>
                  <a:t>HYPERTENSION</a:t>
                </a:r>
              </a:p>
            </p:txBody>
          </p:sp>
          <p:sp>
            <p:nvSpPr>
              <p:cNvPr id="22" name="Tekstvak 13"/>
              <p:cNvSpPr txBox="1">
                <a:spLocks noChangeArrowheads="1"/>
              </p:cNvSpPr>
              <p:nvPr/>
            </p:nvSpPr>
            <p:spPr bwMode="auto">
              <a:xfrm>
                <a:off x="7151687" y="2914650"/>
                <a:ext cx="1307315"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a:solidFill>
                      <a:prstClr val="black"/>
                    </a:solidFill>
                    <a:latin typeface="Calibri" pitchFamily="34" charset="0"/>
                    <a:cs typeface="Arial" charset="0"/>
                  </a:rPr>
                  <a:t>UNDERWEIGHT</a:t>
                </a:r>
              </a:p>
            </p:txBody>
          </p:sp>
          <p:sp>
            <p:nvSpPr>
              <p:cNvPr id="23" name="Tekstvak 14"/>
              <p:cNvSpPr txBox="1">
                <a:spLocks noChangeArrowheads="1"/>
              </p:cNvSpPr>
              <p:nvPr/>
            </p:nvSpPr>
            <p:spPr bwMode="auto">
              <a:xfrm>
                <a:off x="7058025" y="4483099"/>
                <a:ext cx="1321595"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a:solidFill>
                      <a:prstClr val="black"/>
                    </a:solidFill>
                    <a:latin typeface="Calibri" pitchFamily="34" charset="0"/>
                    <a:cs typeface="Arial" charset="0"/>
                  </a:rPr>
                  <a:t>OSTEOPOROSIS</a:t>
                </a:r>
              </a:p>
            </p:txBody>
          </p:sp>
          <p:sp>
            <p:nvSpPr>
              <p:cNvPr id="24" name="Tekstvak 15"/>
              <p:cNvSpPr txBox="1">
                <a:spLocks noChangeArrowheads="1"/>
              </p:cNvSpPr>
              <p:nvPr/>
            </p:nvSpPr>
            <p:spPr bwMode="auto">
              <a:xfrm>
                <a:off x="6545264" y="5121276"/>
                <a:ext cx="3281361"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a:solidFill>
                      <a:prstClr val="black"/>
                    </a:solidFill>
                    <a:latin typeface="Calibri" pitchFamily="34" charset="0"/>
                    <a:cs typeface="Arial" charset="0"/>
                  </a:rPr>
                  <a:t>CHRONIC KIDNEY DISEASE</a:t>
                </a:r>
              </a:p>
            </p:txBody>
          </p:sp>
          <p:sp>
            <p:nvSpPr>
              <p:cNvPr id="25" name="Tekstvak 17"/>
              <p:cNvSpPr txBox="1">
                <a:spLocks noChangeArrowheads="1"/>
              </p:cNvSpPr>
              <p:nvPr/>
            </p:nvSpPr>
            <p:spPr bwMode="auto">
              <a:xfrm>
                <a:off x="6434137" y="3429000"/>
                <a:ext cx="1528660"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a:solidFill>
                      <a:prstClr val="black"/>
                    </a:solidFill>
                    <a:latin typeface="Calibri" pitchFamily="34" charset="0"/>
                    <a:cs typeface="Arial" charset="0"/>
                  </a:rPr>
                  <a:t>MUSCLE WASTING</a:t>
                </a:r>
              </a:p>
            </p:txBody>
          </p:sp>
          <p:sp>
            <p:nvSpPr>
              <p:cNvPr id="26" name="Tekstvak 18"/>
              <p:cNvSpPr txBox="1">
                <a:spLocks noChangeArrowheads="1"/>
              </p:cNvSpPr>
              <p:nvPr/>
            </p:nvSpPr>
            <p:spPr bwMode="auto">
              <a:xfrm>
                <a:off x="2324099" y="4827588"/>
                <a:ext cx="824161"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a:solidFill>
                      <a:prstClr val="black"/>
                    </a:solidFill>
                    <a:latin typeface="Calibri" pitchFamily="34" charset="0"/>
                    <a:cs typeface="Arial" charset="0"/>
                  </a:rPr>
                  <a:t>ANXIETY</a:t>
                </a:r>
              </a:p>
            </p:txBody>
          </p:sp>
          <p:sp>
            <p:nvSpPr>
              <p:cNvPr id="27" name="Tekstvak 19"/>
              <p:cNvSpPr txBox="1">
                <a:spLocks noChangeArrowheads="1"/>
              </p:cNvSpPr>
              <p:nvPr/>
            </p:nvSpPr>
            <p:spPr bwMode="auto">
              <a:xfrm>
                <a:off x="4349750" y="5301207"/>
                <a:ext cx="1107390" cy="38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070" tIns="35035" rIns="70070" bIns="35035">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nl-NL" altLang="nl-NL" sz="900" b="1" dirty="0">
                    <a:solidFill>
                      <a:prstClr val="black"/>
                    </a:solidFill>
                    <a:latin typeface="Calibri" pitchFamily="34" charset="0"/>
                    <a:cs typeface="Arial" charset="0"/>
                  </a:rPr>
                  <a:t>DEPRESSION</a:t>
                </a:r>
              </a:p>
            </p:txBody>
          </p:sp>
        </p:grpSp>
      </p:grpSp>
      <p:grpSp>
        <p:nvGrpSpPr>
          <p:cNvPr id="2048" name="Gruppieren 2047"/>
          <p:cNvGrpSpPr/>
          <p:nvPr/>
        </p:nvGrpSpPr>
        <p:grpSpPr>
          <a:xfrm>
            <a:off x="2354238" y="1764355"/>
            <a:ext cx="9543075" cy="4579295"/>
            <a:chOff x="-1938088" y="1866745"/>
            <a:chExt cx="7157306" cy="4579295"/>
          </a:xfrm>
        </p:grpSpPr>
        <p:cxnSp>
          <p:nvCxnSpPr>
            <p:cNvPr id="28" name="Gerade Verbindung 27"/>
            <p:cNvCxnSpPr>
              <a:stCxn id="12" idx="4"/>
            </p:cNvCxnSpPr>
            <p:nvPr/>
          </p:nvCxnSpPr>
          <p:spPr>
            <a:xfrm>
              <a:off x="-1844690" y="1997702"/>
              <a:ext cx="2240226" cy="3015474"/>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30" name="Grafik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8874" y="5085184"/>
              <a:ext cx="1767511" cy="1173972"/>
            </a:xfrm>
            <a:prstGeom prst="rect">
              <a:avLst/>
            </a:prstGeom>
          </p:spPr>
        </p:pic>
        <p:sp>
          <p:nvSpPr>
            <p:cNvPr id="31" name="Rectangle 2"/>
            <p:cNvSpPr txBox="1">
              <a:spLocks noChangeArrowheads="1"/>
            </p:cNvSpPr>
            <p:nvPr/>
          </p:nvSpPr>
          <p:spPr bwMode="auto">
            <a:xfrm>
              <a:off x="2266890" y="5085184"/>
              <a:ext cx="2952328" cy="1360856"/>
            </a:xfrm>
            <a:prstGeom prst="rect">
              <a:avLst/>
            </a:prstGeom>
            <a:noFill/>
            <a:ln w="9525">
              <a:noFill/>
              <a:miter lim="800000"/>
              <a:headEnd/>
              <a:tailEnd/>
            </a:ln>
          </p:spPr>
          <p:txBody>
            <a:bodyPr vert="horz" wrap="square" lIns="91227" tIns="45614" rIns="91227" bIns="45614" numCol="1" anchor="t" anchorCtr="0" compatLnSpc="1">
              <a:prstTxWarp prst="textNoShape">
                <a:avLst/>
              </a:prstTxWarp>
            </a:bodyPr>
            <a:lstStyle>
              <a:lvl1pPr marL="342121" indent="-342121" algn="l" rtl="0" eaLnBrk="0" fontAlgn="base" hangingPunct="0">
                <a:spcBef>
                  <a:spcPct val="20000"/>
                </a:spcBef>
                <a:spcAft>
                  <a:spcPct val="0"/>
                </a:spcAft>
                <a:buClr>
                  <a:srgbClr val="B99F6E"/>
                </a:buClr>
                <a:buFont typeface="Arial" charset="0"/>
                <a:buChar char="•"/>
                <a:defRPr sz="3200" kern="1200">
                  <a:solidFill>
                    <a:schemeClr val="tx1"/>
                  </a:solidFill>
                  <a:latin typeface="+mn-lt"/>
                  <a:ea typeface="+mn-ea"/>
                  <a:cs typeface="+mn-cs"/>
                </a:defRPr>
              </a:lvl1pPr>
              <a:lvl2pPr marL="741240" indent="-285106" algn="l" rtl="0" eaLnBrk="0" fontAlgn="base" hangingPunct="0">
                <a:spcBef>
                  <a:spcPct val="20000"/>
                </a:spcBef>
                <a:spcAft>
                  <a:spcPct val="0"/>
                </a:spcAft>
                <a:buClr>
                  <a:srgbClr val="B99F6E"/>
                </a:buClr>
                <a:buFont typeface="Wingdings" pitchFamily="2" charset="2"/>
                <a:buChar char="§"/>
                <a:defRPr sz="2800" kern="1200">
                  <a:solidFill>
                    <a:schemeClr val="tx1"/>
                  </a:solidFill>
                  <a:latin typeface="+mn-lt"/>
                  <a:ea typeface="+mn-ea"/>
                  <a:cs typeface="+mn-cs"/>
                </a:defRPr>
              </a:lvl2pPr>
              <a:lvl3pPr marL="1140368" indent="-228067" algn="l" rtl="0" eaLnBrk="0" fontAlgn="base" hangingPunct="0">
                <a:spcBef>
                  <a:spcPct val="20000"/>
                </a:spcBef>
                <a:spcAft>
                  <a:spcPct val="0"/>
                </a:spcAft>
                <a:buClr>
                  <a:srgbClr val="B99F6E"/>
                </a:buClr>
                <a:buFont typeface="Symbol" pitchFamily="18" charset="2"/>
                <a:buChar char="-"/>
                <a:defRPr sz="2400" kern="1200">
                  <a:solidFill>
                    <a:schemeClr val="tx1"/>
                  </a:solidFill>
                  <a:latin typeface="+mn-lt"/>
                  <a:ea typeface="+mn-ea"/>
                  <a:cs typeface="+mn-cs"/>
                </a:defRPr>
              </a:lvl3pPr>
              <a:lvl4pPr marL="1596513" indent="-228067" algn="l" rtl="0" eaLnBrk="0" fontAlgn="base" hangingPunct="0">
                <a:spcBef>
                  <a:spcPct val="20000"/>
                </a:spcBef>
                <a:spcAft>
                  <a:spcPct val="0"/>
                </a:spcAft>
                <a:buClr>
                  <a:srgbClr val="B99F6E"/>
                </a:buClr>
                <a:buFont typeface="Symbol" pitchFamily="18" charset="2"/>
                <a:buChar char="-"/>
                <a:defRPr sz="2000" kern="1200">
                  <a:solidFill>
                    <a:schemeClr val="tx1"/>
                  </a:solidFill>
                  <a:latin typeface="+mn-lt"/>
                  <a:ea typeface="+mn-ea"/>
                  <a:cs typeface="+mn-cs"/>
                </a:defRPr>
              </a:lvl4pPr>
              <a:lvl5pPr marL="2052675" indent="-228067" algn="l" rtl="0" eaLnBrk="0" fontAlgn="base" hangingPunct="0">
                <a:spcBef>
                  <a:spcPct val="20000"/>
                </a:spcBef>
                <a:spcAft>
                  <a:spcPct val="0"/>
                </a:spcAft>
                <a:buClr>
                  <a:srgbClr val="B99F6E"/>
                </a:buClr>
                <a:buFont typeface="Symbol" pitchFamily="18" charset="2"/>
                <a:buChar char="-"/>
                <a:defRPr sz="2000" kern="1200">
                  <a:solidFill>
                    <a:schemeClr val="tx1"/>
                  </a:solidFill>
                  <a:latin typeface="+mn-lt"/>
                  <a:ea typeface="+mn-ea"/>
                  <a:cs typeface="+mn-cs"/>
                </a:defRPr>
              </a:lvl5pPr>
              <a:lvl6pPr marL="2508822"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4962"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1117"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7248"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en-US" sz="1600" dirty="0">
                  <a:solidFill>
                    <a:prstClr val="black"/>
                  </a:solidFill>
                </a:rPr>
                <a:t>The detailed report on the outcome, treatment and any supporting evidence associated on patients similar to my patient</a:t>
              </a:r>
            </a:p>
          </p:txBody>
        </p:sp>
        <p:sp>
          <p:nvSpPr>
            <p:cNvPr id="12" name="Ellipse 11"/>
            <p:cNvSpPr/>
            <p:nvPr/>
          </p:nvSpPr>
          <p:spPr>
            <a:xfrm>
              <a:off x="-1938088" y="1866745"/>
              <a:ext cx="186796" cy="1309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sz="1600">
                <a:solidFill>
                  <a:prstClr val="white"/>
                </a:solidFill>
              </a:endParaRPr>
            </a:p>
          </p:txBody>
        </p:sp>
      </p:grpSp>
      <p:grpSp>
        <p:nvGrpSpPr>
          <p:cNvPr id="2055" name="Gruppieren 2054"/>
          <p:cNvGrpSpPr/>
          <p:nvPr/>
        </p:nvGrpSpPr>
        <p:grpSpPr>
          <a:xfrm>
            <a:off x="2478769" y="1004661"/>
            <a:ext cx="9138850" cy="4266009"/>
            <a:chOff x="1835696" y="1268760"/>
            <a:chExt cx="6854139" cy="4266009"/>
          </a:xfrm>
        </p:grpSpPr>
        <p:sp>
          <p:nvSpPr>
            <p:cNvPr id="5" name="Legende mit Linie 1 (Rahmen und Markierungsleiste) 4"/>
            <p:cNvSpPr/>
            <p:nvPr/>
          </p:nvSpPr>
          <p:spPr>
            <a:xfrm>
              <a:off x="1835696" y="1268760"/>
              <a:ext cx="339832" cy="216024"/>
            </a:xfrm>
            <a:prstGeom prst="accentBorderCallout1">
              <a:avLst>
                <a:gd name="adj1" fmla="val 18750"/>
                <a:gd name="adj2" fmla="val -8333"/>
                <a:gd name="adj3" fmla="val 272046"/>
                <a:gd name="adj4" fmla="val -7798"/>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sz="1600">
                <a:solidFill>
                  <a:prstClr val="white"/>
                </a:solidFill>
              </a:endParaRPr>
            </a:p>
          </p:txBody>
        </p:sp>
        <p:sp>
          <p:nvSpPr>
            <p:cNvPr id="36" name="Rectangle 2"/>
            <p:cNvSpPr txBox="1">
              <a:spLocks noChangeArrowheads="1"/>
            </p:cNvSpPr>
            <p:nvPr/>
          </p:nvSpPr>
          <p:spPr bwMode="auto">
            <a:xfrm>
              <a:off x="4974903" y="4090470"/>
              <a:ext cx="3714932" cy="1444299"/>
            </a:xfrm>
            <a:prstGeom prst="rect">
              <a:avLst/>
            </a:prstGeom>
            <a:noFill/>
            <a:ln w="9525">
              <a:noFill/>
              <a:miter lim="800000"/>
              <a:headEnd/>
              <a:tailEnd/>
            </a:ln>
          </p:spPr>
          <p:txBody>
            <a:bodyPr vert="horz" wrap="square" lIns="91227" tIns="45614" rIns="91227" bIns="45614" numCol="1" anchor="t" anchorCtr="0" compatLnSpc="1">
              <a:prstTxWarp prst="textNoShape">
                <a:avLst/>
              </a:prstTxWarp>
            </a:bodyPr>
            <a:lstStyle>
              <a:lvl1pPr marL="342121" indent="-342121" algn="l" rtl="0" eaLnBrk="0" fontAlgn="base" hangingPunct="0">
                <a:spcBef>
                  <a:spcPct val="20000"/>
                </a:spcBef>
                <a:spcAft>
                  <a:spcPct val="0"/>
                </a:spcAft>
                <a:buClr>
                  <a:srgbClr val="B99F6E"/>
                </a:buClr>
                <a:buFont typeface="Arial" charset="0"/>
                <a:buChar char="•"/>
                <a:defRPr sz="3200" kern="1200">
                  <a:solidFill>
                    <a:schemeClr val="tx1"/>
                  </a:solidFill>
                  <a:latin typeface="+mn-lt"/>
                  <a:ea typeface="+mn-ea"/>
                  <a:cs typeface="+mn-cs"/>
                </a:defRPr>
              </a:lvl1pPr>
              <a:lvl2pPr marL="741240" indent="-285106" algn="l" rtl="0" eaLnBrk="0" fontAlgn="base" hangingPunct="0">
                <a:spcBef>
                  <a:spcPct val="20000"/>
                </a:spcBef>
                <a:spcAft>
                  <a:spcPct val="0"/>
                </a:spcAft>
                <a:buClr>
                  <a:srgbClr val="B99F6E"/>
                </a:buClr>
                <a:buFont typeface="Wingdings" pitchFamily="2" charset="2"/>
                <a:buChar char="§"/>
                <a:defRPr sz="2800" kern="1200">
                  <a:solidFill>
                    <a:schemeClr val="tx1"/>
                  </a:solidFill>
                  <a:latin typeface="+mn-lt"/>
                  <a:ea typeface="+mn-ea"/>
                  <a:cs typeface="+mn-cs"/>
                </a:defRPr>
              </a:lvl2pPr>
              <a:lvl3pPr marL="1140368" indent="-228067" algn="l" rtl="0" eaLnBrk="0" fontAlgn="base" hangingPunct="0">
                <a:spcBef>
                  <a:spcPct val="20000"/>
                </a:spcBef>
                <a:spcAft>
                  <a:spcPct val="0"/>
                </a:spcAft>
                <a:buClr>
                  <a:srgbClr val="B99F6E"/>
                </a:buClr>
                <a:buFont typeface="Symbol" pitchFamily="18" charset="2"/>
                <a:buChar char="-"/>
                <a:defRPr sz="2400" kern="1200">
                  <a:solidFill>
                    <a:schemeClr val="tx1"/>
                  </a:solidFill>
                  <a:latin typeface="+mn-lt"/>
                  <a:ea typeface="+mn-ea"/>
                  <a:cs typeface="+mn-cs"/>
                </a:defRPr>
              </a:lvl3pPr>
              <a:lvl4pPr marL="1596513" indent="-228067" algn="l" rtl="0" eaLnBrk="0" fontAlgn="base" hangingPunct="0">
                <a:spcBef>
                  <a:spcPct val="20000"/>
                </a:spcBef>
                <a:spcAft>
                  <a:spcPct val="0"/>
                </a:spcAft>
                <a:buClr>
                  <a:srgbClr val="B99F6E"/>
                </a:buClr>
                <a:buFont typeface="Symbol" pitchFamily="18" charset="2"/>
                <a:buChar char="-"/>
                <a:defRPr sz="2000" kern="1200">
                  <a:solidFill>
                    <a:schemeClr val="tx1"/>
                  </a:solidFill>
                  <a:latin typeface="+mn-lt"/>
                  <a:ea typeface="+mn-ea"/>
                  <a:cs typeface="+mn-cs"/>
                </a:defRPr>
              </a:lvl4pPr>
              <a:lvl5pPr marL="2052675" indent="-228067" algn="l" rtl="0" eaLnBrk="0" fontAlgn="base" hangingPunct="0">
                <a:spcBef>
                  <a:spcPct val="20000"/>
                </a:spcBef>
                <a:spcAft>
                  <a:spcPct val="0"/>
                </a:spcAft>
                <a:buClr>
                  <a:srgbClr val="B99F6E"/>
                </a:buClr>
                <a:buFont typeface="Symbol" pitchFamily="18" charset="2"/>
                <a:buChar char="-"/>
                <a:defRPr sz="2000" kern="1200">
                  <a:solidFill>
                    <a:schemeClr val="tx1"/>
                  </a:solidFill>
                  <a:latin typeface="+mn-lt"/>
                  <a:ea typeface="+mn-ea"/>
                  <a:cs typeface="+mn-cs"/>
                </a:defRPr>
              </a:lvl5pPr>
              <a:lvl6pPr marL="2508822"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4962"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1117"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7248"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b="1" dirty="0">
                  <a:solidFill>
                    <a:srgbClr val="00B0F0"/>
                  </a:solidFill>
                  <a:latin typeface="Calibri" panose="020F0502020204030204" pitchFamily="34" charset="0"/>
                </a:rPr>
                <a:t>My patient is placed on the map by the knowledge management system</a:t>
              </a:r>
            </a:p>
            <a:p>
              <a:endParaRPr lang="en-US" sz="1600" dirty="0">
                <a:solidFill>
                  <a:prstClr val="black"/>
                </a:solidFill>
              </a:endParaRPr>
            </a:p>
            <a:p>
              <a:endParaRPr lang="en-US" sz="1600" dirty="0">
                <a:solidFill>
                  <a:prstClr val="black"/>
                </a:solidFill>
              </a:endParaRPr>
            </a:p>
          </p:txBody>
        </p:sp>
      </p:grpSp>
      <p:sp>
        <p:nvSpPr>
          <p:cNvPr id="38" name="Rectangle 2"/>
          <p:cNvSpPr txBox="1">
            <a:spLocks noChangeArrowheads="1"/>
          </p:cNvSpPr>
          <p:nvPr/>
        </p:nvSpPr>
        <p:spPr bwMode="auto">
          <a:xfrm>
            <a:off x="908904" y="3543967"/>
            <a:ext cx="3614520" cy="1320562"/>
          </a:xfrm>
          <a:prstGeom prst="rect">
            <a:avLst/>
          </a:prstGeom>
          <a:noFill/>
          <a:ln w="9525">
            <a:noFill/>
            <a:miter lim="800000"/>
            <a:headEnd/>
            <a:tailEnd/>
          </a:ln>
        </p:spPr>
        <p:txBody>
          <a:bodyPr vert="horz" wrap="square" lIns="91227" tIns="45614" rIns="91227" bIns="45614" numCol="1" anchor="t" anchorCtr="0" compatLnSpc="1">
            <a:prstTxWarp prst="textNoShape">
              <a:avLst/>
            </a:prstTxWarp>
          </a:bodyPr>
          <a:lstStyle>
            <a:lvl1pPr marL="342121" indent="-342121" algn="l" rtl="0" eaLnBrk="0" fontAlgn="base" hangingPunct="0">
              <a:spcBef>
                <a:spcPct val="20000"/>
              </a:spcBef>
              <a:spcAft>
                <a:spcPct val="0"/>
              </a:spcAft>
              <a:buClr>
                <a:srgbClr val="B99F6E"/>
              </a:buClr>
              <a:buFont typeface="Arial" charset="0"/>
              <a:buChar char="•"/>
              <a:defRPr sz="3200" kern="1200">
                <a:solidFill>
                  <a:schemeClr val="tx1"/>
                </a:solidFill>
                <a:latin typeface="+mn-lt"/>
                <a:ea typeface="+mn-ea"/>
                <a:cs typeface="+mn-cs"/>
              </a:defRPr>
            </a:lvl1pPr>
            <a:lvl2pPr marL="741240" indent="-285106" algn="l" rtl="0" eaLnBrk="0" fontAlgn="base" hangingPunct="0">
              <a:spcBef>
                <a:spcPct val="20000"/>
              </a:spcBef>
              <a:spcAft>
                <a:spcPct val="0"/>
              </a:spcAft>
              <a:buClr>
                <a:srgbClr val="B99F6E"/>
              </a:buClr>
              <a:buFont typeface="Wingdings" pitchFamily="2" charset="2"/>
              <a:buChar char="§"/>
              <a:defRPr sz="2800" kern="1200">
                <a:solidFill>
                  <a:schemeClr val="tx1"/>
                </a:solidFill>
                <a:latin typeface="+mn-lt"/>
                <a:ea typeface="+mn-ea"/>
                <a:cs typeface="+mn-cs"/>
              </a:defRPr>
            </a:lvl2pPr>
            <a:lvl3pPr marL="1140368" indent="-228067" algn="l" rtl="0" eaLnBrk="0" fontAlgn="base" hangingPunct="0">
              <a:spcBef>
                <a:spcPct val="20000"/>
              </a:spcBef>
              <a:spcAft>
                <a:spcPct val="0"/>
              </a:spcAft>
              <a:buClr>
                <a:srgbClr val="B99F6E"/>
              </a:buClr>
              <a:buFont typeface="Symbol" pitchFamily="18" charset="2"/>
              <a:buChar char="-"/>
              <a:defRPr sz="2400" kern="1200">
                <a:solidFill>
                  <a:schemeClr val="tx1"/>
                </a:solidFill>
                <a:latin typeface="+mn-lt"/>
                <a:ea typeface="+mn-ea"/>
                <a:cs typeface="+mn-cs"/>
              </a:defRPr>
            </a:lvl3pPr>
            <a:lvl4pPr marL="1596513" indent="-228067" algn="l" rtl="0" eaLnBrk="0" fontAlgn="base" hangingPunct="0">
              <a:spcBef>
                <a:spcPct val="20000"/>
              </a:spcBef>
              <a:spcAft>
                <a:spcPct val="0"/>
              </a:spcAft>
              <a:buClr>
                <a:srgbClr val="B99F6E"/>
              </a:buClr>
              <a:buFont typeface="Symbol" pitchFamily="18" charset="2"/>
              <a:buChar char="-"/>
              <a:defRPr sz="2000" kern="1200">
                <a:solidFill>
                  <a:schemeClr val="tx1"/>
                </a:solidFill>
                <a:latin typeface="+mn-lt"/>
                <a:ea typeface="+mn-ea"/>
                <a:cs typeface="+mn-cs"/>
              </a:defRPr>
            </a:lvl4pPr>
            <a:lvl5pPr marL="2052675" indent="-228067" algn="l" rtl="0" eaLnBrk="0" fontAlgn="base" hangingPunct="0">
              <a:spcBef>
                <a:spcPct val="20000"/>
              </a:spcBef>
              <a:spcAft>
                <a:spcPct val="0"/>
              </a:spcAft>
              <a:buClr>
                <a:srgbClr val="B99F6E"/>
              </a:buClr>
              <a:buFont typeface="Symbol" pitchFamily="18" charset="2"/>
              <a:buChar char="-"/>
              <a:defRPr sz="2000" kern="1200">
                <a:solidFill>
                  <a:schemeClr val="tx1"/>
                </a:solidFill>
                <a:latin typeface="+mn-lt"/>
                <a:ea typeface="+mn-ea"/>
                <a:cs typeface="+mn-cs"/>
              </a:defRPr>
            </a:lvl5pPr>
            <a:lvl6pPr marL="2508822"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4962"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1117"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7248" indent="-228067" algn="l" defTabSz="91229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charset="0"/>
              <a:buNone/>
            </a:pPr>
            <a:r>
              <a:rPr lang="en-US" sz="2400" dirty="0">
                <a:solidFill>
                  <a:prstClr val="black"/>
                </a:solidFill>
                <a:latin typeface="Calibri" panose="020F0502020204030204" pitchFamily="34" charset="0"/>
              </a:rPr>
              <a:t>The knowledge management system gives me all relevant associated information, such as:</a:t>
            </a:r>
          </a:p>
          <a:p>
            <a:pPr algn="ctr"/>
            <a:endParaRPr lang="en-US" sz="2400" dirty="0">
              <a:solidFill>
                <a:prstClr val="black"/>
              </a:solidFill>
              <a:latin typeface="Calibri" panose="020F0502020204030204" pitchFamily="34" charset="0"/>
            </a:endParaRPr>
          </a:p>
          <a:p>
            <a:pPr algn="ctr"/>
            <a:endParaRPr lang="en-US" sz="2400" dirty="0">
              <a:solidFill>
                <a:prstClr val="black"/>
              </a:solidFill>
              <a:latin typeface="Calibri" panose="020F0502020204030204" pitchFamily="34" charset="0"/>
            </a:endParaRPr>
          </a:p>
        </p:txBody>
      </p:sp>
      <p:sp>
        <p:nvSpPr>
          <p:cNvPr id="33" name="Rectangle 1"/>
          <p:cNvSpPr>
            <a:spLocks noGrp="1" noChangeArrowheads="1"/>
          </p:cNvSpPr>
          <p:nvPr>
            <p:ph type="title"/>
          </p:nvPr>
        </p:nvSpPr>
        <p:spPr>
          <a:xfrm>
            <a:off x="2354238" y="143288"/>
            <a:ext cx="11419608" cy="571496"/>
          </a:xfrm>
        </p:spPr>
        <p:txBody>
          <a:bodyPr/>
          <a:lstStyle/>
          <a:p>
            <a:pPr algn="l" defTabSz="409197" eaLnBrk="1">
              <a:defRPr/>
            </a:pPr>
            <a:r>
              <a:rPr lang="en-US" altLang="de-DE" sz="2800" dirty="0" smtClean="0">
                <a:solidFill>
                  <a:schemeClr val="tx1"/>
                </a:solidFill>
                <a:latin typeface="Calibri" panose="020F0502020204030204" pitchFamily="34" charset="0"/>
              </a:rPr>
              <a:t>Understanding </a:t>
            </a:r>
            <a:r>
              <a:rPr lang="en-US" altLang="de-DE" sz="2800" dirty="0">
                <a:solidFill>
                  <a:schemeClr val="tx1"/>
                </a:solidFill>
                <a:latin typeface="Calibri" panose="020F0502020204030204" pitchFamily="34" charset="0"/>
              </a:rPr>
              <a:t>p</a:t>
            </a:r>
            <a:r>
              <a:rPr lang="en-US" altLang="de-DE" sz="2800" dirty="0" smtClean="0">
                <a:solidFill>
                  <a:schemeClr val="tx1"/>
                </a:solidFill>
                <a:latin typeface="Calibri" panose="020F0502020204030204" pitchFamily="34" charset="0"/>
              </a:rPr>
              <a:t>atient </a:t>
            </a:r>
            <a:r>
              <a:rPr lang="en-US" altLang="de-DE" sz="2800" dirty="0">
                <a:solidFill>
                  <a:schemeClr val="tx1"/>
                </a:solidFill>
                <a:latin typeface="Calibri" panose="020F0502020204030204" pitchFamily="34" charset="0"/>
              </a:rPr>
              <a:t>c</a:t>
            </a:r>
            <a:r>
              <a:rPr lang="en-US" altLang="de-DE" sz="2800" dirty="0" smtClean="0">
                <a:solidFill>
                  <a:schemeClr val="tx1"/>
                </a:solidFill>
                <a:latin typeface="Calibri" panose="020F0502020204030204" pitchFamily="34" charset="0"/>
              </a:rPr>
              <a:t>omplexity </a:t>
            </a:r>
            <a:r>
              <a:rPr lang="en-US" altLang="de-DE" sz="2800" dirty="0">
                <a:solidFill>
                  <a:schemeClr val="tx1"/>
                </a:solidFill>
                <a:latin typeface="Calibri" panose="020F0502020204030204" pitchFamily="34" charset="0"/>
              </a:rPr>
              <a:t>for better </a:t>
            </a:r>
            <a:r>
              <a:rPr lang="en-US" altLang="de-DE" sz="2800" dirty="0" smtClean="0">
                <a:solidFill>
                  <a:schemeClr val="tx1"/>
                </a:solidFill>
                <a:latin typeface="Calibri" panose="020F0502020204030204" pitchFamily="34" charset="0"/>
              </a:rPr>
              <a:t>treatment</a:t>
            </a:r>
            <a:endParaRPr lang="en-US" altLang="de-DE" sz="28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5912989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barn(inVertical)">
                                      <p:cBhvr>
                                        <p:cTn id="7" dur="500"/>
                                        <p:tgtEl>
                                          <p:spTgt spid="205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arn(inVertical)">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048"/>
                                        </p:tgtEl>
                                        <p:attrNameLst>
                                          <p:attrName>style.visibility</p:attrName>
                                        </p:attrNameLst>
                                      </p:cBhvr>
                                      <p:to>
                                        <p:strVal val="visible"/>
                                      </p:to>
                                    </p:set>
                                    <p:animEffect transition="in" filter="barn(inVertical)">
                                      <p:cBhvr>
                                        <p:cTn id="22" dur="500"/>
                                        <p:tgtEl>
                                          <p:spTgt spid="20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099228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0"/>
            <a:ext cx="10515600" cy="1325563"/>
          </a:xfrm>
        </p:spPr>
        <p:txBody>
          <a:bodyPr>
            <a:normAutofit/>
          </a:bodyPr>
          <a:lstStyle/>
          <a:p>
            <a:pPr algn="l"/>
            <a:r>
              <a:rPr lang="en-US" dirty="0"/>
              <a:t>Why Health Catapults </a:t>
            </a:r>
            <a:r>
              <a:rPr lang="en-US" dirty="0" smtClean="0"/>
              <a:t>Exist</a:t>
            </a:r>
            <a:endParaRPr lang="en-US" dirty="0"/>
          </a:p>
        </p:txBody>
      </p:sp>
      <p:pic>
        <p:nvPicPr>
          <p:cNvPr id="5" name="Picture 4"/>
          <p:cNvPicPr>
            <a:picLocks noChangeAspect="1"/>
          </p:cNvPicPr>
          <p:nvPr/>
        </p:nvPicPr>
        <p:blipFill rotWithShape="1">
          <a:blip r:embed="rId2"/>
          <a:srcRect t="9476"/>
          <a:stretch/>
        </p:blipFill>
        <p:spPr>
          <a:xfrm>
            <a:off x="838201" y="1602069"/>
            <a:ext cx="3286126" cy="4494539"/>
          </a:xfrm>
          <a:prstGeom prst="rect">
            <a:avLst/>
          </a:prstGeom>
        </p:spPr>
      </p:pic>
      <p:pic>
        <p:nvPicPr>
          <p:cNvPr id="6" name="Picture 5"/>
          <p:cNvPicPr>
            <a:picLocks noChangeAspect="1"/>
          </p:cNvPicPr>
          <p:nvPr/>
        </p:nvPicPr>
        <p:blipFill>
          <a:blip r:embed="rId3"/>
          <a:stretch>
            <a:fillRect/>
          </a:stretch>
        </p:blipFill>
        <p:spPr>
          <a:xfrm>
            <a:off x="5072562" y="1381657"/>
            <a:ext cx="5696155" cy="180830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5104" y="2707220"/>
            <a:ext cx="2751070" cy="3590469"/>
          </a:xfrm>
          <a:prstGeom prst="rect">
            <a:avLst/>
          </a:prstGeom>
        </p:spPr>
      </p:pic>
    </p:spTree>
    <p:extLst>
      <p:ext uri="{BB962C8B-B14F-4D97-AF65-F5344CB8AC3E}">
        <p14:creationId xmlns:p14="http://schemas.microsoft.com/office/powerpoint/2010/main" val="11355621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Objectives</a:t>
            </a:r>
          </a:p>
        </p:txBody>
      </p:sp>
      <p:sp>
        <p:nvSpPr>
          <p:cNvPr id="3" name="Content Placeholder 2"/>
          <p:cNvSpPr>
            <a:spLocks noGrp="1"/>
          </p:cNvSpPr>
          <p:nvPr>
            <p:ph idx="1"/>
          </p:nvPr>
        </p:nvSpPr>
        <p:spPr>
          <a:xfrm>
            <a:off x="838201" y="1599122"/>
            <a:ext cx="10515600" cy="4351338"/>
          </a:xfrm>
        </p:spPr>
        <p:txBody>
          <a:bodyPr>
            <a:normAutofit fontScale="92500" lnSpcReduction="10000"/>
          </a:bodyPr>
          <a:lstStyle/>
          <a:p>
            <a:r>
              <a:rPr lang="en-US" sz="2800" dirty="0"/>
              <a:t> Raise the tide for UK Medicines discovery by</a:t>
            </a:r>
            <a:br>
              <a:rPr lang="en-US" sz="2800" dirty="0"/>
            </a:br>
            <a:endParaRPr lang="en-US" sz="2800" dirty="0"/>
          </a:p>
          <a:p>
            <a:pPr lvl="1"/>
            <a:r>
              <a:rPr lang="en-US" sz="2400" dirty="0" smtClean="0"/>
              <a:t>Therapy Focus AMR, CNS, Inflammation</a:t>
            </a:r>
          </a:p>
          <a:p>
            <a:pPr lvl="1"/>
            <a:r>
              <a:rPr lang="en-US" sz="2400" dirty="0" smtClean="0"/>
              <a:t>Patient Relevance</a:t>
            </a:r>
          </a:p>
          <a:p>
            <a:pPr lvl="1"/>
            <a:r>
              <a:rPr lang="en-US" sz="2400" dirty="0" smtClean="0"/>
              <a:t>Collaborative </a:t>
            </a:r>
            <a:r>
              <a:rPr lang="en-US" sz="2400" dirty="0"/>
              <a:t>Technology Development</a:t>
            </a:r>
          </a:p>
          <a:p>
            <a:pPr lvl="1"/>
            <a:r>
              <a:rPr lang="en-US" sz="2400" dirty="0"/>
              <a:t>Translating academic assets into the community</a:t>
            </a:r>
          </a:p>
          <a:p>
            <a:pPr lvl="1"/>
            <a:r>
              <a:rPr lang="en-US" sz="2400" dirty="0"/>
              <a:t>Supporting national initiatives at the academic/industry interface</a:t>
            </a:r>
          </a:p>
          <a:p>
            <a:pPr lvl="1"/>
            <a:r>
              <a:rPr lang="en-US" sz="2400" dirty="0"/>
              <a:t>Collaborative Informatics Innovation</a:t>
            </a:r>
          </a:p>
          <a:p>
            <a:pPr lvl="1"/>
            <a:r>
              <a:rPr lang="en-US" sz="2400" dirty="0"/>
              <a:t>Demonstrating and promoting best practice in Virtual Discovery</a:t>
            </a:r>
          </a:p>
          <a:p>
            <a:pPr lvl="1"/>
            <a:r>
              <a:rPr lang="en-US" sz="2400" dirty="0"/>
              <a:t>Sharing proven process improvements</a:t>
            </a:r>
          </a:p>
          <a:p>
            <a:pPr lvl="1"/>
            <a:r>
              <a:rPr lang="en-US" sz="2400" dirty="0"/>
              <a:t>Channeling new streams of finance toward the community</a:t>
            </a:r>
          </a:p>
          <a:p>
            <a:pPr lvl="1"/>
            <a:r>
              <a:rPr lang="en-US" sz="2400" dirty="0"/>
              <a:t>Helping reshape the regulatory pathway on a disease-by-disease basis</a:t>
            </a:r>
          </a:p>
          <a:p>
            <a:pPr lvl="1"/>
            <a:endParaRPr lang="en-US" sz="2400" dirty="0"/>
          </a:p>
          <a:p>
            <a:endParaRPr lang="en-US" sz="2400" dirty="0"/>
          </a:p>
          <a:p>
            <a:pPr lvl="1"/>
            <a:endParaRPr lang="en-US" sz="2400" dirty="0"/>
          </a:p>
        </p:txBody>
      </p:sp>
      <p:sp>
        <p:nvSpPr>
          <p:cNvPr id="4" name="Slide Number Placeholder 3"/>
          <p:cNvSpPr>
            <a:spLocks noGrp="1"/>
          </p:cNvSpPr>
          <p:nvPr>
            <p:ph type="sldNum" sz="quarter" idx="12"/>
          </p:nvPr>
        </p:nvSpPr>
        <p:spPr/>
        <p:txBody>
          <a:bodyPr/>
          <a:lstStyle/>
          <a:p>
            <a:fld id="{C4F7BE98-2B0C-1047-941F-273DB0FB998F}" type="slidenum">
              <a:rPr lang="en-US" smtClean="0"/>
              <a:t>3</a:t>
            </a:fld>
            <a:endParaRPr lang="en-US"/>
          </a:p>
        </p:txBody>
      </p:sp>
    </p:spTree>
    <p:extLst>
      <p:ext uri="{BB962C8B-B14F-4D97-AF65-F5344CB8AC3E}">
        <p14:creationId xmlns:p14="http://schemas.microsoft.com/office/powerpoint/2010/main" val="116431239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Medicines Discovery Catapult</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5160" y="1294228"/>
            <a:ext cx="2552337" cy="580446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3257" y="1406769"/>
            <a:ext cx="2552337" cy="555124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7064" y="1406769"/>
            <a:ext cx="2552337" cy="5551244"/>
          </a:xfrm>
          <a:prstGeom prst="rect">
            <a:avLst/>
          </a:prstGeom>
        </p:spPr>
      </p:pic>
      <p:sp>
        <p:nvSpPr>
          <p:cNvPr id="7" name="TextBox 6"/>
          <p:cNvSpPr txBox="1"/>
          <p:nvPr/>
        </p:nvSpPr>
        <p:spPr>
          <a:xfrm>
            <a:off x="3812345" y="436098"/>
            <a:ext cx="4657237" cy="954107"/>
          </a:xfrm>
          <a:prstGeom prst="rect">
            <a:avLst/>
          </a:prstGeom>
          <a:noFill/>
        </p:spPr>
        <p:txBody>
          <a:bodyPr wrap="square" rtlCol="0">
            <a:spAutoFit/>
          </a:bodyPr>
          <a:lstStyle/>
          <a:p>
            <a:pPr algn="ctr"/>
            <a:r>
              <a:rPr lang="en-US" sz="2800" b="1" dirty="0" smtClean="0">
                <a:latin typeface="Helvetica" charset="0"/>
                <a:ea typeface="Helvetica" charset="0"/>
                <a:cs typeface="Helvetica" charset="0"/>
              </a:rPr>
              <a:t>AMR is a MDC Priority: First Facility at Warwick</a:t>
            </a:r>
            <a:endParaRPr lang="en-US" sz="2800" b="1" dirty="0">
              <a:latin typeface="Helvetica" charset="0"/>
              <a:ea typeface="Helvetica" charset="0"/>
              <a:cs typeface="Helvetica" charset="0"/>
            </a:endParaRPr>
          </a:p>
        </p:txBody>
      </p:sp>
    </p:spTree>
    <p:extLst>
      <p:ext uri="{BB962C8B-B14F-4D97-AF65-F5344CB8AC3E}">
        <p14:creationId xmlns:p14="http://schemas.microsoft.com/office/powerpoint/2010/main" val="60705133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AMR Review 2050 Mortality </a:t>
            </a:r>
            <a:endParaRPr lang="en-US"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25774" y="1825625"/>
            <a:ext cx="6940451" cy="4351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542706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AMR Priority</a:t>
            </a:r>
            <a:endParaRPr lang="en-US" dirty="0"/>
          </a:p>
        </p:txBody>
      </p:sp>
      <p:sp>
        <p:nvSpPr>
          <p:cNvPr id="3" name="Content Placeholder 2"/>
          <p:cNvSpPr>
            <a:spLocks noGrp="1"/>
          </p:cNvSpPr>
          <p:nvPr>
            <p:ph idx="1"/>
          </p:nvPr>
        </p:nvSpPr>
        <p:spPr/>
        <p:txBody>
          <a:bodyPr/>
          <a:lstStyle/>
          <a:p>
            <a:pPr marL="342900" lvl="0" indent="-342900" defTabSz="685800">
              <a:lnSpc>
                <a:spcPct val="100000"/>
              </a:lnSpc>
              <a:spcBef>
                <a:spcPts val="2400"/>
              </a:spcBef>
              <a:buClr>
                <a:srgbClr val="C00000"/>
              </a:buClr>
              <a:buSzPct val="80000"/>
              <a:buBlip>
                <a:blip r:embed="rId2"/>
              </a:buBlip>
              <a:defRPr/>
            </a:pPr>
            <a:r>
              <a:rPr kumimoji="1" lang="en-GB" dirty="0">
                <a:solidFill>
                  <a:srgbClr val="000000"/>
                </a:solidFill>
                <a:latin typeface="Calibri"/>
                <a:ea typeface="Arial Unicode MS" panose="020B0604020202020204" pitchFamily="34" charset="-128"/>
              </a:rPr>
              <a:t>Discovery and development of new ABX has slowed dramatically </a:t>
            </a:r>
          </a:p>
          <a:p>
            <a:pPr marL="342900" lvl="0" indent="-342900" defTabSz="685800">
              <a:lnSpc>
                <a:spcPct val="100000"/>
              </a:lnSpc>
              <a:spcBef>
                <a:spcPts val="2400"/>
              </a:spcBef>
              <a:buClr>
                <a:srgbClr val="C00000"/>
              </a:buClr>
              <a:buSzPct val="80000"/>
              <a:buBlip>
                <a:blip r:embed="rId2"/>
              </a:buBlip>
              <a:defRPr/>
            </a:pPr>
            <a:r>
              <a:rPr kumimoji="1" lang="en-GB" dirty="0">
                <a:solidFill>
                  <a:srgbClr val="000000"/>
                </a:solidFill>
                <a:latin typeface="Calibri"/>
                <a:ea typeface="Arial Unicode MS" panose="020B0604020202020204" pitchFamily="34" charset="-128"/>
              </a:rPr>
              <a:t>Scientific barriers to drug discovery, regulatory challenges, and diminishing ROIs have led drug companies to scale back or abandon antibiotic research</a:t>
            </a:r>
          </a:p>
          <a:p>
            <a:pPr marL="342900" lvl="0" indent="-342900" defTabSz="685800">
              <a:lnSpc>
                <a:spcPct val="100000"/>
              </a:lnSpc>
              <a:spcBef>
                <a:spcPts val="2400"/>
              </a:spcBef>
              <a:buClr>
                <a:srgbClr val="C00000"/>
              </a:buClr>
              <a:buSzPct val="80000"/>
              <a:buBlip>
                <a:blip r:embed="rId2"/>
              </a:buBlip>
              <a:defRPr/>
            </a:pPr>
            <a:r>
              <a:rPr kumimoji="1" lang="en-GB" dirty="0">
                <a:solidFill>
                  <a:srgbClr val="000000"/>
                </a:solidFill>
                <a:latin typeface="Calibri"/>
                <a:ea typeface="Arial Unicode MS" panose="020B0604020202020204" pitchFamily="34" charset="-128"/>
              </a:rPr>
              <a:t>All new ABX brought to market over the past 30 years have been derivatives of an existing class of antibiotic</a:t>
            </a:r>
          </a:p>
          <a:p>
            <a:pPr marL="342900" lvl="0" indent="-342900" defTabSz="685800">
              <a:lnSpc>
                <a:spcPct val="100000"/>
              </a:lnSpc>
              <a:spcBef>
                <a:spcPts val="2400"/>
              </a:spcBef>
              <a:buClr>
                <a:srgbClr val="C00000"/>
              </a:buClr>
              <a:buSzPct val="80000"/>
              <a:buBlip>
                <a:blip r:embed="rId2"/>
              </a:buBlip>
              <a:defRPr/>
            </a:pPr>
            <a:r>
              <a:rPr kumimoji="1" lang="en-GB" dirty="0">
                <a:solidFill>
                  <a:srgbClr val="000000"/>
                </a:solidFill>
                <a:latin typeface="Calibri"/>
                <a:ea typeface="Arial Unicode MS" panose="020B0604020202020204" pitchFamily="34" charset="-128"/>
              </a:rPr>
              <a:t>The more widely ABX are prescribed, the higher the incidence of emergence of drug-resistant bacteria</a:t>
            </a:r>
          </a:p>
          <a:p>
            <a:pPr marL="342900" lvl="0" indent="-342900" defTabSz="685800">
              <a:lnSpc>
                <a:spcPct val="100000"/>
              </a:lnSpc>
              <a:spcBef>
                <a:spcPts val="2400"/>
              </a:spcBef>
              <a:buClr>
                <a:srgbClr val="C00000"/>
              </a:buClr>
              <a:buSzPct val="80000"/>
              <a:buBlip>
                <a:blip r:embed="rId2"/>
              </a:buBlip>
              <a:defRPr/>
            </a:pPr>
            <a:r>
              <a:rPr kumimoji="1" lang="en-GB" dirty="0">
                <a:solidFill>
                  <a:srgbClr val="000000"/>
                </a:solidFill>
                <a:latin typeface="Calibri"/>
                <a:ea typeface="Arial Unicode MS" panose="020B0604020202020204" pitchFamily="34" charset="-128"/>
              </a:rPr>
              <a:t>Reducing use of ABX through appropriate stewardship will help slow this, but existing ABX will continue to lose their effectiveness over time </a:t>
            </a:r>
          </a:p>
          <a:p>
            <a:endParaRPr lang="en-US" dirty="0"/>
          </a:p>
        </p:txBody>
      </p:sp>
      <p:sp>
        <p:nvSpPr>
          <p:cNvPr id="4" name="Slide Number Placeholder 3"/>
          <p:cNvSpPr>
            <a:spLocks noGrp="1"/>
          </p:cNvSpPr>
          <p:nvPr>
            <p:ph type="sldNum" sz="quarter" idx="12"/>
          </p:nvPr>
        </p:nvSpPr>
        <p:spPr/>
        <p:txBody>
          <a:bodyPr/>
          <a:lstStyle/>
          <a:p>
            <a:fld id="{C4F7BE98-2B0C-1047-941F-273DB0FB998F}" type="slidenum">
              <a:rPr lang="en-US" smtClean="0"/>
              <a:t>6</a:t>
            </a:fld>
            <a:endParaRPr lang="en-US"/>
          </a:p>
        </p:txBody>
      </p:sp>
    </p:spTree>
    <p:extLst>
      <p:ext uri="{BB962C8B-B14F-4D97-AF65-F5344CB8AC3E}">
        <p14:creationId xmlns:p14="http://schemas.microsoft.com/office/powerpoint/2010/main" val="67946394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270" y="34882"/>
            <a:ext cx="10515600" cy="1325563"/>
          </a:xfrm>
        </p:spPr>
        <p:txBody>
          <a:bodyPr/>
          <a:lstStyle/>
          <a:p>
            <a:pPr algn="ctr"/>
            <a:r>
              <a:rPr lang="en-US" b="1" dirty="0" smtClean="0"/>
              <a:t>Technology and AMR</a:t>
            </a:r>
            <a:br>
              <a:rPr lang="en-US" b="1" dirty="0" smtClean="0"/>
            </a:br>
            <a:r>
              <a:rPr lang="en-US" sz="3200" b="1" dirty="0" smtClean="0"/>
              <a:t>Satellites to DNA Sequencing </a:t>
            </a:r>
            <a:endParaRPr lang="en-US" sz="3200" b="1" dirty="0"/>
          </a:p>
        </p:txBody>
      </p:sp>
      <p:pic>
        <p:nvPicPr>
          <p:cNvPr id="6" name="Content Placeholder 5"/>
          <p:cNvPicPr>
            <a:picLocks noGrp="1" noChangeAspect="1"/>
          </p:cNvPicPr>
          <p:nvPr>
            <p:ph idx="1"/>
          </p:nvPr>
        </p:nvPicPr>
        <p:blipFill>
          <a:blip r:embed="rId3"/>
          <a:stretch>
            <a:fillRect/>
          </a:stretch>
        </p:blipFill>
        <p:spPr>
          <a:xfrm>
            <a:off x="-60668" y="2768342"/>
            <a:ext cx="4349578" cy="3335896"/>
          </a:xfrm>
          <a:prstGeom prst="rect">
            <a:avLst/>
          </a:prstGeom>
        </p:spPr>
      </p:pic>
      <p:pic>
        <p:nvPicPr>
          <p:cNvPr id="7" name="Picture 6"/>
          <p:cNvPicPr>
            <a:picLocks noChangeAspect="1"/>
          </p:cNvPicPr>
          <p:nvPr/>
        </p:nvPicPr>
        <p:blipFill>
          <a:blip r:embed="rId4"/>
          <a:stretch>
            <a:fillRect/>
          </a:stretch>
        </p:blipFill>
        <p:spPr>
          <a:xfrm>
            <a:off x="8182574" y="2768342"/>
            <a:ext cx="3733801" cy="3335896"/>
          </a:xfrm>
          <a:prstGeom prst="rect">
            <a:avLst/>
          </a:prstGeom>
        </p:spPr>
      </p:pic>
      <p:pic>
        <p:nvPicPr>
          <p:cNvPr id="8" name="Picture 7"/>
          <p:cNvPicPr>
            <a:picLocks noChangeAspect="1"/>
          </p:cNvPicPr>
          <p:nvPr/>
        </p:nvPicPr>
        <p:blipFill>
          <a:blip r:embed="rId5"/>
          <a:stretch>
            <a:fillRect/>
          </a:stretch>
        </p:blipFill>
        <p:spPr>
          <a:xfrm>
            <a:off x="4462204" y="2664725"/>
            <a:ext cx="3547076" cy="3257851"/>
          </a:xfrm>
          <a:prstGeom prst="rect">
            <a:avLst/>
          </a:prstGeom>
        </p:spPr>
      </p:pic>
      <p:pic>
        <p:nvPicPr>
          <p:cNvPr id="9" name="Picture 8"/>
          <p:cNvPicPr>
            <a:picLocks noChangeAspect="1"/>
          </p:cNvPicPr>
          <p:nvPr/>
        </p:nvPicPr>
        <p:blipFill>
          <a:blip r:embed="rId6"/>
          <a:stretch>
            <a:fillRect/>
          </a:stretch>
        </p:blipFill>
        <p:spPr>
          <a:xfrm>
            <a:off x="10297" y="6104238"/>
            <a:ext cx="12181703" cy="753761"/>
          </a:xfrm>
          <a:prstGeom prst="rect">
            <a:avLst/>
          </a:prstGeom>
        </p:spPr>
      </p:pic>
    </p:spTree>
    <p:extLst>
      <p:ext uri="{BB962C8B-B14F-4D97-AF65-F5344CB8AC3E}">
        <p14:creationId xmlns:p14="http://schemas.microsoft.com/office/powerpoint/2010/main" val="201871781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9460" y="365125"/>
            <a:ext cx="10354340" cy="1325563"/>
          </a:xfrm>
        </p:spPr>
        <p:txBody>
          <a:bodyPr/>
          <a:lstStyle/>
          <a:p>
            <a:pPr algn="ctr"/>
            <a:r>
              <a:rPr lang="en-US" b="1" dirty="0" smtClean="0"/>
              <a:t>Current Paradigm Focused on the </a:t>
            </a:r>
            <a:br>
              <a:rPr lang="en-US" b="1" dirty="0" smtClean="0"/>
            </a:br>
            <a:r>
              <a:rPr lang="en-US" b="1" dirty="0" smtClean="0"/>
              <a:t>Individual Scale</a:t>
            </a:r>
            <a:endParaRPr lang="en-US" b="1"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26172" y="1825625"/>
            <a:ext cx="4939656" cy="4351338"/>
          </a:xfrm>
        </p:spPr>
      </p:pic>
    </p:spTree>
    <p:extLst>
      <p:ext uri="{BB962C8B-B14F-4D97-AF65-F5344CB8AC3E}">
        <p14:creationId xmlns:p14="http://schemas.microsoft.com/office/powerpoint/2010/main" val="114920251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MDC Custom">
      <a:dk1>
        <a:srgbClr val="000000"/>
      </a:dk1>
      <a:lt1>
        <a:srgbClr val="FFFFFF"/>
      </a:lt1>
      <a:dk2>
        <a:srgbClr val="0066CC"/>
      </a:dk2>
      <a:lt2>
        <a:srgbClr val="A7C1B6"/>
      </a:lt2>
      <a:accent1>
        <a:srgbClr val="773D16"/>
      </a:accent1>
      <a:accent2>
        <a:srgbClr val="D92E30"/>
      </a:accent2>
      <a:accent3>
        <a:srgbClr val="B61A9B"/>
      </a:accent3>
      <a:accent4>
        <a:srgbClr val="5B12C3"/>
      </a:accent4>
      <a:accent5>
        <a:srgbClr val="1FB57C"/>
      </a:accent5>
      <a:accent6>
        <a:srgbClr val="E2DD0E"/>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3" id="{E4876720-040B-E04F-99DF-05AE13CD06DE}" vid="{BD6C31A9-C669-0141-8EE3-0D0D1CDCEEE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MDC widescreen template</Template>
  <TotalTime>12620</TotalTime>
  <Words>1195</Words>
  <Application>Microsoft Macintosh PowerPoint</Application>
  <PresentationFormat>Custom</PresentationFormat>
  <Paragraphs>141</Paragraphs>
  <Slides>28</Slides>
  <Notes>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Medicines Discovery Catapult</vt:lpstr>
      <vt:lpstr>PowerPoint Presentation</vt:lpstr>
      <vt:lpstr>Why Health Catapults Exist</vt:lpstr>
      <vt:lpstr>Our Objectives</vt:lpstr>
      <vt:lpstr>PowerPoint Presentation</vt:lpstr>
      <vt:lpstr>AMR Review 2050 Mortality </vt:lpstr>
      <vt:lpstr>AMR Priority</vt:lpstr>
      <vt:lpstr>Technology and AMR Satellites to DNA Sequencing </vt:lpstr>
      <vt:lpstr>Current Paradigm Focused on the  Individual Scale</vt:lpstr>
      <vt:lpstr>Cholera at Global Scale</vt:lpstr>
      <vt:lpstr>Evidence for several waves of global transmission in the seventh cholera pandemic </vt:lpstr>
      <vt:lpstr>AMR Has No Borders</vt:lpstr>
      <vt:lpstr>Unintended Consequences</vt:lpstr>
      <vt:lpstr>Resource Poor Environments A Remaining Technology Challenge</vt:lpstr>
      <vt:lpstr>Affordable Diagnostic Algorithm for TB</vt:lpstr>
      <vt:lpstr>Resource Poor Environments Re-Designing Old Technologies</vt:lpstr>
      <vt:lpstr>Cholera: simple prevention technology</vt:lpstr>
      <vt:lpstr>PowerPoint Presentation</vt:lpstr>
      <vt:lpstr>Appearances are Deceptive  Increasing use of Molecular Technologies Behind the Scenes at the AMR Frontier</vt:lpstr>
      <vt:lpstr>Molecular Diagnosis, Surveillance and Tracking</vt:lpstr>
      <vt:lpstr>PowerPoint Presentation</vt:lpstr>
      <vt:lpstr>PowerPoint Presentation</vt:lpstr>
      <vt:lpstr>Molecular Surveillance Individual Resolution: Public Health Impact</vt:lpstr>
      <vt:lpstr>How can we leverage the power of ‘Big Data’ for AMR control?</vt:lpstr>
      <vt:lpstr>PowerPoint Presentation</vt:lpstr>
      <vt:lpstr>PowerPoint Presentation</vt:lpstr>
      <vt:lpstr>Understanding patient complexity for better treatment</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Medicines Discovery Catapult</dc:title>
  <dc:creator>david.dowe@me.com</dc:creator>
  <cp:lastModifiedBy>Nair Chandrika</cp:lastModifiedBy>
  <cp:revision>84</cp:revision>
  <cp:lastPrinted>2017-01-31T09:40:30Z</cp:lastPrinted>
  <dcterms:created xsi:type="dcterms:W3CDTF">2017-01-21T19:25:43Z</dcterms:created>
  <dcterms:modified xsi:type="dcterms:W3CDTF">2017-06-27T10:48:41Z</dcterms:modified>
</cp:coreProperties>
</file>