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7102475" cy="10233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20000"/>
    <a:srgbClr val="0000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2" y="-13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7739" cy="51165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51165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37BC6740-C6DC-4BED-A290-13179681E52A}" type="datetimeFigureOut">
              <a:rPr lang="en-GB" smtClean="0"/>
              <a:pPr/>
              <a:t>07/02/2014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766763"/>
            <a:ext cx="5543550" cy="383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0688"/>
            <a:ext cx="5681980" cy="4604861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19599"/>
            <a:ext cx="3077739" cy="51165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19599"/>
            <a:ext cx="3077739" cy="51165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0E1E6627-AFD0-48C1-94F5-9727BF05BCF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59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E6627-AFD0-48C1-94F5-9727BF05BCF0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815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B45F-CDF6-4714-9DE1-518854106BE8}" type="datetimeFigureOut">
              <a:rPr lang="en-GB" smtClean="0"/>
              <a:pPr/>
              <a:t>07/02/2014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8C3F-957D-4951-84AA-6A7485ED138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600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B45F-CDF6-4714-9DE1-518854106BE8}" type="datetimeFigureOut">
              <a:rPr lang="en-GB" smtClean="0"/>
              <a:pPr/>
              <a:t>07/02/2014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8C3F-957D-4951-84AA-6A7485ED138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763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B45F-CDF6-4714-9DE1-518854106BE8}" type="datetimeFigureOut">
              <a:rPr lang="en-GB" smtClean="0"/>
              <a:pPr/>
              <a:t>07/02/2014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8C3F-957D-4951-84AA-6A7485ED138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844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B45F-CDF6-4714-9DE1-518854106BE8}" type="datetimeFigureOut">
              <a:rPr lang="en-GB" smtClean="0"/>
              <a:pPr/>
              <a:t>07/02/2014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8C3F-957D-4951-84AA-6A7485ED138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968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B45F-CDF6-4714-9DE1-518854106BE8}" type="datetimeFigureOut">
              <a:rPr lang="en-GB" smtClean="0"/>
              <a:pPr/>
              <a:t>07/02/2014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8C3F-957D-4951-84AA-6A7485ED138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851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B45F-CDF6-4714-9DE1-518854106BE8}" type="datetimeFigureOut">
              <a:rPr lang="en-GB" smtClean="0"/>
              <a:pPr/>
              <a:t>07/02/2014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8C3F-957D-4951-84AA-6A7485ED138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11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B45F-CDF6-4714-9DE1-518854106BE8}" type="datetimeFigureOut">
              <a:rPr lang="en-GB" smtClean="0"/>
              <a:pPr/>
              <a:t>07/02/2014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8C3F-957D-4951-84AA-6A7485ED138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304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B45F-CDF6-4714-9DE1-518854106BE8}" type="datetimeFigureOut">
              <a:rPr lang="en-GB" smtClean="0"/>
              <a:pPr/>
              <a:t>07/02/2014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8C3F-957D-4951-84AA-6A7485ED138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1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B45F-CDF6-4714-9DE1-518854106BE8}" type="datetimeFigureOut">
              <a:rPr lang="en-GB" smtClean="0"/>
              <a:pPr/>
              <a:t>07/02/2014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8C3F-957D-4951-84AA-6A7485ED138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306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B45F-CDF6-4714-9DE1-518854106BE8}" type="datetimeFigureOut">
              <a:rPr lang="en-GB" smtClean="0"/>
              <a:pPr/>
              <a:t>07/02/2014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8C3F-957D-4951-84AA-6A7485ED138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328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B45F-CDF6-4714-9DE1-518854106BE8}" type="datetimeFigureOut">
              <a:rPr lang="en-GB" smtClean="0"/>
              <a:pPr/>
              <a:t>07/02/2014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8C3F-957D-4951-84AA-6A7485ED138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982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9B45F-CDF6-4714-9DE1-518854106BE8}" type="datetimeFigureOut">
              <a:rPr lang="en-GB" smtClean="0"/>
              <a:pPr/>
              <a:t>07/02/2014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78C3F-957D-4951-84AA-6A7485ED138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53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11" Type="http://schemas.openxmlformats.org/officeDocument/2006/relationships/image" Target="http://www.architectsjournal.co.uk/pictures/606x422fitpad%5b0%5d/4/9/3/1289493_bmj_Materials_and_Analytical_Sciences_Building.jpg" TargetMode="External"/><Relationship Id="rId5" Type="http://schemas.openxmlformats.org/officeDocument/2006/relationships/image" Target="../media/image1.wmf"/><Relationship Id="rId10" Type="http://schemas.openxmlformats.org/officeDocument/2006/relationships/image" Target="../media/image6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55" y="178194"/>
            <a:ext cx="7510719" cy="936104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0000C4"/>
                </a:solidFill>
              </a:rPr>
              <a:t/>
            </a:r>
            <a:br>
              <a:rPr lang="en-US" sz="3600" b="1" dirty="0" smtClean="0">
                <a:solidFill>
                  <a:srgbClr val="0000C4"/>
                </a:solidFill>
              </a:rPr>
            </a:br>
            <a:r>
              <a:rPr lang="en-US" sz="3600" b="1" dirty="0" smtClean="0">
                <a:solidFill>
                  <a:srgbClr val="0000C4"/>
                </a:solidFill>
              </a:rPr>
              <a:t>New possibilities in x-ray </a:t>
            </a:r>
            <a:r>
              <a:rPr lang="en-US" sz="3600" b="1" dirty="0">
                <a:solidFill>
                  <a:srgbClr val="0000C4"/>
                </a:solidFill>
              </a:rPr>
              <a:t>absorption spectroscopy </a:t>
            </a:r>
            <a:r>
              <a:rPr lang="en-US" sz="3600" b="1" dirty="0" smtClean="0">
                <a:solidFill>
                  <a:srgbClr val="0000C4"/>
                </a:solidFill>
              </a:rPr>
              <a:t>between 2 to 4 keV</a:t>
            </a:r>
            <a:br>
              <a:rPr lang="en-US" sz="3600" b="1" dirty="0" smtClean="0">
                <a:solidFill>
                  <a:srgbClr val="0000C4"/>
                </a:solidFill>
              </a:rPr>
            </a:br>
            <a:endParaRPr lang="en-GB" sz="3600" b="1" dirty="0">
              <a:solidFill>
                <a:srgbClr val="0000C4"/>
              </a:solidFill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717467"/>
              </p:ext>
            </p:extLst>
          </p:nvPr>
        </p:nvGraphicFramePr>
        <p:xfrm>
          <a:off x="5817096" y="1588166"/>
          <a:ext cx="3885801" cy="271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Graph" r:id="rId4" imgW="4150080" imgH="2895480" progId="Origin50.Graph">
                  <p:embed/>
                </p:oleObj>
              </mc:Choice>
              <mc:Fallback>
                <p:oleObj name="Graph" r:id="rId4" imgW="4150080" imgH="2895480" progId="Origin50.Grap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7096" y="1588166"/>
                        <a:ext cx="3885801" cy="2711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62" y="4356105"/>
            <a:ext cx="3757510" cy="2457271"/>
          </a:xfrm>
          <a:ln>
            <a:noFill/>
          </a:ln>
        </p:spPr>
        <p:txBody>
          <a:bodyPr>
            <a:normAutofit fontScale="92500"/>
          </a:bodyPr>
          <a:lstStyle/>
          <a:p>
            <a:pPr algn="l"/>
            <a:r>
              <a:rPr lang="en-GB" sz="1700" dirty="0" smtClean="0">
                <a:solidFill>
                  <a:schemeClr val="tx1"/>
                </a:solidFill>
              </a:rPr>
              <a:t>I</a:t>
            </a:r>
            <a:r>
              <a:rPr lang="en-GB" sz="1700" b="1" dirty="0" smtClean="0">
                <a:solidFill>
                  <a:schemeClr val="tx1"/>
                </a:solidFill>
              </a:rPr>
              <a:t>nvited Speakers:</a:t>
            </a:r>
          </a:p>
          <a:p>
            <a:pPr algn="l"/>
            <a:r>
              <a:rPr lang="en-GB" sz="1300" b="1" dirty="0" smtClean="0">
                <a:solidFill>
                  <a:schemeClr val="tx1"/>
                </a:solidFill>
              </a:rPr>
              <a:t>P. Thompson  	               </a:t>
            </a:r>
            <a:r>
              <a:rPr lang="en-GB" sz="1300" dirty="0" smtClean="0">
                <a:solidFill>
                  <a:schemeClr val="tx1"/>
                </a:solidFill>
              </a:rPr>
              <a:t>(</a:t>
            </a:r>
            <a:r>
              <a:rPr lang="en-GB" sz="1300" dirty="0" err="1" smtClean="0">
                <a:solidFill>
                  <a:schemeClr val="tx1"/>
                </a:solidFill>
              </a:rPr>
              <a:t>XMaS</a:t>
            </a:r>
            <a:r>
              <a:rPr lang="en-GB" sz="1300" dirty="0" smtClean="0">
                <a:solidFill>
                  <a:schemeClr val="tx1"/>
                </a:solidFill>
              </a:rPr>
              <a:t>)</a:t>
            </a:r>
            <a:endParaRPr lang="en-GB" sz="1300" dirty="0">
              <a:solidFill>
                <a:schemeClr val="tx1"/>
              </a:solidFill>
            </a:endParaRPr>
          </a:p>
          <a:p>
            <a:pPr algn="l"/>
            <a:r>
              <a:rPr lang="en-GB" sz="1300" b="1" dirty="0" smtClean="0">
                <a:solidFill>
                  <a:schemeClr val="tx1"/>
                </a:solidFill>
              </a:rPr>
              <a:t>P. </a:t>
            </a:r>
            <a:r>
              <a:rPr lang="en-GB" sz="1300" b="1" dirty="0" err="1" smtClean="0">
                <a:solidFill>
                  <a:schemeClr val="tx1"/>
                </a:solidFill>
              </a:rPr>
              <a:t>Glatzel</a:t>
            </a:r>
            <a:r>
              <a:rPr lang="en-GB" sz="1300" b="1" dirty="0" smtClean="0">
                <a:solidFill>
                  <a:schemeClr val="tx1"/>
                </a:solidFill>
              </a:rPr>
              <a:t> / M. </a:t>
            </a:r>
            <a:r>
              <a:rPr lang="en-GB" sz="1300" b="1" dirty="0" err="1" smtClean="0">
                <a:solidFill>
                  <a:schemeClr val="tx1"/>
                </a:solidFill>
              </a:rPr>
              <a:t>Cotte</a:t>
            </a:r>
            <a:r>
              <a:rPr lang="en-GB" sz="1300" b="1" dirty="0" smtClean="0">
                <a:solidFill>
                  <a:schemeClr val="tx1"/>
                </a:solidFill>
              </a:rPr>
              <a:t>     </a:t>
            </a:r>
            <a:r>
              <a:rPr lang="en-GB" sz="1300" dirty="0" smtClean="0">
                <a:solidFill>
                  <a:schemeClr val="tx1"/>
                </a:solidFill>
              </a:rPr>
              <a:t>(ESRF)</a:t>
            </a:r>
            <a:endParaRPr lang="en-GB" sz="1300" dirty="0">
              <a:solidFill>
                <a:schemeClr val="tx1"/>
              </a:solidFill>
            </a:endParaRPr>
          </a:p>
          <a:p>
            <a:pPr algn="l"/>
            <a:r>
              <a:rPr lang="en-GB" sz="1300" b="1" dirty="0" err="1" smtClean="0">
                <a:solidFill>
                  <a:schemeClr val="tx1"/>
                </a:solidFill>
              </a:rPr>
              <a:t>Giannantonio</a:t>
            </a:r>
            <a:r>
              <a:rPr lang="en-GB" sz="1300" b="1" dirty="0" smtClean="0">
                <a:solidFill>
                  <a:schemeClr val="tx1"/>
                </a:solidFill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</a:rPr>
              <a:t>Cibin</a:t>
            </a:r>
            <a:r>
              <a:rPr lang="en-GB" sz="1300" b="1" dirty="0" smtClean="0">
                <a:solidFill>
                  <a:schemeClr val="tx1"/>
                </a:solidFill>
              </a:rPr>
              <a:t>      </a:t>
            </a:r>
            <a:r>
              <a:rPr lang="en-GB" sz="1300" dirty="0" smtClean="0">
                <a:solidFill>
                  <a:schemeClr val="tx1"/>
                </a:solidFill>
              </a:rPr>
              <a:t>(Diamond Light Source)</a:t>
            </a:r>
            <a:endParaRPr lang="en-GB" sz="1300" dirty="0">
              <a:solidFill>
                <a:schemeClr val="tx1"/>
              </a:solidFill>
            </a:endParaRPr>
          </a:p>
          <a:p>
            <a:pPr algn="l"/>
            <a:r>
              <a:rPr lang="en-US" sz="1300" b="1" dirty="0" smtClean="0">
                <a:solidFill>
                  <a:schemeClr val="tx1"/>
                </a:solidFill>
              </a:rPr>
              <a:t>M</a:t>
            </a:r>
            <a:r>
              <a:rPr lang="en-US" sz="1300" b="1" dirty="0">
                <a:solidFill>
                  <a:schemeClr val="tx1"/>
                </a:solidFill>
              </a:rPr>
              <a:t>. </a:t>
            </a:r>
            <a:r>
              <a:rPr lang="en-US" sz="1300" b="1" dirty="0" smtClean="0">
                <a:solidFill>
                  <a:schemeClr val="tx1"/>
                </a:solidFill>
              </a:rPr>
              <a:t>Newton    	               </a:t>
            </a:r>
            <a:r>
              <a:rPr lang="en-GB" sz="1300" dirty="0" smtClean="0">
                <a:solidFill>
                  <a:schemeClr val="tx1"/>
                </a:solidFill>
              </a:rPr>
              <a:t>(ESRF)</a:t>
            </a:r>
            <a:endParaRPr lang="en-GB" sz="1300" b="1" dirty="0">
              <a:solidFill>
                <a:schemeClr val="tx1"/>
              </a:solidFill>
            </a:endParaRPr>
          </a:p>
          <a:p>
            <a:pPr algn="l"/>
            <a:r>
              <a:rPr lang="en-US" sz="1300" b="1" dirty="0" smtClean="0">
                <a:solidFill>
                  <a:schemeClr val="tx1"/>
                </a:solidFill>
              </a:rPr>
              <a:t>B. Nguyen</a:t>
            </a:r>
            <a:r>
              <a:rPr lang="en-US" sz="1300" dirty="0" smtClean="0">
                <a:solidFill>
                  <a:schemeClr val="tx1"/>
                </a:solidFill>
              </a:rPr>
              <a:t>                       (University of Leeds)</a:t>
            </a:r>
            <a:endParaRPr lang="en-GB" sz="1300" dirty="0">
              <a:solidFill>
                <a:schemeClr val="tx1"/>
              </a:solidFill>
            </a:endParaRPr>
          </a:p>
          <a:p>
            <a:pPr algn="l"/>
            <a:r>
              <a:rPr lang="en-US" sz="1300" b="1" dirty="0" smtClean="0">
                <a:solidFill>
                  <a:schemeClr val="tx1"/>
                </a:solidFill>
              </a:rPr>
              <a:t>K. Lovelock</a:t>
            </a:r>
            <a:r>
              <a:rPr lang="en-US" sz="1300" dirty="0" smtClean="0">
                <a:solidFill>
                  <a:schemeClr val="tx1"/>
                </a:solidFill>
              </a:rPr>
              <a:t>	               (Imperial College London)</a:t>
            </a:r>
            <a:endParaRPr lang="en-GB" sz="1300" dirty="0">
              <a:solidFill>
                <a:schemeClr val="tx1"/>
              </a:solidFill>
            </a:endParaRPr>
          </a:p>
          <a:p>
            <a:pPr algn="l"/>
            <a:r>
              <a:rPr lang="en-GB" sz="1300" b="1" dirty="0" smtClean="0">
                <a:solidFill>
                  <a:schemeClr val="tx1"/>
                </a:solidFill>
              </a:rPr>
              <a:t>M. </a:t>
            </a:r>
            <a:r>
              <a:rPr lang="en-GB" sz="1300" b="1" dirty="0" err="1" smtClean="0">
                <a:solidFill>
                  <a:schemeClr val="tx1"/>
                </a:solidFill>
              </a:rPr>
              <a:t>Dowsett</a:t>
            </a:r>
            <a:r>
              <a:rPr lang="en-GB" sz="1300" b="1" dirty="0" smtClean="0">
                <a:solidFill>
                  <a:schemeClr val="tx1"/>
                </a:solidFill>
              </a:rPr>
              <a:t>    	               </a:t>
            </a:r>
            <a:r>
              <a:rPr lang="en-GB" sz="1300" dirty="0" smtClean="0">
                <a:solidFill>
                  <a:schemeClr val="tx1"/>
                </a:solidFill>
              </a:rPr>
              <a:t>(University of Warwick)</a:t>
            </a:r>
          </a:p>
          <a:p>
            <a:pPr algn="l"/>
            <a:r>
              <a:rPr lang="en-GB" sz="1300" b="1" dirty="0" smtClean="0">
                <a:solidFill>
                  <a:schemeClr val="tx1"/>
                </a:solidFill>
              </a:rPr>
              <a:t>K. Hudson-Edwards      </a:t>
            </a:r>
            <a:r>
              <a:rPr lang="en-GB" sz="1300" dirty="0" smtClean="0">
                <a:solidFill>
                  <a:schemeClr val="tx1"/>
                </a:solidFill>
              </a:rPr>
              <a:t>(</a:t>
            </a:r>
            <a:r>
              <a:rPr lang="en-GB" sz="1300" dirty="0" err="1" smtClean="0">
                <a:solidFill>
                  <a:schemeClr val="tx1"/>
                </a:solidFill>
              </a:rPr>
              <a:t>Birkbeck</a:t>
            </a:r>
            <a:r>
              <a:rPr lang="en-GB" sz="1300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GB" sz="1300" b="1" dirty="0" smtClean="0">
                <a:solidFill>
                  <a:schemeClr val="tx1"/>
                </a:solidFill>
              </a:rPr>
              <a:t>P. Bingham</a:t>
            </a:r>
            <a:r>
              <a:rPr lang="en-GB" sz="1300" dirty="0" smtClean="0">
                <a:solidFill>
                  <a:schemeClr val="tx1"/>
                </a:solidFill>
              </a:rPr>
              <a:t>	               (Sheffield Hallam)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531" y="1228681"/>
            <a:ext cx="70207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 smtClean="0">
                <a:solidFill>
                  <a:srgbClr val="D20000"/>
                </a:solidFill>
              </a:rPr>
              <a:t>13</a:t>
            </a:r>
            <a:r>
              <a:rPr lang="en-GB" sz="2000" b="1" baseline="30000" dirty="0" smtClean="0">
                <a:solidFill>
                  <a:srgbClr val="D20000"/>
                </a:solidFill>
              </a:rPr>
              <a:t>th</a:t>
            </a:r>
            <a:r>
              <a:rPr lang="en-GB" sz="2000" b="1" dirty="0" smtClean="0">
                <a:solidFill>
                  <a:srgbClr val="D20000"/>
                </a:solidFill>
              </a:rPr>
              <a:t> May 2014 at the University of Warwick</a:t>
            </a:r>
            <a:endParaRPr lang="en-GB" sz="2000" b="1" dirty="0">
              <a:solidFill>
                <a:srgbClr val="D2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8605" y="4357694"/>
            <a:ext cx="3889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 more information and to register visit;</a:t>
            </a:r>
          </a:p>
        </p:txBody>
      </p:sp>
      <p:sp>
        <p:nvSpPr>
          <p:cNvPr id="7" name="Rectangle 6"/>
          <p:cNvSpPr/>
          <p:nvPr/>
        </p:nvSpPr>
        <p:spPr>
          <a:xfrm>
            <a:off x="5241032" y="4714884"/>
            <a:ext cx="482453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GB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www.xmas.ac.uk/XASmeeting</a:t>
            </a:r>
          </a:p>
          <a:p>
            <a:endParaRPr lang="en-GB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714281"/>
            <a:ext cx="5446454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A one day workshop to explore the scientific and technical challenges for spectroscopic studies around the Cl, S and P </a:t>
            </a:r>
            <a:r>
              <a:rPr lang="en-GB" i="1" dirty="0" smtClean="0"/>
              <a:t>K</a:t>
            </a:r>
            <a:r>
              <a:rPr lang="en-GB" dirty="0" smtClean="0"/>
              <a:t> edges. The meeting brings together experts in the field and covers catalysis, ionic liquids and electrochemistry. Wider discussions will extend to cover areas such as actinides, environmental studies and geo-science.  The latest developments at </a:t>
            </a:r>
            <a:r>
              <a:rPr lang="en-GB" dirty="0" err="1" smtClean="0"/>
              <a:t>XMaS</a:t>
            </a:r>
            <a:r>
              <a:rPr lang="en-GB" dirty="0" smtClean="0"/>
              <a:t>, DLS and the ESRF will be highlighted and there will be opportunities for to discuss and plan new activities.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446453" y="5292353"/>
            <a:ext cx="44136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The </a:t>
            </a:r>
            <a:r>
              <a:rPr lang="en-GB" sz="1600" i="1" dirty="0" err="1" smtClean="0"/>
              <a:t>XMaS</a:t>
            </a:r>
            <a:r>
              <a:rPr lang="en-GB" sz="1600" dirty="0" smtClean="0"/>
              <a:t> mid range facility will cover the meeting costs and travel for UK participants.</a:t>
            </a:r>
            <a:endParaRPr lang="en-GB" sz="1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45" y="1844824"/>
            <a:ext cx="98275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5313040" y="6093296"/>
            <a:ext cx="4536504" cy="720080"/>
            <a:chOff x="5241032" y="6093296"/>
            <a:chExt cx="4536504" cy="720080"/>
          </a:xfrm>
        </p:grpSpPr>
        <p:sp>
          <p:nvSpPr>
            <p:cNvPr id="8" name="Rectangle 7"/>
            <p:cNvSpPr/>
            <p:nvPr/>
          </p:nvSpPr>
          <p:spPr>
            <a:xfrm>
              <a:off x="5241032" y="6093296"/>
              <a:ext cx="4536504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6" descr="warwick_logo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6022" y="6181790"/>
              <a:ext cx="1485231" cy="532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8" descr="epsrc_logo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135" y="6181789"/>
              <a:ext cx="985462" cy="532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0" descr="liverpool_logo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8479" y="6170934"/>
              <a:ext cx="1605383" cy="532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Group 18"/>
          <p:cNvGrpSpPr/>
          <p:nvPr/>
        </p:nvGrpSpPr>
        <p:grpSpPr>
          <a:xfrm>
            <a:off x="7257256" y="164731"/>
            <a:ext cx="2232248" cy="1080120"/>
            <a:chOff x="6609184" y="620688"/>
            <a:chExt cx="2232248" cy="1080120"/>
          </a:xfrm>
        </p:grpSpPr>
        <p:sp>
          <p:nvSpPr>
            <p:cNvPr id="12" name="Rectangle 11"/>
            <p:cNvSpPr/>
            <p:nvPr/>
          </p:nvSpPr>
          <p:spPr>
            <a:xfrm>
              <a:off x="6609184" y="620688"/>
              <a:ext cx="2232248" cy="1080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4" descr="xmas_logo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2094" y="697865"/>
              <a:ext cx="2046429" cy="9257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Picture 2" descr="http://www.architectsjournal.co.uk/pictures/606x422fitpad%5b0%5d/4/9/3/1289493_bmj_Materials_and_Analytical_Sciences_Building.jpg"/>
          <p:cNvPicPr>
            <a:picLocks noChangeAspect="1" noChangeArrowheads="1"/>
          </p:cNvPicPr>
          <p:nvPr/>
        </p:nvPicPr>
        <p:blipFill>
          <a:blip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126" y="4932866"/>
            <a:ext cx="1872208" cy="130374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297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2182</TotalTime>
  <Words>123</Words>
  <Application>Microsoft Office PowerPoint</Application>
  <PresentationFormat>A4 Paper (210x297 mm)</PresentationFormat>
  <Paragraphs>17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Graph</vt:lpstr>
      <vt:lpstr> New possibilities in x-ray absorption spectroscopy between 2 to 4 keV 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XMaS User Meeting “X-ray absorption spectroscopy in the &gt;2 Kev energy range: possibilities and potential for the UK chemistry and materials community”</dc:title>
  <dc:creator>Lampard, Kayleigh</dc:creator>
  <cp:lastModifiedBy>Lampard, Kayleigh</cp:lastModifiedBy>
  <cp:revision>186</cp:revision>
  <cp:lastPrinted>2014-02-06T14:43:20Z</cp:lastPrinted>
  <dcterms:created xsi:type="dcterms:W3CDTF">2014-01-28T10:11:03Z</dcterms:created>
  <dcterms:modified xsi:type="dcterms:W3CDTF">2014-02-07T13:49:47Z</dcterms:modified>
</cp:coreProperties>
</file>