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3"/>
  </p:notesMasterIdLst>
  <p:sldIdLst>
    <p:sldId id="257" r:id="rId2"/>
    <p:sldId id="266" r:id="rId3"/>
    <p:sldId id="258" r:id="rId4"/>
    <p:sldId id="260" r:id="rId5"/>
    <p:sldId id="259" r:id="rId6"/>
    <p:sldId id="262" r:id="rId7"/>
    <p:sldId id="261" r:id="rId8"/>
    <p:sldId id="264" r:id="rId9"/>
    <p:sldId id="268" r:id="rId10"/>
    <p:sldId id="267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howGuides="1">
      <p:cViewPr varScale="1">
        <p:scale>
          <a:sx n="67" d="100"/>
          <a:sy n="67" d="100"/>
        </p:scale>
        <p:origin x="1092" y="40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27/06/2022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2EBACB8-8832-42DA-AE5C-1CBC0CFB96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42" y="1855794"/>
            <a:ext cx="3367410" cy="18941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D8202B-33E6-4C85-88D6-2E2757DF81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42" y="0"/>
            <a:ext cx="3367410" cy="1894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39" y="947084"/>
            <a:ext cx="47067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1"/>
                </a:solidFill>
              </a:rPr>
              <a:t>Shining a light</a:t>
            </a:r>
          </a:p>
          <a:p>
            <a:pPr algn="ctr"/>
            <a:r>
              <a:rPr lang="en-GB" sz="4800" b="1" dirty="0">
                <a:solidFill>
                  <a:schemeClr val="accent1"/>
                </a:solidFill>
              </a:rPr>
              <a:t>on an unknown</a:t>
            </a:r>
          </a:p>
          <a:p>
            <a:pPr algn="ctr"/>
            <a:r>
              <a:rPr lang="en-GB" sz="4800" b="1" dirty="0">
                <a:solidFill>
                  <a:schemeClr val="accent1"/>
                </a:solidFill>
              </a:rPr>
              <a:t>substance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9126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</a:rPr>
              <a:t>Authors:</a:t>
            </a:r>
            <a:r>
              <a:rPr lang="en-US" sz="1600" dirty="0">
                <a:solidFill>
                  <a:schemeClr val="accent1"/>
                </a:solidFill>
              </a:rPr>
              <a:t>     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Eleanor O’Neill, Lauren Cole, Emily Rowe, India Henry, </a:t>
            </a:r>
            <a:r>
              <a:rPr lang="en-US" sz="1600" dirty="0" err="1">
                <a:solidFill>
                  <a:schemeClr val="accent1"/>
                </a:solidFill>
              </a:rPr>
              <a:t>Anoush</a:t>
            </a:r>
            <a:r>
              <a:rPr lang="en-US" sz="1600" dirty="0">
                <a:solidFill>
                  <a:schemeClr val="accent1"/>
                </a:solidFill>
              </a:rPr>
              <a:t> Rule, Konstantina Koutri                 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4953000"/>
            <a:ext cx="55274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132577"/>
                </a:solidFill>
              </a:rPr>
              <a:t>University of Warwick</a:t>
            </a:r>
          </a:p>
          <a:p>
            <a:r>
              <a:rPr lang="en-US" sz="1200" dirty="0">
                <a:solidFill>
                  <a:srgbClr val="132577"/>
                </a:solidFill>
              </a:rPr>
              <a:t>COVENTRY CV4 7AL – UNITED KINGDOM – Tel +44 (0)24 7652 3523</a:t>
            </a:r>
          </a:p>
          <a:p>
            <a:endParaRPr lang="en-US" sz="800" dirty="0">
              <a:solidFill>
                <a:srgbClr val="132577"/>
              </a:solidFill>
            </a:endParaRPr>
          </a:p>
          <a:p>
            <a:pPr defTabSz="1474788">
              <a:defRPr/>
            </a:pPr>
            <a:r>
              <a:rPr lang="en-GB" sz="1200" b="1" dirty="0">
                <a:solidFill>
                  <a:srgbClr val="132577"/>
                </a:solidFill>
              </a:rPr>
              <a:t>University of Liverpool </a:t>
            </a:r>
            <a:r>
              <a:rPr lang="en-GB" sz="1200" dirty="0">
                <a:solidFill>
                  <a:srgbClr val="132577"/>
                </a:solidFill>
              </a:rPr>
              <a:t>– Department of Physics, Oliver Lodge, Oxford Street</a:t>
            </a:r>
          </a:p>
          <a:p>
            <a:pPr defTabSz="1474788">
              <a:defRPr/>
            </a:pPr>
            <a:endParaRPr lang="en-GB" sz="800" dirty="0">
              <a:solidFill>
                <a:srgbClr val="132577"/>
              </a:solidFill>
            </a:endParaRPr>
          </a:p>
          <a:p>
            <a:r>
              <a:rPr lang="en-GB" sz="1200" dirty="0">
                <a:solidFill>
                  <a:srgbClr val="132577"/>
                </a:solidFill>
              </a:rPr>
              <a:t>LIVERPOOL L69 7ZE </a:t>
            </a:r>
            <a:r>
              <a:rPr lang="en-US" sz="1200" dirty="0">
                <a:solidFill>
                  <a:srgbClr val="132577"/>
                </a:solidFill>
              </a:rPr>
              <a:t>– UNITED KINGDOM – </a:t>
            </a:r>
            <a:r>
              <a:rPr lang="en-GB" sz="1200" dirty="0">
                <a:solidFill>
                  <a:srgbClr val="132577"/>
                </a:solidFill>
              </a:rPr>
              <a:t>Tel +44 (0)15 1794 3358</a:t>
            </a:r>
          </a:p>
          <a:p>
            <a:endParaRPr lang="en-GB" sz="800" dirty="0">
              <a:solidFill>
                <a:srgbClr val="132577"/>
              </a:solidFill>
            </a:endParaRPr>
          </a:p>
          <a:p>
            <a:r>
              <a:rPr lang="en-GB" sz="1200" b="1" dirty="0">
                <a:solidFill>
                  <a:srgbClr val="132577"/>
                </a:solidFill>
              </a:rPr>
              <a:t>EPSRC</a:t>
            </a:r>
            <a:r>
              <a:rPr lang="en-GB" sz="1200" dirty="0">
                <a:solidFill>
                  <a:srgbClr val="132577"/>
                </a:solidFill>
              </a:rPr>
              <a:t> – Polaris House – North Star Avenue</a:t>
            </a:r>
          </a:p>
          <a:p>
            <a:r>
              <a:rPr lang="en-GB" sz="1200" dirty="0">
                <a:solidFill>
                  <a:srgbClr val="132577"/>
                </a:solidFill>
              </a:rPr>
              <a:t>SWINDON SN2 1ET </a:t>
            </a:r>
            <a:r>
              <a:rPr lang="en-US" sz="1200" dirty="0">
                <a:solidFill>
                  <a:srgbClr val="132577"/>
                </a:solidFill>
              </a:rPr>
              <a:t>– UNITED KINGDOM – </a:t>
            </a:r>
            <a:r>
              <a:rPr lang="en-GB" sz="1200" dirty="0">
                <a:solidFill>
                  <a:srgbClr val="132577"/>
                </a:solidFill>
              </a:rPr>
              <a:t>Tel +44 (0)17 9344 4000</a:t>
            </a:r>
            <a:endParaRPr lang="en-US" sz="1200" dirty="0">
              <a:solidFill>
                <a:srgbClr val="132577"/>
              </a:solidFill>
            </a:endParaRPr>
          </a:p>
        </p:txBody>
      </p:sp>
      <p:pic>
        <p:nvPicPr>
          <p:cNvPr id="12" name="Picture 11" descr="logo-s@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12586" y="152400"/>
            <a:ext cx="970555" cy="119127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213940" y="4997842"/>
            <a:ext cx="2944670" cy="1538043"/>
            <a:chOff x="6213940" y="4997842"/>
            <a:chExt cx="2944670" cy="15380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7615" y="4997842"/>
              <a:ext cx="957785" cy="63602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3815" y="5639216"/>
              <a:ext cx="1964795" cy="89666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9699" y="5039559"/>
              <a:ext cx="1215706" cy="55259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3940" y="5878907"/>
              <a:ext cx="1116326" cy="44569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28FE6-51D2-4A41-B5C1-D55816A93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412BE-C0B8-47CC-9471-94ED4EDF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647000"/>
            <a:ext cx="5612400" cy="3564000"/>
          </a:xfrm>
        </p:spPr>
        <p:txBody>
          <a:bodyPr/>
          <a:lstStyle/>
          <a:p>
            <a:pPr algn="ctr"/>
            <a:endParaRPr lang="en-US" dirty="0"/>
          </a:p>
          <a:p>
            <a:pPr algn="ctr"/>
            <a:r>
              <a:rPr lang="en-US" dirty="0"/>
              <a:t>QUININ IS WINNIN’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ANY QUESTIONS?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DB8D0-8C4D-4E84-B8D8-F36D6C13EE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9F70A1-EE43-4484-BA52-9602A2377DB4}"/>
              </a:ext>
            </a:extLst>
          </p:cNvPr>
          <p:cNvSpPr/>
          <p:nvPr/>
        </p:nvSpPr>
        <p:spPr>
          <a:xfrm>
            <a:off x="608146" y="651655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  <p:extLst>
      <p:ext uri="{BB962C8B-B14F-4D97-AF65-F5344CB8AC3E}">
        <p14:creationId xmlns:p14="http://schemas.microsoft.com/office/powerpoint/2010/main" val="330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s@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8257" y="381000"/>
            <a:ext cx="1967487" cy="241492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730932" y="4419600"/>
            <a:ext cx="3916927" cy="1923231"/>
            <a:chOff x="2730932" y="4419600"/>
            <a:chExt cx="3916927" cy="19232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1294" y="4419600"/>
              <a:ext cx="1197653" cy="79531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0" y="5221600"/>
              <a:ext cx="2456859" cy="112123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204" y="4471765"/>
              <a:ext cx="1520168" cy="6909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0932" y="5521319"/>
              <a:ext cx="1395899" cy="55731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9668E-498E-49E3-9D4B-D65E2A841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6067569-8A6F-4205-BBB2-1CD7A21173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550" y="3048000"/>
            <a:ext cx="5613400" cy="315753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9720B-8393-4682-88A1-4A38602C6D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E49FE1-393C-45F1-933C-0D1EB31D8CE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50" y="3357879"/>
            <a:ext cx="3000670" cy="28476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F054A69-E5EA-4D1C-B687-75A38FDF79BA}"/>
              </a:ext>
            </a:extLst>
          </p:cNvPr>
          <p:cNvSpPr txBox="1"/>
          <p:nvPr/>
        </p:nvSpPr>
        <p:spPr>
          <a:xfrm>
            <a:off x="593071" y="900612"/>
            <a:ext cx="574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Alfred’s problem = glowing drink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65AC66-2654-43C8-BBA1-6C7FA3A86D43}"/>
              </a:ext>
            </a:extLst>
          </p:cNvPr>
          <p:cNvSpPr txBox="1"/>
          <p:nvPr/>
        </p:nvSpPr>
        <p:spPr>
          <a:xfrm>
            <a:off x="593071" y="1371600"/>
            <a:ext cx="580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Our problem = identifying the mysterious substances causing this glow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9607CD-3F9D-42EF-9FBD-7EA0B7B9BE22}"/>
              </a:ext>
            </a:extLst>
          </p:cNvPr>
          <p:cNvSpPr txBox="1"/>
          <p:nvPr/>
        </p:nvSpPr>
        <p:spPr>
          <a:xfrm>
            <a:off x="593071" y="2108693"/>
            <a:ext cx="640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Introductory work = fluorescent or phosphorescent? 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4BAEB5-7774-46D4-AF4F-DCBD20A36A61}"/>
              </a:ext>
            </a:extLst>
          </p:cNvPr>
          <p:cNvSpPr/>
          <p:nvPr/>
        </p:nvSpPr>
        <p:spPr>
          <a:xfrm>
            <a:off x="593071" y="6531493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  <p:extLst>
      <p:ext uri="{BB962C8B-B14F-4D97-AF65-F5344CB8AC3E}">
        <p14:creationId xmlns:p14="http://schemas.microsoft.com/office/powerpoint/2010/main" val="225499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dirty="0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6A4A56-7DF3-40EA-8F5C-17B1615E4982}"/>
              </a:ext>
            </a:extLst>
          </p:cNvPr>
          <p:cNvSpPr txBox="1"/>
          <p:nvPr/>
        </p:nvSpPr>
        <p:spPr>
          <a:xfrm>
            <a:off x="304800" y="914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Fluorescent or Phosphorescent?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F223A5-892F-49B1-855F-1D0A6C260040}"/>
              </a:ext>
            </a:extLst>
          </p:cNvPr>
          <p:cNvSpPr txBox="1"/>
          <p:nvPr/>
        </p:nvSpPr>
        <p:spPr>
          <a:xfrm>
            <a:off x="381000" y="1600200"/>
            <a:ext cx="6458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Fluorescent: immediately stops glowing once UV is removed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0F9088-F7AC-4605-BD88-E065626B433A}"/>
              </a:ext>
            </a:extLst>
          </p:cNvPr>
          <p:cNvSpPr txBox="1"/>
          <p:nvPr/>
        </p:nvSpPr>
        <p:spPr>
          <a:xfrm>
            <a:off x="381000" y="2562999"/>
            <a:ext cx="6458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Phosphorescent: the glow remains after the source is removed and slowly fades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CF867DD-3E26-4E84-BD2E-081829D279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411041"/>
              </p:ext>
            </p:extLst>
          </p:nvPr>
        </p:nvGraphicFramePr>
        <p:xfrm>
          <a:off x="719572" y="5529480"/>
          <a:ext cx="6341745" cy="576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7435">
                  <a:extLst>
                    <a:ext uri="{9D8B030D-6E8A-4147-A177-3AD203B41FA5}">
                      <a16:colId xmlns:a16="http://schemas.microsoft.com/office/drawing/2014/main" val="3721213252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2325079968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1333142673"/>
                    </a:ext>
                  </a:extLst>
                </a:gridCol>
                <a:gridCol w="1483995">
                  <a:extLst>
                    <a:ext uri="{9D8B030D-6E8A-4147-A177-3AD203B41FA5}">
                      <a16:colId xmlns:a16="http://schemas.microsoft.com/office/drawing/2014/main" val="1491447275"/>
                    </a:ext>
                  </a:extLst>
                </a:gridCol>
              </a:tblGrid>
              <a:tr h="262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Fluorescent </a:t>
                      </a:r>
                      <a:r>
                        <a:rPr lang="en-GB" sz="1200">
                          <a:effectLst/>
                        </a:rPr>
                        <a:t>molecules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Deep Purple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23</a:t>
                      </a:r>
                      <a:r>
                        <a:rPr lang="en-GB" sz="900">
                          <a:effectLst/>
                        </a:rPr>
                        <a:t>H</a:t>
                      </a:r>
                      <a:r>
                        <a:rPr lang="en-GB" sz="900" baseline="-25000">
                          <a:effectLst/>
                        </a:rPr>
                        <a:t>22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r>
                        <a:rPr lang="en-GB" sz="900" baseline="-25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Fluorescein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20</a:t>
                      </a:r>
                      <a:r>
                        <a:rPr lang="en-GB" sz="900">
                          <a:effectLst/>
                        </a:rPr>
                        <a:t>H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Na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Quinin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20</a:t>
                      </a:r>
                      <a:r>
                        <a:rPr lang="en-GB" sz="900">
                          <a:effectLst/>
                        </a:rPr>
                        <a:t>H</a:t>
                      </a:r>
                      <a:r>
                        <a:rPr lang="en-GB" sz="900" baseline="-25000">
                          <a:effectLst/>
                        </a:rPr>
                        <a:t>24</a:t>
                      </a:r>
                      <a:r>
                        <a:rPr lang="en-GB" sz="900">
                          <a:effectLst/>
                        </a:rPr>
                        <a:t>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2522513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released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2,09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2,40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2,71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906807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F576EC-4BD3-48FA-95F4-58AFA4240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053047"/>
              </p:ext>
            </p:extLst>
          </p:nvPr>
        </p:nvGraphicFramePr>
        <p:xfrm>
          <a:off x="746409" y="4645303"/>
          <a:ext cx="6363970" cy="565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7435">
                  <a:extLst>
                    <a:ext uri="{9D8B030D-6E8A-4147-A177-3AD203B41FA5}">
                      <a16:colId xmlns:a16="http://schemas.microsoft.com/office/drawing/2014/main" val="933401244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3675171261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1065236555"/>
                    </a:ext>
                  </a:extLst>
                </a:gridCol>
                <a:gridCol w="1506220">
                  <a:extLst>
                    <a:ext uri="{9D8B030D-6E8A-4147-A177-3AD203B41FA5}">
                      <a16:colId xmlns:a16="http://schemas.microsoft.com/office/drawing/2014/main" val="3432785938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Phosphorescent </a:t>
                      </a:r>
                      <a:r>
                        <a:rPr lang="en-GB" sz="1200">
                          <a:effectLst/>
                        </a:rPr>
                        <a:t>molecules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Yttria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Y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3</a:t>
                      </a:r>
                      <a:r>
                        <a:rPr lang="fr-FR" sz="900">
                          <a:effectLst/>
                        </a:rPr>
                        <a:t> + Eu</a:t>
                      </a:r>
                      <a:r>
                        <a:rPr lang="fr-FR" sz="900" baseline="30000">
                          <a:effectLst/>
                        </a:rPr>
                        <a:t>3+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Spinel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MgAl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r>
                        <a:rPr lang="fr-FR" sz="900">
                          <a:effectLst/>
                        </a:rPr>
                        <a:t>O</a:t>
                      </a:r>
                      <a:r>
                        <a:rPr lang="fr-FR" sz="900" baseline="-25000">
                          <a:effectLst/>
                        </a:rPr>
                        <a:t>4</a:t>
                      </a:r>
                      <a:r>
                        <a:rPr lang="fr-FR" sz="900">
                          <a:effectLst/>
                        </a:rPr>
                        <a:t> + Ce</a:t>
                      </a:r>
                      <a:r>
                        <a:rPr lang="fr-FR" sz="900" baseline="30000">
                          <a:effectLst/>
                        </a:rPr>
                        <a:t>3+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Germania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GeO</a:t>
                      </a:r>
                      <a:r>
                        <a:rPr lang="fr-FR" sz="900" baseline="-25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5493183"/>
                  </a:ext>
                </a:extLst>
              </a:tr>
              <a:tr h="24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E</a:t>
                      </a:r>
                      <a:r>
                        <a:rPr lang="fr-FR" sz="1200" baseline="-25000">
                          <a:effectLst/>
                        </a:rPr>
                        <a:t>released</a:t>
                      </a:r>
                      <a:r>
                        <a:rPr lang="fr-FR" sz="1200">
                          <a:effectLst/>
                        </a:rPr>
                        <a:t> (eV)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2,03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2,39</a:t>
                      </a:r>
                      <a:endParaRPr lang="en-US" sz="1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2,68</a:t>
                      </a:r>
                      <a:endParaRPr lang="en-US" sz="1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1679123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87F76696-FF4F-4737-810E-011C70366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50" y="46448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543AE9-DF83-4543-80A3-A7BAEBA3EF20}"/>
              </a:ext>
            </a:extLst>
          </p:cNvPr>
          <p:cNvSpPr txBox="1"/>
          <p:nvPr/>
        </p:nvSpPr>
        <p:spPr>
          <a:xfrm>
            <a:off x="627622" y="6533513"/>
            <a:ext cx="4690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B472BD-82AD-454D-A2F7-CA44F862F1E3}"/>
              </a:ext>
            </a:extLst>
          </p:cNvPr>
          <p:cNvSpPr txBox="1"/>
          <p:nvPr/>
        </p:nvSpPr>
        <p:spPr>
          <a:xfrm>
            <a:off x="386291" y="1009650"/>
            <a:ext cx="5035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1.) Identify fluorescence or phosphorescence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AE5C9C-2DE6-46B2-A059-61C46088F3E6}"/>
              </a:ext>
            </a:extLst>
          </p:cNvPr>
          <p:cNvSpPr txBox="1"/>
          <p:nvPr/>
        </p:nvSpPr>
        <p:spPr>
          <a:xfrm>
            <a:off x="386291" y="1727732"/>
            <a:ext cx="357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2.) </a:t>
            </a:r>
            <a:r>
              <a:rPr lang="en-US" dirty="0" err="1"/>
              <a:t>Analyse</a:t>
            </a:r>
            <a:r>
              <a:rPr lang="en-US" dirty="0"/>
              <a:t> using spectroscopy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65531B-9C47-4BC2-92F3-F3011ADC2B1C}"/>
              </a:ext>
            </a:extLst>
          </p:cNvPr>
          <p:cNvSpPr txBox="1"/>
          <p:nvPr/>
        </p:nvSpPr>
        <p:spPr>
          <a:xfrm>
            <a:off x="386291" y="2445814"/>
            <a:ext cx="5579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3.) Read peak wavelength from the graph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B27990-429B-4926-BC9A-3E0EDCF5DA37}"/>
              </a:ext>
            </a:extLst>
          </p:cNvPr>
          <p:cNvSpPr txBox="1"/>
          <p:nvPr/>
        </p:nvSpPr>
        <p:spPr>
          <a:xfrm>
            <a:off x="386291" y="3140107"/>
            <a:ext cx="443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4.) Find the energy using E = </a:t>
            </a:r>
            <a:r>
              <a:rPr lang="en-US" dirty="0" err="1"/>
              <a:t>hc</a:t>
            </a:r>
            <a:r>
              <a:rPr lang="en-US" dirty="0"/>
              <a:t>/</a:t>
            </a:r>
            <a:r>
              <a:rPr lang="el-GR" dirty="0"/>
              <a:t>λ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4E0057-EC1D-4D66-AB9A-B18E3B6AEB44}"/>
              </a:ext>
            </a:extLst>
          </p:cNvPr>
          <p:cNvSpPr txBox="1"/>
          <p:nvPr/>
        </p:nvSpPr>
        <p:spPr>
          <a:xfrm>
            <a:off x="386291" y="3858189"/>
            <a:ext cx="613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5.) Convert to electron volts and compare to known values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B0C685-623B-429D-8361-029A18F2D522}"/>
              </a:ext>
            </a:extLst>
          </p:cNvPr>
          <p:cNvSpPr/>
          <p:nvPr/>
        </p:nvSpPr>
        <p:spPr>
          <a:xfrm>
            <a:off x="727200" y="652938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PRECAUTIONS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A3F6D9-0D0D-4D90-9F4F-C13F3A83E9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47" y="990600"/>
            <a:ext cx="4471553" cy="25152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A178B-E917-47C4-A376-BC31DE1DA0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657600"/>
            <a:ext cx="4648199" cy="26146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D60438-CC24-48EA-993A-005E00AAD5DB}"/>
              </a:ext>
            </a:extLst>
          </p:cNvPr>
          <p:cNvSpPr/>
          <p:nvPr/>
        </p:nvSpPr>
        <p:spPr>
          <a:xfrm>
            <a:off x="609600" y="651655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28023F-3AA2-47F6-9CB5-BE10CAAD26B9}"/>
              </a:ext>
            </a:extLst>
          </p:cNvPr>
          <p:cNvSpPr txBox="1"/>
          <p:nvPr/>
        </p:nvSpPr>
        <p:spPr>
          <a:xfrm>
            <a:off x="1066800" y="5569934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Quinin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F84A5A-3A28-428A-8346-EFC8268B4AC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38" b="33546"/>
          <a:stretch/>
        </p:blipFill>
        <p:spPr bwMode="auto">
          <a:xfrm>
            <a:off x="564496" y="990600"/>
            <a:ext cx="6445904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CA15F7-C911-4D6D-8B8D-EE628D304F8C}"/>
              </a:ext>
            </a:extLst>
          </p:cNvPr>
          <p:cNvSpPr/>
          <p:nvPr/>
        </p:nvSpPr>
        <p:spPr>
          <a:xfrm>
            <a:off x="593071" y="652467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525D2F-EF16-4874-904C-EF6806C6F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259" y="914400"/>
            <a:ext cx="2737825" cy="15400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06F2B-62D3-48A5-89A9-31B558327C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91" y="3648138"/>
            <a:ext cx="3891503" cy="2188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1B926ED-58C5-485C-9F46-BD1ED2B3D205}"/>
                  </a:ext>
                </a:extLst>
              </p:cNvPr>
              <p:cNvSpPr txBox="1"/>
              <p:nvPr/>
            </p:nvSpPr>
            <p:spPr>
              <a:xfrm>
                <a:off x="169987" y="793947"/>
                <a:ext cx="5454250" cy="24966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US" b="0" dirty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h𝑓</m:t>
                      </m:r>
                    </m:oMath>
                  </m:oMathPara>
                </a14:m>
                <a:endParaRPr lang="en-US" b="0" dirty="0"/>
              </a:p>
              <a:p>
                <a:endParaRPr lang="en-US" b="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(6.63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−34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)×(3×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458.23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−9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=4.34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4.34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=2.71288…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1B926ED-58C5-485C-9F46-BD1ED2B3D2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987" y="793947"/>
                <a:ext cx="5454250" cy="24966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C00006C-9262-4D8D-B110-D09D836F335A}"/>
              </a:ext>
            </a:extLst>
          </p:cNvPr>
          <p:cNvSpPr/>
          <p:nvPr/>
        </p:nvSpPr>
        <p:spPr>
          <a:xfrm>
            <a:off x="593071" y="653560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ABB30D-5092-4F64-A470-5ADCFC4D9B45}"/>
              </a:ext>
            </a:extLst>
          </p:cNvPr>
          <p:cNvSpPr txBox="1"/>
          <p:nvPr/>
        </p:nvSpPr>
        <p:spPr>
          <a:xfrm>
            <a:off x="5165070" y="3490004"/>
            <a:ext cx="3216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Deep purple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Fluorescein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Quinin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AF926E-B5D4-4AB7-A53B-CE1B3EA3F705}"/>
              </a:ext>
            </a:extLst>
          </p:cNvPr>
          <p:cNvSpPr txBox="1"/>
          <p:nvPr/>
        </p:nvSpPr>
        <p:spPr>
          <a:xfrm>
            <a:off x="593071" y="914400"/>
            <a:ext cx="565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Quinin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CC572-A7DC-4FF5-9317-B5621A6330AE}"/>
              </a:ext>
            </a:extLst>
          </p:cNvPr>
          <p:cNvSpPr txBox="1"/>
          <p:nvPr/>
        </p:nvSpPr>
        <p:spPr>
          <a:xfrm>
            <a:off x="593071" y="1575332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UV light to show fluorescence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E388E-F376-463D-B140-AE2716345CFB}"/>
              </a:ext>
            </a:extLst>
          </p:cNvPr>
          <p:cNvSpPr txBox="1"/>
          <p:nvPr/>
        </p:nvSpPr>
        <p:spPr>
          <a:xfrm>
            <a:off x="593071" y="2236264"/>
            <a:ext cx="481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Spectroscopy to find energy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E85AC1-D215-4DBA-B8E6-A4474BB3B6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914400"/>
            <a:ext cx="2150610" cy="1209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E29026-5870-41C6-B6C2-D409867513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0" y="2577021"/>
            <a:ext cx="3661219" cy="20594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11F2C0-7372-402A-819E-43AD31AE9F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749535"/>
            <a:ext cx="2677500" cy="15060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FA1813-24B2-425D-8216-D84C09285C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2" y="4749535"/>
            <a:ext cx="2625515" cy="14768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00F4264-7B06-43D8-91A8-A0198540C7DB}"/>
              </a:ext>
            </a:extLst>
          </p:cNvPr>
          <p:cNvSpPr/>
          <p:nvPr/>
        </p:nvSpPr>
        <p:spPr>
          <a:xfrm>
            <a:off x="580161" y="651269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7581C6-83F1-4A2C-BDB3-3EBBC1711439}"/>
              </a:ext>
            </a:extLst>
          </p:cNvPr>
          <p:cNvSpPr txBox="1"/>
          <p:nvPr/>
        </p:nvSpPr>
        <p:spPr>
          <a:xfrm>
            <a:off x="580161" y="3048000"/>
            <a:ext cx="3610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quinin was inside the tonic water of Nobel’s drink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found in </a:t>
            </a:r>
            <a:r>
              <a:rPr lang="en-US" dirty="0" err="1"/>
              <a:t>chinchona</a:t>
            </a:r>
            <a:r>
              <a:rPr lang="en-US" dirty="0"/>
              <a:t> bark on trees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 used in drugs to treat malaria and nighttime leg cramps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F065C-7909-4C66-A537-9AC42732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quinin fun facts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C3501-C2BC-4496-852A-D9B888AA06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0F8447-487C-4327-8992-1A33DB4CE9E3}"/>
              </a:ext>
            </a:extLst>
          </p:cNvPr>
          <p:cNvSpPr/>
          <p:nvPr/>
        </p:nvSpPr>
        <p:spPr>
          <a:xfrm>
            <a:off x="424391" y="6909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quinin was inside the tonic water of Nobel’s drink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It is found in cinchona bark on trees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Also used in drugs to treat malaria and nighttime leg cramps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62A146-3964-4007-ACF3-6F69696CC074}"/>
              </a:ext>
            </a:extLst>
          </p:cNvPr>
          <p:cNvSpPr/>
          <p:nvPr/>
        </p:nvSpPr>
        <p:spPr>
          <a:xfrm>
            <a:off x="593071" y="655153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b="1" dirty="0"/>
              <a:t>Shining a light on an unknown substance | 27/06/2022 | Lauren, Eleanor and Emily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69E152-5CBB-4813-B32D-FCE072CEC2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914400"/>
            <a:ext cx="3248691" cy="3064598"/>
          </a:xfrm>
          <a:prstGeom prst="rect">
            <a:avLst/>
          </a:prstGeom>
        </p:spPr>
      </p:pic>
      <p:pic>
        <p:nvPicPr>
          <p:cNvPr id="2050" name="Picture 2" descr="File:Quinine structure.svg - Wikimedia Commons">
            <a:extLst>
              <a:ext uri="{FF2B5EF4-FFF2-40B4-BE49-F238E27FC236}">
                <a16:creationId xmlns:a16="http://schemas.microsoft.com/office/drawing/2014/main" id="{F49509F3-513D-4548-AAB8-04B6C3112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2" y="3064598"/>
            <a:ext cx="21907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inchona — Wikipédia">
            <a:extLst>
              <a:ext uri="{FF2B5EF4-FFF2-40B4-BE49-F238E27FC236}">
                <a16:creationId xmlns:a16="http://schemas.microsoft.com/office/drawing/2014/main" id="{F8BC97DD-860D-442F-9E3C-FE1D7D2A4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071" y="315071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lfred Nobel - his life and work - NobelPrize.org">
            <a:extLst>
              <a:ext uri="{FF2B5EF4-FFF2-40B4-BE49-F238E27FC236}">
                <a16:creationId xmlns:a16="http://schemas.microsoft.com/office/drawing/2014/main" id="{C0CC2340-C9C5-4006-89CB-502FD4BBF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540" y="4027018"/>
            <a:ext cx="13811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FD05C2-C563-4869-8C8D-6B8CE73E4D10}"/>
              </a:ext>
            </a:extLst>
          </p:cNvPr>
          <p:cNvSpPr txBox="1"/>
          <p:nvPr/>
        </p:nvSpPr>
        <p:spPr>
          <a:xfrm>
            <a:off x="307321" y="519596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Years later, a group of researches won the Nobel Prize for using quinin in the treatment of malaria</a:t>
            </a:r>
          </a:p>
        </p:txBody>
      </p:sp>
    </p:spTree>
    <p:extLst>
      <p:ext uri="{BB962C8B-B14F-4D97-AF65-F5344CB8AC3E}">
        <p14:creationId xmlns:p14="http://schemas.microsoft.com/office/powerpoint/2010/main" val="51541962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187</TotalTime>
  <Words>506</Words>
  <Application>Microsoft Office PowerPoint</Application>
  <PresentationFormat>On-screen Show (4:3)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Comic Sans MS</vt:lpstr>
      <vt:lpstr>ITCOfficinaSans LT Book</vt:lpstr>
      <vt:lpstr>Times New Roman</vt:lpstr>
      <vt:lpstr>Wingdings</vt:lpstr>
      <vt:lpstr>Blank</vt:lpstr>
      <vt:lpstr>PowerPoint Presentation</vt:lpstr>
      <vt:lpstr>INTRODUCTION</vt:lpstr>
      <vt:lpstr>Introduction</vt:lpstr>
      <vt:lpstr>Method</vt:lpstr>
      <vt:lpstr>SAFETY PRECAUTIONS</vt:lpstr>
      <vt:lpstr>Results</vt:lpstr>
      <vt:lpstr>Results</vt:lpstr>
      <vt:lpstr>Conclusion</vt:lpstr>
      <vt:lpstr> quinin fun facts</vt:lpstr>
      <vt:lpstr>THANK YOU FOR LISTENING</vt:lpstr>
      <vt:lpstr>PowerPoint Presentation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Generic account for Communication Group</cp:lastModifiedBy>
  <cp:revision>23</cp:revision>
  <dcterms:created xsi:type="dcterms:W3CDTF">2014-02-16T12:40:24Z</dcterms:created>
  <dcterms:modified xsi:type="dcterms:W3CDTF">2022-06-27T14:26:07Z</dcterms:modified>
</cp:coreProperties>
</file>