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46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pos="2880">
          <p15:clr>
            <a:srgbClr val="A4A3A4"/>
          </p15:clr>
        </p15:guide>
        <p15:guide id="6" pos="521">
          <p15:clr>
            <a:srgbClr val="A4A3A4"/>
          </p15:clr>
        </p15:guide>
        <p15:guide id="7" pos="52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703"/>
    <a:srgbClr val="132577"/>
    <a:srgbClr val="F4F4F4"/>
    <a:srgbClr val="D1D2D4"/>
    <a:srgbClr val="B7B9BA"/>
    <a:srgbClr val="AF007C"/>
    <a:srgbClr val="0098D4"/>
    <a:srgbClr val="51A026"/>
    <a:srgbClr val="FFDD00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howGuides="1">
      <p:cViewPr varScale="1">
        <p:scale>
          <a:sx n="67" d="100"/>
          <a:sy n="67" d="100"/>
        </p:scale>
        <p:origin x="1092" y="40"/>
      </p:cViewPr>
      <p:guideLst>
        <p:guide orient="horz" pos="2160"/>
        <p:guide orient="horz" pos="346"/>
        <p:guide orient="horz" pos="3974"/>
        <p:guide orient="horz" pos="1026"/>
        <p:guide pos="2880"/>
        <p:guide pos="521"/>
        <p:guide pos="52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27/06/2022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logo_cou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3351600" y="1098000"/>
            <a:ext cx="5612400" cy="3564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727200" y="1098000"/>
            <a:ext cx="2574000" cy="3564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727688" y="764704"/>
            <a:ext cx="82368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751223" y="1016732"/>
            <a:ext cx="6421177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727200" y="764704"/>
            <a:ext cx="82368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719572" y="6483349"/>
            <a:ext cx="612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179512" y="6483438"/>
            <a:ext cx="413559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13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453" userDrawn="1">
          <p15:clr>
            <a:srgbClr val="F26B43"/>
          </p15:clr>
        </p15:guide>
        <p15:guide id="5" pos="5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80137" y="1828800"/>
            <a:ext cx="61837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1"/>
                </a:solidFill>
              </a:rPr>
              <a:t>Wilhelm’s Cycle Suit</a:t>
            </a:r>
            <a:endParaRPr lang="en-GB" sz="4800" b="1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4198203"/>
            <a:ext cx="8373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chemeClr val="accent1"/>
                </a:solidFill>
              </a:rPr>
              <a:t>Authors:</a:t>
            </a:r>
            <a:r>
              <a:rPr lang="en-US" sz="1600" dirty="0">
                <a:solidFill>
                  <a:schemeClr val="accent1"/>
                </a:solidFill>
              </a:rPr>
              <a:t>  Emily Marsh, Sophia Bosch, Emily Kenny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4953000"/>
            <a:ext cx="55274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132577"/>
                </a:solidFill>
              </a:rPr>
              <a:t>University of Warwick</a:t>
            </a:r>
          </a:p>
          <a:p>
            <a:r>
              <a:rPr lang="en-US" sz="1200" dirty="0">
                <a:solidFill>
                  <a:srgbClr val="132577"/>
                </a:solidFill>
              </a:rPr>
              <a:t>COVENTRY CV4 7AL – UNITED KINGDOM – Tel +44 (0)24 7652 3523</a:t>
            </a:r>
          </a:p>
          <a:p>
            <a:endParaRPr lang="en-US" sz="800" dirty="0">
              <a:solidFill>
                <a:srgbClr val="132577"/>
              </a:solidFill>
            </a:endParaRPr>
          </a:p>
          <a:p>
            <a:pPr defTabSz="1474788">
              <a:defRPr/>
            </a:pPr>
            <a:r>
              <a:rPr lang="en-GB" sz="1200" b="1" dirty="0">
                <a:solidFill>
                  <a:srgbClr val="132577"/>
                </a:solidFill>
              </a:rPr>
              <a:t>University of Liverpool </a:t>
            </a:r>
            <a:r>
              <a:rPr lang="en-GB" sz="1200" dirty="0">
                <a:solidFill>
                  <a:srgbClr val="132577"/>
                </a:solidFill>
              </a:rPr>
              <a:t>– Department of Physics, Oliver Lodge, Oxford Street</a:t>
            </a:r>
          </a:p>
          <a:p>
            <a:pPr defTabSz="1474788">
              <a:defRPr/>
            </a:pPr>
            <a:endParaRPr lang="en-GB" sz="800" dirty="0">
              <a:solidFill>
                <a:srgbClr val="132577"/>
              </a:solidFill>
            </a:endParaRPr>
          </a:p>
          <a:p>
            <a:r>
              <a:rPr lang="en-GB" sz="1200" dirty="0">
                <a:solidFill>
                  <a:srgbClr val="132577"/>
                </a:solidFill>
              </a:rPr>
              <a:t>LIVERPOOL L69 7ZE </a:t>
            </a:r>
            <a:r>
              <a:rPr lang="en-US" sz="1200" dirty="0">
                <a:solidFill>
                  <a:srgbClr val="132577"/>
                </a:solidFill>
              </a:rPr>
              <a:t>– UNITED KINGDOM – </a:t>
            </a:r>
            <a:r>
              <a:rPr lang="en-GB" sz="1200" dirty="0">
                <a:solidFill>
                  <a:srgbClr val="132577"/>
                </a:solidFill>
              </a:rPr>
              <a:t>Tel +44 (0)15 1794 3358</a:t>
            </a:r>
          </a:p>
          <a:p>
            <a:endParaRPr lang="en-GB" sz="800" dirty="0">
              <a:solidFill>
                <a:srgbClr val="132577"/>
              </a:solidFill>
            </a:endParaRPr>
          </a:p>
          <a:p>
            <a:r>
              <a:rPr lang="en-GB" sz="1200" b="1" dirty="0">
                <a:solidFill>
                  <a:srgbClr val="132577"/>
                </a:solidFill>
              </a:rPr>
              <a:t>EPSRC</a:t>
            </a:r>
            <a:r>
              <a:rPr lang="en-GB" sz="1200" dirty="0">
                <a:solidFill>
                  <a:srgbClr val="132577"/>
                </a:solidFill>
              </a:rPr>
              <a:t> – Polaris House – North Star Avenue</a:t>
            </a:r>
          </a:p>
          <a:p>
            <a:r>
              <a:rPr lang="en-GB" sz="1200" dirty="0">
                <a:solidFill>
                  <a:srgbClr val="132577"/>
                </a:solidFill>
              </a:rPr>
              <a:t>SWINDON SN2 1ET </a:t>
            </a:r>
            <a:r>
              <a:rPr lang="en-US" sz="1200" dirty="0">
                <a:solidFill>
                  <a:srgbClr val="132577"/>
                </a:solidFill>
              </a:rPr>
              <a:t>– UNITED KINGDOM – </a:t>
            </a:r>
            <a:r>
              <a:rPr lang="en-GB" sz="1200" dirty="0">
                <a:solidFill>
                  <a:srgbClr val="132577"/>
                </a:solidFill>
              </a:rPr>
              <a:t>Tel +44 (0)17 9344 4000</a:t>
            </a:r>
            <a:endParaRPr lang="en-US" sz="1200" dirty="0">
              <a:solidFill>
                <a:srgbClr val="132577"/>
              </a:solidFill>
            </a:endParaRPr>
          </a:p>
        </p:txBody>
      </p:sp>
      <p:pic>
        <p:nvPicPr>
          <p:cNvPr id="12" name="Picture 11" descr="logo-s@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12586" y="152400"/>
            <a:ext cx="970555" cy="119127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213940" y="4997842"/>
            <a:ext cx="2944670" cy="1538043"/>
            <a:chOff x="6213940" y="4997842"/>
            <a:chExt cx="2944670" cy="15380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7615" y="4997842"/>
              <a:ext cx="957785" cy="63602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3815" y="5639216"/>
              <a:ext cx="1964795" cy="89666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9699" y="5039559"/>
              <a:ext cx="1215706" cy="55259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3940" y="5878907"/>
              <a:ext cx="1116326" cy="44569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l Wilhelm’s Cycle Suit l 27/06/2022 l Emily Kenny, Sophia Bosch, Emily Marsh</a:t>
            </a: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3E9CB2-2691-496B-A87B-7174CC1F8C40}"/>
              </a:ext>
            </a:extLst>
          </p:cNvPr>
          <p:cNvSpPr txBox="1"/>
          <p:nvPr/>
        </p:nvSpPr>
        <p:spPr>
          <a:xfrm>
            <a:off x="304800" y="914400"/>
            <a:ext cx="8458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Wilhelm is cold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need to make a cycle suit for Wilhelm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have a choice of 6 materials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know the density, price and Young modulus of each material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Have to find best insulator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46EF87-530D-4D85-A32A-453515C800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672" y="3569929"/>
            <a:ext cx="4953000" cy="27860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l Wilhelm’s Cycle Suit | 27/06/2022 l Emily Kenny, Sophia Bosch, Emily Marsh</a:t>
            </a:r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9A34A6-3DFB-46FC-A18E-61B0452F39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74733"/>
            <a:ext cx="4621088" cy="25993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3F8DE7-0E55-4BF5-848D-A3C4E7D6EE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835026"/>
            <a:ext cx="4436534" cy="24955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B1A8A7-9D82-4C82-8E26-9B5EEFA6938C}"/>
              </a:ext>
            </a:extLst>
          </p:cNvPr>
          <p:cNvSpPr txBox="1"/>
          <p:nvPr/>
        </p:nvSpPr>
        <p:spPr>
          <a:xfrm>
            <a:off x="489987" y="769088"/>
            <a:ext cx="3581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thermal camera to find original temperature of material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Place hand on material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 120s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l Wilhelm’s Cycle Suit | 27/06/2022 l Emily Kenny, Sophia Bosch, Emily Marsh</a:t>
            </a:r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4C3ED3-E9E4-4621-AB87-7536D99A40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91" y="3582051"/>
            <a:ext cx="4770500" cy="26834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DECEFC-4CAA-42CA-9E7B-DA26A5F095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745308"/>
            <a:ext cx="4544400" cy="25562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54F80F-165A-41A3-9F90-7DBF0DB84C6A}"/>
              </a:ext>
            </a:extLst>
          </p:cNvPr>
          <p:cNvSpPr txBox="1"/>
          <p:nvPr/>
        </p:nvSpPr>
        <p:spPr>
          <a:xfrm>
            <a:off x="386290" y="745308"/>
            <a:ext cx="36523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Immediately record temperature of material after hand has been removed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 out change in temperature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Repeat experiment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988388-23BD-4C59-A8FD-3BA62EDD01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631204"/>
            <a:ext cx="2743200" cy="2743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l Wilhelm’s Cycle Suit l 27/06/2022 l Emily Kenny, Sophia Bosch, Emily Marsh</a:t>
            </a:r>
            <a:endParaRPr lang="fr-FR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789859E-4746-48EA-8C54-EFFBD3FFB6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485039"/>
              </p:ext>
            </p:extLst>
          </p:nvPr>
        </p:nvGraphicFramePr>
        <p:xfrm>
          <a:off x="489759" y="1217384"/>
          <a:ext cx="8350800" cy="4423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700">
                  <a:extLst>
                    <a:ext uri="{9D8B030D-6E8A-4147-A177-3AD203B41FA5}">
                      <a16:colId xmlns:a16="http://schemas.microsoft.com/office/drawing/2014/main" val="2437227150"/>
                    </a:ext>
                  </a:extLst>
                </a:gridCol>
                <a:gridCol w="2087700">
                  <a:extLst>
                    <a:ext uri="{9D8B030D-6E8A-4147-A177-3AD203B41FA5}">
                      <a16:colId xmlns:a16="http://schemas.microsoft.com/office/drawing/2014/main" val="1114377256"/>
                    </a:ext>
                  </a:extLst>
                </a:gridCol>
                <a:gridCol w="2087700">
                  <a:extLst>
                    <a:ext uri="{9D8B030D-6E8A-4147-A177-3AD203B41FA5}">
                      <a16:colId xmlns:a16="http://schemas.microsoft.com/office/drawing/2014/main" val="3852828850"/>
                    </a:ext>
                  </a:extLst>
                </a:gridCol>
                <a:gridCol w="2087700">
                  <a:extLst>
                    <a:ext uri="{9D8B030D-6E8A-4147-A177-3AD203B41FA5}">
                      <a16:colId xmlns:a16="http://schemas.microsoft.com/office/drawing/2014/main" val="1958284699"/>
                    </a:ext>
                  </a:extLst>
                </a:gridCol>
              </a:tblGrid>
              <a:tr h="1186560">
                <a:tc>
                  <a:txBody>
                    <a:bodyPr/>
                    <a:lstStyle/>
                    <a:p>
                      <a:r>
                        <a:rPr lang="en-US" dirty="0"/>
                        <a:t>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Temperature before/ 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Temperature after/ ⁰C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Temperature change/ ⁰C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125601"/>
                  </a:ext>
                </a:extLst>
              </a:tr>
              <a:tr h="481216">
                <a:tc>
                  <a:txBody>
                    <a:bodyPr/>
                    <a:lstStyle/>
                    <a:p>
                      <a:r>
                        <a:rPr lang="en-US" dirty="0"/>
                        <a:t>Plastic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34939"/>
                  </a:ext>
                </a:extLst>
              </a:tr>
              <a:tr h="481216">
                <a:tc>
                  <a:txBody>
                    <a:bodyPr/>
                    <a:lstStyle/>
                    <a:p>
                      <a:r>
                        <a:rPr lang="en-US" dirty="0"/>
                        <a:t>Metal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219945"/>
                  </a:ext>
                </a:extLst>
              </a:tr>
              <a:tr h="481216">
                <a:tc>
                  <a:txBody>
                    <a:bodyPr/>
                    <a:lstStyle/>
                    <a:p>
                      <a:r>
                        <a:rPr lang="en-US" dirty="0"/>
                        <a:t>Teflon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0720784"/>
                  </a:ext>
                </a:extLst>
              </a:tr>
              <a:tr h="481216">
                <a:tc>
                  <a:txBody>
                    <a:bodyPr/>
                    <a:lstStyle/>
                    <a:p>
                      <a:r>
                        <a:rPr lang="en-US" dirty="0"/>
                        <a:t>Tiling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754978"/>
                  </a:ext>
                </a:extLst>
              </a:tr>
              <a:tr h="830592">
                <a:tc>
                  <a:txBody>
                    <a:bodyPr/>
                    <a:lstStyle/>
                    <a:p>
                      <a:r>
                        <a:rPr lang="en-US" dirty="0"/>
                        <a:t>Crystalline Polystyrene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67275"/>
                  </a:ext>
                </a:extLst>
              </a:tr>
              <a:tr h="481216">
                <a:tc>
                  <a:txBody>
                    <a:bodyPr/>
                    <a:lstStyle/>
                    <a:p>
                      <a:r>
                        <a:rPr lang="en-US" dirty="0"/>
                        <a:t>Cork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29799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l Wilhelm’s Cycle Suit l 27/06/2022 l Emily Kenny, Sophia Bosch, Emily Marsh</a:t>
            </a:r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FC5C0D-7957-4BED-992E-5F4E57F09D3E}"/>
              </a:ext>
            </a:extLst>
          </p:cNvPr>
          <p:cNvSpPr txBox="1"/>
          <p:nvPr/>
        </p:nvSpPr>
        <p:spPr>
          <a:xfrm>
            <a:off x="460443" y="1098987"/>
            <a:ext cx="8770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materials with the largest temperature change are best insulators because they allow less heat through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Those below 4⁰C are conductors because heat passes through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B3B013-540B-4CB7-AFD7-773D17AEA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45" y="2493338"/>
            <a:ext cx="8957321" cy="14876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F50F06-9268-4FAB-B24C-460A578F70B9}"/>
              </a:ext>
            </a:extLst>
          </p:cNvPr>
          <p:cNvSpPr txBox="1"/>
          <p:nvPr/>
        </p:nvSpPr>
        <p:spPr>
          <a:xfrm>
            <a:off x="719572" y="4636689"/>
            <a:ext cx="8017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Lowest Young’s modulus: Teflon (5×10⁸) </a:t>
            </a:r>
            <a:r>
              <a:rPr lang="en-GB" b="1" dirty="0"/>
              <a:t>(N/m</a:t>
            </a:r>
            <a:r>
              <a:rPr lang="en-GB" b="1" baseline="30000" dirty="0"/>
              <a:t>2</a:t>
            </a:r>
            <a:r>
              <a:rPr lang="en-GB" b="1" dirty="0"/>
              <a:t>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Density: cork (240) </a:t>
            </a:r>
            <a:r>
              <a:rPr lang="en-GB" b="1" dirty="0"/>
              <a:t>(kg/m</a:t>
            </a:r>
            <a:r>
              <a:rPr lang="en-GB" b="1" baseline="30000" dirty="0"/>
              <a:t>3</a:t>
            </a:r>
            <a:r>
              <a:rPr lang="en-GB" b="1" dirty="0"/>
              <a:t>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Price: crystalline polystyrene (20) </a:t>
            </a:r>
            <a:r>
              <a:rPr lang="en-GB" b="1" dirty="0"/>
              <a:t>(€/m</a:t>
            </a:r>
            <a:r>
              <a:rPr lang="en-GB" b="1" baseline="30000" dirty="0"/>
              <a:t>2</a:t>
            </a:r>
            <a:r>
              <a:rPr lang="en-GB" b="1" dirty="0"/>
              <a:t>)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l Wilhelm’s Cycle Suit l 27/06/2022 l Emily Kenny, Sophia Bosch, Emily Marsh</a:t>
            </a:r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8D8373-A720-4A32-BEF1-DA783CAA9828}"/>
              </a:ext>
            </a:extLst>
          </p:cNvPr>
          <p:cNvSpPr txBox="1"/>
          <p:nvPr/>
        </p:nvSpPr>
        <p:spPr>
          <a:xfrm>
            <a:off x="179512" y="1066800"/>
            <a:ext cx="8659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Largest component is plastic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Highest thermal resistivity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lowest price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lowest density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lowest Young Modulus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4ADA78-B8ED-424C-A6CD-22F446847D6C}"/>
              </a:ext>
            </a:extLst>
          </p:cNvPr>
          <p:cNvSpPr txBox="1"/>
          <p:nvPr/>
        </p:nvSpPr>
        <p:spPr>
          <a:xfrm>
            <a:off x="228600" y="26670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Teflon incorporated in knees and elbows for wider range of motion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Lowest Young Modulus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Medium density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BUT most expensive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1F3BE7-FED3-4387-A18A-F375847CC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90201"/>
            <a:ext cx="9172487" cy="18891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-s@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8257" y="381000"/>
            <a:ext cx="1967487" cy="241492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730932" y="4419600"/>
            <a:ext cx="3916927" cy="1923231"/>
            <a:chOff x="2730932" y="4419600"/>
            <a:chExt cx="3916927" cy="192323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1294" y="4419600"/>
              <a:ext cx="1197653" cy="79531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1000" y="5221600"/>
              <a:ext cx="2456859" cy="112123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8204" y="4471765"/>
              <a:ext cx="1520168" cy="69098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0932" y="5521319"/>
              <a:ext cx="1395899" cy="55731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lank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lank.potx" id="{67C11CAC-9023-4D7C-A201-0E73168C1C5C}" vid="{657381B9-D2A2-47F3-8C63-832BC456550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161</TotalTime>
  <Words>396</Words>
  <Application>Microsoft Office PowerPoint</Application>
  <PresentationFormat>On-screen Show (4:3)</PresentationFormat>
  <Paragraphs>90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ITCOfficinaSans LT Book</vt:lpstr>
      <vt:lpstr>Wingdings</vt:lpstr>
      <vt:lpstr>Blank</vt:lpstr>
      <vt:lpstr>PowerPoint Presentation</vt:lpstr>
      <vt:lpstr>Introduction</vt:lpstr>
      <vt:lpstr>Method</vt:lpstr>
      <vt:lpstr>Method</vt:lpstr>
      <vt:lpstr>Results</vt:lpstr>
      <vt:lpstr>Results</vt:lpstr>
      <vt:lpstr>Conclusion</vt:lpstr>
      <vt:lpstr>PowerPoint Presentation</vt:lpstr>
    </vt:vector>
  </TitlesOfParts>
  <Company>ESRF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Guest</dc:creator>
  <cp:lastModifiedBy>Generic account for Communication Group</cp:lastModifiedBy>
  <cp:revision>22</cp:revision>
  <dcterms:created xsi:type="dcterms:W3CDTF">2014-02-16T12:40:24Z</dcterms:created>
  <dcterms:modified xsi:type="dcterms:W3CDTF">2022-06-27T14:05:23Z</dcterms:modified>
</cp:coreProperties>
</file>