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5"/>
  </p:notesMasterIdLst>
  <p:sldIdLst>
    <p:sldId id="402" r:id="rId5"/>
    <p:sldId id="428" r:id="rId6"/>
    <p:sldId id="406" r:id="rId7"/>
    <p:sldId id="407" r:id="rId8"/>
    <p:sldId id="429" r:id="rId9"/>
    <p:sldId id="408" r:id="rId10"/>
    <p:sldId id="410" r:id="rId11"/>
    <p:sldId id="411" r:id="rId12"/>
    <p:sldId id="412" r:id="rId13"/>
    <p:sldId id="413" r:id="rId14"/>
    <p:sldId id="414" r:id="rId15"/>
    <p:sldId id="415" r:id="rId16"/>
    <p:sldId id="416" r:id="rId17"/>
    <p:sldId id="417" r:id="rId18"/>
    <p:sldId id="418" r:id="rId19"/>
    <p:sldId id="419" r:id="rId20"/>
    <p:sldId id="420" r:id="rId21"/>
    <p:sldId id="426" r:id="rId22"/>
    <p:sldId id="427" r:id="rId23"/>
    <p:sldId id="430" r:id="rId24"/>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599C"/>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706" autoAdjust="0"/>
    <p:restoredTop sz="50000"/>
  </p:normalViewPr>
  <p:slideViewPr>
    <p:cSldViewPr snapToGrid="0" snapToObjects="1">
      <p:cViewPr varScale="1">
        <p:scale>
          <a:sx n="93" d="100"/>
          <a:sy n="93" d="100"/>
        </p:scale>
        <p:origin x="8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ADB949-2F28-4E5A-A30E-C237D6D5283E}" type="datetimeFigureOut">
              <a:rPr lang="en-GB" smtClean="0"/>
              <a:t>26/07/2017</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48A9E8-F96D-4D47-8B2F-547021A6FFDB}" type="slidenum">
              <a:rPr lang="en-GB" smtClean="0"/>
              <a:t>‹#›</a:t>
            </a:fld>
            <a:endParaRPr lang="en-GB" dirty="0"/>
          </a:p>
        </p:txBody>
      </p:sp>
    </p:spTree>
    <p:extLst>
      <p:ext uri="{BB962C8B-B14F-4D97-AF65-F5344CB8AC3E}">
        <p14:creationId xmlns:p14="http://schemas.microsoft.com/office/powerpoint/2010/main" val="4038460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48A9E8-F96D-4D47-8B2F-547021A6FFDB}" type="slidenum">
              <a:rPr lang="en-GB" smtClean="0"/>
              <a:t>1</a:t>
            </a:fld>
            <a:endParaRPr lang="en-GB"/>
          </a:p>
        </p:txBody>
      </p:sp>
    </p:spTree>
    <p:extLst>
      <p:ext uri="{BB962C8B-B14F-4D97-AF65-F5344CB8AC3E}">
        <p14:creationId xmlns:p14="http://schemas.microsoft.com/office/powerpoint/2010/main" val="542442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48A9E8-F96D-4D47-8B2F-547021A6FFDB}" type="slidenum">
              <a:rPr lang="en-GB" smtClean="0"/>
              <a:t>4</a:t>
            </a:fld>
            <a:endParaRPr lang="en-GB" dirty="0"/>
          </a:p>
        </p:txBody>
      </p:sp>
    </p:spTree>
    <p:extLst>
      <p:ext uri="{BB962C8B-B14F-4D97-AF65-F5344CB8AC3E}">
        <p14:creationId xmlns:p14="http://schemas.microsoft.com/office/powerpoint/2010/main" val="1051630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1" i="0" u="none" strike="noStrike" kern="1200" dirty="0" smtClean="0">
                <a:solidFill>
                  <a:schemeClr val="tx1"/>
                </a:solidFill>
                <a:effectLst/>
                <a:latin typeface="Arial" panose="020B0604020202020204" pitchFamily="34" charset="0"/>
                <a:ea typeface="+mn-ea"/>
                <a:cs typeface="Arial" panose="020B0604020202020204" pitchFamily="34" charset="0"/>
              </a:rPr>
              <a:t>Note:</a:t>
            </a:r>
            <a:r>
              <a:rPr lang="en-GB" sz="1100" b="0" i="0" u="none" strike="noStrike" kern="1200" dirty="0" smtClean="0">
                <a:solidFill>
                  <a:schemeClr val="tx1"/>
                </a:solidFill>
                <a:effectLst/>
                <a:latin typeface="Arial" panose="020B0604020202020204" pitchFamily="34" charset="0"/>
                <a:ea typeface="+mn-ea"/>
                <a:cs typeface="Arial" panose="020B0604020202020204" pitchFamily="34" charset="0"/>
              </a:rPr>
              <a:t> Health spending is measured as public spending by health ‘function’, and includes all spending on the NHS in the UK, but excludes administrative costs. It also includes medical research, devolved administrations and local government spending on health.</a:t>
            </a:r>
          </a:p>
          <a:p>
            <a:endParaRPr lang="en-GB" sz="1100" b="0" i="0" u="none" strike="noStrike" kern="1200" dirty="0" smtClean="0">
              <a:solidFill>
                <a:schemeClr val="tx1"/>
              </a:solidFill>
              <a:effectLst/>
              <a:latin typeface="Arial" panose="020B0604020202020204" pitchFamily="34" charset="0"/>
              <a:ea typeface="+mn-ea"/>
              <a:cs typeface="Arial" panose="020B0604020202020204" pitchFamily="34" charset="0"/>
            </a:endParaRPr>
          </a:p>
          <a:p>
            <a:r>
              <a:rPr lang="en-GB" sz="1100" b="1" i="0" u="none" strike="noStrike" kern="1200" dirty="0" smtClean="0">
                <a:solidFill>
                  <a:schemeClr val="tx1"/>
                </a:solidFill>
                <a:effectLst/>
                <a:latin typeface="Arial" panose="020B0604020202020204" pitchFamily="34" charset="0"/>
                <a:ea typeface="+mn-ea"/>
                <a:cs typeface="Arial" panose="020B0604020202020204" pitchFamily="34" charset="0"/>
              </a:rPr>
              <a:t>Source:</a:t>
            </a:r>
            <a:r>
              <a:rPr lang="en-GB" sz="1100" b="0" i="0" u="none" strike="noStrike" kern="1200" dirty="0" smtClean="0">
                <a:solidFill>
                  <a:schemeClr val="tx1"/>
                </a:solidFill>
                <a:effectLst/>
                <a:latin typeface="Arial" panose="020B0604020202020204" pitchFamily="34" charset="0"/>
                <a:ea typeface="+mn-ea"/>
                <a:cs typeface="Arial" panose="020B0604020202020204" pitchFamily="34" charset="0"/>
              </a:rPr>
              <a:t> Health Foundation analyses using data from Public Sector Statistical Analyses 2016 (HM Treasury); Fiscal Facts: Spending by function (Institute of Fiscal Studies); OHE Guide to UK Health and Health Care Statistics 2013 (Office of Health Economics, Hawe E and Cockcroft L); Quarterly National Accounts, Quarter 2 (Apr to June) 2015 dataset (Office for National Statistics); GDP deflators at market prices, and money GDP September 2016 (HM Treasury).</a:t>
            </a:r>
            <a:r>
              <a:rPr lang="en-GB" sz="1100" dirty="0" smtClean="0">
                <a:latin typeface="Arial" panose="020B0604020202020204" pitchFamily="34" charset="0"/>
                <a:cs typeface="Arial" panose="020B0604020202020204" pitchFamily="34" charset="0"/>
              </a:rPr>
              <a:t> </a:t>
            </a:r>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26333EF1-9BE1-3F46-AC92-B087BE00A53D}" type="slidenum">
              <a:rPr lang="en-GB" smtClean="0"/>
              <a:t>6</a:t>
            </a:fld>
            <a:endParaRPr lang="en-GB" dirty="0"/>
          </a:p>
        </p:txBody>
      </p:sp>
    </p:spTree>
    <p:extLst>
      <p:ext uri="{BB962C8B-B14F-4D97-AF65-F5344CB8AC3E}">
        <p14:creationId xmlns:p14="http://schemas.microsoft.com/office/powerpoint/2010/main" val="337780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1" i="0" u="none" strike="noStrike" kern="1200" dirty="0" smtClean="0">
                <a:solidFill>
                  <a:schemeClr val="tx1"/>
                </a:solidFill>
                <a:effectLst/>
                <a:latin typeface="Arial" panose="020B0604020202020204" pitchFamily="34" charset="0"/>
                <a:ea typeface="+mn-ea"/>
                <a:cs typeface="Arial" panose="020B0604020202020204" pitchFamily="34" charset="0"/>
              </a:rPr>
              <a:t>Note:</a:t>
            </a:r>
            <a:r>
              <a:rPr lang="en-GB" sz="1100" b="0" i="0" u="none" strike="noStrike" kern="1200" dirty="0" smtClean="0">
                <a:solidFill>
                  <a:schemeClr val="tx1"/>
                </a:solidFill>
                <a:effectLst/>
                <a:latin typeface="Arial" panose="020B0604020202020204" pitchFamily="34" charset="0"/>
                <a:ea typeface="+mn-ea"/>
                <a:cs typeface="Arial" panose="020B0604020202020204" pitchFamily="34" charset="0"/>
              </a:rPr>
              <a:t> EU14 average is the unweighted average of the first 15 countries to join the EU (excluding the UK). Total current spending shown in outline. The OECD definition of health has been used for international comparison which defines health as all activities with the primary purpose of improving, maintaining and preventing the deterioration of the health status of persons and mitigating the consequences of ill health through the application of qualified health knowledge, medical, paramedical and nursing knowledge, including technology, and traditional, complementary and alternative medicine.</a:t>
            </a:r>
            <a:r>
              <a:rPr lang="en-GB" sz="1100" dirty="0" smtClean="0">
                <a:latin typeface="Arial" panose="020B0604020202020204" pitchFamily="34" charset="0"/>
                <a:cs typeface="Arial" panose="020B0604020202020204" pitchFamily="34" charset="0"/>
              </a:rPr>
              <a:t> </a:t>
            </a:r>
          </a:p>
          <a:p>
            <a:endParaRPr lang="en-GB" sz="1100" b="1" i="0" u="none" strike="noStrike" kern="1200" dirty="0" smtClean="0">
              <a:solidFill>
                <a:schemeClr val="tx1"/>
              </a:solidFill>
              <a:effectLst/>
              <a:latin typeface="Arial" panose="020B0604020202020204" pitchFamily="34" charset="0"/>
              <a:ea typeface="+mn-ea"/>
              <a:cs typeface="Arial" panose="020B0604020202020204" pitchFamily="34" charset="0"/>
            </a:endParaRPr>
          </a:p>
          <a:p>
            <a:r>
              <a:rPr lang="en-GB" sz="1100" b="1" i="0" u="none" strike="noStrike" kern="1200" dirty="0" smtClean="0">
                <a:solidFill>
                  <a:schemeClr val="tx1"/>
                </a:solidFill>
                <a:effectLst/>
                <a:latin typeface="Arial" panose="020B0604020202020204" pitchFamily="34" charset="0"/>
                <a:ea typeface="+mn-ea"/>
                <a:cs typeface="Arial" panose="020B0604020202020204" pitchFamily="34" charset="0"/>
              </a:rPr>
              <a:t>Source:</a:t>
            </a:r>
            <a:r>
              <a:rPr lang="en-GB" sz="1100" b="0" i="0" u="none" strike="noStrike" kern="1200" dirty="0" smtClean="0">
                <a:solidFill>
                  <a:schemeClr val="tx1"/>
                </a:solidFill>
                <a:effectLst/>
                <a:latin typeface="Arial" panose="020B0604020202020204" pitchFamily="34" charset="0"/>
                <a:ea typeface="+mn-ea"/>
                <a:cs typeface="Arial" panose="020B0604020202020204" pitchFamily="34" charset="0"/>
              </a:rPr>
              <a:t> Organisation for Economic Co-operation and Development.</a:t>
            </a:r>
            <a:r>
              <a:rPr lang="en-GB" sz="1100" dirty="0" smtClean="0">
                <a:latin typeface="Arial" panose="020B0604020202020204" pitchFamily="34" charset="0"/>
                <a:cs typeface="Arial" panose="020B0604020202020204" pitchFamily="34" charset="0"/>
              </a:rPr>
              <a:t> </a:t>
            </a:r>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26333EF1-9BE1-3F46-AC92-B087BE00A53D}" type="slidenum">
              <a:rPr lang="en-GB" smtClean="0"/>
              <a:t>7</a:t>
            </a:fld>
            <a:endParaRPr lang="en-GB" dirty="0"/>
          </a:p>
        </p:txBody>
      </p:sp>
    </p:spTree>
    <p:extLst>
      <p:ext uri="{BB962C8B-B14F-4D97-AF65-F5344CB8AC3E}">
        <p14:creationId xmlns:p14="http://schemas.microsoft.com/office/powerpoint/2010/main" val="1853045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1" dirty="0" smtClean="0">
                <a:latin typeface="Arial" panose="020B0604020202020204" pitchFamily="34" charset="0"/>
                <a:cs typeface="Arial" panose="020B0604020202020204" pitchFamily="34" charset="0"/>
              </a:rPr>
              <a:t>Source</a:t>
            </a:r>
            <a:r>
              <a:rPr lang="en-GB" sz="1100" dirty="0" smtClean="0">
                <a:latin typeface="Arial" panose="020B0604020202020204" pitchFamily="34" charset="0"/>
                <a:cs typeface="Arial" panose="020B0604020202020204" pitchFamily="34" charset="0"/>
              </a:rPr>
              <a:t>: Personal Social Services: Expenditure and Unit Costs (NHS Digital).</a:t>
            </a:r>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26333EF1-9BE1-3F46-AC92-B087BE00A53D}" type="slidenum">
              <a:rPr lang="en-GB" smtClean="0"/>
              <a:t>8</a:t>
            </a:fld>
            <a:endParaRPr lang="en-GB" dirty="0"/>
          </a:p>
        </p:txBody>
      </p:sp>
    </p:spTree>
    <p:extLst>
      <p:ext uri="{BB962C8B-B14F-4D97-AF65-F5344CB8AC3E}">
        <p14:creationId xmlns:p14="http://schemas.microsoft.com/office/powerpoint/2010/main" val="1182967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1" dirty="0" smtClean="0">
                <a:latin typeface="Arial" panose="020B0604020202020204" pitchFamily="34" charset="0"/>
                <a:cs typeface="Arial" panose="020B0604020202020204" pitchFamily="34" charset="0"/>
              </a:rPr>
              <a:t>Note</a:t>
            </a:r>
            <a:r>
              <a:rPr lang="en-GB" sz="1100" dirty="0" smtClean="0">
                <a:latin typeface="Arial" panose="020B0604020202020204" pitchFamily="34" charset="0"/>
                <a:cs typeface="Arial" panose="020B0604020202020204" pitchFamily="34" charset="0"/>
              </a:rPr>
              <a:t>: Figures relate to the number of people receiving services (community based, residential or nursing care) provided or commissioned by local authorities.</a:t>
            </a:r>
          </a:p>
          <a:p>
            <a:r>
              <a:rPr lang="en-GB" sz="1100" dirty="0" smtClean="0">
                <a:latin typeface="Arial" panose="020B0604020202020204" pitchFamily="34" charset="0"/>
                <a:cs typeface="Arial" panose="020B0604020202020204" pitchFamily="34" charset="0"/>
              </a:rPr>
              <a:t>	</a:t>
            </a:r>
          </a:p>
          <a:p>
            <a:r>
              <a:rPr lang="en-GB" sz="1100" b="1" dirty="0" smtClean="0">
                <a:latin typeface="Arial" panose="020B0604020202020204" pitchFamily="34" charset="0"/>
                <a:cs typeface="Arial" panose="020B0604020202020204" pitchFamily="34" charset="0"/>
              </a:rPr>
              <a:t>Source</a:t>
            </a:r>
            <a:r>
              <a:rPr lang="en-GB" sz="1100" dirty="0" smtClean="0">
                <a:latin typeface="Arial" panose="020B0604020202020204" pitchFamily="34" charset="0"/>
                <a:cs typeface="Arial" panose="020B0604020202020204" pitchFamily="34" charset="0"/>
              </a:rPr>
              <a:t>: National Adult Social Care Intelligence Service, Referrals and Packages, module P1.</a:t>
            </a:r>
          </a:p>
        </p:txBody>
      </p:sp>
      <p:sp>
        <p:nvSpPr>
          <p:cNvPr id="4" name="Slide Number Placeholder 3"/>
          <p:cNvSpPr>
            <a:spLocks noGrp="1"/>
          </p:cNvSpPr>
          <p:nvPr>
            <p:ph type="sldNum" sz="quarter" idx="10"/>
          </p:nvPr>
        </p:nvSpPr>
        <p:spPr/>
        <p:txBody>
          <a:bodyPr/>
          <a:lstStyle/>
          <a:p>
            <a:fld id="{26333EF1-9BE1-3F46-AC92-B087BE00A53D}" type="slidenum">
              <a:rPr lang="en-GB" smtClean="0"/>
              <a:t>9</a:t>
            </a:fld>
            <a:endParaRPr lang="en-GB" dirty="0"/>
          </a:p>
        </p:txBody>
      </p:sp>
    </p:spTree>
    <p:extLst>
      <p:ext uri="{BB962C8B-B14F-4D97-AF65-F5344CB8AC3E}">
        <p14:creationId xmlns:p14="http://schemas.microsoft.com/office/powerpoint/2010/main" val="706247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1" dirty="0" smtClean="0">
                <a:latin typeface="Arial" panose="020B0604020202020204" pitchFamily="34" charset="0"/>
                <a:cs typeface="Arial" panose="020B0604020202020204" pitchFamily="34" charset="0"/>
              </a:rPr>
              <a:t>Note</a:t>
            </a:r>
            <a:r>
              <a:rPr lang="en-GB" sz="1100" dirty="0" smtClean="0">
                <a:latin typeface="Arial" panose="020B0604020202020204" pitchFamily="34" charset="0"/>
                <a:cs typeface="Arial" panose="020B0604020202020204" pitchFamily="34" charset="0"/>
              </a:rPr>
              <a:t>: Activities of daily living include eating, bathing, dressing.</a:t>
            </a:r>
          </a:p>
          <a:p>
            <a:endParaRPr lang="en-GB" sz="1100" dirty="0" smtClean="0">
              <a:latin typeface="Arial" panose="020B0604020202020204" pitchFamily="34" charset="0"/>
              <a:cs typeface="Arial" panose="020B0604020202020204" pitchFamily="34" charset="0"/>
            </a:endParaRPr>
          </a:p>
          <a:p>
            <a:r>
              <a:rPr lang="en-GB" sz="1100" b="1" dirty="0" smtClean="0">
                <a:latin typeface="Arial" panose="020B0604020202020204" pitchFamily="34" charset="0"/>
                <a:cs typeface="Arial" panose="020B0604020202020204" pitchFamily="34" charset="0"/>
              </a:rPr>
              <a:t>Source</a:t>
            </a:r>
            <a:r>
              <a:rPr lang="en-GB" sz="1100" dirty="0" smtClean="0">
                <a:latin typeface="Arial" panose="020B0604020202020204" pitchFamily="34" charset="0"/>
                <a:cs typeface="Arial" panose="020B0604020202020204" pitchFamily="34" charset="0"/>
              </a:rPr>
              <a:t>: Health Survey for England.</a:t>
            </a:r>
          </a:p>
        </p:txBody>
      </p:sp>
      <p:sp>
        <p:nvSpPr>
          <p:cNvPr id="4" name="Slide Number Placeholder 3"/>
          <p:cNvSpPr>
            <a:spLocks noGrp="1"/>
          </p:cNvSpPr>
          <p:nvPr>
            <p:ph type="sldNum" sz="quarter" idx="10"/>
          </p:nvPr>
        </p:nvSpPr>
        <p:spPr/>
        <p:txBody>
          <a:bodyPr/>
          <a:lstStyle/>
          <a:p>
            <a:fld id="{26333EF1-9BE1-3F46-AC92-B087BE00A53D}" type="slidenum">
              <a:rPr lang="en-GB" smtClean="0"/>
              <a:t>10</a:t>
            </a:fld>
            <a:endParaRPr lang="en-GB" dirty="0"/>
          </a:p>
        </p:txBody>
      </p:sp>
    </p:spTree>
    <p:extLst>
      <p:ext uri="{BB962C8B-B14F-4D97-AF65-F5344CB8AC3E}">
        <p14:creationId xmlns:p14="http://schemas.microsoft.com/office/powerpoint/2010/main" val="269073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1" dirty="0" smtClean="0">
                <a:latin typeface="Arial" panose="020B0604020202020204" pitchFamily="34" charset="0"/>
                <a:cs typeface="Arial" panose="020B0604020202020204" pitchFamily="34" charset="0"/>
              </a:rPr>
              <a:t>Source</a:t>
            </a:r>
            <a:r>
              <a:rPr lang="en-GB" sz="1100" dirty="0" smtClean="0">
                <a:latin typeface="Arial" panose="020B0604020202020204" pitchFamily="34" charset="0"/>
                <a:cs typeface="Arial" panose="020B0604020202020204" pitchFamily="34" charset="0"/>
              </a:rPr>
              <a:t>: Health Foundation analysis using LSE results from Hancock R, Wittenberg R, Hu B, et al. Long-term care funding in England: an analysis of the costs and distributional effects of potential reforms. PSSRU Discussion Paper 2857. London: LSE, 2013.</a:t>
            </a:r>
          </a:p>
        </p:txBody>
      </p:sp>
      <p:sp>
        <p:nvSpPr>
          <p:cNvPr id="4" name="Slide Number Placeholder 3"/>
          <p:cNvSpPr>
            <a:spLocks noGrp="1"/>
          </p:cNvSpPr>
          <p:nvPr>
            <p:ph type="sldNum" sz="quarter" idx="10"/>
          </p:nvPr>
        </p:nvSpPr>
        <p:spPr/>
        <p:txBody>
          <a:bodyPr/>
          <a:lstStyle/>
          <a:p>
            <a:fld id="{26333EF1-9BE1-3F46-AC92-B087BE00A53D}" type="slidenum">
              <a:rPr lang="en-GB" smtClean="0"/>
              <a:t>14</a:t>
            </a:fld>
            <a:endParaRPr lang="en-GB" dirty="0"/>
          </a:p>
        </p:txBody>
      </p:sp>
    </p:spTree>
    <p:extLst>
      <p:ext uri="{BB962C8B-B14F-4D97-AF65-F5344CB8AC3E}">
        <p14:creationId xmlns:p14="http://schemas.microsoft.com/office/powerpoint/2010/main" val="187104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normAutofit/>
          </a:bodyPr>
          <a:lstStyle>
            <a:lvl1pPr algn="ctr">
              <a:defRPr sz="2800">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normAutofit/>
          </a:bodyPr>
          <a:lstStyle>
            <a:lvl1pPr marL="0" indent="0" algn="ctr">
              <a:buNone/>
              <a:defRPr sz="200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8372C267-1D3F-A642-9FD6-0192604797DF}" type="datetimeFigureOut">
              <a:rPr lang="en-US" smtClean="0"/>
              <a:t>7/26/2017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17AFF1-1D8A-394A-898D-E0FE52356337}" type="slidenum">
              <a:rPr lang="en-US" smtClean="0"/>
              <a:t>‹#›</a:t>
            </a:fld>
            <a:endParaRPr lang="en-US" dirty="0"/>
          </a:p>
        </p:txBody>
      </p:sp>
    </p:spTree>
    <p:extLst>
      <p:ext uri="{BB962C8B-B14F-4D97-AF65-F5344CB8AC3E}">
        <p14:creationId xmlns:p14="http://schemas.microsoft.com/office/powerpoint/2010/main" val="84918388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9634" y="337689"/>
            <a:ext cx="7886700" cy="718937"/>
          </a:xfrm>
        </p:spPr>
        <p:txBody>
          <a:bodyPr anchor="t" anchorCtr="0">
            <a:normAutofit/>
          </a:bodyPr>
          <a:lstStyle>
            <a:lvl1pPr>
              <a:defRPr sz="2200" b="1">
                <a:solidFill>
                  <a:schemeClr val="tx1">
                    <a:lumMod val="85000"/>
                    <a:lumOff val="15000"/>
                  </a:schemeClr>
                </a:solidFill>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32695" y="1114496"/>
            <a:ext cx="7886700" cy="3263504"/>
          </a:xfrm>
        </p:spPr>
        <p:txBody>
          <a:bodyPr>
            <a:normAutofit/>
          </a:bodyPr>
          <a:lstStyle>
            <a:lvl1pPr marL="171450" indent="-171450">
              <a:lnSpc>
                <a:spcPct val="150000"/>
              </a:lnSpc>
              <a:buClr>
                <a:schemeClr val="tx1">
                  <a:lumMod val="85000"/>
                  <a:lumOff val="15000"/>
                </a:schemeClr>
              </a:buClr>
              <a:buSzPct val="90000"/>
              <a:buFont typeface="Wingdings" panose="05000000000000000000" pitchFamily="2" charset="2"/>
              <a:buChar char="§"/>
              <a:defRPr sz="1600">
                <a:solidFill>
                  <a:schemeClr val="tx1">
                    <a:lumMod val="85000"/>
                    <a:lumOff val="15000"/>
                  </a:schemeClr>
                </a:solidFill>
                <a:latin typeface="Arial" panose="020B0604020202020204" pitchFamily="34" charset="0"/>
                <a:cs typeface="Arial" panose="020B0604020202020204" pitchFamily="34" charset="0"/>
              </a:defRPr>
            </a:lvl1pPr>
            <a:lvl2pPr marL="514350" indent="-171450">
              <a:lnSpc>
                <a:spcPct val="100000"/>
              </a:lnSpc>
              <a:buClr>
                <a:schemeClr val="tx1">
                  <a:lumMod val="85000"/>
                  <a:lumOff val="15000"/>
                </a:schemeClr>
              </a:buClr>
              <a:buSzPct val="90000"/>
              <a:buFont typeface="Wingdings" panose="05000000000000000000" pitchFamily="2" charset="2"/>
              <a:buChar char="§"/>
              <a:defRPr sz="1200">
                <a:solidFill>
                  <a:schemeClr val="tx1">
                    <a:lumMod val="85000"/>
                    <a:lumOff val="15000"/>
                  </a:schemeClr>
                </a:solidFill>
                <a:latin typeface="Arial" panose="020B0604020202020204" pitchFamily="34" charset="0"/>
                <a:cs typeface="Arial" panose="020B0604020202020204" pitchFamily="34" charset="0"/>
              </a:defRPr>
            </a:lvl2pPr>
            <a:lvl3pPr marL="857250" indent="-171450">
              <a:lnSpc>
                <a:spcPct val="100000"/>
              </a:lnSpc>
              <a:buClr>
                <a:schemeClr val="tx1">
                  <a:lumMod val="85000"/>
                  <a:lumOff val="15000"/>
                </a:schemeClr>
              </a:buClr>
              <a:buSzPct val="90000"/>
              <a:buFont typeface="Wingdings" panose="05000000000000000000" pitchFamily="2" charset="2"/>
              <a:buChar char="§"/>
              <a:defRPr sz="1100">
                <a:solidFill>
                  <a:schemeClr val="tx1">
                    <a:lumMod val="85000"/>
                    <a:lumOff val="15000"/>
                  </a:schemeClr>
                </a:solidFill>
                <a:latin typeface="Arial" panose="020B0604020202020204" pitchFamily="34" charset="0"/>
                <a:cs typeface="Arial" panose="020B0604020202020204" pitchFamily="34" charset="0"/>
              </a:defRPr>
            </a:lvl3pPr>
            <a:lvl4pPr marL="1200150" indent="-171450">
              <a:lnSpc>
                <a:spcPct val="100000"/>
              </a:lnSpc>
              <a:buClr>
                <a:schemeClr val="tx1">
                  <a:lumMod val="85000"/>
                  <a:lumOff val="15000"/>
                </a:schemeClr>
              </a:buClr>
              <a:buSzPct val="90000"/>
              <a:buFont typeface="Wingdings" panose="05000000000000000000" pitchFamily="2" charset="2"/>
              <a:buChar char="§"/>
              <a:defRPr sz="1050">
                <a:solidFill>
                  <a:schemeClr val="tx1">
                    <a:lumMod val="85000"/>
                    <a:lumOff val="15000"/>
                  </a:schemeClr>
                </a:solidFill>
                <a:latin typeface="Arial" panose="020B0604020202020204" pitchFamily="34" charset="0"/>
                <a:cs typeface="Arial" panose="020B0604020202020204" pitchFamily="34" charset="0"/>
              </a:defRPr>
            </a:lvl4pPr>
            <a:lvl5pPr marL="1543050" indent="-171450">
              <a:lnSpc>
                <a:spcPct val="100000"/>
              </a:lnSpc>
              <a:buClr>
                <a:schemeClr val="tx1">
                  <a:lumMod val="85000"/>
                  <a:lumOff val="15000"/>
                </a:schemeClr>
              </a:buClr>
              <a:buSzPct val="90000"/>
              <a:buFont typeface="Wingdings" panose="05000000000000000000" pitchFamily="2" charset="2"/>
              <a:buChar char="§"/>
              <a:defRPr sz="1050">
                <a:solidFill>
                  <a:schemeClr val="tx1">
                    <a:lumMod val="85000"/>
                    <a:lumOff val="15000"/>
                  </a:schemeClr>
                </a:solidFill>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8372C267-1D3F-A642-9FD6-0192604797DF}" type="datetimeFigureOut">
              <a:rPr lang="en-US" smtClean="0"/>
              <a:t>7/26/2017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17AFF1-1D8A-394A-898D-E0FE52356337}" type="slidenum">
              <a:rPr lang="en-US" smtClean="0"/>
              <a:t>‹#›</a:t>
            </a:fld>
            <a:endParaRPr lang="en-US" dirty="0"/>
          </a:p>
        </p:txBody>
      </p:sp>
    </p:spTree>
    <p:extLst>
      <p:ext uri="{BB962C8B-B14F-4D97-AF65-F5344CB8AC3E}">
        <p14:creationId xmlns:p14="http://schemas.microsoft.com/office/powerpoint/2010/main" val="5730446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normAutofit/>
          </a:bodyPr>
          <a:lstStyle>
            <a:lvl1pPr>
              <a:defRPr sz="2800">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normAutofit/>
          </a:bodyPr>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8372C267-1D3F-A642-9FD6-0192604797DF}" type="datetimeFigureOut">
              <a:rPr lang="en-US" smtClean="0"/>
              <a:t>7/26/2017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C17AFF1-1D8A-394A-898D-E0FE52356337}" type="slidenum">
              <a:rPr lang="en-US" smtClean="0"/>
              <a:t>‹#›</a:t>
            </a:fld>
            <a:endParaRPr lang="en-US" dirty="0"/>
          </a:p>
        </p:txBody>
      </p:sp>
    </p:spTree>
    <p:extLst>
      <p:ext uri="{BB962C8B-B14F-4D97-AF65-F5344CB8AC3E}">
        <p14:creationId xmlns:p14="http://schemas.microsoft.com/office/powerpoint/2010/main" val="104340217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200" b="1">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18582" y="1369219"/>
            <a:ext cx="3886200" cy="3263504"/>
          </a:xfrm>
        </p:spPr>
        <p:txBody>
          <a:bodyPr>
            <a:normAutofit/>
          </a:bodyPr>
          <a:lstStyle>
            <a:lvl1pPr marL="171450" indent="-171450">
              <a:buFont typeface="Wingdings" panose="05000000000000000000" pitchFamily="2" charset="2"/>
              <a:buChar char="§"/>
              <a:defRPr sz="1600">
                <a:latin typeface="Arial" panose="020B0604020202020204" pitchFamily="34" charset="0"/>
                <a:cs typeface="Arial" panose="020B0604020202020204" pitchFamily="34" charset="0"/>
              </a:defRPr>
            </a:lvl1pPr>
            <a:lvl2pPr marL="514350" indent="-171450">
              <a:buFont typeface="Wingdings" panose="05000000000000000000" pitchFamily="2" charset="2"/>
              <a:buChar char="§"/>
              <a:defRPr sz="1200">
                <a:latin typeface="Arial" panose="020B0604020202020204" pitchFamily="34" charset="0"/>
                <a:cs typeface="Arial" panose="020B0604020202020204" pitchFamily="34" charset="0"/>
              </a:defRPr>
            </a:lvl2pPr>
            <a:lvl3pPr marL="857250" indent="-171450">
              <a:buFont typeface="Wingdings" panose="05000000000000000000" pitchFamily="2" charset="2"/>
              <a:buChar char="§"/>
              <a:defRPr sz="1100">
                <a:latin typeface="Arial" panose="020B0604020202020204" pitchFamily="34" charset="0"/>
                <a:cs typeface="Arial" panose="020B0604020202020204" pitchFamily="34" charset="0"/>
              </a:defRPr>
            </a:lvl3pPr>
            <a:lvl4pPr marL="1200150" indent="-171450">
              <a:buFont typeface="Wingdings" panose="05000000000000000000" pitchFamily="2" charset="2"/>
              <a:buChar char="§"/>
              <a:defRPr sz="1050">
                <a:latin typeface="Arial" panose="020B0604020202020204" pitchFamily="34" charset="0"/>
                <a:cs typeface="Arial" panose="020B0604020202020204" pitchFamily="34" charset="0"/>
              </a:defRPr>
            </a:lvl4pPr>
            <a:lvl5pPr marL="1543050" indent="-171450">
              <a:buFont typeface="Wingdings" panose="05000000000000000000" pitchFamily="2" charset="2"/>
              <a:buChar char="§"/>
              <a:defRPr sz="1050">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420626" y="1369219"/>
            <a:ext cx="4358849" cy="3263504"/>
          </a:xfrm>
        </p:spPr>
        <p:txBody>
          <a:bodyPr>
            <a:normAutofit/>
          </a:bodyPr>
          <a:lstStyle>
            <a:lvl1pPr marL="285750" indent="-285750">
              <a:buFont typeface="Wingdings" panose="05000000000000000000" pitchFamily="2" charset="2"/>
              <a:buChar char="§"/>
              <a:defRPr sz="1600">
                <a:latin typeface="Arial" panose="020B0604020202020204" pitchFamily="34" charset="0"/>
                <a:cs typeface="Arial" panose="020B0604020202020204" pitchFamily="34" charset="0"/>
              </a:defRPr>
            </a:lvl1pPr>
            <a:lvl2pPr marL="514350" indent="-171450">
              <a:buFont typeface="Wingdings" panose="05000000000000000000" pitchFamily="2" charset="2"/>
              <a:buChar char="§"/>
              <a:defRPr sz="1200">
                <a:latin typeface="Arial" panose="020B0604020202020204" pitchFamily="34" charset="0"/>
                <a:cs typeface="Arial" panose="020B0604020202020204" pitchFamily="34" charset="0"/>
              </a:defRPr>
            </a:lvl2pPr>
            <a:lvl3pPr marL="857250" indent="-171450">
              <a:buFont typeface="Wingdings" panose="05000000000000000000" pitchFamily="2" charset="2"/>
              <a:buChar char="§"/>
              <a:defRPr sz="1100">
                <a:latin typeface="Arial" panose="020B0604020202020204" pitchFamily="34" charset="0"/>
                <a:cs typeface="Arial" panose="020B0604020202020204" pitchFamily="34" charset="0"/>
              </a:defRPr>
            </a:lvl3pPr>
            <a:lvl4pPr marL="1200150" indent="-171450">
              <a:buFont typeface="Wingdings" panose="05000000000000000000" pitchFamily="2" charset="2"/>
              <a:buChar char="§"/>
              <a:defRPr sz="1050">
                <a:latin typeface="Arial" panose="020B0604020202020204" pitchFamily="34" charset="0"/>
                <a:cs typeface="Arial" panose="020B0604020202020204" pitchFamily="34" charset="0"/>
              </a:defRPr>
            </a:lvl4pPr>
            <a:lvl5pPr marL="1543050" indent="-171450">
              <a:buFont typeface="Wingdings" panose="05000000000000000000" pitchFamily="2" charset="2"/>
              <a:buChar char="§"/>
              <a:defRPr sz="1050">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8372C267-1D3F-A642-9FD6-0192604797DF}" type="datetimeFigureOut">
              <a:rPr lang="en-US" smtClean="0"/>
              <a:t>7/26/2017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C17AFF1-1D8A-394A-898D-E0FE52356337}" type="slidenum">
              <a:rPr lang="en-US" smtClean="0"/>
              <a:t>‹#›</a:t>
            </a:fld>
            <a:endParaRPr lang="en-US" dirty="0"/>
          </a:p>
        </p:txBody>
      </p:sp>
    </p:spTree>
    <p:extLst>
      <p:ext uri="{BB962C8B-B14F-4D97-AF65-F5344CB8AC3E}">
        <p14:creationId xmlns:p14="http://schemas.microsoft.com/office/powerpoint/2010/main" val="10882659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372C267-1D3F-A642-9FD6-0192604797DF}" type="datetimeFigureOut">
              <a:rPr lang="en-US" smtClean="0"/>
              <a:t>7/26/2017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C17AFF1-1D8A-394A-898D-E0FE52356337}" type="slidenum">
              <a:rPr lang="en-US" smtClean="0"/>
              <a:t>‹#›</a:t>
            </a:fld>
            <a:endParaRPr lang="en-US" dirty="0"/>
          </a:p>
        </p:txBody>
      </p:sp>
    </p:spTree>
    <p:extLst>
      <p:ext uri="{BB962C8B-B14F-4D97-AF65-F5344CB8AC3E}">
        <p14:creationId xmlns:p14="http://schemas.microsoft.com/office/powerpoint/2010/main" val="128301873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72C267-1D3F-A642-9FD6-0192604797DF}" type="datetimeFigureOut">
              <a:rPr lang="en-US" smtClean="0"/>
              <a:t>7/26/2017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C17AFF1-1D8A-394A-898D-E0FE52356337}" type="slidenum">
              <a:rPr lang="en-US" smtClean="0"/>
              <a:t>‹#›</a:t>
            </a:fld>
            <a:endParaRPr lang="en-US" dirty="0"/>
          </a:p>
        </p:txBody>
      </p:sp>
    </p:spTree>
    <p:extLst>
      <p:ext uri="{BB962C8B-B14F-4D97-AF65-F5344CB8AC3E}">
        <p14:creationId xmlns:p14="http://schemas.microsoft.com/office/powerpoint/2010/main" val="81252919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t">
            <a:noAutofit/>
          </a:bodyPr>
          <a:lstStyle>
            <a:lvl1pPr>
              <a:defRPr sz="2800" b="1">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3887391" y="895865"/>
            <a:ext cx="4629150" cy="3499923"/>
          </a:xfrm>
        </p:spPr>
        <p:txBody>
          <a:bodyPr>
            <a:normAutofit/>
          </a:bodyPr>
          <a:lstStyle>
            <a:lvl1pPr marL="171450" indent="-171450">
              <a:buFont typeface="Wingdings" panose="05000000000000000000" pitchFamily="2" charset="2"/>
              <a:buChar char="§"/>
              <a:defRPr sz="1600">
                <a:latin typeface="Arial" panose="020B0604020202020204" pitchFamily="34" charset="0"/>
                <a:cs typeface="Arial" panose="020B0604020202020204" pitchFamily="34" charset="0"/>
              </a:defRPr>
            </a:lvl1pPr>
            <a:lvl2pPr marL="514350" indent="-171450">
              <a:buFont typeface="Wingdings" panose="05000000000000000000" pitchFamily="2" charset="2"/>
              <a:buChar char="§"/>
              <a:defRPr sz="1600">
                <a:latin typeface="Arial" panose="020B0604020202020204" pitchFamily="34" charset="0"/>
                <a:cs typeface="Arial" panose="020B0604020202020204" pitchFamily="34" charset="0"/>
              </a:defRPr>
            </a:lvl2pPr>
            <a:lvl3pPr marL="857250" indent="-171450">
              <a:buFont typeface="Wingdings" panose="05000000000000000000" pitchFamily="2" charset="2"/>
              <a:buChar char="§"/>
              <a:defRPr sz="1200">
                <a:latin typeface="Arial" panose="020B0604020202020204" pitchFamily="34" charset="0"/>
                <a:cs typeface="Arial" panose="020B0604020202020204" pitchFamily="34" charset="0"/>
              </a:defRPr>
            </a:lvl3pPr>
            <a:lvl4pPr marL="1200150" indent="-171450">
              <a:buFont typeface="Wingdings" panose="05000000000000000000" pitchFamily="2" charset="2"/>
              <a:buChar char="§"/>
              <a:defRPr sz="1100">
                <a:latin typeface="Arial" panose="020B0604020202020204" pitchFamily="34" charset="0"/>
                <a:cs typeface="Arial" panose="020B0604020202020204" pitchFamily="34" charset="0"/>
              </a:defRPr>
            </a:lvl4pPr>
            <a:lvl5pPr marL="1543050" indent="-171450">
              <a:buFont typeface="Wingdings" panose="05000000000000000000" pitchFamily="2" charset="2"/>
              <a:buChar char="§"/>
              <a:defRPr sz="1100">
                <a:latin typeface="Arial" panose="020B0604020202020204" pitchFamily="34" charset="0"/>
                <a:cs typeface="Arial" panose="020B0604020202020204" pitchFamily="34" charset="0"/>
              </a:defRPr>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29841" y="1543050"/>
            <a:ext cx="2949178" cy="2858691"/>
          </a:xfrm>
        </p:spPr>
        <p:txBody>
          <a:bodyPr>
            <a:normAutofit/>
          </a:bodyPr>
          <a:lstStyle>
            <a:lvl1pPr marL="0" indent="0">
              <a:buNone/>
              <a:defRPr sz="20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8372C267-1D3F-A642-9FD6-0192604797DF}" type="datetimeFigureOut">
              <a:rPr lang="en-US" smtClean="0"/>
              <a:t>7/26/2017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C17AFF1-1D8A-394A-898D-E0FE52356337}" type="slidenum">
              <a:rPr lang="en-US" smtClean="0"/>
              <a:t>‹#›</a:t>
            </a:fld>
            <a:endParaRPr lang="en-US" dirty="0"/>
          </a:p>
        </p:txBody>
      </p:sp>
    </p:spTree>
    <p:extLst>
      <p:ext uri="{BB962C8B-B14F-4D97-AF65-F5344CB8AC3E}">
        <p14:creationId xmlns:p14="http://schemas.microsoft.com/office/powerpoint/2010/main" val="32970270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t">
            <a:normAutofit/>
          </a:bodyPr>
          <a:lstStyle>
            <a:lvl1pPr>
              <a:defRPr sz="2800" b="1">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3" name="Picture Placeholder 2"/>
          <p:cNvSpPr>
            <a:spLocks noGrp="1" noChangeAspect="1"/>
          </p:cNvSpPr>
          <p:nvPr>
            <p:ph type="pic" idx="1"/>
          </p:nvPr>
        </p:nvSpPr>
        <p:spPr>
          <a:xfrm>
            <a:off x="3887391" y="932935"/>
            <a:ext cx="4629150" cy="3462853"/>
          </a:xfrm>
        </p:spPr>
        <p:txBody>
          <a:bodyPr anchor="t"/>
          <a:lstStyle>
            <a:lvl1pPr marL="0" indent="0">
              <a:buNone/>
              <a:defRPr sz="2400">
                <a:latin typeface="Arial" panose="020B0604020202020204" pitchFamily="34" charset="0"/>
                <a:cs typeface="Arial" panose="020B0604020202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smtClean="0"/>
              <a:t>Drag picture to placeholder or click icon to add</a:t>
            </a:r>
            <a:endParaRPr lang="en-US" dirty="0"/>
          </a:p>
        </p:txBody>
      </p:sp>
      <p:sp>
        <p:nvSpPr>
          <p:cNvPr id="4" name="Text Placeholder 3"/>
          <p:cNvSpPr>
            <a:spLocks noGrp="1"/>
          </p:cNvSpPr>
          <p:nvPr>
            <p:ph type="body" sz="half" idx="2"/>
          </p:nvPr>
        </p:nvSpPr>
        <p:spPr>
          <a:xfrm>
            <a:off x="629841" y="1543050"/>
            <a:ext cx="2949178" cy="2858691"/>
          </a:xfrm>
        </p:spPr>
        <p:txBody>
          <a:bodyPr>
            <a:normAutofit/>
          </a:bodyPr>
          <a:lstStyle>
            <a:lvl1pPr marL="0" indent="0">
              <a:buNone/>
              <a:defRPr sz="20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8372C267-1D3F-A642-9FD6-0192604797DF}" type="datetimeFigureOut">
              <a:rPr lang="en-US" smtClean="0"/>
              <a:t>7/26/2017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C17AFF1-1D8A-394A-898D-E0FE52356337}" type="slidenum">
              <a:rPr lang="en-US" smtClean="0"/>
              <a:t>‹#›</a:t>
            </a:fld>
            <a:endParaRPr lang="en-US" dirty="0"/>
          </a:p>
        </p:txBody>
      </p:sp>
    </p:spTree>
    <p:extLst>
      <p:ext uri="{BB962C8B-B14F-4D97-AF65-F5344CB8AC3E}">
        <p14:creationId xmlns:p14="http://schemas.microsoft.com/office/powerpoint/2010/main" val="80557048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 y="194073"/>
            <a:ext cx="9140825" cy="548878"/>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231776" y="800101"/>
            <a:ext cx="4265613" cy="182761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9788" y="800101"/>
            <a:ext cx="4265612" cy="182761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231776" y="2742010"/>
            <a:ext cx="4265613" cy="182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9788" y="2742010"/>
            <a:ext cx="4265612" cy="182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2925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5702593" y="1566610"/>
            <a:ext cx="3029517" cy="3576889"/>
          </a:xfrm>
          <a:prstGeom prst="rect">
            <a:avLst/>
          </a:prstGeom>
        </p:spPr>
      </p:pic>
      <p:sp>
        <p:nvSpPr>
          <p:cNvPr id="3" name="Text Placeholder 2"/>
          <p:cNvSpPr>
            <a:spLocks noGrp="1"/>
          </p:cNvSpPr>
          <p:nvPr>
            <p:ph type="body" idx="1"/>
          </p:nvPr>
        </p:nvSpPr>
        <p:spPr>
          <a:xfrm>
            <a:off x="430936" y="1220941"/>
            <a:ext cx="7886700" cy="3263504"/>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Placeholder 1"/>
          <p:cNvSpPr>
            <a:spLocks noGrp="1"/>
          </p:cNvSpPr>
          <p:nvPr>
            <p:ph type="title"/>
          </p:nvPr>
        </p:nvSpPr>
        <p:spPr>
          <a:xfrm>
            <a:off x="418582" y="51427"/>
            <a:ext cx="7886700" cy="99417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8372C267-1D3F-A642-9FD6-0192604797DF}" type="datetimeFigureOut">
              <a:rPr lang="en-US" smtClean="0"/>
              <a:t>7/26/2017</a:t>
            </a:fld>
            <a:endParaRPr 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8C17AFF1-1D8A-394A-898D-E0FE52356337}" type="slidenum">
              <a:rPr lang="en-US" smtClean="0"/>
              <a:t>‹#›</a:t>
            </a:fld>
            <a:endParaRPr lang="en-US" dirty="0"/>
          </a:p>
        </p:txBody>
      </p:sp>
      <p:pic>
        <p:nvPicPr>
          <p:cNvPr id="7" name="Picture 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7128933" y="321400"/>
            <a:ext cx="1709022" cy="480235"/>
          </a:xfrm>
          <a:prstGeom prst="rect">
            <a:avLst/>
          </a:prstGeom>
        </p:spPr>
      </p:pic>
      <p:pic>
        <p:nvPicPr>
          <p:cNvPr id="8" name="Picture 7"/>
          <p:cNvPicPr>
            <a:picLocks noChangeAspect="1"/>
          </p:cNvPicPr>
          <p:nvPr userDrawn="1"/>
        </p:nvPicPr>
        <p:blipFill>
          <a:blip r:embed="rId13"/>
          <a:stretch>
            <a:fillRect/>
          </a:stretch>
        </p:blipFill>
        <p:spPr>
          <a:xfrm>
            <a:off x="4878481" y="4484445"/>
            <a:ext cx="3997247" cy="497932"/>
          </a:xfrm>
          <a:prstGeom prst="rect">
            <a:avLst/>
          </a:prstGeom>
        </p:spPr>
      </p:pic>
    </p:spTree>
    <p:extLst>
      <p:ext uri="{BB962C8B-B14F-4D97-AF65-F5344CB8AC3E}">
        <p14:creationId xmlns:p14="http://schemas.microsoft.com/office/powerpoint/2010/main" val="6099118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68" r:id="rId7"/>
    <p:sldLayoutId id="2147483669" r:id="rId8"/>
    <p:sldLayoutId id="2147483670" r:id="rId9"/>
  </p:sldLayoutIdLst>
  <p:timing>
    <p:tnLst>
      <p:par>
        <p:cTn id="1" dur="indefinite" restart="never" nodeType="tmRoot"/>
      </p:par>
    </p:tnLst>
  </p:timing>
  <p:txStyles>
    <p:titleStyle>
      <a:lvl1pPr algn="l" defTabSz="685800" rtl="0" eaLnBrk="1" latinLnBrk="0" hangingPunct="1">
        <a:lnSpc>
          <a:spcPct val="90000"/>
        </a:lnSpc>
        <a:spcBef>
          <a:spcPct val="0"/>
        </a:spcBef>
        <a:buNone/>
        <a:defRPr sz="2200" b="1"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Wingdings" panose="05000000000000000000" pitchFamily="2" charset="2"/>
        <a:buChar char="§"/>
        <a:defRPr sz="12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Wingdings" panose="05000000000000000000" pitchFamily="2" charset="2"/>
        <a:buChar char="§"/>
        <a:defRPr sz="11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Wingdings" panose="05000000000000000000" pitchFamily="2" charset="2"/>
        <a:buChar char="§"/>
        <a:defRPr sz="10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Wingdings" panose="05000000000000000000" pitchFamily="2" charset="2"/>
        <a:buChar char="§"/>
        <a:defRPr sz="10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commonwealthfund.org/publications/press-releases/2014/jun/us-health-system-ranks-last"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who.int/ageing/global-strategy"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communitycare.co.uk/2017/06/16/care-act-funding-decision-exposes-nonsense-eligibility-criteria/" TargetMode="External"/><Relationship Id="rId2" Type="http://schemas.openxmlformats.org/officeDocument/2006/relationships/hyperlink" Target="https://www.nuffieldtrust.org.uk/resource/what-s-behind-delayed-transfers-of-care#dtocs-the-tip-of-the-iceberg" TargetMode="External"/><Relationship Id="rId1" Type="http://schemas.openxmlformats.org/officeDocument/2006/relationships/slideLayout" Target="../slideLayouts/slideLayout2.xml"/><Relationship Id="rId5" Type="http://schemas.openxmlformats.org/officeDocument/2006/relationships/hyperlink" Target="https://www.abi.org.uk/news/news-articles/2014/02/seven-things-we-learnt-from-the-abi-social-care-summit-a-world-to-grow-old-in/" TargetMode="External"/><Relationship Id="rId4" Type="http://schemas.openxmlformats.org/officeDocument/2006/relationships/hyperlink" Target="http://www.publicfinance.co.uk/opinion/2017/03/how-big-social-care-funding-gap"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9.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Rectangle 7"/>
          <p:cNvSpPr/>
          <p:nvPr/>
        </p:nvSpPr>
        <p:spPr>
          <a:xfrm>
            <a:off x="0" y="4177295"/>
            <a:ext cx="9144000" cy="966205"/>
          </a:xfrm>
          <a:prstGeom prst="rect">
            <a:avLst/>
          </a:prstGeom>
          <a:solidFill>
            <a:schemeClr val="tx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0164" y="346669"/>
            <a:ext cx="1753011" cy="492595"/>
          </a:xfrm>
          <a:prstGeom prst="rect">
            <a:avLst/>
          </a:prstGeom>
        </p:spPr>
      </p:pic>
      <p:sp>
        <p:nvSpPr>
          <p:cNvPr id="10" name="Title 1"/>
          <p:cNvSpPr txBox="1">
            <a:spLocks/>
          </p:cNvSpPr>
          <p:nvPr/>
        </p:nvSpPr>
        <p:spPr bwMode="auto">
          <a:xfrm>
            <a:off x="139088" y="1701478"/>
            <a:ext cx="8565074" cy="315243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2800" b="1" dirty="0" smtClean="0">
              <a:solidFill>
                <a:schemeClr val="bg1"/>
              </a:solidFill>
            </a:endParaRPr>
          </a:p>
          <a:p>
            <a:pPr algn="ctr"/>
            <a:r>
              <a:rPr lang="en-US" sz="2800" b="1" dirty="0">
                <a:solidFill>
                  <a:schemeClr val="bg1"/>
                </a:solidFill>
              </a:rPr>
              <a:t/>
            </a:r>
            <a:br>
              <a:rPr lang="en-US" sz="2800" b="1" dirty="0">
                <a:solidFill>
                  <a:schemeClr val="bg1"/>
                </a:solidFill>
              </a:rPr>
            </a:br>
            <a:endParaRPr lang="en-US" sz="2800" b="1" dirty="0" smtClean="0">
              <a:solidFill>
                <a:schemeClr val="bg1"/>
              </a:solidFill>
            </a:endParaRPr>
          </a:p>
          <a:p>
            <a:pPr algn="ctr"/>
            <a:endParaRPr lang="en-US" sz="2800" b="1" dirty="0">
              <a:solidFill>
                <a:schemeClr val="bg1"/>
              </a:solidFill>
            </a:endParaRPr>
          </a:p>
          <a:p>
            <a:pPr algn="ctr"/>
            <a:r>
              <a:rPr lang="en-US" sz="2800" b="1" dirty="0" smtClean="0">
                <a:solidFill>
                  <a:schemeClr val="bg1"/>
                </a:solidFill>
              </a:rPr>
              <a:t>Bringing </a:t>
            </a:r>
            <a:r>
              <a:rPr lang="en-US" sz="2800" b="1" dirty="0">
                <a:solidFill>
                  <a:schemeClr val="bg1"/>
                </a:solidFill>
              </a:rPr>
              <a:t>us back to earth:</a:t>
            </a:r>
            <a:br>
              <a:rPr lang="en-US" sz="2800" b="1" dirty="0">
                <a:solidFill>
                  <a:schemeClr val="bg1"/>
                </a:solidFill>
              </a:rPr>
            </a:br>
            <a:r>
              <a:rPr lang="en-US" sz="2800" b="1" dirty="0">
                <a:solidFill>
                  <a:schemeClr val="bg1"/>
                </a:solidFill>
              </a:rPr>
              <a:t>integrated funding of social and health </a:t>
            </a:r>
            <a:r>
              <a:rPr lang="en-US" sz="2800" b="1" dirty="0" smtClean="0">
                <a:solidFill>
                  <a:schemeClr val="bg1"/>
                </a:solidFill>
              </a:rPr>
              <a:t>care</a:t>
            </a:r>
            <a:endParaRPr lang="en-US" sz="2800" b="1" dirty="0">
              <a:solidFill>
                <a:schemeClr val="bg1"/>
              </a:solidFill>
            </a:endParaRPr>
          </a:p>
          <a:p>
            <a:pPr algn="ctr"/>
            <a:endParaRPr lang="en-US" sz="2800" b="1" dirty="0">
              <a:solidFill>
                <a:schemeClr val="bg1"/>
              </a:solidFill>
            </a:endParaRPr>
          </a:p>
          <a:p>
            <a:pPr algn="ctr"/>
            <a:r>
              <a:rPr lang="en-US" sz="2800" b="1" dirty="0">
                <a:solidFill>
                  <a:schemeClr val="bg1"/>
                </a:solidFill>
              </a:rPr>
              <a:t>Professor Guy Daly</a:t>
            </a:r>
          </a:p>
          <a:p>
            <a:pPr algn="ctr"/>
            <a:r>
              <a:rPr lang="en-US" sz="2800" b="1" dirty="0" smtClean="0">
                <a:solidFill>
                  <a:schemeClr val="bg1"/>
                </a:solidFill>
              </a:rPr>
              <a:t> </a:t>
            </a:r>
            <a:endParaRPr lang="en-GB" altLang="en-US" sz="2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98239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3"/>
          <p:cNvSpPr>
            <a:spLocks noGrp="1"/>
          </p:cNvSpPr>
          <p:nvPr>
            <p:ph type="dt" sz="half" idx="10"/>
          </p:nvPr>
        </p:nvSpPr>
        <p:spPr>
          <a:xfrm>
            <a:off x="1413000" y="266158"/>
            <a:ext cx="702000" cy="204272"/>
          </a:xfrm>
        </p:spPr>
        <p:txBody>
          <a:bodyPr/>
          <a:lstStyle/>
          <a:p>
            <a:r>
              <a:rPr lang="en-US" dirty="0" smtClean="0"/>
              <a:t>2017</a:t>
            </a:r>
            <a:endParaRPr lang="en-US" dirty="0"/>
          </a:p>
        </p:txBody>
      </p:sp>
      <p:sp>
        <p:nvSpPr>
          <p:cNvPr id="8" name="Footer Placeholder 4"/>
          <p:cNvSpPr>
            <a:spLocks noGrp="1"/>
          </p:cNvSpPr>
          <p:nvPr>
            <p:ph type="ftr" sz="quarter" idx="11"/>
          </p:nvPr>
        </p:nvSpPr>
        <p:spPr>
          <a:xfrm>
            <a:off x="2169000" y="266158"/>
            <a:ext cx="4356450" cy="204272"/>
          </a:xfrm>
        </p:spPr>
        <p:txBody>
          <a:bodyPr/>
          <a:lstStyle/>
          <a:p>
            <a:r>
              <a:rPr lang="en-GB" dirty="0" smtClean="0"/>
              <a:t>Health and social care funding explained</a:t>
            </a:r>
            <a:endParaRPr lang="en-US" dirty="0"/>
          </a:p>
        </p:txBody>
      </p:sp>
      <p:pic>
        <p:nvPicPr>
          <p:cNvPr id="12" name="Picture 11"/>
          <p:cNvPicPr/>
          <p:nvPr/>
        </p:nvPicPr>
        <p:blipFill>
          <a:blip r:embed="rId3">
            <a:extLst>
              <a:ext uri="{28A0092B-C50C-407E-A947-70E740481C1C}">
                <a14:useLocalDpi xmlns:a14="http://schemas.microsoft.com/office/drawing/2010/main" val="0"/>
              </a:ext>
            </a:extLst>
          </a:blip>
          <a:stretch>
            <a:fillRect/>
          </a:stretch>
        </p:blipFill>
        <p:spPr bwMode="auto">
          <a:xfrm>
            <a:off x="972274" y="266158"/>
            <a:ext cx="7870784" cy="4876907"/>
          </a:xfrm>
          <a:prstGeom prst="rect">
            <a:avLst/>
          </a:prstGeom>
          <a:noFill/>
          <a:ln>
            <a:noFill/>
          </a:ln>
        </p:spPr>
      </p:pic>
    </p:spTree>
    <p:extLst>
      <p:ext uri="{BB962C8B-B14F-4D97-AF65-F5344CB8AC3E}">
        <p14:creationId xmlns:p14="http://schemas.microsoft.com/office/powerpoint/2010/main" val="7643551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Social Care Funding </a:t>
            </a:r>
            <a:br>
              <a:rPr lang="en-US" dirty="0" smtClean="0"/>
            </a:br>
            <a:r>
              <a:rPr lang="en-US" dirty="0" smtClean="0"/>
              <a:t>International comparisons</a:t>
            </a:r>
            <a:endParaRPr lang="en-US" dirty="0"/>
          </a:p>
        </p:txBody>
      </p:sp>
      <p:sp>
        <p:nvSpPr>
          <p:cNvPr id="3" name="Content Placeholder 2"/>
          <p:cNvSpPr>
            <a:spLocks noGrp="1"/>
          </p:cNvSpPr>
          <p:nvPr>
            <p:ph idx="1"/>
          </p:nvPr>
        </p:nvSpPr>
        <p:spPr/>
        <p:txBody>
          <a:bodyPr>
            <a:normAutofit/>
          </a:bodyPr>
          <a:lstStyle/>
          <a:p>
            <a:pPr>
              <a:lnSpc>
                <a:spcPct val="100000"/>
              </a:lnSpc>
            </a:pPr>
            <a:r>
              <a:rPr lang="en-US" sz="2000" dirty="0" smtClean="0"/>
              <a:t>Social care funding is an international conundrum, i.e. no general solution</a:t>
            </a:r>
          </a:p>
          <a:p>
            <a:pPr lvl="1"/>
            <a:r>
              <a:rPr lang="en-US" sz="2000" dirty="0"/>
              <a:t>s</a:t>
            </a:r>
            <a:r>
              <a:rPr lang="en-US" sz="2000" dirty="0" smtClean="0"/>
              <a:t>ome compulsion (Germany, Singapore)</a:t>
            </a:r>
          </a:p>
          <a:p>
            <a:pPr lvl="1"/>
            <a:r>
              <a:rPr lang="en-US" sz="2000" dirty="0"/>
              <a:t>i</a:t>
            </a:r>
            <a:r>
              <a:rPr lang="en-US" sz="2000" dirty="0" smtClean="0"/>
              <a:t>n US social care is the largest uninsured social welfare risk</a:t>
            </a:r>
          </a:p>
          <a:p>
            <a:pPr>
              <a:lnSpc>
                <a:spcPct val="100000"/>
              </a:lnSpc>
            </a:pPr>
            <a:r>
              <a:rPr lang="en-US" sz="2000" dirty="0" smtClean="0"/>
              <a:t>Average OECD expenditure on adult social care is 1% of GDP</a:t>
            </a:r>
          </a:p>
          <a:p>
            <a:pPr>
              <a:lnSpc>
                <a:spcPct val="100000"/>
              </a:lnSpc>
            </a:pPr>
            <a:r>
              <a:rPr lang="en-US" sz="2000" dirty="0" smtClean="0"/>
              <a:t>UK is third highest OECD for informal care providers (18% of population)</a:t>
            </a:r>
            <a:endParaRPr lang="en-US" sz="2000" dirty="0"/>
          </a:p>
        </p:txBody>
      </p:sp>
    </p:spTree>
    <p:extLst>
      <p:ext uri="{BB962C8B-B14F-4D97-AF65-F5344CB8AC3E}">
        <p14:creationId xmlns:p14="http://schemas.microsoft.com/office/powerpoint/2010/main" val="13828387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funding context and issues (1)</a:t>
            </a:r>
            <a:endParaRPr lang="en-US" dirty="0"/>
          </a:p>
        </p:txBody>
      </p:sp>
      <p:sp>
        <p:nvSpPr>
          <p:cNvPr id="3" name="Content Placeholder 2"/>
          <p:cNvSpPr>
            <a:spLocks noGrp="1"/>
          </p:cNvSpPr>
          <p:nvPr>
            <p:ph idx="1"/>
          </p:nvPr>
        </p:nvSpPr>
        <p:spPr/>
        <p:txBody>
          <a:bodyPr>
            <a:noAutofit/>
          </a:bodyPr>
          <a:lstStyle/>
          <a:p>
            <a:pPr>
              <a:lnSpc>
                <a:spcPct val="120000"/>
              </a:lnSpc>
            </a:pPr>
            <a:r>
              <a:rPr lang="en-US" sz="1400" dirty="0" smtClean="0"/>
              <a:t>Fair Access to Care Services</a:t>
            </a:r>
          </a:p>
          <a:p>
            <a:pPr lvl="1">
              <a:lnSpc>
                <a:spcPct val="120000"/>
              </a:lnSpc>
            </a:pPr>
            <a:r>
              <a:rPr lang="en-US" sz="1400" dirty="0" smtClean="0"/>
              <a:t>Critical and Substantial typically</a:t>
            </a:r>
          </a:p>
          <a:p>
            <a:pPr>
              <a:lnSpc>
                <a:spcPct val="120000"/>
              </a:lnSpc>
            </a:pPr>
            <a:r>
              <a:rPr lang="en-US" sz="1400" dirty="0" smtClean="0"/>
              <a:t>Care Act Eligibility Regulations - Slazberg/ Slazberg &amp; Beresford:</a:t>
            </a:r>
          </a:p>
          <a:p>
            <a:pPr lvl="1">
              <a:lnSpc>
                <a:spcPct val="120000"/>
              </a:lnSpc>
            </a:pPr>
            <a:r>
              <a:rPr lang="en-US" sz="1400" dirty="0" smtClean="0"/>
              <a:t>eligibility still being ‘shaped’ by funding levels</a:t>
            </a:r>
          </a:p>
          <a:p>
            <a:pPr lvl="1">
              <a:lnSpc>
                <a:spcPct val="120000"/>
              </a:lnSpc>
            </a:pPr>
            <a:r>
              <a:rPr lang="en-US" sz="1400" dirty="0"/>
              <a:t>s</a:t>
            </a:r>
            <a:r>
              <a:rPr lang="en-US" sz="1400" dirty="0" smtClean="0"/>
              <a:t>till a postcode lottery dependent upon size of social care budget</a:t>
            </a:r>
          </a:p>
          <a:p>
            <a:pPr>
              <a:lnSpc>
                <a:spcPct val="120000"/>
              </a:lnSpc>
            </a:pPr>
            <a:r>
              <a:rPr lang="en-US" sz="1400" dirty="0" smtClean="0"/>
              <a:t>Better care fund </a:t>
            </a:r>
            <a:r>
              <a:rPr lang="mr-IN" sz="1400" dirty="0" smtClean="0"/>
              <a:t>–</a:t>
            </a:r>
            <a:r>
              <a:rPr lang="en-US" sz="1400" dirty="0" smtClean="0"/>
              <a:t> more than moving health funding across to local authorities?</a:t>
            </a:r>
          </a:p>
          <a:p>
            <a:pPr>
              <a:lnSpc>
                <a:spcPct val="120000"/>
              </a:lnSpc>
            </a:pPr>
            <a:r>
              <a:rPr lang="en-US" sz="1400" dirty="0" smtClean="0"/>
              <a:t>Continuing health care needs </a:t>
            </a:r>
            <a:r>
              <a:rPr lang="mr-IN" sz="1400" dirty="0" smtClean="0"/>
              <a:t>–</a:t>
            </a:r>
            <a:r>
              <a:rPr lang="en-US" sz="1400" dirty="0" smtClean="0"/>
              <a:t> roulette?</a:t>
            </a:r>
          </a:p>
          <a:p>
            <a:pPr>
              <a:lnSpc>
                <a:spcPct val="120000"/>
              </a:lnSpc>
            </a:pPr>
            <a:r>
              <a:rPr lang="en-US" sz="1400" dirty="0" smtClean="0"/>
              <a:t>Pooled budgets</a:t>
            </a:r>
          </a:p>
          <a:p>
            <a:pPr>
              <a:lnSpc>
                <a:spcPct val="120000"/>
              </a:lnSpc>
            </a:pPr>
            <a:r>
              <a:rPr lang="en-US" sz="1400" dirty="0" smtClean="0"/>
              <a:t>Personal budgets and Personal Health Budgets</a:t>
            </a:r>
          </a:p>
          <a:p>
            <a:pPr>
              <a:lnSpc>
                <a:spcPct val="120000"/>
              </a:lnSpc>
            </a:pPr>
            <a:r>
              <a:rPr lang="en-US" sz="1400" dirty="0" smtClean="0"/>
              <a:t>Social Care Precept</a:t>
            </a:r>
          </a:p>
          <a:p>
            <a:pPr lvl="1">
              <a:lnSpc>
                <a:spcPct val="120000"/>
              </a:lnSpc>
            </a:pPr>
            <a:r>
              <a:rPr lang="en-US" sz="1400" dirty="0" smtClean="0"/>
              <a:t>Easier for some than others</a:t>
            </a:r>
          </a:p>
        </p:txBody>
      </p:sp>
    </p:spTree>
    <p:extLst>
      <p:ext uri="{BB962C8B-B14F-4D97-AF65-F5344CB8AC3E}">
        <p14:creationId xmlns:p14="http://schemas.microsoft.com/office/powerpoint/2010/main" val="1303297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p:txBody>
          <a:bodyPr/>
          <a:lstStyle/>
          <a:p>
            <a:r>
              <a:rPr lang="en-US" dirty="0"/>
              <a:t>Current funding context and issues (2)</a:t>
            </a:r>
          </a:p>
        </p:txBody>
      </p:sp>
      <p:sp>
        <p:nvSpPr>
          <p:cNvPr id="3" name="Content Placeholder 2"/>
          <p:cNvSpPr>
            <a:spLocks noGrp="1"/>
          </p:cNvSpPr>
          <p:nvPr>
            <p:ph sz="quarter" idx="1"/>
          </p:nvPr>
        </p:nvSpPr>
        <p:spPr/>
        <p:txBody>
          <a:bodyPr>
            <a:normAutofit/>
          </a:bodyPr>
          <a:lstStyle/>
          <a:p>
            <a:pPr>
              <a:lnSpc>
                <a:spcPct val="100000"/>
              </a:lnSpc>
            </a:pPr>
            <a:r>
              <a:rPr lang="en-US" dirty="0"/>
              <a:t>Social Care funding is insufficient and inoperable </a:t>
            </a:r>
            <a:r>
              <a:rPr lang="mr-IN" dirty="0"/>
              <a:t>–</a:t>
            </a:r>
            <a:r>
              <a:rPr lang="en-US" dirty="0"/>
              <a:t> hence proposals:</a:t>
            </a:r>
          </a:p>
          <a:p>
            <a:pPr lvl="1">
              <a:lnSpc>
                <a:spcPct val="100000"/>
              </a:lnSpc>
            </a:pPr>
            <a:r>
              <a:rPr lang="en-US" sz="1600" dirty="0"/>
              <a:t>For a national care service </a:t>
            </a:r>
            <a:r>
              <a:rPr lang="mr-IN" sz="1600" dirty="0"/>
              <a:t>–</a:t>
            </a:r>
            <a:r>
              <a:rPr lang="en-US" sz="1600" dirty="0"/>
              <a:t> Gordon  Brown</a:t>
            </a:r>
          </a:p>
          <a:p>
            <a:pPr lvl="1">
              <a:lnSpc>
                <a:spcPct val="100000"/>
              </a:lnSpc>
            </a:pPr>
            <a:r>
              <a:rPr lang="en-US" sz="1600" dirty="0" smtClean="0"/>
              <a:t>Dilnott </a:t>
            </a:r>
            <a:r>
              <a:rPr lang="en-US" sz="1600" dirty="0"/>
              <a:t>review</a:t>
            </a:r>
          </a:p>
          <a:p>
            <a:pPr lvl="1">
              <a:lnSpc>
                <a:spcPct val="100000"/>
              </a:lnSpc>
            </a:pPr>
            <a:r>
              <a:rPr lang="en-US" sz="1600" dirty="0"/>
              <a:t>A floor and a ceiling?</a:t>
            </a:r>
          </a:p>
          <a:p>
            <a:pPr>
              <a:lnSpc>
                <a:spcPct val="100000"/>
              </a:lnSpc>
            </a:pPr>
            <a:endParaRPr lang="en-US" dirty="0"/>
          </a:p>
        </p:txBody>
      </p:sp>
      <p:pic>
        <p:nvPicPr>
          <p:cNvPr id="9" name="Content Placeholder 8"/>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4938407" y="694373"/>
            <a:ext cx="3610169" cy="1933337"/>
          </a:xfrm>
        </p:spPr>
      </p:pic>
      <p:sp>
        <p:nvSpPr>
          <p:cNvPr id="5" name="Content Placeholder 4"/>
          <p:cNvSpPr>
            <a:spLocks noGrp="1"/>
          </p:cNvSpPr>
          <p:nvPr>
            <p:ph sz="quarter" idx="3"/>
          </p:nvPr>
        </p:nvSpPr>
        <p:spPr>
          <a:xfrm>
            <a:off x="231776" y="2534856"/>
            <a:ext cx="4265613" cy="2035954"/>
          </a:xfrm>
        </p:spPr>
        <p:txBody>
          <a:bodyPr>
            <a:normAutofit/>
          </a:bodyPr>
          <a:lstStyle/>
          <a:p>
            <a:pPr>
              <a:lnSpc>
                <a:spcPct val="100000"/>
              </a:lnSpc>
            </a:pPr>
            <a:r>
              <a:rPr lang="en-US" dirty="0"/>
              <a:t>Current adult social care spend:</a:t>
            </a:r>
          </a:p>
          <a:p>
            <a:pPr lvl="1">
              <a:lnSpc>
                <a:spcPct val="100000"/>
              </a:lnSpc>
            </a:pPr>
            <a:r>
              <a:rPr lang="en-US" sz="1600" dirty="0"/>
              <a:t>is &lt;1%% of GDP, </a:t>
            </a:r>
            <a:r>
              <a:rPr lang="en-US" sz="1600" dirty="0" smtClean="0"/>
              <a:t>i.e. approx. </a:t>
            </a:r>
            <a:r>
              <a:rPr lang="en-US" sz="1600" dirty="0"/>
              <a:t>£17bn</a:t>
            </a:r>
          </a:p>
          <a:p>
            <a:pPr lvl="1">
              <a:lnSpc>
                <a:spcPct val="100000"/>
              </a:lnSpc>
            </a:pPr>
            <a:r>
              <a:rPr lang="en-US" sz="1600" dirty="0"/>
              <a:t>Estimated to be £2bn to £5bn </a:t>
            </a:r>
            <a:r>
              <a:rPr lang="en-US" sz="1600" dirty="0" smtClean="0"/>
              <a:t>short </a:t>
            </a:r>
            <a:endParaRPr lang="en-US" sz="1600" dirty="0"/>
          </a:p>
          <a:p>
            <a:pPr lvl="1">
              <a:lnSpc>
                <a:spcPct val="100000"/>
              </a:lnSpc>
            </a:pPr>
            <a:r>
              <a:rPr lang="en-US" sz="1600" dirty="0"/>
              <a:t>though it’s not just about the £, but it is most </a:t>
            </a:r>
            <a:r>
              <a:rPr lang="en-US" sz="1600" dirty="0" smtClean="0"/>
              <a:t>definitely </a:t>
            </a:r>
            <a:r>
              <a:rPr lang="en-US" sz="1600" dirty="0"/>
              <a:t>partly about the £</a:t>
            </a:r>
          </a:p>
          <a:p>
            <a:pPr>
              <a:lnSpc>
                <a:spcPct val="100000"/>
              </a:lnSpc>
            </a:pPr>
            <a:r>
              <a:rPr lang="en-US" dirty="0"/>
              <a:t>And we need a fair/er system</a:t>
            </a:r>
          </a:p>
          <a:p>
            <a:pPr>
              <a:lnSpc>
                <a:spcPct val="100000"/>
              </a:lnSpc>
            </a:pPr>
            <a:endParaRPr lang="en-US" dirty="0"/>
          </a:p>
        </p:txBody>
      </p:sp>
      <p:pic>
        <p:nvPicPr>
          <p:cNvPr id="7" name="Content Placeholder 4"/>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938407" y="2742010"/>
            <a:ext cx="3687978" cy="1828800"/>
          </a:xfrm>
        </p:spPr>
      </p:pic>
    </p:spTree>
    <p:extLst>
      <p:ext uri="{BB962C8B-B14F-4D97-AF65-F5344CB8AC3E}">
        <p14:creationId xmlns:p14="http://schemas.microsoft.com/office/powerpoint/2010/main" val="13719643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3"/>
          <p:cNvSpPr>
            <a:spLocks noGrp="1"/>
          </p:cNvSpPr>
          <p:nvPr>
            <p:ph type="dt" sz="half" idx="10"/>
          </p:nvPr>
        </p:nvSpPr>
        <p:spPr>
          <a:xfrm>
            <a:off x="1413000" y="266158"/>
            <a:ext cx="702000" cy="204272"/>
          </a:xfrm>
        </p:spPr>
        <p:txBody>
          <a:bodyPr/>
          <a:lstStyle/>
          <a:p>
            <a:r>
              <a:rPr lang="en-US" dirty="0" smtClean="0"/>
              <a:t>2017</a:t>
            </a:r>
            <a:endParaRPr lang="en-US" dirty="0"/>
          </a:p>
        </p:txBody>
      </p:sp>
      <p:sp>
        <p:nvSpPr>
          <p:cNvPr id="8" name="Footer Placeholder 4"/>
          <p:cNvSpPr>
            <a:spLocks noGrp="1"/>
          </p:cNvSpPr>
          <p:nvPr>
            <p:ph type="ftr" sz="quarter" idx="11"/>
          </p:nvPr>
        </p:nvSpPr>
        <p:spPr>
          <a:xfrm>
            <a:off x="2169000" y="266158"/>
            <a:ext cx="4356450" cy="204272"/>
          </a:xfrm>
        </p:spPr>
        <p:txBody>
          <a:bodyPr/>
          <a:lstStyle/>
          <a:p>
            <a:r>
              <a:rPr lang="en-GB" dirty="0" smtClean="0"/>
              <a:t>Health and social care funding explained</a:t>
            </a:r>
            <a:endParaRPr lang="en-US" dirty="0"/>
          </a:p>
        </p:txBody>
      </p:sp>
      <p:pic>
        <p:nvPicPr>
          <p:cNvPr id="12" name="Picture 11"/>
          <p:cNvPicPr/>
          <p:nvPr/>
        </p:nvPicPr>
        <p:blipFill>
          <a:blip r:embed="rId3">
            <a:extLst>
              <a:ext uri="{28A0092B-C50C-407E-A947-70E740481C1C}">
                <a14:useLocalDpi xmlns:a14="http://schemas.microsoft.com/office/drawing/2010/main" val="0"/>
              </a:ext>
            </a:extLst>
          </a:blip>
          <a:stretch>
            <a:fillRect/>
          </a:stretch>
        </p:blipFill>
        <p:spPr bwMode="auto">
          <a:xfrm>
            <a:off x="856527" y="266159"/>
            <a:ext cx="7951807" cy="4877342"/>
          </a:xfrm>
          <a:prstGeom prst="rect">
            <a:avLst/>
          </a:prstGeom>
          <a:noFill/>
          <a:ln>
            <a:noFill/>
          </a:ln>
        </p:spPr>
      </p:pic>
    </p:spTree>
    <p:extLst>
      <p:ext uri="{BB962C8B-B14F-4D97-AF65-F5344CB8AC3E}">
        <p14:creationId xmlns:p14="http://schemas.microsoft.com/office/powerpoint/2010/main" val="10735512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634" y="337689"/>
            <a:ext cx="7022888" cy="718937"/>
          </a:xfrm>
        </p:spPr>
        <p:txBody>
          <a:bodyPr/>
          <a:lstStyle/>
          <a:p>
            <a:pPr algn="ctr"/>
            <a:r>
              <a:rPr lang="en-US" dirty="0" smtClean="0"/>
              <a:t>Other solutions </a:t>
            </a:r>
            <a:r>
              <a:rPr lang="en-GB" dirty="0"/>
              <a:t/>
            </a:r>
            <a:br>
              <a:rPr lang="en-GB" dirty="0"/>
            </a:br>
            <a:r>
              <a:rPr lang="en-US" dirty="0" smtClean="0"/>
              <a:t>choice, integration, service improvements? (1)</a:t>
            </a:r>
            <a:endParaRPr lang="en-US" dirty="0"/>
          </a:p>
        </p:txBody>
      </p:sp>
      <p:sp>
        <p:nvSpPr>
          <p:cNvPr id="3" name="Content Placeholder 2"/>
          <p:cNvSpPr>
            <a:spLocks noGrp="1"/>
          </p:cNvSpPr>
          <p:nvPr>
            <p:ph idx="1"/>
          </p:nvPr>
        </p:nvSpPr>
        <p:spPr>
          <a:xfrm>
            <a:off x="432695" y="1056626"/>
            <a:ext cx="7886700" cy="3321374"/>
          </a:xfrm>
        </p:spPr>
        <p:txBody>
          <a:bodyPr>
            <a:noAutofit/>
          </a:bodyPr>
          <a:lstStyle/>
          <a:p>
            <a:pPr>
              <a:lnSpc>
                <a:spcPct val="120000"/>
              </a:lnSpc>
            </a:pPr>
            <a:r>
              <a:rPr lang="en-US" sz="1400" dirty="0" smtClean="0"/>
              <a:t>More than just choice - evidence from IBSEN and health budget pilots</a:t>
            </a:r>
          </a:p>
          <a:p>
            <a:pPr>
              <a:lnSpc>
                <a:spcPct val="120000"/>
              </a:lnSpc>
            </a:pPr>
            <a:r>
              <a:rPr lang="en-US" sz="1400" dirty="0" smtClean="0"/>
              <a:t>Social care IBSEN evaluation </a:t>
            </a:r>
            <a:r>
              <a:rPr lang="mr-IN" sz="1400" dirty="0" smtClean="0"/>
              <a:t>–</a:t>
            </a:r>
            <a:r>
              <a:rPr lang="en-US" sz="1400" dirty="0" smtClean="0"/>
              <a:t> older people diminished psychological wellbeing</a:t>
            </a:r>
          </a:p>
          <a:p>
            <a:pPr>
              <a:lnSpc>
                <a:spcPct val="120000"/>
              </a:lnSpc>
            </a:pPr>
            <a:r>
              <a:rPr lang="en-US" sz="1400" dirty="0" smtClean="0"/>
              <a:t>PHBs</a:t>
            </a:r>
          </a:p>
          <a:p>
            <a:pPr lvl="1">
              <a:lnSpc>
                <a:spcPct val="120000"/>
              </a:lnSpc>
            </a:pPr>
            <a:r>
              <a:rPr lang="en-US" sz="1400" dirty="0" smtClean="0"/>
              <a:t>No significant impact on health status or mortality relates</a:t>
            </a:r>
          </a:p>
          <a:p>
            <a:pPr lvl="1">
              <a:lnSpc>
                <a:spcPct val="120000"/>
              </a:lnSpc>
            </a:pPr>
            <a:r>
              <a:rPr lang="en-US" sz="1400" dirty="0" smtClean="0"/>
              <a:t>Or health related quality of life</a:t>
            </a:r>
          </a:p>
          <a:p>
            <a:pPr lvl="1">
              <a:lnSpc>
                <a:spcPct val="120000"/>
              </a:lnSpc>
            </a:pPr>
            <a:r>
              <a:rPr lang="en-US" sz="1400" dirty="0" smtClean="0"/>
              <a:t>But improvements in satisfaction levels &amp; wellbeing for some </a:t>
            </a:r>
            <a:r>
              <a:rPr lang="mr-IN" sz="1400" dirty="0" smtClean="0"/>
              <a:t>–</a:t>
            </a:r>
            <a:r>
              <a:rPr lang="en-US" sz="1400" dirty="0" smtClean="0"/>
              <a:t> </a:t>
            </a:r>
          </a:p>
          <a:p>
            <a:pPr>
              <a:lnSpc>
                <a:spcPct val="120000"/>
              </a:lnSpc>
            </a:pPr>
            <a:r>
              <a:rPr lang="en-US" sz="1400" dirty="0" smtClean="0"/>
              <a:t>More than just integration</a:t>
            </a:r>
          </a:p>
          <a:p>
            <a:pPr lvl="1">
              <a:lnSpc>
                <a:spcPct val="120000"/>
              </a:lnSpc>
            </a:pPr>
            <a:r>
              <a:rPr lang="en-US" sz="1400" dirty="0" smtClean="0"/>
              <a:t>Doesn’t necessarily save £ - PBs have shown some cost reductions</a:t>
            </a:r>
          </a:p>
          <a:p>
            <a:pPr lvl="1">
              <a:lnSpc>
                <a:spcPct val="120000"/>
              </a:lnSpc>
            </a:pPr>
            <a:r>
              <a:rPr lang="en-US" sz="1400" dirty="0" smtClean="0"/>
              <a:t>But can lead to better care and better levels of satisfaction</a:t>
            </a:r>
          </a:p>
          <a:p>
            <a:pPr>
              <a:lnSpc>
                <a:spcPct val="120000"/>
              </a:lnSpc>
            </a:pPr>
            <a:r>
              <a:rPr lang="en-US" sz="1400" dirty="0" smtClean="0"/>
              <a:t>More than just better/more proactive/improved services</a:t>
            </a:r>
          </a:p>
          <a:p>
            <a:pPr>
              <a:lnSpc>
                <a:spcPct val="120000"/>
              </a:lnSpc>
            </a:pPr>
            <a:r>
              <a:rPr lang="en-US" sz="1400" dirty="0" smtClean="0"/>
              <a:t>It’s still (in part) about the £</a:t>
            </a:r>
          </a:p>
          <a:p>
            <a:pPr>
              <a:lnSpc>
                <a:spcPct val="120000"/>
              </a:lnSpc>
            </a:pPr>
            <a:endParaRPr lang="en-US" sz="1400" dirty="0"/>
          </a:p>
        </p:txBody>
      </p:sp>
    </p:spTree>
    <p:extLst>
      <p:ext uri="{BB962C8B-B14F-4D97-AF65-F5344CB8AC3E}">
        <p14:creationId xmlns:p14="http://schemas.microsoft.com/office/powerpoint/2010/main" val="9338366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1800" dirty="0"/>
              <a:t>P</a:t>
            </a:r>
            <a:r>
              <a:rPr lang="en-US" sz="1800" dirty="0" smtClean="0"/>
              <a:t>ublic </a:t>
            </a:r>
            <a:r>
              <a:rPr lang="en-US" sz="1800" dirty="0"/>
              <a:t>spending on health and social care </a:t>
            </a:r>
            <a:r>
              <a:rPr lang="en-US" sz="1800" dirty="0" smtClean="0"/>
              <a:t/>
            </a:r>
            <a:br>
              <a:rPr lang="en-US" sz="1800" dirty="0" smtClean="0"/>
            </a:br>
            <a:r>
              <a:rPr lang="en-US" sz="1800" dirty="0" smtClean="0"/>
              <a:t>needs to increase </a:t>
            </a:r>
            <a:r>
              <a:rPr lang="en-US" sz="1800" dirty="0"/>
              <a:t>from 9.6% to </a:t>
            </a:r>
            <a:r>
              <a:rPr lang="en-US" sz="1800" dirty="0" smtClean="0"/>
              <a:t>11–12</a:t>
            </a:r>
            <a:r>
              <a:rPr lang="en-US" sz="1800" dirty="0"/>
              <a:t>% by 2025</a:t>
            </a:r>
          </a:p>
        </p:txBody>
      </p:sp>
      <p:sp>
        <p:nvSpPr>
          <p:cNvPr id="3" name="Content Placeholder 2"/>
          <p:cNvSpPr>
            <a:spLocks noGrp="1"/>
          </p:cNvSpPr>
          <p:nvPr>
            <p:ph sz="half" idx="1"/>
          </p:nvPr>
        </p:nvSpPr>
        <p:spPr>
          <a:xfrm>
            <a:off x="1657350" y="1045600"/>
            <a:ext cx="5829300" cy="1662876"/>
          </a:xfrm>
        </p:spPr>
        <p:txBody>
          <a:bodyPr>
            <a:noAutofit/>
          </a:bodyPr>
          <a:lstStyle/>
          <a:p>
            <a:pPr marL="0" indent="0">
              <a:lnSpc>
                <a:spcPct val="100000"/>
              </a:lnSpc>
              <a:buNone/>
            </a:pPr>
            <a:r>
              <a:rPr lang="en-US" sz="1200" dirty="0" smtClean="0"/>
              <a:t>Funded </a:t>
            </a:r>
            <a:r>
              <a:rPr lang="en-US" sz="1200" dirty="0"/>
              <a:t>by </a:t>
            </a:r>
            <a:r>
              <a:rPr lang="en-US" sz="1200" dirty="0" smtClean="0"/>
              <a:t>increased </a:t>
            </a:r>
            <a:r>
              <a:rPr lang="en-US" sz="1200" dirty="0"/>
              <a:t>contributions from those able to </a:t>
            </a:r>
            <a:endParaRPr lang="en-GB" sz="1200" dirty="0"/>
          </a:p>
          <a:p>
            <a:pPr>
              <a:lnSpc>
                <a:spcPct val="100000"/>
              </a:lnSpc>
            </a:pPr>
            <a:r>
              <a:rPr lang="en-US" sz="1200" smtClean="0"/>
              <a:t>prescription charges</a:t>
            </a:r>
            <a:endParaRPr lang="en-US" sz="1200" dirty="0"/>
          </a:p>
          <a:p>
            <a:pPr>
              <a:lnSpc>
                <a:spcPct val="100000"/>
              </a:lnSpc>
            </a:pPr>
            <a:r>
              <a:rPr lang="en-US" sz="1200" dirty="0"/>
              <a:t>NI</a:t>
            </a:r>
          </a:p>
          <a:p>
            <a:pPr>
              <a:lnSpc>
                <a:spcPct val="100000"/>
              </a:lnSpc>
            </a:pPr>
            <a:r>
              <a:rPr lang="en-US" sz="1200" dirty="0"/>
              <a:t>reducing wealthier older people’s allowances (winter fuel, TV, etc.)</a:t>
            </a:r>
          </a:p>
          <a:p>
            <a:pPr>
              <a:lnSpc>
                <a:spcPct val="100000"/>
              </a:lnSpc>
            </a:pPr>
            <a:r>
              <a:rPr lang="en-US" sz="1200" dirty="0"/>
              <a:t>wealth and property </a:t>
            </a:r>
            <a:r>
              <a:rPr lang="en-US" sz="1200" dirty="0" smtClean="0"/>
              <a:t>taxes </a:t>
            </a:r>
          </a:p>
          <a:p>
            <a:pPr>
              <a:lnSpc>
                <a:spcPct val="100000"/>
              </a:lnSpc>
            </a:pPr>
            <a:r>
              <a:rPr lang="en-US" sz="1200" dirty="0" smtClean="0"/>
              <a:t>Kings </a:t>
            </a:r>
            <a:r>
              <a:rPr lang="en-US" sz="1200" dirty="0"/>
              <a:t>Fund 2014 Barker Commission on the Future of Health and Social Care in England </a:t>
            </a:r>
          </a:p>
          <a:p>
            <a:pPr>
              <a:lnSpc>
                <a:spcPct val="100000"/>
              </a:lnSpc>
            </a:pPr>
            <a:endParaRPr lang="en-US" sz="1200" dirty="0"/>
          </a:p>
        </p:txBody>
      </p:sp>
      <p:sp>
        <p:nvSpPr>
          <p:cNvPr id="4" name="Content Placeholder 3"/>
          <p:cNvSpPr>
            <a:spLocks noGrp="1"/>
          </p:cNvSpPr>
          <p:nvPr>
            <p:ph sz="half" idx="2"/>
          </p:nvPr>
        </p:nvSpPr>
        <p:spPr>
          <a:xfrm>
            <a:off x="1657350" y="2795287"/>
            <a:ext cx="5829300" cy="1776713"/>
          </a:xfrm>
        </p:spPr>
        <p:txBody>
          <a:bodyPr>
            <a:normAutofit/>
          </a:bodyPr>
          <a:lstStyle/>
          <a:p>
            <a:pPr marL="0" indent="0">
              <a:buNone/>
            </a:pPr>
            <a:endParaRPr lang="en-US" dirty="0" smtClean="0"/>
          </a:p>
          <a:p>
            <a:pPr marL="0" indent="0">
              <a:buNone/>
            </a:pPr>
            <a:endParaRPr lang="en-US" dirty="0"/>
          </a:p>
          <a:p>
            <a:endParaRPr lang="en-US" dirty="0"/>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1849985" y="2915373"/>
            <a:ext cx="5023893" cy="1536539"/>
          </a:xfrm>
          <a:prstGeom prst="rect">
            <a:avLst/>
          </a:prstGeom>
          <a:noFill/>
          <a:ln>
            <a:noFill/>
          </a:ln>
        </p:spPr>
      </p:pic>
    </p:spTree>
    <p:extLst>
      <p:ext uri="{BB962C8B-B14F-4D97-AF65-F5344CB8AC3E}">
        <p14:creationId xmlns:p14="http://schemas.microsoft.com/office/powerpoint/2010/main" val="11821346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 need (2)</a:t>
            </a:r>
            <a:endParaRPr lang="en-US" dirty="0"/>
          </a:p>
        </p:txBody>
      </p:sp>
      <p:sp>
        <p:nvSpPr>
          <p:cNvPr id="3" name="Content Placeholder 2"/>
          <p:cNvSpPr>
            <a:spLocks noGrp="1"/>
          </p:cNvSpPr>
          <p:nvPr>
            <p:ph idx="1"/>
          </p:nvPr>
        </p:nvSpPr>
        <p:spPr>
          <a:xfrm>
            <a:off x="432695" y="902825"/>
            <a:ext cx="7886700" cy="3475175"/>
          </a:xfrm>
        </p:spPr>
        <p:txBody>
          <a:bodyPr>
            <a:normAutofit fontScale="85000" lnSpcReduction="20000"/>
          </a:bodyPr>
          <a:lstStyle/>
          <a:p>
            <a:pPr>
              <a:lnSpc>
                <a:spcPct val="120000"/>
              </a:lnSpc>
            </a:pPr>
            <a:r>
              <a:rPr lang="en-US" dirty="0" smtClean="0"/>
              <a:t>Increased spend as % of GDP </a:t>
            </a:r>
            <a:r>
              <a:rPr lang="mr-IN" dirty="0" smtClean="0"/>
              <a:t>–</a:t>
            </a:r>
            <a:r>
              <a:rPr lang="en-US" dirty="0" smtClean="0"/>
              <a:t> how much?</a:t>
            </a:r>
          </a:p>
          <a:p>
            <a:pPr>
              <a:lnSpc>
                <a:spcPct val="120000"/>
              </a:lnSpc>
            </a:pPr>
            <a:r>
              <a:rPr lang="en-US" dirty="0" smtClean="0"/>
              <a:t>(Strong) hypothecation?</a:t>
            </a:r>
          </a:p>
          <a:p>
            <a:pPr>
              <a:lnSpc>
                <a:spcPct val="120000"/>
              </a:lnSpc>
            </a:pPr>
            <a:r>
              <a:rPr lang="en-US" dirty="0" smtClean="0"/>
              <a:t>Health and care commission </a:t>
            </a:r>
            <a:r>
              <a:rPr lang="mr-IN" dirty="0" smtClean="0"/>
              <a:t>–</a:t>
            </a:r>
            <a:r>
              <a:rPr lang="en-US" dirty="0" smtClean="0"/>
              <a:t> mentioned in Queen’s speech </a:t>
            </a:r>
          </a:p>
          <a:p>
            <a:pPr>
              <a:lnSpc>
                <a:spcPct val="120000"/>
              </a:lnSpc>
            </a:pPr>
            <a:r>
              <a:rPr lang="en-US" dirty="0" smtClean="0"/>
              <a:t>Implement (a version of) </a:t>
            </a:r>
            <a:r>
              <a:rPr lang="en-US" dirty="0" smtClean="0">
                <a:solidFill>
                  <a:schemeClr val="tx1"/>
                </a:solidFill>
              </a:rPr>
              <a:t>Dilnott</a:t>
            </a:r>
          </a:p>
          <a:p>
            <a:pPr marL="0" indent="0">
              <a:lnSpc>
                <a:spcPct val="120000"/>
              </a:lnSpc>
              <a:buNone/>
            </a:pPr>
            <a:r>
              <a:rPr lang="en-US" dirty="0" smtClean="0"/>
              <a:t>Meantime </a:t>
            </a:r>
            <a:r>
              <a:rPr lang="mr-IN" dirty="0" smtClean="0"/>
              <a:t>…</a:t>
            </a:r>
            <a:r>
              <a:rPr lang="en-GB" dirty="0" smtClean="0"/>
              <a:t> </a:t>
            </a:r>
            <a:endParaRPr lang="en-US" dirty="0" smtClean="0"/>
          </a:p>
          <a:p>
            <a:pPr>
              <a:lnSpc>
                <a:spcPct val="120000"/>
              </a:lnSpc>
            </a:pPr>
            <a:r>
              <a:rPr lang="en-US" dirty="0" smtClean="0"/>
              <a:t>STP partnership is a positive </a:t>
            </a:r>
            <a:r>
              <a:rPr lang="mr-IN" dirty="0" smtClean="0"/>
              <a:t>–</a:t>
            </a:r>
            <a:r>
              <a:rPr lang="en-US" dirty="0" smtClean="0"/>
              <a:t> build this system leadership</a:t>
            </a:r>
          </a:p>
          <a:p>
            <a:pPr>
              <a:lnSpc>
                <a:spcPct val="120000"/>
              </a:lnSpc>
            </a:pPr>
            <a:r>
              <a:rPr lang="en-US" dirty="0" smtClean="0"/>
              <a:t>Joint. H&amp;WB Board and HOSC?</a:t>
            </a:r>
          </a:p>
          <a:p>
            <a:pPr>
              <a:lnSpc>
                <a:spcPct val="120000"/>
              </a:lnSpc>
            </a:pPr>
            <a:r>
              <a:rPr lang="en-US" dirty="0" smtClean="0"/>
              <a:t>Greater integration </a:t>
            </a:r>
            <a:r>
              <a:rPr lang="mr-IN" dirty="0" smtClean="0"/>
              <a:t>–</a:t>
            </a:r>
            <a:r>
              <a:rPr lang="en-US" dirty="0" smtClean="0"/>
              <a:t> workforce/MDTs</a:t>
            </a:r>
          </a:p>
          <a:p>
            <a:pPr>
              <a:lnSpc>
                <a:spcPct val="120000"/>
              </a:lnSpc>
            </a:pPr>
            <a:r>
              <a:rPr lang="en-US" dirty="0" smtClean="0"/>
              <a:t>Workforce planning</a:t>
            </a:r>
          </a:p>
          <a:p>
            <a:pPr>
              <a:lnSpc>
                <a:spcPct val="120000"/>
              </a:lnSpc>
            </a:pPr>
            <a:r>
              <a:rPr lang="en-US" dirty="0" smtClean="0"/>
              <a:t>Technological solutions</a:t>
            </a:r>
          </a:p>
          <a:p>
            <a:pPr>
              <a:lnSpc>
                <a:spcPct val="120000"/>
              </a:lnSpc>
            </a:pPr>
            <a:r>
              <a:rPr lang="en-US" dirty="0" smtClean="0"/>
              <a:t>More choice/prevention/integration?</a:t>
            </a:r>
          </a:p>
          <a:p>
            <a:pPr>
              <a:lnSpc>
                <a:spcPct val="120000"/>
              </a:lnSpc>
            </a:pPr>
            <a:endParaRPr lang="en-US" dirty="0"/>
          </a:p>
        </p:txBody>
      </p:sp>
    </p:spTree>
    <p:extLst>
      <p:ext uri="{BB962C8B-B14F-4D97-AF65-F5344CB8AC3E}">
        <p14:creationId xmlns:p14="http://schemas.microsoft.com/office/powerpoint/2010/main" val="17666004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r>
              <a:rPr lang="en-US" sz="1050" dirty="0"/>
              <a:t>1 Commonwealth Fund (2014) </a:t>
            </a:r>
            <a:r>
              <a:rPr lang="en-US" sz="1050" i="1" dirty="0"/>
              <a:t>US Health System Ranks Last Among Eleven Countries on Measures of Access, Equity, Quality, Efficiency, and Healthy Lives</a:t>
            </a:r>
            <a:r>
              <a:rPr lang="en-US" sz="1050" dirty="0"/>
              <a:t>, </a:t>
            </a:r>
            <a:r>
              <a:rPr lang="en-US" sz="1050" u="sng" dirty="0">
                <a:hlinkClick r:id="rId2"/>
              </a:rPr>
              <a:t>http://www.commonwealthfund.org/publications/press-releases/2014/jun/us-health-system-ranks-last</a:t>
            </a:r>
            <a:endParaRPr lang="en-US" sz="1050" dirty="0"/>
          </a:p>
          <a:p>
            <a:r>
              <a:rPr lang="en-GB" sz="1050" dirty="0"/>
              <a:t>2 Crawford, R. and Stoye, G. (2017) </a:t>
            </a:r>
            <a:r>
              <a:rPr lang="en-GB" sz="1050" i="1" dirty="0"/>
              <a:t>The prevalence and dynamics of social care receipt</a:t>
            </a:r>
            <a:r>
              <a:rPr lang="en-GB" sz="1050" dirty="0"/>
              <a:t>, Institute for Fiscal Studies, London: IFS </a:t>
            </a:r>
          </a:p>
          <a:p>
            <a:r>
              <a:rPr lang="en-US" sz="1050" dirty="0"/>
              <a:t>3 Daly, G. (2009) ‘LinkAge Plus: The Benefits for Older People’, London: UK HMG – Department of Work and Pensions</a:t>
            </a:r>
            <a:endParaRPr lang="en-GB" sz="1050" dirty="0"/>
          </a:p>
          <a:p>
            <a:r>
              <a:rPr lang="en-US" sz="1050" dirty="0"/>
              <a:t>4 Daly, G. (2012) ‘Citizenship, choice and care: an examination of the promotion of choice in the provision of adult social care’, </a:t>
            </a:r>
            <a:r>
              <a:rPr lang="en-US" sz="1050" i="1" dirty="0"/>
              <a:t>Research, Policy and Planning</a:t>
            </a:r>
            <a:r>
              <a:rPr lang="en-US" sz="1050" dirty="0"/>
              <a:t>, 29 (2), 179-190</a:t>
            </a:r>
            <a:endParaRPr lang="en-GB" sz="1050" dirty="0"/>
          </a:p>
          <a:p>
            <a:r>
              <a:rPr lang="en-US" sz="1050" dirty="0"/>
              <a:t>5 Glasby, J. and Daly, G. (2014) </a:t>
            </a:r>
            <a:r>
              <a:rPr lang="en-US" sz="1050" i="1" dirty="0"/>
              <a:t>‘</a:t>
            </a:r>
            <a:r>
              <a:rPr lang="en-US" sz="1050" dirty="0"/>
              <a:t>Adult Health and Social Care’, in (eds.) Bochel, H. and Daly, G. (2014) </a:t>
            </a:r>
            <a:r>
              <a:rPr lang="en-US" sz="1050" i="1" dirty="0"/>
              <a:t>Social Policy</a:t>
            </a:r>
            <a:r>
              <a:rPr lang="en-US" sz="1050" dirty="0"/>
              <a:t>, London: Routledge</a:t>
            </a:r>
          </a:p>
          <a:p>
            <a:r>
              <a:rPr lang="en-US" sz="1050" dirty="0"/>
              <a:t>6 Lodge, C., Carnell, E. and Coleman, M. (2016) </a:t>
            </a:r>
            <a:r>
              <a:rPr lang="en-US" sz="1050" i="1" dirty="0"/>
              <a:t>The New Age of Ageing</a:t>
            </a:r>
            <a:r>
              <a:rPr lang="en-US" sz="1050" dirty="0"/>
              <a:t>, Bristol: Policy Press</a:t>
            </a:r>
          </a:p>
          <a:p>
            <a:pPr marL="0" indent="0">
              <a:buNone/>
            </a:pPr>
            <a:endParaRPr lang="en-US" sz="1050" dirty="0"/>
          </a:p>
          <a:p>
            <a:endParaRPr lang="en-GB" sz="1050" dirty="0"/>
          </a:p>
          <a:p>
            <a:pPr marL="0" indent="0">
              <a:buNone/>
            </a:pPr>
            <a:endParaRPr lang="en-US" sz="1050" dirty="0"/>
          </a:p>
          <a:p>
            <a:endParaRPr lang="en-US" sz="1050" dirty="0"/>
          </a:p>
        </p:txBody>
      </p:sp>
    </p:spTree>
    <p:extLst>
      <p:ext uri="{BB962C8B-B14F-4D97-AF65-F5344CB8AC3E}">
        <p14:creationId xmlns:p14="http://schemas.microsoft.com/office/powerpoint/2010/main" val="459380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GB" sz="1050" dirty="0"/>
              <a:t>7</a:t>
            </a:r>
            <a:r>
              <a:rPr lang="en-GB" sz="1050" dirty="0" smtClean="0"/>
              <a:t> </a:t>
            </a:r>
            <a:r>
              <a:rPr lang="en-GB" sz="1050" dirty="0"/>
              <a:t>Humphries, R., Thorlby, R., Holder, H., Hall, P. and Charles, A. (2016) </a:t>
            </a:r>
            <a:r>
              <a:rPr lang="en-GB" sz="1050" i="1" dirty="0"/>
              <a:t>Social Care for Older People – Home Truths</a:t>
            </a:r>
            <a:r>
              <a:rPr lang="en-GB" sz="1050" dirty="0"/>
              <a:t>, Kings Fund, London, Kings Fund</a:t>
            </a:r>
          </a:p>
          <a:p>
            <a:r>
              <a:rPr lang="en-GB" sz="1050" dirty="0"/>
              <a:t>8</a:t>
            </a:r>
            <a:r>
              <a:rPr lang="en-GB" sz="1050" dirty="0" smtClean="0"/>
              <a:t> </a:t>
            </a:r>
            <a:r>
              <a:rPr lang="en-GB" sz="1050" dirty="0"/>
              <a:t>Johnston, L., Rozansky, D., Dorrans, S., Dussin, L. and Barker, T. (2017) </a:t>
            </a:r>
            <a:r>
              <a:rPr lang="en-GB" sz="1050" i="1" dirty="0"/>
              <a:t>Integration 2020: Scoping research</a:t>
            </a:r>
            <a:r>
              <a:rPr lang="en-GB" sz="1050" dirty="0"/>
              <a:t>, Social Care Institute for Excellence, London: SCIE </a:t>
            </a:r>
          </a:p>
          <a:p>
            <a:r>
              <a:rPr lang="en-GB" sz="1050" dirty="0" smtClean="0"/>
              <a:t>9  </a:t>
            </a:r>
            <a:r>
              <a:rPr lang="en-GB" sz="1050" dirty="0"/>
              <a:t>Phillips, D. and Simpson, P. (2017) </a:t>
            </a:r>
            <a:r>
              <a:rPr lang="en-GB" sz="1050" i="1" dirty="0"/>
              <a:t>National standards, local risks: the geography of local authority funded social care, 2009–10 to 2015–16</a:t>
            </a:r>
            <a:r>
              <a:rPr lang="en-GB" sz="1050" dirty="0"/>
              <a:t>, R128 - Institute for Fiscal Studies, London: IFS </a:t>
            </a:r>
            <a:endParaRPr lang="en-US" sz="1050" dirty="0"/>
          </a:p>
          <a:p>
            <a:r>
              <a:rPr lang="en-US" sz="1050" dirty="0" smtClean="0"/>
              <a:t>10 West</a:t>
            </a:r>
            <a:r>
              <a:rPr lang="en-US" sz="1050" dirty="0"/>
              <a:t>, K. (2014) ‘Older People, Population Ageing, and Policy Responses, in (eds.) Bochel, H. and Daly, G. (2014) </a:t>
            </a:r>
            <a:r>
              <a:rPr lang="en-US" sz="1050" i="1" dirty="0"/>
              <a:t>Social Policy</a:t>
            </a:r>
            <a:r>
              <a:rPr lang="en-US" sz="1050" dirty="0"/>
              <a:t>, London: Routledge</a:t>
            </a:r>
            <a:endParaRPr lang="en-GB" sz="1050" dirty="0"/>
          </a:p>
          <a:p>
            <a:r>
              <a:rPr lang="en-US" sz="1050" dirty="0" smtClean="0"/>
              <a:t>11 </a:t>
            </a:r>
            <a:r>
              <a:rPr lang="en-US" sz="1050" dirty="0"/>
              <a:t>WHO (2016) </a:t>
            </a:r>
            <a:r>
              <a:rPr lang="en-US" sz="1050" i="1" dirty="0"/>
              <a:t>Global strategy and action plan on ageing and health </a:t>
            </a:r>
            <a:r>
              <a:rPr lang="en-US" sz="1050" dirty="0"/>
              <a:t>(2016-2020), </a:t>
            </a:r>
            <a:r>
              <a:rPr lang="en-US" sz="1050" u="sng" dirty="0">
                <a:hlinkClick r:id="rId2"/>
              </a:rPr>
              <a:t>http://www.who.int/ageing/global-strategy</a:t>
            </a:r>
            <a:endParaRPr lang="en-US" sz="1050" u="sng" dirty="0"/>
          </a:p>
          <a:p>
            <a:r>
              <a:rPr lang="en-US" sz="1050" u="sng" dirty="0" smtClean="0"/>
              <a:t>12 </a:t>
            </a:r>
            <a:r>
              <a:rPr lang="en-GB" sz="1050" dirty="0"/>
              <a:t>Woolham, J., Daly, G., Sparkes, T., Ritters, K. and Steils, N. (2016) ‘Do direct payments improve outcomes for older people who receive social care?’, </a:t>
            </a:r>
            <a:r>
              <a:rPr lang="en-GB" sz="1050" i="1" dirty="0"/>
              <a:t>Age and Society</a:t>
            </a:r>
            <a:r>
              <a:rPr lang="en-GB" sz="1050" dirty="0"/>
              <a:t>, Vol. , pp. </a:t>
            </a:r>
            <a:r>
              <a:rPr lang="en-GB" sz="1050" dirty="0" smtClean="0"/>
              <a:t>1-24</a:t>
            </a:r>
            <a:endParaRPr lang="en-GB" sz="1050" dirty="0"/>
          </a:p>
          <a:p>
            <a:endParaRPr lang="en-GB" sz="1050" dirty="0"/>
          </a:p>
          <a:p>
            <a:endParaRPr lang="en-US" sz="1050" dirty="0"/>
          </a:p>
        </p:txBody>
      </p:sp>
    </p:spTree>
    <p:extLst>
      <p:ext uri="{BB962C8B-B14F-4D97-AF65-F5344CB8AC3E}">
        <p14:creationId xmlns:p14="http://schemas.microsoft.com/office/powerpoint/2010/main" val="1134429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Norman Lamb</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6</a:t>
            </a:r>
            <a:r>
              <a:rPr lang="en-US" baseline="30000" dirty="0" smtClean="0"/>
              <a:t>th</a:t>
            </a:r>
            <a:r>
              <a:rPr lang="en-US" dirty="0" smtClean="0"/>
              <a:t> (5</a:t>
            </a:r>
            <a:r>
              <a:rPr lang="en-US" baseline="30000" dirty="0" smtClean="0"/>
              <a:t>th</a:t>
            </a:r>
            <a:r>
              <a:rPr lang="en-US" dirty="0" smtClean="0"/>
              <a:t>?) largest economy</a:t>
            </a:r>
          </a:p>
          <a:p>
            <a:r>
              <a:rPr lang="en-US" dirty="0" smtClean="0"/>
              <a:t>We could and should do better</a:t>
            </a:r>
          </a:p>
          <a:p>
            <a:r>
              <a:rPr lang="en-US" dirty="0" smtClean="0"/>
              <a:t>Need for more resources</a:t>
            </a:r>
          </a:p>
          <a:p>
            <a:r>
              <a:rPr lang="en-US" dirty="0" smtClean="0"/>
              <a:t>Need to use the resources better</a:t>
            </a:r>
          </a:p>
          <a:p>
            <a:r>
              <a:rPr lang="en-US" dirty="0" smtClean="0"/>
              <a:t>Post general election opportunity</a:t>
            </a:r>
          </a:p>
          <a:p>
            <a:r>
              <a:rPr lang="en-US" dirty="0" smtClean="0"/>
              <a:t>Strong hypothecation for health and care tax?</a:t>
            </a:r>
          </a:p>
          <a:p>
            <a:r>
              <a:rPr lang="en-US" dirty="0" smtClean="0"/>
              <a:t>NHS and care convention </a:t>
            </a:r>
            <a:r>
              <a:rPr lang="mr-IN" dirty="0" smtClean="0"/>
              <a:t>…</a:t>
            </a:r>
            <a:r>
              <a:rPr lang="en-GB" dirty="0" smtClean="0"/>
              <a:t>.? </a:t>
            </a:r>
          </a:p>
          <a:p>
            <a:r>
              <a:rPr lang="en-GB" dirty="0" smtClean="0"/>
              <a:t>[need for parity of esteem for social care]</a:t>
            </a:r>
            <a:endParaRPr lang="en-US" dirty="0"/>
          </a:p>
        </p:txBody>
      </p:sp>
    </p:spTree>
    <p:extLst>
      <p:ext uri="{BB962C8B-B14F-4D97-AF65-F5344CB8AC3E}">
        <p14:creationId xmlns:p14="http://schemas.microsoft.com/office/powerpoint/2010/main" val="21222450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 references etc.</a:t>
            </a:r>
            <a:endParaRPr lang="en-US" dirty="0"/>
          </a:p>
        </p:txBody>
      </p:sp>
      <p:sp>
        <p:nvSpPr>
          <p:cNvPr id="3" name="Content Placeholder 2"/>
          <p:cNvSpPr>
            <a:spLocks noGrp="1"/>
          </p:cNvSpPr>
          <p:nvPr>
            <p:ph idx="1"/>
          </p:nvPr>
        </p:nvSpPr>
        <p:spPr/>
        <p:txBody>
          <a:bodyPr/>
          <a:lstStyle/>
          <a:p>
            <a:pPr marL="171450" lvl="1">
              <a:spcBef>
                <a:spcPts val="750"/>
              </a:spcBef>
            </a:pPr>
            <a:endParaRPr lang="en-US" dirty="0"/>
          </a:p>
          <a:p>
            <a:pPr marL="171450" lvl="1">
              <a:spcBef>
                <a:spcPts val="750"/>
              </a:spcBef>
            </a:pPr>
            <a:r>
              <a:rPr lang="en-US" dirty="0" smtClean="0"/>
              <a:t>13 </a:t>
            </a:r>
            <a:r>
              <a:rPr lang="mr-IN" dirty="0"/>
              <a:t>–</a:t>
            </a:r>
            <a:r>
              <a:rPr lang="en-US" dirty="0"/>
              <a:t> see </a:t>
            </a:r>
            <a:r>
              <a:rPr lang="en-US" dirty="0">
                <a:hlinkClick r:id="rId2"/>
              </a:rPr>
              <a:t>https://</a:t>
            </a:r>
            <a:r>
              <a:rPr lang="en-US" dirty="0" smtClean="0">
                <a:hlinkClick r:id="rId2"/>
              </a:rPr>
              <a:t>www.nuffieldtrust.org.uk/resource/what-s-behind-delayed-transfers-of-care#dtocs-the-tip-of-the-iceberg</a:t>
            </a:r>
            <a:endParaRPr lang="en-US" dirty="0" smtClean="0"/>
          </a:p>
          <a:p>
            <a:pPr marL="171450" lvl="1">
              <a:spcBef>
                <a:spcPts val="750"/>
              </a:spcBef>
            </a:pPr>
            <a:r>
              <a:rPr lang="en-US" dirty="0" smtClean="0"/>
              <a:t>14 </a:t>
            </a:r>
            <a:r>
              <a:rPr lang="mr-IN" dirty="0"/>
              <a:t>–</a:t>
            </a:r>
            <a:r>
              <a:rPr lang="en-US" dirty="0"/>
              <a:t> see </a:t>
            </a:r>
            <a:r>
              <a:rPr lang="en-US" dirty="0">
                <a:hlinkClick r:id="rId3"/>
              </a:rPr>
              <a:t>http://www.communitycare.co.uk/2017/06/16/care-act-funding-decision-exposes-nonsense-eligibility-criteria/</a:t>
            </a:r>
            <a:endParaRPr lang="en-US" dirty="0"/>
          </a:p>
          <a:p>
            <a:pPr marL="171450" lvl="1">
              <a:spcBef>
                <a:spcPts val="750"/>
              </a:spcBef>
            </a:pPr>
            <a:r>
              <a:rPr lang="en-US" dirty="0" smtClean="0"/>
              <a:t>15 </a:t>
            </a:r>
            <a:r>
              <a:rPr lang="mr-IN" dirty="0"/>
              <a:t>–</a:t>
            </a:r>
            <a:r>
              <a:rPr lang="en-US" dirty="0"/>
              <a:t> see </a:t>
            </a:r>
            <a:r>
              <a:rPr lang="en-US" dirty="0">
                <a:hlinkClick r:id="rId4"/>
              </a:rPr>
              <a:t>http://www.publicfinance.co.uk/opinion/2017/03/how-big-social-care-funding-gap</a:t>
            </a:r>
            <a:endParaRPr lang="en-US" dirty="0"/>
          </a:p>
          <a:p>
            <a:pPr marL="171450" lvl="1">
              <a:spcBef>
                <a:spcPts val="750"/>
              </a:spcBef>
            </a:pPr>
            <a:r>
              <a:rPr lang="en-US" dirty="0" smtClean="0"/>
              <a:t>16 </a:t>
            </a:r>
            <a:r>
              <a:rPr lang="en-US" dirty="0"/>
              <a:t>- </a:t>
            </a:r>
            <a:r>
              <a:rPr lang="en-US" dirty="0">
                <a:hlinkClick r:id="rId5"/>
              </a:rPr>
              <a:t>https://www.abi.org.uk/news/news-articles/2014/02/seven-things-we-learnt-from-the-abi-social-care-summit-a-world-to-grow-old-in/</a:t>
            </a:r>
            <a:endParaRPr lang="en-US" dirty="0"/>
          </a:p>
          <a:p>
            <a:pPr marL="171450" lvl="1">
              <a:spcBef>
                <a:spcPts val="750"/>
              </a:spcBef>
            </a:pPr>
            <a:r>
              <a:rPr lang="en-US" smtClean="0"/>
              <a:t>17 </a:t>
            </a:r>
            <a:r>
              <a:rPr lang="en-US" dirty="0"/>
              <a:t>http://</a:t>
            </a:r>
            <a:r>
              <a:rPr lang="en-US" dirty="0" err="1"/>
              <a:t>blogs.lshtm.ac.uk</a:t>
            </a:r>
            <a:r>
              <a:rPr lang="en-US" dirty="0"/>
              <a:t>/</a:t>
            </a:r>
            <a:r>
              <a:rPr lang="en-US" dirty="0" err="1"/>
              <a:t>prucomm</a:t>
            </a:r>
            <a:r>
              <a:rPr lang="en-US" dirty="0"/>
              <a:t>/files/2013/04/Personal-Budgets-review-of-</a:t>
            </a:r>
            <a:r>
              <a:rPr lang="en-US" dirty="0" err="1"/>
              <a:t>evidence_FINAL</a:t>
            </a:r>
            <a:r>
              <a:rPr lang="en-US" dirty="0"/>
              <a:t>-</a:t>
            </a:r>
            <a:r>
              <a:rPr lang="en-US" dirty="0" err="1"/>
              <a:t>REPORT.pdf</a:t>
            </a:r>
            <a:endParaRPr lang="en-US" dirty="0"/>
          </a:p>
          <a:p>
            <a:endParaRPr lang="en-US" dirty="0"/>
          </a:p>
        </p:txBody>
      </p:sp>
    </p:spTree>
    <p:extLst>
      <p:ext uri="{BB962C8B-B14F-4D97-AF65-F5344CB8AC3E}">
        <p14:creationId xmlns:p14="http://schemas.microsoft.com/office/powerpoint/2010/main" val="2119428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 &amp; Content</a:t>
            </a:r>
            <a:endParaRPr lang="en-US" dirty="0"/>
          </a:p>
        </p:txBody>
      </p:sp>
      <p:sp>
        <p:nvSpPr>
          <p:cNvPr id="3" name="Content Placeholder 2"/>
          <p:cNvSpPr>
            <a:spLocks noGrp="1"/>
          </p:cNvSpPr>
          <p:nvPr>
            <p:ph idx="1"/>
          </p:nvPr>
        </p:nvSpPr>
        <p:spPr/>
        <p:txBody>
          <a:bodyPr/>
          <a:lstStyle/>
          <a:p>
            <a:r>
              <a:rPr lang="en-US" dirty="0" smtClean="0">
                <a:solidFill>
                  <a:schemeClr val="tx1"/>
                </a:solidFill>
              </a:rPr>
              <a:t>History</a:t>
            </a:r>
          </a:p>
          <a:p>
            <a:r>
              <a:rPr lang="en-US" dirty="0" smtClean="0">
                <a:solidFill>
                  <a:schemeClr val="tx1"/>
                </a:solidFill>
              </a:rPr>
              <a:t>Current context</a:t>
            </a:r>
          </a:p>
          <a:p>
            <a:r>
              <a:rPr lang="en-US" dirty="0" smtClean="0">
                <a:solidFill>
                  <a:schemeClr val="tx1"/>
                </a:solidFill>
              </a:rPr>
              <a:t>Funding</a:t>
            </a:r>
          </a:p>
          <a:p>
            <a:r>
              <a:rPr lang="en-US" dirty="0" smtClean="0">
                <a:solidFill>
                  <a:schemeClr val="tx1"/>
                </a:solidFill>
              </a:rPr>
              <a:t>International comparisons</a:t>
            </a:r>
          </a:p>
          <a:p>
            <a:r>
              <a:rPr lang="en-US" dirty="0" smtClean="0">
                <a:solidFill>
                  <a:schemeClr val="tx1"/>
                </a:solidFill>
              </a:rPr>
              <a:t>Choices</a:t>
            </a:r>
            <a:endParaRPr lang="en-US" dirty="0">
              <a:solidFill>
                <a:schemeClr val="tx1"/>
              </a:solidFill>
            </a:endParaRPr>
          </a:p>
        </p:txBody>
      </p:sp>
    </p:spTree>
    <p:extLst>
      <p:ext uri="{BB962C8B-B14F-4D97-AF65-F5344CB8AC3E}">
        <p14:creationId xmlns:p14="http://schemas.microsoft.com/office/powerpoint/2010/main" val="3555700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It’s all the fault of our history</a:t>
            </a:r>
            <a:endParaRPr lang="en-US" dirty="0"/>
          </a:p>
        </p:txBody>
      </p:sp>
      <p:sp>
        <p:nvSpPr>
          <p:cNvPr id="3" name="Content Placeholder 2"/>
          <p:cNvSpPr>
            <a:spLocks noGrp="1"/>
          </p:cNvSpPr>
          <p:nvPr>
            <p:ph idx="1"/>
          </p:nvPr>
        </p:nvSpPr>
        <p:spPr/>
        <p:txBody>
          <a:bodyPr>
            <a:noAutofit/>
          </a:bodyPr>
          <a:lstStyle/>
          <a:p>
            <a:pPr>
              <a:lnSpc>
                <a:spcPct val="100000"/>
              </a:lnSpc>
            </a:pPr>
            <a:r>
              <a:rPr lang="en-US" sz="1400" dirty="0" smtClean="0">
                <a:solidFill>
                  <a:schemeClr val="tx1"/>
                </a:solidFill>
              </a:rPr>
              <a:t>Post-war welfare state settlement</a:t>
            </a:r>
          </a:p>
          <a:p>
            <a:pPr>
              <a:lnSpc>
                <a:spcPct val="100000"/>
              </a:lnSpc>
            </a:pPr>
            <a:r>
              <a:rPr lang="en-US" sz="1400" dirty="0" smtClean="0">
                <a:solidFill>
                  <a:schemeClr val="tx1"/>
                </a:solidFill>
              </a:rPr>
              <a:t>Bifurcation of health and care funding</a:t>
            </a:r>
          </a:p>
          <a:p>
            <a:pPr>
              <a:lnSpc>
                <a:spcPct val="100000"/>
              </a:lnSpc>
            </a:pPr>
            <a:r>
              <a:rPr lang="en-US" sz="1400" dirty="0" smtClean="0">
                <a:solidFill>
                  <a:schemeClr val="tx1"/>
                </a:solidFill>
              </a:rPr>
              <a:t>Health </a:t>
            </a:r>
            <a:r>
              <a:rPr lang="mr-IN" sz="1400" dirty="0" smtClean="0">
                <a:solidFill>
                  <a:schemeClr val="tx1"/>
                </a:solidFill>
              </a:rPr>
              <a:t>–</a:t>
            </a:r>
            <a:r>
              <a:rPr lang="en-US" sz="1400" dirty="0" smtClean="0">
                <a:solidFill>
                  <a:schemeClr val="tx1"/>
                </a:solidFill>
              </a:rPr>
              <a:t> free at point of use, non means tested</a:t>
            </a:r>
          </a:p>
          <a:p>
            <a:pPr>
              <a:lnSpc>
                <a:spcPct val="100000"/>
              </a:lnSpc>
            </a:pPr>
            <a:r>
              <a:rPr lang="en-US" sz="1400" dirty="0" smtClean="0">
                <a:solidFill>
                  <a:schemeClr val="tx1"/>
                </a:solidFill>
              </a:rPr>
              <a:t>Care </a:t>
            </a:r>
            <a:r>
              <a:rPr lang="mr-IN" sz="1400" dirty="0" smtClean="0">
                <a:solidFill>
                  <a:schemeClr val="tx1"/>
                </a:solidFill>
              </a:rPr>
              <a:t>–</a:t>
            </a:r>
            <a:r>
              <a:rPr lang="en-US" sz="1400" dirty="0" smtClean="0">
                <a:solidFill>
                  <a:schemeClr val="tx1"/>
                </a:solidFill>
              </a:rPr>
              <a:t> means and needs tested</a:t>
            </a:r>
          </a:p>
          <a:p>
            <a:pPr lvl="1"/>
            <a:r>
              <a:rPr lang="en-US" sz="1400" dirty="0" smtClean="0">
                <a:solidFill>
                  <a:schemeClr val="tx1"/>
                </a:solidFill>
              </a:rPr>
              <a:t>But didn’t presume people would live so long</a:t>
            </a:r>
          </a:p>
          <a:p>
            <a:pPr lvl="1"/>
            <a:r>
              <a:rPr lang="en-US" sz="1400" dirty="0" smtClean="0">
                <a:solidFill>
                  <a:schemeClr val="tx1"/>
                </a:solidFill>
              </a:rPr>
              <a:t>Didn’t think health demand was infinite, thought it would reduce</a:t>
            </a:r>
          </a:p>
          <a:p>
            <a:pPr>
              <a:lnSpc>
                <a:spcPct val="100000"/>
              </a:lnSpc>
            </a:pPr>
            <a:r>
              <a:rPr lang="en-US" sz="1400" dirty="0" smtClean="0">
                <a:solidFill>
                  <a:schemeClr val="tx1"/>
                </a:solidFill>
              </a:rPr>
              <a:t>Perverse incentives of social care funding in 1980s lead to community care changes</a:t>
            </a:r>
          </a:p>
          <a:p>
            <a:pPr>
              <a:lnSpc>
                <a:spcPct val="100000"/>
              </a:lnSpc>
            </a:pPr>
            <a:r>
              <a:rPr lang="en-US" sz="1400" dirty="0" smtClean="0">
                <a:solidFill>
                  <a:schemeClr val="tx1"/>
                </a:solidFill>
              </a:rPr>
              <a:t>Social care postcode lottery</a:t>
            </a:r>
          </a:p>
          <a:p>
            <a:pPr>
              <a:lnSpc>
                <a:spcPct val="100000"/>
              </a:lnSpc>
            </a:pPr>
            <a:r>
              <a:rPr lang="en-US" sz="1400" dirty="0" smtClean="0">
                <a:solidFill>
                  <a:schemeClr val="tx1"/>
                </a:solidFill>
              </a:rPr>
              <a:t>Perverse incentives persist of DTOC due to funding and, increasingly, capacity/availability</a:t>
            </a:r>
            <a:endParaRPr lang="en-US" sz="1400" dirty="0">
              <a:solidFill>
                <a:schemeClr val="tx1"/>
              </a:solidFill>
            </a:endParaRPr>
          </a:p>
          <a:p>
            <a:pPr lvl="1"/>
            <a:r>
              <a:rPr lang="en-US" sz="1400" dirty="0" smtClean="0">
                <a:solidFill>
                  <a:schemeClr val="tx1"/>
                </a:solidFill>
              </a:rPr>
              <a:t>57% of DTOCs due to NHS (1) </a:t>
            </a:r>
          </a:p>
          <a:p>
            <a:pPr lvl="1"/>
            <a:r>
              <a:rPr lang="en-US" sz="1400" dirty="0" smtClean="0">
                <a:solidFill>
                  <a:schemeClr val="tx1"/>
                </a:solidFill>
              </a:rPr>
              <a:t>But, also inadequacy of social care funding and consequently social care supply</a:t>
            </a:r>
            <a:endParaRPr lang="en-US" sz="1400" dirty="0">
              <a:solidFill>
                <a:schemeClr val="tx1"/>
              </a:solidFill>
            </a:endParaRPr>
          </a:p>
        </p:txBody>
      </p:sp>
    </p:spTree>
    <p:extLst>
      <p:ext uri="{BB962C8B-B14F-4D97-AF65-F5344CB8AC3E}">
        <p14:creationId xmlns:p14="http://schemas.microsoft.com/office/powerpoint/2010/main" val="17661059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p:txBody>
          <a:bodyPr/>
          <a:lstStyle/>
          <a:p>
            <a:r>
              <a:rPr lang="en-US" dirty="0"/>
              <a:t>London 2012 Olympic Ceremony</a:t>
            </a:r>
          </a:p>
        </p:txBody>
      </p:sp>
      <p:pic>
        <p:nvPicPr>
          <p:cNvPr id="8" name="Content Placeholder 7"/>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360713" y="800101"/>
            <a:ext cx="2948274" cy="1730727"/>
          </a:xfrm>
        </p:spPr>
      </p:pic>
      <p:pic>
        <p:nvPicPr>
          <p:cNvPr id="11" name="Content Placeholder 10"/>
          <p:cNvPicPr>
            <a:picLocks noGrp="1" noChangeAspect="1"/>
          </p:cNvPicPr>
          <p:nvPr>
            <p:ph sz="quarter" idx="3"/>
          </p:nvPr>
        </p:nvPicPr>
        <p:blipFill>
          <a:blip r:embed="rId3">
            <a:extLst>
              <a:ext uri="{28A0092B-C50C-407E-A947-70E740481C1C}">
                <a14:useLocalDpi xmlns:a14="http://schemas.microsoft.com/office/drawing/2010/main" val="0"/>
              </a:ext>
            </a:extLst>
          </a:blip>
          <a:stretch>
            <a:fillRect/>
          </a:stretch>
        </p:blipFill>
        <p:spPr>
          <a:xfrm>
            <a:off x="1457633" y="2685753"/>
            <a:ext cx="2851355" cy="1895681"/>
          </a:xfrm>
        </p:spPr>
      </p:pic>
      <p:pic>
        <p:nvPicPr>
          <p:cNvPr id="13" name="Content Placeholder 12"/>
          <p:cNvPicPr>
            <a:picLocks noGrp="1" noChangeAspect="1"/>
          </p:cNvPicPr>
          <p:nvPr>
            <p:ph sz="quarter" idx="2"/>
          </p:nvPr>
        </p:nvPicPr>
        <p:blipFill>
          <a:blip r:embed="rId4">
            <a:extLst>
              <a:ext uri="{28A0092B-C50C-407E-A947-70E740481C1C}">
                <a14:useLocalDpi xmlns:a14="http://schemas.microsoft.com/office/drawing/2010/main" val="0"/>
              </a:ext>
            </a:extLst>
          </a:blip>
          <a:stretch>
            <a:fillRect/>
          </a:stretch>
        </p:blipFill>
        <p:spPr>
          <a:xfrm>
            <a:off x="4630738" y="818039"/>
            <a:ext cx="3198812" cy="1791334"/>
          </a:xfrm>
        </p:spPr>
      </p:pic>
      <p:pic>
        <p:nvPicPr>
          <p:cNvPr id="14" name="Content Placeholder 13"/>
          <p:cNvPicPr>
            <a:picLocks noGrp="1" noChangeAspect="1"/>
          </p:cNvPicPr>
          <p:nvPr>
            <p:ph sz="quarter" idx="4"/>
          </p:nvPr>
        </p:nvPicPr>
        <p:blipFill>
          <a:blip r:embed="rId5">
            <a:extLst>
              <a:ext uri="{28A0092B-C50C-407E-A947-70E740481C1C}">
                <a14:useLocalDpi xmlns:a14="http://schemas.microsoft.com/office/drawing/2010/main" val="0"/>
              </a:ext>
            </a:extLst>
          </a:blip>
          <a:stretch>
            <a:fillRect/>
          </a:stretch>
        </p:blipFill>
        <p:spPr>
          <a:xfrm>
            <a:off x="4630738" y="2665459"/>
            <a:ext cx="3198812" cy="1904955"/>
          </a:xfrm>
        </p:spPr>
      </p:pic>
    </p:spTree>
    <p:extLst>
      <p:ext uri="{BB962C8B-B14F-4D97-AF65-F5344CB8AC3E}">
        <p14:creationId xmlns:p14="http://schemas.microsoft.com/office/powerpoint/2010/main" val="10584900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949125" y="358815"/>
            <a:ext cx="7812910" cy="4735576"/>
          </a:xfrm>
          <a:prstGeom prst="rect">
            <a:avLst/>
          </a:prstGeom>
          <a:noFill/>
          <a:ln>
            <a:noFill/>
          </a:ln>
        </p:spPr>
      </p:pic>
      <p:sp>
        <p:nvSpPr>
          <p:cNvPr id="7" name="Date Placeholder 3"/>
          <p:cNvSpPr>
            <a:spLocks noGrp="1"/>
          </p:cNvSpPr>
          <p:nvPr>
            <p:ph type="dt" sz="half" idx="10"/>
          </p:nvPr>
        </p:nvSpPr>
        <p:spPr>
          <a:xfrm>
            <a:off x="1413000" y="266158"/>
            <a:ext cx="702000" cy="204272"/>
          </a:xfrm>
        </p:spPr>
        <p:txBody>
          <a:bodyPr/>
          <a:lstStyle/>
          <a:p>
            <a:r>
              <a:rPr lang="en-US" dirty="0" smtClean="0"/>
              <a:t>2017</a:t>
            </a:r>
            <a:endParaRPr lang="en-US" dirty="0"/>
          </a:p>
        </p:txBody>
      </p:sp>
      <p:sp>
        <p:nvSpPr>
          <p:cNvPr id="8" name="Footer Placeholder 4"/>
          <p:cNvSpPr>
            <a:spLocks noGrp="1"/>
          </p:cNvSpPr>
          <p:nvPr>
            <p:ph type="ftr" sz="quarter" idx="11"/>
          </p:nvPr>
        </p:nvSpPr>
        <p:spPr>
          <a:xfrm>
            <a:off x="2169000" y="266158"/>
            <a:ext cx="4356450" cy="204272"/>
          </a:xfrm>
        </p:spPr>
        <p:txBody>
          <a:bodyPr/>
          <a:lstStyle/>
          <a:p>
            <a:r>
              <a:rPr lang="en-GB" dirty="0" smtClean="0"/>
              <a:t>Health and social care funding explained</a:t>
            </a:r>
            <a:endParaRPr lang="en-US" dirty="0"/>
          </a:p>
        </p:txBody>
      </p:sp>
    </p:spTree>
    <p:extLst>
      <p:ext uri="{BB962C8B-B14F-4D97-AF65-F5344CB8AC3E}">
        <p14:creationId xmlns:p14="http://schemas.microsoft.com/office/powerpoint/2010/main" val="10627095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3"/>
          <p:cNvSpPr>
            <a:spLocks noGrp="1"/>
          </p:cNvSpPr>
          <p:nvPr>
            <p:ph type="dt" sz="half" idx="10"/>
          </p:nvPr>
        </p:nvSpPr>
        <p:spPr>
          <a:xfrm>
            <a:off x="1413000" y="266158"/>
            <a:ext cx="702000" cy="204272"/>
          </a:xfrm>
        </p:spPr>
        <p:txBody>
          <a:bodyPr/>
          <a:lstStyle/>
          <a:p>
            <a:r>
              <a:rPr lang="en-US" dirty="0" smtClean="0"/>
              <a:t>2017</a:t>
            </a:r>
            <a:endParaRPr lang="en-US" dirty="0"/>
          </a:p>
        </p:txBody>
      </p:sp>
      <p:sp>
        <p:nvSpPr>
          <p:cNvPr id="8" name="Footer Placeholder 4"/>
          <p:cNvSpPr>
            <a:spLocks noGrp="1"/>
          </p:cNvSpPr>
          <p:nvPr>
            <p:ph type="ftr" sz="quarter" idx="11"/>
          </p:nvPr>
        </p:nvSpPr>
        <p:spPr>
          <a:xfrm>
            <a:off x="2169000" y="266158"/>
            <a:ext cx="4356450" cy="204272"/>
          </a:xfrm>
        </p:spPr>
        <p:txBody>
          <a:bodyPr/>
          <a:lstStyle/>
          <a:p>
            <a:r>
              <a:rPr lang="en-GB" dirty="0" smtClean="0"/>
              <a:t>Health and social care funding explained</a:t>
            </a:r>
            <a:endParaRPr lang="en-US" dirty="0"/>
          </a:p>
        </p:txBody>
      </p:sp>
      <p:pic>
        <p:nvPicPr>
          <p:cNvPr id="12" name="Picture 11"/>
          <p:cNvPicPr/>
          <p:nvPr/>
        </p:nvPicPr>
        <p:blipFill>
          <a:blip r:embed="rId3">
            <a:extLst>
              <a:ext uri="{28A0092B-C50C-407E-A947-70E740481C1C}">
                <a14:useLocalDpi xmlns:a14="http://schemas.microsoft.com/office/drawing/2010/main" val="0"/>
              </a:ext>
            </a:extLst>
          </a:blip>
          <a:stretch>
            <a:fillRect/>
          </a:stretch>
        </p:blipFill>
        <p:spPr bwMode="auto">
          <a:xfrm>
            <a:off x="1076446" y="266158"/>
            <a:ext cx="7697164" cy="4877343"/>
          </a:xfrm>
          <a:prstGeom prst="rect">
            <a:avLst/>
          </a:prstGeom>
          <a:noFill/>
          <a:ln>
            <a:noFill/>
          </a:ln>
        </p:spPr>
      </p:pic>
    </p:spTree>
    <p:extLst>
      <p:ext uri="{BB962C8B-B14F-4D97-AF65-F5344CB8AC3E}">
        <p14:creationId xmlns:p14="http://schemas.microsoft.com/office/powerpoint/2010/main" val="13628110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3"/>
          <p:cNvSpPr>
            <a:spLocks noGrp="1"/>
          </p:cNvSpPr>
          <p:nvPr>
            <p:ph type="dt" sz="half" idx="10"/>
          </p:nvPr>
        </p:nvSpPr>
        <p:spPr>
          <a:xfrm>
            <a:off x="1413000" y="266158"/>
            <a:ext cx="702000" cy="204272"/>
          </a:xfrm>
        </p:spPr>
        <p:txBody>
          <a:bodyPr/>
          <a:lstStyle/>
          <a:p>
            <a:r>
              <a:rPr lang="en-US" dirty="0" smtClean="0"/>
              <a:t>2017</a:t>
            </a:r>
            <a:endParaRPr lang="en-US" dirty="0"/>
          </a:p>
        </p:txBody>
      </p:sp>
      <p:sp>
        <p:nvSpPr>
          <p:cNvPr id="8" name="Footer Placeholder 4"/>
          <p:cNvSpPr>
            <a:spLocks noGrp="1"/>
          </p:cNvSpPr>
          <p:nvPr>
            <p:ph type="ftr" sz="quarter" idx="11"/>
          </p:nvPr>
        </p:nvSpPr>
        <p:spPr>
          <a:xfrm>
            <a:off x="2169000" y="266158"/>
            <a:ext cx="4356450" cy="204272"/>
          </a:xfrm>
        </p:spPr>
        <p:txBody>
          <a:bodyPr/>
          <a:lstStyle/>
          <a:p>
            <a:r>
              <a:rPr lang="en-GB" dirty="0" smtClean="0"/>
              <a:t>Health and social care funding explained</a:t>
            </a:r>
            <a:endParaRPr lang="en-US" dirty="0"/>
          </a:p>
        </p:txBody>
      </p:sp>
      <p:pic>
        <p:nvPicPr>
          <p:cNvPr id="12" name="Picture 11"/>
          <p:cNvPicPr/>
          <p:nvPr/>
        </p:nvPicPr>
        <p:blipFill>
          <a:blip r:embed="rId3">
            <a:extLst>
              <a:ext uri="{28A0092B-C50C-407E-A947-70E740481C1C}">
                <a14:useLocalDpi xmlns:a14="http://schemas.microsoft.com/office/drawing/2010/main" val="0"/>
              </a:ext>
            </a:extLst>
          </a:blip>
          <a:stretch>
            <a:fillRect/>
          </a:stretch>
        </p:blipFill>
        <p:spPr bwMode="auto">
          <a:xfrm>
            <a:off x="995423" y="266158"/>
            <a:ext cx="7812911" cy="4877343"/>
          </a:xfrm>
          <a:prstGeom prst="rect">
            <a:avLst/>
          </a:prstGeom>
          <a:noFill/>
          <a:ln>
            <a:noFill/>
          </a:ln>
        </p:spPr>
      </p:pic>
    </p:spTree>
    <p:extLst>
      <p:ext uri="{BB962C8B-B14F-4D97-AF65-F5344CB8AC3E}">
        <p14:creationId xmlns:p14="http://schemas.microsoft.com/office/powerpoint/2010/main" val="13301890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3"/>
          <p:cNvSpPr>
            <a:spLocks noGrp="1"/>
          </p:cNvSpPr>
          <p:nvPr>
            <p:ph type="dt" sz="half" idx="10"/>
          </p:nvPr>
        </p:nvSpPr>
        <p:spPr>
          <a:xfrm>
            <a:off x="1413000" y="266158"/>
            <a:ext cx="702000" cy="204272"/>
          </a:xfrm>
        </p:spPr>
        <p:txBody>
          <a:bodyPr/>
          <a:lstStyle/>
          <a:p>
            <a:r>
              <a:rPr lang="en-US" dirty="0" smtClean="0"/>
              <a:t>2017</a:t>
            </a:r>
            <a:endParaRPr lang="en-US" dirty="0"/>
          </a:p>
        </p:txBody>
      </p:sp>
      <p:sp>
        <p:nvSpPr>
          <p:cNvPr id="8" name="Footer Placeholder 4"/>
          <p:cNvSpPr>
            <a:spLocks noGrp="1"/>
          </p:cNvSpPr>
          <p:nvPr>
            <p:ph type="ftr" sz="quarter" idx="11"/>
          </p:nvPr>
        </p:nvSpPr>
        <p:spPr>
          <a:xfrm>
            <a:off x="2169000" y="266158"/>
            <a:ext cx="4356450" cy="204272"/>
          </a:xfrm>
        </p:spPr>
        <p:txBody>
          <a:bodyPr/>
          <a:lstStyle/>
          <a:p>
            <a:r>
              <a:rPr lang="en-GB" dirty="0" smtClean="0"/>
              <a:t>Health and social care funding explained</a:t>
            </a:r>
            <a:endParaRPr lang="en-US" dirty="0"/>
          </a:p>
        </p:txBody>
      </p:sp>
      <p:pic>
        <p:nvPicPr>
          <p:cNvPr id="12" name="Picture 11"/>
          <p:cNvPicPr/>
          <p:nvPr/>
        </p:nvPicPr>
        <p:blipFill>
          <a:blip r:embed="rId3">
            <a:extLst>
              <a:ext uri="{28A0092B-C50C-407E-A947-70E740481C1C}">
                <a14:useLocalDpi xmlns:a14="http://schemas.microsoft.com/office/drawing/2010/main" val="0"/>
              </a:ext>
            </a:extLst>
          </a:blip>
          <a:stretch>
            <a:fillRect/>
          </a:stretch>
        </p:blipFill>
        <p:spPr bwMode="auto">
          <a:xfrm>
            <a:off x="1210698" y="266158"/>
            <a:ext cx="7620786" cy="4877343"/>
          </a:xfrm>
          <a:prstGeom prst="rect">
            <a:avLst/>
          </a:prstGeom>
          <a:noFill/>
          <a:ln>
            <a:noFill/>
          </a:ln>
        </p:spPr>
      </p:pic>
    </p:spTree>
    <p:extLst>
      <p:ext uri="{BB962C8B-B14F-4D97-AF65-F5344CB8AC3E}">
        <p14:creationId xmlns:p14="http://schemas.microsoft.com/office/powerpoint/2010/main" val="7367821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AAB61D547102A40B3DCD8DF810C7541" ma:contentTypeVersion="5" ma:contentTypeDescription="Create a new document." ma:contentTypeScope="" ma:versionID="2589dfc31e6ea3bf2157dbac5a7bd6ea">
  <xsd:schema xmlns:xsd="http://www.w3.org/2001/XMLSchema" xmlns:xs="http://www.w3.org/2001/XMLSchema" xmlns:p="http://schemas.microsoft.com/office/2006/metadata/properties" xmlns:ns1="http://schemas.microsoft.com/sharepoint/v3" xmlns:ns2="45a54956-5542-43d9-ac47-a995b3238053" targetNamespace="http://schemas.microsoft.com/office/2006/metadata/properties" ma:root="true" ma:fieldsID="cd47c504953d52dfa5932a936d5538e1" ns1:_="" ns2:_="">
    <xsd:import namespace="http://schemas.microsoft.com/sharepoint/v3"/>
    <xsd:import namespace="45a54956-5542-43d9-ac47-a995b3238053"/>
    <xsd:element name="properties">
      <xsd:complexType>
        <xsd:sequence>
          <xsd:element name="documentManagement">
            <xsd:complexType>
              <xsd:all>
                <xsd:element ref="ns1:PublishingStartDate" minOccurs="0"/>
                <xsd:element ref="ns1:PublishingExpirationDate" minOccurs="0"/>
                <xsd:element ref="ns2:category" minOccurs="0"/>
                <xsd:element ref="ns2:Description0" minOccurs="0"/>
                <xsd:element ref="ns2:Se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5a54956-5542-43d9-ac47-a995b3238053" elementFormDefault="qualified">
    <xsd:import namespace="http://schemas.microsoft.com/office/2006/documentManagement/types"/>
    <xsd:import namespace="http://schemas.microsoft.com/office/infopath/2007/PartnerControls"/>
    <xsd:element name="category" ma:index="10" nillable="true" ma:displayName="category" ma:default="General" ma:format="Dropdown" ma:internalName="category">
      <xsd:simpleType>
        <xsd:restriction base="dms:Choice">
          <xsd:enumeration value="General"/>
          <xsd:enumeration value="Polopoly user guides"/>
          <xsd:enumeration value="Guidelines"/>
          <xsd:enumeration value="Forms"/>
          <xsd:enumeration value="Catch Up"/>
        </xsd:restriction>
      </xsd:simpleType>
    </xsd:element>
    <xsd:element name="Description0" ma:index="11" nillable="true" ma:displayName="Description" ma:internalName="Description0">
      <xsd:simpleType>
        <xsd:restriction base="dms:Note">
          <xsd:maxLength value="255"/>
        </xsd:restriction>
      </xsd:simpleType>
    </xsd:element>
    <xsd:element name="Section" ma:index="12" nillable="true" ma:displayName="Section" ma:default="Communications" ma:format="Dropdown" ma:internalName="Section">
      <xsd:simpleType>
        <xsd:restriction base="dms:Choice">
          <xsd:enumeration value="Communications"/>
          <xsd:enumeration value="Design Team"/>
          <xsd:enumeration value="Development Office"/>
          <xsd:enumeration value="Director's Office"/>
          <xsd:enumeration value="Marketing Services"/>
          <xsd:enumeration value="Multimedia"/>
          <xsd:enumeration value="Reception"/>
          <xsd:enumeration value="Web Team"/>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ategory xmlns="45a54956-5542-43d9-ac47-a995b3238053">General</category>
    <Description0 xmlns="45a54956-5542-43d9-ac47-a995b3238053" xsi:nil="true"/>
    <PublishingExpirationDate xmlns="http://schemas.microsoft.com/sharepoint/v3" xsi:nil="true"/>
    <PublishingStartDate xmlns="http://schemas.microsoft.com/sharepoint/v3" xsi:nil="true"/>
    <Section xmlns="45a54956-5542-43d9-ac47-a995b3238053">Communications</Section>
  </documentManagement>
</p:properties>
</file>

<file path=customXml/itemProps1.xml><?xml version="1.0" encoding="utf-8"?>
<ds:datastoreItem xmlns:ds="http://schemas.openxmlformats.org/officeDocument/2006/customXml" ds:itemID="{9A9D370F-21B5-4712-B3E5-C469475E17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5a54956-5542-43d9-ac47-a995b32380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62C4351-F6CB-47B8-A919-3B862909DA17}">
  <ds:schemaRefs>
    <ds:schemaRef ds:uri="http://schemas.microsoft.com/sharepoint/v3/contenttype/forms"/>
  </ds:schemaRefs>
</ds:datastoreItem>
</file>

<file path=customXml/itemProps3.xml><?xml version="1.0" encoding="utf-8"?>
<ds:datastoreItem xmlns:ds="http://schemas.openxmlformats.org/officeDocument/2006/customXml" ds:itemID="{F7E842DC-3503-4CF7-B471-4C0193FE82C3}">
  <ds:schemaRefs>
    <ds:schemaRef ds:uri="http://schemas.openxmlformats.org/package/2006/metadata/core-properties"/>
    <ds:schemaRef ds:uri="http://schemas.microsoft.com/office/2006/metadata/properties"/>
    <ds:schemaRef ds:uri="http://purl.org/dc/elements/1.1/"/>
    <ds:schemaRef ds:uri="http://schemas.microsoft.com/sharepoint/v3"/>
    <ds:schemaRef ds:uri="45a54956-5542-43d9-ac47-a995b3238053"/>
    <ds:schemaRef ds:uri="http://purl.org/dc/terms/"/>
    <ds:schemaRef ds:uri="http://schemas.microsoft.com/office/2006/documentManagement/types"/>
    <ds:schemaRef ds:uri="http://schemas.microsoft.com/office/infopath/2007/PartnerControls"/>
    <ds:schemaRef ds:uri="http://purl.org/dc/dcmityp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1884</TotalTime>
  <Words>1335</Words>
  <Application>Microsoft Office PowerPoint</Application>
  <PresentationFormat>On-screen Show (16:9)</PresentationFormat>
  <Paragraphs>151</Paragraphs>
  <Slides>20</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Wingdings</vt:lpstr>
      <vt:lpstr>Office Theme</vt:lpstr>
      <vt:lpstr>PowerPoint Presentation</vt:lpstr>
      <vt:lpstr>Norman Lamb</vt:lpstr>
      <vt:lpstr>Intro &amp; Content</vt:lpstr>
      <vt:lpstr> It’s all the fault of our history</vt:lpstr>
      <vt:lpstr>London 2012 Olympic Ceremony</vt:lpstr>
      <vt:lpstr>PowerPoint Presentation</vt:lpstr>
      <vt:lpstr>PowerPoint Presentation</vt:lpstr>
      <vt:lpstr>PowerPoint Presentation</vt:lpstr>
      <vt:lpstr>PowerPoint Presentation</vt:lpstr>
      <vt:lpstr>PowerPoint Presentation</vt:lpstr>
      <vt:lpstr>Social Care Funding  International comparisons</vt:lpstr>
      <vt:lpstr>Current funding context and issues (1)</vt:lpstr>
      <vt:lpstr>Current funding context and issues (2)</vt:lpstr>
      <vt:lpstr>PowerPoint Presentation</vt:lpstr>
      <vt:lpstr>Other solutions  choice, integration, service improvements? (1)</vt:lpstr>
      <vt:lpstr>Public spending on health and social care  needs to increase from 9.6% to 11–12% by 2025</vt:lpstr>
      <vt:lpstr>What we need (2)</vt:lpstr>
      <vt:lpstr>References</vt:lpstr>
      <vt:lpstr>PowerPoint Presentation</vt:lpstr>
      <vt:lpstr>Web references etc.</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 Hearne</dc:creator>
  <cp:lastModifiedBy>Cheesbrough, Luke</cp:lastModifiedBy>
  <cp:revision>173</cp:revision>
  <dcterms:created xsi:type="dcterms:W3CDTF">2016-12-06T13:06:50Z</dcterms:created>
  <dcterms:modified xsi:type="dcterms:W3CDTF">2017-07-26T09:16:52Z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0x0101006AAB61D547102A40B3DCD8DF810C7541</vt:lpwstr>
  </property>
</Properties>
</file>