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s/comment1.xml" ContentType="application/vnd.openxmlformats-officedocument.presentationml.comments+xml"/>
  <Override PartName="/ppt/comments/comment2.xml" ContentType="application/vnd.openxmlformats-officedocument.presentationml.comments+xml"/>
  <Override PartName="/ppt/comments/comment3.xml" ContentType="application/vnd.openxmlformats-officedocument.presentationml.comment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4463" r:id="rId3"/>
    <p:sldMasterId id="2147484485" r:id="rId4"/>
  </p:sldMasterIdLst>
  <p:notesMasterIdLst>
    <p:notesMasterId r:id="rId69"/>
  </p:notesMasterIdLst>
  <p:handoutMasterIdLst>
    <p:handoutMasterId r:id="rId70"/>
  </p:handoutMasterIdLst>
  <p:sldIdLst>
    <p:sldId id="483" r:id="rId5"/>
    <p:sldId id="360" r:id="rId6"/>
    <p:sldId id="439" r:id="rId7"/>
    <p:sldId id="371" r:id="rId8"/>
    <p:sldId id="473" r:id="rId9"/>
    <p:sldId id="475" r:id="rId10"/>
    <p:sldId id="375" r:id="rId11"/>
    <p:sldId id="474" r:id="rId12"/>
    <p:sldId id="449" r:id="rId13"/>
    <p:sldId id="433" r:id="rId14"/>
    <p:sldId id="476" r:id="rId15"/>
    <p:sldId id="377" r:id="rId16"/>
    <p:sldId id="470" r:id="rId17"/>
    <p:sldId id="484" r:id="rId18"/>
    <p:sldId id="485" r:id="rId19"/>
    <p:sldId id="486" r:id="rId20"/>
    <p:sldId id="487" r:id="rId21"/>
    <p:sldId id="488" r:id="rId22"/>
    <p:sldId id="489" r:id="rId23"/>
    <p:sldId id="490" r:id="rId24"/>
    <p:sldId id="491" r:id="rId25"/>
    <p:sldId id="492" r:id="rId26"/>
    <p:sldId id="493" r:id="rId27"/>
    <p:sldId id="494" r:id="rId28"/>
    <p:sldId id="495" r:id="rId29"/>
    <p:sldId id="496" r:id="rId30"/>
    <p:sldId id="498" r:id="rId31"/>
    <p:sldId id="499" r:id="rId32"/>
    <p:sldId id="500" r:id="rId33"/>
    <p:sldId id="501" r:id="rId34"/>
    <p:sldId id="502" r:id="rId35"/>
    <p:sldId id="503" r:id="rId36"/>
    <p:sldId id="504" r:id="rId37"/>
    <p:sldId id="505" r:id="rId38"/>
    <p:sldId id="506" r:id="rId39"/>
    <p:sldId id="507" r:id="rId40"/>
    <p:sldId id="508" r:id="rId41"/>
    <p:sldId id="509" r:id="rId42"/>
    <p:sldId id="510" r:id="rId43"/>
    <p:sldId id="511" r:id="rId44"/>
    <p:sldId id="512" r:id="rId45"/>
    <p:sldId id="513" r:id="rId46"/>
    <p:sldId id="514" r:id="rId47"/>
    <p:sldId id="515" r:id="rId48"/>
    <p:sldId id="516" r:id="rId49"/>
    <p:sldId id="517" r:id="rId50"/>
    <p:sldId id="520" r:id="rId51"/>
    <p:sldId id="521" r:id="rId52"/>
    <p:sldId id="522" r:id="rId53"/>
    <p:sldId id="523" r:id="rId54"/>
    <p:sldId id="524" r:id="rId55"/>
    <p:sldId id="525" r:id="rId56"/>
    <p:sldId id="378" r:id="rId57"/>
    <p:sldId id="469" r:id="rId58"/>
    <p:sldId id="443" r:id="rId59"/>
    <p:sldId id="434" r:id="rId60"/>
    <p:sldId id="480" r:id="rId61"/>
    <p:sldId id="481" r:id="rId62"/>
    <p:sldId id="482" r:id="rId63"/>
    <p:sldId id="477" r:id="rId64"/>
    <p:sldId id="478" r:id="rId65"/>
    <p:sldId id="479" r:id="rId66"/>
    <p:sldId id="436" r:id="rId67"/>
    <p:sldId id="339" r:id="rId68"/>
  </p:sldIdLst>
  <p:sldSz cx="9144000" cy="6858000" type="screen4x3"/>
  <p:notesSz cx="6669088" cy="9872663"/>
  <p:defaultTextStyle>
    <a:defPPr>
      <a:defRPr lang="en-GB"/>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09" userDrawn="1">
          <p15:clr>
            <a:srgbClr val="A4A3A4"/>
          </p15:clr>
        </p15:guide>
        <p15:guide id="2" pos="21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humphries" initials="r"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DA"/>
    <a:srgbClr val="080808"/>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14" autoAdjust="0"/>
    <p:restoredTop sz="94675" autoAdjust="0"/>
  </p:normalViewPr>
  <p:slideViewPr>
    <p:cSldViewPr>
      <p:cViewPr varScale="1">
        <p:scale>
          <a:sx n="70" d="100"/>
          <a:sy n="70" d="100"/>
        </p:scale>
        <p:origin x="178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67" d="100"/>
        <a:sy n="167" d="100"/>
      </p:scale>
      <p:origin x="0" y="20984"/>
    </p:cViewPr>
  </p:sorterViewPr>
  <p:notesViewPr>
    <p:cSldViewPr>
      <p:cViewPr varScale="1">
        <p:scale>
          <a:sx n="89" d="100"/>
          <a:sy n="89" d="100"/>
        </p:scale>
        <p:origin x="2994" y="78"/>
      </p:cViewPr>
      <p:guideLst>
        <p:guide orient="horz" pos="3109"/>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4-02-19T11:14:57.643" idx="5">
    <p:pos x="5082" y="2227"/>
    <p:text>not sure this is the right wording - what is a geriatric condition ?</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4-02-19T11:08:58.397" idx="6">
    <p:pos x="1024" y="2157"/>
    <p:text>suggest this reads 'all parts of the NHS and social care system should......</p:text>
  </p:cm>
</p:cmLst>
</file>

<file path=ppt/comments/comment3.xml><?xml version="1.0" encoding="utf-8"?>
<p:cmLst xmlns:a="http://schemas.openxmlformats.org/drawingml/2006/main" xmlns:r="http://schemas.openxmlformats.org/officeDocument/2006/relationships" xmlns:p="http://schemas.openxmlformats.org/presentationml/2006/main">
  <p:cm authorId="1" dt="2014-02-19T11:10:50.578" idx="7">
    <p:pos x="5222" y="960"/>
    <p:text>personally think first part of this sentence should be deleted</p:tex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362" cy="493713"/>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GB" dirty="0"/>
          </a:p>
        </p:txBody>
      </p:sp>
      <p:sp>
        <p:nvSpPr>
          <p:cNvPr id="3" name="Date Placeholder 2"/>
          <p:cNvSpPr>
            <a:spLocks noGrp="1"/>
          </p:cNvSpPr>
          <p:nvPr>
            <p:ph type="dt" sz="quarter" idx="1"/>
          </p:nvPr>
        </p:nvSpPr>
        <p:spPr>
          <a:xfrm>
            <a:off x="3778155" y="1"/>
            <a:ext cx="2889362" cy="493713"/>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F3945584-05DE-1648-8DBC-426EB47082F8}" type="datetimeFigureOut">
              <a:rPr lang="en-US"/>
              <a:pPr>
                <a:defRPr/>
              </a:pPr>
              <a:t>7/26/2017</a:t>
            </a:fld>
            <a:endParaRPr lang="en-GB" dirty="0"/>
          </a:p>
        </p:txBody>
      </p:sp>
      <p:sp>
        <p:nvSpPr>
          <p:cNvPr id="4" name="Footer Placeholder 3"/>
          <p:cNvSpPr>
            <a:spLocks noGrp="1"/>
          </p:cNvSpPr>
          <p:nvPr>
            <p:ph type="ftr" sz="quarter" idx="2"/>
          </p:nvPr>
        </p:nvSpPr>
        <p:spPr>
          <a:xfrm>
            <a:off x="0" y="9377363"/>
            <a:ext cx="2889362" cy="493712"/>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GB" dirty="0"/>
          </a:p>
        </p:txBody>
      </p:sp>
      <p:sp>
        <p:nvSpPr>
          <p:cNvPr id="5" name="Slide Number Placeholder 4"/>
          <p:cNvSpPr>
            <a:spLocks noGrp="1"/>
          </p:cNvSpPr>
          <p:nvPr>
            <p:ph type="sldNum" sz="quarter" idx="3"/>
          </p:nvPr>
        </p:nvSpPr>
        <p:spPr>
          <a:xfrm>
            <a:off x="3778155" y="9377363"/>
            <a:ext cx="2889362" cy="49371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51B33282-7ABD-B84D-86E5-D65D17B1C64B}" type="slidenum">
              <a:rPr lang="en-GB"/>
              <a:pPr>
                <a:defRPr/>
              </a:pPr>
              <a:t>‹#›</a:t>
            </a:fld>
            <a:endParaRPr lang="en-GB" dirty="0"/>
          </a:p>
        </p:txBody>
      </p:sp>
    </p:spTree>
    <p:extLst>
      <p:ext uri="{BB962C8B-B14F-4D97-AF65-F5344CB8AC3E}">
        <p14:creationId xmlns:p14="http://schemas.microsoft.com/office/powerpoint/2010/main" val="18750474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362" cy="493713"/>
          </a:xfrm>
          <a:prstGeom prst="rect">
            <a:avLst/>
          </a:prstGeom>
        </p:spPr>
        <p:txBody>
          <a:bodyPr vert="horz" lIns="91440" tIns="45720" rIns="91440" bIns="45720" rtlCol="0"/>
          <a:lstStyle>
            <a:lvl1pPr algn="l">
              <a:defRPr sz="1200">
                <a:latin typeface="Arial" charset="0"/>
                <a:ea typeface="+mn-ea"/>
                <a:cs typeface="+mn-cs"/>
              </a:defRPr>
            </a:lvl1pPr>
          </a:lstStyle>
          <a:p>
            <a:pPr>
              <a:defRPr/>
            </a:pPr>
            <a:endParaRPr lang="en-GB" dirty="0"/>
          </a:p>
        </p:txBody>
      </p:sp>
      <p:sp>
        <p:nvSpPr>
          <p:cNvPr id="3" name="Date Placeholder 2"/>
          <p:cNvSpPr>
            <a:spLocks noGrp="1"/>
          </p:cNvSpPr>
          <p:nvPr>
            <p:ph type="dt" idx="1"/>
          </p:nvPr>
        </p:nvSpPr>
        <p:spPr>
          <a:xfrm>
            <a:off x="3778155" y="1"/>
            <a:ext cx="2889362" cy="493713"/>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206C73FF-F008-964E-8245-F0B4FF01E564}" type="datetimeFigureOut">
              <a:rPr lang="en-US"/>
              <a:pPr>
                <a:defRPr/>
              </a:pPr>
              <a:t>7/26/2017</a:t>
            </a:fld>
            <a:endParaRPr lang="en-GB" dirty="0"/>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1440" tIns="45720" rIns="91440" bIns="45720" rtlCol="0" anchor="ctr"/>
          <a:lstStyle/>
          <a:p>
            <a:pPr lvl="0"/>
            <a:endParaRPr lang="en-GB" noProof="0" dirty="0" smtClean="0"/>
          </a:p>
        </p:txBody>
      </p:sp>
      <p:sp>
        <p:nvSpPr>
          <p:cNvPr id="5" name="Notes Placeholder 4"/>
          <p:cNvSpPr>
            <a:spLocks noGrp="1"/>
          </p:cNvSpPr>
          <p:nvPr>
            <p:ph type="body" sz="quarter" idx="3"/>
          </p:nvPr>
        </p:nvSpPr>
        <p:spPr>
          <a:xfrm>
            <a:off x="667381" y="4689476"/>
            <a:ext cx="5334327" cy="4443413"/>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9377363"/>
            <a:ext cx="2889362" cy="493712"/>
          </a:xfrm>
          <a:prstGeom prst="rect">
            <a:avLst/>
          </a:prstGeom>
        </p:spPr>
        <p:txBody>
          <a:bodyPr vert="horz" lIns="91440" tIns="45720" rIns="91440" bIns="45720" rtlCol="0" anchor="b"/>
          <a:lstStyle>
            <a:lvl1pPr algn="l">
              <a:defRPr sz="1200">
                <a:latin typeface="Arial" charset="0"/>
                <a:ea typeface="+mn-ea"/>
                <a:cs typeface="+mn-cs"/>
              </a:defRPr>
            </a:lvl1pPr>
          </a:lstStyle>
          <a:p>
            <a:pPr>
              <a:defRPr/>
            </a:pPr>
            <a:endParaRPr lang="en-GB" dirty="0"/>
          </a:p>
        </p:txBody>
      </p:sp>
      <p:sp>
        <p:nvSpPr>
          <p:cNvPr id="7" name="Slide Number Placeholder 6"/>
          <p:cNvSpPr>
            <a:spLocks noGrp="1"/>
          </p:cNvSpPr>
          <p:nvPr>
            <p:ph type="sldNum" sz="quarter" idx="5"/>
          </p:nvPr>
        </p:nvSpPr>
        <p:spPr>
          <a:xfrm>
            <a:off x="3778155" y="9377363"/>
            <a:ext cx="2889362" cy="493712"/>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EE889232-7144-1042-B08E-46C498F26C16}" type="slidenum">
              <a:rPr lang="en-GB"/>
              <a:pPr>
                <a:defRPr/>
              </a:pPr>
              <a:t>‹#›</a:t>
            </a:fld>
            <a:endParaRPr lang="en-GB" dirty="0"/>
          </a:p>
        </p:txBody>
      </p:sp>
    </p:spTree>
    <p:extLst>
      <p:ext uri="{BB962C8B-B14F-4D97-AF65-F5344CB8AC3E}">
        <p14:creationId xmlns:p14="http://schemas.microsoft.com/office/powerpoint/2010/main" val="6621857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dirty="0"/>
          </a:p>
        </p:txBody>
      </p:sp>
      <p:sp>
        <p:nvSpPr>
          <p:cNvPr id="51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CA9FA230-E333-4924-A393-C6C99A98F667}" type="slidenum">
              <a:rPr lang="en-GB" altLang="en-US">
                <a:solidFill>
                  <a:srgbClr val="000000"/>
                </a:solidFill>
              </a:rPr>
              <a:pPr>
                <a:spcBef>
                  <a:spcPct val="0"/>
                </a:spcBef>
              </a:pPr>
              <a:t>1</a:t>
            </a:fld>
            <a:endParaRPr lang="en-GB" altLang="en-US">
              <a:solidFill>
                <a:srgbClr val="000000"/>
              </a:solidFill>
            </a:endParaRPr>
          </a:p>
        </p:txBody>
      </p:sp>
    </p:spTree>
    <p:extLst>
      <p:ext uri="{BB962C8B-B14F-4D97-AF65-F5344CB8AC3E}">
        <p14:creationId xmlns:p14="http://schemas.microsoft.com/office/powerpoint/2010/main" val="3499728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2</a:t>
            </a:fld>
            <a:endParaRPr lang="en-GB" dirty="0"/>
          </a:p>
        </p:txBody>
      </p:sp>
    </p:spTree>
    <p:extLst>
      <p:ext uri="{BB962C8B-B14F-4D97-AF65-F5344CB8AC3E}">
        <p14:creationId xmlns:p14="http://schemas.microsoft.com/office/powerpoint/2010/main" val="20762215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3</a:t>
            </a:fld>
            <a:endParaRPr lang="en-GB" dirty="0"/>
          </a:p>
        </p:txBody>
      </p:sp>
    </p:spTree>
    <p:extLst>
      <p:ext uri="{BB962C8B-B14F-4D97-AF65-F5344CB8AC3E}">
        <p14:creationId xmlns:p14="http://schemas.microsoft.com/office/powerpoint/2010/main" val="15439015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4</a:t>
            </a:fld>
            <a:endParaRPr lang="en-GB" dirty="0"/>
          </a:p>
        </p:txBody>
      </p:sp>
    </p:spTree>
    <p:extLst>
      <p:ext uri="{BB962C8B-B14F-4D97-AF65-F5344CB8AC3E}">
        <p14:creationId xmlns:p14="http://schemas.microsoft.com/office/powerpoint/2010/main" val="11674524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5EB7DE0-E067-4492-A851-8E7F11EEE3E9}" type="slidenum">
              <a:rPr lang="en-GB" smtClean="0"/>
              <a:t>5</a:t>
            </a:fld>
            <a:endParaRPr lang="en-GB"/>
          </a:p>
        </p:txBody>
      </p:sp>
    </p:spTree>
    <p:extLst>
      <p:ext uri="{BB962C8B-B14F-4D97-AF65-F5344CB8AC3E}">
        <p14:creationId xmlns:p14="http://schemas.microsoft.com/office/powerpoint/2010/main" val="1405968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7</a:t>
            </a:fld>
            <a:endParaRPr lang="en-GB" dirty="0"/>
          </a:p>
        </p:txBody>
      </p:sp>
    </p:spTree>
    <p:extLst>
      <p:ext uri="{BB962C8B-B14F-4D97-AF65-F5344CB8AC3E}">
        <p14:creationId xmlns:p14="http://schemas.microsoft.com/office/powerpoint/2010/main" val="3214873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Mundane issues</a:t>
            </a:r>
            <a:r>
              <a:rPr lang="en-US" baseline="0" dirty="0" smtClean="0"/>
              <a:t> but not big values or differences</a:t>
            </a:r>
          </a:p>
          <a:p>
            <a:r>
              <a:rPr lang="en-US" baseline="0" dirty="0" smtClean="0"/>
              <a:t>These </a:t>
            </a:r>
            <a:r>
              <a:rPr lang="en-US" baseline="0" dirty="0" err="1" smtClean="0"/>
              <a:t>faultlines</a:t>
            </a:r>
            <a:r>
              <a:rPr lang="en-US" baseline="0" dirty="0" smtClean="0"/>
              <a:t> do generate tensions &amp; disagreements</a:t>
            </a:r>
          </a:p>
          <a:p>
            <a:r>
              <a:rPr lang="en-US" baseline="0" dirty="0" smtClean="0"/>
              <a:t>You have permission to find this difficult</a:t>
            </a:r>
          </a:p>
          <a:p>
            <a:endParaRPr lang="en-US" dirty="0"/>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8</a:t>
            </a:fld>
            <a:endParaRPr lang="en-GB" dirty="0"/>
          </a:p>
        </p:txBody>
      </p:sp>
    </p:spTree>
    <p:extLst>
      <p:ext uri="{BB962C8B-B14F-4D97-AF65-F5344CB8AC3E}">
        <p14:creationId xmlns:p14="http://schemas.microsoft.com/office/powerpoint/2010/main" val="1948121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Scope for confusion</a:t>
            </a:r>
            <a:r>
              <a:rPr lang="en-GB" baseline="0" dirty="0" smtClean="0"/>
              <a:t> between organisational form. Methods and process</a:t>
            </a:r>
            <a:endParaRPr lang="en-GB" dirty="0"/>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10</a:t>
            </a:fld>
            <a:endParaRPr lang="en-GB" dirty="0"/>
          </a:p>
        </p:txBody>
      </p:sp>
    </p:spTree>
    <p:extLst>
      <p:ext uri="{BB962C8B-B14F-4D97-AF65-F5344CB8AC3E}">
        <p14:creationId xmlns:p14="http://schemas.microsoft.com/office/powerpoint/2010/main" val="1923198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Scope for confusion</a:t>
            </a:r>
            <a:r>
              <a:rPr lang="en-GB" baseline="0" dirty="0" smtClean="0"/>
              <a:t> between organisational form. Methods and process</a:t>
            </a:r>
            <a:endParaRPr lang="en-GB" dirty="0"/>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11</a:t>
            </a:fld>
            <a:endParaRPr lang="en-GB" dirty="0"/>
          </a:p>
        </p:txBody>
      </p:sp>
    </p:spTree>
    <p:extLst>
      <p:ext uri="{BB962C8B-B14F-4D97-AF65-F5344CB8AC3E}">
        <p14:creationId xmlns:p14="http://schemas.microsoft.com/office/powerpoint/2010/main" val="1923198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12</a:t>
            </a:fld>
            <a:endParaRPr lang="en-GB" dirty="0"/>
          </a:p>
        </p:txBody>
      </p:sp>
    </p:spTree>
    <p:extLst>
      <p:ext uri="{BB962C8B-B14F-4D97-AF65-F5344CB8AC3E}">
        <p14:creationId xmlns:p14="http://schemas.microsoft.com/office/powerpoint/2010/main" val="2812917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Different initiatives</a:t>
            </a:r>
            <a:r>
              <a:rPr lang="en-US" baseline="0" dirty="0" smtClean="0"/>
              <a:t> come from different places</a:t>
            </a:r>
          </a:p>
          <a:p>
            <a:r>
              <a:rPr lang="en-US" baseline="0" dirty="0" smtClean="0"/>
              <a:t>Different purposes</a:t>
            </a:r>
          </a:p>
          <a:p>
            <a:r>
              <a:rPr lang="en-US" baseline="0" dirty="0" smtClean="0"/>
              <a:t>BCF re social care finding pressures</a:t>
            </a:r>
          </a:p>
          <a:p>
            <a:r>
              <a:rPr lang="en-US" baseline="0" dirty="0" smtClean="0"/>
              <a:t>NHS about integrating with NHS </a:t>
            </a:r>
            <a:r>
              <a:rPr lang="en-US" baseline="0" dirty="0" err="1" smtClean="0"/>
              <a:t>etc</a:t>
            </a:r>
            <a:endParaRPr lang="en-US" baseline="0" dirty="0" smtClean="0"/>
          </a:p>
          <a:p>
            <a:r>
              <a:rPr lang="en-US" baseline="0" dirty="0" smtClean="0"/>
              <a:t>2015 SR said all places must have </a:t>
            </a:r>
            <a:r>
              <a:rPr lang="en-US" baseline="0" smtClean="0"/>
              <a:t>a plan</a:t>
            </a:r>
            <a:endParaRPr lang="en-US" baseline="0" dirty="0" smtClean="0"/>
          </a:p>
          <a:p>
            <a:r>
              <a:rPr lang="en-US" baseline="0" dirty="0" smtClean="0"/>
              <a:t>Latest BCF makes a valiant effort</a:t>
            </a:r>
            <a:endParaRPr lang="en-US" dirty="0"/>
          </a:p>
        </p:txBody>
      </p:sp>
      <p:sp>
        <p:nvSpPr>
          <p:cNvPr id="4" name="Slide Number Placeholder 3"/>
          <p:cNvSpPr>
            <a:spLocks noGrp="1"/>
          </p:cNvSpPr>
          <p:nvPr>
            <p:ph type="sldNum" sz="quarter" idx="10"/>
          </p:nvPr>
        </p:nvSpPr>
        <p:spPr/>
        <p:txBody>
          <a:bodyPr/>
          <a:lstStyle/>
          <a:p>
            <a:fld id="{2C0A8AE1-A96E-4A21-84A1-6DBE4816A69D}" type="slidenum">
              <a:rPr lang="en-GB" smtClean="0"/>
              <a:pPr/>
              <a:t>53</a:t>
            </a:fld>
            <a:endParaRPr lang="en-GB"/>
          </a:p>
        </p:txBody>
      </p:sp>
    </p:spTree>
    <p:extLst>
      <p:ext uri="{BB962C8B-B14F-4D97-AF65-F5344CB8AC3E}">
        <p14:creationId xmlns:p14="http://schemas.microsoft.com/office/powerpoint/2010/main" val="1384780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55</a:t>
            </a:fld>
            <a:endParaRPr lang="en-GB" dirty="0"/>
          </a:p>
        </p:txBody>
      </p:sp>
    </p:spTree>
    <p:extLst>
      <p:ext uri="{BB962C8B-B14F-4D97-AF65-F5344CB8AC3E}">
        <p14:creationId xmlns:p14="http://schemas.microsoft.com/office/powerpoint/2010/main" val="1908127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a:defRPr/>
            </a:pPr>
            <a:fld id="{EE889232-7144-1042-B08E-46C498F26C16}" type="slidenum">
              <a:rPr lang="en-GB" smtClean="0"/>
              <a:pPr>
                <a:defRPr/>
              </a:pPr>
              <a:t>56</a:t>
            </a:fld>
            <a:endParaRPr lang="en-GB" dirty="0"/>
          </a:p>
        </p:txBody>
      </p:sp>
    </p:spTree>
    <p:extLst>
      <p:ext uri="{BB962C8B-B14F-4D97-AF65-F5344CB8AC3E}">
        <p14:creationId xmlns:p14="http://schemas.microsoft.com/office/powerpoint/2010/main" val="39549213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76DBA60-2FDA-4EBD-984F-DA19D70195A5}" type="slidenum">
              <a:rPr lang="en-GB" smtClean="0">
                <a:solidFill>
                  <a:srgbClr val="000000"/>
                </a:solidFill>
              </a:rPr>
              <a:pPr>
                <a:defRPr/>
              </a:pPr>
              <a:t>57</a:t>
            </a:fld>
            <a:endParaRPr lang="en-GB" dirty="0">
              <a:solidFill>
                <a:srgbClr val="000000"/>
              </a:solidFill>
            </a:endParaRPr>
          </a:p>
        </p:txBody>
      </p:sp>
    </p:spTree>
    <p:extLst>
      <p:ext uri="{BB962C8B-B14F-4D97-AF65-F5344CB8AC3E}">
        <p14:creationId xmlns:p14="http://schemas.microsoft.com/office/powerpoint/2010/main" val="18284000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76DBA60-2FDA-4EBD-984F-DA19D70195A5}" type="slidenum">
              <a:rPr lang="en-GB" smtClean="0">
                <a:solidFill>
                  <a:srgbClr val="000000"/>
                </a:solidFill>
              </a:rPr>
              <a:pPr>
                <a:defRPr/>
              </a:pPr>
              <a:t>58</a:t>
            </a:fld>
            <a:endParaRPr lang="en-GB" dirty="0">
              <a:solidFill>
                <a:srgbClr val="000000"/>
              </a:solidFill>
            </a:endParaRPr>
          </a:p>
        </p:txBody>
      </p:sp>
    </p:spTree>
    <p:extLst>
      <p:ext uri="{BB962C8B-B14F-4D97-AF65-F5344CB8AC3E}">
        <p14:creationId xmlns:p14="http://schemas.microsoft.com/office/powerpoint/2010/main" val="37507985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pPr>
              <a:defRPr/>
            </a:pPr>
            <a:fld id="{776DBA60-2FDA-4EBD-984F-DA19D70195A5}" type="slidenum">
              <a:rPr lang="en-GB" smtClean="0">
                <a:solidFill>
                  <a:srgbClr val="000000"/>
                </a:solidFill>
              </a:rPr>
              <a:pPr>
                <a:defRPr/>
              </a:pPr>
              <a:t>59</a:t>
            </a:fld>
            <a:endParaRPr lang="en-GB" dirty="0">
              <a:solidFill>
                <a:srgbClr val="000000"/>
              </a:solidFill>
            </a:endParaRPr>
          </a:p>
        </p:txBody>
      </p:sp>
    </p:spTree>
    <p:extLst>
      <p:ext uri="{BB962C8B-B14F-4D97-AF65-F5344CB8AC3E}">
        <p14:creationId xmlns:p14="http://schemas.microsoft.com/office/powerpoint/2010/main" val="5512413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776DBA60-2FDA-4EBD-984F-DA19D70195A5}" type="slidenum">
              <a:rPr lang="en-GB" smtClean="0">
                <a:solidFill>
                  <a:srgbClr val="000000"/>
                </a:solidFill>
              </a:rPr>
              <a:pPr>
                <a:defRPr/>
              </a:pPr>
              <a:t>60</a:t>
            </a:fld>
            <a:endParaRPr lang="en-GB" dirty="0">
              <a:solidFill>
                <a:srgbClr val="000000"/>
              </a:solidFill>
            </a:endParaRPr>
          </a:p>
        </p:txBody>
      </p:sp>
    </p:spTree>
    <p:extLst>
      <p:ext uri="{BB962C8B-B14F-4D97-AF65-F5344CB8AC3E}">
        <p14:creationId xmlns:p14="http://schemas.microsoft.com/office/powerpoint/2010/main" val="3797198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3250"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endParaRPr lang="en-US" dirty="0">
              <a:latin typeface="Calibri" charset="0"/>
            </a:endParaRPr>
          </a:p>
        </p:txBody>
      </p:sp>
      <p:sp>
        <p:nvSpPr>
          <p:cNvPr id="53251"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211763A-9CB2-3C4B-BE7D-DD10A53B2518}" type="slidenum">
              <a:rPr lang="en-GB" sz="1200"/>
              <a:pPr eaLnBrk="1" hangingPunct="1"/>
              <a:t>64</a:t>
            </a:fld>
            <a:endParaRPr lang="en-GB" sz="1200" dirty="0"/>
          </a:p>
        </p:txBody>
      </p:sp>
    </p:spTree>
    <p:extLst>
      <p:ext uri="{BB962C8B-B14F-4D97-AF65-F5344CB8AC3E}">
        <p14:creationId xmlns:p14="http://schemas.microsoft.com/office/powerpoint/2010/main" val="40754667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173865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497790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73693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50454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79949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42228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0658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7064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8740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9663161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86313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ext only layout">
    <p:spTree>
      <p:nvGrpSpPr>
        <p:cNvPr id="1" name=""/>
        <p:cNvGrpSpPr/>
        <p:nvPr/>
      </p:nvGrpSpPr>
      <p:grpSpPr>
        <a:xfrm>
          <a:off x="0" y="0"/>
          <a:ext cx="0" cy="0"/>
          <a:chOff x="0" y="0"/>
          <a:chExt cx="0" cy="0"/>
        </a:xfrm>
      </p:grpSpPr>
      <p:pic>
        <p:nvPicPr>
          <p:cNvPr id="4" name="Picture 5" descr="KF logostrap_Master_BLK.jp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503238" y="6202363"/>
            <a:ext cx="3527425" cy="322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Text Placeholder 6"/>
          <p:cNvSpPr>
            <a:spLocks noGrp="1"/>
          </p:cNvSpPr>
          <p:nvPr>
            <p:ph type="body" sz="quarter" idx="10"/>
          </p:nvPr>
        </p:nvSpPr>
        <p:spPr>
          <a:xfrm>
            <a:off x="504000" y="530392"/>
            <a:ext cx="7956432" cy="738368"/>
          </a:xfrm>
          <a:prstGeom prst="rect">
            <a:avLst/>
          </a:prstGeom>
        </p:spPr>
        <p:txBody>
          <a:bodyPr/>
          <a:lstStyle>
            <a:lvl1pPr marL="0" indent="0">
              <a:lnSpc>
                <a:spcPts val="3400"/>
              </a:lnSpc>
              <a:buNone/>
              <a:defRPr b="1" baseline="0">
                <a:latin typeface="Verdana" pitchFamily="34" charset="0"/>
              </a:defRPr>
            </a:lvl1pPr>
          </a:lstStyle>
          <a:p>
            <a:pPr lvl="0"/>
            <a:r>
              <a:rPr lang="en-US" smtClean="0"/>
              <a:t>Click to edit Master text styles</a:t>
            </a:r>
          </a:p>
        </p:txBody>
      </p:sp>
      <p:sp>
        <p:nvSpPr>
          <p:cNvPr id="14" name="Text Placeholder 13"/>
          <p:cNvSpPr>
            <a:spLocks noGrp="1"/>
          </p:cNvSpPr>
          <p:nvPr>
            <p:ph type="body" sz="quarter" idx="12"/>
          </p:nvPr>
        </p:nvSpPr>
        <p:spPr>
          <a:xfrm>
            <a:off x="532800" y="1412776"/>
            <a:ext cx="7927632" cy="4536504"/>
          </a:xfrm>
          <a:prstGeom prst="rect">
            <a:avLst/>
          </a:prstGeom>
        </p:spPr>
        <p:txBody>
          <a:bodyPr/>
          <a:lstStyle>
            <a:lvl1pPr indent="-342000">
              <a:spcBef>
                <a:spcPts val="800"/>
              </a:spcBef>
              <a:buFont typeface="Verdana" pitchFamily="34" charset="0"/>
              <a:buChar char="›"/>
              <a:defRPr sz="1800">
                <a:latin typeface="Verdana" pitchFamily="34" charset="0"/>
              </a:defRPr>
            </a:lvl1pPr>
            <a:lvl2pPr>
              <a:buFont typeface="Verdana" pitchFamily="34" charset="0"/>
              <a:buChar char="›"/>
              <a:defRPr sz="1800">
                <a:latin typeface="Verdana" pitchFamily="34" charset="0"/>
              </a:defRPr>
            </a:lvl2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extLst>
      <p:ext uri="{BB962C8B-B14F-4D97-AF65-F5344CB8AC3E}">
        <p14:creationId xmlns:p14="http://schemas.microsoft.com/office/powerpoint/2010/main" val="297178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Single large image">
    <p:spTree>
      <p:nvGrpSpPr>
        <p:cNvPr id="1" name=""/>
        <p:cNvGrpSpPr/>
        <p:nvPr/>
      </p:nvGrpSpPr>
      <p:grpSpPr>
        <a:xfrm>
          <a:off x="0" y="0"/>
          <a:ext cx="0" cy="0"/>
          <a:chOff x="0" y="0"/>
          <a:chExt cx="0" cy="0"/>
        </a:xfrm>
      </p:grpSpPr>
      <p:pic>
        <p:nvPicPr>
          <p:cNvPr id="4" name="Picture 5" descr="KF logostrap_Master_BLK.jp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503238" y="6202363"/>
            <a:ext cx="3527425" cy="322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Picture Placeholder 5"/>
          <p:cNvSpPr>
            <a:spLocks noGrp="1"/>
          </p:cNvSpPr>
          <p:nvPr>
            <p:ph type="pic" sz="quarter" idx="11"/>
          </p:nvPr>
        </p:nvSpPr>
        <p:spPr>
          <a:xfrm>
            <a:off x="467544" y="1268760"/>
            <a:ext cx="8208912" cy="4752528"/>
          </a:xfrm>
          <a:prstGeom prst="rect">
            <a:avLst/>
          </a:prstGeom>
        </p:spPr>
        <p:txBody>
          <a:bodyPr/>
          <a:lstStyle>
            <a:lvl1pPr>
              <a:buNone/>
              <a:defRPr sz="1200">
                <a:latin typeface="Verdana" pitchFamily="34" charset="0"/>
              </a:defRPr>
            </a:lvl1pPr>
          </a:lstStyle>
          <a:p>
            <a:pPr lvl="0"/>
            <a:r>
              <a:rPr lang="en-GB" noProof="0" dirty="0" smtClean="0"/>
              <a:t>Click icon to add picture</a:t>
            </a:r>
            <a:endParaRPr lang="en-GB" noProof="0" dirty="0"/>
          </a:p>
        </p:txBody>
      </p:sp>
      <p:sp>
        <p:nvSpPr>
          <p:cNvPr id="8" name="Text Placeholder 6"/>
          <p:cNvSpPr>
            <a:spLocks noGrp="1"/>
          </p:cNvSpPr>
          <p:nvPr>
            <p:ph type="body" sz="quarter" idx="10"/>
          </p:nvPr>
        </p:nvSpPr>
        <p:spPr>
          <a:xfrm>
            <a:off x="467544" y="548680"/>
            <a:ext cx="8208912" cy="576064"/>
          </a:xfrm>
          <a:prstGeom prst="rect">
            <a:avLst/>
          </a:prstGeom>
        </p:spPr>
        <p:txBody>
          <a:bodyPr/>
          <a:lstStyle>
            <a:lvl1pPr marL="0" indent="0">
              <a:lnSpc>
                <a:spcPts val="3400"/>
              </a:lnSpc>
              <a:spcBef>
                <a:spcPts val="768"/>
              </a:spcBef>
              <a:buNone/>
              <a:defRPr sz="2000" b="1" baseline="0">
                <a:latin typeface="Verdana" pitchFamily="34" charset="0"/>
              </a:defRPr>
            </a:lvl1pPr>
          </a:lstStyle>
          <a:p>
            <a:pPr lvl="0"/>
            <a:r>
              <a:rPr lang="en-US" smtClean="0"/>
              <a:t>Click to edit Master text styles</a:t>
            </a:r>
          </a:p>
        </p:txBody>
      </p:sp>
    </p:spTree>
    <p:extLst>
      <p:ext uri="{BB962C8B-B14F-4D97-AF65-F5344CB8AC3E}">
        <p14:creationId xmlns:p14="http://schemas.microsoft.com/office/powerpoint/2010/main" val="23819343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68000" y="2350800"/>
            <a:ext cx="4896000" cy="648000"/>
          </a:xfrm>
          <a:prstGeom prst="rect">
            <a:avLst/>
          </a:prstGeom>
        </p:spPr>
        <p:txBody>
          <a:bodyPr/>
          <a:lstStyle>
            <a:lvl1pPr marL="0" indent="0">
              <a:buNone/>
              <a:defRPr b="1" baseline="0">
                <a:latin typeface="Verdana" pitchFamily="34" charset="0"/>
              </a:defRPr>
            </a:lvl1pPr>
          </a:lstStyle>
          <a:p>
            <a:pPr lvl="0"/>
            <a:r>
              <a:rPr lang="en-US" smtClean="0"/>
              <a:t>Click to edit Master text styles</a:t>
            </a:r>
          </a:p>
        </p:txBody>
      </p:sp>
      <p:sp>
        <p:nvSpPr>
          <p:cNvPr id="5" name="Text Placeholder 4"/>
          <p:cNvSpPr>
            <a:spLocks noGrp="1"/>
          </p:cNvSpPr>
          <p:nvPr>
            <p:ph type="body" sz="quarter" idx="11"/>
          </p:nvPr>
        </p:nvSpPr>
        <p:spPr>
          <a:xfrm>
            <a:off x="468000" y="3286800"/>
            <a:ext cx="4896000" cy="648000"/>
          </a:xfrm>
          <a:prstGeom prst="rect">
            <a:avLst/>
          </a:prstGeom>
        </p:spPr>
        <p:txBody>
          <a:bodyPr/>
          <a:lstStyle>
            <a:lvl1pPr marL="0" indent="0">
              <a:buNone/>
              <a:defRPr sz="1800">
                <a:latin typeface="Verdana" pitchFamily="34" charset="0"/>
              </a:defRPr>
            </a:lvl1pPr>
          </a:lstStyle>
          <a:p>
            <a:pPr lvl="0"/>
            <a:r>
              <a:rPr lang="en-US" smtClean="0"/>
              <a:t>Click to edit Master text styles</a:t>
            </a:r>
          </a:p>
        </p:txBody>
      </p:sp>
    </p:spTree>
    <p:extLst>
      <p:ext uri="{BB962C8B-B14F-4D97-AF65-F5344CB8AC3E}">
        <p14:creationId xmlns:p14="http://schemas.microsoft.com/office/powerpoint/2010/main" val="3235453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3" name="Text Placeholder 2"/>
          <p:cNvSpPr>
            <a:spLocks noGrp="1"/>
          </p:cNvSpPr>
          <p:nvPr>
            <p:ph type="body" sz="quarter" idx="10" hasCustomPrompt="1"/>
          </p:nvPr>
        </p:nvSpPr>
        <p:spPr>
          <a:xfrm>
            <a:off x="468000" y="2350800"/>
            <a:ext cx="4896000" cy="648000"/>
          </a:xfrm>
          <a:prstGeom prst="rect">
            <a:avLst/>
          </a:prstGeom>
        </p:spPr>
        <p:txBody>
          <a:bodyPr/>
          <a:lstStyle>
            <a:lvl1pPr marL="0" indent="0">
              <a:buNone/>
              <a:defRPr b="1" baseline="0">
                <a:latin typeface="Verdana" pitchFamily="34" charset="0"/>
              </a:defRPr>
            </a:lvl1pPr>
          </a:lstStyle>
          <a:p>
            <a:pPr lvl="0"/>
            <a:r>
              <a:rPr lang="en-GB" dirty="0" smtClean="0"/>
              <a:t>Main heading</a:t>
            </a:r>
            <a:endParaRPr lang="en-GB" dirty="0"/>
          </a:p>
        </p:txBody>
      </p:sp>
      <p:sp>
        <p:nvSpPr>
          <p:cNvPr id="5" name="Text Placeholder 4"/>
          <p:cNvSpPr>
            <a:spLocks noGrp="1"/>
          </p:cNvSpPr>
          <p:nvPr>
            <p:ph type="body" sz="quarter" idx="11" hasCustomPrompt="1"/>
          </p:nvPr>
        </p:nvSpPr>
        <p:spPr>
          <a:xfrm>
            <a:off x="468000" y="3286800"/>
            <a:ext cx="4896000" cy="648000"/>
          </a:xfrm>
          <a:prstGeom prst="rect">
            <a:avLst/>
          </a:prstGeom>
        </p:spPr>
        <p:txBody>
          <a:bodyPr/>
          <a:lstStyle>
            <a:lvl1pPr marL="0" indent="0">
              <a:buNone/>
              <a:defRPr sz="1800">
                <a:latin typeface="Verdana" pitchFamily="34" charset="0"/>
              </a:defRPr>
            </a:lvl1pPr>
          </a:lstStyle>
          <a:p>
            <a:pPr lvl="0"/>
            <a:r>
              <a:rPr lang="en-GB" dirty="0" smtClean="0"/>
              <a:t>Subtitle/</a:t>
            </a:r>
            <a:r>
              <a:rPr lang="en-GB" dirty="0" err="1" smtClean="0"/>
              <a:t>strapline</a:t>
            </a:r>
            <a:endParaRPr lang="en-GB" dirty="0"/>
          </a:p>
        </p:txBody>
      </p:sp>
    </p:spTree>
    <p:extLst>
      <p:ext uri="{BB962C8B-B14F-4D97-AF65-F5344CB8AC3E}">
        <p14:creationId xmlns:p14="http://schemas.microsoft.com/office/powerpoint/2010/main" val="4056777084"/>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68000" y="2350800"/>
            <a:ext cx="4896000" cy="648000"/>
          </a:xfrm>
          <a:prstGeom prst="rect">
            <a:avLst/>
          </a:prstGeom>
        </p:spPr>
        <p:txBody>
          <a:bodyPr/>
          <a:lstStyle>
            <a:lvl1pPr marL="0" indent="0">
              <a:buNone/>
              <a:defRPr b="1" baseline="0">
                <a:latin typeface="Verdana" pitchFamily="34" charset="0"/>
              </a:defRPr>
            </a:lvl1pPr>
          </a:lstStyle>
          <a:p>
            <a:pPr lvl="0"/>
            <a:r>
              <a:rPr lang="en-US" smtClean="0"/>
              <a:t>Click to edit Master text styles</a:t>
            </a:r>
          </a:p>
        </p:txBody>
      </p:sp>
      <p:sp>
        <p:nvSpPr>
          <p:cNvPr id="5" name="Text Placeholder 4"/>
          <p:cNvSpPr>
            <a:spLocks noGrp="1"/>
          </p:cNvSpPr>
          <p:nvPr>
            <p:ph type="body" sz="quarter" idx="11"/>
          </p:nvPr>
        </p:nvSpPr>
        <p:spPr>
          <a:xfrm>
            <a:off x="468000" y="3286800"/>
            <a:ext cx="4896000" cy="648000"/>
          </a:xfrm>
          <a:prstGeom prst="rect">
            <a:avLst/>
          </a:prstGeom>
        </p:spPr>
        <p:txBody>
          <a:bodyPr/>
          <a:lstStyle>
            <a:lvl1pPr marL="0" indent="0">
              <a:buNone/>
              <a:defRPr sz="1800">
                <a:latin typeface="Verdana" pitchFamily="34" charset="0"/>
              </a:defRPr>
            </a:lvl1pPr>
          </a:lstStyle>
          <a:p>
            <a:pPr lvl="0"/>
            <a:r>
              <a:rPr lang="en-US" smtClean="0"/>
              <a:t>Click to edit Master text styles</a:t>
            </a:r>
          </a:p>
        </p:txBody>
      </p:sp>
    </p:spTree>
    <p:extLst>
      <p:ext uri="{BB962C8B-B14F-4D97-AF65-F5344CB8AC3E}">
        <p14:creationId xmlns:p14="http://schemas.microsoft.com/office/powerpoint/2010/main" val="2508844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68000" y="2926800"/>
            <a:ext cx="4896000" cy="648000"/>
          </a:xfrm>
          <a:prstGeom prst="rect">
            <a:avLst/>
          </a:prstGeom>
        </p:spPr>
        <p:txBody>
          <a:bodyPr/>
          <a:lstStyle>
            <a:lvl1pPr>
              <a:buNone/>
              <a:defRPr b="1" baseline="0">
                <a:latin typeface="Verdana" pitchFamily="34" charset="0"/>
              </a:defRPr>
            </a:lvl1pPr>
          </a:lstStyle>
          <a:p>
            <a:pPr lvl="0"/>
            <a:r>
              <a:rPr lang="en-US"/>
              <a:t>Click to edit Master text styles</a:t>
            </a:r>
          </a:p>
        </p:txBody>
      </p:sp>
      <p:sp>
        <p:nvSpPr>
          <p:cNvPr id="5" name="Text Placeholder 4"/>
          <p:cNvSpPr>
            <a:spLocks noGrp="1"/>
          </p:cNvSpPr>
          <p:nvPr>
            <p:ph type="body" sz="quarter" idx="11"/>
          </p:nvPr>
        </p:nvSpPr>
        <p:spPr>
          <a:xfrm>
            <a:off x="446400" y="3862800"/>
            <a:ext cx="4896000" cy="648000"/>
          </a:xfrm>
          <a:prstGeom prst="rect">
            <a:avLst/>
          </a:prstGeom>
        </p:spPr>
        <p:txBody>
          <a:bodyPr/>
          <a:lstStyle>
            <a:lvl1pPr>
              <a:buNone/>
              <a:defRPr sz="1800">
                <a:latin typeface="Verdana" pitchFamily="34" charset="0"/>
              </a:defRPr>
            </a:lvl1pPr>
          </a:lstStyle>
          <a:p>
            <a:pPr lvl="0"/>
            <a:r>
              <a:rPr lang="en-US"/>
              <a:t>Click to edit Master text styles</a:t>
            </a:r>
          </a:p>
        </p:txBody>
      </p:sp>
    </p:spTree>
    <p:extLst>
      <p:ext uri="{BB962C8B-B14F-4D97-AF65-F5344CB8AC3E}">
        <p14:creationId xmlns:p14="http://schemas.microsoft.com/office/powerpoint/2010/main" val="2914730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jpe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image" Target="../media/image5.jpeg"/><Relationship Id="rId4" Type="http://schemas.openxmlformats.org/officeDocument/2006/relationships/image" Target="../media/image6.jpe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theme" Target="../theme/theme3.xml"/><Relationship Id="rId1" Type="http://schemas.openxmlformats.org/officeDocument/2006/relationships/slideLayout" Target="../slideLayouts/slideLayout16.xml"/><Relationship Id="rId4" Type="http://schemas.openxmlformats.org/officeDocument/2006/relationships/image" Target="../media/image5.jpe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4.xml"/><Relationship Id="rId1" Type="http://schemas.openxmlformats.org/officeDocument/2006/relationships/slideLayout" Target="../slideLayouts/slideLayout17.xml"/><Relationship Id="rId4" Type="http://schemas.openxmlformats.org/officeDocument/2006/relationships/image" Target="../media/image7.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p:txBody>
      </p:sp>
      <p:pic>
        <p:nvPicPr>
          <p:cNvPr id="1028" name="Picture 7" descr="KF Logo_Master_BLK_CS2"/>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468313" y="6127750"/>
            <a:ext cx="2087562" cy="309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9" name="Picture 8" descr="KF strapline_Master_BLK_CS2"/>
          <p:cNvPicPr>
            <a:picLocks noChangeAspect="1" noChangeArrowheads="1"/>
          </p:cNvPicPr>
          <p:nvPr/>
        </p:nvPicPr>
        <p:blipFill>
          <a:blip r:embed="rId16" cstate="email">
            <a:extLst>
              <a:ext uri="{28A0092B-C50C-407E-A947-70E740481C1C}">
                <a14:useLocalDpi xmlns:a14="http://schemas.microsoft.com/office/drawing/2010/main" val="0"/>
              </a:ext>
            </a:extLst>
          </a:blip>
          <a:srcRect/>
          <a:stretch>
            <a:fillRect/>
          </a:stretch>
        </p:blipFill>
        <p:spPr bwMode="auto">
          <a:xfrm>
            <a:off x="3348038" y="6116638"/>
            <a:ext cx="1152525" cy="265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 id="2147484484" r:id="rId12"/>
    <p:sldLayoutId id="2147484487" r:id="rId13"/>
  </p:sldLayoutIdLst>
  <p:txStyles>
    <p:titleStyle>
      <a:lvl1pPr algn="l" rtl="0" eaLnBrk="0" fontAlgn="base" hangingPunct="0">
        <a:spcBef>
          <a:spcPct val="0"/>
        </a:spcBef>
        <a:spcAft>
          <a:spcPct val="0"/>
        </a:spcAft>
        <a:defRPr sz="2000" b="1">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tx2"/>
          </a:solidFill>
          <a:latin typeface="Verdana" pitchFamily="34" charset="0"/>
          <a:ea typeface="ＭＳ Ｐゴシック" charset="0"/>
          <a:cs typeface="ＭＳ Ｐゴシック" charset="0"/>
        </a:defRPr>
      </a:lvl2pPr>
      <a:lvl3pPr algn="l" rtl="0" eaLnBrk="0" fontAlgn="base" hangingPunct="0">
        <a:spcBef>
          <a:spcPct val="0"/>
        </a:spcBef>
        <a:spcAft>
          <a:spcPct val="0"/>
        </a:spcAft>
        <a:defRPr sz="2000" b="1">
          <a:solidFill>
            <a:schemeClr val="tx2"/>
          </a:solidFill>
          <a:latin typeface="Verdana" pitchFamily="34" charset="0"/>
          <a:ea typeface="ＭＳ Ｐゴシック" charset="0"/>
          <a:cs typeface="ＭＳ Ｐゴシック" charset="0"/>
        </a:defRPr>
      </a:lvl3pPr>
      <a:lvl4pPr algn="l" rtl="0" eaLnBrk="0" fontAlgn="base" hangingPunct="0">
        <a:spcBef>
          <a:spcPct val="0"/>
        </a:spcBef>
        <a:spcAft>
          <a:spcPct val="0"/>
        </a:spcAft>
        <a:defRPr sz="2000" b="1">
          <a:solidFill>
            <a:schemeClr val="tx2"/>
          </a:solidFill>
          <a:latin typeface="Verdana" pitchFamily="34" charset="0"/>
          <a:ea typeface="ＭＳ Ｐゴシック" charset="0"/>
          <a:cs typeface="ＭＳ Ｐゴシック" charset="0"/>
        </a:defRPr>
      </a:lvl4pPr>
      <a:lvl5pPr algn="l" rtl="0" eaLnBrk="0" fontAlgn="base" hangingPunct="0">
        <a:spcBef>
          <a:spcPct val="0"/>
        </a:spcBef>
        <a:spcAft>
          <a:spcPct val="0"/>
        </a:spcAft>
        <a:defRPr sz="2000" b="1">
          <a:solidFill>
            <a:schemeClr val="tx2"/>
          </a:solidFill>
          <a:latin typeface="Verdana" pitchFamily="34"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Verdana" pitchFamily="34" charset="0"/>
        </a:defRPr>
      </a:lvl6pPr>
      <a:lvl7pPr marL="914400" algn="l" rtl="0" eaLnBrk="1" fontAlgn="base" hangingPunct="1">
        <a:spcBef>
          <a:spcPct val="0"/>
        </a:spcBef>
        <a:spcAft>
          <a:spcPct val="0"/>
        </a:spcAft>
        <a:defRPr sz="3200">
          <a:solidFill>
            <a:schemeClr val="tx2"/>
          </a:solidFill>
          <a:latin typeface="Verdana" pitchFamily="34" charset="0"/>
        </a:defRPr>
      </a:lvl7pPr>
      <a:lvl8pPr marL="1371600" algn="l" rtl="0" eaLnBrk="1" fontAlgn="base" hangingPunct="1">
        <a:spcBef>
          <a:spcPct val="0"/>
        </a:spcBef>
        <a:spcAft>
          <a:spcPct val="0"/>
        </a:spcAft>
        <a:defRPr sz="3200">
          <a:solidFill>
            <a:schemeClr val="tx2"/>
          </a:solidFill>
          <a:latin typeface="Verdana" pitchFamily="34" charset="0"/>
        </a:defRPr>
      </a:lvl8pPr>
      <a:lvl9pPr marL="1828800" algn="l" rtl="0" eaLnBrk="1" fontAlgn="base" hangingPunct="1">
        <a:spcBef>
          <a:spcPct val="0"/>
        </a:spcBef>
        <a:spcAft>
          <a:spcPct val="0"/>
        </a:spcAft>
        <a:defRPr sz="3200">
          <a:solidFill>
            <a:schemeClr val="tx2"/>
          </a:solidFill>
          <a:latin typeface="Verdana" pitchFamily="34" charset="0"/>
        </a:defRPr>
      </a:lvl9pPr>
    </p:titleStyle>
    <p:bodyStyle>
      <a:lvl1pPr marL="342900" indent="-342900" algn="l" rtl="0" eaLnBrk="0" fontAlgn="base" hangingPunct="0">
        <a:spcBef>
          <a:spcPts val="1200"/>
        </a:spcBef>
        <a:spcAft>
          <a:spcPct val="0"/>
        </a:spcAft>
        <a:buBlip>
          <a:blip r:embed="rId17"/>
        </a:buBlip>
        <a:defRPr sz="14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4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400">
          <a:solidFill>
            <a:schemeClr val="tx1"/>
          </a:solidFill>
          <a:latin typeface="+mn-lt"/>
          <a:ea typeface="ＭＳ Ｐゴシック" charset="0"/>
        </a:defRPr>
      </a:lvl5pPr>
      <a:lvl6pPr marL="2514600" indent="-228600" algn="l" rtl="0" eaLnBrk="1" fontAlgn="base" hangingPunct="1">
        <a:spcBef>
          <a:spcPct val="20000"/>
        </a:spcBef>
        <a:spcAft>
          <a:spcPct val="0"/>
        </a:spcAft>
        <a:buChar char="»"/>
        <a:defRPr sz="2400">
          <a:solidFill>
            <a:schemeClr val="tx1"/>
          </a:solidFill>
          <a:latin typeface="+mn-lt"/>
        </a:defRPr>
      </a:lvl6pPr>
      <a:lvl7pPr marL="2971800" indent="-228600" algn="l" rtl="0" eaLnBrk="1" fontAlgn="base" hangingPunct="1">
        <a:spcBef>
          <a:spcPct val="20000"/>
        </a:spcBef>
        <a:spcAft>
          <a:spcPct val="0"/>
        </a:spcAft>
        <a:buChar char="»"/>
        <a:defRPr sz="2400">
          <a:solidFill>
            <a:schemeClr val="tx1"/>
          </a:solidFill>
          <a:latin typeface="+mn-lt"/>
        </a:defRPr>
      </a:lvl7pPr>
      <a:lvl8pPr marL="3429000" indent="-228600" algn="l" rtl="0" eaLnBrk="1" fontAlgn="base" hangingPunct="1">
        <a:spcBef>
          <a:spcPct val="20000"/>
        </a:spcBef>
        <a:spcAft>
          <a:spcPct val="0"/>
        </a:spcAft>
        <a:buChar char="»"/>
        <a:defRPr sz="2400">
          <a:solidFill>
            <a:schemeClr val="tx1"/>
          </a:solidFill>
          <a:latin typeface="+mn-lt"/>
        </a:defRPr>
      </a:lvl8pPr>
      <a:lvl9pPr marL="3886200" indent="-228600" algn="l" rtl="0" eaLnBrk="1" fontAlgn="base" hangingPunct="1">
        <a:spcBef>
          <a:spcPct val="20000"/>
        </a:spcBef>
        <a:spcAft>
          <a:spcPct val="0"/>
        </a:spcAft>
        <a:buChar char="»"/>
        <a:defRPr sz="2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5" descr="PowerPoint Design Background.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26988"/>
            <a:ext cx="9144000" cy="6464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51" name="Picture 9" descr="KF logostrap_Master_BLK.jp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04825" y="6202363"/>
            <a:ext cx="3527425" cy="322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462" r:id="rId1"/>
    <p:sldLayoutId id="2147484483" r:id="rId2"/>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5" descr="PowerPoint Design Background.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0" y="-26988"/>
            <a:ext cx="9144000" cy="646430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051" name="Picture 9" descr="KF logostrap_Master_BLK.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04825" y="6202363"/>
            <a:ext cx="3527425" cy="322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4885180"/>
      </p:ext>
    </p:extLst>
  </p:cSld>
  <p:clrMap bg1="lt1" tx1="dk1" bg2="lt2" tx2="dk2" accent1="accent1" accent2="accent2" accent3="accent3" accent4="accent4" accent5="accent5" accent6="accent6" hlink="hlink" folHlink="folHlink"/>
  <p:sldLayoutIdLst>
    <p:sldLayoutId id="2147484464" r:id="rId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2pPr>
      <a:lvl3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3pPr>
      <a:lvl4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4pPr>
      <a:lvl5pPr algn="ctr" rtl="0" eaLnBrk="0" fontAlgn="base" hangingPunct="0">
        <a:spcBef>
          <a:spcPct val="0"/>
        </a:spcBef>
        <a:spcAft>
          <a:spcPct val="0"/>
        </a:spcAft>
        <a:defRPr sz="4400">
          <a:solidFill>
            <a:schemeClr val="tx1"/>
          </a:solidFill>
          <a:latin typeface="Calibri" pitchFamily="34" charset="0"/>
          <a:ea typeface="ＭＳ Ｐゴシック" charset="0"/>
          <a:cs typeface="ＭＳ Ｐゴシック"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9" descr="KF logostrap_Master_BLK.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04825" y="6202363"/>
            <a:ext cx="3527425" cy="322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027" name="Picture 4" descr="background-chevrons.jpg"/>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0" y="0"/>
            <a:ext cx="9144000" cy="4002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3862842"/>
      </p:ext>
    </p:extLst>
  </p:cSld>
  <p:clrMap bg1="lt1" tx1="dk1" bg2="lt2" tx2="dk2" accent1="accent1" accent2="accent2" accent3="accent3" accent4="accent4" accent5="accent5" accent6="accent6" hlink="hlink" folHlink="folHlink"/>
  <p:sldLayoutIdLst>
    <p:sldLayoutId id="2147484486" r:id="rId1"/>
  </p:sldLayoutIdLst>
  <p:txStyles>
    <p:titleStyle>
      <a:lvl1pPr algn="ctr" rtl="0" eaLnBrk="0" fontAlgn="base" hangingPunct="0">
        <a:spcBef>
          <a:spcPct val="0"/>
        </a:spcBef>
        <a:spcAft>
          <a:spcPct val="0"/>
        </a:spcAft>
        <a:defRPr sz="4400" kern="1200">
          <a:solidFill>
            <a:schemeClr val="tx1"/>
          </a:solidFill>
          <a:latin typeface="+mj-lt"/>
          <a:ea typeface="MS PGothic"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itchFamily="34" charset="-128"/>
          <a:cs typeface="MS PGothic"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www.kingsfund.org.uk/topics/integrated-care" TargetMode="External"/><Relationship Id="rId2" Type="http://schemas.openxmlformats.org/officeDocument/2006/relationships/notesSlide" Target="../notesSlides/notesSlide3.xml"/><Relationship Id="rId1" Type="http://schemas.openxmlformats.org/officeDocument/2006/relationships/slideLayout" Target="../slideLayouts/slideLayout15.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kingsfund.org.uk/sites/files/kf/field/field_publication_file/population-health-systems-kingsfund-feb15.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kingsfund.org.uk/sites/files/kf/field/field_publication_file/making-health-care-systems-fit-ageing-population-oliver-foot-humphries-mar14.pdf" TargetMode="External"/><Relationship Id="rId2" Type="http://schemas.openxmlformats.org/officeDocument/2006/relationships/image" Target="../media/image27.png"/><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comments" Target="../comments/comment2.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comments" Target="../comments/comment3.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emf"/><Relationship Id="rId7"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0.emf"/><Relationship Id="rId5" Type="http://schemas.openxmlformats.org/officeDocument/2006/relationships/image" Target="../media/image49.jpeg"/><Relationship Id="rId4" Type="http://schemas.openxmlformats.org/officeDocument/2006/relationships/image" Target="../media/image48.png"/><Relationship Id="rId9" Type="http://schemas.openxmlformats.org/officeDocument/2006/relationships/image" Target="../media/image53.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hyperlink" Target="mailto:r.humphries@kingsfund.org.uk"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hyperlink" Target="http://twitter.com/profchrisham?t=1&amp;refsrc=email&amp;iid=32577ce3-40f1-4410-b163-57157303034a&amp;uid=320697873&amp;nid=4+2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569566"/>
            <a:ext cx="8208912" cy="923330"/>
          </a:xfrm>
          <a:prstGeom prst="rect">
            <a:avLst/>
          </a:prstGeom>
        </p:spPr>
        <p:txBody>
          <a:bodyPr wrap="square">
            <a:spAutoFit/>
          </a:bodyPr>
          <a:lstStyle/>
          <a:p>
            <a:pPr eaLnBrk="1" hangingPunct="1"/>
            <a:r>
              <a:rPr lang="en-US" dirty="0">
                <a:latin typeface="Verdana"/>
                <a:cs typeface="Verdana"/>
              </a:rPr>
              <a:t>Health and Social Care Summit </a:t>
            </a:r>
            <a:r>
              <a:rPr lang="mr-IN" dirty="0">
                <a:latin typeface="Verdana"/>
                <a:cs typeface="Verdana"/>
              </a:rPr>
              <a:t>–</a:t>
            </a:r>
            <a:r>
              <a:rPr lang="en-US" dirty="0">
                <a:latin typeface="Verdana"/>
                <a:cs typeface="Verdana"/>
              </a:rPr>
              <a:t> Reimagining Integration</a:t>
            </a:r>
          </a:p>
          <a:p>
            <a:pPr eaLnBrk="1" hangingPunct="1"/>
            <a:r>
              <a:rPr lang="en-US" dirty="0">
                <a:latin typeface="Verdana"/>
                <a:cs typeface="Verdana"/>
              </a:rPr>
              <a:t>26 June 2017</a:t>
            </a:r>
          </a:p>
          <a:p>
            <a:pPr eaLnBrk="1" hangingPunct="1"/>
            <a:r>
              <a:rPr lang="en-US" dirty="0">
                <a:latin typeface="Verdana"/>
                <a:cs typeface="Verdana"/>
              </a:rPr>
              <a:t>University of Warwick</a:t>
            </a:r>
          </a:p>
        </p:txBody>
      </p:sp>
      <p:sp>
        <p:nvSpPr>
          <p:cNvPr id="5" name="Text Placeholder 1"/>
          <p:cNvSpPr>
            <a:spLocks noGrp="1"/>
          </p:cNvSpPr>
          <p:nvPr>
            <p:ph type="body" sz="quarter" idx="10"/>
          </p:nvPr>
        </p:nvSpPr>
        <p:spPr bwMode="auto">
          <a:xfrm>
            <a:off x="251520" y="2852936"/>
            <a:ext cx="7848872" cy="1008112"/>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400" dirty="0" smtClean="0">
                <a:latin typeface="Verdana"/>
                <a:cs typeface="Verdana"/>
              </a:rPr>
              <a:t>Integrating social and health care </a:t>
            </a:r>
            <a:r>
              <a:rPr lang="mr-IN" sz="2400" dirty="0" smtClean="0">
                <a:latin typeface="Verdana"/>
                <a:cs typeface="Verdana"/>
              </a:rPr>
              <a:t>–</a:t>
            </a:r>
            <a:endParaRPr lang="en-GB" sz="2400" dirty="0" smtClean="0">
              <a:latin typeface="Verdana"/>
              <a:cs typeface="Verdana"/>
            </a:endParaRPr>
          </a:p>
          <a:p>
            <a:r>
              <a:rPr lang="en-GB" sz="2400" dirty="0" smtClean="0">
                <a:latin typeface="Verdana"/>
                <a:cs typeface="Verdana"/>
              </a:rPr>
              <a:t>overview of current issues</a:t>
            </a:r>
          </a:p>
          <a:p>
            <a:endParaRPr lang="en-GB" sz="2400" b="0" dirty="0" smtClean="0">
              <a:latin typeface="Verdana"/>
              <a:cs typeface="Verdana"/>
            </a:endParaRPr>
          </a:p>
          <a:p>
            <a:pPr eaLnBrk="1" hangingPunct="1"/>
            <a:endParaRPr lang="en-US" sz="2400" b="0" dirty="0" smtClean="0">
              <a:latin typeface="Verdana"/>
              <a:cs typeface="Verdana"/>
            </a:endParaRPr>
          </a:p>
        </p:txBody>
      </p:sp>
      <p:sp>
        <p:nvSpPr>
          <p:cNvPr id="6" name="Text Placeholder 2"/>
          <p:cNvSpPr>
            <a:spLocks noGrp="1"/>
          </p:cNvSpPr>
          <p:nvPr>
            <p:ph type="body" sz="quarter" idx="11"/>
          </p:nvPr>
        </p:nvSpPr>
        <p:spPr bwMode="auto">
          <a:xfrm>
            <a:off x="252289" y="6956648"/>
            <a:ext cx="4895850" cy="100806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US" sz="1600" dirty="0">
                <a:latin typeface="Verdana" charset="0"/>
              </a:rPr>
              <a:t>Richard </a:t>
            </a:r>
            <a:r>
              <a:rPr lang="en-US" sz="1600" dirty="0" smtClean="0">
                <a:latin typeface="Verdana" charset="0"/>
              </a:rPr>
              <a:t>Humphries</a:t>
            </a:r>
            <a:endParaRPr lang="en-US" sz="1600" dirty="0">
              <a:latin typeface="Verdana" charset="0"/>
            </a:endParaRPr>
          </a:p>
          <a:p>
            <a:pPr eaLnBrk="1" hangingPunct="1"/>
            <a:r>
              <a:rPr lang="en-GB" sz="1600" dirty="0" smtClean="0">
                <a:latin typeface="Verdana" charset="0"/>
              </a:rPr>
              <a:t>Senior Fellow, The King’s Fund, London</a:t>
            </a:r>
            <a:endParaRPr lang="en-GB" sz="1600" dirty="0">
              <a:latin typeface="Verdana" charset="0"/>
            </a:endParaRPr>
          </a:p>
        </p:txBody>
      </p:sp>
      <p:sp>
        <p:nvSpPr>
          <p:cNvPr id="7" name="Text Placeholder 2"/>
          <p:cNvSpPr txBox="1">
            <a:spLocks/>
          </p:cNvSpPr>
          <p:nvPr/>
        </p:nvSpPr>
        <p:spPr bwMode="auto">
          <a:xfrm>
            <a:off x="251520" y="4221088"/>
            <a:ext cx="4895850" cy="1008063"/>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panose="020B0604020202020204" pitchFamily="34" charset="0"/>
              <a:buNone/>
              <a:defRPr sz="1800" kern="1200">
                <a:solidFill>
                  <a:schemeClr val="tx1"/>
                </a:solidFill>
                <a:latin typeface="Verdana" pitchFamily="34" charset="0"/>
                <a:ea typeface="MS PGothic" pitchFamily="34" charset="-128"/>
                <a:cs typeface="MS PGothic" charset="0"/>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itchFamily="34" charset="-128"/>
                <a:cs typeface="MS PGothic" charset="0"/>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itchFamily="34" charset="-128"/>
                <a:cs typeface="MS PGothic"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r>
              <a:rPr lang="en-US" dirty="0" smtClean="0">
                <a:latin typeface="Verdana" charset="0"/>
              </a:rPr>
              <a:t>Richard Humphries</a:t>
            </a:r>
          </a:p>
          <a:p>
            <a:pPr eaLnBrk="1" hangingPunct="1"/>
            <a:r>
              <a:rPr lang="en-GB" dirty="0" smtClean="0">
                <a:latin typeface="Verdana" charset="0"/>
              </a:rPr>
              <a:t>Senior Fellow, The King’s Fund</a:t>
            </a:r>
            <a:endParaRPr lang="en-GB" dirty="0">
              <a:latin typeface="Verdana" charset="0"/>
            </a:endParaRPr>
          </a:p>
        </p:txBody>
      </p:sp>
    </p:spTree>
    <p:extLst>
      <p:ext uri="{BB962C8B-B14F-4D97-AF65-F5344CB8AC3E}">
        <p14:creationId xmlns:p14="http://schemas.microsoft.com/office/powerpoint/2010/main" val="1718478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69" name="Text Placeholder 1"/>
          <p:cNvSpPr>
            <a:spLocks noGrp="1"/>
          </p:cNvSpPr>
          <p:nvPr>
            <p:ph type="body" sz="quarter" idx="10"/>
          </p:nvPr>
        </p:nvSpPr>
        <p:spPr bwMode="auto">
          <a:xfrm>
            <a:off x="468313" y="908050"/>
            <a:ext cx="4895850" cy="649288"/>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sz="2000" dirty="0">
                <a:latin typeface="Verdana" charset="0"/>
              </a:rPr>
              <a:t>Overview</a:t>
            </a:r>
          </a:p>
        </p:txBody>
      </p:sp>
      <p:sp>
        <p:nvSpPr>
          <p:cNvPr id="32770" name="Text Placeholder 2"/>
          <p:cNvSpPr>
            <a:spLocks noGrp="1"/>
          </p:cNvSpPr>
          <p:nvPr>
            <p:ph type="body" sz="quarter" idx="11"/>
          </p:nvPr>
        </p:nvSpPr>
        <p:spPr bwMode="auto">
          <a:xfrm>
            <a:off x="467544" y="1556792"/>
            <a:ext cx="6048672" cy="136778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85750" indent="-285750">
              <a:spcBef>
                <a:spcPts val="1536"/>
              </a:spcBef>
              <a:buFont typeface="Wingdings" charset="0"/>
              <a:buChar char="Ø"/>
            </a:pPr>
            <a:r>
              <a:rPr lang="en-GB" b="1" dirty="0" smtClean="0">
                <a:latin typeface="Verdana" charset="0"/>
              </a:rPr>
              <a:t>If integrated care is the answer, what is the question ?</a:t>
            </a:r>
          </a:p>
          <a:p>
            <a:pPr marL="285750" indent="-285750">
              <a:spcBef>
                <a:spcPts val="1536"/>
              </a:spcBef>
              <a:buFont typeface="Wingdings" charset="0"/>
              <a:buChar char="Ø"/>
            </a:pPr>
            <a:r>
              <a:rPr lang="en-GB" dirty="0" smtClean="0">
                <a:latin typeface="Verdana" charset="0"/>
              </a:rPr>
              <a:t>The historical context</a:t>
            </a:r>
          </a:p>
          <a:p>
            <a:pPr marL="285750" indent="-285750">
              <a:spcBef>
                <a:spcPts val="1536"/>
              </a:spcBef>
              <a:buFont typeface="Wingdings" charset="0"/>
              <a:buChar char="Ø"/>
            </a:pPr>
            <a:r>
              <a:rPr lang="en-GB" dirty="0" smtClean="0">
                <a:latin typeface="Verdana" charset="0"/>
              </a:rPr>
              <a:t>What does good care for older people look like?</a:t>
            </a:r>
          </a:p>
          <a:p>
            <a:pPr marL="285750" indent="-285750">
              <a:spcBef>
                <a:spcPts val="1536"/>
              </a:spcBef>
              <a:buFont typeface="Wingdings" charset="0"/>
              <a:buChar char="Ø"/>
            </a:pPr>
            <a:r>
              <a:rPr lang="en-GB" dirty="0" smtClean="0">
                <a:latin typeface="Verdana" charset="0"/>
              </a:rPr>
              <a:t>The current policy framework</a:t>
            </a:r>
          </a:p>
          <a:p>
            <a:pPr marL="285750" indent="-285750">
              <a:spcBef>
                <a:spcPts val="1536"/>
              </a:spcBef>
              <a:buFont typeface="Wingdings" charset="0"/>
              <a:buChar char="Ø"/>
            </a:pPr>
            <a:r>
              <a:rPr lang="en-GB" dirty="0" smtClean="0">
                <a:latin typeface="Verdana" charset="0"/>
              </a:rPr>
              <a:t>Evidence and experience</a:t>
            </a:r>
          </a:p>
          <a:p>
            <a:pPr marL="285750" indent="-285750">
              <a:spcBef>
                <a:spcPts val="1536"/>
              </a:spcBef>
              <a:buFont typeface="Wingdings" charset="0"/>
              <a:buChar char="Ø"/>
            </a:pPr>
            <a:r>
              <a:rPr lang="en-GB" dirty="0" smtClean="0">
                <a:latin typeface="Verdana" charset="0"/>
              </a:rPr>
              <a:t>“Top tips” </a:t>
            </a:r>
          </a:p>
          <a:p>
            <a:pPr>
              <a:spcBef>
                <a:spcPts val="1536"/>
              </a:spcBef>
            </a:pPr>
            <a:endParaRPr lang="en-GB" dirty="0" smtClean="0">
              <a:latin typeface="Verdana" charset="0"/>
            </a:endParaRPr>
          </a:p>
          <a:p>
            <a:pPr>
              <a:spcBef>
                <a:spcPts val="1536"/>
              </a:spcBef>
            </a:pPr>
            <a:endParaRPr lang="en-GB" dirty="0" smtClean="0">
              <a:latin typeface="Verdana" charset="0"/>
            </a:endParaRPr>
          </a:p>
          <a:p>
            <a:pPr marL="285750" indent="-285750">
              <a:spcBef>
                <a:spcPts val="1536"/>
              </a:spcBef>
              <a:buFont typeface="Wingdings" charset="0"/>
              <a:buChar char="Ø"/>
            </a:pPr>
            <a:endParaRPr lang="en-GB" dirty="0" smtClean="0">
              <a:latin typeface="Verdana" charset="0"/>
            </a:endParaRPr>
          </a:p>
          <a:p>
            <a:pPr>
              <a:spcBef>
                <a:spcPts val="1536"/>
              </a:spcBef>
            </a:pPr>
            <a:endParaRPr lang="en-GB" dirty="0">
              <a:latin typeface="Verdan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79512" y="335760"/>
            <a:ext cx="3816424" cy="648000"/>
          </a:xfrm>
        </p:spPr>
        <p:txBody>
          <a:bodyPr/>
          <a:lstStyle/>
          <a:p>
            <a:r>
              <a:rPr lang="en-GB" sz="1400" dirty="0" smtClean="0"/>
              <a:t>The King’s Fund work on integrated care:</a:t>
            </a:r>
          </a:p>
          <a:p>
            <a:endParaRPr lang="en-GB" sz="1400" dirty="0"/>
          </a:p>
        </p:txBody>
      </p:sp>
      <p:sp>
        <p:nvSpPr>
          <p:cNvPr id="3" name="Text Placeholder 2"/>
          <p:cNvSpPr>
            <a:spLocks noGrp="1"/>
          </p:cNvSpPr>
          <p:nvPr>
            <p:ph type="body" sz="quarter" idx="11"/>
          </p:nvPr>
        </p:nvSpPr>
        <p:spPr>
          <a:xfrm>
            <a:off x="323528" y="5229200"/>
            <a:ext cx="3888432" cy="648000"/>
          </a:xfrm>
        </p:spPr>
        <p:txBody>
          <a:bodyPr/>
          <a:lstStyle/>
          <a:p>
            <a:r>
              <a:rPr lang="en-GB" sz="1200" dirty="0">
                <a:hlinkClick r:id="rId3"/>
              </a:rPr>
              <a:t>http://www.kingsfund.org.uk/topics/integrated-</a:t>
            </a:r>
            <a:r>
              <a:rPr lang="en-GB" sz="1200" dirty="0" smtClean="0">
                <a:hlinkClick r:id="rId3"/>
              </a:rPr>
              <a:t>care</a:t>
            </a:r>
            <a:endParaRPr lang="en-GB" sz="1200" dirty="0" smtClean="0"/>
          </a:p>
          <a:p>
            <a:endParaRPr lang="en-GB" sz="1200" dirty="0"/>
          </a:p>
        </p:txBody>
      </p:sp>
      <p:sp>
        <p:nvSpPr>
          <p:cNvPr id="6" name="Content Placeholder 2"/>
          <p:cNvSpPr txBox="1">
            <a:spLocks/>
          </p:cNvSpPr>
          <p:nvPr/>
        </p:nvSpPr>
        <p:spPr>
          <a:xfrm>
            <a:off x="468313" y="1196975"/>
            <a:ext cx="3599631" cy="3744913"/>
          </a:xfrm>
          <a:prstGeom prst="rect">
            <a:avLst/>
          </a:prstGeom>
        </p:spPr>
        <p:txBody>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ＭＳ Ｐゴシック" charset="0"/>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ＭＳ Ｐゴシック" charset="0"/>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charset="0"/>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sz="1400" dirty="0" smtClean="0">
                <a:latin typeface="Verdana" charset="0"/>
                <a:ea typeface="MS PGothic" charset="0"/>
              </a:rPr>
              <a:t>Policy &amp; research</a:t>
            </a:r>
          </a:p>
          <a:p>
            <a:pPr>
              <a:spcBef>
                <a:spcPts val="1224"/>
              </a:spcBef>
            </a:pPr>
            <a:r>
              <a:rPr lang="en-GB" sz="1400" dirty="0" smtClean="0">
                <a:latin typeface="Verdana" charset="0"/>
                <a:ea typeface="MS PGothic" charset="0"/>
              </a:rPr>
              <a:t>Support to individuals and organisations</a:t>
            </a:r>
          </a:p>
          <a:p>
            <a:pPr lvl="1"/>
            <a:r>
              <a:rPr lang="en-GB" sz="1400" dirty="0" smtClean="0">
                <a:latin typeface="Verdana" charset="0"/>
                <a:ea typeface="MS PGothic" charset="0"/>
              </a:rPr>
              <a:t>Board development</a:t>
            </a:r>
          </a:p>
          <a:p>
            <a:pPr lvl="1"/>
            <a:r>
              <a:rPr lang="en-GB" sz="1400" dirty="0" smtClean="0">
                <a:latin typeface="Verdana" charset="0"/>
                <a:ea typeface="MS PGothic" charset="0"/>
              </a:rPr>
              <a:t>Leadership development</a:t>
            </a:r>
          </a:p>
          <a:p>
            <a:pPr lvl="1"/>
            <a:r>
              <a:rPr lang="en-GB" sz="1400" dirty="0" smtClean="0">
                <a:latin typeface="Verdana" charset="0"/>
                <a:ea typeface="MS PGothic" charset="0"/>
              </a:rPr>
              <a:t>Learning sets</a:t>
            </a:r>
          </a:p>
          <a:p>
            <a:pPr lvl="1"/>
            <a:r>
              <a:rPr lang="en-GB" sz="1400" dirty="0" smtClean="0">
                <a:latin typeface="Verdana" charset="0"/>
                <a:ea typeface="MS PGothic" charset="0"/>
              </a:rPr>
              <a:t>Bespoke help &amp; advice</a:t>
            </a:r>
          </a:p>
          <a:p>
            <a:pPr>
              <a:spcBef>
                <a:spcPts val="936"/>
              </a:spcBef>
            </a:pPr>
            <a:r>
              <a:rPr lang="en-GB" sz="1400" dirty="0" smtClean="0">
                <a:latin typeface="Verdana" charset="0"/>
                <a:ea typeface="MS PGothic" charset="0"/>
              </a:rPr>
              <a:t>Information</a:t>
            </a:r>
          </a:p>
          <a:p>
            <a:pPr lvl="1"/>
            <a:r>
              <a:rPr lang="en-GB" sz="1400" dirty="0" smtClean="0">
                <a:latin typeface="Verdana" charset="0"/>
                <a:ea typeface="MS PGothic" charset="0"/>
              </a:rPr>
              <a:t>Integrated Care bulletin</a:t>
            </a:r>
          </a:p>
          <a:p>
            <a:pPr lvl="1"/>
            <a:r>
              <a:rPr lang="en-GB" sz="1400" dirty="0" smtClean="0">
                <a:latin typeface="Verdana" charset="0"/>
                <a:ea typeface="MS PGothic" charset="0"/>
              </a:rPr>
              <a:t>Health &amp; Wellbeing Board bulletin</a:t>
            </a:r>
          </a:p>
          <a:p>
            <a:pPr>
              <a:spcBef>
                <a:spcPts val="1200"/>
              </a:spcBef>
            </a:pPr>
            <a:r>
              <a:rPr lang="en-GB" sz="1400" dirty="0" smtClean="0">
                <a:latin typeface="Verdana" charset="0"/>
                <a:ea typeface="MS PGothic" charset="0"/>
              </a:rPr>
              <a:t>Conferences &amp; Events</a:t>
            </a:r>
            <a:endParaRPr lang="en-GB" sz="1400" dirty="0">
              <a:latin typeface="Verdana" charset="0"/>
              <a:ea typeface="MS PGothic" charset="0"/>
            </a:endParaRPr>
          </a:p>
        </p:txBody>
      </p:sp>
      <p:pic>
        <p:nvPicPr>
          <p:cNvPr id="4" name="Picture 3" descr="Screen Shot 2017-06-06 at 12.03.56.png"/>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4211960" y="116632"/>
            <a:ext cx="4805373" cy="6381328"/>
          </a:xfrm>
          <a:prstGeom prst="rect">
            <a:avLst/>
          </a:prstGeom>
        </p:spPr>
      </p:pic>
    </p:spTree>
    <p:extLst>
      <p:ext uri="{BB962C8B-B14F-4D97-AF65-F5344CB8AC3E}">
        <p14:creationId xmlns:p14="http://schemas.microsoft.com/office/powerpoint/2010/main" val="10508760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4" name="Title 1"/>
          <p:cNvSpPr>
            <a:spLocks noGrp="1"/>
          </p:cNvSpPr>
          <p:nvPr>
            <p:ph type="title"/>
          </p:nvPr>
        </p:nvSpPr>
        <p:spPr>
          <a:xfrm>
            <a:off x="467544" y="332656"/>
            <a:ext cx="6933456" cy="706437"/>
          </a:xfrm>
        </p:spPr>
        <p:txBody>
          <a:bodyPr/>
          <a:lstStyle/>
          <a:p>
            <a:pPr algn="l">
              <a:defRPr/>
            </a:pPr>
            <a:r>
              <a:rPr lang="en-US" altLang="en-US" b="1" dirty="0" smtClean="0">
                <a:solidFill>
                  <a:schemeClr val="tx1">
                    <a:lumMod val="95000"/>
                    <a:lumOff val="5000"/>
                  </a:schemeClr>
                </a:solidFill>
                <a:latin typeface="+mn-lt"/>
                <a:cs typeface="ＭＳ Ｐゴシック" charset="0"/>
              </a:rPr>
              <a:t>Integration is not a new idea!</a:t>
            </a:r>
          </a:p>
        </p:txBody>
      </p:sp>
      <p:pic>
        <p:nvPicPr>
          <p:cNvPr id="8195"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rcRect t="4611" b="4611"/>
          <a:stretch>
            <a:fillRect/>
          </a:stretch>
        </p:blipFill>
        <p:spPr>
          <a:xfrm>
            <a:off x="395288" y="1065213"/>
            <a:ext cx="8748712" cy="4811712"/>
          </a:xfrm>
        </p:spPr>
      </p:pic>
    </p:spTree>
    <p:extLst>
      <p:ext uri="{BB962C8B-B14F-4D97-AF65-F5344CB8AC3E}">
        <p14:creationId xmlns:p14="http://schemas.microsoft.com/office/powerpoint/2010/main" val="3404798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88315"/>
            <a:ext cx="4968552" cy="927717"/>
          </a:xfrm>
        </p:spPr>
        <p:txBody>
          <a:bodyPr/>
          <a:lstStyle/>
          <a:p>
            <a:r>
              <a:rPr lang="en-GB" sz="1200" b="0" dirty="0" smtClean="0">
                <a:solidFill>
                  <a:schemeClr val="tx1"/>
                </a:solidFill>
                <a:latin typeface="Arial" panose="020B0604020202020204" pitchFamily="34" charset="0"/>
                <a:cs typeface="Arial" panose="020B0604020202020204" pitchFamily="34" charset="0"/>
              </a:rPr>
              <a:t>…”at </a:t>
            </a:r>
            <a:r>
              <a:rPr lang="en-GB" sz="1200" b="0" dirty="0">
                <a:solidFill>
                  <a:schemeClr val="tx1"/>
                </a:solidFill>
                <a:latin typeface="Arial" panose="020B0604020202020204" pitchFamily="34" charset="0"/>
                <a:cs typeface="Arial" panose="020B0604020202020204" pitchFamily="34" charset="0"/>
              </a:rPr>
              <a:t>the earliest moment possible, I intend to call on local health and welfare authorities, through the bodies which represent them, to take a hand in mapping the joint future of the hospital and the local authority </a:t>
            </a:r>
            <a:r>
              <a:rPr lang="en-GB" sz="1200" b="0" dirty="0" smtClean="0">
                <a:solidFill>
                  <a:schemeClr val="tx1"/>
                </a:solidFill>
                <a:latin typeface="Arial" panose="020B0604020202020204" pitchFamily="34" charset="0"/>
                <a:cs typeface="Arial" panose="020B0604020202020204" pitchFamily="34" charset="0"/>
              </a:rPr>
              <a:t>services”</a:t>
            </a:r>
            <a:endParaRPr lang="en-GB" sz="1200" b="0" dirty="0">
              <a:solidFill>
                <a:schemeClr val="tx1"/>
              </a:solidFill>
              <a:latin typeface="Arial" panose="020B0604020202020204" pitchFamily="34" charset="0"/>
              <a:cs typeface="Arial" panose="020B0604020202020204" pitchFamily="34" charset="0"/>
            </a:endParaRPr>
          </a:p>
        </p:txBody>
      </p:sp>
      <p:sp>
        <p:nvSpPr>
          <p:cNvPr id="5" name="Rectangle 1"/>
          <p:cNvSpPr>
            <a:spLocks noChangeArrowheads="1"/>
          </p:cNvSpPr>
          <p:nvPr/>
        </p:nvSpPr>
        <p:spPr bwMode="auto">
          <a:xfrm rot="10800000" flipV="1">
            <a:off x="251520" y="1095126"/>
            <a:ext cx="4896544" cy="46166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US" altLang="en-US" sz="1200" dirty="0" smtClean="0">
                <a:solidFill>
                  <a:prstClr val="black"/>
                </a:solidFill>
                <a:latin typeface="Arial" panose="020B0604020202020204" pitchFamily="34" charset="0"/>
              </a:rPr>
              <a:t>“Our proposals for the new NHS offer a great, and indeed a new, opportunity for a partnership with local authorities.”</a:t>
            </a:r>
          </a:p>
        </p:txBody>
      </p:sp>
      <p:sp>
        <p:nvSpPr>
          <p:cNvPr id="6" name="Rectangle 5"/>
          <p:cNvSpPr/>
          <p:nvPr/>
        </p:nvSpPr>
        <p:spPr>
          <a:xfrm>
            <a:off x="251520" y="5515429"/>
            <a:ext cx="4896544" cy="1015663"/>
          </a:xfrm>
          <a:prstGeom prst="rect">
            <a:avLst/>
          </a:prstGeom>
        </p:spPr>
        <p:txBody>
          <a:bodyPr wrap="square">
            <a:spAutoFit/>
          </a:bodyPr>
          <a:lstStyle/>
          <a:p>
            <a:pPr defTabSz="457200"/>
            <a:r>
              <a:rPr lang="en-GB" sz="1200" dirty="0" smtClean="0">
                <a:solidFill>
                  <a:prstClr val="black"/>
                </a:solidFill>
                <a:latin typeface="Arial"/>
                <a:cs typeface="Arial"/>
              </a:rPr>
              <a:t>“For </a:t>
            </a:r>
            <a:r>
              <a:rPr lang="en-GB" sz="1200" dirty="0">
                <a:solidFill>
                  <a:prstClr val="black"/>
                </a:solidFill>
                <a:latin typeface="Arial"/>
                <a:cs typeface="Arial"/>
              </a:rPr>
              <a:t>years, successive governments and NHS leaders have talked about joining up our health and care services so people get better </a:t>
            </a:r>
            <a:r>
              <a:rPr lang="en-GB" sz="1200" dirty="0" smtClean="0">
                <a:solidFill>
                  <a:prstClr val="black"/>
                </a:solidFill>
                <a:latin typeface="Arial"/>
                <a:cs typeface="Arial"/>
              </a:rPr>
              <a:t>care </a:t>
            </a:r>
            <a:r>
              <a:rPr lang="en-GB" sz="1200" dirty="0">
                <a:solidFill>
                  <a:prstClr val="black"/>
                </a:solidFill>
                <a:latin typeface="Arial"/>
                <a:cs typeface="Arial"/>
              </a:rPr>
              <a:t>at the right time and in the right place. The time for talk is over – our plans will make this vision a reality for patients and help deliver a sustainable future for the </a:t>
            </a:r>
            <a:r>
              <a:rPr lang="en-GB" sz="1200" dirty="0" smtClean="0">
                <a:solidFill>
                  <a:prstClr val="black"/>
                </a:solidFill>
                <a:latin typeface="Arial"/>
                <a:cs typeface="Arial"/>
              </a:rPr>
              <a:t>NHS.”</a:t>
            </a:r>
            <a:endParaRPr lang="en-GB" sz="1200" dirty="0">
              <a:solidFill>
                <a:prstClr val="black"/>
              </a:solidFill>
              <a:latin typeface="Arial"/>
              <a:cs typeface="Arial"/>
            </a:endParaRPr>
          </a:p>
        </p:txBody>
      </p:sp>
      <p:sp>
        <p:nvSpPr>
          <p:cNvPr id="7" name="Rectangle 6"/>
          <p:cNvSpPr/>
          <p:nvPr/>
        </p:nvSpPr>
        <p:spPr>
          <a:xfrm>
            <a:off x="251520" y="2798488"/>
            <a:ext cx="4896544" cy="1384995"/>
          </a:xfrm>
          <a:prstGeom prst="rect">
            <a:avLst/>
          </a:prstGeom>
        </p:spPr>
        <p:txBody>
          <a:bodyPr wrap="square">
            <a:spAutoFit/>
          </a:bodyPr>
          <a:lstStyle/>
          <a:p>
            <a:pPr defTabSz="457200"/>
            <a:r>
              <a:rPr lang="en-GB" sz="1200" dirty="0" smtClean="0">
                <a:solidFill>
                  <a:prstClr val="black"/>
                </a:solidFill>
                <a:latin typeface="Arial" panose="020B0604020202020204" pitchFamily="34" charset="0"/>
                <a:cs typeface="Arial" panose="020B0604020202020204" pitchFamily="34" charset="0"/>
              </a:rPr>
              <a:t>“If </a:t>
            </a:r>
            <a:r>
              <a:rPr lang="en-GB" sz="1200" dirty="0">
                <a:solidFill>
                  <a:prstClr val="black"/>
                </a:solidFill>
                <a:latin typeface="Arial" panose="020B0604020202020204" pitchFamily="34" charset="0"/>
                <a:cs typeface="Arial" panose="020B0604020202020204" pitchFamily="34" charset="0"/>
              </a:rPr>
              <a:t>patients are to receive the best care, then the old divisions between health </a:t>
            </a:r>
            <a:r>
              <a:rPr lang="en-GB" sz="1200" dirty="0" smtClean="0">
                <a:solidFill>
                  <a:prstClr val="black"/>
                </a:solidFill>
                <a:latin typeface="Arial" panose="020B0604020202020204" pitchFamily="34" charset="0"/>
                <a:cs typeface="Arial" panose="020B0604020202020204" pitchFamily="34" charset="0"/>
              </a:rPr>
              <a:t>and social </a:t>
            </a:r>
            <a:r>
              <a:rPr lang="en-GB" sz="1200" dirty="0">
                <a:solidFill>
                  <a:prstClr val="black"/>
                </a:solidFill>
                <a:latin typeface="Arial" panose="020B0604020202020204" pitchFamily="34" charset="0"/>
                <a:cs typeface="Arial" panose="020B0604020202020204" pitchFamily="34" charset="0"/>
              </a:rPr>
              <a:t>care need to be overcome. The NHS and social services do not always </a:t>
            </a:r>
            <a:r>
              <a:rPr lang="en-GB" sz="1200" dirty="0" smtClean="0">
                <a:solidFill>
                  <a:prstClr val="black"/>
                </a:solidFill>
                <a:latin typeface="Arial" panose="020B0604020202020204" pitchFamily="34" charset="0"/>
                <a:cs typeface="Arial" panose="020B0604020202020204" pitchFamily="34" charset="0"/>
              </a:rPr>
              <a:t>work effectively </a:t>
            </a:r>
            <a:r>
              <a:rPr lang="en-GB" sz="1200" dirty="0">
                <a:solidFill>
                  <a:prstClr val="black"/>
                </a:solidFill>
                <a:latin typeface="Arial" panose="020B0604020202020204" pitchFamily="34" charset="0"/>
                <a:cs typeface="Arial" panose="020B0604020202020204" pitchFamily="34" charset="0"/>
              </a:rPr>
              <a:t>together as partners in care, so denying patients access to </a:t>
            </a:r>
            <a:r>
              <a:rPr lang="en-GB" sz="1200" dirty="0" smtClean="0">
                <a:solidFill>
                  <a:prstClr val="black"/>
                </a:solidFill>
                <a:latin typeface="Arial" panose="020B0604020202020204" pitchFamily="34" charset="0"/>
                <a:cs typeface="Arial" panose="020B0604020202020204" pitchFamily="34" charset="0"/>
              </a:rPr>
              <a:t>seamless services </a:t>
            </a:r>
            <a:r>
              <a:rPr lang="en-GB" sz="1200" dirty="0">
                <a:solidFill>
                  <a:prstClr val="black"/>
                </a:solidFill>
                <a:latin typeface="Arial" panose="020B0604020202020204" pitchFamily="34" charset="0"/>
                <a:cs typeface="Arial" panose="020B0604020202020204" pitchFamily="34" charset="0"/>
              </a:rPr>
              <a:t>that are tailored to their particular needs. The division between </a:t>
            </a:r>
            <a:r>
              <a:rPr lang="en-GB" sz="1200" dirty="0" smtClean="0">
                <a:solidFill>
                  <a:prstClr val="black"/>
                </a:solidFill>
                <a:latin typeface="Arial" panose="020B0604020202020204" pitchFamily="34" charset="0"/>
                <a:cs typeface="Arial" panose="020B0604020202020204" pitchFamily="34" charset="0"/>
              </a:rPr>
              <a:t>health and </a:t>
            </a:r>
            <a:r>
              <a:rPr lang="en-GB" sz="1200" dirty="0">
                <a:solidFill>
                  <a:prstClr val="black"/>
                </a:solidFill>
                <a:latin typeface="Arial" panose="020B0604020202020204" pitchFamily="34" charset="0"/>
                <a:cs typeface="Arial" panose="020B0604020202020204" pitchFamily="34" charset="0"/>
              </a:rPr>
              <a:t>social services can often be a source of confusion for people. </a:t>
            </a:r>
            <a:r>
              <a:rPr lang="en-GB" sz="1200" dirty="0" smtClean="0">
                <a:solidFill>
                  <a:prstClr val="black"/>
                </a:solidFill>
                <a:latin typeface="Arial" panose="020B0604020202020204" pitchFamily="34" charset="0"/>
                <a:cs typeface="Arial" panose="020B0604020202020204" pitchFamily="34" charset="0"/>
              </a:rPr>
              <a:t>Fundamental reforms </a:t>
            </a:r>
            <a:r>
              <a:rPr lang="en-GB" sz="1200" dirty="0">
                <a:solidFill>
                  <a:prstClr val="black"/>
                </a:solidFill>
                <a:latin typeface="Arial" panose="020B0604020202020204" pitchFamily="34" charset="0"/>
                <a:cs typeface="Arial" panose="020B0604020202020204" pitchFamily="34" charset="0"/>
              </a:rPr>
              <a:t>are needed to tackle these problems</a:t>
            </a:r>
            <a:r>
              <a:rPr lang="en-GB" sz="1200" dirty="0" smtClean="0">
                <a:solidFill>
                  <a:prstClr val="black"/>
                </a:solidFill>
                <a:latin typeface="Arial" panose="020B0604020202020204" pitchFamily="34" charset="0"/>
                <a:cs typeface="Arial" panose="020B0604020202020204" pitchFamily="34" charset="0"/>
              </a:rPr>
              <a:t>.”</a:t>
            </a:r>
            <a:endParaRPr lang="en-GB" sz="1200" dirty="0">
              <a:solidFill>
                <a:prstClr val="black"/>
              </a:solidFill>
              <a:latin typeface="Arial" panose="020B0604020202020204" pitchFamily="34" charset="0"/>
              <a:cs typeface="Arial" panose="020B0604020202020204" pitchFamily="34" charset="0"/>
            </a:endParaRPr>
          </a:p>
        </p:txBody>
      </p:sp>
      <p:sp>
        <p:nvSpPr>
          <p:cNvPr id="8" name="Rectangle 7"/>
          <p:cNvSpPr/>
          <p:nvPr/>
        </p:nvSpPr>
        <p:spPr>
          <a:xfrm>
            <a:off x="251520" y="4354453"/>
            <a:ext cx="4896544" cy="830997"/>
          </a:xfrm>
          <a:prstGeom prst="rect">
            <a:avLst/>
          </a:prstGeom>
        </p:spPr>
        <p:txBody>
          <a:bodyPr wrap="square">
            <a:spAutoFit/>
          </a:bodyPr>
          <a:lstStyle/>
          <a:p>
            <a:pPr defTabSz="457200"/>
            <a:r>
              <a:rPr lang="en-GB" sz="1200" dirty="0" smtClean="0">
                <a:solidFill>
                  <a:prstClr val="black"/>
                </a:solidFill>
                <a:latin typeface="Arial"/>
                <a:cs typeface="Arial"/>
              </a:rPr>
              <a:t>“In </a:t>
            </a:r>
            <a:r>
              <a:rPr lang="en-GB" sz="1200" dirty="0">
                <a:solidFill>
                  <a:prstClr val="black"/>
                </a:solidFill>
                <a:latin typeface="Arial"/>
                <a:cs typeface="Arial"/>
              </a:rPr>
              <a:t>the next two years I expect to see health and social services in every part of the country pooling resources and skills to deliver a seamless service for older people – either through a Care Trust or through use of the existing Health Act flexibilities</a:t>
            </a:r>
            <a:r>
              <a:rPr lang="en-GB" sz="1200" dirty="0" smtClean="0">
                <a:solidFill>
                  <a:prstClr val="black"/>
                </a:solidFill>
                <a:latin typeface="Arial"/>
                <a:cs typeface="Arial"/>
              </a:rPr>
              <a:t>.”</a:t>
            </a:r>
            <a:endParaRPr lang="en-GB" sz="1200" dirty="0">
              <a:solidFill>
                <a:prstClr val="black"/>
              </a:solidFill>
              <a:latin typeface="Arial"/>
              <a:cs typeface="Arial"/>
            </a:endParaRPr>
          </a:p>
        </p:txBody>
      </p:sp>
      <p:sp>
        <p:nvSpPr>
          <p:cNvPr id="9" name="Rectangle 8"/>
          <p:cNvSpPr/>
          <p:nvPr/>
        </p:nvSpPr>
        <p:spPr>
          <a:xfrm>
            <a:off x="251520" y="1661899"/>
            <a:ext cx="4896544" cy="830997"/>
          </a:xfrm>
          <a:prstGeom prst="rect">
            <a:avLst/>
          </a:prstGeom>
        </p:spPr>
        <p:txBody>
          <a:bodyPr wrap="square">
            <a:spAutoFit/>
          </a:bodyPr>
          <a:lstStyle/>
          <a:p>
            <a:pPr defTabSz="457200"/>
            <a:r>
              <a:rPr lang="en-GB" sz="1200" dirty="0" smtClean="0">
                <a:solidFill>
                  <a:prstClr val="black"/>
                </a:solidFill>
                <a:latin typeface="Arial"/>
                <a:cs typeface="Arial"/>
              </a:rPr>
              <a:t>“We </a:t>
            </a:r>
            <a:r>
              <a:rPr lang="en-GB" sz="1200" dirty="0">
                <a:solidFill>
                  <a:prstClr val="black"/>
                </a:solidFill>
                <a:latin typeface="Arial"/>
                <a:cs typeface="Arial"/>
              </a:rPr>
              <a:t>are determined to bring down the "Berlin wall" that separates NHS and local authority services so that, in every part of the country, the system is moulded to the needs of the patients—the needs of the people—and not the other way </a:t>
            </a:r>
            <a:r>
              <a:rPr lang="en-GB" sz="1200" dirty="0" smtClean="0">
                <a:solidFill>
                  <a:prstClr val="black"/>
                </a:solidFill>
                <a:latin typeface="Arial"/>
                <a:cs typeface="Arial"/>
              </a:rPr>
              <a:t>around.” </a:t>
            </a:r>
            <a:endParaRPr lang="en-GB" sz="1200" dirty="0">
              <a:solidFill>
                <a:prstClr val="black"/>
              </a:solidFill>
              <a:latin typeface="Arial"/>
              <a:cs typeface="Arial"/>
            </a:endParaRPr>
          </a:p>
        </p:txBody>
      </p:sp>
      <p:grpSp>
        <p:nvGrpSpPr>
          <p:cNvPr id="27" name="Group 26"/>
          <p:cNvGrpSpPr/>
          <p:nvPr/>
        </p:nvGrpSpPr>
        <p:grpSpPr>
          <a:xfrm>
            <a:off x="5331965" y="96848"/>
            <a:ext cx="1441639" cy="1231684"/>
            <a:chOff x="5580112" y="96848"/>
            <a:chExt cx="884980" cy="1019184"/>
          </a:xfrm>
        </p:grpSpPr>
        <p:sp>
          <p:nvSpPr>
            <p:cNvPr id="4" name="TextBox 3"/>
            <p:cNvSpPr txBox="1"/>
            <p:nvPr/>
          </p:nvSpPr>
          <p:spPr>
            <a:xfrm>
              <a:off x="5580112" y="303039"/>
              <a:ext cx="524503" cy="276999"/>
            </a:xfrm>
            <a:prstGeom prst="rect">
              <a:avLst/>
            </a:prstGeom>
            <a:noFill/>
          </p:spPr>
          <p:txBody>
            <a:bodyPr wrap="none" rtlCol="0">
              <a:spAutoFit/>
            </a:bodyPr>
            <a:lstStyle/>
            <a:p>
              <a:pPr defTabSz="457200"/>
              <a:r>
                <a:rPr lang="en-US" sz="1200" b="1" dirty="0" smtClean="0">
                  <a:solidFill>
                    <a:srgbClr val="0049DA"/>
                  </a:solidFill>
                </a:rPr>
                <a:t>1961</a:t>
              </a:r>
              <a:endParaRPr lang="en-US" sz="1200" b="1" dirty="0">
                <a:solidFill>
                  <a:srgbClr val="0049DA"/>
                </a:solidFill>
              </a:endParaRPr>
            </a:p>
          </p:txBody>
        </p:sp>
        <p:pic>
          <p:nvPicPr>
            <p:cNvPr id="26" name="Picture 25"/>
            <p:cNvPicPr>
              <a:picLocks noChangeAspect="1"/>
            </p:cNvPicPr>
            <p:nvPr/>
          </p:nvPicPr>
          <p:blipFill>
            <a:blip r:embed="rId3"/>
            <a:stretch>
              <a:fillRect/>
            </a:stretch>
          </p:blipFill>
          <p:spPr>
            <a:xfrm>
              <a:off x="5927464" y="96848"/>
              <a:ext cx="537628" cy="1019184"/>
            </a:xfrm>
            <a:prstGeom prst="rect">
              <a:avLst/>
            </a:prstGeom>
          </p:spPr>
        </p:pic>
      </p:grpSp>
      <p:grpSp>
        <p:nvGrpSpPr>
          <p:cNvPr id="29" name="Group 28"/>
          <p:cNvGrpSpPr/>
          <p:nvPr/>
        </p:nvGrpSpPr>
        <p:grpSpPr>
          <a:xfrm>
            <a:off x="6879351" y="346030"/>
            <a:ext cx="4405122" cy="1411555"/>
            <a:chOff x="6456009" y="580038"/>
            <a:chExt cx="4104456" cy="1177547"/>
          </a:xfrm>
        </p:grpSpPr>
        <p:grpSp>
          <p:nvGrpSpPr>
            <p:cNvPr id="21" name="Group 20"/>
            <p:cNvGrpSpPr/>
            <p:nvPr/>
          </p:nvGrpSpPr>
          <p:grpSpPr>
            <a:xfrm>
              <a:off x="6456009" y="1200234"/>
              <a:ext cx="4104456" cy="461665"/>
              <a:chOff x="4860032" y="1052736"/>
              <a:chExt cx="4104456" cy="461665"/>
            </a:xfrm>
          </p:grpSpPr>
          <p:sp>
            <p:nvSpPr>
              <p:cNvPr id="10" name="TextBox 9"/>
              <p:cNvSpPr txBox="1"/>
              <p:nvPr/>
            </p:nvSpPr>
            <p:spPr>
              <a:xfrm>
                <a:off x="5544616" y="1052736"/>
                <a:ext cx="3419872" cy="461665"/>
              </a:xfrm>
              <a:prstGeom prst="rect">
                <a:avLst/>
              </a:prstGeom>
              <a:noFill/>
            </p:spPr>
            <p:txBody>
              <a:bodyPr wrap="square" rtlCol="0">
                <a:spAutoFit/>
              </a:bodyPr>
              <a:lstStyle/>
              <a:p>
                <a:pPr defTabSz="457200"/>
                <a:endParaRPr lang="en-GB" sz="1200" b="1" dirty="0">
                  <a:solidFill>
                    <a:srgbClr val="0049DA"/>
                  </a:solidFill>
                  <a:latin typeface="Arial" panose="020B0604020202020204" pitchFamily="34" charset="0"/>
                  <a:cs typeface="Arial" panose="020B0604020202020204" pitchFamily="34" charset="0"/>
                </a:endParaRPr>
              </a:p>
              <a:p>
                <a:pPr defTabSz="457200"/>
                <a:endParaRPr lang="en-US" sz="1200" b="1" dirty="0">
                  <a:solidFill>
                    <a:srgbClr val="0049DA"/>
                  </a:solidFill>
                </a:endParaRPr>
              </a:p>
            </p:txBody>
          </p:sp>
          <p:sp>
            <p:nvSpPr>
              <p:cNvPr id="11" name="TextBox 10"/>
              <p:cNvSpPr txBox="1"/>
              <p:nvPr/>
            </p:nvSpPr>
            <p:spPr>
              <a:xfrm>
                <a:off x="4860032" y="1052736"/>
                <a:ext cx="524503" cy="276999"/>
              </a:xfrm>
              <a:prstGeom prst="rect">
                <a:avLst/>
              </a:prstGeom>
              <a:noFill/>
            </p:spPr>
            <p:txBody>
              <a:bodyPr wrap="none" rtlCol="0">
                <a:spAutoFit/>
              </a:bodyPr>
              <a:lstStyle/>
              <a:p>
                <a:pPr defTabSz="457200"/>
                <a:r>
                  <a:rPr lang="en-US" sz="1200" b="1" dirty="0" smtClean="0">
                    <a:solidFill>
                      <a:srgbClr val="0049DA"/>
                    </a:solidFill>
                  </a:rPr>
                  <a:t>1971</a:t>
                </a:r>
                <a:endParaRPr lang="en-US" sz="1200" b="1" dirty="0">
                  <a:solidFill>
                    <a:srgbClr val="0049DA"/>
                  </a:solidFill>
                </a:endParaRPr>
              </a:p>
            </p:txBody>
          </p:sp>
        </p:grpSp>
        <p:pic>
          <p:nvPicPr>
            <p:cNvPr id="28" name="Picture 27"/>
            <p:cNvPicPr>
              <a:picLocks noChangeAspect="1"/>
            </p:cNvPicPr>
            <p:nvPr/>
          </p:nvPicPr>
          <p:blipFill>
            <a:blip r:embed="rId4"/>
            <a:stretch>
              <a:fillRect/>
            </a:stretch>
          </p:blipFill>
          <p:spPr>
            <a:xfrm>
              <a:off x="7196954" y="580038"/>
              <a:ext cx="844279" cy="1177547"/>
            </a:xfrm>
            <a:prstGeom prst="rect">
              <a:avLst/>
            </a:prstGeom>
          </p:spPr>
        </p:pic>
      </p:grpSp>
      <p:grpSp>
        <p:nvGrpSpPr>
          <p:cNvPr id="37" name="Group 36"/>
          <p:cNvGrpSpPr/>
          <p:nvPr/>
        </p:nvGrpSpPr>
        <p:grpSpPr>
          <a:xfrm>
            <a:off x="5580112" y="1583641"/>
            <a:ext cx="1889074" cy="1214847"/>
            <a:chOff x="5580112" y="1583641"/>
            <a:chExt cx="1889074" cy="1214847"/>
          </a:xfrm>
        </p:grpSpPr>
        <p:sp>
          <p:nvSpPr>
            <p:cNvPr id="13" name="TextBox 12"/>
            <p:cNvSpPr txBox="1"/>
            <p:nvPr/>
          </p:nvSpPr>
          <p:spPr>
            <a:xfrm>
              <a:off x="5580112" y="1628800"/>
              <a:ext cx="524503" cy="276999"/>
            </a:xfrm>
            <a:prstGeom prst="rect">
              <a:avLst/>
            </a:prstGeom>
            <a:noFill/>
          </p:spPr>
          <p:txBody>
            <a:bodyPr wrap="none" rtlCol="0">
              <a:spAutoFit/>
            </a:bodyPr>
            <a:lstStyle/>
            <a:p>
              <a:pPr defTabSz="457200"/>
              <a:r>
                <a:rPr lang="en-US" sz="1200" b="1" dirty="0" smtClean="0">
                  <a:solidFill>
                    <a:srgbClr val="FF0000"/>
                  </a:solidFill>
                </a:rPr>
                <a:t>1998</a:t>
              </a:r>
              <a:endParaRPr lang="en-US" sz="1200" b="1" dirty="0">
                <a:solidFill>
                  <a:srgbClr val="FF0000"/>
                </a:solidFill>
              </a:endParaRPr>
            </a:p>
          </p:txBody>
        </p:sp>
        <p:pic>
          <p:nvPicPr>
            <p:cNvPr id="30" name="Picture 29"/>
            <p:cNvPicPr>
              <a:picLocks noChangeAspect="1"/>
            </p:cNvPicPr>
            <p:nvPr/>
          </p:nvPicPr>
          <p:blipFill>
            <a:blip r:embed="rId5"/>
            <a:stretch>
              <a:fillRect/>
            </a:stretch>
          </p:blipFill>
          <p:spPr>
            <a:xfrm>
              <a:off x="6554533" y="1583641"/>
              <a:ext cx="914653" cy="1214847"/>
            </a:xfrm>
            <a:prstGeom prst="rect">
              <a:avLst/>
            </a:prstGeom>
          </p:spPr>
        </p:pic>
      </p:grpSp>
      <p:grpSp>
        <p:nvGrpSpPr>
          <p:cNvPr id="38" name="Group 37"/>
          <p:cNvGrpSpPr/>
          <p:nvPr/>
        </p:nvGrpSpPr>
        <p:grpSpPr>
          <a:xfrm>
            <a:off x="5068533" y="2507495"/>
            <a:ext cx="2975465" cy="1927734"/>
            <a:chOff x="5068533" y="2507495"/>
            <a:chExt cx="2975465" cy="1927734"/>
          </a:xfrm>
        </p:grpSpPr>
        <p:sp>
          <p:nvSpPr>
            <p:cNvPr id="15" name="TextBox 14"/>
            <p:cNvSpPr txBox="1"/>
            <p:nvPr/>
          </p:nvSpPr>
          <p:spPr>
            <a:xfrm>
              <a:off x="7221020" y="3126785"/>
              <a:ext cx="822978" cy="276999"/>
            </a:xfrm>
            <a:prstGeom prst="rect">
              <a:avLst/>
            </a:prstGeom>
            <a:noFill/>
          </p:spPr>
          <p:txBody>
            <a:bodyPr wrap="square" rtlCol="0">
              <a:spAutoFit/>
            </a:bodyPr>
            <a:lstStyle/>
            <a:p>
              <a:pPr defTabSz="457200"/>
              <a:r>
                <a:rPr lang="en-US" sz="1200" b="1" dirty="0" smtClean="0">
                  <a:solidFill>
                    <a:srgbClr val="FF0000"/>
                  </a:solidFill>
                </a:rPr>
                <a:t>2000</a:t>
              </a:r>
              <a:endParaRPr lang="en-US" sz="1200" b="1" dirty="0">
                <a:solidFill>
                  <a:srgbClr val="FF0000"/>
                </a:solidFill>
              </a:endParaRPr>
            </a:p>
          </p:txBody>
        </p:sp>
        <p:pic>
          <p:nvPicPr>
            <p:cNvPr id="31" name="Picture 30"/>
            <p:cNvPicPr>
              <a:picLocks noChangeAspect="1"/>
            </p:cNvPicPr>
            <p:nvPr/>
          </p:nvPicPr>
          <p:blipFill>
            <a:blip r:embed="rId6"/>
            <a:stretch>
              <a:fillRect/>
            </a:stretch>
          </p:blipFill>
          <p:spPr>
            <a:xfrm>
              <a:off x="5068533" y="2507495"/>
              <a:ext cx="1337023" cy="1927734"/>
            </a:xfrm>
            <a:prstGeom prst="rect">
              <a:avLst/>
            </a:prstGeom>
            <a:ln>
              <a:solidFill>
                <a:schemeClr val="tx1">
                  <a:lumMod val="50000"/>
                  <a:lumOff val="50000"/>
                </a:schemeClr>
              </a:solidFill>
            </a:ln>
          </p:spPr>
        </p:pic>
      </p:grpSp>
      <p:grpSp>
        <p:nvGrpSpPr>
          <p:cNvPr id="34" name="Group 33"/>
          <p:cNvGrpSpPr/>
          <p:nvPr/>
        </p:nvGrpSpPr>
        <p:grpSpPr>
          <a:xfrm>
            <a:off x="5580112" y="3946520"/>
            <a:ext cx="3135611" cy="1222023"/>
            <a:chOff x="5580112" y="4034114"/>
            <a:chExt cx="3135611" cy="1222023"/>
          </a:xfrm>
        </p:grpSpPr>
        <p:sp>
          <p:nvSpPr>
            <p:cNvPr id="17" name="TextBox 16"/>
            <p:cNvSpPr txBox="1"/>
            <p:nvPr/>
          </p:nvSpPr>
          <p:spPr>
            <a:xfrm>
              <a:off x="5580112" y="4602636"/>
              <a:ext cx="524503" cy="276999"/>
            </a:xfrm>
            <a:prstGeom prst="rect">
              <a:avLst/>
            </a:prstGeom>
            <a:noFill/>
          </p:spPr>
          <p:txBody>
            <a:bodyPr wrap="none" rtlCol="0">
              <a:spAutoFit/>
            </a:bodyPr>
            <a:lstStyle/>
            <a:p>
              <a:pPr defTabSz="457200"/>
              <a:r>
                <a:rPr lang="en-US" sz="1200" b="1" dirty="0" smtClean="0">
                  <a:solidFill>
                    <a:srgbClr val="FF0000"/>
                  </a:solidFill>
                </a:rPr>
                <a:t>2002</a:t>
              </a:r>
              <a:endParaRPr lang="en-US" sz="1200" b="1" dirty="0">
                <a:solidFill>
                  <a:srgbClr val="FF0000"/>
                </a:solidFill>
              </a:endParaRPr>
            </a:p>
          </p:txBody>
        </p:sp>
        <p:pic>
          <p:nvPicPr>
            <p:cNvPr id="33" name="Picture 32"/>
            <p:cNvPicPr>
              <a:picLocks noChangeAspect="1"/>
            </p:cNvPicPr>
            <p:nvPr/>
          </p:nvPicPr>
          <p:blipFill>
            <a:blip r:embed="rId7"/>
            <a:stretch>
              <a:fillRect/>
            </a:stretch>
          </p:blipFill>
          <p:spPr>
            <a:xfrm>
              <a:off x="6879350" y="4034114"/>
              <a:ext cx="1836373" cy="1222023"/>
            </a:xfrm>
            <a:prstGeom prst="rect">
              <a:avLst/>
            </a:prstGeom>
          </p:spPr>
        </p:pic>
      </p:grpSp>
      <p:grpSp>
        <p:nvGrpSpPr>
          <p:cNvPr id="36" name="Group 35"/>
          <p:cNvGrpSpPr/>
          <p:nvPr/>
        </p:nvGrpSpPr>
        <p:grpSpPr>
          <a:xfrm>
            <a:off x="5580112" y="5256138"/>
            <a:ext cx="1945612" cy="1557480"/>
            <a:chOff x="5580112" y="5256138"/>
            <a:chExt cx="1945612" cy="1557480"/>
          </a:xfrm>
        </p:grpSpPr>
        <p:sp>
          <p:nvSpPr>
            <p:cNvPr id="19" name="TextBox 18"/>
            <p:cNvSpPr txBox="1"/>
            <p:nvPr/>
          </p:nvSpPr>
          <p:spPr>
            <a:xfrm>
              <a:off x="5580112" y="5515429"/>
              <a:ext cx="524503" cy="276999"/>
            </a:xfrm>
            <a:prstGeom prst="rect">
              <a:avLst/>
            </a:prstGeom>
            <a:noFill/>
          </p:spPr>
          <p:txBody>
            <a:bodyPr wrap="none" rtlCol="0">
              <a:spAutoFit/>
            </a:bodyPr>
            <a:lstStyle/>
            <a:p>
              <a:pPr defTabSz="457200"/>
              <a:r>
                <a:rPr lang="en-US" sz="1200" b="1" dirty="0" smtClean="0">
                  <a:solidFill>
                    <a:srgbClr val="0049DA"/>
                  </a:solidFill>
                </a:rPr>
                <a:t>2014</a:t>
              </a:r>
              <a:endParaRPr lang="en-US" sz="1200" b="1" dirty="0">
                <a:solidFill>
                  <a:srgbClr val="0049DA"/>
                </a:solidFill>
              </a:endParaRPr>
            </a:p>
          </p:txBody>
        </p:sp>
        <p:pic>
          <p:nvPicPr>
            <p:cNvPr id="35" name="Picture 34"/>
            <p:cNvPicPr>
              <a:picLocks noChangeAspect="1"/>
            </p:cNvPicPr>
            <p:nvPr/>
          </p:nvPicPr>
          <p:blipFill>
            <a:blip r:embed="rId8"/>
            <a:stretch>
              <a:fillRect/>
            </a:stretch>
          </p:blipFill>
          <p:spPr>
            <a:xfrm>
              <a:off x="6132535" y="5256138"/>
              <a:ext cx="1393189" cy="1557480"/>
            </a:xfrm>
            <a:prstGeom prst="rect">
              <a:avLst/>
            </a:prstGeom>
          </p:spPr>
        </p:pic>
      </p:grpSp>
    </p:spTree>
    <p:extLst>
      <p:ext uri="{BB962C8B-B14F-4D97-AF65-F5344CB8AC3E}">
        <p14:creationId xmlns:p14="http://schemas.microsoft.com/office/powerpoint/2010/main" val="302557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1000" fill="hold"/>
                                        <p:tgtEl>
                                          <p:spTgt spid="27"/>
                                        </p:tgtEl>
                                        <p:attrNameLst>
                                          <p:attrName>ppt_w</p:attrName>
                                        </p:attrNameLst>
                                      </p:cBhvr>
                                      <p:tavLst>
                                        <p:tav tm="0">
                                          <p:val>
                                            <p:fltVal val="0"/>
                                          </p:val>
                                        </p:tav>
                                        <p:tav tm="100000">
                                          <p:val>
                                            <p:strVal val="#ppt_w"/>
                                          </p:val>
                                        </p:tav>
                                      </p:tavLst>
                                    </p:anim>
                                    <p:anim calcmode="lin" valueType="num">
                                      <p:cBhvr>
                                        <p:cTn id="13" dur="1000" fill="hold"/>
                                        <p:tgtEl>
                                          <p:spTgt spid="27"/>
                                        </p:tgtEl>
                                        <p:attrNameLst>
                                          <p:attrName>ppt_h</p:attrName>
                                        </p:attrNameLst>
                                      </p:cBhvr>
                                      <p:tavLst>
                                        <p:tav tm="0">
                                          <p:val>
                                            <p:fltVal val="0"/>
                                          </p:val>
                                        </p:tav>
                                        <p:tav tm="100000">
                                          <p:val>
                                            <p:strVal val="#ppt_h"/>
                                          </p:val>
                                        </p:tav>
                                      </p:tavLst>
                                    </p:anim>
                                    <p:anim calcmode="lin" valueType="num">
                                      <p:cBhvr>
                                        <p:cTn id="14" dur="1000" fill="hold"/>
                                        <p:tgtEl>
                                          <p:spTgt spid="27"/>
                                        </p:tgtEl>
                                        <p:attrNameLst>
                                          <p:attrName>style.rotation</p:attrName>
                                        </p:attrNameLst>
                                      </p:cBhvr>
                                      <p:tavLst>
                                        <p:tav tm="0">
                                          <p:val>
                                            <p:fltVal val="90"/>
                                          </p:val>
                                        </p:tav>
                                        <p:tav tm="100000">
                                          <p:val>
                                            <p:fltVal val="0"/>
                                          </p:val>
                                        </p:tav>
                                      </p:tavLst>
                                    </p:anim>
                                    <p:animEffect transition="in" filter="fade">
                                      <p:cBhvr>
                                        <p:cTn id="15" dur="1000"/>
                                        <p:tgtEl>
                                          <p:spTgt spid="2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1000" fill="hold"/>
                                        <p:tgtEl>
                                          <p:spTgt spid="29"/>
                                        </p:tgtEl>
                                        <p:attrNameLst>
                                          <p:attrName>ppt_w</p:attrName>
                                        </p:attrNameLst>
                                      </p:cBhvr>
                                      <p:tavLst>
                                        <p:tav tm="0">
                                          <p:val>
                                            <p:fltVal val="0"/>
                                          </p:val>
                                        </p:tav>
                                        <p:tav tm="100000">
                                          <p:val>
                                            <p:strVal val="#ppt_w"/>
                                          </p:val>
                                        </p:tav>
                                      </p:tavLst>
                                    </p:anim>
                                    <p:anim calcmode="lin" valueType="num">
                                      <p:cBhvr>
                                        <p:cTn id="25" dur="1000" fill="hold"/>
                                        <p:tgtEl>
                                          <p:spTgt spid="29"/>
                                        </p:tgtEl>
                                        <p:attrNameLst>
                                          <p:attrName>ppt_h</p:attrName>
                                        </p:attrNameLst>
                                      </p:cBhvr>
                                      <p:tavLst>
                                        <p:tav tm="0">
                                          <p:val>
                                            <p:fltVal val="0"/>
                                          </p:val>
                                        </p:tav>
                                        <p:tav tm="100000">
                                          <p:val>
                                            <p:strVal val="#ppt_h"/>
                                          </p:val>
                                        </p:tav>
                                      </p:tavLst>
                                    </p:anim>
                                    <p:anim calcmode="lin" valueType="num">
                                      <p:cBhvr>
                                        <p:cTn id="26" dur="1000" fill="hold"/>
                                        <p:tgtEl>
                                          <p:spTgt spid="29"/>
                                        </p:tgtEl>
                                        <p:attrNameLst>
                                          <p:attrName>style.rotation</p:attrName>
                                        </p:attrNameLst>
                                      </p:cBhvr>
                                      <p:tavLst>
                                        <p:tav tm="0">
                                          <p:val>
                                            <p:fltVal val="90"/>
                                          </p:val>
                                        </p:tav>
                                        <p:tav tm="100000">
                                          <p:val>
                                            <p:fltVal val="0"/>
                                          </p:val>
                                        </p:tav>
                                      </p:tavLst>
                                    </p:anim>
                                    <p:animEffect transition="in" filter="fade">
                                      <p:cBhvr>
                                        <p:cTn id="27" dur="1000"/>
                                        <p:tgtEl>
                                          <p:spTgt spid="29"/>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p:cTn id="36" dur="1000" fill="hold"/>
                                        <p:tgtEl>
                                          <p:spTgt spid="37"/>
                                        </p:tgtEl>
                                        <p:attrNameLst>
                                          <p:attrName>ppt_w</p:attrName>
                                        </p:attrNameLst>
                                      </p:cBhvr>
                                      <p:tavLst>
                                        <p:tav tm="0">
                                          <p:val>
                                            <p:fltVal val="0"/>
                                          </p:val>
                                        </p:tav>
                                        <p:tav tm="100000">
                                          <p:val>
                                            <p:strVal val="#ppt_w"/>
                                          </p:val>
                                        </p:tav>
                                      </p:tavLst>
                                    </p:anim>
                                    <p:anim calcmode="lin" valueType="num">
                                      <p:cBhvr>
                                        <p:cTn id="37" dur="1000" fill="hold"/>
                                        <p:tgtEl>
                                          <p:spTgt spid="37"/>
                                        </p:tgtEl>
                                        <p:attrNameLst>
                                          <p:attrName>ppt_h</p:attrName>
                                        </p:attrNameLst>
                                      </p:cBhvr>
                                      <p:tavLst>
                                        <p:tav tm="0">
                                          <p:val>
                                            <p:fltVal val="0"/>
                                          </p:val>
                                        </p:tav>
                                        <p:tav tm="100000">
                                          <p:val>
                                            <p:strVal val="#ppt_h"/>
                                          </p:val>
                                        </p:tav>
                                      </p:tavLst>
                                    </p:anim>
                                    <p:anim calcmode="lin" valueType="num">
                                      <p:cBhvr>
                                        <p:cTn id="38" dur="1000" fill="hold"/>
                                        <p:tgtEl>
                                          <p:spTgt spid="37"/>
                                        </p:tgtEl>
                                        <p:attrNameLst>
                                          <p:attrName>style.rotation</p:attrName>
                                        </p:attrNameLst>
                                      </p:cBhvr>
                                      <p:tavLst>
                                        <p:tav tm="0">
                                          <p:val>
                                            <p:fltVal val="90"/>
                                          </p:val>
                                        </p:tav>
                                        <p:tav tm="100000">
                                          <p:val>
                                            <p:fltVal val="0"/>
                                          </p:val>
                                        </p:tav>
                                      </p:tavLst>
                                    </p:anim>
                                    <p:animEffect transition="in" filter="fade">
                                      <p:cBhvr>
                                        <p:cTn id="39" dur="1000"/>
                                        <p:tgtEl>
                                          <p:spTgt spid="37"/>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38"/>
                                        </p:tgtEl>
                                        <p:attrNameLst>
                                          <p:attrName>style.visibility</p:attrName>
                                        </p:attrNameLst>
                                      </p:cBhvr>
                                      <p:to>
                                        <p:strVal val="visible"/>
                                      </p:to>
                                    </p:set>
                                    <p:animEffect transition="in" filter="dissolve">
                                      <p:cBhvr>
                                        <p:cTn id="48" dur="500"/>
                                        <p:tgtEl>
                                          <p:spTgt spid="38"/>
                                        </p:tgtEl>
                                      </p:cBhvr>
                                    </p:animEffec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1000" fill="hold"/>
                                        <p:tgtEl>
                                          <p:spTgt spid="34"/>
                                        </p:tgtEl>
                                        <p:attrNameLst>
                                          <p:attrName>ppt_w</p:attrName>
                                        </p:attrNameLst>
                                      </p:cBhvr>
                                      <p:tavLst>
                                        <p:tav tm="0">
                                          <p:val>
                                            <p:fltVal val="0"/>
                                          </p:val>
                                        </p:tav>
                                        <p:tav tm="100000">
                                          <p:val>
                                            <p:strVal val="#ppt_w"/>
                                          </p:val>
                                        </p:tav>
                                      </p:tavLst>
                                    </p:anim>
                                    <p:anim calcmode="lin" valueType="num">
                                      <p:cBhvr>
                                        <p:cTn id="58" dur="1000" fill="hold"/>
                                        <p:tgtEl>
                                          <p:spTgt spid="34"/>
                                        </p:tgtEl>
                                        <p:attrNameLst>
                                          <p:attrName>ppt_h</p:attrName>
                                        </p:attrNameLst>
                                      </p:cBhvr>
                                      <p:tavLst>
                                        <p:tav tm="0">
                                          <p:val>
                                            <p:fltVal val="0"/>
                                          </p:val>
                                        </p:tav>
                                        <p:tav tm="100000">
                                          <p:val>
                                            <p:strVal val="#ppt_h"/>
                                          </p:val>
                                        </p:tav>
                                      </p:tavLst>
                                    </p:anim>
                                    <p:anim calcmode="lin" valueType="num">
                                      <p:cBhvr>
                                        <p:cTn id="59" dur="1000" fill="hold"/>
                                        <p:tgtEl>
                                          <p:spTgt spid="34"/>
                                        </p:tgtEl>
                                        <p:attrNameLst>
                                          <p:attrName>style.rotation</p:attrName>
                                        </p:attrNameLst>
                                      </p:cBhvr>
                                      <p:tavLst>
                                        <p:tav tm="0">
                                          <p:val>
                                            <p:fltVal val="90"/>
                                          </p:val>
                                        </p:tav>
                                        <p:tav tm="100000">
                                          <p:val>
                                            <p:fltVal val="0"/>
                                          </p:val>
                                        </p:tav>
                                      </p:tavLst>
                                    </p:anim>
                                    <p:animEffect transition="in" filter="fade">
                                      <p:cBhvr>
                                        <p:cTn id="60" dur="1000"/>
                                        <p:tgtEl>
                                          <p:spTgt spid="34"/>
                                        </p:tgtEl>
                                      </p:cBhvr>
                                    </p:animEffec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6"/>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49" presetClass="entr" presetSubtype="0" decel="100000" fill="hold" nodeType="click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p:cTn id="69" dur="500" fill="hold"/>
                                        <p:tgtEl>
                                          <p:spTgt spid="36"/>
                                        </p:tgtEl>
                                        <p:attrNameLst>
                                          <p:attrName>ppt_w</p:attrName>
                                        </p:attrNameLst>
                                      </p:cBhvr>
                                      <p:tavLst>
                                        <p:tav tm="0">
                                          <p:val>
                                            <p:fltVal val="0"/>
                                          </p:val>
                                        </p:tav>
                                        <p:tav tm="100000">
                                          <p:val>
                                            <p:strVal val="#ppt_w"/>
                                          </p:val>
                                        </p:tav>
                                      </p:tavLst>
                                    </p:anim>
                                    <p:anim calcmode="lin" valueType="num">
                                      <p:cBhvr>
                                        <p:cTn id="70" dur="500" fill="hold"/>
                                        <p:tgtEl>
                                          <p:spTgt spid="36"/>
                                        </p:tgtEl>
                                        <p:attrNameLst>
                                          <p:attrName>ppt_h</p:attrName>
                                        </p:attrNameLst>
                                      </p:cBhvr>
                                      <p:tavLst>
                                        <p:tav tm="0">
                                          <p:val>
                                            <p:fltVal val="0"/>
                                          </p:val>
                                        </p:tav>
                                        <p:tav tm="100000">
                                          <p:val>
                                            <p:strVal val="#ppt_h"/>
                                          </p:val>
                                        </p:tav>
                                      </p:tavLst>
                                    </p:anim>
                                    <p:anim calcmode="lin" valueType="num">
                                      <p:cBhvr>
                                        <p:cTn id="71" dur="500" fill="hold"/>
                                        <p:tgtEl>
                                          <p:spTgt spid="36"/>
                                        </p:tgtEl>
                                        <p:attrNameLst>
                                          <p:attrName>style.rotation</p:attrName>
                                        </p:attrNameLst>
                                      </p:cBhvr>
                                      <p:tavLst>
                                        <p:tav tm="0">
                                          <p:val>
                                            <p:fltVal val="360"/>
                                          </p:val>
                                        </p:tav>
                                        <p:tav tm="100000">
                                          <p:val>
                                            <p:fltVal val="0"/>
                                          </p:val>
                                        </p:tav>
                                      </p:tavLst>
                                    </p:anim>
                                    <p:animEffect transition="in" filter="fade">
                                      <p:cBhvr>
                                        <p:cTn id="7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P spid="7" grpId="0"/>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4664" y="1484784"/>
            <a:ext cx="2463800" cy="3289300"/>
          </a:xfrm>
          <a:prstGeom prst="rect">
            <a:avLst/>
          </a:prstGeom>
        </p:spPr>
      </p:pic>
      <p:sp>
        <p:nvSpPr>
          <p:cNvPr id="9" name="Rectangle 8"/>
          <p:cNvSpPr/>
          <p:nvPr/>
        </p:nvSpPr>
        <p:spPr>
          <a:xfrm>
            <a:off x="539552" y="2060848"/>
            <a:ext cx="5454352" cy="1754327"/>
          </a:xfrm>
          <a:prstGeom prst="rect">
            <a:avLst/>
          </a:prstGeom>
        </p:spPr>
        <p:txBody>
          <a:bodyPr wrap="square">
            <a:spAutoFit/>
          </a:bodyPr>
          <a:lstStyle/>
          <a:p>
            <a:r>
              <a:rPr lang="en-US" dirty="0"/>
              <a:t>“As the NHS approaches its 70th Birthday, we are now embarked on the biggest national move to integrating care of any major western country. For patients this means better joined up services in place of what has often been a fragmented system that passes people from pillar to post.”</a:t>
            </a:r>
          </a:p>
        </p:txBody>
      </p:sp>
      <p:sp>
        <p:nvSpPr>
          <p:cNvPr id="10" name="TextBox 9"/>
          <p:cNvSpPr txBox="1"/>
          <p:nvPr/>
        </p:nvSpPr>
        <p:spPr>
          <a:xfrm>
            <a:off x="5148064" y="4448145"/>
            <a:ext cx="527007" cy="276999"/>
          </a:xfrm>
          <a:prstGeom prst="rect">
            <a:avLst/>
          </a:prstGeom>
          <a:noFill/>
        </p:spPr>
        <p:txBody>
          <a:bodyPr wrap="none" rtlCol="0">
            <a:spAutoFit/>
          </a:bodyPr>
          <a:lstStyle/>
          <a:p>
            <a:pPr defTabSz="457200"/>
            <a:r>
              <a:rPr lang="en-US" sz="1200" b="1" dirty="0" smtClean="0">
                <a:solidFill>
                  <a:srgbClr val="0049DA"/>
                </a:solidFill>
              </a:rPr>
              <a:t>2017</a:t>
            </a:r>
            <a:endParaRPr lang="en-US" sz="1200" b="1" dirty="0">
              <a:solidFill>
                <a:srgbClr val="0049DA"/>
              </a:solidFill>
            </a:endParaRPr>
          </a:p>
        </p:txBody>
      </p:sp>
    </p:spTree>
    <p:extLst>
      <p:ext uri="{BB962C8B-B14F-4D97-AF65-F5344CB8AC3E}">
        <p14:creationId xmlns:p14="http://schemas.microsoft.com/office/powerpoint/2010/main" val="263438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fill="hold" nodeType="clickEffect">
                                  <p:stCondLst>
                                    <p:cond delay="0"/>
                                  </p:stCondLst>
                                  <p:childTnLst>
                                    <p:animRot by="43200000">
                                      <p:cBhvr>
                                        <p:cTn id="10" dur="2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764704"/>
            <a:ext cx="5676900" cy="276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936989" y="3573016"/>
            <a:ext cx="3960812" cy="4137025"/>
          </a:xfrm>
          <a:prstGeom prst="rect">
            <a:avLst/>
          </a:prstGeom>
          <a:noFill/>
          <a:ln w="9525">
            <a:solidFill>
              <a:schemeClr val="bg2"/>
            </a:solidFill>
            <a:miter lim="800000"/>
            <a:headEnd/>
            <a:tailEnd/>
          </a:ln>
          <a:extLst>
            <a:ext uri="{909E8E84-426E-40dd-AFC4-6F175D3DCCD1}">
              <a14:hiddenFill xmlns="" xmlns:a14="http://schemas.microsoft.com/office/drawing/2010/main">
                <a:solidFill>
                  <a:srgbClr val="FFFFFF"/>
                </a:solidFill>
              </a14:hiddenFill>
            </a:ext>
          </a:extLst>
        </p:spPr>
      </p:pic>
      <p:pic>
        <p:nvPicPr>
          <p:cNvPr id="19462" name="Picture 8"/>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5496" y="466774"/>
            <a:ext cx="3563938" cy="39703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5"/>
          <p:cNvPicPr>
            <a:picLocks noGrp="1" noChangeAspect="1"/>
          </p:cNvPicPr>
          <p:nvPr>
            <p:ph idx="1"/>
          </p:nvPr>
        </p:nvPicPr>
        <p:blipFill>
          <a:blip r:embed="rId6">
            <a:extLst>
              <a:ext uri="{28A0092B-C50C-407E-A947-70E740481C1C}">
                <a14:useLocalDpi xmlns:a14="http://schemas.microsoft.com/office/drawing/2010/main" val="0"/>
              </a:ext>
            </a:extLst>
          </a:blip>
          <a:srcRect t="3964" b="3964"/>
          <a:stretch>
            <a:fillRect/>
          </a:stretch>
        </p:blipFill>
        <p:spPr>
          <a:xfrm>
            <a:off x="251520" y="4427317"/>
            <a:ext cx="4469445" cy="2458067"/>
          </a:xfrm>
        </p:spPr>
      </p:pic>
      <p:sp>
        <p:nvSpPr>
          <p:cNvPr id="2" name="Title 1"/>
          <p:cNvSpPr>
            <a:spLocks noGrp="1"/>
          </p:cNvSpPr>
          <p:nvPr>
            <p:ph type="title"/>
          </p:nvPr>
        </p:nvSpPr>
        <p:spPr>
          <a:xfrm>
            <a:off x="179512" y="-131830"/>
            <a:ext cx="8229600" cy="680510"/>
          </a:xfrm>
        </p:spPr>
        <p:txBody>
          <a:bodyPr/>
          <a:lstStyle/>
          <a:p>
            <a:r>
              <a:rPr lang="en-US" dirty="0" smtClean="0"/>
              <a:t>Back to 1948</a:t>
            </a:r>
            <a:endParaRPr lang="en-US" dirty="0"/>
          </a:p>
        </p:txBody>
      </p:sp>
    </p:spTree>
    <p:extLst>
      <p:ext uri="{BB962C8B-B14F-4D97-AF65-F5344CB8AC3E}">
        <p14:creationId xmlns:p14="http://schemas.microsoft.com/office/powerpoint/2010/main" val="908396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0" name="Group 39"/>
          <p:cNvGrpSpPr/>
          <p:nvPr/>
        </p:nvGrpSpPr>
        <p:grpSpPr>
          <a:xfrm>
            <a:off x="35496" y="5282624"/>
            <a:ext cx="8712968" cy="954688"/>
            <a:chOff x="35496" y="5282624"/>
            <a:chExt cx="8712968" cy="954688"/>
          </a:xfrm>
        </p:grpSpPr>
        <p:sp>
          <p:nvSpPr>
            <p:cNvPr id="21" name="TextBox 20"/>
            <p:cNvSpPr txBox="1"/>
            <p:nvPr/>
          </p:nvSpPr>
          <p:spPr>
            <a:xfrm>
              <a:off x="1979712" y="5282624"/>
              <a:ext cx="3240360" cy="738664"/>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Complex </a:t>
              </a:r>
              <a:r>
                <a:rPr lang="en-GB" sz="1400" dirty="0" err="1" smtClean="0">
                  <a:latin typeface="Arial" panose="020B0604020202020204" pitchFamily="34" charset="0"/>
                  <a:cs typeface="Arial" panose="020B0604020202020204" pitchFamily="34" charset="0"/>
                </a:rPr>
                <a:t>perforrmance</a:t>
              </a:r>
              <a:r>
                <a:rPr lang="en-GB" sz="1400" dirty="0" smtClean="0">
                  <a:latin typeface="Arial" panose="020B0604020202020204" pitchFamily="34" charset="0"/>
                  <a:cs typeface="Arial" panose="020B0604020202020204" pitchFamily="34" charset="0"/>
                </a:rPr>
                <a:t> management &amp; inspection/regulation via NHSI, NHSE,  CQC ++</a:t>
              </a:r>
              <a:endParaRPr lang="en-GB" sz="1400" dirty="0">
                <a:latin typeface="Arial" panose="020B0604020202020204" pitchFamily="34" charset="0"/>
                <a:cs typeface="Arial" panose="020B0604020202020204" pitchFamily="34" charset="0"/>
              </a:endParaRPr>
            </a:p>
          </p:txBody>
        </p:sp>
        <p:sp>
          <p:nvSpPr>
            <p:cNvPr id="22" name="TextBox 21"/>
            <p:cNvSpPr txBox="1"/>
            <p:nvPr/>
          </p:nvSpPr>
          <p:spPr>
            <a:xfrm>
              <a:off x="5508104" y="5354052"/>
              <a:ext cx="3240360" cy="523220"/>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Providers regulated by CQC</a:t>
              </a:r>
            </a:p>
            <a:p>
              <a:pPr algn="ctr"/>
              <a:r>
                <a:rPr lang="en-GB" sz="1400" dirty="0" smtClean="0">
                  <a:latin typeface="Arial" panose="020B0604020202020204" pitchFamily="34" charset="0"/>
                  <a:cs typeface="Arial" panose="020B0604020202020204" pitchFamily="34" charset="0"/>
                </a:rPr>
                <a:t>Sector led improvement by LAs</a:t>
              </a:r>
              <a:endParaRPr lang="en-GB" sz="1400" dirty="0">
                <a:latin typeface="Arial" panose="020B0604020202020204" pitchFamily="34" charset="0"/>
                <a:cs typeface="Arial" panose="020B0604020202020204" pitchFamily="34" charset="0"/>
              </a:endParaRPr>
            </a:p>
          </p:txBody>
        </p:sp>
        <p:sp>
          <p:nvSpPr>
            <p:cNvPr id="27" name="TextBox 26"/>
            <p:cNvSpPr txBox="1"/>
            <p:nvPr/>
          </p:nvSpPr>
          <p:spPr>
            <a:xfrm>
              <a:off x="35496" y="5313982"/>
              <a:ext cx="2232248" cy="923330"/>
            </a:xfrm>
            <a:prstGeom prst="rect">
              <a:avLst/>
            </a:prstGeom>
            <a:noFill/>
          </p:spPr>
          <p:txBody>
            <a:bodyPr wrap="square" rtlCol="0">
              <a:spAutoFit/>
            </a:bodyPr>
            <a:lstStyle/>
            <a:p>
              <a:r>
                <a:rPr lang="en-GB" b="1" dirty="0" smtClean="0"/>
                <a:t>REGULATION &amp; PERFORMANCE MANAGEMENT</a:t>
              </a:r>
              <a:endParaRPr lang="en-GB" b="1" dirty="0"/>
            </a:p>
          </p:txBody>
        </p:sp>
      </p:grpSp>
      <p:pic>
        <p:nvPicPr>
          <p:cNvPr id="34" name="Picture 33"/>
          <p:cNvPicPr>
            <a:picLocks noChangeAspect="1"/>
          </p:cNvPicPr>
          <p:nvPr/>
        </p:nvPicPr>
        <p:blipFill>
          <a:blip r:embed="rId3"/>
          <a:stretch>
            <a:fillRect/>
          </a:stretch>
        </p:blipFill>
        <p:spPr>
          <a:xfrm>
            <a:off x="2874100" y="208688"/>
            <a:ext cx="1451583" cy="580633"/>
          </a:xfrm>
          <a:prstGeom prst="rect">
            <a:avLst/>
          </a:prstGeom>
        </p:spPr>
      </p:pic>
      <p:pic>
        <p:nvPicPr>
          <p:cNvPr id="36" name="Picture 35"/>
          <p:cNvPicPr>
            <a:picLocks noChangeAspect="1"/>
          </p:cNvPicPr>
          <p:nvPr/>
        </p:nvPicPr>
        <p:blipFill>
          <a:blip r:embed="rId4"/>
          <a:stretch>
            <a:fillRect/>
          </a:stretch>
        </p:blipFill>
        <p:spPr>
          <a:xfrm>
            <a:off x="7342394" y="95066"/>
            <a:ext cx="1436493" cy="955921"/>
          </a:xfrm>
          <a:prstGeom prst="rect">
            <a:avLst/>
          </a:prstGeom>
        </p:spPr>
      </p:pic>
      <p:cxnSp>
        <p:nvCxnSpPr>
          <p:cNvPr id="42" name="Straight Connector 41"/>
          <p:cNvCxnSpPr/>
          <p:nvPr/>
        </p:nvCxnSpPr>
        <p:spPr>
          <a:xfrm>
            <a:off x="5184068" y="109558"/>
            <a:ext cx="36004" cy="6343778"/>
          </a:xfrm>
          <a:prstGeom prst="line">
            <a:avLst/>
          </a:prstGeom>
          <a:ln w="60325"/>
        </p:spPr>
        <p:style>
          <a:lnRef idx="1">
            <a:schemeClr val="accent1"/>
          </a:lnRef>
          <a:fillRef idx="0">
            <a:schemeClr val="accent1"/>
          </a:fillRef>
          <a:effectRef idx="0">
            <a:schemeClr val="accent1"/>
          </a:effectRef>
          <a:fontRef idx="minor">
            <a:schemeClr val="tx1"/>
          </a:fontRef>
        </p:style>
      </p:cxnSp>
      <p:pic>
        <p:nvPicPr>
          <p:cNvPr id="44" name="Picture 43"/>
          <p:cNvPicPr>
            <a:picLocks noChangeAspect="1"/>
          </p:cNvPicPr>
          <p:nvPr/>
        </p:nvPicPr>
        <p:blipFill>
          <a:blip r:embed="rId5"/>
          <a:stretch>
            <a:fillRect/>
          </a:stretch>
        </p:blipFill>
        <p:spPr>
          <a:xfrm>
            <a:off x="6001001" y="82973"/>
            <a:ext cx="1366317" cy="962051"/>
          </a:xfrm>
          <a:prstGeom prst="rect">
            <a:avLst/>
          </a:prstGeom>
        </p:spPr>
      </p:pic>
      <p:grpSp>
        <p:nvGrpSpPr>
          <p:cNvPr id="35" name="Group 34"/>
          <p:cNvGrpSpPr/>
          <p:nvPr/>
        </p:nvGrpSpPr>
        <p:grpSpPr>
          <a:xfrm>
            <a:off x="107504" y="4005064"/>
            <a:ext cx="8631448" cy="1296144"/>
            <a:chOff x="107504" y="3933056"/>
            <a:chExt cx="8631448" cy="1296144"/>
          </a:xfrm>
        </p:grpSpPr>
        <p:sp>
          <p:nvSpPr>
            <p:cNvPr id="11" name="TextBox 10"/>
            <p:cNvSpPr txBox="1"/>
            <p:nvPr/>
          </p:nvSpPr>
          <p:spPr>
            <a:xfrm>
              <a:off x="2042208" y="3933056"/>
              <a:ext cx="3240360" cy="523220"/>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Few services delivered through independent providers</a:t>
              </a:r>
              <a:endParaRPr lang="en-GB" sz="1400" dirty="0">
                <a:latin typeface="Arial" panose="020B0604020202020204" pitchFamily="34" charset="0"/>
                <a:cs typeface="Arial" panose="020B0604020202020204" pitchFamily="34" charset="0"/>
              </a:endParaRPr>
            </a:p>
          </p:txBody>
        </p:sp>
        <p:sp>
          <p:nvSpPr>
            <p:cNvPr id="17" name="TextBox 16"/>
            <p:cNvSpPr txBox="1"/>
            <p:nvPr/>
          </p:nvSpPr>
          <p:spPr>
            <a:xfrm>
              <a:off x="5498592" y="3933056"/>
              <a:ext cx="3240360" cy="523220"/>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Most services delivered through 19,000 independent providers</a:t>
              </a:r>
              <a:endParaRPr lang="en-GB" sz="1400" dirty="0">
                <a:latin typeface="Arial" panose="020B0604020202020204" pitchFamily="34" charset="0"/>
                <a:cs typeface="Arial" panose="020B0604020202020204" pitchFamily="34" charset="0"/>
              </a:endParaRPr>
            </a:p>
          </p:txBody>
        </p:sp>
        <p:sp>
          <p:nvSpPr>
            <p:cNvPr id="19" name="TextBox 18"/>
            <p:cNvSpPr txBox="1"/>
            <p:nvPr/>
          </p:nvSpPr>
          <p:spPr>
            <a:xfrm>
              <a:off x="2042208" y="4544834"/>
              <a:ext cx="3240360" cy="523220"/>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Contracting &amp; payment mechanisms incl. tariff set centrally</a:t>
              </a:r>
              <a:endParaRPr lang="en-GB" sz="1400" dirty="0">
                <a:latin typeface="Arial" panose="020B0604020202020204" pitchFamily="34" charset="0"/>
                <a:cs typeface="Arial" panose="020B0604020202020204" pitchFamily="34" charset="0"/>
              </a:endParaRPr>
            </a:p>
          </p:txBody>
        </p:sp>
        <p:sp>
          <p:nvSpPr>
            <p:cNvPr id="20" name="TextBox 19"/>
            <p:cNvSpPr txBox="1"/>
            <p:nvPr/>
          </p:nvSpPr>
          <p:spPr>
            <a:xfrm>
              <a:off x="5220072" y="4437112"/>
              <a:ext cx="3240360" cy="738664"/>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Commissioning &amp; payment mechanisms set separately by local authorities</a:t>
              </a:r>
              <a:endParaRPr lang="en-GB" sz="1400" dirty="0">
                <a:latin typeface="Arial" panose="020B0604020202020204" pitchFamily="34" charset="0"/>
                <a:cs typeface="Arial" panose="020B0604020202020204" pitchFamily="34" charset="0"/>
              </a:endParaRPr>
            </a:p>
          </p:txBody>
        </p:sp>
        <p:sp>
          <p:nvSpPr>
            <p:cNvPr id="24" name="TextBox 23"/>
            <p:cNvSpPr txBox="1"/>
            <p:nvPr/>
          </p:nvSpPr>
          <p:spPr>
            <a:xfrm>
              <a:off x="107504" y="4010000"/>
              <a:ext cx="1728192" cy="369332"/>
            </a:xfrm>
            <a:prstGeom prst="rect">
              <a:avLst/>
            </a:prstGeom>
            <a:noFill/>
          </p:spPr>
          <p:txBody>
            <a:bodyPr wrap="square" rtlCol="0">
              <a:spAutoFit/>
            </a:bodyPr>
            <a:lstStyle/>
            <a:p>
              <a:r>
                <a:rPr lang="en-GB" b="1" dirty="0" smtClean="0"/>
                <a:t>DELIVERY</a:t>
              </a:r>
              <a:endParaRPr lang="en-GB" b="1" dirty="0"/>
            </a:p>
          </p:txBody>
        </p:sp>
        <p:cxnSp>
          <p:nvCxnSpPr>
            <p:cNvPr id="5" name="Straight Connector 4"/>
            <p:cNvCxnSpPr/>
            <p:nvPr/>
          </p:nvCxnSpPr>
          <p:spPr>
            <a:xfrm>
              <a:off x="2019908" y="5229200"/>
              <a:ext cx="662473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47" name="Group 46"/>
          <p:cNvGrpSpPr/>
          <p:nvPr/>
        </p:nvGrpSpPr>
        <p:grpSpPr>
          <a:xfrm>
            <a:off x="35496" y="2926685"/>
            <a:ext cx="8640960" cy="1077857"/>
            <a:chOff x="35496" y="2926685"/>
            <a:chExt cx="8640960" cy="1077857"/>
          </a:xfrm>
        </p:grpSpPr>
        <p:sp>
          <p:nvSpPr>
            <p:cNvPr id="12" name="TextBox 11"/>
            <p:cNvSpPr txBox="1"/>
            <p:nvPr/>
          </p:nvSpPr>
          <p:spPr>
            <a:xfrm>
              <a:off x="1979712" y="3393057"/>
              <a:ext cx="3240360" cy="523220"/>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Accountability fragmented but largely national</a:t>
              </a:r>
              <a:endParaRPr lang="en-GB" sz="1400" dirty="0">
                <a:latin typeface="Arial" panose="020B0604020202020204" pitchFamily="34" charset="0"/>
                <a:cs typeface="Arial" panose="020B0604020202020204" pitchFamily="34" charset="0"/>
              </a:endParaRPr>
            </a:p>
          </p:txBody>
        </p:sp>
        <p:sp>
          <p:nvSpPr>
            <p:cNvPr id="18" name="TextBox 17"/>
            <p:cNvSpPr txBox="1"/>
            <p:nvPr/>
          </p:nvSpPr>
          <p:spPr>
            <a:xfrm>
              <a:off x="5436096" y="3429000"/>
              <a:ext cx="3240360" cy="575542"/>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Accountability via local elected members</a:t>
              </a:r>
              <a:endParaRPr lang="en-GB" sz="1400" dirty="0">
                <a:latin typeface="Arial" panose="020B0604020202020204" pitchFamily="34" charset="0"/>
                <a:cs typeface="Arial" panose="020B0604020202020204" pitchFamily="34" charset="0"/>
              </a:endParaRPr>
            </a:p>
          </p:txBody>
        </p:sp>
        <p:sp>
          <p:nvSpPr>
            <p:cNvPr id="9" name="TextBox 8"/>
            <p:cNvSpPr txBox="1"/>
            <p:nvPr/>
          </p:nvSpPr>
          <p:spPr>
            <a:xfrm>
              <a:off x="1979712" y="2977207"/>
              <a:ext cx="3240360" cy="307777"/>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‘National’ in NHS</a:t>
              </a:r>
              <a:endParaRPr lang="en-GB" sz="1400" dirty="0">
                <a:latin typeface="Arial" panose="020B0604020202020204" pitchFamily="34" charset="0"/>
                <a:cs typeface="Arial" panose="020B0604020202020204" pitchFamily="34" charset="0"/>
              </a:endParaRPr>
            </a:p>
          </p:txBody>
        </p:sp>
        <p:sp>
          <p:nvSpPr>
            <p:cNvPr id="10" name="TextBox 9"/>
            <p:cNvSpPr txBox="1"/>
            <p:nvPr/>
          </p:nvSpPr>
          <p:spPr>
            <a:xfrm>
              <a:off x="5436096" y="2977207"/>
              <a:ext cx="3240360" cy="307777"/>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‘Local’ in local authorities (152)</a:t>
              </a:r>
              <a:endParaRPr lang="en-GB" sz="1400" dirty="0">
                <a:latin typeface="Arial" panose="020B0604020202020204" pitchFamily="34" charset="0"/>
                <a:cs typeface="Arial" panose="020B0604020202020204" pitchFamily="34" charset="0"/>
              </a:endParaRPr>
            </a:p>
          </p:txBody>
        </p:sp>
        <p:sp>
          <p:nvSpPr>
            <p:cNvPr id="25" name="TextBox 24"/>
            <p:cNvSpPr txBox="1"/>
            <p:nvPr/>
          </p:nvSpPr>
          <p:spPr>
            <a:xfrm>
              <a:off x="35496" y="2926685"/>
              <a:ext cx="2232248" cy="646331"/>
            </a:xfrm>
            <a:prstGeom prst="rect">
              <a:avLst/>
            </a:prstGeom>
            <a:noFill/>
          </p:spPr>
          <p:txBody>
            <a:bodyPr wrap="square" rtlCol="0">
              <a:spAutoFit/>
            </a:bodyPr>
            <a:lstStyle/>
            <a:p>
              <a:r>
                <a:rPr lang="en-GB" b="1" dirty="0" smtClean="0"/>
                <a:t>GOVERNANCE &amp; ACCOUNTABILITY</a:t>
              </a:r>
              <a:endParaRPr lang="en-GB" b="1" dirty="0"/>
            </a:p>
          </p:txBody>
        </p:sp>
        <p:cxnSp>
          <p:nvCxnSpPr>
            <p:cNvPr id="37" name="Straight Connector 36"/>
            <p:cNvCxnSpPr/>
            <p:nvPr/>
          </p:nvCxnSpPr>
          <p:spPr>
            <a:xfrm>
              <a:off x="2019908" y="3933056"/>
              <a:ext cx="662473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107504" y="1083514"/>
            <a:ext cx="8640960" cy="1193358"/>
            <a:chOff x="107504" y="1083514"/>
            <a:chExt cx="8640960" cy="1193358"/>
          </a:xfrm>
        </p:grpSpPr>
        <p:sp>
          <p:nvSpPr>
            <p:cNvPr id="4" name="TextBox 3"/>
            <p:cNvSpPr txBox="1"/>
            <p:nvPr/>
          </p:nvSpPr>
          <p:spPr>
            <a:xfrm>
              <a:off x="2051720" y="1083514"/>
              <a:ext cx="3240360" cy="307777"/>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Free at the point of use (mostly)</a:t>
              </a:r>
              <a:endParaRPr lang="en-GB" sz="1400" dirty="0">
                <a:latin typeface="Arial" panose="020B0604020202020204" pitchFamily="34" charset="0"/>
                <a:cs typeface="Arial" panose="020B0604020202020204" pitchFamily="34" charset="0"/>
              </a:endParaRPr>
            </a:p>
          </p:txBody>
        </p:sp>
        <p:sp>
          <p:nvSpPr>
            <p:cNvPr id="6" name="TextBox 5"/>
            <p:cNvSpPr txBox="1"/>
            <p:nvPr/>
          </p:nvSpPr>
          <p:spPr>
            <a:xfrm>
              <a:off x="5508104" y="1113896"/>
              <a:ext cx="3240360" cy="307777"/>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Means tested</a:t>
              </a:r>
              <a:endParaRPr lang="en-GB" sz="1400" dirty="0">
                <a:latin typeface="Arial" panose="020B0604020202020204" pitchFamily="34" charset="0"/>
                <a:cs typeface="Arial" panose="020B0604020202020204" pitchFamily="34" charset="0"/>
              </a:endParaRPr>
            </a:p>
          </p:txBody>
        </p:sp>
        <p:sp>
          <p:nvSpPr>
            <p:cNvPr id="13" name="TextBox 12"/>
            <p:cNvSpPr txBox="1"/>
            <p:nvPr/>
          </p:nvSpPr>
          <p:spPr>
            <a:xfrm>
              <a:off x="2051720" y="1916832"/>
              <a:ext cx="3240360" cy="307777"/>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Limited co-payment</a:t>
              </a:r>
              <a:endParaRPr lang="en-GB" sz="1400" dirty="0">
                <a:latin typeface="Arial" panose="020B0604020202020204" pitchFamily="34" charset="0"/>
                <a:cs typeface="Arial" panose="020B0604020202020204" pitchFamily="34" charset="0"/>
              </a:endParaRPr>
            </a:p>
          </p:txBody>
        </p:sp>
        <p:sp>
          <p:nvSpPr>
            <p:cNvPr id="14" name="TextBox 13"/>
            <p:cNvSpPr txBox="1"/>
            <p:nvPr/>
          </p:nvSpPr>
          <p:spPr>
            <a:xfrm>
              <a:off x="5508104" y="1340768"/>
              <a:ext cx="3240360" cy="523220"/>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Funded through mix of central &amp; local funding</a:t>
              </a:r>
              <a:endParaRPr lang="en-GB" sz="1400" dirty="0">
                <a:latin typeface="Arial" panose="020B0604020202020204" pitchFamily="34" charset="0"/>
                <a:cs typeface="Arial" panose="020B0604020202020204" pitchFamily="34" charset="0"/>
              </a:endParaRPr>
            </a:p>
          </p:txBody>
        </p:sp>
        <p:sp>
          <p:nvSpPr>
            <p:cNvPr id="15" name="TextBox 14"/>
            <p:cNvSpPr txBox="1"/>
            <p:nvPr/>
          </p:nvSpPr>
          <p:spPr>
            <a:xfrm>
              <a:off x="2051720" y="1448490"/>
              <a:ext cx="3240360" cy="307777"/>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Funded through general taxation</a:t>
              </a:r>
              <a:endParaRPr lang="en-GB" sz="1400" dirty="0">
                <a:latin typeface="Arial" panose="020B0604020202020204" pitchFamily="34" charset="0"/>
                <a:cs typeface="Arial" panose="020B0604020202020204" pitchFamily="34" charset="0"/>
              </a:endParaRPr>
            </a:p>
          </p:txBody>
        </p:sp>
        <p:sp>
          <p:nvSpPr>
            <p:cNvPr id="16" name="TextBox 15"/>
            <p:cNvSpPr txBox="1"/>
            <p:nvPr/>
          </p:nvSpPr>
          <p:spPr>
            <a:xfrm>
              <a:off x="5508104" y="1916832"/>
              <a:ext cx="3240360" cy="307777"/>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Extensive co-payment</a:t>
              </a:r>
              <a:endParaRPr lang="en-GB" sz="1400" dirty="0">
                <a:latin typeface="Arial" panose="020B0604020202020204" pitchFamily="34" charset="0"/>
                <a:cs typeface="Arial" panose="020B0604020202020204" pitchFamily="34" charset="0"/>
              </a:endParaRPr>
            </a:p>
          </p:txBody>
        </p:sp>
        <p:sp>
          <p:nvSpPr>
            <p:cNvPr id="26" name="TextBox 25"/>
            <p:cNvSpPr txBox="1"/>
            <p:nvPr/>
          </p:nvSpPr>
          <p:spPr>
            <a:xfrm>
              <a:off x="107504" y="1259468"/>
              <a:ext cx="1728192" cy="369332"/>
            </a:xfrm>
            <a:prstGeom prst="rect">
              <a:avLst/>
            </a:prstGeom>
            <a:noFill/>
          </p:spPr>
          <p:txBody>
            <a:bodyPr wrap="square" rtlCol="0">
              <a:spAutoFit/>
            </a:bodyPr>
            <a:lstStyle/>
            <a:p>
              <a:r>
                <a:rPr lang="en-GB" b="1" dirty="0" smtClean="0"/>
                <a:t>FUNDING</a:t>
              </a:r>
              <a:endParaRPr lang="en-GB" b="1" dirty="0"/>
            </a:p>
          </p:txBody>
        </p:sp>
        <p:cxnSp>
          <p:nvCxnSpPr>
            <p:cNvPr id="38" name="Straight Connector 37"/>
            <p:cNvCxnSpPr/>
            <p:nvPr/>
          </p:nvCxnSpPr>
          <p:spPr>
            <a:xfrm>
              <a:off x="2019908" y="2276872"/>
              <a:ext cx="662473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grpSp>
        <p:nvGrpSpPr>
          <p:cNvPr id="32" name="Group 31"/>
          <p:cNvGrpSpPr/>
          <p:nvPr/>
        </p:nvGrpSpPr>
        <p:grpSpPr>
          <a:xfrm>
            <a:off x="35496" y="2369638"/>
            <a:ext cx="8640960" cy="483298"/>
            <a:chOff x="35496" y="2369638"/>
            <a:chExt cx="8640960" cy="483298"/>
          </a:xfrm>
        </p:grpSpPr>
        <p:sp>
          <p:nvSpPr>
            <p:cNvPr id="7" name="TextBox 6"/>
            <p:cNvSpPr txBox="1"/>
            <p:nvPr/>
          </p:nvSpPr>
          <p:spPr>
            <a:xfrm>
              <a:off x="1979712" y="2400416"/>
              <a:ext cx="3240360" cy="307777"/>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Universal</a:t>
              </a:r>
              <a:endParaRPr lang="en-GB" sz="1400" dirty="0">
                <a:latin typeface="Arial" panose="020B0604020202020204" pitchFamily="34" charset="0"/>
                <a:cs typeface="Arial" panose="020B0604020202020204" pitchFamily="34" charset="0"/>
              </a:endParaRPr>
            </a:p>
          </p:txBody>
        </p:sp>
        <p:sp>
          <p:nvSpPr>
            <p:cNvPr id="8" name="TextBox 7"/>
            <p:cNvSpPr txBox="1"/>
            <p:nvPr/>
          </p:nvSpPr>
          <p:spPr>
            <a:xfrm>
              <a:off x="5436096" y="2438801"/>
              <a:ext cx="3240360" cy="307777"/>
            </a:xfrm>
            <a:prstGeom prst="rect">
              <a:avLst/>
            </a:prstGeom>
            <a:noFill/>
          </p:spPr>
          <p:txBody>
            <a:bodyPr wrap="square" rtlCol="0">
              <a:spAutoFit/>
            </a:bodyPr>
            <a:lstStyle/>
            <a:p>
              <a:pPr algn="ctr"/>
              <a:r>
                <a:rPr lang="en-GB" sz="1400" dirty="0" smtClean="0">
                  <a:latin typeface="Arial" panose="020B0604020202020204" pitchFamily="34" charset="0"/>
                  <a:cs typeface="Arial" panose="020B0604020202020204" pitchFamily="34" charset="0"/>
                </a:rPr>
                <a:t>Rationed to those with highest needs</a:t>
              </a:r>
              <a:endParaRPr lang="en-GB" sz="1400" dirty="0">
                <a:latin typeface="Arial" panose="020B0604020202020204" pitchFamily="34" charset="0"/>
                <a:cs typeface="Arial" panose="020B0604020202020204" pitchFamily="34" charset="0"/>
              </a:endParaRPr>
            </a:p>
          </p:txBody>
        </p:sp>
        <p:sp>
          <p:nvSpPr>
            <p:cNvPr id="23" name="TextBox 22"/>
            <p:cNvSpPr txBox="1"/>
            <p:nvPr/>
          </p:nvSpPr>
          <p:spPr>
            <a:xfrm>
              <a:off x="35496" y="2369638"/>
              <a:ext cx="1944216" cy="369332"/>
            </a:xfrm>
            <a:prstGeom prst="rect">
              <a:avLst/>
            </a:prstGeom>
            <a:noFill/>
          </p:spPr>
          <p:txBody>
            <a:bodyPr wrap="square" rtlCol="0">
              <a:spAutoFit/>
            </a:bodyPr>
            <a:lstStyle/>
            <a:p>
              <a:r>
                <a:rPr lang="en-GB" b="1" dirty="0" smtClean="0"/>
                <a:t>ENTITLEMENT</a:t>
              </a:r>
              <a:endParaRPr lang="en-GB" b="1" dirty="0"/>
            </a:p>
          </p:txBody>
        </p:sp>
        <p:cxnSp>
          <p:nvCxnSpPr>
            <p:cNvPr id="41" name="Straight Connector 40"/>
            <p:cNvCxnSpPr/>
            <p:nvPr/>
          </p:nvCxnSpPr>
          <p:spPr>
            <a:xfrm>
              <a:off x="2019908" y="2852936"/>
              <a:ext cx="6624736"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6244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title"/>
          </p:nvPr>
        </p:nvSpPr>
        <p:spPr>
          <a:xfrm>
            <a:off x="323850" y="188913"/>
            <a:ext cx="8229600" cy="1143000"/>
          </a:xfrm>
        </p:spPr>
        <p:txBody>
          <a:bodyPr/>
          <a:lstStyle/>
          <a:p>
            <a:r>
              <a:rPr lang="en-GB" altLang="en-US" sz="2000" b="1" dirty="0" smtClean="0"/>
              <a:t>What </a:t>
            </a:r>
            <a:r>
              <a:rPr lang="en-GB" altLang="en-US" dirty="0" smtClean="0"/>
              <a:t>is integrated care?</a:t>
            </a:r>
            <a:endParaRPr lang="en-GB" altLang="en-US" sz="2000" b="1" dirty="0" smtClean="0"/>
          </a:p>
        </p:txBody>
      </p:sp>
      <p:pic>
        <p:nvPicPr>
          <p:cNvPr id="10243" name="Picture 2"/>
          <p:cNvPicPr>
            <a:picLocks noGrp="1" noChangeAspect="1" noChangeArrowheads="1"/>
          </p:cNvPicPr>
          <p:nvPr>
            <p:ph idx="1"/>
          </p:nvPr>
        </p:nvPicPr>
        <p:blipFill>
          <a:blip r:embed="rId2" cstate="email">
            <a:extLst>
              <a:ext uri="{28A0092B-C50C-407E-A947-70E740481C1C}">
                <a14:useLocalDpi xmlns:a14="http://schemas.microsoft.com/office/drawing/2010/main" val="0"/>
              </a:ext>
            </a:extLst>
          </a:blip>
          <a:srcRect/>
          <a:stretch>
            <a:fillRect/>
          </a:stretch>
        </p:blipFill>
        <p:spPr>
          <a:xfrm>
            <a:off x="1042988" y="1341438"/>
            <a:ext cx="7481887" cy="5072062"/>
          </a:xfrm>
          <a:noFill/>
        </p:spPr>
      </p:pic>
      <p:pic>
        <p:nvPicPr>
          <p:cNvPr id="10244"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9388" y="5157788"/>
            <a:ext cx="1865312" cy="1341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548435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defRPr/>
            </a:pPr>
            <a:r>
              <a:rPr lang="en-US" altLang="en-US" b="1" dirty="0" smtClean="0">
                <a:solidFill>
                  <a:schemeClr val="tx1"/>
                </a:solidFill>
                <a:latin typeface="+mn-lt"/>
                <a:ea typeface="Verdana" panose="020B0604030504040204" pitchFamily="34" charset="0"/>
                <a:cs typeface="Verdana" panose="020B0604030504040204" pitchFamily="34" charset="0"/>
              </a:rPr>
              <a:t>What kind of integration ?</a:t>
            </a:r>
            <a:br>
              <a:rPr lang="en-US" altLang="en-US" b="1" dirty="0" smtClean="0">
                <a:solidFill>
                  <a:schemeClr val="tx1"/>
                </a:solidFill>
                <a:latin typeface="+mn-lt"/>
                <a:ea typeface="Verdana" panose="020B0604030504040204" pitchFamily="34" charset="0"/>
                <a:cs typeface="Verdana" panose="020B0604030504040204" pitchFamily="34" charset="0"/>
              </a:rPr>
            </a:br>
            <a:endParaRPr lang="en-US" altLang="en-US" b="1" dirty="0" smtClean="0">
              <a:solidFill>
                <a:schemeClr val="tx1"/>
              </a:solidFill>
              <a:latin typeface="+mn-lt"/>
              <a:ea typeface="Verdana" panose="020B0604030504040204" pitchFamily="34" charset="0"/>
              <a:cs typeface="Verdana" panose="020B0604030504040204" pitchFamily="34" charset="0"/>
            </a:endParaRPr>
          </a:p>
        </p:txBody>
      </p:sp>
      <p:sp>
        <p:nvSpPr>
          <p:cNvPr id="21506" name="Content Placeholder 2"/>
          <p:cNvSpPr>
            <a:spLocks noGrp="1"/>
          </p:cNvSpPr>
          <p:nvPr>
            <p:ph idx="1"/>
          </p:nvPr>
        </p:nvSpPr>
        <p:spPr>
          <a:xfrm>
            <a:off x="457200" y="981075"/>
            <a:ext cx="8229600" cy="5145088"/>
          </a:xfrm>
        </p:spPr>
        <p:txBody>
          <a:bodyPr/>
          <a:lstStyle/>
          <a:p>
            <a:r>
              <a:rPr lang="en-US" dirty="0">
                <a:latin typeface="Verdana" charset="0"/>
                <a:ea typeface="MS PGothic" charset="0"/>
              </a:rPr>
              <a:t>Organisational:</a:t>
            </a:r>
          </a:p>
          <a:p>
            <a:pPr lvl="1">
              <a:spcBef>
                <a:spcPct val="0"/>
              </a:spcBef>
            </a:pPr>
            <a:r>
              <a:rPr lang="en-US" sz="1400" dirty="0">
                <a:latin typeface="Verdana" charset="0"/>
                <a:ea typeface="MS PGothic" charset="0"/>
              </a:rPr>
              <a:t>Care Trusts</a:t>
            </a:r>
          </a:p>
          <a:p>
            <a:pPr lvl="1">
              <a:spcBef>
                <a:spcPct val="0"/>
              </a:spcBef>
            </a:pPr>
            <a:r>
              <a:rPr lang="en-US" sz="1400" dirty="0">
                <a:latin typeface="Verdana" charset="0"/>
                <a:ea typeface="MS PGothic" charset="0"/>
              </a:rPr>
              <a:t>Integrated provider organisations based on acute/FT (</a:t>
            </a:r>
            <a:r>
              <a:rPr lang="en-US" sz="1400" dirty="0" err="1">
                <a:latin typeface="Verdana" charset="0"/>
                <a:ea typeface="MS PGothic" charset="0"/>
              </a:rPr>
              <a:t>Northumbria</a:t>
            </a:r>
            <a:r>
              <a:rPr lang="en-US" sz="1400" dirty="0">
                <a:latin typeface="Verdana" charset="0"/>
                <a:ea typeface="MS PGothic" charset="0"/>
              </a:rPr>
              <a:t>)</a:t>
            </a:r>
          </a:p>
          <a:p>
            <a:pPr lvl="1">
              <a:spcBef>
                <a:spcPct val="0"/>
              </a:spcBef>
            </a:pPr>
            <a:r>
              <a:rPr lang="en-US" sz="1400" dirty="0">
                <a:latin typeface="Verdana" charset="0"/>
                <a:ea typeface="MS PGothic" charset="0"/>
              </a:rPr>
              <a:t>Integrated provider organisations based on community trusts or social enterprises </a:t>
            </a:r>
            <a:r>
              <a:rPr lang="en-US" sz="1400" dirty="0" err="1" smtClean="0">
                <a:latin typeface="Verdana" charset="0"/>
                <a:ea typeface="MS PGothic" charset="0"/>
              </a:rPr>
              <a:t>e.g</a:t>
            </a:r>
            <a:r>
              <a:rPr lang="en-US" sz="1400" dirty="0" smtClean="0">
                <a:latin typeface="Verdana" charset="0"/>
                <a:ea typeface="MS PGothic" charset="0"/>
              </a:rPr>
              <a:t> </a:t>
            </a:r>
            <a:r>
              <a:rPr lang="en-US" sz="1400" dirty="0">
                <a:latin typeface="Verdana" charset="0"/>
                <a:ea typeface="MS PGothic" charset="0"/>
              </a:rPr>
              <a:t>Staffordshire, Bath &amp; North East Somerset</a:t>
            </a:r>
          </a:p>
          <a:p>
            <a:r>
              <a:rPr lang="en-US" b="1" dirty="0">
                <a:solidFill>
                  <a:srgbClr val="0070C0"/>
                </a:solidFill>
                <a:latin typeface="Verdana" charset="0"/>
                <a:ea typeface="MS PGothic" charset="0"/>
              </a:rPr>
              <a:t>Clinical and/or service integration:</a:t>
            </a:r>
          </a:p>
          <a:p>
            <a:pPr lvl="1">
              <a:spcBef>
                <a:spcPct val="0"/>
              </a:spcBef>
            </a:pPr>
            <a:r>
              <a:rPr lang="en-US" sz="1400" b="1" dirty="0">
                <a:solidFill>
                  <a:srgbClr val="0070C0"/>
                </a:solidFill>
                <a:latin typeface="Verdana" charset="0"/>
                <a:ea typeface="MS PGothic" charset="0"/>
              </a:rPr>
              <a:t>Multidisciplinary teams</a:t>
            </a:r>
          </a:p>
          <a:p>
            <a:pPr lvl="1">
              <a:spcBef>
                <a:spcPct val="0"/>
              </a:spcBef>
            </a:pPr>
            <a:r>
              <a:rPr lang="en-US" sz="1400" b="1" dirty="0">
                <a:solidFill>
                  <a:srgbClr val="0070C0"/>
                </a:solidFill>
                <a:latin typeface="Verdana" charset="0"/>
                <a:ea typeface="MS PGothic" charset="0"/>
              </a:rPr>
              <a:t>Single assessment &amp; care coordination processes</a:t>
            </a:r>
          </a:p>
          <a:p>
            <a:pPr lvl="1">
              <a:spcBef>
                <a:spcPct val="0"/>
              </a:spcBef>
            </a:pPr>
            <a:r>
              <a:rPr lang="en-US" sz="1400" b="1" dirty="0" err="1">
                <a:solidFill>
                  <a:srgbClr val="0070C0"/>
                </a:solidFill>
                <a:latin typeface="Verdana" charset="0"/>
                <a:ea typeface="MS PGothic" charset="0"/>
              </a:rPr>
              <a:t>Casefinding</a:t>
            </a:r>
            <a:r>
              <a:rPr lang="en-US" sz="1400" b="1" dirty="0">
                <a:solidFill>
                  <a:srgbClr val="0070C0"/>
                </a:solidFill>
                <a:latin typeface="Verdana" charset="0"/>
                <a:ea typeface="MS PGothic" charset="0"/>
              </a:rPr>
              <a:t>/risk stratification</a:t>
            </a:r>
          </a:p>
          <a:p>
            <a:pPr lvl="1">
              <a:spcBef>
                <a:spcPct val="0"/>
              </a:spcBef>
            </a:pPr>
            <a:r>
              <a:rPr lang="en-US" sz="1400" b="1" dirty="0">
                <a:solidFill>
                  <a:srgbClr val="0070C0"/>
                </a:solidFill>
                <a:latin typeface="Verdana" charset="0"/>
                <a:ea typeface="MS PGothic" charset="0"/>
              </a:rPr>
              <a:t>Shared information including single patient records</a:t>
            </a:r>
          </a:p>
          <a:p>
            <a:pPr lvl="1">
              <a:spcBef>
                <a:spcPct val="0"/>
              </a:spcBef>
            </a:pPr>
            <a:r>
              <a:rPr lang="en-US" sz="1400" b="1" dirty="0">
                <a:solidFill>
                  <a:srgbClr val="0070C0"/>
                </a:solidFill>
                <a:latin typeface="Verdana" charset="0"/>
                <a:ea typeface="MS PGothic" charset="0"/>
              </a:rPr>
              <a:t>Single care pathways</a:t>
            </a:r>
          </a:p>
          <a:p>
            <a:pPr lvl="1">
              <a:spcBef>
                <a:spcPct val="0"/>
              </a:spcBef>
            </a:pPr>
            <a:r>
              <a:rPr lang="en-US" sz="1400" b="1" dirty="0">
                <a:solidFill>
                  <a:srgbClr val="0070C0"/>
                </a:solidFill>
                <a:latin typeface="Verdana" charset="0"/>
                <a:ea typeface="MS PGothic" charset="0"/>
              </a:rPr>
              <a:t>Pooled or aligned budgets</a:t>
            </a:r>
          </a:p>
          <a:p>
            <a:pPr lvl="1">
              <a:spcBef>
                <a:spcPct val="0"/>
              </a:spcBef>
            </a:pPr>
            <a:r>
              <a:rPr lang="en-US" sz="1400" b="1" dirty="0">
                <a:solidFill>
                  <a:srgbClr val="0070C0"/>
                </a:solidFill>
                <a:latin typeface="Verdana" charset="0"/>
                <a:ea typeface="MS PGothic" charset="0"/>
              </a:rPr>
              <a:t>Risk-sharing </a:t>
            </a:r>
            <a:r>
              <a:rPr lang="en-US" sz="1400" b="1" dirty="0" smtClean="0">
                <a:solidFill>
                  <a:srgbClr val="0070C0"/>
                </a:solidFill>
                <a:latin typeface="Verdana" charset="0"/>
                <a:ea typeface="MS PGothic" charset="0"/>
              </a:rPr>
              <a:t>agreements</a:t>
            </a:r>
            <a:endParaRPr lang="en-US" dirty="0">
              <a:solidFill>
                <a:srgbClr val="0070C0"/>
              </a:solidFill>
              <a:latin typeface="Verdana" charset="0"/>
              <a:ea typeface="MS PGothic" charset="0"/>
            </a:endParaRPr>
          </a:p>
          <a:p>
            <a:pPr>
              <a:spcBef>
                <a:spcPts val="1200"/>
              </a:spcBef>
            </a:pPr>
            <a:r>
              <a:rPr lang="en-US" dirty="0" smtClean="0">
                <a:latin typeface="Verdana" charset="0"/>
                <a:ea typeface="MS PGothic" charset="0"/>
              </a:rPr>
              <a:t>Functional </a:t>
            </a:r>
            <a:endParaRPr lang="en-US" dirty="0">
              <a:latin typeface="Verdana" charset="0"/>
              <a:ea typeface="MS PGothic" charset="0"/>
            </a:endParaRPr>
          </a:p>
          <a:p>
            <a:pPr lvl="1">
              <a:spcBef>
                <a:spcPct val="0"/>
              </a:spcBef>
            </a:pPr>
            <a:r>
              <a:rPr lang="en-US" sz="1400" dirty="0">
                <a:latin typeface="Verdana" charset="0"/>
                <a:ea typeface="MS PGothic" charset="0"/>
              </a:rPr>
              <a:t>Integration of specific services </a:t>
            </a:r>
            <a:r>
              <a:rPr lang="en-US" sz="1400" dirty="0" err="1">
                <a:latin typeface="Verdana" charset="0"/>
                <a:ea typeface="MS PGothic" charset="0"/>
              </a:rPr>
              <a:t>eg</a:t>
            </a:r>
            <a:r>
              <a:rPr lang="en-US" sz="1400" dirty="0">
                <a:latin typeface="Verdana" charset="0"/>
                <a:ea typeface="MS PGothic" charset="0"/>
              </a:rPr>
              <a:t> mental health, learning disability</a:t>
            </a:r>
          </a:p>
          <a:p>
            <a:pPr lvl="1">
              <a:spcBef>
                <a:spcPct val="0"/>
              </a:spcBef>
            </a:pPr>
            <a:r>
              <a:rPr lang="en-US" sz="1400" dirty="0">
                <a:latin typeface="Verdana" charset="0"/>
                <a:ea typeface="MS PGothic" charset="0"/>
              </a:rPr>
              <a:t>Integrated commissioning </a:t>
            </a:r>
            <a:r>
              <a:rPr lang="en-US" sz="1400" dirty="0" err="1">
                <a:latin typeface="Verdana" charset="0"/>
                <a:ea typeface="MS PGothic" charset="0"/>
              </a:rPr>
              <a:t>eg</a:t>
            </a:r>
            <a:r>
              <a:rPr lang="en-US" sz="1400" dirty="0">
                <a:latin typeface="Verdana" charset="0"/>
                <a:ea typeface="MS PGothic" charset="0"/>
              </a:rPr>
              <a:t> North East Lincolnshire</a:t>
            </a:r>
          </a:p>
          <a:p>
            <a:r>
              <a:rPr lang="en-US" dirty="0" smtClean="0">
                <a:latin typeface="Verdana" charset="0"/>
                <a:ea typeface="MS PGothic" charset="0"/>
              </a:rPr>
              <a:t>Place</a:t>
            </a:r>
            <a:r>
              <a:rPr lang="en-US" dirty="0">
                <a:latin typeface="Verdana" charset="0"/>
                <a:ea typeface="MS PGothic" charset="0"/>
              </a:rPr>
              <a:t>-based </a:t>
            </a:r>
            <a:r>
              <a:rPr lang="en-US" dirty="0" smtClean="0">
                <a:latin typeface="Verdana" charset="0"/>
                <a:ea typeface="MS PGothic" charset="0"/>
              </a:rPr>
              <a:t>or population systems </a:t>
            </a:r>
            <a:r>
              <a:rPr lang="en-US" dirty="0">
                <a:latin typeface="Verdana" charset="0"/>
                <a:ea typeface="MS PGothic" charset="0"/>
              </a:rPr>
              <a:t>of health </a:t>
            </a:r>
            <a:endParaRPr lang="en-US" dirty="0" smtClean="0">
              <a:latin typeface="Verdana" charset="0"/>
              <a:ea typeface="MS PGothic" charset="0"/>
            </a:endParaRPr>
          </a:p>
          <a:p>
            <a:pPr lvl="1"/>
            <a:r>
              <a:rPr lang="en-US" sz="1400" dirty="0" smtClean="0">
                <a:solidFill>
                  <a:srgbClr val="6E0000"/>
                </a:solidFill>
                <a:latin typeface="Verdana" charset="0"/>
                <a:ea typeface="MS PGothic" charset="0"/>
              </a:rPr>
              <a:t>STPs</a:t>
            </a:r>
          </a:p>
          <a:p>
            <a:pPr lvl="1">
              <a:spcBef>
                <a:spcPts val="0"/>
              </a:spcBef>
            </a:pPr>
            <a:r>
              <a:rPr lang="en-US" sz="1400" dirty="0" smtClean="0">
                <a:solidFill>
                  <a:srgbClr val="6E0000"/>
                </a:solidFill>
                <a:latin typeface="Verdana" charset="0"/>
                <a:ea typeface="MS PGothic" charset="0"/>
              </a:rPr>
              <a:t>Accountable care systems</a:t>
            </a:r>
          </a:p>
          <a:p>
            <a:pPr lvl="1">
              <a:spcBef>
                <a:spcPts val="0"/>
              </a:spcBef>
            </a:pPr>
            <a:r>
              <a:rPr lang="en-US" sz="1400" dirty="0" smtClean="0">
                <a:solidFill>
                  <a:srgbClr val="6E0000"/>
                </a:solidFill>
                <a:latin typeface="Verdana" charset="0"/>
                <a:ea typeface="MS PGothic" charset="0"/>
              </a:rPr>
              <a:t>Accountable Care </a:t>
            </a:r>
            <a:r>
              <a:rPr lang="en-US" sz="1400" dirty="0" err="1" smtClean="0">
                <a:solidFill>
                  <a:srgbClr val="6E0000"/>
                </a:solidFill>
                <a:latin typeface="Verdana" charset="0"/>
                <a:ea typeface="MS PGothic" charset="0"/>
              </a:rPr>
              <a:t>organisations</a:t>
            </a:r>
            <a:endParaRPr lang="en-US" sz="1400" dirty="0" smtClean="0">
              <a:solidFill>
                <a:srgbClr val="6E0000"/>
              </a:solidFill>
              <a:latin typeface="Verdana" charset="0"/>
              <a:ea typeface="MS PGothic" charset="0"/>
            </a:endParaRPr>
          </a:p>
          <a:p>
            <a:pPr lvl="1"/>
            <a:endParaRPr lang="en-US" sz="2400" b="1" dirty="0">
              <a:solidFill>
                <a:srgbClr val="6E0000"/>
              </a:solidFill>
              <a:latin typeface="Verdana" charset="0"/>
              <a:ea typeface="MS PGothic" charset="0"/>
            </a:endParaRPr>
          </a:p>
        </p:txBody>
      </p:sp>
    </p:spTree>
    <p:extLst>
      <p:ext uri="{BB962C8B-B14F-4D97-AF65-F5344CB8AC3E}">
        <p14:creationId xmlns:p14="http://schemas.microsoft.com/office/powerpoint/2010/main" val="6333795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50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50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506">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50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50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506">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506">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1506">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506">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1506">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1506">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1506">
                                            <p:txEl>
                                              <p:pRg st="12" end="12"/>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506">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1506">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1506">
                                            <p:txEl>
                                              <p:pRg st="15" end="15"/>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1506">
                                            <p:txEl>
                                              <p:pRg st="16" end="16"/>
                                            </p:tx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1506">
                                            <p:txEl>
                                              <p:pRg st="17" end="17"/>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1506">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defRPr/>
            </a:pPr>
            <a:r>
              <a:rPr lang="en-US" altLang="en-US" b="1" dirty="0" smtClean="0">
                <a:solidFill>
                  <a:schemeClr val="tx1"/>
                </a:solidFill>
                <a:latin typeface="+mn-lt"/>
                <a:ea typeface="Verdana" panose="020B0604030504040204" pitchFamily="34" charset="0"/>
                <a:cs typeface="Verdana" panose="020B0604030504040204" pitchFamily="34" charset="0"/>
              </a:rPr>
              <a:t>What </a:t>
            </a:r>
            <a:r>
              <a:rPr lang="en-US" altLang="en-US" dirty="0" smtClean="0">
                <a:solidFill>
                  <a:schemeClr val="tx1"/>
                </a:solidFill>
                <a:latin typeface="+mn-lt"/>
                <a:ea typeface="Verdana" panose="020B0604030504040204" pitchFamily="34" charset="0"/>
                <a:cs typeface="Verdana" panose="020B0604030504040204" pitchFamily="34" charset="0"/>
              </a:rPr>
              <a:t>do we want to integrate</a:t>
            </a:r>
            <a:r>
              <a:rPr lang="en-US" altLang="en-US" b="1" dirty="0" smtClean="0">
                <a:solidFill>
                  <a:schemeClr val="tx1"/>
                </a:solidFill>
                <a:latin typeface="+mn-lt"/>
                <a:ea typeface="Verdana" panose="020B0604030504040204" pitchFamily="34" charset="0"/>
                <a:cs typeface="Verdana" panose="020B0604030504040204" pitchFamily="34" charset="0"/>
              </a:rPr>
              <a:t> ?</a:t>
            </a:r>
            <a:br>
              <a:rPr lang="en-US" altLang="en-US" b="1" dirty="0" smtClean="0">
                <a:solidFill>
                  <a:schemeClr val="tx1"/>
                </a:solidFill>
                <a:latin typeface="+mn-lt"/>
                <a:ea typeface="Verdana" panose="020B0604030504040204" pitchFamily="34" charset="0"/>
                <a:cs typeface="Verdana" panose="020B0604030504040204" pitchFamily="34" charset="0"/>
              </a:rPr>
            </a:br>
            <a:endParaRPr lang="en-US" altLang="en-US" b="1" dirty="0" smtClean="0">
              <a:solidFill>
                <a:schemeClr val="tx1"/>
              </a:solidFill>
              <a:latin typeface="+mn-lt"/>
              <a:ea typeface="Verdana" panose="020B0604030504040204" pitchFamily="34" charset="0"/>
              <a:cs typeface="Verdana" panose="020B0604030504040204" pitchFamily="34" charset="0"/>
            </a:endParaRPr>
          </a:p>
        </p:txBody>
      </p:sp>
      <p:sp>
        <p:nvSpPr>
          <p:cNvPr id="21506" name="Content Placeholder 2"/>
          <p:cNvSpPr>
            <a:spLocks noGrp="1"/>
          </p:cNvSpPr>
          <p:nvPr>
            <p:ph idx="1"/>
          </p:nvPr>
        </p:nvSpPr>
        <p:spPr>
          <a:xfrm>
            <a:off x="457200" y="981075"/>
            <a:ext cx="8229600" cy="5145088"/>
          </a:xfrm>
        </p:spPr>
        <p:txBody>
          <a:bodyPr/>
          <a:lstStyle/>
          <a:p>
            <a:pPr>
              <a:buFont typeface="Arial" charset="0"/>
              <a:buChar char="•"/>
            </a:pPr>
            <a:endParaRPr lang="en-GB" sz="1800" dirty="0" smtClean="0">
              <a:latin typeface="Verdana" charset="0"/>
              <a:ea typeface="MS PGothic" charset="0"/>
            </a:endParaRPr>
          </a:p>
          <a:p>
            <a:pPr>
              <a:buFont typeface="Arial" charset="0"/>
              <a:buChar char="•"/>
            </a:pPr>
            <a:endParaRPr lang="en-GB" sz="1800" dirty="0">
              <a:latin typeface="Verdana" charset="0"/>
              <a:ea typeface="MS PGothic" charset="0"/>
            </a:endParaRPr>
          </a:p>
          <a:p>
            <a:pPr>
              <a:buFont typeface="Arial" charset="0"/>
              <a:buChar char="•"/>
            </a:pPr>
            <a:r>
              <a:rPr lang="en-GB" sz="1800" dirty="0" smtClean="0">
                <a:latin typeface="Verdana" charset="0"/>
                <a:ea typeface="MS PGothic" charset="0"/>
              </a:rPr>
              <a:t>Integration </a:t>
            </a:r>
            <a:r>
              <a:rPr lang="en-GB" sz="1800" dirty="0">
                <a:latin typeface="Verdana" charset="0"/>
                <a:ea typeface="MS PGothic" charset="0"/>
              </a:rPr>
              <a:t>of primary care &amp; secondary care</a:t>
            </a:r>
          </a:p>
          <a:p>
            <a:pPr>
              <a:buFont typeface="Arial" charset="0"/>
              <a:buChar char="•"/>
            </a:pPr>
            <a:r>
              <a:rPr lang="en-GB" sz="1800" dirty="0">
                <a:latin typeface="Verdana" charset="0"/>
                <a:ea typeface="MS PGothic" charset="0"/>
              </a:rPr>
              <a:t>Integration of physical health &amp; mental health</a:t>
            </a:r>
          </a:p>
          <a:p>
            <a:pPr>
              <a:buFont typeface="Arial" charset="0"/>
              <a:buChar char="•"/>
            </a:pPr>
            <a:r>
              <a:rPr lang="en-GB" sz="1800" dirty="0">
                <a:latin typeface="Verdana" charset="0"/>
                <a:ea typeface="MS PGothic" charset="0"/>
              </a:rPr>
              <a:t>Integration of health and social care</a:t>
            </a:r>
          </a:p>
          <a:p>
            <a:pPr>
              <a:buFont typeface="Arial" charset="0"/>
              <a:buChar char="•"/>
            </a:pPr>
            <a:r>
              <a:rPr lang="en-GB" sz="1800" dirty="0">
                <a:latin typeface="Verdana" charset="0"/>
                <a:ea typeface="MS PGothic" charset="0"/>
              </a:rPr>
              <a:t>Integration at population health as well as individual level</a:t>
            </a:r>
          </a:p>
          <a:p>
            <a:pPr lvl="1"/>
            <a:endParaRPr lang="en-US" sz="1800" b="1" dirty="0">
              <a:solidFill>
                <a:srgbClr val="6E0000"/>
              </a:solidFill>
              <a:latin typeface="Verdana" charset="0"/>
              <a:ea typeface="MS PGothic" charset="0"/>
            </a:endParaRPr>
          </a:p>
        </p:txBody>
      </p:sp>
    </p:spTree>
    <p:extLst>
      <p:ext uri="{BB962C8B-B14F-4D97-AF65-F5344CB8AC3E}">
        <p14:creationId xmlns:p14="http://schemas.microsoft.com/office/powerpoint/2010/main" val="131796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2824"/>
            <a:ext cx="8229600" cy="1143000"/>
          </a:xfrm>
        </p:spPr>
        <p:txBody>
          <a:bodyPr/>
          <a:lstStyle/>
          <a:p>
            <a:r>
              <a:rPr lang="en-US" dirty="0" smtClean="0">
                <a:solidFill>
                  <a:schemeClr val="tx1">
                    <a:lumMod val="85000"/>
                    <a:lumOff val="15000"/>
                  </a:schemeClr>
                </a:solidFill>
              </a:rPr>
              <a:t>Integration for populations as well as individuals………</a:t>
            </a:r>
            <a:endParaRPr lang="en-US" dirty="0">
              <a:solidFill>
                <a:schemeClr val="tx1">
                  <a:lumMod val="85000"/>
                  <a:lumOff val="15000"/>
                </a:schemeClr>
              </a:solidFill>
            </a:endParaRPr>
          </a:p>
        </p:txBody>
      </p:sp>
      <p:pic>
        <p:nvPicPr>
          <p:cNvPr id="6" name="Content Placeholder 5"/>
          <p:cNvPicPr>
            <a:picLocks noGrp="1" noChangeAspect="1"/>
          </p:cNvPicPr>
          <p:nvPr>
            <p:ph idx="1"/>
          </p:nvPr>
        </p:nvPicPr>
        <p:blipFill>
          <a:blip r:embed="rId3"/>
          <a:srcRect l="-11944" r="-11944"/>
          <a:stretch>
            <a:fillRect/>
          </a:stretch>
        </p:blipFill>
        <p:spPr>
          <a:xfrm>
            <a:off x="-756592" y="1052736"/>
            <a:ext cx="7594103" cy="4176464"/>
          </a:xfrm>
        </p:spPr>
      </p:pic>
      <p:sp>
        <p:nvSpPr>
          <p:cNvPr id="7" name="TextBox 6"/>
          <p:cNvSpPr txBox="1"/>
          <p:nvPr/>
        </p:nvSpPr>
        <p:spPr>
          <a:xfrm>
            <a:off x="827584" y="5375430"/>
            <a:ext cx="7560840" cy="553998"/>
          </a:xfrm>
          <a:prstGeom prst="rect">
            <a:avLst/>
          </a:prstGeom>
          <a:noFill/>
        </p:spPr>
        <p:txBody>
          <a:bodyPr wrap="square" rtlCol="0">
            <a:spAutoFit/>
          </a:bodyPr>
          <a:lstStyle/>
          <a:p>
            <a:pPr algn="ctr"/>
            <a:r>
              <a:rPr lang="en-US" sz="1000" dirty="0">
                <a:latin typeface="+mn-lt"/>
                <a:hlinkClick r:id="rId4"/>
              </a:rPr>
              <a:t>http://www.kingsfund.org.uk/sites/files/kf/field/field_publication_file/population-health-systems-kingsfund-feb15.</a:t>
            </a:r>
            <a:r>
              <a:rPr lang="en-US" sz="1000" dirty="0" smtClean="0">
                <a:latin typeface="+mn-lt"/>
                <a:hlinkClick r:id="rId4"/>
              </a:rPr>
              <a:t>pdf</a:t>
            </a:r>
            <a:endParaRPr lang="en-US" sz="1000" dirty="0" smtClean="0">
              <a:latin typeface="+mn-lt"/>
            </a:endParaRPr>
          </a:p>
          <a:p>
            <a:endParaRPr lang="en-US" sz="1000" dirty="0">
              <a:latin typeface="+mn-lt"/>
            </a:endParaRPr>
          </a:p>
        </p:txBody>
      </p:sp>
      <p:sp>
        <p:nvSpPr>
          <p:cNvPr id="4" name="Rectangle 3"/>
          <p:cNvSpPr/>
          <p:nvPr/>
        </p:nvSpPr>
        <p:spPr>
          <a:xfrm>
            <a:off x="5508104" y="3212976"/>
            <a:ext cx="4572000" cy="1384995"/>
          </a:xfrm>
          <a:prstGeom prst="rect">
            <a:avLst/>
          </a:prstGeom>
        </p:spPr>
        <p:txBody>
          <a:bodyPr>
            <a:spAutoFit/>
          </a:bodyPr>
          <a:lstStyle/>
          <a:p>
            <a:r>
              <a:rPr lang="en-US" sz="1400" b="1" i="1" dirty="0" smtClean="0"/>
              <a:t>Examples from abroad</a:t>
            </a:r>
            <a:r>
              <a:rPr lang="en-US" sz="1400" dirty="0" smtClean="0"/>
              <a:t>:</a:t>
            </a:r>
          </a:p>
          <a:p>
            <a:r>
              <a:rPr lang="en-US" sz="1400" dirty="0" smtClean="0"/>
              <a:t>Kaiser </a:t>
            </a:r>
            <a:r>
              <a:rPr lang="en-US" sz="1400" dirty="0"/>
              <a:t>Permanente, United States</a:t>
            </a:r>
          </a:p>
          <a:p>
            <a:r>
              <a:rPr lang="en-US" sz="1400" dirty="0"/>
              <a:t>Nuka System of Care, Alaska</a:t>
            </a:r>
          </a:p>
          <a:p>
            <a:r>
              <a:rPr lang="en-US" sz="1400" dirty="0"/>
              <a:t>Gesundes Kinzigtal, Germany</a:t>
            </a:r>
          </a:p>
          <a:p>
            <a:r>
              <a:rPr lang="en-US" sz="1400" dirty="0"/>
              <a:t>Counties Manukau, New Zealand</a:t>
            </a:r>
          </a:p>
          <a:p>
            <a:r>
              <a:rPr lang="en-US" sz="1400" dirty="0"/>
              <a:t>Jönköping County Council, Sweden</a:t>
            </a:r>
          </a:p>
        </p:txBody>
      </p:sp>
      <p:sp>
        <p:nvSpPr>
          <p:cNvPr id="3" name="TextBox 2"/>
          <p:cNvSpPr txBox="1"/>
          <p:nvPr/>
        </p:nvSpPr>
        <p:spPr>
          <a:xfrm>
            <a:off x="5930144" y="2237170"/>
            <a:ext cx="3456384" cy="461665"/>
          </a:xfrm>
          <a:prstGeom prst="rect">
            <a:avLst/>
          </a:prstGeom>
          <a:noFill/>
        </p:spPr>
        <p:txBody>
          <a:bodyPr wrap="square" rtlCol="0">
            <a:spAutoFit/>
          </a:bodyPr>
          <a:lstStyle/>
          <a:p>
            <a:r>
              <a:rPr lang="en-GB" sz="1200" b="1" i="1" dirty="0" smtClean="0">
                <a:solidFill>
                  <a:schemeClr val="bg1"/>
                </a:solidFill>
                <a:latin typeface="+mn-lt"/>
              </a:rPr>
              <a:t>When could we add Scotland to this list ?</a:t>
            </a:r>
            <a:endParaRPr lang="en-GB" sz="1200" b="1" i="1" dirty="0">
              <a:solidFill>
                <a:schemeClr val="bg1"/>
              </a:solidFill>
              <a:latin typeface="+mn-lt"/>
            </a:endParaRPr>
          </a:p>
        </p:txBody>
      </p:sp>
    </p:spTree>
    <p:extLst>
      <p:ext uri="{BB962C8B-B14F-4D97-AF65-F5344CB8AC3E}">
        <p14:creationId xmlns:p14="http://schemas.microsoft.com/office/powerpoint/2010/main" val="347000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39552" y="1181968"/>
            <a:ext cx="5093816" cy="49113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11560" y="6165304"/>
            <a:ext cx="8064896" cy="923330"/>
          </a:xfrm>
          <a:prstGeom prst="rect">
            <a:avLst/>
          </a:prstGeom>
        </p:spPr>
        <p:txBody>
          <a:bodyPr wrap="square">
            <a:spAutoFit/>
          </a:bodyPr>
          <a:lstStyle/>
          <a:p>
            <a:r>
              <a:rPr lang="en-US" dirty="0">
                <a:hlinkClick r:id="rId3"/>
              </a:rPr>
              <a:t>https://www.kingsfund.org.uk/sites/files/kf/field/field_publication_file/making-health-care-systems-fit-ageing-population-oliver-foot-humphries-mar14.</a:t>
            </a:r>
            <a:r>
              <a:rPr lang="en-US" dirty="0" smtClean="0">
                <a:hlinkClick r:id="rId3"/>
              </a:rPr>
              <a:t>pdf</a:t>
            </a:r>
            <a:endParaRPr lang="en-US" dirty="0" smtClean="0"/>
          </a:p>
          <a:p>
            <a:endParaRPr lang="en-US" dirty="0"/>
          </a:p>
        </p:txBody>
      </p:sp>
      <p:pic>
        <p:nvPicPr>
          <p:cNvPr id="3" name="Picture 2"/>
          <p:cNvPicPr>
            <a:picLocks noChangeAspect="1"/>
          </p:cNvPicPr>
          <p:nvPr/>
        </p:nvPicPr>
        <p:blipFill>
          <a:blip r:embed="rId4"/>
          <a:stretch>
            <a:fillRect/>
          </a:stretch>
        </p:blipFill>
        <p:spPr>
          <a:xfrm>
            <a:off x="6012160" y="1368152"/>
            <a:ext cx="2158440" cy="3068960"/>
          </a:xfrm>
          <a:prstGeom prst="rect">
            <a:avLst/>
          </a:prstGeom>
          <a:ln>
            <a:solidFill>
              <a:schemeClr val="accent1"/>
            </a:solidFill>
          </a:ln>
        </p:spPr>
      </p:pic>
      <p:sp>
        <p:nvSpPr>
          <p:cNvPr id="5" name="Title 1"/>
          <p:cNvSpPr txBox="1">
            <a:spLocks/>
          </p:cNvSpPr>
          <p:nvPr/>
        </p:nvSpPr>
        <p:spPr>
          <a:xfrm>
            <a:off x="179512" y="341784"/>
            <a:ext cx="8229600" cy="1143000"/>
          </a:xfrm>
          <a:prstGeom prst="rect">
            <a:avLst/>
          </a:prstGeom>
        </p:spPr>
        <p:txBody>
          <a:bodyPr/>
          <a:lstStyle>
            <a:lvl1pPr algn="l" rtl="0" eaLnBrk="0" fontAlgn="base" hangingPunct="0">
              <a:spcBef>
                <a:spcPct val="0"/>
              </a:spcBef>
              <a:spcAft>
                <a:spcPct val="0"/>
              </a:spcAft>
              <a:defRPr sz="2000" b="1">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2000" b="1">
                <a:solidFill>
                  <a:schemeClr val="tx2"/>
                </a:solidFill>
                <a:latin typeface="Verdana" pitchFamily="34" charset="0"/>
                <a:ea typeface="ＭＳ Ｐゴシック" charset="0"/>
                <a:cs typeface="ＭＳ Ｐゴシック" charset="0"/>
              </a:defRPr>
            </a:lvl2pPr>
            <a:lvl3pPr algn="l" rtl="0" eaLnBrk="0" fontAlgn="base" hangingPunct="0">
              <a:spcBef>
                <a:spcPct val="0"/>
              </a:spcBef>
              <a:spcAft>
                <a:spcPct val="0"/>
              </a:spcAft>
              <a:defRPr sz="2000" b="1">
                <a:solidFill>
                  <a:schemeClr val="tx2"/>
                </a:solidFill>
                <a:latin typeface="Verdana" pitchFamily="34" charset="0"/>
                <a:ea typeface="ＭＳ Ｐゴシック" charset="0"/>
                <a:cs typeface="ＭＳ Ｐゴシック" charset="0"/>
              </a:defRPr>
            </a:lvl3pPr>
            <a:lvl4pPr algn="l" rtl="0" eaLnBrk="0" fontAlgn="base" hangingPunct="0">
              <a:spcBef>
                <a:spcPct val="0"/>
              </a:spcBef>
              <a:spcAft>
                <a:spcPct val="0"/>
              </a:spcAft>
              <a:defRPr sz="2000" b="1">
                <a:solidFill>
                  <a:schemeClr val="tx2"/>
                </a:solidFill>
                <a:latin typeface="Verdana" pitchFamily="34" charset="0"/>
                <a:ea typeface="ＭＳ Ｐゴシック" charset="0"/>
                <a:cs typeface="ＭＳ Ｐゴシック" charset="0"/>
              </a:defRPr>
            </a:lvl4pPr>
            <a:lvl5pPr algn="l" rtl="0" eaLnBrk="0" fontAlgn="base" hangingPunct="0">
              <a:spcBef>
                <a:spcPct val="0"/>
              </a:spcBef>
              <a:spcAft>
                <a:spcPct val="0"/>
              </a:spcAft>
              <a:defRPr sz="2000" b="1">
                <a:solidFill>
                  <a:schemeClr val="tx2"/>
                </a:solidFill>
                <a:latin typeface="Verdana" pitchFamily="34"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Verdana" pitchFamily="34" charset="0"/>
              </a:defRPr>
            </a:lvl6pPr>
            <a:lvl7pPr marL="914400" algn="l" rtl="0" eaLnBrk="1" fontAlgn="base" hangingPunct="1">
              <a:spcBef>
                <a:spcPct val="0"/>
              </a:spcBef>
              <a:spcAft>
                <a:spcPct val="0"/>
              </a:spcAft>
              <a:defRPr sz="3200">
                <a:solidFill>
                  <a:schemeClr val="tx2"/>
                </a:solidFill>
                <a:latin typeface="Verdana" pitchFamily="34" charset="0"/>
              </a:defRPr>
            </a:lvl7pPr>
            <a:lvl8pPr marL="1371600" algn="l" rtl="0" eaLnBrk="1" fontAlgn="base" hangingPunct="1">
              <a:spcBef>
                <a:spcPct val="0"/>
              </a:spcBef>
              <a:spcAft>
                <a:spcPct val="0"/>
              </a:spcAft>
              <a:defRPr sz="3200">
                <a:solidFill>
                  <a:schemeClr val="tx2"/>
                </a:solidFill>
                <a:latin typeface="Verdana" pitchFamily="34" charset="0"/>
              </a:defRPr>
            </a:lvl8pPr>
            <a:lvl9pPr marL="1828800" algn="l" rtl="0" eaLnBrk="1" fontAlgn="base" hangingPunct="1">
              <a:spcBef>
                <a:spcPct val="0"/>
              </a:spcBef>
              <a:spcAft>
                <a:spcPct val="0"/>
              </a:spcAft>
              <a:defRPr sz="3200">
                <a:solidFill>
                  <a:schemeClr val="tx2"/>
                </a:solidFill>
                <a:latin typeface="Verdana" pitchFamily="34" charset="0"/>
              </a:defRPr>
            </a:lvl9pPr>
          </a:lstStyle>
          <a:p>
            <a:r>
              <a:rPr lang="en-US" dirty="0" smtClean="0">
                <a:solidFill>
                  <a:schemeClr val="tx1">
                    <a:lumMod val="85000"/>
                    <a:lumOff val="15000"/>
                  </a:schemeClr>
                </a:solidFill>
              </a:rPr>
              <a:t>Integrated care and older people</a:t>
            </a:r>
            <a:endParaRPr lang="en-US" dirty="0">
              <a:solidFill>
                <a:schemeClr val="tx1">
                  <a:lumMod val="85000"/>
                  <a:lumOff val="15000"/>
                </a:schemeClr>
              </a:solidFill>
            </a:endParaRPr>
          </a:p>
        </p:txBody>
      </p:sp>
    </p:spTree>
    <p:extLst>
      <p:ext uri="{BB962C8B-B14F-4D97-AF65-F5344CB8AC3E}">
        <p14:creationId xmlns:p14="http://schemas.microsoft.com/office/powerpoint/2010/main" val="2311740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5" name="Picture Placeholder 5"/>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1670" b="11670"/>
          <a:stretch>
            <a:fillRect/>
          </a:stretch>
        </p:blipFill>
        <p:spPr>
          <a:xfrm>
            <a:off x="468313" y="476250"/>
            <a:ext cx="8207375" cy="5688013"/>
          </a:xfrm>
        </p:spPr>
      </p:pic>
    </p:spTree>
    <p:extLst>
      <p:ext uri="{BB962C8B-B14F-4D97-AF65-F5344CB8AC3E}">
        <p14:creationId xmlns:p14="http://schemas.microsoft.com/office/powerpoint/2010/main" val="352765194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Goal</a:t>
            </a:r>
          </a:p>
        </p:txBody>
      </p:sp>
      <p:sp>
        <p:nvSpPr>
          <p:cNvPr id="48130" name="Rectangle 3"/>
          <p:cNvSpPr txBox="1">
            <a:spLocks noChangeArrowheads="1"/>
          </p:cNvSpPr>
          <p:nvPr/>
        </p:nvSpPr>
        <p:spPr bwMode="auto">
          <a:xfrm>
            <a:off x="468313" y="19161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a:solidFill>
                  <a:srgbClr val="0070C0"/>
                </a:solidFill>
                <a:latin typeface="Verdana" charset="0"/>
              </a:rPr>
              <a:t>Older people should be able to enjoy long and healthy lives, feeling safe at home and connected to their community.</a:t>
            </a:r>
          </a:p>
        </p:txBody>
      </p:sp>
    </p:spTree>
    <p:extLst>
      <p:ext uri="{BB962C8B-B14F-4D97-AF65-F5344CB8AC3E}">
        <p14:creationId xmlns:p14="http://schemas.microsoft.com/office/powerpoint/2010/main" val="39650619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Current situation</a:t>
            </a:r>
          </a:p>
        </p:txBody>
      </p:sp>
      <p:sp>
        <p:nvSpPr>
          <p:cNvPr id="49154"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Char char="û"/>
            </a:pPr>
            <a:r>
              <a:rPr lang="en-GB" sz="1400">
                <a:latin typeface="Verdana" charset="0"/>
              </a:rPr>
              <a:t>There remain major inequalities in life expectancy at 65</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11 per cent of people over 75 report feeling isolated, and 21 per cent feel lonely</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34 per cent of people aged 65–74 are obese, and only 8 per cent of women over 75 take the recommended levels of physical activity</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Uptake of influenza and pneumococcal vaccinations is below the levels set by international targets and national guidance</a:t>
            </a:r>
          </a:p>
        </p:txBody>
      </p:sp>
    </p:spTree>
    <p:extLst>
      <p:ext uri="{BB962C8B-B14F-4D97-AF65-F5344CB8AC3E}">
        <p14:creationId xmlns:p14="http://schemas.microsoft.com/office/powerpoint/2010/main" val="226556039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a:t>
            </a:r>
          </a:p>
        </p:txBody>
      </p:sp>
      <p:sp>
        <p:nvSpPr>
          <p:cNvPr id="50178"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Life-course approaches to health and wellbeing that address the wider determinants of health</a:t>
            </a:r>
          </a:p>
          <a:p>
            <a:pPr eaLnBrk="1" hangingPunct="1">
              <a:spcBef>
                <a:spcPts val="1200"/>
              </a:spcBef>
              <a:buFont typeface="Wingdings" charset="0"/>
              <a:buChar char="ü"/>
            </a:pPr>
            <a:r>
              <a:rPr lang="en-GB" sz="1400">
                <a:latin typeface="Verdana" charset="0"/>
              </a:rPr>
              <a:t>Ensuring that we get housing right for older people</a:t>
            </a:r>
          </a:p>
          <a:p>
            <a:pPr eaLnBrk="1" hangingPunct="1">
              <a:spcBef>
                <a:spcPts val="1200"/>
              </a:spcBef>
              <a:buFont typeface="Wingdings" charset="0"/>
              <a:buChar char="ü"/>
            </a:pPr>
            <a:r>
              <a:rPr lang="en-GB" sz="1400">
                <a:latin typeface="Verdana" charset="0"/>
              </a:rPr>
              <a:t>Preventing social isolation and promoting age-friendly communities </a:t>
            </a:r>
          </a:p>
          <a:p>
            <a:pPr eaLnBrk="1" hangingPunct="1">
              <a:spcBef>
                <a:spcPts val="1200"/>
              </a:spcBef>
              <a:buFont typeface="Wingdings" charset="0"/>
              <a:buChar char="ü"/>
            </a:pPr>
            <a:r>
              <a:rPr lang="en-GB" sz="1400">
                <a:latin typeface="Verdana" charset="0"/>
              </a:rPr>
              <a:t>Cold weather planning</a:t>
            </a:r>
          </a:p>
          <a:p>
            <a:pPr eaLnBrk="1" hangingPunct="1">
              <a:spcBef>
                <a:spcPts val="1200"/>
              </a:spcBef>
              <a:buFont typeface="Wingdings" charset="0"/>
              <a:buChar char="ü"/>
            </a:pPr>
            <a:r>
              <a:rPr lang="en-GB" sz="1400">
                <a:latin typeface="Verdana" charset="0"/>
              </a:rPr>
              <a:t>Promoting healthy lifestyles and wellness </a:t>
            </a:r>
          </a:p>
          <a:p>
            <a:pPr eaLnBrk="1" hangingPunct="1">
              <a:spcBef>
                <a:spcPts val="1200"/>
              </a:spcBef>
              <a:buFont typeface="Wingdings" charset="0"/>
              <a:buChar char="ü"/>
            </a:pPr>
            <a:r>
              <a:rPr lang="en-GB" sz="1400">
                <a:latin typeface="Verdana" charset="0"/>
              </a:rPr>
              <a:t>Adequate treatment for ‘minor’ needs that limit independence</a:t>
            </a:r>
          </a:p>
          <a:p>
            <a:pPr eaLnBrk="1" hangingPunct="1">
              <a:spcBef>
                <a:spcPts val="1200"/>
              </a:spcBef>
              <a:buFont typeface="Wingdings" charset="0"/>
              <a:buChar char="ü"/>
            </a:pPr>
            <a:r>
              <a:rPr lang="en-GB" sz="1400">
                <a:latin typeface="Verdana" charset="0"/>
              </a:rPr>
              <a:t>Vaccination </a:t>
            </a:r>
          </a:p>
          <a:p>
            <a:pPr eaLnBrk="1" hangingPunct="1">
              <a:spcBef>
                <a:spcPts val="1200"/>
              </a:spcBef>
              <a:buFont typeface="Wingdings" charset="0"/>
              <a:buChar char="ü"/>
            </a:pPr>
            <a:r>
              <a:rPr lang="en-GB" sz="1400">
                <a:latin typeface="Verdana" charset="0"/>
              </a:rPr>
              <a:t>National screening programmes</a:t>
            </a:r>
          </a:p>
        </p:txBody>
      </p:sp>
    </p:spTree>
    <p:extLst>
      <p:ext uri="{BB962C8B-B14F-4D97-AF65-F5344CB8AC3E}">
        <p14:creationId xmlns:p14="http://schemas.microsoft.com/office/powerpoint/2010/main" val="296453491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Placeholder 2"/>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1179" b="11179"/>
          <a:stretch>
            <a:fillRect/>
          </a:stretch>
        </p:blipFill>
        <p:spPr>
          <a:xfrm>
            <a:off x="468313" y="333375"/>
            <a:ext cx="8207375" cy="5761038"/>
          </a:xfrm>
        </p:spPr>
      </p:pic>
    </p:spTree>
    <p:extLst>
      <p:ext uri="{BB962C8B-B14F-4D97-AF65-F5344CB8AC3E}">
        <p14:creationId xmlns:p14="http://schemas.microsoft.com/office/powerpoint/2010/main" val="16555867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Goal</a:t>
            </a:r>
          </a:p>
        </p:txBody>
      </p:sp>
      <p:sp>
        <p:nvSpPr>
          <p:cNvPr id="52226" name="Rectangle 3"/>
          <p:cNvSpPr txBox="1">
            <a:spLocks noChangeArrowheads="1"/>
          </p:cNvSpPr>
          <p:nvPr/>
        </p:nvSpPr>
        <p:spPr bwMode="auto">
          <a:xfrm>
            <a:off x="468313" y="2133600"/>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a:solidFill>
                  <a:srgbClr val="0070C0"/>
                </a:solidFill>
                <a:latin typeface="Verdana" charset="0"/>
              </a:rPr>
              <a:t>Older people with simple or stable long-term conditions should be enabled to live well, avoiding unnecessary complications and acute crises.</a:t>
            </a:r>
          </a:p>
        </p:txBody>
      </p:sp>
    </p:spTree>
    <p:extLst>
      <p:ext uri="{BB962C8B-B14F-4D97-AF65-F5344CB8AC3E}">
        <p14:creationId xmlns:p14="http://schemas.microsoft.com/office/powerpoint/2010/main" val="171652653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Current situation</a:t>
            </a:r>
          </a:p>
        </p:txBody>
      </p:sp>
      <p:sp>
        <p:nvSpPr>
          <p:cNvPr id="53250"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Char char="û"/>
            </a:pPr>
            <a:r>
              <a:rPr lang="en-GB" sz="1400">
                <a:latin typeface="Verdana" charset="0"/>
              </a:rPr>
              <a:t>Most people over 65 do live with a long-term condition, and most over 75 live with two or more</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Older people receive poorer levels of care than younger people with the same conditions</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General medical conditions are treated more effectively than common geriatric conditions</a:t>
            </a:r>
          </a:p>
        </p:txBody>
      </p:sp>
    </p:spTree>
    <p:extLst>
      <p:ext uri="{BB962C8B-B14F-4D97-AF65-F5344CB8AC3E}">
        <p14:creationId xmlns:p14="http://schemas.microsoft.com/office/powerpoint/2010/main" val="16153130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 (1)</a:t>
            </a:r>
          </a:p>
        </p:txBody>
      </p:sp>
      <p:sp>
        <p:nvSpPr>
          <p:cNvPr id="54274"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Providing continuity and care co-ordination</a:t>
            </a:r>
          </a:p>
          <a:p>
            <a:pPr eaLnBrk="1" hangingPunct="1">
              <a:spcBef>
                <a:spcPts val="1200"/>
              </a:spcBef>
              <a:buFont typeface="Wingdings" charset="0"/>
              <a:buChar char="ü"/>
            </a:pPr>
            <a:r>
              <a:rPr lang="en-GB" sz="1400">
                <a:latin typeface="Verdana" charset="0"/>
              </a:rPr>
              <a:t>Using population risk stratification</a:t>
            </a:r>
          </a:p>
          <a:p>
            <a:pPr eaLnBrk="1" hangingPunct="1">
              <a:spcBef>
                <a:spcPts val="1200"/>
              </a:spcBef>
              <a:buFont typeface="Wingdings" charset="0"/>
              <a:buChar char="ü"/>
            </a:pPr>
            <a:r>
              <a:rPr lang="en-GB" sz="1400">
                <a:latin typeface="Verdana" charset="0"/>
              </a:rPr>
              <a:t>Case management delivered through integrated locality-based teams </a:t>
            </a:r>
          </a:p>
          <a:p>
            <a:pPr eaLnBrk="1" hangingPunct="1">
              <a:spcBef>
                <a:spcPts val="1200"/>
              </a:spcBef>
              <a:buFont typeface="Wingdings" charset="0"/>
              <a:buChar char="ü"/>
            </a:pPr>
            <a:r>
              <a:rPr lang="en-GB" sz="1400">
                <a:latin typeface="Verdana" charset="0"/>
              </a:rPr>
              <a:t>Involving older people and their families in planning and co-ordinating  their own care</a:t>
            </a:r>
          </a:p>
          <a:p>
            <a:pPr eaLnBrk="1" hangingPunct="1">
              <a:spcBef>
                <a:spcPts val="1200"/>
              </a:spcBef>
              <a:buFont typeface="Wingdings" charset="0"/>
              <a:buChar char="ü"/>
            </a:pPr>
            <a:r>
              <a:rPr lang="en-GB" sz="1400">
                <a:latin typeface="Verdana" charset="0"/>
              </a:rPr>
              <a:t>Personal care budgets and direct payments</a:t>
            </a:r>
          </a:p>
          <a:p>
            <a:pPr eaLnBrk="1" hangingPunct="1">
              <a:spcBef>
                <a:spcPts val="1200"/>
              </a:spcBef>
              <a:buFont typeface="Wingdings" charset="0"/>
              <a:buChar char="ü"/>
            </a:pPr>
            <a:r>
              <a:rPr lang="en-GB" sz="1400">
                <a:latin typeface="Verdana" charset="0"/>
              </a:rPr>
              <a:t>Telehealth</a:t>
            </a:r>
          </a:p>
        </p:txBody>
      </p:sp>
    </p:spTree>
    <p:extLst>
      <p:ext uri="{BB962C8B-B14F-4D97-AF65-F5344CB8AC3E}">
        <p14:creationId xmlns:p14="http://schemas.microsoft.com/office/powerpoint/2010/main" val="11853944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 (2)</a:t>
            </a:r>
          </a:p>
        </p:txBody>
      </p:sp>
      <p:sp>
        <p:nvSpPr>
          <p:cNvPr id="55298"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Providing support and education for family and volunteer carers </a:t>
            </a:r>
          </a:p>
          <a:p>
            <a:pPr eaLnBrk="1" hangingPunct="1">
              <a:spcBef>
                <a:spcPts val="1200"/>
              </a:spcBef>
              <a:buFont typeface="Wingdings" charset="0"/>
              <a:buChar char="ü"/>
            </a:pPr>
            <a:r>
              <a:rPr lang="en-GB" sz="1400">
                <a:latin typeface="Verdana" charset="0"/>
              </a:rPr>
              <a:t>Ensuring that older people receive the same care and support as younger people  with the same condition</a:t>
            </a:r>
          </a:p>
          <a:p>
            <a:pPr eaLnBrk="1" hangingPunct="1">
              <a:spcBef>
                <a:spcPts val="1200"/>
              </a:spcBef>
              <a:buFont typeface="Wingdings" charset="0"/>
              <a:buChar char="ü"/>
            </a:pPr>
            <a:r>
              <a:rPr lang="en-GB" sz="1400">
                <a:latin typeface="Verdana" charset="0"/>
              </a:rPr>
              <a:t>Improving care and treatment for the common conditions of ageing </a:t>
            </a:r>
          </a:p>
        </p:txBody>
      </p:sp>
    </p:spTree>
    <p:extLst>
      <p:ext uri="{BB962C8B-B14F-4D97-AF65-F5344CB8AC3E}">
        <p14:creationId xmlns:p14="http://schemas.microsoft.com/office/powerpoint/2010/main" val="42507520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Placeholder 3"/>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1670" b="11670"/>
          <a:stretch>
            <a:fillRect/>
          </a:stretch>
        </p:blipFill>
        <p:spPr>
          <a:xfrm>
            <a:off x="468313" y="404813"/>
            <a:ext cx="8207375" cy="5688012"/>
          </a:xfrm>
        </p:spPr>
      </p:pic>
    </p:spTree>
    <p:extLst>
      <p:ext uri="{BB962C8B-B14F-4D97-AF65-F5344CB8AC3E}">
        <p14:creationId xmlns:p14="http://schemas.microsoft.com/office/powerpoint/2010/main" val="19317102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Goal</a:t>
            </a:r>
          </a:p>
        </p:txBody>
      </p:sp>
      <p:sp>
        <p:nvSpPr>
          <p:cNvPr id="57346" name="Rectangle 3"/>
          <p:cNvSpPr txBox="1">
            <a:spLocks noChangeArrowheads="1"/>
          </p:cNvSpPr>
          <p:nvPr/>
        </p:nvSpPr>
        <p:spPr bwMode="auto">
          <a:xfrm>
            <a:off x="468313" y="1844675"/>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a:solidFill>
                  <a:srgbClr val="0070C0"/>
                </a:solidFill>
                <a:latin typeface="Verdana" charset="0"/>
              </a:rPr>
              <a:t>Health and care services should support older people with complex multiple  co-morbidities, including frailty and dementia, to remain as well and independent as possible and to avoid deterioration or complications.</a:t>
            </a:r>
          </a:p>
        </p:txBody>
      </p:sp>
    </p:spTree>
    <p:extLst>
      <p:ext uri="{BB962C8B-B14F-4D97-AF65-F5344CB8AC3E}">
        <p14:creationId xmlns:p14="http://schemas.microsoft.com/office/powerpoint/2010/main" val="31098261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Current situation</a:t>
            </a:r>
          </a:p>
        </p:txBody>
      </p:sp>
      <p:sp>
        <p:nvSpPr>
          <p:cNvPr id="58370"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Char char="û"/>
            </a:pPr>
            <a:r>
              <a:rPr lang="en-GB" sz="1400">
                <a:latin typeface="Verdana" charset="0"/>
              </a:rPr>
              <a:t>Frailty is common but too often neglected</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Around 1 in 3 people over 65 and 1 in 2 over 80 fall each year</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There is considerable underdiagnosis of dementia compared with expected rates</a:t>
            </a:r>
          </a:p>
        </p:txBody>
      </p:sp>
    </p:spTree>
    <p:extLst>
      <p:ext uri="{BB962C8B-B14F-4D97-AF65-F5344CB8AC3E}">
        <p14:creationId xmlns:p14="http://schemas.microsoft.com/office/powerpoint/2010/main" val="444562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a:t>
            </a:r>
          </a:p>
        </p:txBody>
      </p:sp>
      <p:sp>
        <p:nvSpPr>
          <p:cNvPr id="59394"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Recognising the importance of frailty</a:t>
            </a:r>
          </a:p>
          <a:p>
            <a:pPr eaLnBrk="1" hangingPunct="1">
              <a:spcBef>
                <a:spcPts val="1200"/>
              </a:spcBef>
              <a:buFont typeface="Wingdings" charset="0"/>
              <a:buChar char="ü"/>
            </a:pPr>
            <a:r>
              <a:rPr lang="en-GB" sz="1400">
                <a:latin typeface="Verdana" charset="0"/>
              </a:rPr>
              <a:t>Using frailty risk assessment and case-finding</a:t>
            </a:r>
          </a:p>
          <a:p>
            <a:pPr eaLnBrk="1" hangingPunct="1">
              <a:spcBef>
                <a:spcPts val="1200"/>
              </a:spcBef>
              <a:buFont typeface="Wingdings" charset="0"/>
              <a:buChar char="ü"/>
            </a:pPr>
            <a:r>
              <a:rPr lang="en-GB" sz="1400">
                <a:latin typeface="Verdana" charset="0"/>
              </a:rPr>
              <a:t>Using proactive comprehensive geriatric assessment and follow-up  for people identified as frail</a:t>
            </a:r>
          </a:p>
          <a:p>
            <a:pPr eaLnBrk="1" hangingPunct="1">
              <a:spcBef>
                <a:spcPts val="1200"/>
              </a:spcBef>
              <a:buFont typeface="Wingdings" charset="0"/>
              <a:buChar char="ü"/>
            </a:pPr>
            <a:r>
              <a:rPr lang="en-GB" sz="1400">
                <a:latin typeface="Verdana" charset="0"/>
              </a:rPr>
              <a:t>Promoting exercise for frail older people</a:t>
            </a:r>
          </a:p>
          <a:p>
            <a:pPr eaLnBrk="1" hangingPunct="1">
              <a:spcBef>
                <a:spcPts val="1200"/>
              </a:spcBef>
              <a:buFont typeface="Wingdings" charset="0"/>
              <a:buChar char="ü"/>
            </a:pPr>
            <a:r>
              <a:rPr lang="en-GB" sz="1400">
                <a:latin typeface="Verdana" charset="0"/>
              </a:rPr>
              <a:t>Falls prevention</a:t>
            </a:r>
          </a:p>
          <a:p>
            <a:pPr eaLnBrk="1" hangingPunct="1">
              <a:spcBef>
                <a:spcPts val="1200"/>
              </a:spcBef>
              <a:buFont typeface="Wingdings" charset="0"/>
              <a:buChar char="ü"/>
            </a:pPr>
            <a:r>
              <a:rPr lang="en-GB" sz="1400">
                <a:latin typeface="Verdana" charset="0"/>
              </a:rPr>
              <a:t>Providing good care for people with dementia</a:t>
            </a:r>
          </a:p>
          <a:p>
            <a:pPr eaLnBrk="1" hangingPunct="1">
              <a:spcBef>
                <a:spcPts val="1200"/>
              </a:spcBef>
              <a:buFont typeface="Wingdings" charset="0"/>
              <a:buChar char="ü"/>
            </a:pPr>
            <a:r>
              <a:rPr lang="en-GB" sz="1400">
                <a:latin typeface="Verdana" charset="0"/>
              </a:rPr>
              <a:t>Reducing inappropriate polypharmacy</a:t>
            </a:r>
          </a:p>
          <a:p>
            <a:pPr eaLnBrk="1" hangingPunct="1">
              <a:spcBef>
                <a:spcPts val="1200"/>
              </a:spcBef>
              <a:buFont typeface="Wingdings" charset="0"/>
              <a:buChar char="ü"/>
            </a:pPr>
            <a:endParaRPr lang="en-GB" sz="1400">
              <a:latin typeface="Verdana" charset="0"/>
            </a:endParaRPr>
          </a:p>
        </p:txBody>
      </p:sp>
    </p:spTree>
    <p:extLst>
      <p:ext uri="{BB962C8B-B14F-4D97-AF65-F5344CB8AC3E}">
        <p14:creationId xmlns:p14="http://schemas.microsoft.com/office/powerpoint/2010/main" val="2706628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1" name="Picture Placeholder 3"/>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0696" b="10696"/>
          <a:stretch>
            <a:fillRect/>
          </a:stretch>
        </p:blipFill>
        <p:spPr>
          <a:xfrm>
            <a:off x="468313" y="404813"/>
            <a:ext cx="8207375" cy="5832475"/>
          </a:xfrm>
        </p:spPr>
      </p:pic>
    </p:spTree>
    <p:extLst>
      <p:ext uri="{BB962C8B-B14F-4D97-AF65-F5344CB8AC3E}">
        <p14:creationId xmlns:p14="http://schemas.microsoft.com/office/powerpoint/2010/main" val="10271217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Goal</a:t>
            </a:r>
          </a:p>
        </p:txBody>
      </p:sp>
      <p:sp>
        <p:nvSpPr>
          <p:cNvPr id="62466" name="Rectangle 3"/>
          <p:cNvSpPr txBox="1">
            <a:spLocks noChangeArrowheads="1"/>
          </p:cNvSpPr>
          <p:nvPr/>
        </p:nvSpPr>
        <p:spPr bwMode="auto">
          <a:xfrm>
            <a:off x="471488" y="1844675"/>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a:solidFill>
                  <a:srgbClr val="0070C0"/>
                </a:solidFill>
                <a:latin typeface="Verdana" charset="0"/>
              </a:rPr>
              <a:t>When the health or independence of older people rapidly deteriorates, they should have rapid access to urgent care, including effective alternatives to hospital.</a:t>
            </a:r>
          </a:p>
        </p:txBody>
      </p:sp>
    </p:spTree>
    <p:extLst>
      <p:ext uri="{BB962C8B-B14F-4D97-AF65-F5344CB8AC3E}">
        <p14:creationId xmlns:p14="http://schemas.microsoft.com/office/powerpoint/2010/main" val="412678932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Current situation</a:t>
            </a:r>
          </a:p>
        </p:txBody>
      </p:sp>
      <p:sp>
        <p:nvSpPr>
          <p:cNvPr id="63490"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Char char="Ø"/>
            </a:pPr>
            <a:r>
              <a:rPr lang="en-GB" sz="1400">
                <a:latin typeface="Verdana" charset="0"/>
              </a:rPr>
              <a:t>Older people are more likely to call an ambulance from home, more likely to be taken to hospital, and then more likely to be admitted than younger people</a:t>
            </a:r>
          </a:p>
          <a:p>
            <a:pPr eaLnBrk="1" hangingPunct="1">
              <a:spcBef>
                <a:spcPct val="20000"/>
              </a:spcBef>
              <a:buFont typeface="Wingdings" charset="0"/>
              <a:buChar char="Ø"/>
            </a:pPr>
            <a:endParaRPr lang="en-GB" sz="1400">
              <a:latin typeface="Verdana" charset="0"/>
            </a:endParaRPr>
          </a:p>
          <a:p>
            <a:pPr eaLnBrk="1" hangingPunct="1">
              <a:spcBef>
                <a:spcPct val="20000"/>
              </a:spcBef>
              <a:buFont typeface="Wingdings" charset="0"/>
              <a:buChar char="Ø"/>
            </a:pPr>
            <a:r>
              <a:rPr lang="en-GB" sz="1400">
                <a:latin typeface="Verdana" charset="0"/>
              </a:rPr>
              <a:t>People under 65 use an average of 0.2 emergency bed days per year, while people over 85 use an average of 5 bed days</a:t>
            </a:r>
          </a:p>
        </p:txBody>
      </p:sp>
    </p:spTree>
    <p:extLst>
      <p:ext uri="{BB962C8B-B14F-4D97-AF65-F5344CB8AC3E}">
        <p14:creationId xmlns:p14="http://schemas.microsoft.com/office/powerpoint/2010/main" val="302453394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a:t>
            </a:r>
          </a:p>
        </p:txBody>
      </p:sp>
      <p:sp>
        <p:nvSpPr>
          <p:cNvPr id="64514"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Promoting continuity of primary care</a:t>
            </a:r>
          </a:p>
          <a:p>
            <a:pPr eaLnBrk="1" hangingPunct="1">
              <a:spcBef>
                <a:spcPts val="1200"/>
              </a:spcBef>
              <a:buFont typeface="Wingdings" charset="0"/>
              <a:buChar char="ü"/>
            </a:pPr>
            <a:r>
              <a:rPr lang="en-GB" sz="1400">
                <a:latin typeface="Verdana" charset="0"/>
              </a:rPr>
              <a:t>Providing urgent access to primary care</a:t>
            </a:r>
          </a:p>
          <a:p>
            <a:pPr eaLnBrk="1" hangingPunct="1">
              <a:spcBef>
                <a:spcPts val="1200"/>
              </a:spcBef>
              <a:buFont typeface="Wingdings" charset="0"/>
              <a:buChar char="ü"/>
            </a:pPr>
            <a:r>
              <a:rPr lang="en-GB" sz="1400">
                <a:latin typeface="Verdana" charset="0"/>
              </a:rPr>
              <a:t>Providing urgent, co-ordinated social care</a:t>
            </a:r>
          </a:p>
          <a:p>
            <a:pPr eaLnBrk="1" hangingPunct="1">
              <a:spcBef>
                <a:spcPts val="1200"/>
              </a:spcBef>
              <a:buFont typeface="Wingdings" charset="0"/>
              <a:buChar char="ü"/>
            </a:pPr>
            <a:r>
              <a:rPr lang="en-GB" sz="1400">
                <a:latin typeface="Verdana" charset="0"/>
              </a:rPr>
              <a:t>Ensuring that ambulance services implement shared care strategies  with other services</a:t>
            </a:r>
          </a:p>
          <a:p>
            <a:pPr eaLnBrk="1" hangingPunct="1">
              <a:spcBef>
                <a:spcPts val="1200"/>
              </a:spcBef>
              <a:buFont typeface="Wingdings" charset="0"/>
              <a:buChar char="ü"/>
            </a:pPr>
            <a:r>
              <a:rPr lang="en-GB" sz="1400">
                <a:latin typeface="Verdana" charset="0"/>
              </a:rPr>
              <a:t>Using admission-prevention Hospital At Home services</a:t>
            </a:r>
          </a:p>
          <a:p>
            <a:pPr eaLnBrk="1" hangingPunct="1">
              <a:spcBef>
                <a:spcPts val="1200"/>
              </a:spcBef>
              <a:buFont typeface="Wingdings" charset="0"/>
              <a:buChar char="ü"/>
            </a:pPr>
            <a:r>
              <a:rPr lang="en-GB" sz="1400">
                <a:latin typeface="Verdana" charset="0"/>
              </a:rPr>
              <a:t>Using virtual or community wards</a:t>
            </a:r>
          </a:p>
          <a:p>
            <a:pPr eaLnBrk="1" hangingPunct="1">
              <a:spcBef>
                <a:spcPts val="1200"/>
              </a:spcBef>
              <a:buFont typeface="Wingdings" charset="0"/>
              <a:buChar char="ü"/>
            </a:pPr>
            <a:r>
              <a:rPr lang="en-GB" sz="1400">
                <a:latin typeface="Verdana" charset="0"/>
              </a:rPr>
              <a:t>Providing telecare for older people at risk</a:t>
            </a:r>
          </a:p>
          <a:p>
            <a:pPr eaLnBrk="1" hangingPunct="1">
              <a:spcBef>
                <a:spcPts val="1200"/>
              </a:spcBef>
              <a:buFont typeface="Wingdings" charset="0"/>
              <a:buChar char="ü"/>
            </a:pPr>
            <a:r>
              <a:rPr lang="en-GB" sz="1400">
                <a:latin typeface="Verdana" charset="0"/>
              </a:rPr>
              <a:t>Discharge-to-assess models</a:t>
            </a:r>
          </a:p>
          <a:p>
            <a:pPr eaLnBrk="1" hangingPunct="1">
              <a:spcBef>
                <a:spcPts val="1200"/>
              </a:spcBef>
              <a:buFont typeface="Wingdings" charset="0"/>
              <a:buChar char="ü"/>
            </a:pPr>
            <a:r>
              <a:rPr lang="en-GB" sz="1400">
                <a:latin typeface="Verdana" charset="0"/>
              </a:rPr>
              <a:t>Providing rapid access ambulatory care clinics</a:t>
            </a:r>
          </a:p>
          <a:p>
            <a:pPr eaLnBrk="1" hangingPunct="1">
              <a:spcBef>
                <a:spcPts val="1200"/>
              </a:spcBef>
              <a:buFont typeface="Wingdings" charset="0"/>
              <a:buChar char="ü"/>
            </a:pPr>
            <a:r>
              <a:rPr lang="en-GB" sz="1400">
                <a:latin typeface="Verdana" charset="0"/>
              </a:rPr>
              <a:t>Using community and interface geriatrics </a:t>
            </a:r>
          </a:p>
        </p:txBody>
      </p:sp>
    </p:spTree>
    <p:extLst>
      <p:ext uri="{BB962C8B-B14F-4D97-AF65-F5344CB8AC3E}">
        <p14:creationId xmlns:p14="http://schemas.microsoft.com/office/powerpoint/2010/main" val="247856389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7" name="Picture Placeholder 3"/>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1179" b="11179"/>
          <a:stretch>
            <a:fillRect/>
          </a:stretch>
        </p:blipFill>
        <p:spPr>
          <a:xfrm>
            <a:off x="468313" y="476250"/>
            <a:ext cx="8207375" cy="5761038"/>
          </a:xfrm>
        </p:spPr>
      </p:pic>
    </p:spTree>
    <p:extLst>
      <p:ext uri="{BB962C8B-B14F-4D97-AF65-F5344CB8AC3E}">
        <p14:creationId xmlns:p14="http://schemas.microsoft.com/office/powerpoint/2010/main" val="310642234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Goal</a:t>
            </a:r>
          </a:p>
        </p:txBody>
      </p:sp>
      <p:sp>
        <p:nvSpPr>
          <p:cNvPr id="66562" name="Rectangle 3"/>
          <p:cNvSpPr txBox="1">
            <a:spLocks noChangeArrowheads="1"/>
          </p:cNvSpPr>
          <p:nvPr/>
        </p:nvSpPr>
        <p:spPr bwMode="auto">
          <a:xfrm>
            <a:off x="611188" y="1628775"/>
            <a:ext cx="7705725"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a:solidFill>
                  <a:srgbClr val="0070C0"/>
                </a:solidFill>
                <a:latin typeface="Verdana" charset="0"/>
              </a:rPr>
              <a:t>Acute hospital care must meet the needs of older patients with complex co-morbidities, frailty and dementia. </a:t>
            </a:r>
          </a:p>
          <a:p>
            <a:pPr algn="ctr" eaLnBrk="1" hangingPunct="1">
              <a:spcBef>
                <a:spcPct val="20000"/>
              </a:spcBef>
            </a:pPr>
            <a:endParaRPr lang="en-GB">
              <a:solidFill>
                <a:srgbClr val="0070C0"/>
              </a:solidFill>
              <a:latin typeface="Verdana" charset="0"/>
            </a:endParaRPr>
          </a:p>
          <a:p>
            <a:pPr algn="ctr" eaLnBrk="1" hangingPunct="1">
              <a:spcBef>
                <a:spcPct val="20000"/>
              </a:spcBef>
            </a:pPr>
            <a:r>
              <a:rPr lang="en-GB">
                <a:solidFill>
                  <a:srgbClr val="0070C0"/>
                </a:solidFill>
                <a:latin typeface="Verdana" charset="0"/>
              </a:rPr>
              <a:t>Services should provide adequate access to specialist input, minimise harms and ward moves, and provide care that is compassionate and person-centred.</a:t>
            </a:r>
          </a:p>
        </p:txBody>
      </p:sp>
    </p:spTree>
    <p:extLst>
      <p:ext uri="{BB962C8B-B14F-4D97-AF65-F5344CB8AC3E}">
        <p14:creationId xmlns:p14="http://schemas.microsoft.com/office/powerpoint/2010/main" val="15062274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Current situation</a:t>
            </a:r>
          </a:p>
        </p:txBody>
      </p:sp>
      <p:sp>
        <p:nvSpPr>
          <p:cNvPr id="67586" name="Rectangle 3"/>
          <p:cNvSpPr txBox="1">
            <a:spLocks noChangeArrowheads="1"/>
          </p:cNvSpPr>
          <p:nvPr/>
        </p:nvSpPr>
        <p:spPr bwMode="auto">
          <a:xfrm>
            <a:off x="468313" y="1500188"/>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Char char="û"/>
            </a:pPr>
            <a:r>
              <a:rPr lang="en-GB" sz="1400">
                <a:latin typeface="Verdana" charset="0"/>
              </a:rPr>
              <a:t>People over 65 also account for 80 per cent of hospital admissions that involve stays of more than two weeks</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Successive audits have shown consistent failures to provide even basic assessments or treatment plans for some of the common harms of hospitalisation</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Numerous reports have documented failings in older people’s experience of care in hospital</a:t>
            </a:r>
          </a:p>
        </p:txBody>
      </p:sp>
    </p:spTree>
    <p:extLst>
      <p:ext uri="{BB962C8B-B14F-4D97-AF65-F5344CB8AC3E}">
        <p14:creationId xmlns:p14="http://schemas.microsoft.com/office/powerpoint/2010/main" val="12005462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a:t>
            </a:r>
          </a:p>
        </p:txBody>
      </p:sp>
      <p:sp>
        <p:nvSpPr>
          <p:cNvPr id="68610"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Using comprehensive geriatric assessment</a:t>
            </a:r>
          </a:p>
          <a:p>
            <a:pPr eaLnBrk="1" hangingPunct="1">
              <a:spcBef>
                <a:spcPts val="1200"/>
              </a:spcBef>
              <a:buFont typeface="Wingdings" charset="0"/>
              <a:buChar char="ü"/>
            </a:pPr>
            <a:r>
              <a:rPr lang="en-GB" sz="1400">
                <a:latin typeface="Verdana" charset="0"/>
              </a:rPr>
              <a:t>Focusing on older patients with frailty</a:t>
            </a:r>
          </a:p>
          <a:p>
            <a:pPr eaLnBrk="1" hangingPunct="1">
              <a:spcBef>
                <a:spcPts val="1200"/>
              </a:spcBef>
              <a:buFont typeface="Wingdings" charset="0"/>
              <a:buChar char="ü"/>
            </a:pPr>
            <a:r>
              <a:rPr lang="en-GB" sz="1400">
                <a:latin typeface="Verdana" charset="0"/>
              </a:rPr>
              <a:t>Specialist elderly care units and wards</a:t>
            </a:r>
          </a:p>
          <a:p>
            <a:pPr eaLnBrk="1" hangingPunct="1">
              <a:spcBef>
                <a:spcPts val="1200"/>
              </a:spcBef>
              <a:buFont typeface="Wingdings" charset="0"/>
              <a:buChar char="ü"/>
            </a:pPr>
            <a:r>
              <a:rPr lang="en-GB" sz="1400">
                <a:latin typeface="Verdana" charset="0"/>
              </a:rPr>
              <a:t>Liaison and in-reach services for frail older people under other medical  and surgical specialities</a:t>
            </a:r>
          </a:p>
          <a:p>
            <a:pPr eaLnBrk="1" hangingPunct="1">
              <a:spcBef>
                <a:spcPts val="1200"/>
              </a:spcBef>
              <a:buFont typeface="Wingdings" charset="0"/>
              <a:buChar char="ü"/>
            </a:pPr>
            <a:r>
              <a:rPr lang="en-GB" sz="1400">
                <a:latin typeface="Verdana" charset="0"/>
              </a:rPr>
              <a:t>Maximising continuity of care</a:t>
            </a:r>
          </a:p>
          <a:p>
            <a:pPr eaLnBrk="1" hangingPunct="1">
              <a:spcBef>
                <a:spcPts val="1200"/>
              </a:spcBef>
              <a:buFont typeface="Wingdings" charset="0"/>
              <a:buChar char="ü"/>
            </a:pPr>
            <a:r>
              <a:rPr lang="en-GB" sz="1400">
                <a:latin typeface="Verdana" charset="0"/>
              </a:rPr>
              <a:t>Improving safety and preventing avoidable deaths</a:t>
            </a:r>
          </a:p>
          <a:p>
            <a:pPr eaLnBrk="1" hangingPunct="1">
              <a:spcBef>
                <a:spcPts val="1200"/>
              </a:spcBef>
              <a:buFont typeface="Wingdings" charset="0"/>
              <a:buChar char="ü"/>
            </a:pPr>
            <a:r>
              <a:rPr lang="en-GB" sz="1400">
                <a:latin typeface="Verdana" charset="0"/>
              </a:rPr>
              <a:t>Minimising harms of hospitalisation</a:t>
            </a:r>
          </a:p>
          <a:p>
            <a:pPr eaLnBrk="1" hangingPunct="1">
              <a:spcBef>
                <a:spcPts val="1200"/>
              </a:spcBef>
              <a:buFont typeface="Wingdings" charset="0"/>
              <a:buChar char="ü"/>
            </a:pPr>
            <a:r>
              <a:rPr lang="en-GB" sz="1400">
                <a:latin typeface="Verdana" charset="0"/>
              </a:rPr>
              <a:t>Improving care for inpatients with dementia and mental health problems</a:t>
            </a:r>
          </a:p>
          <a:p>
            <a:pPr eaLnBrk="1" hangingPunct="1">
              <a:spcBef>
                <a:spcPts val="1200"/>
              </a:spcBef>
              <a:buFont typeface="Wingdings" charset="0"/>
              <a:buChar char="ü"/>
            </a:pPr>
            <a:r>
              <a:rPr lang="en-GB" sz="1400">
                <a:latin typeface="Verdana" charset="0"/>
              </a:rPr>
              <a:t>Focusing on dignified person-centred care </a:t>
            </a:r>
          </a:p>
        </p:txBody>
      </p:sp>
    </p:spTree>
    <p:extLst>
      <p:ext uri="{BB962C8B-B14F-4D97-AF65-F5344CB8AC3E}">
        <p14:creationId xmlns:p14="http://schemas.microsoft.com/office/powerpoint/2010/main" val="8631398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3" name="Picture Placeholder 3"/>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0696" b="10696"/>
          <a:stretch>
            <a:fillRect/>
          </a:stretch>
        </p:blipFill>
        <p:spPr>
          <a:xfrm>
            <a:off x="468313" y="333375"/>
            <a:ext cx="8207375" cy="5832475"/>
          </a:xfrm>
        </p:spPr>
      </p:pic>
    </p:spTree>
    <p:extLst>
      <p:ext uri="{BB962C8B-B14F-4D97-AF65-F5344CB8AC3E}">
        <p14:creationId xmlns:p14="http://schemas.microsoft.com/office/powerpoint/2010/main" val="13484702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Goal</a:t>
            </a:r>
          </a:p>
        </p:txBody>
      </p:sp>
      <p:sp>
        <p:nvSpPr>
          <p:cNvPr id="70658" name="Rectangle 3"/>
          <p:cNvSpPr txBox="1">
            <a:spLocks noChangeArrowheads="1"/>
          </p:cNvSpPr>
          <p:nvPr/>
        </p:nvSpPr>
        <p:spPr bwMode="auto">
          <a:xfrm>
            <a:off x="468313" y="1484313"/>
            <a:ext cx="80645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a:solidFill>
                  <a:srgbClr val="0070C0"/>
                </a:solidFill>
                <a:latin typeface="Verdana" charset="0"/>
              </a:rPr>
              <a:t>Discharge planning needs to start at first contact with hospital and be standardised and embedded in practice, with older people and their carers fully and promptly involved. </a:t>
            </a:r>
          </a:p>
          <a:p>
            <a:pPr algn="ctr" eaLnBrk="1" hangingPunct="1">
              <a:spcBef>
                <a:spcPct val="20000"/>
              </a:spcBef>
            </a:pPr>
            <a:endParaRPr lang="en-GB">
              <a:solidFill>
                <a:srgbClr val="0070C0"/>
              </a:solidFill>
              <a:latin typeface="Verdana" charset="0"/>
            </a:endParaRPr>
          </a:p>
          <a:p>
            <a:pPr algn="ctr" eaLnBrk="1" hangingPunct="1">
              <a:spcBef>
                <a:spcPct val="20000"/>
              </a:spcBef>
            </a:pPr>
            <a:r>
              <a:rPr lang="en-GB">
                <a:solidFill>
                  <a:srgbClr val="0070C0"/>
                </a:solidFill>
                <a:latin typeface="Verdana" charset="0"/>
              </a:rPr>
              <a:t>The NHS and social care should work together to ensure that patients can leave hospital once their clinical treatment is complete, with good post-discharge support in the community. </a:t>
            </a:r>
          </a:p>
        </p:txBody>
      </p:sp>
    </p:spTree>
    <p:extLst>
      <p:ext uri="{BB962C8B-B14F-4D97-AF65-F5344CB8AC3E}">
        <p14:creationId xmlns:p14="http://schemas.microsoft.com/office/powerpoint/2010/main" val="87999930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Current situation</a:t>
            </a:r>
          </a:p>
        </p:txBody>
      </p:sp>
      <p:sp>
        <p:nvSpPr>
          <p:cNvPr id="71682"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Char char="û"/>
            </a:pPr>
            <a:r>
              <a:rPr lang="en-GB" sz="1400">
                <a:latin typeface="Verdana" charset="0"/>
              </a:rPr>
              <a:t>Around 1 in 4 people over 75 in hospital beds have no medical need to be in hospital </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Older people frequently report uncertainty, lack of confidence and lack of support on discharge from hospital </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Older people with complex needs, including long-term conditions and frailty, are at particularly high risk of readmission</a:t>
            </a:r>
          </a:p>
        </p:txBody>
      </p:sp>
    </p:spTree>
    <p:extLst>
      <p:ext uri="{BB962C8B-B14F-4D97-AF65-F5344CB8AC3E}">
        <p14:creationId xmlns:p14="http://schemas.microsoft.com/office/powerpoint/2010/main" val="374301980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a:t>
            </a:r>
          </a:p>
        </p:txBody>
      </p:sp>
      <p:sp>
        <p:nvSpPr>
          <p:cNvPr id="72706"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Early senior assessment, assertive discharge planning, and a clear focus  on patient flow</a:t>
            </a:r>
          </a:p>
          <a:p>
            <a:pPr eaLnBrk="1" hangingPunct="1">
              <a:spcBef>
                <a:spcPts val="1200"/>
              </a:spcBef>
              <a:buFont typeface="Wingdings" charset="0"/>
              <a:buChar char="ü"/>
            </a:pPr>
            <a:r>
              <a:rPr lang="en-GB" sz="1400">
                <a:latin typeface="Verdana" charset="0"/>
              </a:rPr>
              <a:t>A concerted focus on discharge planning throughout hospital stay,  and the ability to discharge seven days a week</a:t>
            </a:r>
          </a:p>
          <a:p>
            <a:pPr eaLnBrk="1" hangingPunct="1">
              <a:spcBef>
                <a:spcPts val="1200"/>
              </a:spcBef>
              <a:buFont typeface="Wingdings" charset="0"/>
              <a:buChar char="ü"/>
            </a:pPr>
            <a:r>
              <a:rPr lang="en-GB" sz="1400">
                <a:latin typeface="Verdana" charset="0"/>
              </a:rPr>
              <a:t>Involving older people and their carers in discharge plans</a:t>
            </a:r>
          </a:p>
          <a:p>
            <a:pPr eaLnBrk="1" hangingPunct="1">
              <a:spcBef>
                <a:spcPts val="1200"/>
              </a:spcBef>
              <a:buFont typeface="Wingdings" charset="0"/>
              <a:buChar char="ü"/>
            </a:pPr>
            <a:r>
              <a:rPr lang="en-GB" sz="1400">
                <a:latin typeface="Verdana" charset="0"/>
              </a:rPr>
              <a:t>Ensuring integrated information systems and structured  multi-professional communication</a:t>
            </a:r>
          </a:p>
          <a:p>
            <a:pPr eaLnBrk="1" hangingPunct="1">
              <a:spcBef>
                <a:spcPts val="1200"/>
              </a:spcBef>
              <a:buFont typeface="Wingdings" charset="0"/>
              <a:buChar char="ü"/>
            </a:pPr>
            <a:r>
              <a:rPr lang="en-GB" sz="1400">
                <a:latin typeface="Verdana" charset="0"/>
              </a:rPr>
              <a:t>Strengthening post-discharge assessment and support </a:t>
            </a:r>
          </a:p>
          <a:p>
            <a:pPr eaLnBrk="1" hangingPunct="1">
              <a:spcBef>
                <a:spcPts val="1200"/>
              </a:spcBef>
              <a:buFont typeface="Wingdings" charset="0"/>
              <a:buChar char="ü"/>
            </a:pPr>
            <a:r>
              <a:rPr lang="en-GB" sz="1400">
                <a:latin typeface="Verdana" charset="0"/>
              </a:rPr>
              <a:t>Reducing delayed transfers of care </a:t>
            </a:r>
          </a:p>
        </p:txBody>
      </p:sp>
    </p:spTree>
    <p:extLst>
      <p:ext uri="{BB962C8B-B14F-4D97-AF65-F5344CB8AC3E}">
        <p14:creationId xmlns:p14="http://schemas.microsoft.com/office/powerpoint/2010/main" val="35994362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29" name="Picture Placeholder 5"/>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1179" b="11179"/>
          <a:stretch>
            <a:fillRect/>
          </a:stretch>
        </p:blipFill>
        <p:spPr>
          <a:xfrm>
            <a:off x="468313" y="476250"/>
            <a:ext cx="8207375" cy="5761038"/>
          </a:xfrm>
        </p:spPr>
      </p:pic>
    </p:spTree>
    <p:extLst>
      <p:ext uri="{BB962C8B-B14F-4D97-AF65-F5344CB8AC3E}">
        <p14:creationId xmlns:p14="http://schemas.microsoft.com/office/powerpoint/2010/main" val="31531583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Goal</a:t>
            </a:r>
          </a:p>
        </p:txBody>
      </p:sp>
      <p:sp>
        <p:nvSpPr>
          <p:cNvPr id="74754" name="Rectangle 3"/>
          <p:cNvSpPr txBox="1">
            <a:spLocks noChangeArrowheads="1"/>
          </p:cNvSpPr>
          <p:nvPr/>
        </p:nvSpPr>
        <p:spPr bwMode="auto">
          <a:xfrm>
            <a:off x="468313" y="17002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a:solidFill>
                  <a:srgbClr val="0070C0"/>
                </a:solidFill>
                <a:latin typeface="Verdana" charset="0"/>
              </a:rPr>
              <a:t>Older people should receive adequate rehabilitation and re-ablement when needed, to prevent permanent disability, greater reliance on care and support, avoidable admissions to hospital, delayed discharge from hospital, and to provide adequate periods of assessment and recovery before any decision is made to move into long-term care.</a:t>
            </a:r>
          </a:p>
          <a:p>
            <a:pPr algn="ctr" eaLnBrk="1" hangingPunct="1">
              <a:spcBef>
                <a:spcPct val="20000"/>
              </a:spcBef>
            </a:pPr>
            <a:r>
              <a:rPr lang="en-GB">
                <a:solidFill>
                  <a:srgbClr val="0070C0"/>
                </a:solidFill>
                <a:latin typeface="Verdana" charset="0"/>
              </a:rPr>
              <a:t> </a:t>
            </a:r>
          </a:p>
        </p:txBody>
      </p:sp>
    </p:spTree>
    <p:extLst>
      <p:ext uri="{BB962C8B-B14F-4D97-AF65-F5344CB8AC3E}">
        <p14:creationId xmlns:p14="http://schemas.microsoft.com/office/powerpoint/2010/main" val="16468236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Current situation</a:t>
            </a:r>
          </a:p>
        </p:txBody>
      </p:sp>
      <p:sp>
        <p:nvSpPr>
          <p:cNvPr id="75778"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Char char="û"/>
            </a:pPr>
            <a:r>
              <a:rPr lang="en-GB" sz="1400">
                <a:latin typeface="Verdana" charset="0"/>
              </a:rPr>
              <a:t>Most people over 65 presenting acutely to hospital have impairment in one or more activities of daily living and many have not returned to baseline levels of mobility or functional independence on discharge from hospital </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The National Intermediate Care Audit for England concluded that there are only around half the beds and places needed to ensure that no older person is in a hospital bed if it can be avoided</a:t>
            </a:r>
          </a:p>
          <a:p>
            <a:pPr eaLnBrk="1" hangingPunct="1">
              <a:spcBef>
                <a:spcPct val="20000"/>
              </a:spcBef>
              <a:buFont typeface="Wingdings" charset="0"/>
              <a:buChar char="û"/>
            </a:pPr>
            <a:endParaRPr lang="en-GB" sz="1400">
              <a:latin typeface="Verdana" charset="0"/>
            </a:endParaRPr>
          </a:p>
        </p:txBody>
      </p:sp>
    </p:spTree>
    <p:extLst>
      <p:ext uri="{BB962C8B-B14F-4D97-AF65-F5344CB8AC3E}">
        <p14:creationId xmlns:p14="http://schemas.microsoft.com/office/powerpoint/2010/main" val="27431364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a:t>
            </a:r>
          </a:p>
        </p:txBody>
      </p:sp>
      <p:sp>
        <p:nvSpPr>
          <p:cNvPr id="76802" name="Rectangle 3"/>
          <p:cNvSpPr txBox="1">
            <a:spLocks noChangeArrowheads="1"/>
          </p:cNvSpPr>
          <p:nvPr/>
        </p:nvSpPr>
        <p:spPr bwMode="auto">
          <a:xfrm>
            <a:off x="468313" y="1341438"/>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Shared and comprehensive assessment of needs and personalised plans</a:t>
            </a:r>
          </a:p>
          <a:p>
            <a:pPr eaLnBrk="1" hangingPunct="1">
              <a:spcBef>
                <a:spcPts val="1200"/>
              </a:spcBef>
              <a:buFont typeface="Wingdings" charset="0"/>
              <a:buChar char="ü"/>
            </a:pPr>
            <a:r>
              <a:rPr lang="en-GB" sz="1400">
                <a:latin typeface="Verdana" charset="0"/>
              </a:rPr>
              <a:t>Implementing evidence-based best practice</a:t>
            </a:r>
          </a:p>
          <a:p>
            <a:pPr eaLnBrk="1" hangingPunct="1">
              <a:spcBef>
                <a:spcPts val="1200"/>
              </a:spcBef>
              <a:buFont typeface="Wingdings" charset="0"/>
              <a:buChar char="ü"/>
            </a:pPr>
            <a:r>
              <a:rPr lang="en-GB" sz="1400">
                <a:latin typeface="Verdana" charset="0"/>
              </a:rPr>
              <a:t>Commissioning for outcomes</a:t>
            </a:r>
          </a:p>
          <a:p>
            <a:pPr eaLnBrk="1" hangingPunct="1">
              <a:spcBef>
                <a:spcPts val="1200"/>
              </a:spcBef>
              <a:buFont typeface="Wingdings" charset="0"/>
              <a:buChar char="ü"/>
            </a:pPr>
            <a:r>
              <a:rPr lang="en-GB" sz="1400">
                <a:latin typeface="Verdana" charset="0"/>
              </a:rPr>
              <a:t>Home-based rehabilitation and re-ablement</a:t>
            </a:r>
          </a:p>
          <a:p>
            <a:pPr eaLnBrk="1" hangingPunct="1">
              <a:spcBef>
                <a:spcPts val="1200"/>
              </a:spcBef>
              <a:buFont typeface="Wingdings" charset="0"/>
              <a:buChar char="ü"/>
            </a:pPr>
            <a:r>
              <a:rPr lang="en-GB" sz="1400">
                <a:latin typeface="Verdana" charset="0"/>
              </a:rPr>
              <a:t>Community hospital-based rehabilitation and re-ablement </a:t>
            </a:r>
          </a:p>
          <a:p>
            <a:pPr eaLnBrk="1" hangingPunct="1">
              <a:spcBef>
                <a:spcPts val="1200"/>
              </a:spcBef>
              <a:buFont typeface="Wingdings" charset="0"/>
              <a:buChar char="ü"/>
            </a:pPr>
            <a:r>
              <a:rPr lang="en-GB" sz="1400">
                <a:latin typeface="Verdana" charset="0"/>
              </a:rPr>
              <a:t>Using alternative providers</a:t>
            </a:r>
          </a:p>
          <a:p>
            <a:pPr eaLnBrk="1" hangingPunct="1">
              <a:spcBef>
                <a:spcPts val="1200"/>
              </a:spcBef>
              <a:buFont typeface="Wingdings" charset="0"/>
              <a:buChar char="ü"/>
            </a:pPr>
            <a:r>
              <a:rPr lang="en-GB" sz="1400">
                <a:latin typeface="Verdana" charset="0"/>
              </a:rPr>
              <a:t>Providing workforce training in re-ablement </a:t>
            </a:r>
          </a:p>
          <a:p>
            <a:pPr eaLnBrk="1" hangingPunct="1">
              <a:spcBef>
                <a:spcPts val="1200"/>
              </a:spcBef>
              <a:buFont typeface="Wingdings" charset="0"/>
              <a:buChar char="ü"/>
            </a:pPr>
            <a:r>
              <a:rPr lang="en-GB" sz="1400">
                <a:latin typeface="Verdana" charset="0"/>
              </a:rPr>
              <a:t>Successful ending of and transition from rehabilitation and re-ablement </a:t>
            </a:r>
          </a:p>
        </p:txBody>
      </p:sp>
    </p:spTree>
    <p:extLst>
      <p:ext uri="{BB962C8B-B14F-4D97-AF65-F5344CB8AC3E}">
        <p14:creationId xmlns:p14="http://schemas.microsoft.com/office/powerpoint/2010/main" val="30496827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5" name="Picture Placeholder 3"/>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1670" b="11670"/>
          <a:stretch>
            <a:fillRect/>
          </a:stretch>
        </p:blipFill>
        <p:spPr>
          <a:xfrm>
            <a:off x="468313" y="404813"/>
            <a:ext cx="8207375" cy="5688012"/>
          </a:xfrm>
        </p:spPr>
      </p:pic>
    </p:spTree>
    <p:extLst>
      <p:ext uri="{BB962C8B-B14F-4D97-AF65-F5344CB8AC3E}">
        <p14:creationId xmlns:p14="http://schemas.microsoft.com/office/powerpoint/2010/main" val="398491765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Goal</a:t>
            </a:r>
          </a:p>
        </p:txBody>
      </p:sp>
      <p:sp>
        <p:nvSpPr>
          <p:cNvPr id="78850"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a:solidFill>
                  <a:srgbClr val="0070C0"/>
                </a:solidFill>
                <a:latin typeface="Verdana" charset="0"/>
              </a:rPr>
              <a:t>Though some people make a positive choice to enter long-term care, older people should only generally move into nursing and residential care when treatment, rehabilitation and other alternatives have been exhausted.</a:t>
            </a:r>
          </a:p>
          <a:p>
            <a:pPr algn="ctr" eaLnBrk="1" hangingPunct="1">
              <a:spcBef>
                <a:spcPct val="20000"/>
              </a:spcBef>
            </a:pPr>
            <a:r>
              <a:rPr lang="en-GB">
                <a:solidFill>
                  <a:srgbClr val="0070C0"/>
                </a:solidFill>
                <a:latin typeface="Verdana" charset="0"/>
              </a:rPr>
              <a:t> </a:t>
            </a:r>
          </a:p>
          <a:p>
            <a:pPr algn="ctr" eaLnBrk="1" hangingPunct="1">
              <a:spcBef>
                <a:spcPct val="20000"/>
              </a:spcBef>
            </a:pPr>
            <a:r>
              <a:rPr lang="en-GB">
                <a:solidFill>
                  <a:srgbClr val="0070C0"/>
                </a:solidFill>
                <a:latin typeface="Verdana" charset="0"/>
              </a:rPr>
              <a:t>Residents should consistently receive high-quality care that is person-centred and dignified, and have the same access to all necessary health care as older people living in other settings. </a:t>
            </a:r>
          </a:p>
        </p:txBody>
      </p:sp>
    </p:spTree>
    <p:extLst>
      <p:ext uri="{BB962C8B-B14F-4D97-AF65-F5344CB8AC3E}">
        <p14:creationId xmlns:p14="http://schemas.microsoft.com/office/powerpoint/2010/main" val="186836049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Current situation</a:t>
            </a:r>
          </a:p>
        </p:txBody>
      </p:sp>
      <p:sp>
        <p:nvSpPr>
          <p:cNvPr id="79874"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Char char="Ø"/>
            </a:pPr>
            <a:r>
              <a:rPr lang="en-GB" sz="1400">
                <a:latin typeface="Verdana" charset="0"/>
              </a:rPr>
              <a:t>There are an estimated 390,000 people over 65 in care homes in England – four times as many as in hospital beds at any given time</a:t>
            </a:r>
          </a:p>
          <a:p>
            <a:pPr eaLnBrk="1" hangingPunct="1">
              <a:spcBef>
                <a:spcPct val="20000"/>
              </a:spcBef>
              <a:buFont typeface="Wingdings" charset="0"/>
              <a:buChar char="Ø"/>
            </a:pPr>
            <a:endParaRPr lang="en-GB" sz="1400">
              <a:latin typeface="Verdana" charset="0"/>
            </a:endParaRPr>
          </a:p>
          <a:p>
            <a:pPr eaLnBrk="1" hangingPunct="1">
              <a:spcBef>
                <a:spcPct val="20000"/>
              </a:spcBef>
              <a:buFont typeface="Wingdings" charset="0"/>
              <a:buChar char="Ø"/>
            </a:pPr>
            <a:r>
              <a:rPr lang="en-GB" sz="1400">
                <a:latin typeface="Verdana" charset="0"/>
              </a:rPr>
              <a:t>Levels of dependency are rising, so that the population in ‘residential’ homes now resembles that only found in nursing homes a few years ago</a:t>
            </a:r>
          </a:p>
          <a:p>
            <a:pPr eaLnBrk="1" hangingPunct="1">
              <a:spcBef>
                <a:spcPct val="20000"/>
              </a:spcBef>
              <a:buFont typeface="Wingdings" charset="0"/>
              <a:buChar char="Ø"/>
            </a:pPr>
            <a:endParaRPr lang="en-GB" sz="1400">
              <a:latin typeface="Verdana" charset="0"/>
            </a:endParaRPr>
          </a:p>
          <a:p>
            <a:pPr eaLnBrk="1" hangingPunct="1">
              <a:spcBef>
                <a:spcPct val="20000"/>
              </a:spcBef>
              <a:buFont typeface="Wingdings" charset="0"/>
              <a:buChar char="Ø"/>
            </a:pPr>
            <a:r>
              <a:rPr lang="en-GB" sz="1400">
                <a:latin typeface="Verdana" charset="0"/>
              </a:rPr>
              <a:t>People living in nursing and residential homes face wide variation in their access to all necessary health services</a:t>
            </a:r>
          </a:p>
        </p:txBody>
      </p:sp>
    </p:spTree>
    <p:extLst>
      <p:ext uri="{BB962C8B-B14F-4D97-AF65-F5344CB8AC3E}">
        <p14:creationId xmlns:p14="http://schemas.microsoft.com/office/powerpoint/2010/main" val="3734619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a:t>
            </a:r>
          </a:p>
        </p:txBody>
      </p:sp>
      <p:sp>
        <p:nvSpPr>
          <p:cNvPr id="80898"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Preventing avoidable admissions to long-term care</a:t>
            </a:r>
          </a:p>
          <a:p>
            <a:pPr eaLnBrk="1" hangingPunct="1">
              <a:spcBef>
                <a:spcPts val="1200"/>
              </a:spcBef>
              <a:buFont typeface="Wingdings" charset="0"/>
              <a:buChar char="ü"/>
            </a:pPr>
            <a:r>
              <a:rPr lang="en-GB" sz="1400">
                <a:latin typeface="Verdana" charset="0"/>
              </a:rPr>
              <a:t>Active commissioning of health and mental health care for care home residents </a:t>
            </a:r>
          </a:p>
          <a:p>
            <a:pPr eaLnBrk="1" hangingPunct="1">
              <a:spcBef>
                <a:spcPts val="1200"/>
              </a:spcBef>
              <a:buFont typeface="Wingdings" charset="0"/>
              <a:buChar char="ü"/>
            </a:pPr>
            <a:r>
              <a:rPr lang="en-GB" sz="1400">
                <a:latin typeface="Verdana" charset="0"/>
              </a:rPr>
              <a:t>Information-sharing</a:t>
            </a:r>
          </a:p>
          <a:p>
            <a:pPr eaLnBrk="1" hangingPunct="1">
              <a:spcBef>
                <a:spcPts val="1200"/>
              </a:spcBef>
              <a:buFont typeface="Wingdings" charset="0"/>
              <a:buChar char="ü"/>
            </a:pPr>
            <a:r>
              <a:rPr lang="en-GB" sz="1400">
                <a:latin typeface="Verdana" charset="0"/>
              </a:rPr>
              <a:t>Conducting holistic assessments</a:t>
            </a:r>
          </a:p>
          <a:p>
            <a:pPr eaLnBrk="1" hangingPunct="1">
              <a:spcBef>
                <a:spcPts val="1200"/>
              </a:spcBef>
              <a:buFont typeface="Wingdings" charset="0"/>
              <a:buChar char="ü"/>
            </a:pPr>
            <a:r>
              <a:rPr lang="en-GB" sz="1400">
                <a:latin typeface="Verdana" charset="0"/>
              </a:rPr>
              <a:t>Providing support and training for care home staff</a:t>
            </a:r>
          </a:p>
          <a:p>
            <a:pPr eaLnBrk="1" hangingPunct="1">
              <a:spcBef>
                <a:spcPts val="1200"/>
              </a:spcBef>
              <a:buFont typeface="Wingdings" charset="0"/>
              <a:buChar char="ü"/>
            </a:pPr>
            <a:r>
              <a:rPr lang="en-GB" sz="1400">
                <a:latin typeface="Verdana" charset="0"/>
              </a:rPr>
              <a:t>Using evidence-based frameworks for assessment of quality of life  and improvement of relationship-centred care</a:t>
            </a:r>
          </a:p>
          <a:p>
            <a:pPr eaLnBrk="1" hangingPunct="1">
              <a:spcBef>
                <a:spcPts val="1200"/>
              </a:spcBef>
              <a:buFont typeface="Wingdings" charset="0"/>
              <a:buChar char="ü"/>
            </a:pPr>
            <a:endParaRPr lang="en-GB" sz="1400">
              <a:latin typeface="Verdana" charset="0"/>
            </a:endParaRPr>
          </a:p>
        </p:txBody>
      </p:sp>
    </p:spTree>
    <p:extLst>
      <p:ext uri="{BB962C8B-B14F-4D97-AF65-F5344CB8AC3E}">
        <p14:creationId xmlns:p14="http://schemas.microsoft.com/office/powerpoint/2010/main" val="420927424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69" name="Picture Placeholder 2"/>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1179" b="11179"/>
          <a:stretch>
            <a:fillRect/>
          </a:stretch>
        </p:blipFill>
        <p:spPr>
          <a:xfrm>
            <a:off x="468313" y="404813"/>
            <a:ext cx="8207375" cy="5761037"/>
          </a:xfrm>
        </p:spPr>
      </p:pic>
    </p:spTree>
    <p:extLst>
      <p:ext uri="{BB962C8B-B14F-4D97-AF65-F5344CB8AC3E}">
        <p14:creationId xmlns:p14="http://schemas.microsoft.com/office/powerpoint/2010/main" val="423418345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Goal</a:t>
            </a:r>
          </a:p>
        </p:txBody>
      </p:sp>
      <p:sp>
        <p:nvSpPr>
          <p:cNvPr id="84994"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spcBef>
                <a:spcPct val="20000"/>
              </a:spcBef>
            </a:pPr>
            <a:r>
              <a:rPr lang="en-GB">
                <a:solidFill>
                  <a:srgbClr val="0070C0"/>
                </a:solidFill>
                <a:latin typeface="Verdana" charset="0"/>
              </a:rPr>
              <a:t>Older people who are nearing the end of life should receive timely help if they want or need it, to discuss and plan for the end of life. </a:t>
            </a:r>
          </a:p>
          <a:p>
            <a:pPr algn="ctr" eaLnBrk="1" hangingPunct="1">
              <a:spcBef>
                <a:spcPct val="20000"/>
              </a:spcBef>
            </a:pPr>
            <a:endParaRPr lang="en-GB">
              <a:solidFill>
                <a:srgbClr val="0070C0"/>
              </a:solidFill>
              <a:latin typeface="Verdana" charset="0"/>
            </a:endParaRPr>
          </a:p>
          <a:p>
            <a:pPr algn="ctr" eaLnBrk="1" hangingPunct="1">
              <a:spcBef>
                <a:spcPct val="20000"/>
              </a:spcBef>
            </a:pPr>
            <a:r>
              <a:rPr lang="en-GB">
                <a:solidFill>
                  <a:srgbClr val="0070C0"/>
                </a:solidFill>
                <a:latin typeface="Verdana" charset="0"/>
              </a:rPr>
              <a:t>End-of-life care services should provide high-quality care, support, choice and control, and should avoid over-medicalising what is a natural phase of the ageing life course.</a:t>
            </a:r>
          </a:p>
        </p:txBody>
      </p:sp>
    </p:spTree>
    <p:extLst>
      <p:ext uri="{BB962C8B-B14F-4D97-AF65-F5344CB8AC3E}">
        <p14:creationId xmlns:p14="http://schemas.microsoft.com/office/powerpoint/2010/main" val="310883515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Current situation</a:t>
            </a:r>
          </a:p>
        </p:txBody>
      </p:sp>
      <p:sp>
        <p:nvSpPr>
          <p:cNvPr id="86018"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0000"/>
              </a:spcBef>
              <a:buFont typeface="Wingdings" charset="0"/>
              <a:buChar char="û"/>
            </a:pPr>
            <a:r>
              <a:rPr lang="en-GB" sz="1400">
                <a:latin typeface="Verdana" charset="0"/>
              </a:rPr>
              <a:t>Older people receive poorer-quality care towards the end of life than younger people. They are less likely to be involved in discussions about their options, less likely to die where they choose, and less likely to receive specialist care or access hospice beds</a:t>
            </a:r>
          </a:p>
          <a:p>
            <a:pPr eaLnBrk="1" hangingPunct="1">
              <a:spcBef>
                <a:spcPct val="20000"/>
              </a:spcBef>
              <a:buFont typeface="Wingdings" charset="0"/>
              <a:buChar char="û"/>
            </a:pPr>
            <a:endParaRPr lang="en-GB" sz="1400">
              <a:latin typeface="Verdana" charset="0"/>
            </a:endParaRPr>
          </a:p>
          <a:p>
            <a:pPr eaLnBrk="1" hangingPunct="1">
              <a:spcBef>
                <a:spcPct val="20000"/>
              </a:spcBef>
              <a:buFont typeface="Wingdings" charset="0"/>
              <a:buChar char="û"/>
            </a:pPr>
            <a:r>
              <a:rPr lang="en-GB" sz="1400">
                <a:latin typeface="Verdana" charset="0"/>
              </a:rPr>
              <a:t>In an NAO study, at least 40 per cent of people who died in hospital did not have medical needs that required them to be treated in hospital,  and nearly a quarter of them had been in hospital for over a month</a:t>
            </a:r>
          </a:p>
        </p:txBody>
      </p:sp>
    </p:spTree>
    <p:extLst>
      <p:ext uri="{BB962C8B-B14F-4D97-AF65-F5344CB8AC3E}">
        <p14:creationId xmlns:p14="http://schemas.microsoft.com/office/powerpoint/2010/main" val="15379578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 (1)</a:t>
            </a:r>
          </a:p>
        </p:txBody>
      </p:sp>
      <p:sp>
        <p:nvSpPr>
          <p:cNvPr id="87042"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Providing workforce training and support</a:t>
            </a:r>
          </a:p>
          <a:p>
            <a:pPr eaLnBrk="1" hangingPunct="1">
              <a:spcBef>
                <a:spcPts val="1200"/>
              </a:spcBef>
              <a:buFont typeface="Wingdings" charset="0"/>
              <a:buChar char="ü"/>
            </a:pPr>
            <a:r>
              <a:rPr lang="en-GB" sz="1400">
                <a:latin typeface="Verdana" charset="0"/>
              </a:rPr>
              <a:t>Identifying people in the last year of life </a:t>
            </a:r>
          </a:p>
          <a:p>
            <a:pPr eaLnBrk="1" hangingPunct="1">
              <a:spcBef>
                <a:spcPts val="1200"/>
              </a:spcBef>
              <a:buFont typeface="Wingdings" charset="0"/>
              <a:buChar char="ü"/>
            </a:pPr>
            <a:r>
              <a:rPr lang="en-GB" sz="1400">
                <a:latin typeface="Verdana" charset="0"/>
              </a:rPr>
              <a:t>Ensuring effective assessment and advance care planning</a:t>
            </a:r>
          </a:p>
          <a:p>
            <a:pPr eaLnBrk="1" hangingPunct="1">
              <a:spcBef>
                <a:spcPts val="1200"/>
              </a:spcBef>
              <a:buFont typeface="Wingdings" charset="0"/>
              <a:buChar char="ü"/>
            </a:pPr>
            <a:r>
              <a:rPr lang="en-GB" sz="1400">
                <a:latin typeface="Verdana" charset="0"/>
              </a:rPr>
              <a:t>Strengthening co-ordination and discharge planning</a:t>
            </a:r>
          </a:p>
          <a:p>
            <a:pPr eaLnBrk="1" hangingPunct="1">
              <a:spcBef>
                <a:spcPts val="1200"/>
              </a:spcBef>
              <a:buFont typeface="Wingdings" charset="0"/>
              <a:buChar char="ü"/>
            </a:pPr>
            <a:r>
              <a:rPr lang="en-GB" sz="1400">
                <a:latin typeface="Verdana" charset="0"/>
              </a:rPr>
              <a:t>Ensuring adequate provision of specialist palliative care services</a:t>
            </a:r>
          </a:p>
          <a:p>
            <a:pPr eaLnBrk="1" hangingPunct="1">
              <a:spcBef>
                <a:spcPts val="1200"/>
              </a:spcBef>
              <a:buFont typeface="Wingdings" charset="0"/>
              <a:buChar char="ü"/>
            </a:pPr>
            <a:r>
              <a:rPr lang="en-GB" sz="1400">
                <a:latin typeface="Verdana" charset="0"/>
              </a:rPr>
              <a:t>Supporting care home residents to die in the care home rather than in hospital </a:t>
            </a:r>
          </a:p>
        </p:txBody>
      </p:sp>
    </p:spTree>
    <p:extLst>
      <p:ext uri="{BB962C8B-B14F-4D97-AF65-F5344CB8AC3E}">
        <p14:creationId xmlns:p14="http://schemas.microsoft.com/office/powerpoint/2010/main" val="273165324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ext Placeholder 2"/>
          <p:cNvSpPr>
            <a:spLocks noGrp="1"/>
          </p:cNvSpPr>
          <p:nvPr>
            <p:ph type="body" sz="quarter" idx="10"/>
          </p:nvPr>
        </p:nvSpPr>
        <p:spPr>
          <a:xfrm>
            <a:off x="468313" y="549275"/>
            <a:ext cx="8207375" cy="576263"/>
          </a:xfrm>
        </p:spPr>
        <p:txBody>
          <a:bodyPr/>
          <a:lstStyle/>
          <a:p>
            <a:pPr>
              <a:spcBef>
                <a:spcPts val="763"/>
              </a:spcBef>
            </a:pPr>
            <a:r>
              <a:rPr lang="en-GB">
                <a:latin typeface="Verdana" charset="0"/>
              </a:rPr>
              <a:t>What we know can work (2)</a:t>
            </a:r>
          </a:p>
        </p:txBody>
      </p:sp>
      <p:sp>
        <p:nvSpPr>
          <p:cNvPr id="88066" name="Rectangle 3"/>
          <p:cNvSpPr txBox="1">
            <a:spLocks noChangeArrowheads="1"/>
          </p:cNvSpPr>
          <p:nvPr/>
        </p:nvSpPr>
        <p:spPr bwMode="auto">
          <a:xfrm>
            <a:off x="468313" y="1484313"/>
            <a:ext cx="8229600" cy="3584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1200"/>
              </a:spcBef>
              <a:buFont typeface="Wingdings" charset="0"/>
              <a:buChar char="ü"/>
            </a:pPr>
            <a:r>
              <a:rPr lang="en-GB" sz="1400">
                <a:latin typeface="Verdana" charset="0"/>
              </a:rPr>
              <a:t>Providing home-based services</a:t>
            </a:r>
          </a:p>
          <a:p>
            <a:pPr eaLnBrk="1" hangingPunct="1">
              <a:spcBef>
                <a:spcPts val="1200"/>
              </a:spcBef>
              <a:buFont typeface="Wingdings" charset="0"/>
              <a:buChar char="ü"/>
            </a:pPr>
            <a:r>
              <a:rPr lang="en-GB" sz="1400">
                <a:latin typeface="Verdana" charset="0"/>
              </a:rPr>
              <a:t>Improving end-of-life care for people with dementia</a:t>
            </a:r>
          </a:p>
          <a:p>
            <a:pPr eaLnBrk="1" hangingPunct="1">
              <a:spcBef>
                <a:spcPts val="1200"/>
              </a:spcBef>
              <a:buFont typeface="Wingdings" charset="0"/>
              <a:buChar char="ü"/>
            </a:pPr>
            <a:r>
              <a:rPr lang="en-GB" sz="1400">
                <a:latin typeface="Verdana" charset="0"/>
              </a:rPr>
              <a:t>Improving end-of-life care in hospitals </a:t>
            </a:r>
          </a:p>
          <a:p>
            <a:pPr eaLnBrk="1" hangingPunct="1">
              <a:spcBef>
                <a:spcPts val="1200"/>
              </a:spcBef>
              <a:buFont typeface="Wingdings" charset="0"/>
              <a:buChar char="ü"/>
            </a:pPr>
            <a:r>
              <a:rPr lang="en-GB" sz="1400">
                <a:latin typeface="Verdana" charset="0"/>
              </a:rPr>
              <a:t>Management of the dying phase and the crucial importance of involving  patients and families </a:t>
            </a:r>
          </a:p>
        </p:txBody>
      </p:sp>
    </p:spTree>
    <p:extLst>
      <p:ext uri="{BB962C8B-B14F-4D97-AF65-F5344CB8AC3E}">
        <p14:creationId xmlns:p14="http://schemas.microsoft.com/office/powerpoint/2010/main" val="394859594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89" name="Picture Placeholder 5"/>
          <p:cNvPicPr>
            <a:picLocks noGrp="1" noChangeAspect="1"/>
          </p:cNvPicPr>
          <p:nvPr>
            <p:ph type="pic" sz="quarter" idx="11"/>
          </p:nvPr>
        </p:nvPicPr>
        <p:blipFill>
          <a:blip r:embed="rId2" cstate="email">
            <a:extLst>
              <a:ext uri="{28A0092B-C50C-407E-A947-70E740481C1C}">
                <a14:useLocalDpi xmlns:a14="http://schemas.microsoft.com/office/drawing/2010/main" val="0"/>
              </a:ext>
            </a:extLst>
          </a:blip>
          <a:srcRect t="10216" b="10216"/>
          <a:stretch>
            <a:fillRect/>
          </a:stretch>
        </p:blipFill>
        <p:spPr>
          <a:xfrm>
            <a:off x="468313" y="188913"/>
            <a:ext cx="8207375" cy="5903912"/>
          </a:xfrm>
        </p:spPr>
      </p:pic>
    </p:spTree>
    <p:extLst>
      <p:ext uri="{BB962C8B-B14F-4D97-AF65-F5344CB8AC3E}">
        <p14:creationId xmlns:p14="http://schemas.microsoft.com/office/powerpoint/2010/main" val="27665877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extBox 2"/>
          <p:cNvSpPr txBox="1">
            <a:spLocks noChangeArrowheads="1"/>
          </p:cNvSpPr>
          <p:nvPr/>
        </p:nvSpPr>
        <p:spPr bwMode="auto">
          <a:xfrm>
            <a:off x="323528" y="908720"/>
            <a:ext cx="4248472" cy="49398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ts val="600"/>
              </a:spcBef>
              <a:buFontTx/>
              <a:buChar char="•"/>
            </a:pPr>
            <a:r>
              <a:rPr lang="en-US" sz="1800" dirty="0" smtClean="0">
                <a:latin typeface="Verdana" charset="0"/>
              </a:rPr>
              <a:t>Definition - </a:t>
            </a:r>
            <a:r>
              <a:rPr lang="en-US" sz="1800" dirty="0">
                <a:latin typeface="Verdana" charset="0"/>
              </a:rPr>
              <a:t>coordination of care around individual needs </a:t>
            </a:r>
          </a:p>
          <a:p>
            <a:pPr eaLnBrk="1" hangingPunct="1">
              <a:spcBef>
                <a:spcPts val="600"/>
              </a:spcBef>
              <a:buFontTx/>
              <a:buChar char="•"/>
            </a:pPr>
            <a:r>
              <a:rPr lang="en-US" sz="1800" dirty="0" smtClean="0">
                <a:latin typeface="Verdana" charset="0"/>
              </a:rPr>
              <a:t>Separate initiatives:</a:t>
            </a:r>
          </a:p>
          <a:p>
            <a:pPr lvl="1" eaLnBrk="1" hangingPunct="1">
              <a:spcBef>
                <a:spcPts val="600"/>
              </a:spcBef>
              <a:buFontTx/>
              <a:buChar char="•"/>
            </a:pPr>
            <a:r>
              <a:rPr lang="en-US" sz="1800" dirty="0" smtClean="0">
                <a:latin typeface="Verdana" charset="0"/>
              </a:rPr>
              <a:t>Pioneer </a:t>
            </a:r>
            <a:r>
              <a:rPr lang="en-US" sz="1800" dirty="0" err="1">
                <a:latin typeface="Verdana" charset="0"/>
              </a:rPr>
              <a:t>programme</a:t>
            </a:r>
            <a:endParaRPr lang="en-US" sz="1800" dirty="0">
              <a:latin typeface="Verdana" charset="0"/>
            </a:endParaRPr>
          </a:p>
          <a:p>
            <a:pPr lvl="1" eaLnBrk="1" hangingPunct="1">
              <a:spcBef>
                <a:spcPts val="600"/>
              </a:spcBef>
              <a:buFontTx/>
              <a:buChar char="•"/>
            </a:pPr>
            <a:r>
              <a:rPr lang="en-US" sz="1800" dirty="0">
                <a:latin typeface="Verdana" charset="0"/>
              </a:rPr>
              <a:t>Better Care </a:t>
            </a:r>
            <a:r>
              <a:rPr lang="en-US" sz="1800" dirty="0" smtClean="0">
                <a:latin typeface="Verdana" charset="0"/>
              </a:rPr>
              <a:t>Fund</a:t>
            </a:r>
          </a:p>
          <a:p>
            <a:pPr lvl="1" eaLnBrk="1" hangingPunct="1">
              <a:spcBef>
                <a:spcPts val="600"/>
              </a:spcBef>
              <a:buFontTx/>
              <a:buChar char="•"/>
            </a:pPr>
            <a:r>
              <a:rPr lang="en-US" sz="1800" dirty="0" smtClean="0">
                <a:latin typeface="Verdana" charset="0"/>
              </a:rPr>
              <a:t>Personal health commissioning </a:t>
            </a:r>
            <a:r>
              <a:rPr lang="en-US" sz="1800" dirty="0" err="1" smtClean="0">
                <a:latin typeface="Verdana" charset="0"/>
              </a:rPr>
              <a:t>programme</a:t>
            </a:r>
            <a:endParaRPr lang="en-US" sz="1800" dirty="0" smtClean="0">
              <a:latin typeface="Verdana" charset="0"/>
            </a:endParaRPr>
          </a:p>
          <a:p>
            <a:pPr lvl="1" eaLnBrk="1" hangingPunct="1">
              <a:spcBef>
                <a:spcPts val="600"/>
              </a:spcBef>
              <a:buFontTx/>
              <a:buChar char="•"/>
            </a:pPr>
            <a:r>
              <a:rPr lang="en-US" sz="1800" dirty="0" smtClean="0">
                <a:latin typeface="Verdana" charset="0"/>
              </a:rPr>
              <a:t>NHS Vanguards’ – new models of care</a:t>
            </a:r>
          </a:p>
          <a:p>
            <a:pPr lvl="1" eaLnBrk="1" hangingPunct="1">
              <a:spcBef>
                <a:spcPts val="600"/>
              </a:spcBef>
              <a:buFontTx/>
              <a:buChar char="•"/>
            </a:pPr>
            <a:r>
              <a:rPr lang="en-US" sz="1800" dirty="0" smtClean="0">
                <a:latin typeface="Verdana" charset="0"/>
              </a:rPr>
              <a:t>Devolution</a:t>
            </a:r>
          </a:p>
          <a:p>
            <a:pPr lvl="1" eaLnBrk="1" hangingPunct="1">
              <a:spcBef>
                <a:spcPts val="600"/>
              </a:spcBef>
              <a:buFontTx/>
              <a:buChar char="•"/>
            </a:pPr>
            <a:r>
              <a:rPr lang="en-US" sz="1800" dirty="0" smtClean="0">
                <a:latin typeface="Verdana" charset="0"/>
              </a:rPr>
              <a:t>STPs</a:t>
            </a:r>
          </a:p>
          <a:p>
            <a:pPr lvl="1" eaLnBrk="1" hangingPunct="1">
              <a:spcBef>
                <a:spcPts val="600"/>
              </a:spcBef>
              <a:buFontTx/>
              <a:buChar char="•"/>
            </a:pPr>
            <a:r>
              <a:rPr lang="en-US" sz="1800" dirty="0" smtClean="0">
                <a:latin typeface="Verdana" charset="0"/>
              </a:rPr>
              <a:t>Accountable care systems</a:t>
            </a:r>
          </a:p>
          <a:p>
            <a:pPr eaLnBrk="1" hangingPunct="1">
              <a:spcBef>
                <a:spcPts val="600"/>
              </a:spcBef>
              <a:buFontTx/>
              <a:buChar char="•"/>
            </a:pPr>
            <a:r>
              <a:rPr lang="en-US" sz="1800" dirty="0" smtClean="0">
                <a:latin typeface="Verdana" charset="0"/>
              </a:rPr>
              <a:t>All places must have a plan to integrate health and social care by 2020</a:t>
            </a:r>
            <a:endParaRPr lang="en-US" sz="1800" dirty="0">
              <a:latin typeface="Verdana" charset="0"/>
            </a:endParaRPr>
          </a:p>
        </p:txBody>
      </p:sp>
      <p:sp>
        <p:nvSpPr>
          <p:cNvPr id="39938" name="Rectangle 2"/>
          <p:cNvSpPr txBox="1">
            <a:spLocks noChangeArrowheads="1"/>
          </p:cNvSpPr>
          <p:nvPr/>
        </p:nvSpPr>
        <p:spPr bwMode="auto">
          <a:xfrm>
            <a:off x="179512" y="260648"/>
            <a:ext cx="8229600" cy="850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2000" b="1" dirty="0">
                <a:latin typeface="Verdana" charset="0"/>
              </a:rPr>
              <a:t> </a:t>
            </a:r>
            <a:r>
              <a:rPr lang="en-GB" sz="2000" b="1" dirty="0" smtClean="0">
                <a:latin typeface="Verdana" charset="0"/>
              </a:rPr>
              <a:t>The current policy framework </a:t>
            </a:r>
            <a:endParaRPr lang="en-GB" sz="2000" b="1" dirty="0">
              <a:latin typeface="Verdana" charset="0"/>
            </a:endParaRPr>
          </a:p>
        </p:txBody>
      </p:sp>
      <p:pic>
        <p:nvPicPr>
          <p:cNvPr id="39940" name="Picture 1"/>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486301" y="-27384"/>
            <a:ext cx="2027126" cy="2871648"/>
          </a:xfrm>
          <a:prstGeom prst="rect">
            <a:avLst/>
          </a:prstGeom>
          <a:solidFill>
            <a:schemeClr val="bg2"/>
          </a:solidFill>
          <a:ln>
            <a:noFill/>
          </a:ln>
          <a:extLst/>
        </p:spPr>
      </p:pic>
      <p:pic>
        <p:nvPicPr>
          <p:cNvPr id="6" name="Picture 5"/>
          <p:cNvPicPr>
            <a:picLocks noChangeAspect="1"/>
          </p:cNvPicPr>
          <p:nvPr/>
        </p:nvPicPr>
        <p:blipFill>
          <a:blip r:embed="rId4"/>
          <a:stretch>
            <a:fillRect/>
          </a:stretch>
        </p:blipFill>
        <p:spPr>
          <a:xfrm>
            <a:off x="4729846" y="1546531"/>
            <a:ext cx="2835347" cy="2098493"/>
          </a:xfrm>
          <a:prstGeom prst="rect">
            <a:avLst/>
          </a:prstGeom>
          <a:ln>
            <a:solidFill>
              <a:schemeClr val="accent1"/>
            </a:solidFill>
          </a:ln>
        </p:spPr>
      </p:pic>
      <p:pic>
        <p:nvPicPr>
          <p:cNvPr id="3" name="Picture 2"/>
          <p:cNvPicPr>
            <a:picLocks noChangeAspect="1"/>
          </p:cNvPicPr>
          <p:nvPr/>
        </p:nvPicPr>
        <p:blipFill>
          <a:blip r:embed="rId5"/>
          <a:stretch>
            <a:fillRect/>
          </a:stretch>
        </p:blipFill>
        <p:spPr>
          <a:xfrm>
            <a:off x="7308304" y="1484784"/>
            <a:ext cx="1723395" cy="2482464"/>
          </a:xfrm>
          <a:prstGeom prst="rect">
            <a:avLst/>
          </a:prstGeom>
          <a:ln>
            <a:solidFill>
              <a:schemeClr val="accent1"/>
            </a:solidFill>
          </a:ln>
        </p:spPr>
      </p:pic>
      <p:pic>
        <p:nvPicPr>
          <p:cNvPr id="9" name="Picture 8"/>
          <p:cNvPicPr>
            <a:picLocks noChangeAspect="1"/>
          </p:cNvPicPr>
          <p:nvPr/>
        </p:nvPicPr>
        <p:blipFill>
          <a:blip r:embed="rId6"/>
          <a:stretch>
            <a:fillRect/>
          </a:stretch>
        </p:blipFill>
        <p:spPr>
          <a:xfrm>
            <a:off x="5148064" y="2852936"/>
            <a:ext cx="2088232" cy="2960277"/>
          </a:xfrm>
          <a:prstGeom prst="rect">
            <a:avLst/>
          </a:prstGeom>
          <a:ln>
            <a:solidFill>
              <a:schemeClr val="accent1"/>
            </a:solidFill>
          </a:ln>
        </p:spPr>
      </p:pic>
      <p:pic>
        <p:nvPicPr>
          <p:cNvPr id="2" name="Picture 1"/>
          <p:cNvPicPr>
            <a:picLocks noChangeAspect="1"/>
          </p:cNvPicPr>
          <p:nvPr/>
        </p:nvPicPr>
        <p:blipFill>
          <a:blip r:embed="rId7"/>
          <a:stretch>
            <a:fillRect/>
          </a:stretch>
        </p:blipFill>
        <p:spPr>
          <a:xfrm>
            <a:off x="7139152" y="3068960"/>
            <a:ext cx="2023270" cy="2924944"/>
          </a:xfrm>
          <a:prstGeom prst="rect">
            <a:avLst/>
          </a:prstGeom>
          <a:ln>
            <a:solidFill>
              <a:schemeClr val="accent1"/>
            </a:solidFill>
          </a:ln>
        </p:spPr>
      </p:pic>
      <p:pic>
        <p:nvPicPr>
          <p:cNvPr id="5" name="Picture 4"/>
          <p:cNvPicPr>
            <a:picLocks noChangeAspect="1"/>
          </p:cNvPicPr>
          <p:nvPr/>
        </p:nvPicPr>
        <p:blipFill>
          <a:blip r:embed="rId8"/>
          <a:stretch>
            <a:fillRect/>
          </a:stretch>
        </p:blipFill>
        <p:spPr>
          <a:xfrm>
            <a:off x="251520" y="5890468"/>
            <a:ext cx="6819900" cy="850900"/>
          </a:xfrm>
          <a:prstGeom prst="rect">
            <a:avLst/>
          </a:prstGeom>
        </p:spPr>
      </p:pic>
    </p:spTree>
    <p:extLst>
      <p:ext uri="{BB962C8B-B14F-4D97-AF65-F5344CB8AC3E}">
        <p14:creationId xmlns:p14="http://schemas.microsoft.com/office/powerpoint/2010/main" val="3446288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427984" y="980728"/>
            <a:ext cx="4764059" cy="5256584"/>
          </a:xfrm>
          <a:prstGeom prst="rect">
            <a:avLst/>
          </a:prstGeom>
        </p:spPr>
      </p:pic>
      <p:pic>
        <p:nvPicPr>
          <p:cNvPr id="2" name="Picture 1"/>
          <p:cNvPicPr>
            <a:picLocks noChangeAspect="1"/>
          </p:cNvPicPr>
          <p:nvPr/>
        </p:nvPicPr>
        <p:blipFill>
          <a:blip r:embed="rId3"/>
          <a:stretch>
            <a:fillRect/>
          </a:stretch>
        </p:blipFill>
        <p:spPr>
          <a:xfrm>
            <a:off x="10393" y="548680"/>
            <a:ext cx="5430250" cy="5040560"/>
          </a:xfrm>
          <a:prstGeom prst="rect">
            <a:avLst/>
          </a:prstGeom>
        </p:spPr>
      </p:pic>
      <p:sp>
        <p:nvSpPr>
          <p:cNvPr id="4" name="TextBox 3"/>
          <p:cNvSpPr txBox="1"/>
          <p:nvPr/>
        </p:nvSpPr>
        <p:spPr>
          <a:xfrm>
            <a:off x="7236296" y="908720"/>
            <a:ext cx="2088232" cy="64807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95255987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a:xfrm>
            <a:off x="107950" y="-171450"/>
            <a:ext cx="8229600" cy="1143000"/>
          </a:xfrm>
        </p:spPr>
        <p:txBody>
          <a:bodyPr/>
          <a:lstStyle/>
          <a:p>
            <a:r>
              <a:rPr lang="en-US" dirty="0" smtClean="0">
                <a:solidFill>
                  <a:schemeClr val="tx1"/>
                </a:solidFill>
                <a:latin typeface="Verdana" charset="0"/>
                <a:ea typeface="MS PGothic" charset="0"/>
              </a:rPr>
              <a:t>The evidence is mixed……..</a:t>
            </a:r>
            <a:endParaRPr lang="en-US" b="1" dirty="0">
              <a:solidFill>
                <a:schemeClr val="tx1"/>
              </a:solidFill>
              <a:latin typeface="Verdana" charset="0"/>
              <a:ea typeface="MS PGothic" charset="0"/>
            </a:endParaRPr>
          </a:p>
        </p:txBody>
      </p:sp>
      <p:pic>
        <p:nvPicPr>
          <p:cNvPr id="6" name="Picture 5"/>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876256" y="689413"/>
            <a:ext cx="2229038" cy="3184341"/>
          </a:xfrm>
          <a:prstGeom prst="rect">
            <a:avLst/>
          </a:prstGeom>
          <a:noFill/>
          <a:ln w="9525">
            <a:solidFill>
              <a:schemeClr val="tx1">
                <a:lumMod val="50000"/>
                <a:lumOff val="50000"/>
              </a:schemeClr>
            </a:solidFill>
            <a:miter lim="800000"/>
            <a:headEnd/>
            <a:tailEnd/>
          </a:ln>
          <a:extLst>
            <a:ext uri="{909E8E84-426E-40dd-AFC4-6F175D3DCCD1}">
              <a14:hiddenFill xmlns="" xmlns:a14="http://schemas.microsoft.com/office/drawing/2010/main">
                <a:solidFill>
                  <a:srgbClr val="FFFFFF"/>
                </a:solidFill>
              </a14:hiddenFill>
            </a:ext>
          </a:extLst>
        </p:spPr>
      </p:pic>
      <p:pic>
        <p:nvPicPr>
          <p:cNvPr id="10"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07504" y="672012"/>
            <a:ext cx="2079190" cy="3189037"/>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pic>
      <p:pic>
        <p:nvPicPr>
          <p:cNvPr id="2" name="Picture 1"/>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7020272" y="4008462"/>
            <a:ext cx="1908374" cy="2715622"/>
          </a:xfrm>
          <a:prstGeom prst="rect">
            <a:avLst/>
          </a:prstGeom>
          <a:noFill/>
          <a:ln w="9525">
            <a:solidFill>
              <a:schemeClr val="tx1">
                <a:lumMod val="50000"/>
                <a:lumOff val="50000"/>
              </a:schemeClr>
            </a:solidFill>
            <a:miter lim="800000"/>
            <a:headEnd/>
            <a:tailEnd/>
          </a:ln>
          <a:extLst>
            <a:ext uri="{909E8E84-426E-40dd-AFC4-6F175D3DCCD1}">
              <a14:hiddenFill xmlns="" xmlns:a14="http://schemas.microsoft.com/office/drawing/2010/main">
                <a:solidFill>
                  <a:srgbClr val="FFFFFF"/>
                </a:solidFill>
              </a14:hiddenFill>
            </a:ext>
          </a:extLst>
        </p:spPr>
      </p:pic>
      <p:pic>
        <p:nvPicPr>
          <p:cNvPr id="3" name="Picture 2"/>
          <p:cNvPicPr>
            <a:picLocks noChangeAspect="1"/>
          </p:cNvPicPr>
          <p:nvPr/>
        </p:nvPicPr>
        <p:blipFill>
          <a:blip r:embed="rId6"/>
          <a:stretch>
            <a:fillRect/>
          </a:stretch>
        </p:blipFill>
        <p:spPr>
          <a:xfrm>
            <a:off x="2339752" y="699764"/>
            <a:ext cx="2181052" cy="3161284"/>
          </a:xfrm>
          <a:prstGeom prst="rect">
            <a:avLst/>
          </a:prstGeom>
          <a:ln>
            <a:solidFill>
              <a:schemeClr val="tx1">
                <a:lumMod val="50000"/>
                <a:lumOff val="50000"/>
              </a:schemeClr>
            </a:solidFill>
          </a:ln>
        </p:spPr>
      </p:pic>
      <p:pic>
        <p:nvPicPr>
          <p:cNvPr id="5" name="Picture 4"/>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4644008" y="692696"/>
            <a:ext cx="2096401" cy="3168352"/>
          </a:xfrm>
          <a:prstGeom prst="rect">
            <a:avLst/>
          </a:prstGeom>
          <a:noFill/>
          <a:ln w="9525">
            <a:solidFill>
              <a:schemeClr val="tx1">
                <a:lumMod val="50000"/>
                <a:lumOff val="50000"/>
              </a:schemeClr>
            </a:solidFill>
            <a:miter lim="800000"/>
            <a:headEnd/>
            <a:tailEnd/>
          </a:ln>
          <a:extLst>
            <a:ext uri="{909E8E84-426E-40dd-AFC4-6F175D3DCCD1}">
              <a14:hiddenFill xmlns="" xmlns:a14="http://schemas.microsoft.com/office/drawing/2010/main">
                <a:solidFill>
                  <a:srgbClr val="FFFFFF"/>
                </a:solidFill>
              </a14:hiddenFill>
            </a:ext>
          </a:extLst>
        </p:spPr>
      </p:pic>
      <p:pic>
        <p:nvPicPr>
          <p:cNvPr id="4" name="Content Placeholder 3"/>
          <p:cNvPicPr>
            <a:picLocks noGrp="1" noChangeAspect="1"/>
          </p:cNvPicPr>
          <p:nvPr>
            <p:ph idx="1"/>
          </p:nvPr>
        </p:nvPicPr>
        <p:blipFill rotWithShape="1">
          <a:blip r:embed="rId8"/>
          <a:srcRect l="5993" r="8080" b="11329"/>
          <a:stretch/>
        </p:blipFill>
        <p:spPr>
          <a:xfrm>
            <a:off x="4947508" y="4005064"/>
            <a:ext cx="1870284" cy="2734839"/>
          </a:xfrm>
          <a:ln>
            <a:solidFill>
              <a:schemeClr val="tx1">
                <a:lumMod val="50000"/>
                <a:lumOff val="50000"/>
              </a:schemeClr>
            </a:solidFill>
          </a:ln>
        </p:spPr>
      </p:pic>
      <p:pic>
        <p:nvPicPr>
          <p:cNvPr id="7" name="Picture 6"/>
          <p:cNvPicPr>
            <a:picLocks noChangeAspect="1"/>
          </p:cNvPicPr>
          <p:nvPr/>
        </p:nvPicPr>
        <p:blipFill>
          <a:blip r:embed="rId9"/>
          <a:stretch>
            <a:fillRect/>
          </a:stretch>
        </p:blipFill>
        <p:spPr>
          <a:xfrm>
            <a:off x="2771800" y="2899376"/>
            <a:ext cx="2629293" cy="3769984"/>
          </a:xfrm>
          <a:prstGeom prst="rect">
            <a:avLst/>
          </a:prstGeom>
          <a:ln>
            <a:solidFill>
              <a:schemeClr val="tx2"/>
            </a:solidFill>
          </a:ln>
        </p:spPr>
      </p:pic>
    </p:spTree>
    <p:extLst>
      <p:ext uri="{BB962C8B-B14F-4D97-AF65-F5344CB8AC3E}">
        <p14:creationId xmlns:p14="http://schemas.microsoft.com/office/powerpoint/2010/main" val="31516858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274638"/>
            <a:ext cx="8229600" cy="490537"/>
          </a:xfrm>
        </p:spPr>
        <p:txBody>
          <a:bodyPr/>
          <a:lstStyle/>
          <a:p>
            <a:r>
              <a:rPr lang="en-US" dirty="0" smtClean="0">
                <a:solidFill>
                  <a:schemeClr val="tx1"/>
                </a:solidFill>
                <a:latin typeface="Verdana" charset="0"/>
                <a:ea typeface="MS PGothic" charset="0"/>
              </a:rPr>
              <a:t>But the case for integrated care is overwhelming…..</a:t>
            </a:r>
            <a:endParaRPr lang="en-US" b="1" dirty="0">
              <a:solidFill>
                <a:schemeClr val="tx1"/>
              </a:solidFill>
              <a:latin typeface="Verdana" charset="0"/>
              <a:ea typeface="MS PGothic" charset="0"/>
            </a:endParaRPr>
          </a:p>
        </p:txBody>
      </p:sp>
      <p:sp>
        <p:nvSpPr>
          <p:cNvPr id="14339" name="Text Placeholder 2"/>
          <p:cNvSpPr>
            <a:spLocks noGrp="1"/>
          </p:cNvSpPr>
          <p:nvPr>
            <p:ph type="body" idx="1"/>
          </p:nvPr>
        </p:nvSpPr>
        <p:spPr>
          <a:xfrm>
            <a:off x="971600" y="764704"/>
            <a:ext cx="4040188" cy="639763"/>
          </a:xfrm>
        </p:spPr>
        <p:txBody>
          <a:bodyPr/>
          <a:lstStyle/>
          <a:p>
            <a:r>
              <a:rPr lang="en-US" sz="1800" dirty="0">
                <a:latin typeface="Verdana" charset="0"/>
                <a:ea typeface="MS PGothic" charset="0"/>
              </a:rPr>
              <a:t>Potential benefits:</a:t>
            </a:r>
          </a:p>
        </p:txBody>
      </p:sp>
      <p:sp>
        <p:nvSpPr>
          <p:cNvPr id="4" name="Content Placeholder 3"/>
          <p:cNvSpPr>
            <a:spLocks noGrp="1"/>
          </p:cNvSpPr>
          <p:nvPr>
            <p:ph sz="half" idx="2"/>
          </p:nvPr>
        </p:nvSpPr>
        <p:spPr>
          <a:xfrm>
            <a:off x="539552" y="1628775"/>
            <a:ext cx="4040188" cy="4497388"/>
          </a:xfrm>
        </p:spPr>
        <p:txBody>
          <a:bodyPr/>
          <a:lstStyle/>
          <a:p>
            <a:r>
              <a:rPr lang="en-US" sz="1800" dirty="0">
                <a:latin typeface="Verdana" charset="0"/>
                <a:ea typeface="MS PGothic" charset="0"/>
              </a:rPr>
              <a:t>Better outcomes for people</a:t>
            </a:r>
          </a:p>
          <a:p>
            <a:r>
              <a:rPr lang="en-US" sz="1800" dirty="0">
                <a:latin typeface="Verdana" charset="0"/>
                <a:ea typeface="MS PGothic" charset="0"/>
              </a:rPr>
              <a:t>Better use of limited resources</a:t>
            </a:r>
          </a:p>
          <a:p>
            <a:r>
              <a:rPr lang="en-US" sz="1800" dirty="0">
                <a:latin typeface="Verdana" charset="0"/>
                <a:ea typeface="MS PGothic" charset="0"/>
              </a:rPr>
              <a:t>Reduce use of hospitals &amp; long term care</a:t>
            </a:r>
          </a:p>
          <a:p>
            <a:r>
              <a:rPr lang="en-US" sz="1800" dirty="0">
                <a:latin typeface="Verdana" charset="0"/>
                <a:ea typeface="MS PGothic" charset="0"/>
              </a:rPr>
              <a:t>More care closer to home</a:t>
            </a:r>
          </a:p>
          <a:p>
            <a:r>
              <a:rPr lang="en-US" sz="1800" dirty="0">
                <a:latin typeface="Verdana" charset="0"/>
                <a:ea typeface="MS PGothic" charset="0"/>
              </a:rPr>
              <a:t>Avoids the consequences of fragmented &amp; uncoordinated care</a:t>
            </a:r>
          </a:p>
          <a:p>
            <a:endParaRPr lang="en-US" sz="1800" dirty="0">
              <a:latin typeface="Verdana" charset="0"/>
              <a:ea typeface="MS PGothic" charset="0"/>
            </a:endParaRPr>
          </a:p>
        </p:txBody>
      </p:sp>
      <p:sp>
        <p:nvSpPr>
          <p:cNvPr id="5" name="Text Placeholder 4"/>
          <p:cNvSpPr>
            <a:spLocks noGrp="1"/>
          </p:cNvSpPr>
          <p:nvPr>
            <p:ph type="body" sz="quarter" idx="3"/>
          </p:nvPr>
        </p:nvSpPr>
        <p:spPr>
          <a:xfrm>
            <a:off x="4727377" y="765175"/>
            <a:ext cx="4041775" cy="639763"/>
          </a:xfrm>
        </p:spPr>
        <p:txBody>
          <a:bodyPr/>
          <a:lstStyle/>
          <a:p>
            <a:r>
              <a:rPr lang="en-US" sz="1800" dirty="0" smtClean="0">
                <a:latin typeface="Verdana" charset="0"/>
                <a:ea typeface="MS PGothic" charset="0"/>
              </a:rPr>
              <a:t>(But……….)</a:t>
            </a:r>
            <a:endParaRPr lang="en-US" sz="1800" dirty="0">
              <a:latin typeface="Verdana" charset="0"/>
              <a:ea typeface="MS PGothic" charset="0"/>
            </a:endParaRPr>
          </a:p>
        </p:txBody>
      </p:sp>
      <p:sp>
        <p:nvSpPr>
          <p:cNvPr id="6" name="Content Placeholder 5"/>
          <p:cNvSpPr>
            <a:spLocks noGrp="1"/>
          </p:cNvSpPr>
          <p:nvPr>
            <p:ph sz="quarter" idx="4"/>
          </p:nvPr>
        </p:nvSpPr>
        <p:spPr>
          <a:xfrm>
            <a:off x="4645025" y="1628775"/>
            <a:ext cx="4041775" cy="4497388"/>
          </a:xfrm>
        </p:spPr>
        <p:txBody>
          <a:bodyPr/>
          <a:lstStyle/>
          <a:p>
            <a:r>
              <a:rPr lang="en-US" sz="1800" dirty="0">
                <a:latin typeface="Verdana" charset="0"/>
                <a:ea typeface="MS PGothic" charset="0"/>
              </a:rPr>
              <a:t>It is hard to do</a:t>
            </a:r>
          </a:p>
          <a:p>
            <a:r>
              <a:rPr lang="en-US" sz="1800" dirty="0">
                <a:latin typeface="Verdana" charset="0"/>
                <a:ea typeface="MS PGothic" charset="0"/>
              </a:rPr>
              <a:t>It takes time</a:t>
            </a:r>
          </a:p>
          <a:p>
            <a:r>
              <a:rPr lang="en-US" sz="1800" dirty="0">
                <a:latin typeface="Verdana" charset="0"/>
                <a:ea typeface="MS PGothic" charset="0"/>
              </a:rPr>
              <a:t>In the short term it may cost more ?</a:t>
            </a:r>
          </a:p>
          <a:p>
            <a:r>
              <a:rPr lang="en-US" sz="1800" dirty="0">
                <a:latin typeface="Verdana" charset="0"/>
                <a:ea typeface="MS PGothic" charset="0"/>
              </a:rPr>
              <a:t>It demands different leadership skills and </a:t>
            </a:r>
            <a:r>
              <a:rPr lang="en-US" sz="1800" dirty="0" smtClean="0">
                <a:latin typeface="Verdana" charset="0"/>
                <a:ea typeface="MS PGothic" charset="0"/>
              </a:rPr>
              <a:t>styles</a:t>
            </a:r>
          </a:p>
          <a:p>
            <a:r>
              <a:rPr lang="en-US" sz="1800" dirty="0" smtClean="0">
                <a:latin typeface="Verdana" charset="0"/>
                <a:ea typeface="MS PGothic" charset="0"/>
              </a:rPr>
              <a:t>Relationships are the key currency</a:t>
            </a:r>
            <a:endParaRPr lang="en-US" sz="1800" dirty="0">
              <a:latin typeface="Verdana" charset="0"/>
              <a:ea typeface="MS PGothic" charset="0"/>
            </a:endParaRPr>
          </a:p>
          <a:p>
            <a:pPr marL="0" indent="0">
              <a:buNone/>
            </a:pPr>
            <a:endParaRPr lang="en-US" sz="1800" dirty="0">
              <a:latin typeface="Verdana" charset="0"/>
              <a:ea typeface="MS PGothic" charset="0"/>
            </a:endParaRPr>
          </a:p>
          <a:p>
            <a:endParaRPr lang="en-US" sz="1800" dirty="0">
              <a:latin typeface="Verdana" charset="0"/>
              <a:ea typeface="MS PGothic" charset="0"/>
            </a:endParaRPr>
          </a:p>
          <a:p>
            <a:endParaRPr lang="en-US" sz="1800" dirty="0">
              <a:latin typeface="Verdana" charset="0"/>
              <a:ea typeface="MS PGothic" charset="0"/>
            </a:endParaRPr>
          </a:p>
          <a:p>
            <a:endParaRPr lang="en-US" sz="1800" dirty="0">
              <a:latin typeface="Verdana" charset="0"/>
              <a:ea typeface="MS PGothic" charset="0"/>
            </a:endParaRPr>
          </a:p>
          <a:p>
            <a:endParaRPr lang="en-US" sz="1800" dirty="0">
              <a:latin typeface="Verdana" charset="0"/>
              <a:ea typeface="MS PGothic" charset="0"/>
            </a:endParaRPr>
          </a:p>
          <a:p>
            <a:endParaRPr lang="en-US" sz="1800" dirty="0">
              <a:latin typeface="Verdana" charset="0"/>
              <a:ea typeface="MS PGothic" charset="0"/>
            </a:endParaRPr>
          </a:p>
        </p:txBody>
      </p:sp>
    </p:spTree>
    <p:extLst>
      <p:ext uri="{BB962C8B-B14F-4D97-AF65-F5344CB8AC3E}">
        <p14:creationId xmlns:p14="http://schemas.microsoft.com/office/powerpoint/2010/main" val="9601308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960449" y="692696"/>
            <a:ext cx="3281071" cy="4670214"/>
          </a:xfrm>
          <a:prstGeom prst="rect">
            <a:avLst/>
          </a:prstGeom>
        </p:spPr>
      </p:pic>
      <p:pic>
        <p:nvPicPr>
          <p:cNvPr id="3" name="Picture 2"/>
          <p:cNvPicPr>
            <a:picLocks noChangeAspect="1"/>
          </p:cNvPicPr>
          <p:nvPr/>
        </p:nvPicPr>
        <p:blipFill>
          <a:blip r:embed="rId4"/>
          <a:stretch>
            <a:fillRect/>
          </a:stretch>
        </p:blipFill>
        <p:spPr>
          <a:xfrm>
            <a:off x="4848881" y="692696"/>
            <a:ext cx="3343665" cy="4678993"/>
          </a:xfrm>
          <a:prstGeom prst="rect">
            <a:avLst/>
          </a:prstGeom>
        </p:spPr>
      </p:pic>
    </p:spTree>
    <p:extLst>
      <p:ext uri="{BB962C8B-B14F-4D97-AF65-F5344CB8AC3E}">
        <p14:creationId xmlns:p14="http://schemas.microsoft.com/office/powerpoint/2010/main" val="729475603"/>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132"/>
            <a:ext cx="8229600" cy="1143000"/>
          </a:xfrm>
        </p:spPr>
        <p:txBody>
          <a:bodyPr/>
          <a:lstStyle/>
          <a:p>
            <a:r>
              <a:rPr lang="en-GB" b="1" dirty="0"/>
              <a:t>The national context</a:t>
            </a:r>
          </a:p>
        </p:txBody>
      </p:sp>
      <p:sp>
        <p:nvSpPr>
          <p:cNvPr id="8" name="Content Placeholder 2"/>
          <p:cNvSpPr>
            <a:spLocks noGrp="1"/>
          </p:cNvSpPr>
          <p:nvPr>
            <p:ph idx="1"/>
          </p:nvPr>
        </p:nvSpPr>
        <p:spPr>
          <a:xfrm>
            <a:off x="457200" y="1268760"/>
            <a:ext cx="8229600" cy="4525963"/>
          </a:xfrm>
        </p:spPr>
        <p:txBody>
          <a:bodyPr/>
          <a:lstStyle/>
          <a:p>
            <a:pPr lvl="0"/>
            <a:r>
              <a:rPr lang="en-GB" sz="1800" dirty="0"/>
              <a:t>STPs are plans for the future of health and care services across 44 parts of the country—the ‘delivery plans’ for the Forward View</a:t>
            </a:r>
          </a:p>
          <a:p>
            <a:pPr lvl="0"/>
            <a:r>
              <a:rPr lang="en-GB" sz="1800" dirty="0" smtClean="0"/>
              <a:t>STPs </a:t>
            </a:r>
            <a:r>
              <a:rPr lang="en-GB" sz="1800" dirty="0"/>
              <a:t>are a workaround of a complex and fragmented set of organisational arrangements</a:t>
            </a:r>
          </a:p>
          <a:p>
            <a:pPr lvl="0"/>
            <a:r>
              <a:rPr lang="en-GB" sz="1800" dirty="0" smtClean="0"/>
              <a:t>Their </a:t>
            </a:r>
            <a:r>
              <a:rPr lang="en-GB" sz="1800" dirty="0"/>
              <a:t>scope is extremely broad—covering all areas of NHS spending and better integration with local authority services</a:t>
            </a:r>
          </a:p>
          <a:p>
            <a:r>
              <a:rPr lang="en-GB" sz="1800" dirty="0" smtClean="0"/>
              <a:t>The </a:t>
            </a:r>
            <a:r>
              <a:rPr lang="en-GB" sz="1800" dirty="0"/>
              <a:t>plans published in October 2016 are at various stages of development—and some have already </a:t>
            </a:r>
            <a:r>
              <a:rPr lang="en-GB" sz="1800" dirty="0" smtClean="0"/>
              <a:t>changed</a:t>
            </a:r>
          </a:p>
          <a:p>
            <a:r>
              <a:rPr lang="en-GB" sz="1800" dirty="0" smtClean="0"/>
              <a:t>From April </a:t>
            </a:r>
            <a:r>
              <a:rPr lang="mr-IN" sz="1800" dirty="0" smtClean="0"/>
              <a:t>–</a:t>
            </a:r>
            <a:r>
              <a:rPr lang="en-GB" sz="1800" dirty="0" smtClean="0"/>
              <a:t> STP boards </a:t>
            </a:r>
            <a:r>
              <a:rPr lang="mr-IN" sz="1800" dirty="0" smtClean="0"/>
              <a:t>–</a:t>
            </a:r>
            <a:r>
              <a:rPr lang="en-GB" sz="1800" dirty="0" smtClean="0"/>
              <a:t> “a basic implementation and governance support </a:t>
            </a:r>
            <a:r>
              <a:rPr lang="en-GB" sz="1800" dirty="0" err="1" smtClean="0"/>
              <a:t>chasis</a:t>
            </a:r>
            <a:r>
              <a:rPr lang="en-GB" sz="1800" dirty="0" smtClean="0"/>
              <a:t>”</a:t>
            </a:r>
            <a:endParaRPr lang="en-GB" sz="1800" dirty="0"/>
          </a:p>
          <a:p>
            <a:pPr lvl="0"/>
            <a:r>
              <a:rPr lang="en-GB" sz="1800" dirty="0" smtClean="0"/>
              <a:t>Some </a:t>
            </a:r>
            <a:r>
              <a:rPr lang="en-GB" sz="1800" dirty="0"/>
              <a:t>capital investment announced in the </a:t>
            </a:r>
            <a:r>
              <a:rPr lang="en-GB" sz="1800" dirty="0" smtClean="0"/>
              <a:t>budget </a:t>
            </a:r>
            <a:r>
              <a:rPr lang="en-GB" sz="1800" dirty="0"/>
              <a:t>for selected STPs (£325m over three years)—but this is in the context of much bigger (£1.2b pa) raids on NHS capital budgets</a:t>
            </a:r>
          </a:p>
          <a:p>
            <a:pPr marL="0" lvl="0" indent="0">
              <a:buNone/>
            </a:pPr>
            <a:endParaRPr lang="en-GB" sz="1800" dirty="0"/>
          </a:p>
        </p:txBody>
      </p:sp>
    </p:spTree>
    <p:extLst>
      <p:ext uri="{BB962C8B-B14F-4D97-AF65-F5344CB8AC3E}">
        <p14:creationId xmlns:p14="http://schemas.microsoft.com/office/powerpoint/2010/main" val="381358230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9132"/>
            <a:ext cx="8229600" cy="1143000"/>
          </a:xfrm>
        </p:spPr>
        <p:txBody>
          <a:bodyPr/>
          <a:lstStyle/>
          <a:p>
            <a:r>
              <a:rPr lang="en-GB" sz="2000" b="1" dirty="0"/>
              <a:t>Testing the assumptions</a:t>
            </a:r>
          </a:p>
        </p:txBody>
      </p:sp>
      <p:sp>
        <p:nvSpPr>
          <p:cNvPr id="5" name="Content Placeholder 2"/>
          <p:cNvSpPr>
            <a:spLocks noGrp="1"/>
          </p:cNvSpPr>
          <p:nvPr>
            <p:ph idx="1"/>
          </p:nvPr>
        </p:nvSpPr>
        <p:spPr>
          <a:xfrm>
            <a:off x="457200" y="1412776"/>
            <a:ext cx="8229600" cy="4525963"/>
          </a:xfrm>
        </p:spPr>
        <p:txBody>
          <a:bodyPr/>
          <a:lstStyle/>
          <a:p>
            <a:pPr lvl="0"/>
            <a:r>
              <a:rPr lang="en-GB" sz="1800" dirty="0"/>
              <a:t>Are ambitions to prioritise prevention and public health realistic when public health and local authority budgets are being cut</a:t>
            </a:r>
            <a:r>
              <a:rPr lang="en-GB" sz="1800" dirty="0" smtClean="0"/>
              <a:t>?</a:t>
            </a:r>
          </a:p>
          <a:p>
            <a:pPr lvl="0">
              <a:spcBef>
                <a:spcPts val="1200"/>
              </a:spcBef>
            </a:pPr>
            <a:r>
              <a:rPr lang="en-GB" sz="1800" dirty="0" smtClean="0"/>
              <a:t>Can </a:t>
            </a:r>
            <a:r>
              <a:rPr lang="en-GB" sz="1800" dirty="0"/>
              <a:t>primary and community services really be strengthened when additional resources are being used to fill hospital deficits instead? </a:t>
            </a:r>
          </a:p>
          <a:p>
            <a:pPr>
              <a:spcBef>
                <a:spcPts val="1200"/>
              </a:spcBef>
            </a:pPr>
            <a:r>
              <a:rPr lang="en-GB" sz="1800" dirty="0" smtClean="0"/>
              <a:t>Can </a:t>
            </a:r>
            <a:r>
              <a:rPr lang="en-GB" sz="1800" dirty="0"/>
              <a:t>significant reductions in hospital demand be achieved? Can hospital capacity really be cut when hospitals are running so hot?</a:t>
            </a:r>
          </a:p>
          <a:p>
            <a:pPr>
              <a:spcBef>
                <a:spcPts val="1200"/>
              </a:spcBef>
            </a:pPr>
            <a:r>
              <a:rPr lang="en-GB" sz="1800" dirty="0" smtClean="0"/>
              <a:t>Has </a:t>
            </a:r>
            <a:r>
              <a:rPr lang="en-GB" sz="1800" dirty="0"/>
              <a:t>social care been properly considered in the plans?</a:t>
            </a:r>
          </a:p>
          <a:p>
            <a:pPr lvl="0">
              <a:spcBef>
                <a:spcPts val="1200"/>
              </a:spcBef>
            </a:pPr>
            <a:r>
              <a:rPr lang="en-GB" sz="1800" dirty="0" smtClean="0"/>
              <a:t>Has </a:t>
            </a:r>
            <a:r>
              <a:rPr lang="en-GB" sz="1800" dirty="0"/>
              <a:t>the case for reconfiguring acute and specialised services been made at a local level (in the context of mixed evidence)? </a:t>
            </a:r>
          </a:p>
          <a:p>
            <a:pPr lvl="0">
              <a:spcBef>
                <a:spcPts val="1200"/>
              </a:spcBef>
            </a:pPr>
            <a:r>
              <a:rPr lang="en-GB" sz="1800" dirty="0" smtClean="0"/>
              <a:t>Can </a:t>
            </a:r>
            <a:r>
              <a:rPr lang="en-GB" sz="1800" dirty="0"/>
              <a:t>ambitious goals for closing NHS funding gaps be achieved?</a:t>
            </a:r>
          </a:p>
          <a:p>
            <a:pPr lvl="0">
              <a:spcBef>
                <a:spcPts val="1200"/>
              </a:spcBef>
            </a:pPr>
            <a:r>
              <a:rPr lang="en-GB" sz="1800" dirty="0" smtClean="0"/>
              <a:t>What </a:t>
            </a:r>
            <a:r>
              <a:rPr lang="en-GB" sz="1800" dirty="0"/>
              <a:t>can be realistically delivered by 2020/21? And what skills and resources will be needed for implementation?</a:t>
            </a:r>
          </a:p>
        </p:txBody>
      </p:sp>
    </p:spTree>
    <p:extLst>
      <p:ext uri="{BB962C8B-B14F-4D97-AF65-F5344CB8AC3E}">
        <p14:creationId xmlns:p14="http://schemas.microsoft.com/office/powerpoint/2010/main" val="153152651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ACOs in the NHS</a:t>
            </a:r>
          </a:p>
        </p:txBody>
      </p:sp>
      <p:sp>
        <p:nvSpPr>
          <p:cNvPr id="8" name="Content Placeholder 2"/>
          <p:cNvSpPr>
            <a:spLocks noGrp="1"/>
          </p:cNvSpPr>
          <p:nvPr>
            <p:ph idx="1"/>
          </p:nvPr>
        </p:nvSpPr>
        <p:spPr>
          <a:xfrm>
            <a:off x="446856" y="1268760"/>
            <a:ext cx="8229600" cy="4669979"/>
          </a:xfrm>
        </p:spPr>
        <p:txBody>
          <a:bodyPr/>
          <a:lstStyle/>
          <a:p>
            <a:pPr lvl="0"/>
            <a:r>
              <a:rPr lang="en-GB" sz="1800" dirty="0"/>
              <a:t>Jargon abounds: ACOs, ACPs, ACSs, STPs… </a:t>
            </a:r>
          </a:p>
          <a:p>
            <a:pPr lvl="0">
              <a:spcBef>
                <a:spcPts val="1800"/>
              </a:spcBef>
            </a:pPr>
            <a:r>
              <a:rPr lang="en-GB" sz="1800" dirty="0" smtClean="0"/>
              <a:t>These </a:t>
            </a:r>
            <a:r>
              <a:rPr lang="en-GB" sz="1800" dirty="0"/>
              <a:t>are all different ways of describing ambitions to deliver high quality and co-ordinated care within available resources. The jargon matters far less than the </a:t>
            </a:r>
            <a:r>
              <a:rPr lang="en-GB" sz="1800" dirty="0" smtClean="0"/>
              <a:t>ambition</a:t>
            </a:r>
            <a:endParaRPr lang="en-GB" sz="1800" dirty="0"/>
          </a:p>
          <a:p>
            <a:pPr lvl="0">
              <a:spcBef>
                <a:spcPts val="1800"/>
              </a:spcBef>
            </a:pPr>
            <a:r>
              <a:rPr lang="en-GB" sz="1800" dirty="0"/>
              <a:t>Working together to improve care and manage resources is the right thing to do—but it is far from simple in the today’s </a:t>
            </a:r>
            <a:r>
              <a:rPr lang="en-GB" sz="1800" dirty="0" smtClean="0"/>
              <a:t>NHS</a:t>
            </a:r>
            <a:endParaRPr lang="en-GB" sz="1800" dirty="0"/>
          </a:p>
          <a:p>
            <a:pPr lvl="0">
              <a:spcBef>
                <a:spcPts val="1800"/>
              </a:spcBef>
            </a:pPr>
            <a:r>
              <a:rPr lang="en-GB" sz="1800" dirty="0"/>
              <a:t>NHS England’s recent delivery plan describes how some parts of the country will develop ‘accountable care systems’ and maybe even ‘accountable care organisations</a:t>
            </a:r>
            <a:r>
              <a:rPr lang="en-GB" sz="1800" dirty="0" smtClean="0"/>
              <a:t>’</a:t>
            </a:r>
            <a:endParaRPr lang="en-GB" sz="1800" dirty="0"/>
          </a:p>
          <a:p>
            <a:pPr lvl="0">
              <a:spcBef>
                <a:spcPts val="1800"/>
              </a:spcBef>
            </a:pPr>
            <a:r>
              <a:rPr lang="en-GB" sz="1800" dirty="0"/>
              <a:t>Three broad elements to consider</a:t>
            </a:r>
            <a:r>
              <a:rPr lang="en-GB" sz="1800" dirty="0" smtClean="0"/>
              <a:t>:</a:t>
            </a:r>
          </a:p>
          <a:p>
            <a:pPr marL="1200150" lvl="1" indent="-742950">
              <a:spcBef>
                <a:spcPts val="600"/>
              </a:spcBef>
              <a:buFont typeface="+mj-lt"/>
              <a:buAutoNum type="arabicPeriod"/>
            </a:pPr>
            <a:r>
              <a:rPr lang="en-GB" sz="1800" dirty="0" smtClean="0"/>
              <a:t>providers </a:t>
            </a:r>
            <a:r>
              <a:rPr lang="en-GB" sz="1800" dirty="0"/>
              <a:t>collaborating to meet the needs of a population</a:t>
            </a:r>
            <a:r>
              <a:rPr lang="en-GB" sz="1800" dirty="0" smtClean="0"/>
              <a:t>;</a:t>
            </a:r>
          </a:p>
          <a:p>
            <a:pPr marL="1200150" lvl="1" indent="-742950">
              <a:spcBef>
                <a:spcPts val="600"/>
              </a:spcBef>
              <a:buFont typeface="+mj-lt"/>
              <a:buAutoNum type="arabicPeriod"/>
            </a:pPr>
            <a:r>
              <a:rPr lang="en-GB" sz="1800" dirty="0" smtClean="0"/>
              <a:t>providers </a:t>
            </a:r>
            <a:r>
              <a:rPr lang="en-GB" sz="1800" dirty="0"/>
              <a:t>taking responsibility for a population-based budget from the commissioner(s)</a:t>
            </a:r>
            <a:r>
              <a:rPr lang="en-GB" sz="1800" dirty="0" smtClean="0"/>
              <a:t>;</a:t>
            </a:r>
          </a:p>
          <a:p>
            <a:pPr marL="1200150" lvl="1" indent="-742950">
              <a:spcBef>
                <a:spcPts val="600"/>
              </a:spcBef>
              <a:buFont typeface="+mj-lt"/>
              <a:buAutoNum type="arabicPeriod"/>
            </a:pPr>
            <a:r>
              <a:rPr lang="en-GB" sz="1800" dirty="0" smtClean="0"/>
              <a:t>contracts </a:t>
            </a:r>
            <a:r>
              <a:rPr lang="en-GB" sz="1800" dirty="0"/>
              <a:t>specifying outcomes and other measures to be delivered</a:t>
            </a:r>
            <a:endParaRPr lang="en-US" sz="1800" dirty="0"/>
          </a:p>
          <a:p>
            <a:endParaRPr lang="en-US" sz="1800" dirty="0"/>
          </a:p>
          <a:p>
            <a:endParaRPr lang="en-GB" sz="1800" dirty="0"/>
          </a:p>
          <a:p>
            <a:pPr marL="0" lvl="0" indent="0">
              <a:buNone/>
            </a:pPr>
            <a:endParaRPr lang="en-GB" sz="1800" dirty="0"/>
          </a:p>
          <a:p>
            <a:pPr lvl="0"/>
            <a:endParaRPr lang="en-GB" sz="1800" dirty="0"/>
          </a:p>
        </p:txBody>
      </p:sp>
    </p:spTree>
    <p:extLst>
      <p:ext uri="{BB962C8B-B14F-4D97-AF65-F5344CB8AC3E}">
        <p14:creationId xmlns:p14="http://schemas.microsoft.com/office/powerpoint/2010/main" val="199593620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 Placeholder 1"/>
          <p:cNvSpPr>
            <a:spLocks noGrp="1"/>
          </p:cNvSpPr>
          <p:nvPr>
            <p:ph type="body" sz="quarter" idx="10"/>
          </p:nvPr>
        </p:nvSpPr>
        <p:spPr>
          <a:xfrm>
            <a:off x="467544" y="260648"/>
            <a:ext cx="8208912" cy="576064"/>
          </a:xfrm>
        </p:spPr>
        <p:txBody>
          <a:bodyPr/>
          <a:lstStyle/>
          <a:p>
            <a:r>
              <a:rPr lang="en-GB" sz="2000" dirty="0"/>
              <a:t>Some lessons (1)</a:t>
            </a:r>
          </a:p>
        </p:txBody>
      </p:sp>
      <p:sp>
        <p:nvSpPr>
          <p:cNvPr id="12" name="Text Placeholder 2"/>
          <p:cNvSpPr>
            <a:spLocks noGrp="1"/>
          </p:cNvSpPr>
          <p:nvPr>
            <p:ph type="body" sz="quarter" idx="12"/>
          </p:nvPr>
        </p:nvSpPr>
        <p:spPr>
          <a:xfrm>
            <a:off x="467544" y="908720"/>
            <a:ext cx="8280920" cy="4101154"/>
          </a:xfrm>
        </p:spPr>
        <p:txBody>
          <a:bodyPr/>
          <a:lstStyle/>
          <a:p>
            <a:r>
              <a:rPr lang="en-GB" dirty="0"/>
              <a:t>Integration of services is the right thing to be doing. But moving towards an English version of ACOs is hard because the system wasn’t designed with this purpose in </a:t>
            </a:r>
            <a:r>
              <a:rPr lang="en-GB" dirty="0" smtClean="0"/>
              <a:t>mind</a:t>
            </a:r>
            <a:endParaRPr lang="en-GB" dirty="0"/>
          </a:p>
          <a:p>
            <a:r>
              <a:rPr lang="en-GB" dirty="0" smtClean="0"/>
              <a:t>there </a:t>
            </a:r>
            <a:r>
              <a:rPr lang="en-GB" dirty="0"/>
              <a:t>are </a:t>
            </a:r>
            <a:r>
              <a:rPr lang="en-GB" b="1" dirty="0">
                <a:solidFill>
                  <a:srgbClr val="7030A0"/>
                </a:solidFill>
              </a:rPr>
              <a:t>technical components </a:t>
            </a:r>
            <a:r>
              <a:rPr lang="en-GB" dirty="0"/>
              <a:t>of developing more integrated systems—eg payment systems, new contracts and use of </a:t>
            </a:r>
            <a:r>
              <a:rPr lang="en-GB" dirty="0" smtClean="0"/>
              <a:t>data</a:t>
            </a:r>
            <a:endParaRPr lang="en-GB" dirty="0"/>
          </a:p>
          <a:p>
            <a:r>
              <a:rPr lang="en-GB" dirty="0" smtClean="0"/>
              <a:t>But </a:t>
            </a:r>
            <a:r>
              <a:rPr lang="en-GB" dirty="0"/>
              <a:t>there are also </a:t>
            </a:r>
            <a:r>
              <a:rPr lang="en-GB" b="1" dirty="0">
                <a:solidFill>
                  <a:srgbClr val="7030A0"/>
                </a:solidFill>
              </a:rPr>
              <a:t>relational components</a:t>
            </a:r>
            <a:r>
              <a:rPr lang="en-GB" dirty="0"/>
              <a:t>—centred on culture and relationships. This takes time and effort. It requires:</a:t>
            </a:r>
            <a:br>
              <a:rPr lang="en-GB" dirty="0"/>
            </a:br>
            <a:endParaRPr lang="en-GB" dirty="0" smtClean="0"/>
          </a:p>
          <a:p>
            <a:pPr lvl="1">
              <a:buFont typeface="Wingdings" charset="2"/>
              <a:buChar char="ü"/>
            </a:pPr>
            <a:r>
              <a:rPr lang="en-GB" dirty="0" smtClean="0"/>
              <a:t>frequent personal contact to build understanding and trust</a:t>
            </a:r>
          </a:p>
          <a:p>
            <a:pPr lvl="1">
              <a:spcBef>
                <a:spcPts val="1032"/>
              </a:spcBef>
              <a:buFont typeface="Wingdings" charset="2"/>
              <a:buChar char="ü"/>
            </a:pPr>
            <a:r>
              <a:rPr lang="en-GB" dirty="0" smtClean="0"/>
              <a:t>commitment </a:t>
            </a:r>
            <a:r>
              <a:rPr lang="en-GB" dirty="0"/>
              <a:t>to working together for the long </a:t>
            </a:r>
            <a:r>
              <a:rPr lang="en-GB" dirty="0" smtClean="0"/>
              <a:t>term</a:t>
            </a:r>
            <a:endParaRPr lang="en-GB" dirty="0"/>
          </a:p>
          <a:p>
            <a:pPr lvl="1">
              <a:spcBef>
                <a:spcPts val="1032"/>
              </a:spcBef>
              <a:buFont typeface="Wingdings" charset="2"/>
              <a:buChar char="ü"/>
            </a:pPr>
            <a:r>
              <a:rPr lang="en-GB" dirty="0" smtClean="0"/>
              <a:t>shared </a:t>
            </a:r>
            <a:r>
              <a:rPr lang="en-GB" dirty="0"/>
              <a:t>purpose and vision for the population you are </a:t>
            </a:r>
            <a:r>
              <a:rPr lang="en-GB" dirty="0" smtClean="0"/>
              <a:t>serving</a:t>
            </a:r>
          </a:p>
          <a:p>
            <a:pPr lvl="1">
              <a:spcBef>
                <a:spcPts val="1032"/>
              </a:spcBef>
              <a:buFont typeface="Wingdings" charset="2"/>
              <a:buChar char="ü"/>
            </a:pPr>
            <a:r>
              <a:rPr lang="en-GB" dirty="0" smtClean="0"/>
              <a:t>an </a:t>
            </a:r>
            <a:r>
              <a:rPr lang="en-GB" dirty="0"/>
              <a:t>ability to surface and resolve conflicts (not ignoring them)</a:t>
            </a:r>
            <a:br>
              <a:rPr lang="en-GB" dirty="0"/>
            </a:br>
            <a:r>
              <a:rPr lang="en-GB" dirty="0" smtClean="0"/>
              <a:t>an </a:t>
            </a:r>
            <a:r>
              <a:rPr lang="en-GB" dirty="0"/>
              <a:t>ability to behave altruistically towards partners</a:t>
            </a:r>
            <a:br>
              <a:rPr lang="en-GB" dirty="0"/>
            </a:br>
            <a:endParaRPr lang="en-GB" dirty="0"/>
          </a:p>
          <a:p>
            <a:r>
              <a:rPr lang="en-GB" dirty="0"/>
              <a:t>Need to focus on both the technical </a:t>
            </a:r>
            <a:r>
              <a:rPr lang="en-GB" i="1" dirty="0"/>
              <a:t>and </a:t>
            </a:r>
            <a:r>
              <a:rPr lang="en-GB" dirty="0"/>
              <a:t>relational components—but in the end </a:t>
            </a:r>
            <a:r>
              <a:rPr lang="en-GB" i="1" dirty="0"/>
              <a:t>‘it’s more sociological then technological’</a:t>
            </a:r>
            <a:r>
              <a:rPr lang="en-GB" dirty="0"/>
              <a:t/>
            </a:r>
            <a:br>
              <a:rPr lang="en-GB" dirty="0"/>
            </a:br>
            <a:endParaRPr lang="en-GB" dirty="0"/>
          </a:p>
        </p:txBody>
      </p:sp>
    </p:spTree>
    <p:extLst>
      <p:ext uri="{BB962C8B-B14F-4D97-AF65-F5344CB8AC3E}">
        <p14:creationId xmlns:p14="http://schemas.microsoft.com/office/powerpoint/2010/main" val="4227933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Text Placeholder 1"/>
          <p:cNvSpPr>
            <a:spLocks noGrp="1"/>
          </p:cNvSpPr>
          <p:nvPr>
            <p:ph type="body" sz="quarter" idx="10"/>
          </p:nvPr>
        </p:nvSpPr>
        <p:spPr>
          <a:xfrm>
            <a:off x="467544" y="548680"/>
            <a:ext cx="8208912" cy="576064"/>
          </a:xfrm>
        </p:spPr>
        <p:txBody>
          <a:bodyPr/>
          <a:lstStyle/>
          <a:p>
            <a:r>
              <a:rPr lang="en-GB" sz="2000" dirty="0"/>
              <a:t>Some lessons (2)</a:t>
            </a:r>
          </a:p>
        </p:txBody>
      </p:sp>
      <p:sp>
        <p:nvSpPr>
          <p:cNvPr id="12" name="Text Placeholder 2"/>
          <p:cNvSpPr>
            <a:spLocks noGrp="1"/>
          </p:cNvSpPr>
          <p:nvPr>
            <p:ph type="body" sz="quarter" idx="12"/>
          </p:nvPr>
        </p:nvSpPr>
        <p:spPr>
          <a:xfrm>
            <a:off x="467544" y="1272062"/>
            <a:ext cx="8280920" cy="4101154"/>
          </a:xfrm>
        </p:spPr>
        <p:txBody>
          <a:bodyPr/>
          <a:lstStyle/>
          <a:p>
            <a:r>
              <a:rPr lang="en-GB" dirty="0"/>
              <a:t>The success of ACOs ultimately relies on the ability to support and engage staff in the task of redesigning care</a:t>
            </a:r>
            <a:br>
              <a:rPr lang="en-GB" dirty="0"/>
            </a:br>
            <a:endParaRPr lang="en-GB" sz="700" dirty="0"/>
          </a:p>
          <a:p>
            <a:r>
              <a:rPr lang="en-GB" dirty="0"/>
              <a:t>Focus on enabling these changes and creating an environment that supports improvement</a:t>
            </a:r>
            <a:br>
              <a:rPr lang="en-GB" dirty="0"/>
            </a:br>
            <a:endParaRPr lang="en-GB" sz="800" dirty="0"/>
          </a:p>
          <a:p>
            <a:r>
              <a:rPr lang="en-GB" dirty="0"/>
              <a:t>A broad vision and objectives are good. But define as clearly as possible the small number of priorities for improving care</a:t>
            </a:r>
            <a:br>
              <a:rPr lang="en-GB" dirty="0"/>
            </a:br>
            <a:endParaRPr lang="en-GB" sz="700" dirty="0"/>
          </a:p>
          <a:p>
            <a:r>
              <a:rPr lang="en-GB" dirty="0"/>
              <a:t>Be realistic about what can be delivered; developing new care models takes both time and investment </a:t>
            </a:r>
            <a:br>
              <a:rPr lang="en-GB" dirty="0"/>
            </a:br>
            <a:endParaRPr lang="en-GB" sz="800" dirty="0"/>
          </a:p>
          <a:p>
            <a:r>
              <a:rPr lang="en-GB" dirty="0"/>
              <a:t>The aim is to improve patient outcomes and experience of care. The research evidence tells us not expect significant reductions in hospital use and costs</a:t>
            </a:r>
            <a:br>
              <a:rPr lang="en-GB" dirty="0"/>
            </a:br>
            <a:endParaRPr lang="en-GB" sz="800" dirty="0"/>
          </a:p>
          <a:p>
            <a:r>
              <a:rPr lang="en-GB" dirty="0"/>
              <a:t>Work with local government and other partners to address the non-medical determinants of health</a:t>
            </a:r>
            <a:endParaRPr lang="en-GB" sz="800" dirty="0"/>
          </a:p>
        </p:txBody>
      </p:sp>
    </p:spTree>
    <p:extLst>
      <p:ext uri="{BB962C8B-B14F-4D97-AF65-F5344CB8AC3E}">
        <p14:creationId xmlns:p14="http://schemas.microsoft.com/office/powerpoint/2010/main" val="410961176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a:xfrm>
            <a:off x="457200" y="274638"/>
            <a:ext cx="8229600" cy="561975"/>
          </a:xfrm>
        </p:spPr>
        <p:txBody>
          <a:bodyPr/>
          <a:lstStyle/>
          <a:p>
            <a:r>
              <a:rPr lang="en-US" dirty="0" smtClean="0">
                <a:solidFill>
                  <a:schemeClr val="tx1"/>
                </a:solidFill>
                <a:latin typeface="Verdana" charset="0"/>
                <a:ea typeface="MS PGothic" charset="0"/>
              </a:rPr>
              <a:t>Top tips</a:t>
            </a:r>
            <a:r>
              <a:rPr lang="en-US" b="1" dirty="0" smtClean="0">
                <a:solidFill>
                  <a:schemeClr val="tx1"/>
                </a:solidFill>
                <a:latin typeface="Verdana" charset="0"/>
                <a:ea typeface="MS PGothic" charset="0"/>
              </a:rPr>
              <a:t>:</a:t>
            </a:r>
            <a:endParaRPr lang="en-US" b="1" dirty="0">
              <a:solidFill>
                <a:schemeClr val="tx1"/>
              </a:solidFill>
              <a:latin typeface="Verdana" charset="0"/>
              <a:ea typeface="MS PGothic" charset="0"/>
            </a:endParaRPr>
          </a:p>
        </p:txBody>
      </p:sp>
      <p:sp>
        <p:nvSpPr>
          <p:cNvPr id="3" name="Content Placeholder 2"/>
          <p:cNvSpPr>
            <a:spLocks noGrp="1"/>
          </p:cNvSpPr>
          <p:nvPr>
            <p:ph idx="1"/>
          </p:nvPr>
        </p:nvSpPr>
        <p:spPr>
          <a:xfrm>
            <a:off x="539750" y="1052513"/>
            <a:ext cx="7920682" cy="5072062"/>
          </a:xfrm>
        </p:spPr>
        <p:txBody>
          <a:bodyPr/>
          <a:lstStyle/>
          <a:p>
            <a:pPr>
              <a:buFont typeface="Wingdings" charset="2"/>
              <a:buChar char="ü"/>
            </a:pPr>
            <a:r>
              <a:rPr lang="en-GB" sz="1800" dirty="0" smtClean="0">
                <a:latin typeface="Verdana" charset="0"/>
                <a:ea typeface="MS PGothic" charset="0"/>
              </a:rPr>
              <a:t>Be clear -&amp; realistic - about what you want to achieve &amp; how long it will take</a:t>
            </a:r>
          </a:p>
          <a:p>
            <a:pPr>
              <a:buFont typeface="Wingdings" charset="2"/>
              <a:buChar char="ü"/>
            </a:pPr>
            <a:r>
              <a:rPr lang="en-GB" sz="1800" dirty="0" smtClean="0">
                <a:latin typeface="Verdana" charset="0"/>
                <a:ea typeface="MS PGothic" charset="0"/>
              </a:rPr>
              <a:t>Look out, not up </a:t>
            </a:r>
            <a:r>
              <a:rPr lang="mr-IN" sz="1800" dirty="0" smtClean="0">
                <a:latin typeface="Verdana" charset="0"/>
                <a:ea typeface="MS PGothic" charset="0"/>
              </a:rPr>
              <a:t>–</a:t>
            </a:r>
            <a:r>
              <a:rPr lang="en-GB" sz="1800" dirty="0" smtClean="0">
                <a:latin typeface="Verdana" charset="0"/>
                <a:ea typeface="MS PGothic" charset="0"/>
              </a:rPr>
              <a:t> all solutions are local</a:t>
            </a:r>
          </a:p>
          <a:p>
            <a:pPr>
              <a:buFont typeface="Wingdings" charset="2"/>
              <a:buChar char="ü"/>
            </a:pPr>
            <a:r>
              <a:rPr lang="en-GB" sz="1800" dirty="0" smtClean="0">
                <a:latin typeface="Verdana" charset="0"/>
                <a:ea typeface="MS PGothic" charset="0"/>
              </a:rPr>
              <a:t>Focus </a:t>
            </a:r>
            <a:r>
              <a:rPr lang="en-GB" sz="1800" dirty="0">
                <a:latin typeface="Verdana" charset="0"/>
                <a:ea typeface="MS PGothic" charset="0"/>
              </a:rPr>
              <a:t>on the benefits for people who use services</a:t>
            </a:r>
            <a:r>
              <a:rPr lang="en-GB" sz="1800" dirty="0" smtClean="0">
                <a:latin typeface="Verdana" charset="0"/>
                <a:ea typeface="MS PGothic" charset="0"/>
              </a:rPr>
              <a:t> </a:t>
            </a:r>
          </a:p>
          <a:p>
            <a:pPr>
              <a:buFont typeface="Wingdings" charset="2"/>
              <a:buChar char="ü"/>
            </a:pPr>
            <a:r>
              <a:rPr lang="en-GB" sz="1800" dirty="0" smtClean="0">
                <a:latin typeface="Verdana" charset="0"/>
                <a:ea typeface="MS PGothic" charset="0"/>
              </a:rPr>
              <a:t>One plan for one place</a:t>
            </a:r>
          </a:p>
          <a:p>
            <a:pPr>
              <a:buFont typeface="Wingdings" charset="2"/>
              <a:buChar char="ü"/>
            </a:pPr>
            <a:r>
              <a:rPr lang="en-GB" sz="1800" dirty="0" smtClean="0">
                <a:latin typeface="Verdana" charset="0"/>
                <a:ea typeface="MS PGothic" charset="0"/>
              </a:rPr>
              <a:t> “The soft stuff is the </a:t>
            </a:r>
            <a:r>
              <a:rPr lang="en-GB" sz="1800" smtClean="0">
                <a:latin typeface="Verdana" charset="0"/>
                <a:ea typeface="MS PGothic" charset="0"/>
              </a:rPr>
              <a:t>hard stuff</a:t>
            </a:r>
            <a:r>
              <a:rPr lang="en-GB" sz="1800" dirty="0" smtClean="0">
                <a:latin typeface="Verdana" charset="0"/>
                <a:ea typeface="MS PGothic" charset="0"/>
              </a:rPr>
              <a:t>” (relationships &amp; culture trumps structure &amp; governance)</a:t>
            </a:r>
          </a:p>
          <a:p>
            <a:pPr>
              <a:buFont typeface="Wingdings" charset="2"/>
              <a:buChar char="ü"/>
            </a:pPr>
            <a:r>
              <a:rPr lang="en-GB" sz="1800" dirty="0" smtClean="0">
                <a:latin typeface="Verdana" charset="0"/>
                <a:ea typeface="MS PGothic" charset="0"/>
              </a:rPr>
              <a:t>Expect disagreement - agree how to manage it</a:t>
            </a:r>
          </a:p>
          <a:p>
            <a:pPr>
              <a:buFont typeface="Wingdings" charset="2"/>
              <a:buChar char="ü"/>
            </a:pPr>
            <a:r>
              <a:rPr lang="en-GB" sz="1800" dirty="0" smtClean="0">
                <a:latin typeface="Verdana" charset="0"/>
                <a:ea typeface="MS PGothic" charset="0"/>
              </a:rPr>
              <a:t>Clinical &amp; service integration matters most</a:t>
            </a:r>
          </a:p>
          <a:p>
            <a:pPr>
              <a:buFont typeface="Wingdings" charset="2"/>
              <a:buChar char="ü"/>
            </a:pPr>
            <a:r>
              <a:rPr lang="en-GB" sz="1800" dirty="0" smtClean="0">
                <a:latin typeface="Verdana" charset="0"/>
                <a:ea typeface="MS PGothic" charset="0"/>
              </a:rPr>
              <a:t>Engagement of staff is critical</a:t>
            </a:r>
            <a:endParaRPr lang="en-GB" sz="1800" dirty="0">
              <a:latin typeface="Verdana" charset="0"/>
              <a:ea typeface="MS PGothic" charset="0"/>
            </a:endParaRPr>
          </a:p>
          <a:p>
            <a:pPr>
              <a:buFont typeface="Verdana" charset="0"/>
              <a:buAutoNum type="arabicPeriod"/>
            </a:pPr>
            <a:endParaRPr lang="en-US" sz="1800" dirty="0">
              <a:latin typeface="Verdana" charset="0"/>
              <a:ea typeface="MS PGothic" charset="0"/>
            </a:endParaRPr>
          </a:p>
        </p:txBody>
      </p:sp>
    </p:spTree>
    <p:extLst>
      <p:ext uri="{BB962C8B-B14F-4D97-AF65-F5344CB8AC3E}">
        <p14:creationId xmlns:p14="http://schemas.microsoft.com/office/powerpoint/2010/main" val="371712650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5" name="Content Placeholder 2"/>
          <p:cNvSpPr>
            <a:spLocks noGrp="1"/>
          </p:cNvSpPr>
          <p:nvPr>
            <p:ph idx="1"/>
          </p:nvPr>
        </p:nvSpPr>
        <p:spPr>
          <a:xfrm>
            <a:off x="457200" y="836613"/>
            <a:ext cx="8229600" cy="4824412"/>
          </a:xfrm>
        </p:spPr>
        <p:txBody>
          <a:bodyPr/>
          <a:lstStyle/>
          <a:p>
            <a:endParaRPr lang="en-US" dirty="0">
              <a:latin typeface="Verdana" charset="0"/>
            </a:endParaRPr>
          </a:p>
          <a:p>
            <a:endParaRPr lang="en-US" dirty="0">
              <a:latin typeface="Verdana" charset="0"/>
            </a:endParaRPr>
          </a:p>
          <a:p>
            <a:pPr algn="ctr">
              <a:buFontTx/>
              <a:buNone/>
            </a:pPr>
            <a:r>
              <a:rPr lang="en-US" sz="2000" dirty="0">
                <a:latin typeface="Verdana" charset="0"/>
                <a:hlinkClick r:id="rId3"/>
              </a:rPr>
              <a:t>r.humphries@kingsfund.org.uk</a:t>
            </a:r>
            <a:endParaRPr lang="en-US" sz="2000" dirty="0">
              <a:latin typeface="Verdana" charset="0"/>
            </a:endParaRPr>
          </a:p>
          <a:p>
            <a:pPr algn="ctr">
              <a:buFontTx/>
              <a:buNone/>
            </a:pPr>
            <a:endParaRPr lang="en-US" sz="3200" dirty="0" smtClean="0">
              <a:latin typeface="Verdana" charset="0"/>
            </a:endParaRPr>
          </a:p>
          <a:p>
            <a:pPr algn="ctr">
              <a:buFontTx/>
              <a:buNone/>
            </a:pPr>
            <a:r>
              <a:rPr lang="en-GB" sz="2000" dirty="0" smtClean="0">
                <a:latin typeface="Verdana" charset="0"/>
                <a:hlinkClick r:id="rId4"/>
              </a:rPr>
              <a:t>@</a:t>
            </a:r>
            <a:r>
              <a:rPr lang="en-GB" sz="2000" dirty="0">
                <a:latin typeface="Verdana" charset="0"/>
                <a:hlinkClick r:id="rId4"/>
              </a:rPr>
              <a:t>Richardatkf</a:t>
            </a:r>
            <a:endParaRPr lang="en-US" sz="2000" dirty="0">
              <a:latin typeface="Verdana" charset="0"/>
            </a:endParaRPr>
          </a:p>
        </p:txBody>
      </p:sp>
      <p:pic>
        <p:nvPicPr>
          <p:cNvPr id="52226" name="Picture 4" descr="twitter-bird-blue-on-white.png"/>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339752" y="2348880"/>
            <a:ext cx="1355725" cy="10683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KF Master templat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KF master templat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KF master template">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KINGS FUND">
  <a:themeElements>
    <a:clrScheme name="Kings-Fund-red">
      <a:dk1>
        <a:sysClr val="windowText" lastClr="000000"/>
      </a:dk1>
      <a:lt1>
        <a:srgbClr val="FFFFFF"/>
      </a:lt1>
      <a:dk2>
        <a:srgbClr val="000000"/>
      </a:dk2>
      <a:lt2>
        <a:srgbClr val="FFFFFF"/>
      </a:lt2>
      <a:accent1>
        <a:srgbClr val="6A1C1A"/>
      </a:accent1>
      <a:accent2>
        <a:srgbClr val="D06900"/>
      </a:accent2>
      <a:accent3>
        <a:srgbClr val="E5AD30"/>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KF template.potx</Template>
  <TotalTime>3414</TotalTime>
  <Words>3122</Words>
  <Application>Microsoft Office PowerPoint</Application>
  <PresentationFormat>On-screen Show (4:3)</PresentationFormat>
  <Paragraphs>384</Paragraphs>
  <Slides>64</Slides>
  <Notes>18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64</vt:i4>
      </vt:variant>
    </vt:vector>
  </HeadingPairs>
  <TitlesOfParts>
    <vt:vector size="74" baseType="lpstr">
      <vt:lpstr>ＭＳ Ｐゴシック</vt:lpstr>
      <vt:lpstr>ＭＳ Ｐゴシック</vt:lpstr>
      <vt:lpstr>Arial</vt:lpstr>
      <vt:lpstr>Calibri</vt:lpstr>
      <vt:lpstr>Verdana</vt:lpstr>
      <vt:lpstr>Wingdings</vt:lpstr>
      <vt:lpstr>KF Master template</vt:lpstr>
      <vt:lpstr>1_KF master template</vt:lpstr>
      <vt:lpstr>2_KF master template</vt:lpstr>
      <vt:lpstr>KINGS FUND</vt:lpstr>
      <vt:lpstr>PowerPoint Presentation</vt:lpstr>
      <vt:lpstr>PowerPoint Presentation</vt:lpstr>
      <vt:lpstr>PowerPoint Presentation</vt:lpstr>
      <vt:lpstr>Integration is not a new idea!</vt:lpstr>
      <vt:lpstr>…”at the earliest moment possible, I intend to call on local health and welfare authorities, through the bodies which represent them, to take a hand in mapping the joint future of the hospital and the local authority services”</vt:lpstr>
      <vt:lpstr>PowerPoint Presentation</vt:lpstr>
      <vt:lpstr>Back to 1948</vt:lpstr>
      <vt:lpstr>PowerPoint Presentation</vt:lpstr>
      <vt:lpstr>What is integrated care?</vt:lpstr>
      <vt:lpstr>What kind of integration ? </vt:lpstr>
      <vt:lpstr>What do we want to integrate ? </vt:lpstr>
      <vt:lpstr>Integration for populations as well as individuals………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evidence is mixed……..</vt:lpstr>
      <vt:lpstr>But the case for integrated care is overwhelming…..</vt:lpstr>
      <vt:lpstr>PowerPoint Presentation</vt:lpstr>
      <vt:lpstr>The national context</vt:lpstr>
      <vt:lpstr>Testing the assumptions</vt:lpstr>
      <vt:lpstr>ACOs in the NHS</vt:lpstr>
      <vt:lpstr>PowerPoint Presentation</vt:lpstr>
      <vt:lpstr>PowerPoint Presentation</vt:lpstr>
      <vt:lpstr>Top tips:</vt:lpstr>
      <vt:lpstr>PowerPoint Presentation</vt:lpstr>
    </vt:vector>
  </TitlesOfParts>
  <Company>The King's Fund</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Big Picture</dc:title>
  <dc:creator>Lucy Johnson-Brown</dc:creator>
  <cp:lastModifiedBy>Cheesbrough, Luke</cp:lastModifiedBy>
  <cp:revision>316</cp:revision>
  <cp:lastPrinted>2014-12-17T09:26:43Z</cp:lastPrinted>
  <dcterms:created xsi:type="dcterms:W3CDTF">2010-04-19T09:17:30Z</dcterms:created>
  <dcterms:modified xsi:type="dcterms:W3CDTF">2017-07-26T09:17:13Z</dcterms:modified>
</cp:coreProperties>
</file>