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70" r:id="rId3"/>
    <p:sldId id="257" r:id="rId4"/>
    <p:sldId id="258" r:id="rId5"/>
    <p:sldId id="259" r:id="rId6"/>
    <p:sldId id="260" r:id="rId7"/>
    <p:sldId id="261" r:id="rId8"/>
    <p:sldId id="269" r:id="rId9"/>
    <p:sldId id="262" r:id="rId10"/>
    <p:sldId id="265" r:id="rId11"/>
    <p:sldId id="267" r:id="rId12"/>
    <p:sldId id="266" r:id="rId13"/>
    <p:sldId id="264"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732" y="-96"/>
      </p:cViewPr>
      <p:guideLst>
        <p:guide orient="horz" pos="2160"/>
        <p:guide pos="2880"/>
      </p:guideLst>
    </p:cSldViewPr>
  </p:slideViewPr>
  <p:notesTextViewPr>
    <p:cViewPr>
      <p:scale>
        <a:sx n="1" d="1"/>
        <a:sy n="1" d="1"/>
      </p:scale>
      <p:origin x="0" y="0"/>
    </p:cViewPr>
  </p:notesTextViewPr>
  <p:sorterViewPr>
    <p:cViewPr>
      <p:scale>
        <a:sx n="100" d="100"/>
        <a:sy n="100" d="100"/>
      </p:scale>
      <p:origin x="0" y="2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17D84F-CB5A-4227-9922-11F48ED9B152}" type="datetimeFigureOut">
              <a:rPr lang="en-GB" smtClean="0"/>
              <a:pPr/>
              <a:t>28/11/2011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75E65-3F2D-4FB7-A4D4-F22B67D5BD56}" type="slidenum">
              <a:rPr lang="en-GB" smtClean="0"/>
              <a:pPr/>
              <a:t>‹#›</a:t>
            </a:fld>
            <a:endParaRPr lang="en-GB" dirty="0"/>
          </a:p>
        </p:txBody>
      </p:sp>
    </p:spTree>
    <p:extLst>
      <p:ext uri="{BB962C8B-B14F-4D97-AF65-F5344CB8AC3E}">
        <p14:creationId xmlns:p14="http://schemas.microsoft.com/office/powerpoint/2010/main" val="1827343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This</a:t>
            </a:r>
            <a:r>
              <a:rPr lang="en-GB" sz="1800" baseline="0" dirty="0" smtClean="0"/>
              <a:t> presentation is on collection of data on HIV infection and how to use it.</a:t>
            </a:r>
            <a:endParaRPr lang="en-GB" sz="180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1</a:t>
            </a:fld>
            <a:endParaRPr lang="en-GB" dirty="0"/>
          </a:p>
        </p:txBody>
      </p:sp>
    </p:spTree>
    <p:extLst>
      <p:ext uri="{BB962C8B-B14F-4D97-AF65-F5344CB8AC3E}">
        <p14:creationId xmlns:p14="http://schemas.microsoft.com/office/powerpoint/2010/main" val="1352613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10</a:t>
            </a:fld>
            <a:endParaRPr lang="en-GB" dirty="0"/>
          </a:p>
        </p:txBody>
      </p:sp>
    </p:spTree>
    <p:extLst>
      <p:ext uri="{BB962C8B-B14F-4D97-AF65-F5344CB8AC3E}">
        <p14:creationId xmlns:p14="http://schemas.microsoft.com/office/powerpoint/2010/main" val="3144655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200" dirty="0" smtClean="0"/>
          </a:p>
          <a:p>
            <a:r>
              <a:rPr lang="en-GB" sz="1800" dirty="0" smtClean="0"/>
              <a:t>Puerperal sepsis is only second</a:t>
            </a:r>
            <a:r>
              <a:rPr lang="en-GB" sz="1800" baseline="0" dirty="0" smtClean="0"/>
              <a:t> to haemorrhage as the cause of maternal deaths in Malawi and most patients with puerperal sepsis are said to be HIV positive.</a:t>
            </a:r>
          </a:p>
          <a:p>
            <a:endParaRPr lang="en-GB" sz="1200" baseline="0" dirty="0" smtClean="0"/>
          </a:p>
          <a:p>
            <a:r>
              <a:rPr lang="en-GB" sz="1800" baseline="0" dirty="0" smtClean="0"/>
              <a:t>The main strategy for reducing infection of any kind in people with HIV infection is the reduction of viral load with ART.</a:t>
            </a:r>
          </a:p>
          <a:p>
            <a:endParaRPr lang="en-GB" sz="1200" baseline="0" dirty="0" smtClean="0"/>
          </a:p>
          <a:p>
            <a:r>
              <a:rPr lang="en-GB" sz="1800" baseline="0" dirty="0" smtClean="0"/>
              <a:t>Counselling for good nutrition and good sleep to reduce stress will assist in maintaining high immunity.</a:t>
            </a:r>
          </a:p>
          <a:p>
            <a:endParaRPr lang="en-GB" sz="1200" baseline="0" dirty="0" smtClean="0"/>
          </a:p>
          <a:p>
            <a:r>
              <a:rPr lang="en-GB" sz="1800" baseline="0" dirty="0" smtClean="0"/>
              <a:t>Good puerperal hygiene is also important.</a:t>
            </a:r>
            <a:endParaRPr lang="en-GB" sz="180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11</a:t>
            </a:fld>
            <a:endParaRPr lang="en-GB" dirty="0"/>
          </a:p>
        </p:txBody>
      </p:sp>
    </p:spTree>
    <p:extLst>
      <p:ext uri="{BB962C8B-B14F-4D97-AF65-F5344CB8AC3E}">
        <p14:creationId xmlns:p14="http://schemas.microsoft.com/office/powerpoint/2010/main" val="2794690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r>
              <a:rPr lang="en-GB" sz="1800" dirty="0" smtClean="0"/>
              <a:t>SLIDE</a:t>
            </a:r>
          </a:p>
          <a:p>
            <a:r>
              <a:rPr lang="en-GB" sz="1800" dirty="0" smtClean="0"/>
              <a:t>HIV infection is blamed for the high maternal deaths from puerperal sepsis.</a:t>
            </a:r>
            <a:r>
              <a:rPr lang="en-GB" sz="1800" baseline="0" dirty="0" smtClean="0"/>
              <a:t> As almost all women attending ANC are tested for HIV and as over 90% of </a:t>
            </a:r>
            <a:r>
              <a:rPr lang="en-GB" sz="1800" dirty="0" smtClean="0"/>
              <a:t> women attend ANC and 72% of pregnant women deliver in health facilities puerperal sepsis can be reduced by simply coming up with an effective policy on the management of women with HIV infection.</a:t>
            </a:r>
          </a:p>
          <a:p>
            <a:endParaRPr lang="en-GB" sz="1200" dirty="0" smtClean="0"/>
          </a:p>
          <a:p>
            <a:r>
              <a:rPr lang="en-GB" sz="1800" dirty="0" smtClean="0"/>
              <a:t>Policy</a:t>
            </a:r>
            <a:r>
              <a:rPr lang="en-GB" sz="1800" baseline="0" dirty="0" smtClean="0"/>
              <a:t> however is based on solid research evident which is currently lacking.</a:t>
            </a:r>
          </a:p>
          <a:p>
            <a:endParaRPr lang="en-GB" sz="1200" baseline="0" dirty="0" smtClean="0"/>
          </a:p>
          <a:p>
            <a:r>
              <a:rPr lang="en-GB" sz="1800" baseline="0" dirty="0" smtClean="0"/>
              <a:t>Secondly while most women with puerperal sepsis are put on the triple antibiotic therapy, there is need to verify that these drugs are still effective in the management of opportunistic pelvic infections after childbirth.</a:t>
            </a:r>
            <a:endParaRPr lang="en-GB" sz="180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12</a:t>
            </a:fld>
            <a:endParaRPr lang="en-GB" dirty="0"/>
          </a:p>
        </p:txBody>
      </p:sp>
    </p:spTree>
    <p:extLst>
      <p:ext uri="{BB962C8B-B14F-4D97-AF65-F5344CB8AC3E}">
        <p14:creationId xmlns:p14="http://schemas.microsoft.com/office/powerpoint/2010/main" val="3018382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r>
              <a:rPr lang="en-GB" sz="1600" dirty="0" smtClean="0"/>
              <a:t>SLIDE</a:t>
            </a:r>
          </a:p>
          <a:p>
            <a:r>
              <a:rPr lang="en-GB" sz="1600" baseline="0" dirty="0" smtClean="0"/>
              <a:t>HIV positive women need nutrition advice in pregnancy. In ideal situation they would be given food supplements.</a:t>
            </a:r>
          </a:p>
          <a:p>
            <a:r>
              <a:rPr lang="en-GB" sz="1600" baseline="0" dirty="0" smtClean="0"/>
              <a:t>They should be screened and treated for anaemia, STI, TB and other opportunist infections. Like other people they should be on prophylactic trimoxazole to prevent opportunistic infection.</a:t>
            </a:r>
          </a:p>
          <a:p>
            <a:r>
              <a:rPr lang="en-GB" sz="1600" baseline="0" dirty="0" smtClean="0"/>
              <a:t>HIV patients are prone to malaria and therefore </a:t>
            </a:r>
            <a:r>
              <a:rPr lang="en-GB" sz="1600" u="sng" baseline="0" dirty="0" smtClean="0"/>
              <a:t>HIV positive pregnant women should be on SP3 if they are not already on cotrimoxazole</a:t>
            </a:r>
            <a:r>
              <a:rPr lang="en-GB" sz="1600" baseline="0" dirty="0" smtClean="0"/>
              <a:t> and when they complain of a febrile illness they should be quickly screened for malaria and other infection and treated appropriately.</a:t>
            </a:r>
          </a:p>
          <a:p>
            <a:r>
              <a:rPr lang="en-GB" sz="1600" baseline="0" dirty="0" smtClean="0"/>
              <a:t>They must deliver in health facility to reduce the risk of puerperal infection. And should stay in maternity unit for at least 2 days after delivery and must report back after 3 days to check for maternal and newborn infections, including breast and cord infections.</a:t>
            </a:r>
          </a:p>
          <a:p>
            <a:r>
              <a:rPr lang="en-GB" sz="1600" baseline="0" dirty="0" smtClean="0"/>
              <a:t>Newborn should have routine ART prophylaxis. </a:t>
            </a:r>
            <a:endParaRPr lang="en-GB" sz="1200" baseline="0" dirty="0" smtClean="0"/>
          </a:p>
          <a:p>
            <a:r>
              <a:rPr lang="en-GB" sz="1600" baseline="0" dirty="0" smtClean="0"/>
              <a:t>Mother must return  for PNC at 6 weeks to exclude infection </a:t>
            </a:r>
            <a:r>
              <a:rPr lang="en-GB" sz="1600" baseline="0" smtClean="0"/>
              <a:t>and initiation of </a:t>
            </a:r>
            <a:r>
              <a:rPr lang="en-GB" sz="1600" baseline="0" dirty="0" smtClean="0"/>
              <a:t>FP.</a:t>
            </a:r>
            <a:endParaRPr lang="en-GB" sz="160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13</a:t>
            </a:fld>
            <a:endParaRPr lang="en-GB" dirty="0"/>
          </a:p>
        </p:txBody>
      </p:sp>
    </p:spTree>
    <p:extLst>
      <p:ext uri="{BB962C8B-B14F-4D97-AF65-F5344CB8AC3E}">
        <p14:creationId xmlns:p14="http://schemas.microsoft.com/office/powerpoint/2010/main" val="5993035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800" dirty="0"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63F9EC2-3D90-487E-9FF6-AA30C28385FB}" type="slidenum">
              <a:rPr lang="en-US" smtClean="0"/>
              <a:pPr>
                <a:defRPr/>
              </a:pPr>
              <a:t>14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5875E65-3F2D-4FB7-A4D4-F22B67D5BD56}" type="slidenum">
              <a:rPr lang="en-GB" smtClean="0"/>
              <a:pPr/>
              <a:t>2</a:t>
            </a:fld>
            <a:endParaRPr lang="en-GB" dirty="0"/>
          </a:p>
        </p:txBody>
      </p:sp>
    </p:spTree>
    <p:extLst>
      <p:ext uri="{BB962C8B-B14F-4D97-AF65-F5344CB8AC3E}">
        <p14:creationId xmlns:p14="http://schemas.microsoft.com/office/powerpoint/2010/main" val="1748609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Speaker’s notes:</a:t>
            </a:r>
          </a:p>
          <a:p>
            <a:endParaRPr lang="en-GB" dirty="0" smtClean="0"/>
          </a:p>
          <a:p>
            <a:r>
              <a:rPr lang="en-GB" sz="1800" dirty="0" smtClean="0"/>
              <a:t>This slide gives the outline of this presentation, which will be followed by discussion around this subject to deal with some of your expectations.</a:t>
            </a:r>
          </a:p>
          <a:p>
            <a:endParaRPr lang="en-GB" sz="1200" dirty="0" smtClean="0"/>
          </a:p>
          <a:p>
            <a:r>
              <a:rPr lang="en-GB" sz="1800" dirty="0" smtClean="0"/>
              <a:t>SLIDE</a:t>
            </a:r>
            <a:endParaRPr lang="en-GB" sz="180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3</a:t>
            </a:fld>
            <a:endParaRPr lang="en-GB" dirty="0"/>
          </a:p>
        </p:txBody>
      </p:sp>
    </p:spTree>
    <p:extLst>
      <p:ext uri="{BB962C8B-B14F-4D97-AF65-F5344CB8AC3E}">
        <p14:creationId xmlns:p14="http://schemas.microsoft.com/office/powerpoint/2010/main" val="3258650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endParaRPr lang="en-GB" sz="1800" b="1" dirty="0" smtClean="0"/>
          </a:p>
          <a:p>
            <a:endParaRPr lang="en-GB" sz="1200" dirty="0" smtClean="0"/>
          </a:p>
          <a:p>
            <a:r>
              <a:rPr lang="en-GB" sz="1800" dirty="0" smtClean="0"/>
              <a:t>The policy in Malawi changed from voluntary counselling and then</a:t>
            </a:r>
            <a:r>
              <a:rPr lang="en-GB" sz="1800" baseline="0" dirty="0" smtClean="0"/>
              <a:t> testing to routine offer of HIV testing with the option to opt out followed by post-test counselling referred to as HTC.</a:t>
            </a:r>
          </a:p>
          <a:p>
            <a:endParaRPr lang="en-GB" sz="1200" baseline="0" dirty="0" smtClean="0"/>
          </a:p>
          <a:p>
            <a:r>
              <a:rPr lang="en-GB" sz="1800" baseline="0" dirty="0" smtClean="0"/>
              <a:t>The policy promotes integration of HTC with all other medical and surgical services, but especially integration of HTC with obstetric care, STI, FP and TB services.</a:t>
            </a:r>
          </a:p>
          <a:p>
            <a:endParaRPr lang="en-GB" sz="1200" baseline="0" dirty="0" smtClean="0"/>
          </a:p>
          <a:p>
            <a:r>
              <a:rPr lang="en-GB" sz="1800" baseline="0" dirty="0" smtClean="0"/>
              <a:t>While ART is started whenever one has clinical AIDS or has a CD4 count of ≤350, pregnant women are immediately commenced on ART irrespective of clinical condition or CD4 count with the objective of reducing the viral load and thereby reduce the risk of vertical transmission of the HIV.</a:t>
            </a:r>
          </a:p>
          <a:p>
            <a:endParaRPr lang="en-GB" sz="1200" baseline="0" dirty="0" smtClean="0"/>
          </a:p>
          <a:p>
            <a:r>
              <a:rPr lang="en-GB" sz="1800" baseline="0" dirty="0" smtClean="0"/>
              <a:t>SLIDE</a:t>
            </a:r>
            <a:endParaRPr lang="en-GB" sz="180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4</a:t>
            </a:fld>
            <a:endParaRPr lang="en-GB" dirty="0"/>
          </a:p>
        </p:txBody>
      </p:sp>
    </p:spTree>
    <p:extLst>
      <p:ext uri="{BB962C8B-B14F-4D97-AF65-F5344CB8AC3E}">
        <p14:creationId xmlns:p14="http://schemas.microsoft.com/office/powerpoint/2010/main" val="3814360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SLIDE</a:t>
            </a:r>
          </a:p>
          <a:p>
            <a:endParaRPr lang="en-GB" sz="1200" dirty="0" smtClean="0"/>
          </a:p>
          <a:p>
            <a:r>
              <a:rPr lang="en-GB" sz="1400" dirty="0" smtClean="0"/>
              <a:t>Malawians are encouraged to know their HIV status by</a:t>
            </a:r>
            <a:r>
              <a:rPr lang="en-GB" sz="1400" baseline="0" dirty="0" smtClean="0"/>
              <a:t> visiting HTC centres and through annual HIV testing week campaigns.</a:t>
            </a:r>
          </a:p>
          <a:p>
            <a:endParaRPr lang="en-GB" sz="1200" baseline="0" dirty="0" smtClean="0"/>
          </a:p>
          <a:p>
            <a:r>
              <a:rPr lang="en-GB" sz="1400" baseline="0" dirty="0" smtClean="0"/>
              <a:t>All women attending ANC are offered the test on the 1</a:t>
            </a:r>
            <a:r>
              <a:rPr lang="en-GB" sz="1400" baseline="30000" dirty="0" smtClean="0"/>
              <a:t>st</a:t>
            </a:r>
            <a:r>
              <a:rPr lang="en-GB" sz="1400" baseline="0" dirty="0" smtClean="0"/>
              <a:t> ANC visit. The test available is a rapid test and is supposed to be done by the person offering the ANC service in the clinic and the woman gets her result the same day. The result is recorded on the patient’s case notes so that if the person offering the ANC service to the woman on the next visit does not see an HIV result, negative or positive, she will offer the woman the test on the assumption that she was inadvertently missed in the previous visit.</a:t>
            </a:r>
          </a:p>
          <a:p>
            <a:endParaRPr lang="en-GB" sz="1200" baseline="0" dirty="0" smtClean="0"/>
          </a:p>
          <a:p>
            <a:r>
              <a:rPr lang="en-GB" sz="1400" baseline="0" dirty="0" smtClean="0"/>
              <a:t>Women who test negative in ANC are once again offered the test on admission to the delivery room. The same procedure applies to women who deliver at home and turn up at the health facility for post delivery check up.</a:t>
            </a:r>
            <a:endParaRPr lang="en-GB" sz="140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5</a:t>
            </a:fld>
            <a:endParaRPr lang="en-GB" dirty="0"/>
          </a:p>
        </p:txBody>
      </p:sp>
    </p:spTree>
    <p:extLst>
      <p:ext uri="{BB962C8B-B14F-4D97-AF65-F5344CB8AC3E}">
        <p14:creationId xmlns:p14="http://schemas.microsoft.com/office/powerpoint/2010/main" val="3697672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b="0" dirty="0" smtClean="0"/>
          </a:p>
          <a:p>
            <a:r>
              <a:rPr lang="en-GB" sz="1800" b="0" dirty="0" smtClean="0"/>
              <a:t>SLIDE</a:t>
            </a:r>
          </a:p>
          <a:p>
            <a:endParaRPr lang="en-GB" sz="1200" b="0" dirty="0" smtClean="0"/>
          </a:p>
          <a:p>
            <a:r>
              <a:rPr lang="en-GB" sz="1800" b="0" dirty="0" smtClean="0"/>
              <a:t>All ANC providers are supposed to be trained as HIV counsellors. Where this is not the case the patients</a:t>
            </a:r>
            <a:r>
              <a:rPr lang="en-GB" sz="1800" b="0" baseline="0" dirty="0" smtClean="0"/>
              <a:t> are referred to a counsellor at least for the post-test counselling. For those who are HIV negative, the counselling emphasises the need not to be complacent but remain negative, while for those with a positive test the counselling emphasises the reduction of risk of vertical transmission including family planning after this pregnancy to avoid having to go through the risk again in another pregnancy.</a:t>
            </a:r>
          </a:p>
          <a:p>
            <a:endParaRPr lang="en-GB" sz="1200" b="0" baseline="0" dirty="0" smtClean="0"/>
          </a:p>
          <a:p>
            <a:r>
              <a:rPr lang="en-GB" sz="1800" b="0" baseline="0" dirty="0" smtClean="0"/>
              <a:t>Confidentiality is very important. The process must be done in privacy and the other patients and even the other staff who are not in contact with the patient need not know the results.</a:t>
            </a:r>
          </a:p>
          <a:p>
            <a:endParaRPr lang="en-GB" sz="1200" b="0" baseline="0" dirty="0" smtClean="0"/>
          </a:p>
          <a:p>
            <a:r>
              <a:rPr lang="en-GB" sz="1800" b="0" baseline="0" dirty="0" smtClean="0"/>
              <a:t>The patient is counselled to communicate the result to her spouse. If she cannot options who she could delegate this responsibility are discussed. Nonetheless the spouse is to come for testing.</a:t>
            </a:r>
            <a:endParaRPr lang="en-GB" sz="1800" b="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6</a:t>
            </a:fld>
            <a:endParaRPr lang="en-GB" dirty="0"/>
          </a:p>
        </p:txBody>
      </p:sp>
    </p:spTree>
    <p:extLst>
      <p:ext uri="{BB962C8B-B14F-4D97-AF65-F5344CB8AC3E}">
        <p14:creationId xmlns:p14="http://schemas.microsoft.com/office/powerpoint/2010/main" val="3498221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dirty="0" smtClean="0"/>
              <a:t>As people may have secret affairs,</a:t>
            </a:r>
            <a:r>
              <a:rPr lang="en-GB" sz="1800" baseline="0" dirty="0" smtClean="0"/>
              <a:t> emphasis should be on the tracing of any sexual partner the patient may have. The patient should be reassured that it is okay to bring in more than one partner at different times for testing. The atmosphere should be conducive for patients to come with escorts that are not necessarily spouses to the clinic.</a:t>
            </a:r>
          </a:p>
          <a:p>
            <a:endParaRPr lang="en-GB" sz="1200" baseline="0" dirty="0" smtClean="0"/>
          </a:p>
          <a:p>
            <a:r>
              <a:rPr lang="en-GB" sz="1800" baseline="0" dirty="0" smtClean="0"/>
              <a:t>The partner retains the right to confidentiality and is therefore attended to without the presence of the other partner if he so chooses. Honesty to their partners should however be part of the counselling.</a:t>
            </a:r>
          </a:p>
          <a:p>
            <a:endParaRPr lang="en-GB" sz="1200" baseline="0" dirty="0" smtClean="0"/>
          </a:p>
          <a:p>
            <a:r>
              <a:rPr lang="en-GB" sz="1800" baseline="0" dirty="0" smtClean="0"/>
              <a:t>As a woman may not know when she got infected by the HIV, she is encouraged to bring in her other children for screening, including step children.</a:t>
            </a:r>
            <a:endParaRPr lang="en-GB" sz="180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7</a:t>
            </a:fld>
            <a:endParaRPr lang="en-GB" dirty="0"/>
          </a:p>
        </p:txBody>
      </p:sp>
    </p:spTree>
    <p:extLst>
      <p:ext uri="{BB962C8B-B14F-4D97-AF65-F5344CB8AC3E}">
        <p14:creationId xmlns:p14="http://schemas.microsoft.com/office/powerpoint/2010/main" val="1592174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sz="1200" b="1" dirty="0" smtClean="0"/>
          </a:p>
          <a:p>
            <a:r>
              <a:rPr lang="en-GB" sz="1800" b="1" dirty="0" smtClean="0"/>
              <a:t>SLIDE</a:t>
            </a:r>
          </a:p>
          <a:p>
            <a:endParaRPr lang="en-GB" sz="1200" b="1" dirty="0" smtClean="0"/>
          </a:p>
          <a:p>
            <a:r>
              <a:rPr lang="en-GB" sz="1800" b="0" baseline="0" dirty="0" smtClean="0"/>
              <a:t>Malawi ART consists of (1) tenofovir, (2) lamuvidine, (3) efavirenz. This regimen avoids zidovudine-induced side-effects particularly anaemia. It is a fixed –dose combination in one tablet per day. The tenofovir and lamuvidine are active against hepatitis B virus which affects 10-15% of Malawians living with HIV. Reactivation of tis virus is thereby stopped.</a:t>
            </a:r>
          </a:p>
          <a:p>
            <a:endParaRPr lang="en-GB" sz="1200" b="0" baseline="0" dirty="0" smtClean="0"/>
          </a:p>
          <a:p>
            <a:r>
              <a:rPr lang="en-GB" sz="1800" b="0" baseline="0" dirty="0" smtClean="0"/>
              <a:t>Efavirenz is potentially teratogenic hence the need to start the treatment after 14 weeks gestation.</a:t>
            </a:r>
            <a:endParaRPr lang="en-GB" sz="1800" b="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8</a:t>
            </a:fld>
            <a:endParaRPr lang="en-GB" dirty="0"/>
          </a:p>
        </p:txBody>
      </p:sp>
    </p:spTree>
    <p:extLst>
      <p:ext uri="{BB962C8B-B14F-4D97-AF65-F5344CB8AC3E}">
        <p14:creationId xmlns:p14="http://schemas.microsoft.com/office/powerpoint/2010/main" val="175848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Speaker’s notes:</a:t>
            </a:r>
          </a:p>
          <a:p>
            <a:endParaRPr lang="en-GB" dirty="0" smtClean="0"/>
          </a:p>
          <a:p>
            <a:r>
              <a:rPr lang="en-GB" sz="1800" b="0" i="0" u="none" strike="noStrike" kern="1200" baseline="0" dirty="0" smtClean="0">
                <a:solidFill>
                  <a:schemeClr val="tx1"/>
                </a:solidFill>
                <a:latin typeface="+mn-lt"/>
                <a:ea typeface="+mn-ea"/>
                <a:cs typeface="+mn-cs"/>
              </a:rPr>
              <a:t>There are an estimated 950 000 people living with HIV infection between the 225 000 currently receiving ART and the 440 000 who are eligible.</a:t>
            </a:r>
            <a:r>
              <a:rPr lang="en-GB" sz="1200" b="0" i="0" u="none" strike="noStrike" kern="1200" baseline="0" dirty="0" smtClean="0">
                <a:solidFill>
                  <a:schemeClr val="tx1"/>
                </a:solidFill>
                <a:latin typeface="+mn-lt"/>
                <a:ea typeface="+mn-ea"/>
                <a:cs typeface="+mn-cs"/>
              </a:rPr>
              <a:t> </a:t>
            </a:r>
          </a:p>
          <a:p>
            <a:r>
              <a:rPr lang="en-GB" sz="1200" b="0" i="0" u="none" strike="noStrike" kern="1200" baseline="0" dirty="0" smtClean="0">
                <a:solidFill>
                  <a:schemeClr val="tx1"/>
                </a:solidFill>
                <a:latin typeface="+mn-lt"/>
                <a:ea typeface="+mn-ea"/>
                <a:cs typeface="+mn-cs"/>
              </a:rPr>
              <a:t>[HIV Unit, Ministry of Health, Malawi. Antiretroviral therapy. ttp://www.hivunitmohmw.org/Main/ </a:t>
            </a:r>
            <a:r>
              <a:rPr lang="en-GB" sz="1200" b="0" i="0" u="none" strike="noStrike" kern="1200" baseline="0" dirty="0" err="1" smtClean="0">
                <a:solidFill>
                  <a:schemeClr val="tx1"/>
                </a:solidFill>
                <a:latin typeface="+mn-lt"/>
                <a:ea typeface="+mn-ea"/>
                <a:cs typeface="+mn-cs"/>
              </a:rPr>
              <a:t>AntiretroviralTherapy</a:t>
            </a:r>
            <a:r>
              <a:rPr lang="en-GB" sz="1200" b="0" i="0" u="none" strike="noStrike" kern="1200" baseline="0" dirty="0" smtClean="0">
                <a:solidFill>
                  <a:schemeClr val="tx1"/>
                </a:solidFill>
                <a:latin typeface="+mn-lt"/>
                <a:ea typeface="+mn-ea"/>
                <a:cs typeface="+mn-cs"/>
              </a:rPr>
              <a:t> (accessed March 16, 2011). </a:t>
            </a:r>
            <a:r>
              <a:rPr lang="en-GB" sz="1200" b="0" i="0" u="none" strike="noStrike" kern="1200" baseline="0" dirty="0" err="1" smtClean="0">
                <a:solidFill>
                  <a:schemeClr val="tx1"/>
                </a:solidFill>
                <a:latin typeface="+mn-lt"/>
                <a:ea typeface="+mn-ea"/>
                <a:cs typeface="+mn-cs"/>
              </a:rPr>
              <a:t>Gilks</a:t>
            </a:r>
            <a:r>
              <a:rPr lang="en-GB" sz="1200" b="0" i="0" u="none" strike="noStrike" kern="1200" baseline="0" dirty="0" smtClean="0">
                <a:solidFill>
                  <a:schemeClr val="tx1"/>
                </a:solidFill>
                <a:latin typeface="+mn-lt"/>
                <a:ea typeface="+mn-ea"/>
                <a:cs typeface="+mn-cs"/>
              </a:rPr>
              <a:t> CF, Crowley S, Ekpini R, et al. The WHO public-health approach to antiretroviral treatment against HIV in resource-limited settings. </a:t>
            </a:r>
            <a:r>
              <a:rPr lang="en-GB" sz="1200" b="0" i="1" u="none" strike="noStrike" kern="1200" baseline="0" dirty="0" smtClean="0">
                <a:solidFill>
                  <a:schemeClr val="tx1"/>
                </a:solidFill>
                <a:latin typeface="+mn-lt"/>
                <a:ea typeface="+mn-ea"/>
                <a:cs typeface="+mn-cs"/>
              </a:rPr>
              <a:t>Lancet </a:t>
            </a:r>
            <a:r>
              <a:rPr lang="en-GB" sz="1200" b="0" i="0" u="none" strike="noStrike" kern="1200" baseline="0" dirty="0" smtClean="0">
                <a:solidFill>
                  <a:schemeClr val="tx1"/>
                </a:solidFill>
                <a:latin typeface="+mn-lt"/>
                <a:ea typeface="+mn-ea"/>
                <a:cs typeface="+mn-cs"/>
              </a:rPr>
              <a:t>2006; </a:t>
            </a:r>
            <a:r>
              <a:rPr lang="en-GB" sz="1200" b="1" i="0" u="none" strike="noStrike" kern="1200" baseline="0" dirty="0" smtClean="0">
                <a:solidFill>
                  <a:schemeClr val="tx1"/>
                </a:solidFill>
                <a:latin typeface="+mn-lt"/>
                <a:ea typeface="+mn-ea"/>
                <a:cs typeface="+mn-cs"/>
              </a:rPr>
              <a:t>368: </a:t>
            </a:r>
            <a:r>
              <a:rPr lang="en-GB" sz="1200" b="0" i="0" u="none" strike="noStrike" kern="1200" baseline="0" dirty="0" smtClean="0">
                <a:solidFill>
                  <a:schemeClr val="tx1"/>
                </a:solidFill>
                <a:latin typeface="+mn-lt"/>
                <a:ea typeface="+mn-ea"/>
                <a:cs typeface="+mn-cs"/>
              </a:rPr>
              <a:t>505–10.]</a:t>
            </a:r>
          </a:p>
          <a:p>
            <a:endParaRPr lang="en-GB" sz="1200" b="0" i="0" u="none" strike="noStrike" kern="1200" baseline="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National HIV prevalence in the adult population is 12% in 2009, down from 24% in 1998. 13% in women, versus 10.2% in men. There has not been any significant change since 2006. The majority of the infection is in the age group 15 – 24 years. </a:t>
            </a:r>
            <a:r>
              <a:rPr lang="en-GB" sz="1800" b="0" i="0" u="none" strike="noStrike" kern="1200" baseline="0" dirty="0" smtClean="0">
                <a:solidFill>
                  <a:schemeClr val="tx1"/>
                </a:solidFill>
                <a:latin typeface="+mn-lt"/>
                <a:ea typeface="+mn-ea"/>
                <a:cs typeface="+mn-cs"/>
              </a:rPr>
              <a:t>By the end of December 2010, </a:t>
            </a:r>
            <a:r>
              <a:rPr lang="en-GB" sz="1800" b="1" i="0" u="none" strike="noStrike" kern="1200" baseline="0" dirty="0" smtClean="0">
                <a:solidFill>
                  <a:schemeClr val="tx1"/>
                </a:solidFill>
                <a:latin typeface="+mn-lt"/>
                <a:ea typeface="+mn-ea"/>
                <a:cs typeface="+mn-cs"/>
              </a:rPr>
              <a:t>250,987 </a:t>
            </a:r>
            <a:r>
              <a:rPr lang="en-GB" sz="1800" b="0" i="0" u="none" strike="noStrike" kern="1200" baseline="0" dirty="0" smtClean="0">
                <a:solidFill>
                  <a:schemeClr val="tx1"/>
                </a:solidFill>
                <a:latin typeface="+mn-lt"/>
                <a:ea typeface="+mn-ea"/>
                <a:cs typeface="+mn-cs"/>
              </a:rPr>
              <a:t>patients were alive and on ART in Malawi, equivalent to </a:t>
            </a:r>
            <a:r>
              <a:rPr lang="en-GB" sz="1800" b="1" i="0" u="none" strike="noStrike" kern="1200" baseline="0" dirty="0" smtClean="0">
                <a:solidFill>
                  <a:schemeClr val="tx1"/>
                </a:solidFill>
                <a:latin typeface="+mn-lt"/>
                <a:ea typeface="+mn-ea"/>
                <a:cs typeface="+mn-cs"/>
              </a:rPr>
              <a:t>63% </a:t>
            </a:r>
            <a:r>
              <a:rPr lang="en-GB" sz="1800" b="0" i="0" u="none" strike="noStrike" kern="1200" baseline="0" dirty="0" smtClean="0">
                <a:solidFill>
                  <a:schemeClr val="tx1"/>
                </a:solidFill>
                <a:latin typeface="+mn-lt"/>
                <a:ea typeface="+mn-ea"/>
                <a:cs typeface="+mn-cs"/>
              </a:rPr>
              <a:t>coverage of the estimated population in need of ART. There were </a:t>
            </a:r>
            <a:r>
              <a:rPr lang="en-GB" sz="1800" b="1" i="0" u="none" strike="noStrike" kern="1200" baseline="0" dirty="0" smtClean="0">
                <a:solidFill>
                  <a:schemeClr val="tx1"/>
                </a:solidFill>
                <a:latin typeface="+mn-lt"/>
                <a:ea typeface="+mn-ea"/>
                <a:cs typeface="+mn-cs"/>
              </a:rPr>
              <a:t>417 </a:t>
            </a:r>
            <a:r>
              <a:rPr lang="en-GB" sz="1800" b="0" i="0" u="none" strike="noStrike" kern="1200" baseline="0" dirty="0" smtClean="0">
                <a:solidFill>
                  <a:schemeClr val="tx1"/>
                </a:solidFill>
                <a:latin typeface="+mn-lt"/>
                <a:ea typeface="+mn-ea"/>
                <a:cs typeface="+mn-cs"/>
              </a:rPr>
              <a:t>ART clinics in the country (</a:t>
            </a:r>
            <a:r>
              <a:rPr lang="en-GB" sz="1800" b="1" i="0" u="none" strike="noStrike" kern="1200" baseline="0" dirty="0" smtClean="0">
                <a:solidFill>
                  <a:schemeClr val="tx1"/>
                </a:solidFill>
                <a:latin typeface="+mn-lt"/>
                <a:ea typeface="+mn-ea"/>
                <a:cs typeface="+mn-cs"/>
              </a:rPr>
              <a:t>295 </a:t>
            </a:r>
            <a:r>
              <a:rPr lang="en-GB" sz="1800" b="0" i="0" u="none" strike="noStrike" kern="1200" baseline="0" dirty="0" smtClean="0">
                <a:solidFill>
                  <a:schemeClr val="tx1"/>
                </a:solidFill>
                <a:latin typeface="+mn-lt"/>
                <a:ea typeface="+mn-ea"/>
                <a:cs typeface="+mn-cs"/>
              </a:rPr>
              <a:t>static clinics and </a:t>
            </a:r>
            <a:r>
              <a:rPr lang="en-GB" sz="1800" b="1" i="0" u="none" strike="noStrike" kern="1200" baseline="0" dirty="0" smtClean="0">
                <a:solidFill>
                  <a:schemeClr val="tx1"/>
                </a:solidFill>
                <a:latin typeface="+mn-lt"/>
                <a:ea typeface="+mn-ea"/>
                <a:cs typeface="+mn-cs"/>
              </a:rPr>
              <a:t>122 </a:t>
            </a:r>
            <a:r>
              <a:rPr lang="en-GB" sz="1800" b="0" i="0" u="none" strike="noStrike" kern="1200" baseline="0" dirty="0" smtClean="0">
                <a:solidFill>
                  <a:schemeClr val="tx1"/>
                </a:solidFill>
                <a:latin typeface="+mn-lt"/>
                <a:ea typeface="+mn-ea"/>
                <a:cs typeface="+mn-cs"/>
              </a:rPr>
              <a:t>outreach /mobile clinics).</a:t>
            </a:r>
          </a:p>
          <a:p>
            <a:endParaRPr lang="en-GB" sz="1200" b="0" i="0" u="none" strike="noStrike" kern="1200" baseline="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The primary mode of HIV transmission is unprotected heterosexual sex. Mother to child transmission is the second major mode of transmission, accounting for approximately 25 per cent of new infections annually although the percentage of infants born to HIV infected mothers who are infected declined marginally from 16.5% in 2008 to 13.8% at the end of 2009 . [</a:t>
            </a:r>
            <a:r>
              <a:rPr lang="en-US" sz="1800" kern="1200" dirty="0" smtClean="0">
                <a:solidFill>
                  <a:schemeClr val="tx1"/>
                </a:solidFill>
                <a:effectLst/>
                <a:latin typeface="+mn-lt"/>
                <a:ea typeface="+mn-ea"/>
                <a:cs typeface="+mn-cs"/>
              </a:rPr>
              <a:t>Malawi progress report to UNGASS (2010)]</a:t>
            </a:r>
            <a:r>
              <a:rPr lang="en-GB" sz="1800" kern="1200" dirty="0" smtClean="0">
                <a:solidFill>
                  <a:schemeClr val="tx1"/>
                </a:solidFill>
                <a:effectLst/>
                <a:latin typeface="+mn-lt"/>
                <a:ea typeface="+mn-ea"/>
                <a:cs typeface="+mn-cs"/>
              </a:rPr>
              <a:t>.</a:t>
            </a:r>
          </a:p>
          <a:p>
            <a:endParaRPr lang="en-GB" sz="12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Only</a:t>
            </a:r>
            <a:r>
              <a:rPr lang="en-GB" sz="1800" kern="1200" baseline="0" dirty="0" smtClean="0">
                <a:solidFill>
                  <a:schemeClr val="tx1"/>
                </a:solidFill>
                <a:effectLst/>
                <a:latin typeface="+mn-lt"/>
                <a:ea typeface="+mn-ea"/>
                <a:cs typeface="+mn-cs"/>
              </a:rPr>
              <a:t> 49% of PMTCT centres offer ART and there is lack of CD4 counting facilities in PMTCT centres. </a:t>
            </a:r>
            <a:r>
              <a:rPr lang="en-GB" sz="1800" kern="1200" dirty="0" smtClean="0">
                <a:solidFill>
                  <a:schemeClr val="tx1"/>
                </a:solidFill>
                <a:effectLst/>
                <a:latin typeface="+mn-lt"/>
                <a:ea typeface="+mn-ea"/>
                <a:cs typeface="+mn-cs"/>
              </a:rPr>
              <a:t>High sero conversion rates during pregnancy/breastfeeding period among pregnant women that initially tested negative leading to increased transmission to the baby during pregnancy, labour and breastfeeding period.</a:t>
            </a:r>
          </a:p>
          <a:p>
            <a:endParaRPr lang="en-GB" sz="1200" kern="1200" dirty="0" smtClean="0">
              <a:solidFill>
                <a:schemeClr val="tx1"/>
              </a:solidFill>
              <a:effectLst/>
              <a:latin typeface="+mn-lt"/>
              <a:ea typeface="+mn-ea"/>
              <a:cs typeface="+mn-cs"/>
            </a:endParaRPr>
          </a:p>
          <a:p>
            <a:r>
              <a:rPr lang="en-GB" sz="1800" kern="1200" dirty="0" smtClean="0">
                <a:solidFill>
                  <a:schemeClr val="tx1"/>
                </a:solidFill>
                <a:effectLst/>
                <a:latin typeface="+mn-lt"/>
                <a:ea typeface="+mn-ea"/>
                <a:cs typeface="+mn-cs"/>
              </a:rPr>
              <a:t>Frequent stock outs of Test kits, diagnostics and drugs are barriers for people to know their status or have access ART.</a:t>
            </a:r>
          </a:p>
          <a:p>
            <a:endParaRPr lang="en-GB" sz="1200" dirty="0" smtClean="0"/>
          </a:p>
          <a:p>
            <a:r>
              <a:rPr lang="en-GB" sz="1800" dirty="0" smtClean="0"/>
              <a:t>While 97% women have at least one ANC</a:t>
            </a:r>
            <a:r>
              <a:rPr lang="en-GB" sz="1800" baseline="0" dirty="0" smtClean="0"/>
              <a:t> visit, the coverage for PMTCT is only 68% and among those positive, coverage for ART is only 32%.</a:t>
            </a:r>
            <a:endParaRPr lang="en-GB" sz="1800" dirty="0"/>
          </a:p>
        </p:txBody>
      </p:sp>
      <p:sp>
        <p:nvSpPr>
          <p:cNvPr id="4" name="Slide Number Placeholder 3"/>
          <p:cNvSpPr>
            <a:spLocks noGrp="1"/>
          </p:cNvSpPr>
          <p:nvPr>
            <p:ph type="sldNum" sz="quarter" idx="10"/>
          </p:nvPr>
        </p:nvSpPr>
        <p:spPr/>
        <p:txBody>
          <a:bodyPr/>
          <a:lstStyle/>
          <a:p>
            <a:fld id="{45875E65-3F2D-4FB7-A4D4-F22B67D5BD56}" type="slidenum">
              <a:rPr lang="en-GB" smtClean="0"/>
              <a:pPr/>
              <a:t>9</a:t>
            </a:fld>
            <a:endParaRPr lang="en-GB" dirty="0"/>
          </a:p>
        </p:txBody>
      </p:sp>
    </p:spTree>
    <p:extLst>
      <p:ext uri="{BB962C8B-B14F-4D97-AF65-F5344CB8AC3E}">
        <p14:creationId xmlns:p14="http://schemas.microsoft.com/office/powerpoint/2010/main" val="1075659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7907F03-FA1D-43B2-AF63-5EF782EE1620}" type="datetime1">
              <a:rPr lang="en-GB" smtClean="0"/>
              <a:pPr/>
              <a:t>28/11/2011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1444296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E468EB-8D8B-46F0-826A-DE40BA13493A}" type="datetime1">
              <a:rPr lang="en-GB" smtClean="0"/>
              <a:pPr/>
              <a:t>28/11/2011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139949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124D88F-AAE0-447D-9EAA-B526AF22E833}" type="datetime1">
              <a:rPr lang="en-GB" smtClean="0"/>
              <a:pPr/>
              <a:t>28/11/2011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2729198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949B56E-F0D2-4FC3-8D11-16705FFD7ACB}" type="datetime1">
              <a:rPr lang="en-GB" smtClean="0"/>
              <a:pPr/>
              <a:t>28/11/2011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3931375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57BE23-A034-40B2-8B3E-1BCE49FE9269}" type="datetime1">
              <a:rPr lang="en-GB" smtClean="0"/>
              <a:pPr/>
              <a:t>28/11/2011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1285103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88D8CF1-BD9F-47F7-B5C2-26D905BB233A}" type="datetime1">
              <a:rPr lang="en-GB" smtClean="0"/>
              <a:pPr/>
              <a:t>28/11/2011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3800094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1FFFB3B-D049-447C-B65C-02DEAB636871}" type="datetime1">
              <a:rPr lang="en-GB" smtClean="0"/>
              <a:pPr/>
              <a:t>28/11/2011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55319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43D2C9E-EDC4-48DF-A435-CF65121EF1AD}" type="datetime1">
              <a:rPr lang="en-GB" smtClean="0"/>
              <a:pPr/>
              <a:t>28/11/2011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3798482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7EDF4C-2F46-4301-B5D3-6741DBAF56A2}" type="datetime1">
              <a:rPr lang="en-GB" smtClean="0"/>
              <a:pPr/>
              <a:t>28/11/2011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4027827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B5C0A2-9504-460D-A4A7-D25314C1A171}" type="datetime1">
              <a:rPr lang="en-GB" smtClean="0"/>
              <a:pPr/>
              <a:t>28/11/2011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81989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DAC4BD-1842-468D-BB9D-1CD67F6C5C4A}" type="datetime1">
              <a:rPr lang="en-GB" smtClean="0"/>
              <a:pPr/>
              <a:t>28/11/2011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1614874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63CDA7-7AA8-4E92-A8A8-12C43436DE76}" type="datetime1">
              <a:rPr lang="en-GB" smtClean="0"/>
              <a:pPr/>
              <a:t>28/11/2011</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89D1A-BF0F-4746-B24D-6AF2B5522B6B}" type="slidenum">
              <a:rPr lang="en-GB" smtClean="0"/>
              <a:pPr/>
              <a:t>‹#›</a:t>
            </a:fld>
            <a:endParaRPr lang="en-GB" dirty="0"/>
          </a:p>
        </p:txBody>
      </p:sp>
    </p:spTree>
    <p:extLst>
      <p:ext uri="{BB962C8B-B14F-4D97-AF65-F5344CB8AC3E}">
        <p14:creationId xmlns:p14="http://schemas.microsoft.com/office/powerpoint/2010/main" val="915539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0648"/>
            <a:ext cx="7846640" cy="3339803"/>
          </a:xfrm>
          <a:solidFill>
            <a:schemeClr val="tx1"/>
          </a:solidFill>
        </p:spPr>
        <p:txBody>
          <a:bodyPr>
            <a:normAutofit fontScale="90000"/>
          </a:bodyPr>
          <a:lstStyle/>
          <a:p>
            <a:r>
              <a:rPr lang="en-GB" dirty="0"/>
              <a:t/>
            </a:r>
            <a:br>
              <a:rPr lang="en-GB" dirty="0"/>
            </a:br>
            <a:r>
              <a:rPr lang="en-GB" dirty="0">
                <a:solidFill>
                  <a:schemeClr val="bg1"/>
                </a:solidFill>
              </a:rPr>
              <a:t>Collecting </a:t>
            </a:r>
            <a:r>
              <a:rPr lang="en-GB" dirty="0" smtClean="0">
                <a:solidFill>
                  <a:schemeClr val="bg1"/>
                </a:solidFill>
              </a:rPr>
              <a:t>Data </a:t>
            </a:r>
            <a:r>
              <a:rPr lang="en-GB" dirty="0">
                <a:solidFill>
                  <a:schemeClr val="bg1"/>
                </a:solidFill>
              </a:rPr>
              <a:t>on HIV </a:t>
            </a:r>
            <a:r>
              <a:rPr lang="en-GB" dirty="0" smtClean="0">
                <a:solidFill>
                  <a:schemeClr val="bg1"/>
                </a:solidFill>
              </a:rPr>
              <a:t>Infection </a:t>
            </a:r>
            <a:r>
              <a:rPr lang="en-GB" dirty="0">
                <a:solidFill>
                  <a:schemeClr val="bg1"/>
                </a:solidFill>
              </a:rPr>
              <a:t>and </a:t>
            </a:r>
            <a:r>
              <a:rPr lang="en-GB" dirty="0" smtClean="0">
                <a:solidFill>
                  <a:schemeClr val="bg1"/>
                </a:solidFill>
              </a:rPr>
              <a:t>Acting </a:t>
            </a:r>
            <a:r>
              <a:rPr lang="en-GB" dirty="0">
                <a:solidFill>
                  <a:schemeClr val="bg1"/>
                </a:solidFill>
              </a:rPr>
              <a:t>on it</a:t>
            </a:r>
            <a:br>
              <a:rPr lang="en-GB" dirty="0">
                <a:solidFill>
                  <a:schemeClr val="bg1"/>
                </a:solidFill>
              </a:rPr>
            </a:br>
            <a:r>
              <a:rPr lang="en-GB" dirty="0">
                <a:solidFill>
                  <a:schemeClr val="bg1"/>
                </a:solidFill>
              </a:rPr>
              <a:t/>
            </a:r>
            <a:br>
              <a:rPr lang="en-GB" dirty="0">
                <a:solidFill>
                  <a:schemeClr val="bg1"/>
                </a:solidFill>
              </a:rPr>
            </a:br>
            <a:endParaRPr lang="en-GB" dirty="0">
              <a:solidFill>
                <a:schemeClr val="bg1"/>
              </a:solidFill>
            </a:endParaRPr>
          </a:p>
        </p:txBody>
      </p:sp>
      <p:sp>
        <p:nvSpPr>
          <p:cNvPr id="3" name="Subtitle 2"/>
          <p:cNvSpPr>
            <a:spLocks noGrp="1"/>
          </p:cNvSpPr>
          <p:nvPr>
            <p:ph type="subTitle" idx="1"/>
          </p:nvPr>
        </p:nvSpPr>
        <p:spPr>
          <a:xfrm>
            <a:off x="683568" y="3573016"/>
            <a:ext cx="7848872" cy="2065784"/>
          </a:xfrm>
          <a:solidFill>
            <a:schemeClr val="accent2">
              <a:lumMod val="75000"/>
            </a:schemeClr>
          </a:solidFill>
        </p:spPr>
        <p:txBody>
          <a:bodyPr/>
          <a:lstStyle/>
          <a:p>
            <a:r>
              <a:rPr lang="en-GB" b="1" dirty="0" smtClean="0"/>
              <a:t>Dr Chisale Mhango FRCOG</a:t>
            </a:r>
            <a:endParaRPr lang="en-GB" b="1"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1</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spTree>
    <p:extLst>
      <p:ext uri="{BB962C8B-B14F-4D97-AF65-F5344CB8AC3E}">
        <p14:creationId xmlns:p14="http://schemas.microsoft.com/office/powerpoint/2010/main" val="24034761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5688632"/>
          </a:xfrm>
          <a:solidFill>
            <a:schemeClr val="tx1"/>
          </a:solidFill>
        </p:spPr>
        <p:txBody>
          <a:bodyPr>
            <a:normAutofit/>
          </a:bodyPr>
          <a:lstStyle/>
          <a:p>
            <a:r>
              <a:rPr lang="en-GB" dirty="0" smtClean="0"/>
              <a:t/>
            </a:r>
            <a:br>
              <a:rPr lang="en-GB" dirty="0" smtClean="0"/>
            </a:br>
            <a:r>
              <a:rPr lang="en-GB" dirty="0" smtClean="0">
                <a:solidFill>
                  <a:schemeClr val="bg1"/>
                </a:solidFill>
              </a:rPr>
              <a:t>Part 2</a:t>
            </a:r>
            <a:r>
              <a:rPr lang="en-GB" dirty="0" smtClean="0"/>
              <a:t/>
            </a:r>
            <a:br>
              <a:rPr lang="en-GB" dirty="0" smtClean="0"/>
            </a:br>
            <a:endParaRPr lang="en-GB" dirty="0"/>
          </a:p>
        </p:txBody>
      </p:sp>
      <p:sp>
        <p:nvSpPr>
          <p:cNvPr id="3" name="Slide Number Placeholder 2"/>
          <p:cNvSpPr>
            <a:spLocks noGrp="1"/>
          </p:cNvSpPr>
          <p:nvPr>
            <p:ph type="sldNum" sz="quarter" idx="12"/>
          </p:nvPr>
        </p:nvSpPr>
        <p:spPr/>
        <p:txBody>
          <a:bodyPr/>
          <a:lstStyle/>
          <a:p>
            <a:fld id="{91789D1A-BF0F-4746-B24D-6AF2B5522B6B}" type="slidenum">
              <a:rPr lang="en-GB" smtClean="0"/>
              <a:pPr/>
              <a:t>10</a:t>
            </a:fld>
            <a:endParaRPr lang="en-GB" dirty="0"/>
          </a:p>
        </p:txBody>
      </p:sp>
      <p:pic>
        <p:nvPicPr>
          <p:cNvPr id="4"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23528" y="6334796"/>
            <a:ext cx="2493055" cy="369332"/>
          </a:xfrm>
          <a:prstGeom prst="rect">
            <a:avLst/>
          </a:prstGeom>
        </p:spPr>
        <p:txBody>
          <a:bodyPr wrap="none">
            <a:spAutoFit/>
          </a:bodyPr>
          <a:lstStyle/>
          <a:p>
            <a:r>
              <a:rPr lang="en-US" b="1" dirty="0">
                <a:solidFill>
                  <a:srgbClr val="511D03"/>
                </a:solidFill>
                <a:latin typeface="Helvetica" pitchFamily="34" charset="0"/>
              </a:rPr>
              <a:t>NPC Training in MNH</a:t>
            </a:r>
            <a:endParaRPr lang="en-US" b="1" dirty="0">
              <a:solidFill>
                <a:srgbClr val="511D03"/>
              </a:solidFill>
              <a:latin typeface="Helvetica" pitchFamily="34" charset="0"/>
            </a:endParaRPr>
          </a:p>
        </p:txBody>
      </p:sp>
    </p:spTree>
    <p:extLst>
      <p:ext uri="{BB962C8B-B14F-4D97-AF65-F5344CB8AC3E}">
        <p14:creationId xmlns:p14="http://schemas.microsoft.com/office/powerpoint/2010/main" val="2964638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r>
              <a:rPr lang="en-GB" dirty="0"/>
              <a:t>The implications of being HIV positive for preventing puerperal sepsis</a:t>
            </a:r>
          </a:p>
        </p:txBody>
      </p:sp>
      <p:sp>
        <p:nvSpPr>
          <p:cNvPr id="3" name="Content Placeholder 2"/>
          <p:cNvSpPr>
            <a:spLocks noGrp="1"/>
          </p:cNvSpPr>
          <p:nvPr>
            <p:ph idx="1"/>
          </p:nvPr>
        </p:nvSpPr>
        <p:spPr/>
        <p:txBody>
          <a:bodyPr>
            <a:normAutofit fontScale="92500" lnSpcReduction="10000"/>
          </a:bodyPr>
          <a:lstStyle/>
          <a:p>
            <a:pPr marL="457200" lvl="1" indent="0">
              <a:buNone/>
            </a:pPr>
            <a:r>
              <a:rPr lang="en-GB" i="1" dirty="0" smtClean="0"/>
              <a:t>Sepsis is 2</a:t>
            </a:r>
            <a:r>
              <a:rPr lang="en-GB" i="1" baseline="30000" dirty="0" smtClean="0"/>
              <a:t>nd</a:t>
            </a:r>
            <a:r>
              <a:rPr lang="en-GB" i="1" dirty="0" smtClean="0"/>
              <a:t> </a:t>
            </a:r>
            <a:r>
              <a:rPr lang="en-GB" i="1" dirty="0"/>
              <a:t>commonest cause of MMR</a:t>
            </a:r>
            <a:endParaRPr lang="en-GB" dirty="0"/>
          </a:p>
          <a:p>
            <a:pPr lvl="2"/>
            <a:r>
              <a:rPr lang="en-GB" i="1" dirty="0"/>
              <a:t>Prophylaxis antibiotics?</a:t>
            </a:r>
            <a:endParaRPr lang="en-GB" dirty="0"/>
          </a:p>
          <a:p>
            <a:pPr lvl="2"/>
            <a:r>
              <a:rPr lang="en-GB" i="1" dirty="0"/>
              <a:t>Early PNC</a:t>
            </a:r>
            <a:endParaRPr lang="en-GB" dirty="0"/>
          </a:p>
          <a:p>
            <a:pPr lvl="2"/>
            <a:r>
              <a:rPr lang="en-GB" i="1" dirty="0"/>
              <a:t>ART</a:t>
            </a:r>
          </a:p>
          <a:p>
            <a:pPr marL="457200" lvl="1" indent="0">
              <a:buNone/>
            </a:pPr>
            <a:endParaRPr lang="en-GB" i="1" dirty="0" smtClean="0"/>
          </a:p>
          <a:p>
            <a:pPr marL="457200" lvl="1" indent="0" algn="ctr">
              <a:buNone/>
            </a:pPr>
            <a:r>
              <a:rPr lang="en-GB" i="1" dirty="0" smtClean="0">
                <a:solidFill>
                  <a:srgbClr val="FF0000"/>
                </a:solidFill>
              </a:rPr>
              <a:t>NB PMTCT has concentrated on saving the baby and not the mother. It is no use protecting a baby who will only soon be orphaned and die because we did not save the mother.</a:t>
            </a:r>
          </a:p>
          <a:p>
            <a:pPr marL="457200" lvl="1" indent="0" algn="ctr">
              <a:buNone/>
            </a:pPr>
            <a:endParaRPr lang="en-GB" i="1" dirty="0" smtClean="0">
              <a:solidFill>
                <a:srgbClr val="FF0000"/>
              </a:solidFill>
            </a:endParaRPr>
          </a:p>
          <a:p>
            <a:pPr marL="457200" lvl="1" indent="0" algn="ctr">
              <a:buNone/>
            </a:pPr>
            <a:r>
              <a:rPr lang="en-GB" i="1" dirty="0" smtClean="0">
                <a:solidFill>
                  <a:srgbClr val="FF0000"/>
                </a:solidFill>
              </a:rPr>
              <a:t>SAVE THE MOTHER AS WELL</a:t>
            </a:r>
          </a:p>
          <a:p>
            <a:pPr marL="457200" lvl="1" indent="0">
              <a:buNone/>
            </a:pPr>
            <a:endParaRPr lang="en-GB" i="1"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11</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spTree>
    <p:extLst>
      <p:ext uri="{BB962C8B-B14F-4D97-AF65-F5344CB8AC3E}">
        <p14:creationId xmlns:p14="http://schemas.microsoft.com/office/powerpoint/2010/main" val="4266857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r>
              <a:rPr lang="en-GB" dirty="0" smtClean="0"/>
              <a:t/>
            </a:r>
            <a:br>
              <a:rPr lang="en-GB" dirty="0" smtClean="0"/>
            </a:br>
            <a:r>
              <a:rPr lang="en-GB" dirty="0" smtClean="0"/>
              <a:t>The </a:t>
            </a:r>
            <a:r>
              <a:rPr lang="en-GB" dirty="0"/>
              <a:t>implications of being HIV positive for preventing puerperal </a:t>
            </a:r>
            <a:r>
              <a:rPr lang="en-GB" dirty="0" smtClean="0"/>
              <a:t>sepsis cont.</a:t>
            </a:r>
            <a:r>
              <a:rPr lang="en-GB" dirty="0"/>
              <a:t/>
            </a:r>
            <a:br>
              <a:rPr lang="en-GB" dirty="0"/>
            </a:br>
            <a:endParaRPr lang="en-GB"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GB" b="1" dirty="0" smtClean="0"/>
              <a:t>No policy on prevention of puerperal sepsis in HIV+ women</a:t>
            </a:r>
          </a:p>
          <a:p>
            <a:pPr marL="971550" lvl="1" indent="-571500">
              <a:buFont typeface="+mj-lt"/>
              <a:buAutoNum type="romanLcPeriod"/>
            </a:pPr>
            <a:r>
              <a:rPr lang="en-GB" dirty="0" smtClean="0"/>
              <a:t>HIV infection said to be major factor in puerperal sepsis</a:t>
            </a:r>
          </a:p>
          <a:p>
            <a:pPr marL="971550" lvl="1" indent="-571500">
              <a:buFont typeface="+mj-lt"/>
              <a:buAutoNum type="romanLcPeriod"/>
            </a:pPr>
            <a:r>
              <a:rPr lang="en-GB" dirty="0" smtClean="0"/>
              <a:t>No supporting research data</a:t>
            </a:r>
          </a:p>
          <a:p>
            <a:pPr marL="514350" indent="-514350">
              <a:buFont typeface="+mj-lt"/>
              <a:buAutoNum type="arabicPeriod"/>
            </a:pPr>
            <a:r>
              <a:rPr lang="en-GB" b="1" dirty="0" smtClean="0"/>
              <a:t>Need for research</a:t>
            </a:r>
          </a:p>
          <a:p>
            <a:pPr marL="971550" lvl="1" indent="-571500">
              <a:buFont typeface="+mj-lt"/>
              <a:buAutoNum type="romanLcPeriod"/>
            </a:pPr>
            <a:r>
              <a:rPr lang="en-GB" dirty="0"/>
              <a:t>P</a:t>
            </a:r>
            <a:r>
              <a:rPr lang="en-GB" dirty="0" smtClean="0"/>
              <a:t>revalence of HIV infection among patients with puerperal sepsis</a:t>
            </a:r>
          </a:p>
          <a:p>
            <a:pPr marL="971550" lvl="1" indent="-571500">
              <a:buFont typeface="+mj-lt"/>
              <a:buAutoNum type="romanLcPeriod"/>
            </a:pPr>
            <a:r>
              <a:rPr lang="en-GB" dirty="0" smtClean="0"/>
              <a:t>Micro-organisms in puerperal sepsis</a:t>
            </a:r>
          </a:p>
          <a:p>
            <a:pPr marL="914400" lvl="1" indent="-514350">
              <a:buFont typeface="+mj-lt"/>
              <a:buAutoNum type="romanLcPeriod"/>
            </a:pPr>
            <a:endParaRPr lang="en-GB"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12</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spTree>
    <p:extLst>
      <p:ext uri="{BB962C8B-B14F-4D97-AF65-F5344CB8AC3E}">
        <p14:creationId xmlns:p14="http://schemas.microsoft.com/office/powerpoint/2010/main" val="12064923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fontScale="90000"/>
          </a:bodyPr>
          <a:lstStyle/>
          <a:p>
            <a:pPr lvl="1" algn="ctr" rtl="0">
              <a:spcBef>
                <a:spcPct val="0"/>
              </a:spcBef>
            </a:pPr>
            <a:r>
              <a:rPr lang="en-GB" sz="4000" i="1" dirty="0" smtClean="0"/>
              <a:t>How to Manage Pregnant Women</a:t>
            </a:r>
            <a:br>
              <a:rPr lang="en-GB" sz="4000" i="1" dirty="0" smtClean="0"/>
            </a:br>
            <a:r>
              <a:rPr lang="en-GB" sz="4000" i="1" dirty="0" smtClean="0"/>
              <a:t>who are HIV positive</a:t>
            </a:r>
            <a:r>
              <a:rPr lang="en-GB" dirty="0" smtClean="0"/>
              <a:t/>
            </a:r>
            <a:br>
              <a:rPr lang="en-GB" dirty="0" smtClean="0"/>
            </a:br>
            <a:endParaRPr lang="en-GB" dirty="0"/>
          </a:p>
        </p:txBody>
      </p:sp>
      <p:sp>
        <p:nvSpPr>
          <p:cNvPr id="4" name="Text Placeholder 3"/>
          <p:cNvSpPr>
            <a:spLocks noGrp="1"/>
          </p:cNvSpPr>
          <p:nvPr>
            <p:ph type="body" idx="1"/>
          </p:nvPr>
        </p:nvSpPr>
        <p:spPr/>
        <p:txBody>
          <a:bodyPr/>
          <a:lstStyle/>
          <a:p>
            <a:r>
              <a:rPr lang="en-GB" dirty="0" smtClean="0"/>
              <a:t>Maternal Concerns</a:t>
            </a:r>
            <a:endParaRPr lang="en-GB" dirty="0"/>
          </a:p>
        </p:txBody>
      </p:sp>
      <p:sp>
        <p:nvSpPr>
          <p:cNvPr id="5" name="Content Placeholder 4"/>
          <p:cNvSpPr>
            <a:spLocks noGrp="1"/>
          </p:cNvSpPr>
          <p:nvPr>
            <p:ph sz="half" idx="2"/>
          </p:nvPr>
        </p:nvSpPr>
        <p:spPr/>
        <p:txBody>
          <a:bodyPr>
            <a:normAutofit fontScale="92500" lnSpcReduction="20000"/>
          </a:bodyPr>
          <a:lstStyle/>
          <a:p>
            <a:pPr marL="457200" indent="-457200">
              <a:buFont typeface="+mj-lt"/>
              <a:buAutoNum type="arabicPeriod"/>
            </a:pPr>
            <a:r>
              <a:rPr lang="en-GB" dirty="0" smtClean="0"/>
              <a:t>Screening for opportunistic infections</a:t>
            </a:r>
          </a:p>
          <a:p>
            <a:pPr marL="857250" lvl="1" indent="-457200">
              <a:buFont typeface="+mj-lt"/>
              <a:buAutoNum type="alphaLcPeriod"/>
            </a:pPr>
            <a:r>
              <a:rPr lang="en-GB" dirty="0" smtClean="0"/>
              <a:t>STI</a:t>
            </a:r>
          </a:p>
          <a:p>
            <a:pPr marL="857250" lvl="1" indent="-457200">
              <a:buFont typeface="+mj-lt"/>
              <a:buAutoNum type="alphaLcPeriod"/>
            </a:pPr>
            <a:r>
              <a:rPr lang="en-GB" dirty="0" smtClean="0"/>
              <a:t>TB</a:t>
            </a:r>
          </a:p>
          <a:p>
            <a:pPr marL="857250" lvl="1" indent="-457200">
              <a:buFont typeface="+mj-lt"/>
              <a:buAutoNum type="alphaLcPeriod"/>
            </a:pPr>
            <a:r>
              <a:rPr lang="en-GB" dirty="0" smtClean="0"/>
              <a:t>Respiratory infections</a:t>
            </a:r>
          </a:p>
          <a:p>
            <a:pPr marL="457200" indent="-457200">
              <a:buFont typeface="+mj-lt"/>
              <a:buAutoNum type="arabicPeriod"/>
            </a:pPr>
            <a:r>
              <a:rPr lang="en-GB" dirty="0" smtClean="0"/>
              <a:t>Prevention of super-infection</a:t>
            </a:r>
          </a:p>
          <a:p>
            <a:pPr marL="457200" indent="-457200">
              <a:buFont typeface="+mj-lt"/>
              <a:buAutoNum type="arabicPeriod"/>
            </a:pPr>
            <a:r>
              <a:rPr lang="en-GB" dirty="0" smtClean="0"/>
              <a:t>Prevention of opportunistic  infections</a:t>
            </a:r>
          </a:p>
          <a:p>
            <a:pPr marL="457200" indent="-457200">
              <a:buFont typeface="+mj-lt"/>
              <a:buAutoNum type="arabicPeriod"/>
            </a:pPr>
            <a:r>
              <a:rPr lang="en-GB" dirty="0" smtClean="0"/>
              <a:t>Prevention of puerperal sepsis</a:t>
            </a:r>
          </a:p>
          <a:p>
            <a:pPr marL="457200" indent="-457200">
              <a:buFont typeface="+mj-lt"/>
              <a:buAutoNum type="arabicPeriod"/>
            </a:pPr>
            <a:r>
              <a:rPr lang="en-GB" dirty="0" smtClean="0"/>
              <a:t>Reducing vertical transmission (Prong 2)</a:t>
            </a:r>
          </a:p>
          <a:p>
            <a:pPr marL="857250" lvl="1" indent="-457200">
              <a:buFont typeface="+mj-lt"/>
              <a:buAutoNum type="arabicPeriod"/>
            </a:pPr>
            <a:endParaRPr lang="en-GB" dirty="0"/>
          </a:p>
          <a:p>
            <a:pPr marL="857250" lvl="1" indent="-457200">
              <a:buFont typeface="+mj-lt"/>
              <a:buAutoNum type="arabicPeriod"/>
            </a:pPr>
            <a:endParaRPr lang="en-GB" dirty="0" smtClean="0"/>
          </a:p>
        </p:txBody>
      </p:sp>
      <p:sp>
        <p:nvSpPr>
          <p:cNvPr id="6" name="Text Placeholder 5"/>
          <p:cNvSpPr>
            <a:spLocks noGrp="1"/>
          </p:cNvSpPr>
          <p:nvPr>
            <p:ph type="body" sz="quarter" idx="3"/>
          </p:nvPr>
        </p:nvSpPr>
        <p:spPr/>
        <p:txBody>
          <a:bodyPr/>
          <a:lstStyle/>
          <a:p>
            <a:r>
              <a:rPr lang="en-GB" dirty="0" smtClean="0"/>
              <a:t>Foetal Concerns</a:t>
            </a:r>
            <a:endParaRPr lang="en-GB" dirty="0"/>
          </a:p>
        </p:txBody>
      </p:sp>
      <p:sp>
        <p:nvSpPr>
          <p:cNvPr id="7" name="Content Placeholder 6"/>
          <p:cNvSpPr>
            <a:spLocks noGrp="1"/>
          </p:cNvSpPr>
          <p:nvPr>
            <p:ph sz="quarter" idx="4"/>
          </p:nvPr>
        </p:nvSpPr>
        <p:spPr/>
        <p:txBody>
          <a:bodyPr/>
          <a:lstStyle/>
          <a:p>
            <a:pPr marL="457200" indent="-457200">
              <a:buFont typeface="+mj-lt"/>
              <a:buAutoNum type="arabicPeriod"/>
            </a:pPr>
            <a:r>
              <a:rPr lang="en-GB" dirty="0" smtClean="0"/>
              <a:t>Reduction of maternal viral load</a:t>
            </a:r>
          </a:p>
          <a:p>
            <a:pPr marL="457200" indent="-457200">
              <a:buFont typeface="+mj-lt"/>
              <a:buAutoNum type="arabicPeriod"/>
            </a:pPr>
            <a:r>
              <a:rPr lang="en-GB" dirty="0" smtClean="0"/>
              <a:t>Safer mode of delivery</a:t>
            </a:r>
          </a:p>
          <a:p>
            <a:pPr marL="457200" indent="-457200">
              <a:buFont typeface="+mj-lt"/>
              <a:buAutoNum type="arabicPeriod"/>
            </a:pPr>
            <a:r>
              <a:rPr lang="en-GB" dirty="0" smtClean="0"/>
              <a:t>Prevention of neonatal infection</a:t>
            </a:r>
          </a:p>
          <a:p>
            <a:pPr marL="457200" indent="-457200">
              <a:buFont typeface="+mj-lt"/>
              <a:buAutoNum type="arabicPeriod"/>
            </a:pPr>
            <a:r>
              <a:rPr lang="en-GB" dirty="0" smtClean="0"/>
              <a:t>Safer infant feeding</a:t>
            </a:r>
          </a:p>
          <a:p>
            <a:pPr marL="457200" indent="-457200">
              <a:buFont typeface="+mj-lt"/>
              <a:buAutoNum type="arabicPeriod"/>
            </a:pPr>
            <a:r>
              <a:rPr lang="en-GB" dirty="0" smtClean="0"/>
              <a:t>Confirmation of HIV status</a:t>
            </a:r>
            <a:endParaRPr lang="en-GB" dirty="0"/>
          </a:p>
        </p:txBody>
      </p:sp>
      <p:sp>
        <p:nvSpPr>
          <p:cNvPr id="3" name="Slide Number Placeholder 2"/>
          <p:cNvSpPr>
            <a:spLocks noGrp="1"/>
          </p:cNvSpPr>
          <p:nvPr>
            <p:ph type="sldNum" sz="quarter" idx="12"/>
          </p:nvPr>
        </p:nvSpPr>
        <p:spPr/>
        <p:txBody>
          <a:bodyPr/>
          <a:lstStyle/>
          <a:p>
            <a:fld id="{91789D1A-BF0F-4746-B24D-6AF2B5522B6B}" type="slidenum">
              <a:rPr lang="en-GB" smtClean="0"/>
              <a:pPr/>
              <a:t>13</a:t>
            </a:fld>
            <a:endParaRPr lang="en-GB" dirty="0"/>
          </a:p>
        </p:txBody>
      </p:sp>
      <p:pic>
        <p:nvPicPr>
          <p:cNvPr id="8"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spTree>
    <p:extLst>
      <p:ext uri="{BB962C8B-B14F-4D97-AF65-F5344CB8AC3E}">
        <p14:creationId xmlns:p14="http://schemas.microsoft.com/office/powerpoint/2010/main" val="18608234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9A2581-1FB4-4BB5-8940-FAABB32F796A}" type="slidenum">
              <a:rPr lang="en-US" smtClean="0">
                <a:solidFill>
                  <a:srgbClr val="898989"/>
                </a:solidFill>
              </a:rPr>
              <a:pPr fontAlgn="base">
                <a:spcBef>
                  <a:spcPct val="0"/>
                </a:spcBef>
                <a:spcAft>
                  <a:spcPct val="0"/>
                </a:spcAft>
                <a:defRPr/>
              </a:pPr>
              <a:t>14</a:t>
            </a:fld>
            <a:endParaRPr lang="en-US" dirty="0" smtClean="0">
              <a:solidFill>
                <a:srgbClr val="898989"/>
              </a:solidFill>
            </a:endParaRPr>
          </a:p>
        </p:txBody>
      </p:sp>
      <p:pic>
        <p:nvPicPr>
          <p:cNvPr id="37891" name="Picture 2" descr="Thank you04"/>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8313" y="2205038"/>
            <a:ext cx="8310562"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F:\Temporary\MALAWI FLAG\new flag[1].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526274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additive="base">
                                        <p:cTn id="7" dur="500" fill="hold"/>
                                        <p:tgtEl>
                                          <p:spTgt spid="37891"/>
                                        </p:tgtEl>
                                        <p:attrNameLst>
                                          <p:attrName>ppt_x</p:attrName>
                                        </p:attrNameLst>
                                      </p:cBhvr>
                                      <p:tavLst>
                                        <p:tav tm="0">
                                          <p:val>
                                            <p:strVal val="#ppt_x"/>
                                          </p:val>
                                        </p:tav>
                                        <p:tav tm="100000">
                                          <p:val>
                                            <p:strVal val="#ppt_x"/>
                                          </p:val>
                                        </p:tav>
                                      </p:tavLst>
                                    </p:anim>
                                    <p:anim calcmode="lin" valueType="num">
                                      <p:cBhvr additive="base">
                                        <p:cTn id="8" dur="500" fill="hold"/>
                                        <p:tgtEl>
                                          <p:spTgt spid="37891"/>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Musica Ope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en-GB" dirty="0" smtClean="0"/>
              <a:t>Objective</a:t>
            </a:r>
            <a:endParaRPr lang="en-US" dirty="0"/>
          </a:p>
        </p:txBody>
      </p:sp>
      <p:sp>
        <p:nvSpPr>
          <p:cNvPr id="3" name="Content Placeholder 2"/>
          <p:cNvSpPr>
            <a:spLocks noGrp="1"/>
          </p:cNvSpPr>
          <p:nvPr>
            <p:ph idx="1"/>
          </p:nvPr>
        </p:nvSpPr>
        <p:spPr/>
        <p:txBody>
          <a:bodyPr/>
          <a:lstStyle/>
          <a:p>
            <a:pPr>
              <a:buNone/>
            </a:pPr>
            <a:r>
              <a:rPr lang="en-GB" dirty="0" smtClean="0"/>
              <a:t>The objective of this presentation is to</a:t>
            </a:r>
          </a:p>
          <a:p>
            <a:pPr>
              <a:buNone/>
            </a:pPr>
            <a:r>
              <a:rPr lang="en-GB" dirty="0" smtClean="0"/>
              <a:t>	understand national policy on the diagnosing and managing women living with HIV and AIDS with the aim of improving maternal and neonatal health in Malawi.</a:t>
            </a:r>
            <a:endParaRPr lang="en-US"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2</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79512" y="6334796"/>
            <a:ext cx="2493055" cy="369332"/>
          </a:xfrm>
          <a:prstGeom prst="rect">
            <a:avLst/>
          </a:prstGeom>
        </p:spPr>
        <p:txBody>
          <a:bodyPr wrap="none">
            <a:spAutoFit/>
          </a:bodyPr>
          <a:lstStyle/>
          <a:p>
            <a:r>
              <a:rPr lang="en-US" b="1" dirty="0">
                <a:solidFill>
                  <a:srgbClr val="511D03"/>
                </a:solidFill>
                <a:latin typeface="Helvetica" pitchFamily="34" charset="0"/>
              </a:rPr>
              <a:t>NPC Training in MNH</a:t>
            </a:r>
            <a:endParaRPr lang="en-US" b="1" dirty="0">
              <a:solidFill>
                <a:srgbClr val="511D03"/>
              </a:solidFill>
              <a:latin typeface="Helvetica"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a:ln>
            <a:solidFill>
              <a:schemeClr val="accent1"/>
            </a:solidFill>
          </a:ln>
        </p:spPr>
        <p:txBody>
          <a:bodyPr/>
          <a:lstStyle/>
          <a:p>
            <a:r>
              <a:rPr lang="en-GB" dirty="0" smtClean="0"/>
              <a:t>Outline of Presentation</a:t>
            </a:r>
            <a:endParaRPr lang="en-GB" dirty="0"/>
          </a:p>
        </p:txBody>
      </p:sp>
      <p:sp>
        <p:nvSpPr>
          <p:cNvPr id="3" name="Content Placeholder 2"/>
          <p:cNvSpPr>
            <a:spLocks noGrp="1"/>
          </p:cNvSpPr>
          <p:nvPr>
            <p:ph idx="1"/>
          </p:nvPr>
        </p:nvSpPr>
        <p:spPr/>
        <p:txBody>
          <a:bodyPr/>
          <a:lstStyle/>
          <a:p>
            <a:pPr marL="971550" lvl="1" indent="-514350">
              <a:buFont typeface="+mj-lt"/>
              <a:buAutoNum type="arabicPeriod"/>
            </a:pPr>
            <a:r>
              <a:rPr lang="en-GB" i="1" dirty="0"/>
              <a:t>Policy on HIV screening in Malawi</a:t>
            </a:r>
            <a:endParaRPr lang="en-GB" dirty="0"/>
          </a:p>
          <a:p>
            <a:pPr marL="971550" lvl="1" indent="-514350">
              <a:buFont typeface="+mj-lt"/>
              <a:buAutoNum type="arabicPeriod"/>
            </a:pPr>
            <a:r>
              <a:rPr lang="en-GB" i="1" dirty="0"/>
              <a:t>Checking HIV status of pregnant women</a:t>
            </a:r>
            <a:endParaRPr lang="en-GB" dirty="0"/>
          </a:p>
          <a:p>
            <a:pPr marL="971550" lvl="1" indent="-514350">
              <a:buFont typeface="+mj-lt"/>
              <a:buAutoNum type="arabicPeriod"/>
            </a:pPr>
            <a:r>
              <a:rPr lang="en-GB" i="1" dirty="0"/>
              <a:t> </a:t>
            </a:r>
            <a:r>
              <a:rPr lang="en-GB" i="1" dirty="0" smtClean="0"/>
              <a:t>Offering </a:t>
            </a:r>
            <a:r>
              <a:rPr lang="en-GB" i="1" dirty="0"/>
              <a:t>counselling</a:t>
            </a:r>
            <a:endParaRPr lang="en-GB" dirty="0"/>
          </a:p>
          <a:p>
            <a:pPr marL="971550" lvl="1" indent="-514350">
              <a:buFont typeface="+mj-lt"/>
              <a:buAutoNum type="arabicPeriod"/>
            </a:pPr>
            <a:r>
              <a:rPr lang="en-GB" i="1" dirty="0" smtClean="0"/>
              <a:t>Contact </a:t>
            </a:r>
            <a:r>
              <a:rPr lang="en-GB" i="1" dirty="0"/>
              <a:t>tracing</a:t>
            </a:r>
            <a:endParaRPr lang="en-GB" dirty="0"/>
          </a:p>
          <a:p>
            <a:pPr marL="971550" lvl="1" indent="-514350">
              <a:buFont typeface="+mj-lt"/>
              <a:buAutoNum type="arabicPeriod"/>
            </a:pPr>
            <a:r>
              <a:rPr lang="en-GB" i="1" dirty="0" smtClean="0"/>
              <a:t>PMTCT and ART coverage in </a:t>
            </a:r>
            <a:r>
              <a:rPr lang="en-GB" i="1" dirty="0"/>
              <a:t>pregnant women</a:t>
            </a:r>
            <a:endParaRPr lang="en-GB" dirty="0"/>
          </a:p>
          <a:p>
            <a:pPr marL="971550" lvl="1" indent="-514350">
              <a:buFont typeface="+mj-lt"/>
              <a:buAutoNum type="arabicPeriod"/>
            </a:pPr>
            <a:r>
              <a:rPr lang="en-GB" i="1" dirty="0"/>
              <a:t>How to manage pregnant women who are HIV positive</a:t>
            </a:r>
            <a:endParaRPr lang="en-GB" dirty="0"/>
          </a:p>
          <a:p>
            <a:endParaRPr lang="en-GB"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3</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spTree>
    <p:extLst>
      <p:ext uri="{BB962C8B-B14F-4D97-AF65-F5344CB8AC3E}">
        <p14:creationId xmlns:p14="http://schemas.microsoft.com/office/powerpoint/2010/main" val="885417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r>
              <a:rPr lang="en-GB" dirty="0" smtClean="0"/>
              <a:t>Policy on HIV Testing</a:t>
            </a:r>
            <a:endParaRPr lang="en-GB" dirty="0"/>
          </a:p>
        </p:txBody>
      </p:sp>
      <p:sp>
        <p:nvSpPr>
          <p:cNvPr id="3" name="Content Placeholder 2"/>
          <p:cNvSpPr>
            <a:spLocks noGrp="1"/>
          </p:cNvSpPr>
          <p:nvPr>
            <p:ph idx="1"/>
          </p:nvPr>
        </p:nvSpPr>
        <p:spPr/>
        <p:txBody>
          <a:bodyPr>
            <a:normAutofit fontScale="85000" lnSpcReduction="20000"/>
          </a:bodyPr>
          <a:lstStyle/>
          <a:p>
            <a:pPr marL="514350" indent="-514350">
              <a:buFont typeface="+mj-lt"/>
              <a:buAutoNum type="arabicPeriod"/>
            </a:pPr>
            <a:r>
              <a:rPr lang="en-GB" dirty="0" smtClean="0"/>
              <a:t>HTC vs VCT</a:t>
            </a:r>
          </a:p>
          <a:p>
            <a:pPr marL="914400" lvl="1" indent="-514350">
              <a:buFont typeface="+mj-lt"/>
              <a:buAutoNum type="alphaLcPeriod"/>
            </a:pPr>
            <a:r>
              <a:rPr lang="en-GB" dirty="0" smtClean="0"/>
              <a:t>Option to opt out</a:t>
            </a:r>
          </a:p>
          <a:p>
            <a:pPr marL="514350" indent="-514350">
              <a:buFont typeface="+mj-lt"/>
              <a:buAutoNum type="arabicPeriod"/>
            </a:pPr>
            <a:r>
              <a:rPr lang="en-GB" dirty="0" smtClean="0"/>
              <a:t>Pre-Testing Counselling</a:t>
            </a:r>
          </a:p>
          <a:p>
            <a:pPr marL="914400" lvl="1" indent="-514350">
              <a:buFont typeface="+mj-lt"/>
              <a:buAutoNum type="alphaLcPeriod"/>
            </a:pPr>
            <a:r>
              <a:rPr lang="en-GB" dirty="0" smtClean="0"/>
              <a:t>Need to be tested</a:t>
            </a:r>
          </a:p>
          <a:p>
            <a:pPr marL="914400" lvl="1" indent="-514350">
              <a:buFont typeface="+mj-lt"/>
              <a:buAutoNum type="alphaLcPeriod"/>
            </a:pPr>
            <a:r>
              <a:rPr lang="en-GB" dirty="0" smtClean="0"/>
              <a:t>Implication of each test result</a:t>
            </a:r>
          </a:p>
          <a:p>
            <a:pPr marL="514350" indent="-514350">
              <a:buFont typeface="+mj-lt"/>
              <a:buAutoNum type="arabicPeriod"/>
            </a:pPr>
            <a:r>
              <a:rPr lang="en-GB" dirty="0" smtClean="0"/>
              <a:t>Post-Testing Counselling</a:t>
            </a:r>
          </a:p>
          <a:p>
            <a:pPr marL="914400" lvl="1" indent="-514350">
              <a:buFont typeface="+mj-lt"/>
              <a:buAutoNum type="alphaLcPeriod"/>
            </a:pPr>
            <a:r>
              <a:rPr lang="en-GB" dirty="0" smtClean="0"/>
              <a:t>Negative result</a:t>
            </a:r>
          </a:p>
          <a:p>
            <a:pPr marL="914400" lvl="1" indent="-514350">
              <a:buFont typeface="+mj-lt"/>
              <a:buAutoNum type="alphaLcPeriod"/>
            </a:pPr>
            <a:r>
              <a:rPr lang="en-GB" dirty="0" smtClean="0"/>
              <a:t>Positive result</a:t>
            </a:r>
          </a:p>
          <a:p>
            <a:pPr marL="514350" indent="-514350">
              <a:buFont typeface="+mj-lt"/>
              <a:buAutoNum type="arabicPeriod"/>
            </a:pPr>
            <a:r>
              <a:rPr lang="en-GB" dirty="0" smtClean="0"/>
              <a:t>Follow-up</a:t>
            </a:r>
          </a:p>
          <a:p>
            <a:pPr marL="914400" lvl="1" indent="-514350">
              <a:buFont typeface="+mj-lt"/>
              <a:buAutoNum type="alphaLcPeriod"/>
            </a:pPr>
            <a:r>
              <a:rPr lang="en-GB" dirty="0" smtClean="0"/>
              <a:t>Who needs CD4 count?</a:t>
            </a:r>
          </a:p>
          <a:p>
            <a:pPr marL="914400" lvl="1" indent="-514350">
              <a:buFont typeface="+mj-lt"/>
              <a:buAutoNum type="alphaLcPeriod"/>
            </a:pPr>
            <a:r>
              <a:rPr lang="en-GB" dirty="0" smtClean="0"/>
              <a:t>Who needs ART?</a:t>
            </a:r>
            <a:endParaRPr lang="en-GB"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4</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spTree>
    <p:extLst>
      <p:ext uri="{BB962C8B-B14F-4D97-AF65-F5344CB8AC3E}">
        <p14:creationId xmlns:p14="http://schemas.microsoft.com/office/powerpoint/2010/main" val="9147087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pPr lvl="1" algn="ctr" rtl="0">
              <a:spcBef>
                <a:spcPct val="0"/>
              </a:spcBef>
            </a:pPr>
            <a:r>
              <a:rPr lang="en-GB" sz="3200" i="1" dirty="0" smtClean="0"/>
              <a:t>Checking HIV Status of Pregnant Women</a:t>
            </a:r>
            <a:r>
              <a:rPr lang="en-GB" dirty="0" smtClean="0"/>
              <a:t/>
            </a:r>
            <a:br>
              <a:rPr lang="en-GB" dirty="0" smtClean="0"/>
            </a:b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b="1" dirty="0" smtClean="0"/>
              <a:t>Routine offer of HIV testing – with option to opt out</a:t>
            </a:r>
          </a:p>
          <a:p>
            <a:pPr marL="914400" lvl="1" indent="-514350">
              <a:buFont typeface="+mj-lt"/>
              <a:buAutoNum type="alphaLcPeriod"/>
            </a:pPr>
            <a:r>
              <a:rPr lang="en-GB" dirty="0" smtClean="0"/>
              <a:t>Why test is necessary?</a:t>
            </a:r>
          </a:p>
          <a:p>
            <a:pPr marL="914400" lvl="1" indent="-514350">
              <a:buFont typeface="+mj-lt"/>
              <a:buAutoNum type="alphaLcPeriod"/>
            </a:pPr>
            <a:r>
              <a:rPr lang="en-GB" dirty="0" smtClean="0"/>
              <a:t>When is the test done?</a:t>
            </a:r>
          </a:p>
          <a:p>
            <a:pPr marL="914400" lvl="1" indent="-514350">
              <a:buFont typeface="+mj-lt"/>
              <a:buAutoNum type="alphaLcPeriod"/>
            </a:pPr>
            <a:r>
              <a:rPr lang="en-GB" dirty="0" smtClean="0"/>
              <a:t>Who does the testing?</a:t>
            </a:r>
          </a:p>
          <a:p>
            <a:pPr marL="914400" lvl="1" indent="-514350">
              <a:buFont typeface="+mj-lt"/>
              <a:buAutoNum type="alphaLcPeriod"/>
            </a:pPr>
            <a:r>
              <a:rPr lang="en-GB" dirty="0" smtClean="0"/>
              <a:t>Where is testing done?</a:t>
            </a:r>
          </a:p>
          <a:p>
            <a:pPr marL="914400" lvl="1" indent="-514350">
              <a:buFont typeface="+mj-lt"/>
              <a:buAutoNum type="alphaLcPeriod"/>
            </a:pPr>
            <a:r>
              <a:rPr lang="en-GB" dirty="0" smtClean="0"/>
              <a:t>When is result provided?</a:t>
            </a:r>
            <a:endParaRPr lang="en-GB"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5</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spTree>
    <p:extLst>
      <p:ext uri="{BB962C8B-B14F-4D97-AF65-F5344CB8AC3E}">
        <p14:creationId xmlns:p14="http://schemas.microsoft.com/office/powerpoint/2010/main" val="1785156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pPr lvl="1" algn="ctr" rtl="0">
              <a:spcBef>
                <a:spcPct val="0"/>
              </a:spcBef>
            </a:pPr>
            <a:r>
              <a:rPr lang="en-GB" sz="4800" dirty="0" smtClean="0"/>
              <a:t>Offering Counselling</a:t>
            </a:r>
            <a:r>
              <a:rPr lang="en-GB" dirty="0" smtClean="0"/>
              <a:t/>
            </a:r>
            <a:br>
              <a:rPr lang="en-GB" dirty="0" smtClean="0"/>
            </a:br>
            <a:endParaRPr lang="en-GB" dirty="0"/>
          </a:p>
        </p:txBody>
      </p:sp>
      <p:sp>
        <p:nvSpPr>
          <p:cNvPr id="3" name="Content Placeholder 2"/>
          <p:cNvSpPr>
            <a:spLocks noGrp="1"/>
          </p:cNvSpPr>
          <p:nvPr>
            <p:ph idx="1"/>
          </p:nvPr>
        </p:nvSpPr>
        <p:spPr/>
        <p:txBody>
          <a:bodyPr>
            <a:normAutofit lnSpcReduction="10000"/>
          </a:bodyPr>
          <a:lstStyle/>
          <a:p>
            <a:r>
              <a:rPr lang="en-GB" b="1" dirty="0" smtClean="0"/>
              <a:t>Who provides the counselling?</a:t>
            </a:r>
          </a:p>
          <a:p>
            <a:pPr lvl="1"/>
            <a:r>
              <a:rPr lang="en-GB" dirty="0" smtClean="0"/>
              <a:t>The Rapid Test is provided by the ANC service provider in the ANC clinic: </a:t>
            </a:r>
            <a:r>
              <a:rPr lang="en-GB" u="sng" dirty="0" smtClean="0"/>
              <a:t>Patients are not to be sent to the Laboratory</a:t>
            </a:r>
          </a:p>
          <a:p>
            <a:r>
              <a:rPr lang="en-GB" b="1" dirty="0" smtClean="0"/>
              <a:t>Confidentiality</a:t>
            </a:r>
          </a:p>
          <a:p>
            <a:pPr lvl="1"/>
            <a:r>
              <a:rPr lang="en-GB" dirty="0" smtClean="0"/>
              <a:t>Privacy (nobody else apart from the single service provider and the patient need to know the result)</a:t>
            </a:r>
          </a:p>
          <a:p>
            <a:pPr lvl="1"/>
            <a:r>
              <a:rPr lang="en-GB" dirty="0" smtClean="0"/>
              <a:t>Communication to spouse (PMTCT involves the woman, the unborn child, the woman’s spouse and the siblings in the family.)  </a:t>
            </a:r>
          </a:p>
          <a:p>
            <a:pPr lvl="1"/>
            <a:endParaRPr lang="en-GB"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6</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spTree>
    <p:extLst>
      <p:ext uri="{BB962C8B-B14F-4D97-AF65-F5344CB8AC3E}">
        <p14:creationId xmlns:p14="http://schemas.microsoft.com/office/powerpoint/2010/main" val="38201131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lstStyle/>
          <a:p>
            <a:pPr lvl="1" algn="ctr" rtl="0">
              <a:spcBef>
                <a:spcPct val="0"/>
              </a:spcBef>
            </a:pPr>
            <a:r>
              <a:rPr lang="en-GB" sz="4400" i="1" dirty="0" smtClean="0"/>
              <a:t>Contact Tracing</a:t>
            </a:r>
            <a:r>
              <a:rPr lang="en-GB" dirty="0" smtClean="0"/>
              <a:t/>
            </a:r>
            <a:br>
              <a:rPr lang="en-GB" dirty="0" smtClean="0"/>
            </a:br>
            <a:endParaRPr lang="en-GB" dirty="0"/>
          </a:p>
        </p:txBody>
      </p:sp>
      <p:sp>
        <p:nvSpPr>
          <p:cNvPr id="3" name="Content Placeholder 2"/>
          <p:cNvSpPr>
            <a:spLocks noGrp="1"/>
          </p:cNvSpPr>
          <p:nvPr>
            <p:ph sz="half" idx="1"/>
          </p:nvPr>
        </p:nvSpPr>
        <p:spPr/>
        <p:txBody>
          <a:bodyPr/>
          <a:lstStyle/>
          <a:p>
            <a:pPr marL="514350" indent="-514350">
              <a:buFont typeface="+mj-lt"/>
              <a:buAutoNum type="arabicPeriod"/>
            </a:pPr>
            <a:r>
              <a:rPr lang="en-GB" dirty="0" smtClean="0"/>
              <a:t>Sexual partners (Not necessarily spouses)</a:t>
            </a:r>
          </a:p>
          <a:p>
            <a:pPr marL="514350" indent="-514350">
              <a:buFont typeface="+mj-lt"/>
              <a:buAutoNum type="arabicPeriod"/>
            </a:pPr>
            <a:r>
              <a:rPr lang="en-GB" dirty="0" smtClean="0"/>
              <a:t>Siblings</a:t>
            </a:r>
            <a:endParaRPr lang="en-GB"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7</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pic>
        <p:nvPicPr>
          <p:cNvPr id="8" name="Picture 2" descr="http://www.hewlett.org/NR/rdonlyres/591AF28E-1744-45FF-A73D-89301DC21893/0/Rwanda1_resized.jpg"/>
          <p:cNvPicPr>
            <a:picLocks noGrp="1" noChangeAspect="1" noChangeArrowheads="1"/>
          </p:cNvPicPr>
          <p:nvPr>
            <p:ph sz="half" idx="2"/>
          </p:nvPr>
        </p:nvPicPr>
        <p:blipFill>
          <a:blip r:embed="rId4" cstate="email"/>
          <a:srcRect/>
          <a:stretch>
            <a:fillRect/>
          </a:stretch>
        </p:blipFill>
        <p:spPr bwMode="auto">
          <a:xfrm>
            <a:off x="5486400" y="1556792"/>
            <a:ext cx="2613992" cy="4078039"/>
          </a:xfrm>
          <a:prstGeom prst="rect">
            <a:avLst/>
          </a:prstGeom>
          <a:noFill/>
          <a:scene3d>
            <a:camera prst="perspectiveAbove"/>
            <a:lightRig rig="threePt" dir="t"/>
          </a:scene3d>
        </p:spPr>
      </p:pic>
    </p:spTree>
    <p:extLst>
      <p:ext uri="{BB962C8B-B14F-4D97-AF65-F5344CB8AC3E}">
        <p14:creationId xmlns:p14="http://schemas.microsoft.com/office/powerpoint/2010/main" val="31006651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54162"/>
          </a:xfrm>
        </p:spPr>
        <p:txBody>
          <a:bodyPr>
            <a:noAutofit/>
          </a:bodyPr>
          <a:lstStyle/>
          <a:p>
            <a:pPr algn="just"/>
            <a:r>
              <a:rPr lang="en-GB" sz="3200" b="1" dirty="0" smtClean="0"/>
              <a:t>Malawi implements the B+ Option for Antiretroviral </a:t>
            </a:r>
            <a:r>
              <a:rPr lang="en-GB" sz="3200" b="1" dirty="0"/>
              <a:t>prophylaxis </a:t>
            </a:r>
            <a:r>
              <a:rPr lang="en-GB" sz="3200" b="1" dirty="0" smtClean="0"/>
              <a:t>for </a:t>
            </a:r>
            <a:r>
              <a:rPr lang="en-GB" sz="3200" b="1" dirty="0"/>
              <a:t>HIV-infected pregnant </a:t>
            </a:r>
            <a:r>
              <a:rPr lang="en-GB" sz="3200" b="1" dirty="0" smtClean="0"/>
              <a:t>women</a:t>
            </a:r>
            <a:endParaRPr lang="en-GB" sz="3200"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69511359"/>
              </p:ext>
            </p:extLst>
          </p:nvPr>
        </p:nvGraphicFramePr>
        <p:xfrm>
          <a:off x="0" y="1772816"/>
          <a:ext cx="9144000" cy="5103149"/>
        </p:xfrm>
        <a:graphic>
          <a:graphicData uri="http://schemas.openxmlformats.org/drawingml/2006/table">
            <a:tbl>
              <a:tblPr firstRow="1" bandRow="1">
                <a:tableStyleId>{5C22544A-7EE6-4342-B048-85BDC9FD1C3A}</a:tableStyleId>
              </a:tblPr>
              <a:tblGrid>
                <a:gridCol w="2286000"/>
                <a:gridCol w="2286000"/>
                <a:gridCol w="2286000"/>
                <a:gridCol w="2286000"/>
              </a:tblGrid>
              <a:tr h="697966">
                <a:tc>
                  <a:txBody>
                    <a:bodyPr/>
                    <a:lstStyle/>
                    <a:p>
                      <a:endParaRPr lang="en-GB" b="1" dirty="0"/>
                    </a:p>
                  </a:txBody>
                  <a:tcPr>
                    <a:solidFill>
                      <a:schemeClr val="accent1">
                        <a:lumMod val="40000"/>
                        <a:lumOff val="60000"/>
                      </a:schemeClr>
                    </a:solidFill>
                  </a:tcPr>
                </a:tc>
                <a:tc>
                  <a:txBody>
                    <a:bodyPr/>
                    <a:lstStyle/>
                    <a:p>
                      <a:r>
                        <a:rPr lang="en-GB" b="1" dirty="0" smtClean="0"/>
                        <a:t>WHO option A</a:t>
                      </a:r>
                      <a:endParaRPr lang="en-GB" b="1" dirty="0"/>
                    </a:p>
                  </a:txBody>
                  <a:tcPr>
                    <a:solidFill>
                      <a:schemeClr val="accent1">
                        <a:lumMod val="40000"/>
                        <a:lumOff val="60000"/>
                      </a:schemeClr>
                    </a:solidFill>
                  </a:tcPr>
                </a:tc>
                <a:tc>
                  <a:txBody>
                    <a:bodyPr/>
                    <a:lstStyle/>
                    <a:p>
                      <a:r>
                        <a:rPr lang="en-GB" b="1" dirty="0" smtClean="0"/>
                        <a:t>WHO option B</a:t>
                      </a:r>
                      <a:endParaRPr lang="en-GB" b="1" dirty="0"/>
                    </a:p>
                  </a:txBody>
                  <a:tcPr>
                    <a:solidFill>
                      <a:schemeClr val="accent1">
                        <a:lumMod val="40000"/>
                        <a:lumOff val="60000"/>
                      </a:schemeClr>
                    </a:solidFill>
                  </a:tcPr>
                </a:tc>
                <a:tc>
                  <a:txBody>
                    <a:bodyPr/>
                    <a:lstStyle/>
                    <a:p>
                      <a:r>
                        <a:rPr lang="en-GB" b="1" dirty="0" smtClean="0"/>
                        <a:t>Malawi MOH option B+</a:t>
                      </a:r>
                      <a:endParaRPr lang="en-GB" b="1" dirty="0"/>
                    </a:p>
                  </a:txBody>
                  <a:tcPr>
                    <a:solidFill>
                      <a:srgbClr val="92D050"/>
                    </a:solidFill>
                  </a:tcPr>
                </a:tc>
              </a:tr>
              <a:tr h="3090994">
                <a:tc>
                  <a:txBody>
                    <a:bodyPr/>
                    <a:lstStyle/>
                    <a:p>
                      <a:r>
                        <a:rPr lang="en-GB" sz="1800" b="1" dirty="0" smtClean="0"/>
                        <a:t>Mother</a:t>
                      </a:r>
                      <a:endParaRPr lang="en-GB" sz="1800" b="1" dirty="0"/>
                    </a:p>
                  </a:txBody>
                  <a:tcPr>
                    <a:solidFill>
                      <a:schemeClr val="accent2">
                        <a:lumMod val="20000"/>
                        <a:lumOff val="80000"/>
                      </a:schemeClr>
                    </a:solidFill>
                  </a:tcPr>
                </a:tc>
                <a:tc>
                  <a:txBody>
                    <a:bodyPr/>
                    <a:lstStyle/>
                    <a:p>
                      <a:r>
                        <a:rPr lang="en-GB" sz="1800" b="1" i="0" u="none" strike="noStrike" kern="1200" baseline="0" dirty="0" smtClean="0">
                          <a:solidFill>
                            <a:schemeClr val="dk1"/>
                          </a:solidFill>
                          <a:latin typeface="+mn-lt"/>
                          <a:ea typeface="+mn-ea"/>
                          <a:cs typeface="+mn-cs"/>
                        </a:rPr>
                        <a:t>Antepartum zidovudine from 14 weeks’ gestation,</a:t>
                      </a:r>
                    </a:p>
                    <a:p>
                      <a:r>
                        <a:rPr lang="en-GB" sz="1800" b="1" i="0" u="none" strike="noStrike" kern="1200" baseline="0" dirty="0" smtClean="0">
                          <a:solidFill>
                            <a:schemeClr val="dk1"/>
                          </a:solidFill>
                          <a:latin typeface="+mn-lt"/>
                          <a:ea typeface="+mn-ea"/>
                          <a:cs typeface="+mn-cs"/>
                        </a:rPr>
                        <a:t>single-dose nevirapine at onset of labour, and</a:t>
                      </a:r>
                    </a:p>
                    <a:p>
                      <a:r>
                        <a:rPr lang="en-GB" sz="1800" b="1" i="0" u="none" strike="noStrike" kern="1200" baseline="0" dirty="0" smtClean="0">
                          <a:solidFill>
                            <a:schemeClr val="dk1"/>
                          </a:solidFill>
                          <a:latin typeface="+mn-lt"/>
                          <a:ea typeface="+mn-ea"/>
                          <a:cs typeface="+mn-cs"/>
                        </a:rPr>
                        <a:t>zidovudine plus lamivudine during labour and delivery and for 7 days’ postpartum</a:t>
                      </a:r>
                      <a:endParaRPr lang="en-GB" sz="1800" b="1" dirty="0"/>
                    </a:p>
                  </a:txBody>
                  <a:tcPr>
                    <a:solidFill>
                      <a:schemeClr val="accent2">
                        <a:lumMod val="20000"/>
                        <a:lumOff val="80000"/>
                      </a:schemeClr>
                    </a:solidFill>
                  </a:tcPr>
                </a:tc>
                <a:tc>
                  <a:txBody>
                    <a:bodyPr/>
                    <a:lstStyle/>
                    <a:p>
                      <a:r>
                        <a:rPr lang="en-GB" sz="1800" b="1" i="0" u="none" strike="noStrike" kern="1200" baseline="0" dirty="0" smtClean="0">
                          <a:solidFill>
                            <a:schemeClr val="dk1"/>
                          </a:solidFill>
                          <a:latin typeface="+mn-lt"/>
                          <a:ea typeface="+mn-ea"/>
                          <a:cs typeface="+mn-cs"/>
                        </a:rPr>
                        <a:t>Triple ART regimen from 14 weeks’ gestation until 1 week after all exposure to breast milk has ended</a:t>
                      </a:r>
                      <a:endParaRPr lang="en-GB" sz="1800" b="1" dirty="0"/>
                    </a:p>
                  </a:txBody>
                  <a:tcPr>
                    <a:solidFill>
                      <a:schemeClr val="accent2">
                        <a:lumMod val="20000"/>
                        <a:lumOff val="80000"/>
                      </a:schemeClr>
                    </a:solidFill>
                  </a:tcPr>
                </a:tc>
                <a:tc>
                  <a:txBody>
                    <a:bodyPr/>
                    <a:lstStyle/>
                    <a:p>
                      <a:r>
                        <a:rPr lang="en-GB" sz="1800" b="1" i="0" u="none" strike="noStrike" kern="1200" baseline="0" dirty="0" smtClean="0">
                          <a:solidFill>
                            <a:schemeClr val="dk1"/>
                          </a:solidFill>
                          <a:latin typeface="+mn-lt"/>
                          <a:ea typeface="+mn-ea"/>
                          <a:cs typeface="+mn-cs"/>
                        </a:rPr>
                        <a:t>Triple ART regimen started from 14 weeks’ gestation and taken for life</a:t>
                      </a:r>
                      <a:endParaRPr lang="en-GB" sz="1800" b="1" dirty="0"/>
                    </a:p>
                  </a:txBody>
                  <a:tcPr>
                    <a:solidFill>
                      <a:srgbClr val="92D050"/>
                    </a:solidFill>
                  </a:tcPr>
                </a:tc>
              </a:tr>
              <a:tr h="1296223">
                <a:tc>
                  <a:txBody>
                    <a:bodyPr/>
                    <a:lstStyle/>
                    <a:p>
                      <a:r>
                        <a:rPr lang="en-GB" sz="1800" b="1" dirty="0" smtClean="0"/>
                        <a:t>Breastfeeding baby</a:t>
                      </a:r>
                      <a:endParaRPr lang="en-GB" sz="1800" b="1" dirty="0"/>
                    </a:p>
                  </a:txBody>
                  <a:tcPr/>
                </a:tc>
                <a:tc>
                  <a:txBody>
                    <a:bodyPr/>
                    <a:lstStyle/>
                    <a:p>
                      <a:r>
                        <a:rPr lang="en-GB" sz="1800" b="1" i="0" u="none" strike="noStrike" kern="1200" baseline="0" dirty="0" smtClean="0">
                          <a:solidFill>
                            <a:schemeClr val="dk1"/>
                          </a:solidFill>
                          <a:latin typeface="+mn-lt"/>
                          <a:ea typeface="+mn-ea"/>
                          <a:cs typeface="+mn-cs"/>
                        </a:rPr>
                        <a:t>Daily nevirapine from birth to 1 week after all exposure to breast milk has ended</a:t>
                      </a:r>
                      <a:endParaRPr lang="en-GB" sz="1800" b="1" dirty="0"/>
                    </a:p>
                  </a:txBody>
                  <a:tcPr/>
                </a:tc>
                <a:tc>
                  <a:txBody>
                    <a:bodyPr/>
                    <a:lstStyle/>
                    <a:p>
                      <a:r>
                        <a:rPr lang="en-GB" sz="1800" b="1" i="0" u="none" strike="noStrike" kern="1200" baseline="0" dirty="0" smtClean="0">
                          <a:solidFill>
                            <a:schemeClr val="dk1"/>
                          </a:solidFill>
                          <a:latin typeface="+mn-lt"/>
                          <a:ea typeface="+mn-ea"/>
                          <a:cs typeface="+mn-cs"/>
                        </a:rPr>
                        <a:t>Daily nevirapine syrup from birth to 6 weeks</a:t>
                      </a:r>
                      <a:endParaRPr lang="en-GB" sz="1800" b="1" dirty="0"/>
                    </a:p>
                  </a:txBody>
                  <a:tcPr/>
                </a:tc>
                <a:tc>
                  <a:txBody>
                    <a:bodyPr/>
                    <a:lstStyle/>
                    <a:p>
                      <a:r>
                        <a:rPr lang="en-GB" sz="1800" b="1" i="0" u="none" strike="noStrike" kern="1200" baseline="0" dirty="0" smtClean="0">
                          <a:solidFill>
                            <a:schemeClr val="dk1"/>
                          </a:solidFill>
                          <a:latin typeface="+mn-lt"/>
                          <a:ea typeface="+mn-ea"/>
                          <a:cs typeface="+mn-cs"/>
                        </a:rPr>
                        <a:t>Daily nevirapine from birth to 6 weeks</a:t>
                      </a:r>
                      <a:endParaRPr lang="en-GB" sz="1800" b="1" dirty="0"/>
                    </a:p>
                  </a:txBody>
                  <a:tcPr>
                    <a:solidFill>
                      <a:srgbClr val="92D050"/>
                    </a:solidFill>
                  </a:tcPr>
                </a:tc>
              </a:tr>
            </a:tbl>
          </a:graphicData>
        </a:graphic>
      </p:graphicFrame>
      <p:sp>
        <p:nvSpPr>
          <p:cNvPr id="4" name="Slide Number Placeholder 3"/>
          <p:cNvSpPr>
            <a:spLocks noGrp="1"/>
          </p:cNvSpPr>
          <p:nvPr>
            <p:ph type="sldNum" sz="quarter" idx="12"/>
          </p:nvPr>
        </p:nvSpPr>
        <p:spPr/>
        <p:txBody>
          <a:bodyPr/>
          <a:lstStyle/>
          <a:p>
            <a:fld id="{91789D1A-BF0F-4746-B24D-6AF2B5522B6B}" type="slidenum">
              <a:rPr lang="en-GB" smtClean="0"/>
              <a:pPr/>
              <a:t>8</a:t>
            </a:fld>
            <a:endParaRPr lang="en-GB" dirty="0"/>
          </a:p>
        </p:txBody>
      </p:sp>
      <p:sp>
        <p:nvSpPr>
          <p:cNvPr id="5"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pic>
        <p:nvPicPr>
          <p:cNvPr id="7"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656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lumMod val="85000"/>
            </a:schemeClr>
          </a:solidFill>
        </p:spPr>
        <p:txBody>
          <a:bodyPr>
            <a:normAutofit fontScale="90000"/>
          </a:bodyPr>
          <a:lstStyle/>
          <a:p>
            <a:pPr lvl="1" algn="ctr" rtl="0">
              <a:spcBef>
                <a:spcPct val="0"/>
              </a:spcBef>
            </a:pPr>
            <a:r>
              <a:rPr lang="en-GB" sz="4000" i="1" dirty="0" smtClean="0"/>
              <a:t>PMTCT and ART Coverage in Pregnant Women</a:t>
            </a:r>
            <a:r>
              <a:rPr lang="en-GB" dirty="0" smtClean="0"/>
              <a:t/>
            </a:r>
            <a:br>
              <a:rPr lang="en-GB" dirty="0" smtClean="0"/>
            </a:br>
            <a:endParaRPr lang="en-GB" dirty="0"/>
          </a:p>
        </p:txBody>
      </p:sp>
      <p:sp>
        <p:nvSpPr>
          <p:cNvPr id="3" name="Content Placeholder 2"/>
          <p:cNvSpPr>
            <a:spLocks noGrp="1"/>
          </p:cNvSpPr>
          <p:nvPr>
            <p:ph idx="1"/>
          </p:nvPr>
        </p:nvSpPr>
        <p:spPr/>
        <p:txBody>
          <a:bodyPr/>
          <a:lstStyle/>
          <a:p>
            <a:pPr marL="514350" indent="-514350">
              <a:buFont typeface="+mj-lt"/>
              <a:buAutoNum type="arabicPeriod"/>
            </a:pPr>
            <a:r>
              <a:rPr lang="en-GB" dirty="0" smtClean="0"/>
              <a:t>Coverage for ANC – 97% (98% urban, 96% rural)</a:t>
            </a:r>
          </a:p>
          <a:p>
            <a:pPr marL="514350" indent="-514350">
              <a:buFont typeface="+mj-lt"/>
              <a:buAutoNum type="arabicPeriod"/>
            </a:pPr>
            <a:r>
              <a:rPr lang="en-GB" dirty="0" smtClean="0"/>
              <a:t>Coverage for ART</a:t>
            </a:r>
          </a:p>
          <a:p>
            <a:pPr marL="514350" indent="-514350">
              <a:buFont typeface="+mj-lt"/>
              <a:buAutoNum type="arabicPeriod"/>
            </a:pPr>
            <a:r>
              <a:rPr lang="en-GB" dirty="0" smtClean="0"/>
              <a:t>Challenges:</a:t>
            </a:r>
          </a:p>
          <a:p>
            <a:pPr marL="914400" lvl="1" indent="-514350">
              <a:buFont typeface="+mj-lt"/>
              <a:buAutoNum type="arabicPeriod"/>
            </a:pPr>
            <a:r>
              <a:rPr lang="en-GB" dirty="0" smtClean="0"/>
              <a:t>Test kits</a:t>
            </a:r>
          </a:p>
          <a:p>
            <a:pPr marL="914400" lvl="1" indent="-514350">
              <a:buFont typeface="+mj-lt"/>
              <a:buAutoNum type="arabicPeriod"/>
            </a:pPr>
            <a:r>
              <a:rPr lang="en-GB" dirty="0" smtClean="0"/>
              <a:t>Missed opportunities</a:t>
            </a:r>
          </a:p>
          <a:p>
            <a:pPr marL="914400" lvl="1" indent="-514350">
              <a:buFont typeface="+mj-lt"/>
              <a:buAutoNum type="arabicPeriod"/>
            </a:pPr>
            <a:r>
              <a:rPr lang="en-GB" dirty="0" smtClean="0"/>
              <a:t>Inadequate infrastructure for PMTCT</a:t>
            </a:r>
          </a:p>
          <a:p>
            <a:endParaRPr lang="en-GB" dirty="0"/>
          </a:p>
        </p:txBody>
      </p:sp>
      <p:sp>
        <p:nvSpPr>
          <p:cNvPr id="4" name="Slide Number Placeholder 3"/>
          <p:cNvSpPr>
            <a:spLocks noGrp="1"/>
          </p:cNvSpPr>
          <p:nvPr>
            <p:ph type="sldNum" sz="quarter" idx="12"/>
          </p:nvPr>
        </p:nvSpPr>
        <p:spPr/>
        <p:txBody>
          <a:bodyPr/>
          <a:lstStyle/>
          <a:p>
            <a:fld id="{91789D1A-BF0F-4746-B24D-6AF2B5522B6B}" type="slidenum">
              <a:rPr lang="en-GB" smtClean="0"/>
              <a:pPr/>
              <a:t>9</a:t>
            </a:fld>
            <a:endParaRPr lang="en-GB" dirty="0"/>
          </a:p>
        </p:txBody>
      </p:sp>
      <p:pic>
        <p:nvPicPr>
          <p:cNvPr id="5" name="Picture 2" descr="F:\Temporary\MALAWI FLAG\new flag[1].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0657" y="6195426"/>
            <a:ext cx="1008112" cy="64807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17"/>
          <p:cNvSpPr>
            <a:spLocks noChangeArrowheads="1"/>
          </p:cNvSpPr>
          <p:nvPr/>
        </p:nvSpPr>
        <p:spPr bwMode="auto">
          <a:xfrm>
            <a:off x="457200" y="6510536"/>
            <a:ext cx="13452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900" b="1" dirty="0" smtClean="0">
                <a:solidFill>
                  <a:srgbClr val="511D03"/>
                </a:solidFill>
                <a:latin typeface="Helvetica" pitchFamily="34" charset="0"/>
              </a:rPr>
              <a:t>NPC Training in MNH</a:t>
            </a:r>
            <a:endParaRPr lang="en-US" sz="900" b="1" dirty="0">
              <a:solidFill>
                <a:srgbClr val="511D03"/>
              </a:solidFill>
              <a:latin typeface="Helvetica" pitchFamily="34" charset="0"/>
            </a:endParaRPr>
          </a:p>
        </p:txBody>
      </p:sp>
    </p:spTree>
    <p:extLst>
      <p:ext uri="{BB962C8B-B14F-4D97-AF65-F5344CB8AC3E}">
        <p14:creationId xmlns:p14="http://schemas.microsoft.com/office/powerpoint/2010/main" val="2121594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1521</TotalTime>
  <Words>2057</Words>
  <Application>Microsoft Office PowerPoint</Application>
  <PresentationFormat>On-screen Show (4:3)</PresentationFormat>
  <Paragraphs>224</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 Collecting Data on HIV Infection and Acting on it  </vt:lpstr>
      <vt:lpstr>Objective</vt:lpstr>
      <vt:lpstr>Outline of Presentation</vt:lpstr>
      <vt:lpstr>Policy on HIV Testing</vt:lpstr>
      <vt:lpstr>Checking HIV Status of Pregnant Women </vt:lpstr>
      <vt:lpstr>Offering Counselling </vt:lpstr>
      <vt:lpstr>Contact Tracing </vt:lpstr>
      <vt:lpstr>Malawi implements the B+ Option for Antiretroviral prophylaxis for HIV-infected pregnant women</vt:lpstr>
      <vt:lpstr>PMTCT and ART Coverage in Pregnant Women </vt:lpstr>
      <vt:lpstr> Part 2 </vt:lpstr>
      <vt:lpstr>The implications of being HIV positive for preventing puerperal sepsis</vt:lpstr>
      <vt:lpstr> The implications of being HIV positive for preventing puerperal sepsis cont. </vt:lpstr>
      <vt:lpstr>How to Manage Pregnant Women who are HIV positive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Collecting and Acting Data on HIV infection</dc:title>
  <dc:creator>Chisale Mhango</dc:creator>
  <cp:lastModifiedBy>Chisale Mhango</cp:lastModifiedBy>
  <cp:revision>50</cp:revision>
  <dcterms:created xsi:type="dcterms:W3CDTF">2011-04-24T12:04:24Z</dcterms:created>
  <dcterms:modified xsi:type="dcterms:W3CDTF">2011-11-29T07:28:20Z</dcterms:modified>
</cp:coreProperties>
</file>