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57" r:id="rId3"/>
    <p:sldId id="258" r:id="rId4"/>
    <p:sldId id="259" r:id="rId5"/>
    <p:sldId id="266" r:id="rId6"/>
    <p:sldId id="260" r:id="rId7"/>
    <p:sldId id="264" r:id="rId8"/>
    <p:sldId id="261" r:id="rId9"/>
    <p:sldId id="262" r:id="rId10"/>
    <p:sldId id="282" r:id="rId11"/>
    <p:sldId id="281" r:id="rId12"/>
    <p:sldId id="263" r:id="rId13"/>
    <p:sldId id="269" r:id="rId14"/>
    <p:sldId id="270" r:id="rId15"/>
    <p:sldId id="268" r:id="rId16"/>
    <p:sldId id="275" r:id="rId17"/>
    <p:sldId id="274" r:id="rId18"/>
    <p:sldId id="271" r:id="rId19"/>
    <p:sldId id="272" r:id="rId20"/>
    <p:sldId id="276" r:id="rId21"/>
    <p:sldId id="277" r:id="rId22"/>
    <p:sldId id="278" r:id="rId23"/>
    <p:sldId id="283" r:id="rId24"/>
    <p:sldId id="273"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615" autoAdjust="0"/>
    <p:restoredTop sz="86446" autoAdjust="0"/>
  </p:normalViewPr>
  <p:slideViewPr>
    <p:cSldViewPr>
      <p:cViewPr varScale="1">
        <p:scale>
          <a:sx n="72" d="100"/>
          <a:sy n="72" d="100"/>
        </p:scale>
        <p:origin x="-528" y="-90"/>
      </p:cViewPr>
      <p:guideLst>
        <p:guide orient="horz" pos="2160"/>
        <p:guide pos="2880"/>
      </p:guideLst>
    </p:cSldViewPr>
  </p:slideViewPr>
  <p:outlineViewPr>
    <p:cViewPr>
      <p:scale>
        <a:sx n="33" d="100"/>
        <a:sy n="33" d="100"/>
      </p:scale>
      <p:origin x="0" y="3408"/>
    </p:cViewPr>
  </p:outlineViewPr>
  <p:notesTextViewPr>
    <p:cViewPr>
      <p:scale>
        <a:sx n="1" d="1"/>
        <a:sy n="1" d="1"/>
      </p:scale>
      <p:origin x="0" y="0"/>
    </p:cViewPr>
  </p:notesTextViewPr>
  <p:sorterViewPr>
    <p:cViewPr>
      <p:scale>
        <a:sx n="100" d="100"/>
        <a:sy n="100" d="100"/>
      </p:scale>
      <p:origin x="0" y="86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5FC294D-10C7-4749-A87A-C6AB505D5311}" type="datetimeFigureOut">
              <a:rPr lang="en-GB" smtClean="0"/>
              <a:pPr/>
              <a:t>30/11/2011</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07FDE76-A2E9-4F68-BA55-008B0F45C99F}" type="slidenum">
              <a:rPr lang="en-GB" smtClean="0"/>
              <a:pPr/>
              <a:t>‹#›</a:t>
            </a:fld>
            <a:endParaRPr lang="en-GB" dirty="0"/>
          </a:p>
        </p:txBody>
      </p:sp>
    </p:spTree>
    <p:extLst>
      <p:ext uri="{BB962C8B-B14F-4D97-AF65-F5344CB8AC3E}">
        <p14:creationId xmlns:p14="http://schemas.microsoft.com/office/powerpoint/2010/main" val="29518954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dirty="0" smtClean="0"/>
          </a:p>
          <a:p>
            <a:r>
              <a:rPr lang="en-GB" sz="1800" dirty="0" smtClean="0"/>
              <a:t>Eclampsia is the 3</a:t>
            </a:r>
            <a:r>
              <a:rPr lang="en-GB" sz="1800" baseline="30000" dirty="0" smtClean="0"/>
              <a:t>rd</a:t>
            </a:r>
            <a:r>
              <a:rPr lang="en-GB" sz="1800" dirty="0" smtClean="0"/>
              <a:t> commonest cause of maternal deaths in Malawi responsible for 17% of the maternal</a:t>
            </a:r>
            <a:r>
              <a:rPr lang="en-GB" sz="1800" baseline="0" dirty="0" smtClean="0"/>
              <a:t> deaths. It has to be addressed else Malawi will not attain MDG5 target.</a:t>
            </a:r>
            <a:endParaRPr lang="en-GB" sz="1800" dirty="0"/>
          </a:p>
        </p:txBody>
      </p:sp>
      <p:sp>
        <p:nvSpPr>
          <p:cNvPr id="4" name="Slide Number Placeholder 3"/>
          <p:cNvSpPr>
            <a:spLocks noGrp="1"/>
          </p:cNvSpPr>
          <p:nvPr>
            <p:ph type="sldNum" sz="quarter" idx="10"/>
          </p:nvPr>
        </p:nvSpPr>
        <p:spPr/>
        <p:txBody>
          <a:bodyPr/>
          <a:lstStyle/>
          <a:p>
            <a:fld id="{807FDE76-A2E9-4F68-BA55-008B0F45C99F}" type="slidenum">
              <a:rPr lang="en-GB" smtClean="0"/>
              <a:pPr/>
              <a:t>1</a:t>
            </a:fld>
            <a:endParaRPr lang="en-GB" dirty="0"/>
          </a:p>
        </p:txBody>
      </p:sp>
    </p:spTree>
    <p:extLst>
      <p:ext uri="{BB962C8B-B14F-4D97-AF65-F5344CB8AC3E}">
        <p14:creationId xmlns:p14="http://schemas.microsoft.com/office/powerpoint/2010/main" val="38633927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dirty="0" smtClean="0"/>
              <a:t>Speaker’s notes:</a:t>
            </a:r>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smtClean="0"/>
              <a:t>The serum creatinine level is elevated because of a decreased intravascular volume and reduced glomerular filtration rate (GFR).</a:t>
            </a:r>
          </a:p>
          <a:p>
            <a:endParaRPr lang="en-GB" dirty="0"/>
          </a:p>
        </p:txBody>
      </p:sp>
      <p:sp>
        <p:nvSpPr>
          <p:cNvPr id="4" name="Slide Number Placeholder 3"/>
          <p:cNvSpPr>
            <a:spLocks noGrp="1"/>
          </p:cNvSpPr>
          <p:nvPr>
            <p:ph type="sldNum" sz="quarter" idx="10"/>
          </p:nvPr>
        </p:nvSpPr>
        <p:spPr/>
        <p:txBody>
          <a:bodyPr/>
          <a:lstStyle/>
          <a:p>
            <a:fld id="{807FDE76-A2E9-4F68-BA55-008B0F45C99F}" type="slidenum">
              <a:rPr lang="en-GB" smtClean="0"/>
              <a:pPr/>
              <a:t>10</a:t>
            </a:fld>
            <a:endParaRPr lang="en-GB" dirty="0"/>
          </a:p>
        </p:txBody>
      </p:sp>
    </p:spTree>
    <p:extLst>
      <p:ext uri="{BB962C8B-B14F-4D97-AF65-F5344CB8AC3E}">
        <p14:creationId xmlns:p14="http://schemas.microsoft.com/office/powerpoint/2010/main" val="31184033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07FDE76-A2E9-4F68-BA55-008B0F45C99F}" type="slidenum">
              <a:rPr lang="en-GB" smtClean="0"/>
              <a:pPr/>
              <a:t>11</a:t>
            </a:fld>
            <a:endParaRPr lang="en-GB" dirty="0"/>
          </a:p>
        </p:txBody>
      </p:sp>
    </p:spTree>
    <p:extLst>
      <p:ext uri="{BB962C8B-B14F-4D97-AF65-F5344CB8AC3E}">
        <p14:creationId xmlns:p14="http://schemas.microsoft.com/office/powerpoint/2010/main" val="25272165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dirty="0" smtClean="0"/>
          </a:p>
          <a:p>
            <a:r>
              <a:rPr lang="en-GB" sz="1800" kern="1200" dirty="0" smtClean="0">
                <a:solidFill>
                  <a:schemeClr val="tx1"/>
                </a:solidFill>
                <a:effectLst/>
                <a:latin typeface="+mn-lt"/>
                <a:ea typeface="+mn-ea"/>
                <a:cs typeface="+mn-cs"/>
              </a:rPr>
              <a:t>SLIDE</a:t>
            </a:r>
          </a:p>
          <a:p>
            <a:r>
              <a:rPr lang="en-GB" sz="1800" kern="1200" dirty="0" smtClean="0">
                <a:solidFill>
                  <a:schemeClr val="tx1"/>
                </a:solidFill>
                <a:effectLst/>
                <a:latin typeface="+mn-lt"/>
                <a:ea typeface="+mn-ea"/>
                <a:cs typeface="+mn-cs"/>
              </a:rPr>
              <a:t>(1) Place the patient in the left lateral position. This positioning reduces the risk of aspiration and will help to improve uterine blood flow by relieving obstruction of the vena cava by the gravid uterus. (2) Protect the patient against injury during the seizure by padding and raising guardrails, (3) using a padded tongue blade between the teeth, and (4) suctioning the oral secretions as needed. </a:t>
            </a:r>
          </a:p>
          <a:p>
            <a:r>
              <a:rPr lang="en-GB" sz="1800" kern="1200" dirty="0" smtClean="0">
                <a:solidFill>
                  <a:schemeClr val="tx1"/>
                </a:solidFill>
                <a:effectLst/>
                <a:latin typeface="+mn-lt"/>
                <a:ea typeface="+mn-ea"/>
                <a:cs typeface="+mn-cs"/>
              </a:rPr>
              <a:t>(5) After the seizure has ended, a 16 to 18-gauge IV line should be established for drawing specimens and administering fluids and medications. (Fluid management is critical in patients with eclampsia.) IV fluids should be limited to isotonic solutions to replace urine output plus about 700 mL/d to replace insensible losses. </a:t>
            </a:r>
          </a:p>
        </p:txBody>
      </p:sp>
      <p:sp>
        <p:nvSpPr>
          <p:cNvPr id="4" name="Slide Number Placeholder 3"/>
          <p:cNvSpPr>
            <a:spLocks noGrp="1"/>
          </p:cNvSpPr>
          <p:nvPr>
            <p:ph type="sldNum" sz="quarter" idx="10"/>
          </p:nvPr>
        </p:nvSpPr>
        <p:spPr/>
        <p:txBody>
          <a:bodyPr/>
          <a:lstStyle/>
          <a:p>
            <a:fld id="{807FDE76-A2E9-4F68-BA55-008B0F45C99F}" type="slidenum">
              <a:rPr lang="en-GB" smtClean="0"/>
              <a:pPr/>
              <a:t>12</a:t>
            </a:fld>
            <a:endParaRPr lang="en-GB" dirty="0"/>
          </a:p>
        </p:txBody>
      </p:sp>
    </p:spTree>
    <p:extLst>
      <p:ext uri="{BB962C8B-B14F-4D97-AF65-F5344CB8AC3E}">
        <p14:creationId xmlns:p14="http://schemas.microsoft.com/office/powerpoint/2010/main" val="14229018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smtClean="0"/>
              <a:t>SLIDE</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8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smtClean="0"/>
              <a:t>About 10% of women with eclampsia will have an additional seizure after receiving magnesium sulphate. Another 2 g bolus of magnesium may be given in these cases.</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8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smtClean="0"/>
              <a:t>For the rare patient who continues to have seizure activity while receiving adequate magnesium, seizures may be treated diazepam (Valium), 5-10 mg IV over</a:t>
            </a:r>
            <a:r>
              <a:rPr lang="en-GB" sz="1800" baseline="0" dirty="0" smtClean="0"/>
              <a:t> 2 minutes </a:t>
            </a:r>
            <a:r>
              <a:rPr lang="en-GB" sz="1800" dirty="0" smtClean="0"/>
              <a:t>(may be repeated every 15 min to 30 mg) both as per protocol for status epilepticus.</a:t>
            </a:r>
          </a:p>
        </p:txBody>
      </p:sp>
      <p:sp>
        <p:nvSpPr>
          <p:cNvPr id="4" name="Slide Number Placeholder 3"/>
          <p:cNvSpPr>
            <a:spLocks noGrp="1"/>
          </p:cNvSpPr>
          <p:nvPr>
            <p:ph type="sldNum" sz="quarter" idx="10"/>
          </p:nvPr>
        </p:nvSpPr>
        <p:spPr/>
        <p:txBody>
          <a:bodyPr/>
          <a:lstStyle/>
          <a:p>
            <a:fld id="{807FDE76-A2E9-4F68-BA55-008B0F45C99F}" type="slidenum">
              <a:rPr lang="en-GB" smtClean="0"/>
              <a:pPr/>
              <a:t>13</a:t>
            </a:fld>
            <a:endParaRPr lang="en-GB" dirty="0"/>
          </a:p>
        </p:txBody>
      </p:sp>
    </p:spTree>
    <p:extLst>
      <p:ext uri="{BB962C8B-B14F-4D97-AF65-F5344CB8AC3E}">
        <p14:creationId xmlns:p14="http://schemas.microsoft.com/office/powerpoint/2010/main" val="35931058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smtClean="0"/>
              <a:t>SLIDE</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smtClean="0"/>
              <a:t>Induction of labour may be initiated when the patient is stable.</a:t>
            </a:r>
          </a:p>
          <a:p>
            <a:endParaRPr lang="en-GB" sz="1200" dirty="0" smtClean="0"/>
          </a:p>
          <a:p>
            <a:r>
              <a:rPr lang="en-GB" sz="1800" dirty="0" smtClean="0"/>
              <a:t>Foetal bradycardia is common following the ecliptic seizure and has been reported to last from 30 seconds to 9 minutes.</a:t>
            </a:r>
          </a:p>
          <a:p>
            <a:endParaRPr lang="en-GB" sz="1800" dirty="0" smtClean="0"/>
          </a:p>
          <a:p>
            <a:r>
              <a:rPr lang="en-GB" sz="1800" dirty="0" smtClean="0"/>
              <a:t>The interval from the onset of the seizure to the fall in the foetal heart rate is typically 5 minutes or less.</a:t>
            </a:r>
          </a:p>
          <a:p>
            <a:endParaRPr lang="en-GB" sz="1800" dirty="0" smtClean="0"/>
          </a:p>
          <a:p>
            <a:r>
              <a:rPr lang="en-GB" sz="1800" dirty="0" smtClean="0"/>
              <a:t>Growth-restricted and preterm foetuses may take longer to recover following a seizure. </a:t>
            </a:r>
            <a:endParaRPr lang="en-GB" sz="1800" dirty="0"/>
          </a:p>
        </p:txBody>
      </p:sp>
      <p:sp>
        <p:nvSpPr>
          <p:cNvPr id="4" name="Slide Number Placeholder 3"/>
          <p:cNvSpPr>
            <a:spLocks noGrp="1"/>
          </p:cNvSpPr>
          <p:nvPr>
            <p:ph type="sldNum" sz="quarter" idx="10"/>
          </p:nvPr>
        </p:nvSpPr>
        <p:spPr/>
        <p:txBody>
          <a:bodyPr/>
          <a:lstStyle/>
          <a:p>
            <a:fld id="{807FDE76-A2E9-4F68-BA55-008B0F45C99F}" type="slidenum">
              <a:rPr lang="en-GB" smtClean="0"/>
              <a:pPr/>
              <a:t>14</a:t>
            </a:fld>
            <a:endParaRPr lang="en-GB" dirty="0"/>
          </a:p>
        </p:txBody>
      </p:sp>
    </p:spTree>
    <p:extLst>
      <p:ext uri="{BB962C8B-B14F-4D97-AF65-F5344CB8AC3E}">
        <p14:creationId xmlns:p14="http://schemas.microsoft.com/office/powerpoint/2010/main" val="96568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dirty="0" smtClean="0">
                <a:solidFill>
                  <a:schemeClr val="tx1"/>
                </a:solidFill>
                <a:effectLst/>
                <a:latin typeface="+mn-lt"/>
                <a:ea typeface="+mn-ea"/>
                <a:cs typeface="+mn-cs"/>
              </a:rPr>
              <a:t>SLIDE</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600" kern="1200" dirty="0" smtClean="0">
                <a:solidFill>
                  <a:schemeClr val="tx1"/>
                </a:solidFill>
                <a:effectLst/>
                <a:latin typeface="+mn-lt"/>
                <a:ea typeface="+mn-ea"/>
                <a:cs typeface="+mn-cs"/>
              </a:rPr>
              <a:t>Parenteral (IV magnesium sulphate) is the initial drug administered to terminate seizures and lower BP. Seizures usually terminate after the loading dose of magnesium sulphate. Once the seizures terminate, 85% of patients note improved BP control.</a:t>
            </a:r>
            <a:r>
              <a:rPr lang="en-GB" sz="1600" u="none" strike="noStrike" kern="1200" baseline="30000" dirty="0" smtClean="0">
                <a:solidFill>
                  <a:schemeClr val="tx1"/>
                </a:solidFill>
                <a:effectLst/>
                <a:latin typeface="+mn-lt"/>
                <a:ea typeface="+mn-ea"/>
                <a:cs typeface="+mn-cs"/>
              </a:rPr>
              <a:t>[14, 12] </a:t>
            </a:r>
            <a:r>
              <a:rPr lang="en-GB" sz="1600" kern="1200" dirty="0" smtClean="0">
                <a:solidFill>
                  <a:schemeClr val="tx1"/>
                </a:solidFill>
                <a:effectLst/>
                <a:latin typeface="+mn-lt"/>
                <a:ea typeface="+mn-ea"/>
                <a:cs typeface="+mn-cs"/>
              </a:rPr>
              <a:t>Note: Magnesium toxicity can cause coma, and, if mental status changes with these infusion rates, this should be considered.</a:t>
            </a:r>
            <a:r>
              <a:rPr lang="en-GB" sz="1600" u="none" strike="noStrike" kern="1200" baseline="30000" dirty="0" smtClean="0">
                <a:solidFill>
                  <a:schemeClr val="tx1"/>
                </a:solidFill>
                <a:effectLst/>
                <a:latin typeface="+mn-lt"/>
                <a:ea typeface="+mn-ea"/>
                <a:cs typeface="+mn-cs"/>
              </a:rPr>
              <a:t>[2] </a:t>
            </a:r>
            <a:endParaRPr lang="en-GB" sz="1600" kern="1200" dirty="0" smtClean="0">
              <a:solidFill>
                <a:schemeClr val="tx1"/>
              </a:solidFill>
              <a:effectLst/>
              <a:latin typeface="+mn-lt"/>
              <a:ea typeface="+mn-ea"/>
              <a:cs typeface="+mn-cs"/>
            </a:endParaRPr>
          </a:p>
          <a:p>
            <a:endParaRPr lang="en-GB" sz="1200" dirty="0" smtClean="0"/>
          </a:p>
          <a:p>
            <a:r>
              <a:rPr lang="en-GB" sz="1600" kern="1200" dirty="0" smtClean="0">
                <a:solidFill>
                  <a:schemeClr val="tx1"/>
                </a:solidFill>
                <a:effectLst/>
                <a:latin typeface="+mn-lt"/>
                <a:ea typeface="+mn-ea"/>
                <a:cs typeface="+mn-cs"/>
              </a:rPr>
              <a:t>Severe hypertension must be addressed after magnesium infusions. The goal is to maintain systolic BP at 140 -170 mm Hg and diastolic BP at 90 -110 mm Hg. Recommended IV bolus of hydralazine is (5-10 mg).</a:t>
            </a:r>
            <a:r>
              <a:rPr lang="en-GB" sz="1600" u="none" strike="noStrike" kern="1200" baseline="30000" dirty="0" smtClean="0">
                <a:solidFill>
                  <a:schemeClr val="tx1"/>
                </a:solidFill>
                <a:effectLst/>
                <a:latin typeface="+mn-lt"/>
                <a:ea typeface="+mn-ea"/>
                <a:cs typeface="+mn-cs"/>
              </a:rPr>
              <a:t>[2] </a:t>
            </a:r>
            <a:endParaRPr lang="en-GB" sz="1600" kern="1200" dirty="0" smtClean="0">
              <a:solidFill>
                <a:schemeClr val="tx1"/>
              </a:solidFill>
              <a:effectLst/>
              <a:latin typeface="+mn-lt"/>
              <a:ea typeface="+mn-ea"/>
              <a:cs typeface="+mn-cs"/>
            </a:endParaRPr>
          </a:p>
          <a:p>
            <a:endParaRPr lang="en-GB" sz="1200" kern="1200" dirty="0" smtClean="0">
              <a:solidFill>
                <a:schemeClr val="tx1"/>
              </a:solidFill>
              <a:effectLst/>
              <a:latin typeface="+mn-lt"/>
              <a:ea typeface="+mn-ea"/>
              <a:cs typeface="+mn-cs"/>
            </a:endParaRPr>
          </a:p>
          <a:p>
            <a:r>
              <a:rPr lang="en-GB" sz="1600" kern="1200" dirty="0" smtClean="0">
                <a:solidFill>
                  <a:schemeClr val="tx1"/>
                </a:solidFill>
                <a:effectLst/>
                <a:latin typeface="+mn-lt"/>
                <a:ea typeface="+mn-ea"/>
                <a:cs typeface="+mn-cs"/>
              </a:rPr>
              <a:t>Diuretics are used only in the setting of pulmonary oedema.</a:t>
            </a:r>
          </a:p>
        </p:txBody>
      </p:sp>
      <p:sp>
        <p:nvSpPr>
          <p:cNvPr id="4" name="Slide Number Placeholder 3"/>
          <p:cNvSpPr>
            <a:spLocks noGrp="1"/>
          </p:cNvSpPr>
          <p:nvPr>
            <p:ph type="sldNum" sz="quarter" idx="10"/>
          </p:nvPr>
        </p:nvSpPr>
        <p:spPr/>
        <p:txBody>
          <a:bodyPr/>
          <a:lstStyle/>
          <a:p>
            <a:fld id="{807FDE76-A2E9-4F68-BA55-008B0F45C99F}" type="slidenum">
              <a:rPr lang="en-GB" smtClean="0"/>
              <a:pPr/>
              <a:t>15</a:t>
            </a:fld>
            <a:endParaRPr lang="en-GB" dirty="0"/>
          </a:p>
        </p:txBody>
      </p:sp>
    </p:spTree>
    <p:extLst>
      <p:ext uri="{BB962C8B-B14F-4D97-AF65-F5344CB8AC3E}">
        <p14:creationId xmlns:p14="http://schemas.microsoft.com/office/powerpoint/2010/main" val="28850734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dirty="0" smtClean="0"/>
          </a:p>
          <a:p>
            <a:r>
              <a:rPr lang="en-GB" sz="1800" dirty="0" smtClean="0"/>
              <a:t>Note that neither Magnesium</a:t>
            </a:r>
            <a:r>
              <a:rPr lang="en-GB" sz="1800" baseline="0" dirty="0" smtClean="0"/>
              <a:t> sulphate not diazepam are antihypertensive. While delivery is the definitive cure for eclampsia, delivery should only be effected after severe hypertension and hypoxia have been corrected.</a:t>
            </a:r>
          </a:p>
          <a:p>
            <a:endParaRPr lang="en-GB" sz="1200" baseline="0" dirty="0" smtClean="0"/>
          </a:p>
          <a:p>
            <a:r>
              <a:rPr lang="en-GB" sz="1800" baseline="0" dirty="0" smtClean="0"/>
              <a:t>SLIDE</a:t>
            </a:r>
            <a:endParaRPr lang="en-GB" sz="1800" dirty="0"/>
          </a:p>
        </p:txBody>
      </p:sp>
      <p:sp>
        <p:nvSpPr>
          <p:cNvPr id="4" name="Slide Number Placeholder 3"/>
          <p:cNvSpPr>
            <a:spLocks noGrp="1"/>
          </p:cNvSpPr>
          <p:nvPr>
            <p:ph type="sldNum" sz="quarter" idx="10"/>
          </p:nvPr>
        </p:nvSpPr>
        <p:spPr/>
        <p:txBody>
          <a:bodyPr/>
          <a:lstStyle/>
          <a:p>
            <a:fld id="{807FDE76-A2E9-4F68-BA55-008B0F45C99F}" type="slidenum">
              <a:rPr lang="en-GB" smtClean="0"/>
              <a:pPr/>
              <a:t>16</a:t>
            </a:fld>
            <a:endParaRPr lang="en-GB" dirty="0"/>
          </a:p>
        </p:txBody>
      </p:sp>
    </p:spTree>
    <p:extLst>
      <p:ext uri="{BB962C8B-B14F-4D97-AF65-F5344CB8AC3E}">
        <p14:creationId xmlns:p14="http://schemas.microsoft.com/office/powerpoint/2010/main" val="10489074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dirty="0" smtClean="0"/>
          </a:p>
          <a:p>
            <a:r>
              <a:rPr lang="en-GB" sz="1800" dirty="0" smtClean="0"/>
              <a:t>The</a:t>
            </a:r>
            <a:r>
              <a:rPr lang="en-GB" sz="1800" baseline="0" dirty="0" smtClean="0"/>
              <a:t> objective of the management is to save both the mother and the baby. It is therefore important that both should be monitored closely to ensure correct interventions are timely.</a:t>
            </a:r>
          </a:p>
          <a:p>
            <a:endParaRPr lang="en-GB" sz="1200" baseline="0" dirty="0" smtClean="0"/>
          </a:p>
          <a:p>
            <a:r>
              <a:rPr lang="en-GB" sz="1800" baseline="0" dirty="0" smtClean="0"/>
              <a:t>SLIDE</a:t>
            </a:r>
            <a:endParaRPr lang="en-GB" sz="1800" dirty="0"/>
          </a:p>
        </p:txBody>
      </p:sp>
      <p:sp>
        <p:nvSpPr>
          <p:cNvPr id="4" name="Slide Number Placeholder 3"/>
          <p:cNvSpPr>
            <a:spLocks noGrp="1"/>
          </p:cNvSpPr>
          <p:nvPr>
            <p:ph type="sldNum" sz="quarter" idx="10"/>
          </p:nvPr>
        </p:nvSpPr>
        <p:spPr/>
        <p:txBody>
          <a:bodyPr/>
          <a:lstStyle/>
          <a:p>
            <a:fld id="{807FDE76-A2E9-4F68-BA55-008B0F45C99F}" type="slidenum">
              <a:rPr lang="en-GB" smtClean="0"/>
              <a:pPr/>
              <a:t>17</a:t>
            </a:fld>
            <a:endParaRPr lang="en-GB" dirty="0"/>
          </a:p>
        </p:txBody>
      </p:sp>
    </p:spTree>
    <p:extLst>
      <p:ext uri="{BB962C8B-B14F-4D97-AF65-F5344CB8AC3E}">
        <p14:creationId xmlns:p14="http://schemas.microsoft.com/office/powerpoint/2010/main" val="14167854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smtClean="0"/>
              <a:t>SLIDE</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smtClean="0"/>
              <a:t>Delivery is the treatment for eclampsia after the patient has been stabilized.</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8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smtClean="0"/>
              <a:t>No attempt should be made to deliver the mother either vaginally or by caesarean delivery until the acute phase of the seizure or coma has passed.</a:t>
            </a:r>
          </a:p>
        </p:txBody>
      </p:sp>
      <p:sp>
        <p:nvSpPr>
          <p:cNvPr id="4" name="Slide Number Placeholder 3"/>
          <p:cNvSpPr>
            <a:spLocks noGrp="1"/>
          </p:cNvSpPr>
          <p:nvPr>
            <p:ph type="sldNum" sz="quarter" idx="10"/>
          </p:nvPr>
        </p:nvSpPr>
        <p:spPr/>
        <p:txBody>
          <a:bodyPr/>
          <a:lstStyle/>
          <a:p>
            <a:fld id="{807FDE76-A2E9-4F68-BA55-008B0F45C99F}" type="slidenum">
              <a:rPr lang="en-GB" smtClean="0"/>
              <a:pPr/>
              <a:t>18</a:t>
            </a:fld>
            <a:endParaRPr lang="en-GB" dirty="0"/>
          </a:p>
        </p:txBody>
      </p:sp>
    </p:spTree>
    <p:extLst>
      <p:ext uri="{BB962C8B-B14F-4D97-AF65-F5344CB8AC3E}">
        <p14:creationId xmlns:p14="http://schemas.microsoft.com/office/powerpoint/2010/main" val="19221886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dirty="0" smtClean="0"/>
          </a:p>
          <a:p>
            <a:endParaRPr lang="en-GB" dirty="0"/>
          </a:p>
        </p:txBody>
      </p:sp>
      <p:sp>
        <p:nvSpPr>
          <p:cNvPr id="4" name="Slide Number Placeholder 3"/>
          <p:cNvSpPr>
            <a:spLocks noGrp="1"/>
          </p:cNvSpPr>
          <p:nvPr>
            <p:ph type="sldNum" sz="quarter" idx="10"/>
          </p:nvPr>
        </p:nvSpPr>
        <p:spPr/>
        <p:txBody>
          <a:bodyPr/>
          <a:lstStyle/>
          <a:p>
            <a:fld id="{807FDE76-A2E9-4F68-BA55-008B0F45C99F}" type="slidenum">
              <a:rPr lang="en-GB" smtClean="0"/>
              <a:pPr/>
              <a:t>19</a:t>
            </a:fld>
            <a:endParaRPr lang="en-GB" dirty="0"/>
          </a:p>
        </p:txBody>
      </p:sp>
    </p:spTree>
    <p:extLst>
      <p:ext uri="{BB962C8B-B14F-4D97-AF65-F5344CB8AC3E}">
        <p14:creationId xmlns:p14="http://schemas.microsoft.com/office/powerpoint/2010/main" val="17283009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1" kern="1200" dirty="0" smtClean="0">
                <a:solidFill>
                  <a:schemeClr val="tx1"/>
                </a:solidFill>
                <a:effectLst/>
                <a:latin typeface="+mn-lt"/>
                <a:ea typeface="+mn-ea"/>
                <a:cs typeface="+mn-cs"/>
              </a:rPr>
              <a:t>Speaker’s notes:</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smtClean="0"/>
              <a:t>SLIDE</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smtClean="0"/>
              <a:t>In 1619, Varandaeus coined the term </a:t>
            </a:r>
            <a:r>
              <a:rPr lang="en-GB" sz="1800" i="1" dirty="0" smtClean="0"/>
              <a:t>eclampsia</a:t>
            </a:r>
            <a:r>
              <a:rPr lang="en-GB" sz="1800" dirty="0" smtClean="0"/>
              <a:t> in a treatise on gynaecology.</a:t>
            </a:r>
            <a:r>
              <a:rPr lang="en-GB" sz="1800" baseline="30000" dirty="0" smtClean="0"/>
              <a:t>[2, 3]</a:t>
            </a:r>
            <a:r>
              <a:rPr lang="en-GB" sz="1800" baseline="0" dirty="0" smtClean="0"/>
              <a:t> “Eclampsia” originates from a Greek word which means “like a bolt from the blue”. </a:t>
            </a:r>
            <a:r>
              <a:rPr lang="en-GB" sz="1800" kern="1200" dirty="0" smtClean="0">
                <a:solidFill>
                  <a:schemeClr val="tx1"/>
                </a:solidFill>
                <a:effectLst/>
                <a:latin typeface="+mn-lt"/>
                <a:ea typeface="+mn-ea"/>
                <a:cs typeface="+mn-cs"/>
              </a:rPr>
              <a:t>Most cases of eclampsia present in the third trimester of pregnancy, with about 80% of ecliptic seizures occurring intrapartum or within the first 48 hours following delivery. </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dirty="0" smtClean="0">
                <a:solidFill>
                  <a:schemeClr val="tx1"/>
                </a:solidFill>
                <a:effectLst/>
                <a:latin typeface="+mn-lt"/>
                <a:ea typeface="+mn-ea"/>
                <a:cs typeface="+mn-cs"/>
              </a:rPr>
              <a:t>When preeclampsia occurs in the early second trimester (i.e., 14-20 weeks' gestation), the diagnosis of hydatidform mole or choriocarcinoma should be considered. </a:t>
            </a:r>
          </a:p>
          <a:p>
            <a:endParaRPr lang="en-GB" dirty="0" smtClean="0"/>
          </a:p>
          <a:p>
            <a:r>
              <a:rPr lang="en-GB" sz="1800" kern="1200" dirty="0" smtClean="0">
                <a:solidFill>
                  <a:schemeClr val="tx1"/>
                </a:solidFill>
                <a:effectLst/>
                <a:latin typeface="+mn-lt"/>
                <a:ea typeface="+mn-ea"/>
                <a:cs typeface="+mn-cs"/>
              </a:rPr>
              <a:t>During the past several years, preeclampsia-eclampsia has been the second- or third-leading cause of maternal death </a:t>
            </a:r>
            <a:r>
              <a:rPr lang="en-GB" sz="1800" u="none" strike="noStrike" kern="1200" dirty="0" smtClean="0">
                <a:solidFill>
                  <a:schemeClr val="tx1"/>
                </a:solidFill>
                <a:effectLst/>
                <a:latin typeface="+mn-lt"/>
                <a:ea typeface="+mn-ea"/>
                <a:cs typeface="+mn-cs"/>
              </a:rPr>
              <a:t>[32]</a:t>
            </a:r>
            <a:r>
              <a:rPr lang="en-GB" sz="1800" kern="1200" dirty="0" smtClean="0">
                <a:solidFill>
                  <a:schemeClr val="tx1"/>
                </a:solidFill>
                <a:effectLst/>
                <a:latin typeface="+mn-lt"/>
                <a:ea typeface="+mn-ea"/>
                <a:cs typeface="+mn-cs"/>
              </a:rPr>
              <a:t> and is a common cause of foetal morbidity and wastage.</a:t>
            </a:r>
            <a:endParaRPr lang="en-GB" sz="1800" dirty="0"/>
          </a:p>
        </p:txBody>
      </p:sp>
      <p:sp>
        <p:nvSpPr>
          <p:cNvPr id="4" name="Slide Number Placeholder 3"/>
          <p:cNvSpPr>
            <a:spLocks noGrp="1"/>
          </p:cNvSpPr>
          <p:nvPr>
            <p:ph type="sldNum" sz="quarter" idx="10"/>
          </p:nvPr>
        </p:nvSpPr>
        <p:spPr/>
        <p:txBody>
          <a:bodyPr/>
          <a:lstStyle/>
          <a:p>
            <a:fld id="{807FDE76-A2E9-4F68-BA55-008B0F45C99F}" type="slidenum">
              <a:rPr lang="en-GB" smtClean="0"/>
              <a:pPr/>
              <a:t>2</a:t>
            </a:fld>
            <a:endParaRPr lang="en-GB" dirty="0"/>
          </a:p>
        </p:txBody>
      </p:sp>
    </p:spTree>
    <p:extLst>
      <p:ext uri="{BB962C8B-B14F-4D97-AF65-F5344CB8AC3E}">
        <p14:creationId xmlns:p14="http://schemas.microsoft.com/office/powerpoint/2010/main" val="20718038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200" dirty="0" smtClean="0">
                <a:solidFill>
                  <a:schemeClr val="tx1"/>
                </a:solidFill>
                <a:effectLst/>
                <a:latin typeface="+mn-lt"/>
                <a:ea typeface="+mn-ea"/>
                <a:cs typeface="+mn-cs"/>
              </a:rPr>
              <a:t>(a) Maternal compromise includes progression to severe preeclampsia, severe headache, right upper quadrant pain, visual disturbances, thrombocytopenia, elevated liver enzymes; foetal compromise includes poor foetal growth, low amniotic fluid volume, and abnormalities of the foetal heart rate tracing or biophysical profile.</a:t>
            </a:r>
          </a:p>
          <a:p>
            <a:endParaRPr lang="en-GB" dirty="0"/>
          </a:p>
        </p:txBody>
      </p:sp>
      <p:sp>
        <p:nvSpPr>
          <p:cNvPr id="4" name="Slide Number Placeholder 3"/>
          <p:cNvSpPr>
            <a:spLocks noGrp="1"/>
          </p:cNvSpPr>
          <p:nvPr>
            <p:ph type="sldNum" sz="quarter" idx="10"/>
          </p:nvPr>
        </p:nvSpPr>
        <p:spPr/>
        <p:txBody>
          <a:bodyPr/>
          <a:lstStyle/>
          <a:p>
            <a:fld id="{807FDE76-A2E9-4F68-BA55-008B0F45C99F}" type="slidenum">
              <a:rPr lang="en-GB" smtClean="0"/>
              <a:pPr/>
              <a:t>20</a:t>
            </a:fld>
            <a:endParaRPr lang="en-GB" dirty="0"/>
          </a:p>
        </p:txBody>
      </p:sp>
    </p:spTree>
    <p:extLst>
      <p:ext uri="{BB962C8B-B14F-4D97-AF65-F5344CB8AC3E}">
        <p14:creationId xmlns:p14="http://schemas.microsoft.com/office/powerpoint/2010/main" val="18285071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200" dirty="0" smtClean="0">
                <a:solidFill>
                  <a:schemeClr val="tx1"/>
                </a:solidFill>
                <a:effectLst/>
                <a:latin typeface="+mn-lt"/>
                <a:ea typeface="+mn-ea"/>
                <a:cs typeface="+mn-cs"/>
              </a:rPr>
              <a:t>Systolic blood pressure &gt;160 mm Hg or diastolic blood pressure &gt;110 mm Hg, proteinuria &gt;5.0 g/24 h.</a:t>
            </a:r>
          </a:p>
        </p:txBody>
      </p:sp>
      <p:sp>
        <p:nvSpPr>
          <p:cNvPr id="4" name="Slide Number Placeholder 3"/>
          <p:cNvSpPr>
            <a:spLocks noGrp="1"/>
          </p:cNvSpPr>
          <p:nvPr>
            <p:ph type="sldNum" sz="quarter" idx="10"/>
          </p:nvPr>
        </p:nvSpPr>
        <p:spPr/>
        <p:txBody>
          <a:bodyPr/>
          <a:lstStyle/>
          <a:p>
            <a:fld id="{807FDE76-A2E9-4F68-BA55-008B0F45C99F}" type="slidenum">
              <a:rPr lang="en-GB" smtClean="0"/>
              <a:pPr/>
              <a:t>21</a:t>
            </a:fld>
            <a:endParaRPr lang="en-GB" dirty="0"/>
          </a:p>
        </p:txBody>
      </p:sp>
    </p:spTree>
    <p:extLst>
      <p:ext uri="{BB962C8B-B14F-4D97-AF65-F5344CB8AC3E}">
        <p14:creationId xmlns:p14="http://schemas.microsoft.com/office/powerpoint/2010/main" val="1828507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07FDE76-A2E9-4F68-BA55-008B0F45C99F}" type="slidenum">
              <a:rPr lang="en-GB" smtClean="0"/>
              <a:pPr/>
              <a:t>22</a:t>
            </a:fld>
            <a:endParaRPr lang="en-GB" dirty="0"/>
          </a:p>
        </p:txBody>
      </p:sp>
    </p:spTree>
    <p:extLst>
      <p:ext uri="{BB962C8B-B14F-4D97-AF65-F5344CB8AC3E}">
        <p14:creationId xmlns:p14="http://schemas.microsoft.com/office/powerpoint/2010/main" val="1828507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807FDE76-A2E9-4F68-BA55-008B0F45C99F}" type="slidenum">
              <a:rPr lang="en-GB" smtClean="0"/>
              <a:pPr/>
              <a:t>23</a:t>
            </a:fld>
            <a:endParaRPr lang="en-GB" dirty="0"/>
          </a:p>
        </p:txBody>
      </p:sp>
    </p:spTree>
    <p:extLst>
      <p:ext uri="{BB962C8B-B14F-4D97-AF65-F5344CB8AC3E}">
        <p14:creationId xmlns:p14="http://schemas.microsoft.com/office/powerpoint/2010/main" val="92175065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75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z="1800" dirty="0" smtClean="0">
              <a:latin typeface="Arial" pitchFamily="34" charset="0"/>
              <a:cs typeface="Arial" pitchFamily="34" charset="0"/>
            </a:endParaRPr>
          </a:p>
        </p:txBody>
      </p:sp>
      <p:sp>
        <p:nvSpPr>
          <p:cNvPr id="4" name="Slide Number Placeholder 3"/>
          <p:cNvSpPr>
            <a:spLocks noGrp="1"/>
          </p:cNvSpPr>
          <p:nvPr>
            <p:ph type="sldNum" sz="quarter" idx="5"/>
          </p:nvPr>
        </p:nvSpPr>
        <p:spPr/>
        <p:txBody>
          <a:bodyPr/>
          <a:lstStyle/>
          <a:p>
            <a:pPr>
              <a:defRPr/>
            </a:pPr>
            <a:fld id="{963F9EC2-3D90-487E-9FF6-AA30C28385FB}" type="slidenum">
              <a:rPr lang="en-US" smtClean="0"/>
              <a:pPr>
                <a:defRPr/>
              </a:pPr>
              <a:t>24</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smtClean="0"/>
              <a:t>SLIDE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smtClean="0"/>
              <a:t>The relation of seizure to delivery:</a:t>
            </a:r>
            <a:endParaRPr lang="en-GB" sz="1800" baseline="0" dirty="0" smtClean="0"/>
          </a:p>
          <a:p>
            <a:pPr marL="285750" marR="0" lvl="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GB" sz="1800" dirty="0" smtClean="0"/>
              <a:t>Before labour (antepartum) (25%)</a:t>
            </a:r>
          </a:p>
          <a:p>
            <a:pPr marL="285750" marR="0" lvl="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GB" sz="1800" dirty="0" smtClean="0"/>
              <a:t>During labour (intrapartum) (50%)</a:t>
            </a:r>
          </a:p>
          <a:p>
            <a:pPr marL="285750" marR="0" lvl="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GB" sz="1800" dirty="0" smtClean="0"/>
              <a:t>After delivery (postpartum) (25%)</a:t>
            </a: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en-GB" sz="1200" dirty="0" smtClean="0"/>
          </a:p>
          <a:p>
            <a:r>
              <a:rPr lang="en-GB" sz="1800" dirty="0" smtClean="0"/>
              <a:t>5% patients with hypertension develop severe preeclampsia, and about 25% of women with eclampsia have hypertension in subsequent pregnancies.</a:t>
            </a:r>
          </a:p>
          <a:p>
            <a:endParaRPr lang="en-GB" sz="1200" dirty="0" smtClean="0"/>
          </a:p>
          <a:p>
            <a:r>
              <a:rPr lang="en-GB" sz="1800" dirty="0" smtClean="0"/>
              <a:t>About 2% of women with eclampsia develop eclampsia with future pregnancies. </a:t>
            </a:r>
          </a:p>
          <a:p>
            <a:endParaRPr lang="en-GB" sz="1200" dirty="0" smtClean="0"/>
          </a:p>
          <a:p>
            <a:r>
              <a:rPr lang="en-GB" sz="1800" dirty="0" smtClean="0"/>
              <a:t>Multiparous women with eclampsia have a higher risk for the development of essential hypertension; they also have a higher mortality rate in subsequent pregnancies than do primiparous women.</a:t>
            </a:r>
          </a:p>
        </p:txBody>
      </p:sp>
      <p:sp>
        <p:nvSpPr>
          <p:cNvPr id="4" name="Slide Number Placeholder 3"/>
          <p:cNvSpPr>
            <a:spLocks noGrp="1"/>
          </p:cNvSpPr>
          <p:nvPr>
            <p:ph type="sldNum" sz="quarter" idx="10"/>
          </p:nvPr>
        </p:nvSpPr>
        <p:spPr/>
        <p:txBody>
          <a:bodyPr/>
          <a:lstStyle/>
          <a:p>
            <a:fld id="{807FDE76-A2E9-4F68-BA55-008B0F45C99F}" type="slidenum">
              <a:rPr lang="en-GB" smtClean="0"/>
              <a:pPr/>
              <a:t>3</a:t>
            </a:fld>
            <a:endParaRPr lang="en-GB" dirty="0"/>
          </a:p>
        </p:txBody>
      </p:sp>
    </p:spTree>
    <p:extLst>
      <p:ext uri="{BB962C8B-B14F-4D97-AF65-F5344CB8AC3E}">
        <p14:creationId xmlns:p14="http://schemas.microsoft.com/office/powerpoint/2010/main" val="9752103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dirty="0" smtClean="0"/>
          </a:p>
          <a:p>
            <a:r>
              <a:rPr lang="en-GB" sz="1800" kern="1200" dirty="0" smtClean="0">
                <a:solidFill>
                  <a:schemeClr val="tx1"/>
                </a:solidFill>
                <a:effectLst/>
                <a:latin typeface="+mn-lt"/>
                <a:ea typeface="+mn-ea"/>
                <a:cs typeface="+mn-cs"/>
              </a:rPr>
              <a:t>SLIDE</a:t>
            </a:r>
          </a:p>
          <a:p>
            <a:endParaRPr lang="en-GB" sz="1200" kern="1200" dirty="0" smtClean="0">
              <a:solidFill>
                <a:schemeClr val="tx1"/>
              </a:solidFill>
              <a:effectLst/>
              <a:latin typeface="+mn-lt"/>
              <a:ea typeface="+mn-ea"/>
              <a:cs typeface="+mn-cs"/>
            </a:endParaRPr>
          </a:p>
          <a:p>
            <a:r>
              <a:rPr lang="en-GB" sz="1800" kern="1200" dirty="0" smtClean="0">
                <a:solidFill>
                  <a:schemeClr val="tx1"/>
                </a:solidFill>
                <a:effectLst/>
                <a:latin typeface="+mn-lt"/>
                <a:ea typeface="+mn-ea"/>
                <a:cs typeface="+mn-cs"/>
              </a:rPr>
              <a:t>There is also a foetal manifestation of preeclampsia involving (1) foetal growth restriction, (2) reduced amniotic fluid, and (3)</a:t>
            </a:r>
            <a:r>
              <a:rPr lang="en-GB" sz="1800" kern="1200" baseline="0" dirty="0" smtClean="0">
                <a:solidFill>
                  <a:schemeClr val="tx1"/>
                </a:solidFill>
                <a:effectLst/>
                <a:latin typeface="+mn-lt"/>
                <a:ea typeface="+mn-ea"/>
                <a:cs typeface="+mn-cs"/>
              </a:rPr>
              <a:t> </a:t>
            </a:r>
            <a:r>
              <a:rPr lang="en-GB" sz="1800" kern="1200" dirty="0" smtClean="0">
                <a:solidFill>
                  <a:schemeClr val="tx1"/>
                </a:solidFill>
                <a:effectLst/>
                <a:latin typeface="+mn-lt"/>
                <a:ea typeface="+mn-ea"/>
                <a:cs typeface="+mn-cs"/>
              </a:rPr>
              <a:t>abnormal foetal oxygenation.</a:t>
            </a:r>
            <a:r>
              <a:rPr lang="en-GB" sz="1800" u="none" strike="noStrike" kern="1200" baseline="30000" dirty="0" smtClean="0">
                <a:solidFill>
                  <a:schemeClr val="tx1"/>
                </a:solidFill>
                <a:effectLst/>
                <a:latin typeface="+mn-lt"/>
                <a:ea typeface="+mn-ea"/>
                <a:cs typeface="+mn-cs"/>
              </a:rPr>
              <a:t>[5] </a:t>
            </a:r>
            <a:r>
              <a:rPr lang="en-GB" sz="1800" kern="1200" dirty="0" smtClean="0">
                <a:solidFill>
                  <a:srgbClr val="FF0000"/>
                </a:solidFill>
                <a:effectLst/>
                <a:latin typeface="+mn-lt"/>
                <a:ea typeface="+mn-ea"/>
                <a:cs typeface="+mn-cs"/>
              </a:rPr>
              <a:t>H</a:t>
            </a:r>
            <a:r>
              <a:rPr lang="en-GB" sz="1800" kern="1200" dirty="0" smtClean="0">
                <a:solidFill>
                  <a:schemeClr val="tx1"/>
                </a:solidFill>
                <a:effectLst/>
                <a:latin typeface="+mn-lt"/>
                <a:ea typeface="+mn-ea"/>
                <a:cs typeface="+mn-cs"/>
              </a:rPr>
              <a:t>ELLP syndrome is a severe form of preeclampsia and involves (a) haemolytic anaemia, (b) elevated liver function tests (LFTs), and (c</a:t>
            </a:r>
            <a:r>
              <a:rPr lang="en-GB" sz="1800" kern="1200" baseline="0" dirty="0" smtClean="0">
                <a:solidFill>
                  <a:schemeClr val="tx1"/>
                </a:solidFill>
                <a:effectLst/>
                <a:latin typeface="+mn-lt"/>
                <a:ea typeface="+mn-ea"/>
                <a:cs typeface="+mn-cs"/>
              </a:rPr>
              <a:t> ) </a:t>
            </a:r>
            <a:r>
              <a:rPr lang="en-GB" sz="1800" kern="1200" dirty="0" smtClean="0">
                <a:solidFill>
                  <a:schemeClr val="tx1"/>
                </a:solidFill>
                <a:effectLst/>
                <a:latin typeface="+mn-lt"/>
                <a:ea typeface="+mn-ea"/>
                <a:cs typeface="+mn-cs"/>
              </a:rPr>
              <a:t>low platelet count. </a:t>
            </a:r>
          </a:p>
        </p:txBody>
      </p:sp>
      <p:sp>
        <p:nvSpPr>
          <p:cNvPr id="4" name="Slide Number Placeholder 3"/>
          <p:cNvSpPr>
            <a:spLocks noGrp="1"/>
          </p:cNvSpPr>
          <p:nvPr>
            <p:ph type="sldNum" sz="quarter" idx="10"/>
          </p:nvPr>
        </p:nvSpPr>
        <p:spPr/>
        <p:txBody>
          <a:bodyPr/>
          <a:lstStyle/>
          <a:p>
            <a:fld id="{807FDE76-A2E9-4F68-BA55-008B0F45C99F}" type="slidenum">
              <a:rPr lang="en-GB" smtClean="0"/>
              <a:pPr/>
              <a:t>4</a:t>
            </a:fld>
            <a:endParaRPr lang="en-GB" dirty="0"/>
          </a:p>
        </p:txBody>
      </p:sp>
    </p:spTree>
    <p:extLst>
      <p:ext uri="{BB962C8B-B14F-4D97-AF65-F5344CB8AC3E}">
        <p14:creationId xmlns:p14="http://schemas.microsoft.com/office/powerpoint/2010/main" val="39639001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dirty="0" smtClean="0"/>
          </a:p>
          <a:p>
            <a:r>
              <a:rPr lang="en-GB" sz="1800" kern="1200" dirty="0" smtClean="0">
                <a:solidFill>
                  <a:schemeClr val="tx1"/>
                </a:solidFill>
                <a:effectLst/>
                <a:latin typeface="+mn-lt"/>
                <a:ea typeface="+mn-ea"/>
                <a:cs typeface="+mn-cs"/>
              </a:rPr>
              <a:t>SLIDE</a:t>
            </a:r>
          </a:p>
          <a:p>
            <a:endParaRPr lang="en-GB" sz="1800" kern="1200" dirty="0" smtClean="0">
              <a:solidFill>
                <a:schemeClr val="tx1"/>
              </a:solidFill>
              <a:effectLst/>
              <a:latin typeface="+mn-lt"/>
              <a:ea typeface="+mn-ea"/>
              <a:cs typeface="+mn-cs"/>
            </a:endParaRPr>
          </a:p>
          <a:p>
            <a:r>
              <a:rPr lang="en-GB" sz="1800" kern="1200" dirty="0" smtClean="0">
                <a:solidFill>
                  <a:schemeClr val="tx1"/>
                </a:solidFill>
                <a:effectLst/>
                <a:latin typeface="+mn-lt"/>
                <a:ea typeface="+mn-ea"/>
                <a:cs typeface="+mn-cs"/>
              </a:rPr>
              <a:t>After the coma phase, the patient may regain some consciousness, and she may become combative and very agitated. However, the patient will have no recollection of the seizure. </a:t>
            </a:r>
          </a:p>
          <a:p>
            <a:endParaRPr lang="en-GB" sz="1800" kern="1200" dirty="0" smtClean="0">
              <a:solidFill>
                <a:schemeClr val="tx1"/>
              </a:solidFill>
              <a:effectLst/>
              <a:latin typeface="+mn-lt"/>
              <a:ea typeface="+mn-ea"/>
              <a:cs typeface="+mn-cs"/>
            </a:endParaRPr>
          </a:p>
          <a:p>
            <a:r>
              <a:rPr lang="en-GB" sz="1800" kern="1200" dirty="0" smtClean="0">
                <a:solidFill>
                  <a:schemeClr val="tx1"/>
                </a:solidFill>
                <a:effectLst/>
                <a:latin typeface="+mn-lt"/>
                <a:ea typeface="+mn-ea"/>
                <a:cs typeface="+mn-cs"/>
              </a:rPr>
              <a:t>A period of hyperventilation occurs after the tonic-clonic seizure. This compensates for the respiratory and lactic acidosis that develops during the apnoeic phase.</a:t>
            </a:r>
          </a:p>
          <a:p>
            <a:endParaRPr lang="en-GB" sz="1800" kern="1200" dirty="0" smtClean="0">
              <a:solidFill>
                <a:schemeClr val="tx1"/>
              </a:solidFill>
              <a:effectLst/>
              <a:latin typeface="+mn-lt"/>
              <a:ea typeface="+mn-ea"/>
              <a:cs typeface="+mn-cs"/>
            </a:endParaRPr>
          </a:p>
          <a:p>
            <a:r>
              <a:rPr lang="en-GB" sz="1800" kern="1200" dirty="0" smtClean="0">
                <a:solidFill>
                  <a:schemeClr val="tx1"/>
                </a:solidFill>
                <a:effectLst/>
                <a:latin typeface="+mn-lt"/>
                <a:ea typeface="+mn-ea"/>
                <a:cs typeface="+mn-cs"/>
              </a:rPr>
              <a:t>Seizure-induced complications can include (a) tongue biting, (b) head trauma, (c</a:t>
            </a:r>
            <a:r>
              <a:rPr lang="en-GB" sz="1800" kern="1200" baseline="0" dirty="0" smtClean="0">
                <a:solidFill>
                  <a:schemeClr val="tx1"/>
                </a:solidFill>
                <a:effectLst/>
                <a:latin typeface="+mn-lt"/>
                <a:ea typeface="+mn-ea"/>
                <a:cs typeface="+mn-cs"/>
              </a:rPr>
              <a:t> ) </a:t>
            </a:r>
            <a:r>
              <a:rPr lang="en-GB" sz="1800" kern="1200" dirty="0" smtClean="0">
                <a:solidFill>
                  <a:schemeClr val="tx1"/>
                </a:solidFill>
                <a:effectLst/>
                <a:latin typeface="+mn-lt"/>
                <a:ea typeface="+mn-ea"/>
                <a:cs typeface="+mn-cs"/>
              </a:rPr>
              <a:t>broken bones, and (d) aspiration.</a:t>
            </a:r>
          </a:p>
        </p:txBody>
      </p:sp>
      <p:sp>
        <p:nvSpPr>
          <p:cNvPr id="4" name="Slide Number Placeholder 3"/>
          <p:cNvSpPr>
            <a:spLocks noGrp="1"/>
          </p:cNvSpPr>
          <p:nvPr>
            <p:ph type="sldNum" sz="quarter" idx="10"/>
          </p:nvPr>
        </p:nvSpPr>
        <p:spPr/>
        <p:txBody>
          <a:bodyPr/>
          <a:lstStyle/>
          <a:p>
            <a:fld id="{807FDE76-A2E9-4F68-BA55-008B0F45C99F}" type="slidenum">
              <a:rPr lang="en-GB" smtClean="0"/>
              <a:pPr/>
              <a:t>5</a:t>
            </a:fld>
            <a:endParaRPr lang="en-GB" dirty="0"/>
          </a:p>
        </p:txBody>
      </p:sp>
    </p:spTree>
    <p:extLst>
      <p:ext uri="{BB962C8B-B14F-4D97-AF65-F5344CB8AC3E}">
        <p14:creationId xmlns:p14="http://schemas.microsoft.com/office/powerpoint/2010/main" val="25218090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dirty="0" smtClean="0"/>
          </a:p>
          <a:p>
            <a:r>
              <a:rPr lang="en-GB" sz="1800" dirty="0" smtClean="0"/>
              <a:t>The cause of pre-eclampsia is not known. Mayo Clinic a long time ago put up a prize for the person who can explain its cause – it remains unclaimed. Many theories abound. </a:t>
            </a:r>
          </a:p>
          <a:p>
            <a:endParaRPr lang="en-GB" sz="18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smtClean="0"/>
              <a:t>SLIDE</a:t>
            </a:r>
          </a:p>
          <a:p>
            <a:endParaRPr lang="en-GB"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smtClean="0"/>
              <a:t>Recent epidemiologic studies suggest that multiparous women with different partners have a higher risk for preeclampsia than do multiparous women with the same partner,[34,35] perhaps because of a protective effect of repeated exposure to specific antigens.</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dirty="0" smtClean="0">
                <a:solidFill>
                  <a:schemeClr val="tx1"/>
                </a:solidFill>
                <a:effectLst/>
                <a:latin typeface="+mn-lt"/>
                <a:ea typeface="+mn-ea"/>
                <a:cs typeface="+mn-cs"/>
              </a:rPr>
              <a:t>Although the specific cause of preeclampsia remains unknown, several factors contribute to the development of the disease spectrum, including the onset of vasospasm, activation of the coagulation system, oxidative stressors, increased inflammatory response, and ischemia.</a:t>
            </a:r>
            <a:r>
              <a:rPr lang="en-GB" sz="1800" u="none" strike="noStrike" kern="1200" dirty="0" smtClean="0">
                <a:solidFill>
                  <a:schemeClr val="tx1"/>
                </a:solidFill>
                <a:effectLst/>
                <a:latin typeface="+mn-lt"/>
                <a:ea typeface="+mn-ea"/>
                <a:cs typeface="+mn-cs"/>
              </a:rPr>
              <a:t>[44,45]</a:t>
            </a:r>
            <a:endParaRPr lang="en-GB" sz="1800" dirty="0" smtClean="0"/>
          </a:p>
        </p:txBody>
      </p:sp>
      <p:sp>
        <p:nvSpPr>
          <p:cNvPr id="4" name="Slide Number Placeholder 3"/>
          <p:cNvSpPr>
            <a:spLocks noGrp="1"/>
          </p:cNvSpPr>
          <p:nvPr>
            <p:ph type="sldNum" sz="quarter" idx="10"/>
          </p:nvPr>
        </p:nvSpPr>
        <p:spPr/>
        <p:txBody>
          <a:bodyPr/>
          <a:lstStyle/>
          <a:p>
            <a:fld id="{807FDE76-A2E9-4F68-BA55-008B0F45C99F}" type="slidenum">
              <a:rPr lang="en-GB" smtClean="0"/>
              <a:pPr/>
              <a:t>6</a:t>
            </a:fld>
            <a:endParaRPr lang="en-GB" dirty="0"/>
          </a:p>
        </p:txBody>
      </p:sp>
    </p:spTree>
    <p:extLst>
      <p:ext uri="{BB962C8B-B14F-4D97-AF65-F5344CB8AC3E}">
        <p14:creationId xmlns:p14="http://schemas.microsoft.com/office/powerpoint/2010/main" val="9333299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dirty="0" smtClean="0"/>
          </a:p>
          <a:p>
            <a:r>
              <a:rPr lang="en-GB" sz="1800" kern="1200" dirty="0" smtClean="0">
                <a:solidFill>
                  <a:schemeClr val="tx1"/>
                </a:solidFill>
                <a:effectLst/>
                <a:latin typeface="+mn-lt"/>
                <a:ea typeface="+mn-ea"/>
                <a:cs typeface="+mn-cs"/>
              </a:rPr>
              <a:t>SLIDE</a:t>
            </a:r>
          </a:p>
          <a:p>
            <a:endParaRPr lang="en-GB" sz="1800" kern="1200" dirty="0" smtClean="0">
              <a:solidFill>
                <a:schemeClr val="tx1"/>
              </a:solidFill>
              <a:effectLst/>
              <a:latin typeface="+mn-lt"/>
              <a:ea typeface="+mn-ea"/>
              <a:cs typeface="+mn-cs"/>
            </a:endParaRPr>
          </a:p>
          <a:p>
            <a:r>
              <a:rPr lang="en-GB" sz="1800" kern="1200" dirty="0" smtClean="0">
                <a:solidFill>
                  <a:schemeClr val="tx1"/>
                </a:solidFill>
                <a:effectLst/>
                <a:latin typeface="+mn-lt"/>
                <a:ea typeface="+mn-ea"/>
                <a:cs typeface="+mn-cs"/>
              </a:rPr>
              <a:t>A study from the US Centers for Disease Control and Prevention (CDC) found a particularly high risk of maternal death at 20-28 weeks’ gestation.</a:t>
            </a:r>
            <a:r>
              <a:rPr lang="en-GB" sz="1800" u="none" strike="noStrike" kern="1200" baseline="30000" dirty="0" smtClean="0">
                <a:solidFill>
                  <a:schemeClr val="tx1"/>
                </a:solidFill>
                <a:effectLst/>
                <a:latin typeface="+mn-lt"/>
                <a:ea typeface="+mn-ea"/>
                <a:cs typeface="+mn-cs"/>
              </a:rPr>
              <a:t>[19] </a:t>
            </a:r>
            <a:endParaRPr lang="en-GB" sz="1800" kern="1200" dirty="0" smtClean="0">
              <a:solidFill>
                <a:schemeClr val="tx1"/>
              </a:solidFill>
              <a:effectLst/>
              <a:latin typeface="+mn-lt"/>
              <a:ea typeface="+mn-ea"/>
              <a:cs typeface="+mn-cs"/>
            </a:endParaRPr>
          </a:p>
          <a:p>
            <a:endParaRPr lang="en-GB" sz="1800" kern="1200" dirty="0" smtClean="0">
              <a:solidFill>
                <a:schemeClr val="tx1"/>
              </a:solidFill>
              <a:effectLst/>
              <a:latin typeface="+mn-lt"/>
              <a:ea typeface="+mn-ea"/>
              <a:cs typeface="+mn-cs"/>
            </a:endParaRPr>
          </a:p>
          <a:p>
            <a:r>
              <a:rPr lang="en-GB" sz="1800" kern="1200" dirty="0" smtClean="0">
                <a:solidFill>
                  <a:schemeClr val="tx1"/>
                </a:solidFill>
                <a:effectLst/>
                <a:latin typeface="+mn-lt"/>
                <a:ea typeface="+mn-ea"/>
                <a:cs typeface="+mn-cs"/>
              </a:rPr>
              <a:t>Black woman have twice the risk that white women have for mortality associated with preeclampsia/eclampsia. Partly because</a:t>
            </a:r>
            <a:r>
              <a:rPr lang="en-GB" sz="1800" kern="1200" baseline="0" dirty="0" smtClean="0">
                <a:solidFill>
                  <a:schemeClr val="tx1"/>
                </a:solidFill>
                <a:effectLst/>
                <a:latin typeface="+mn-lt"/>
                <a:ea typeface="+mn-ea"/>
                <a:cs typeface="+mn-cs"/>
              </a:rPr>
              <a:t> of lack of antenatal care associated with low socioeconomic status and partly because of genetic predisposition.</a:t>
            </a:r>
          </a:p>
          <a:p>
            <a:endParaRPr lang="en-GB" sz="1800" kern="1200" baseline="0" dirty="0" smtClean="0">
              <a:solidFill>
                <a:schemeClr val="tx1"/>
              </a:solidFill>
              <a:effectLst/>
              <a:latin typeface="+mn-lt"/>
              <a:ea typeface="+mn-ea"/>
              <a:cs typeface="+mn-cs"/>
            </a:endParaRPr>
          </a:p>
          <a:p>
            <a:r>
              <a:rPr lang="en-GB" sz="1800" kern="1200" baseline="0" dirty="0" smtClean="0">
                <a:solidFill>
                  <a:schemeClr val="tx1"/>
                </a:solidFill>
                <a:effectLst/>
                <a:latin typeface="+mn-lt"/>
                <a:ea typeface="+mn-ea"/>
                <a:cs typeface="+mn-cs"/>
              </a:rPr>
              <a:t>PIH is commonest in the tropics among black people.</a:t>
            </a:r>
          </a:p>
        </p:txBody>
      </p:sp>
      <p:sp>
        <p:nvSpPr>
          <p:cNvPr id="4" name="Slide Number Placeholder 3"/>
          <p:cNvSpPr>
            <a:spLocks noGrp="1"/>
          </p:cNvSpPr>
          <p:nvPr>
            <p:ph type="sldNum" sz="quarter" idx="10"/>
          </p:nvPr>
        </p:nvSpPr>
        <p:spPr/>
        <p:txBody>
          <a:bodyPr/>
          <a:lstStyle/>
          <a:p>
            <a:fld id="{807FDE76-A2E9-4F68-BA55-008B0F45C99F}" type="slidenum">
              <a:rPr lang="en-GB" smtClean="0"/>
              <a:pPr/>
              <a:t>7</a:t>
            </a:fld>
            <a:endParaRPr lang="en-GB" dirty="0"/>
          </a:p>
        </p:txBody>
      </p:sp>
    </p:spTree>
    <p:extLst>
      <p:ext uri="{BB962C8B-B14F-4D97-AF65-F5344CB8AC3E}">
        <p14:creationId xmlns:p14="http://schemas.microsoft.com/office/powerpoint/2010/main" val="37584607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sz="1200" kern="1200" dirty="0" smtClean="0">
              <a:solidFill>
                <a:schemeClr val="tx1"/>
              </a:solidFill>
              <a:effectLst/>
              <a:latin typeface="+mn-lt"/>
              <a:ea typeface="+mn-ea"/>
              <a:cs typeface="+mn-cs"/>
            </a:endParaRPr>
          </a:p>
          <a:p>
            <a:r>
              <a:rPr lang="en-GB" sz="1800" kern="1200" dirty="0" smtClean="0">
                <a:solidFill>
                  <a:schemeClr val="tx1"/>
                </a:solidFill>
                <a:effectLst/>
                <a:latin typeface="+mn-lt"/>
                <a:ea typeface="+mn-ea"/>
                <a:cs typeface="+mn-cs"/>
              </a:rPr>
              <a:t>SLIDE</a:t>
            </a:r>
          </a:p>
          <a:p>
            <a:endParaRPr lang="en-GB" sz="1200" kern="1200" dirty="0" smtClean="0">
              <a:solidFill>
                <a:schemeClr val="tx1"/>
              </a:solidFill>
              <a:effectLst/>
              <a:latin typeface="+mn-lt"/>
              <a:ea typeface="+mn-ea"/>
              <a:cs typeface="+mn-cs"/>
            </a:endParaRPr>
          </a:p>
          <a:p>
            <a:r>
              <a:rPr lang="en-GB" sz="1800" kern="1200" dirty="0" smtClean="0">
                <a:solidFill>
                  <a:schemeClr val="tx1"/>
                </a:solidFill>
                <a:effectLst/>
                <a:latin typeface="+mn-lt"/>
                <a:ea typeface="+mn-ea"/>
                <a:cs typeface="+mn-cs"/>
              </a:rPr>
              <a:t>Ecliptic seizures may be divided into 2 phases. Phase 1 lasts 15-20 seconds and begins with facial twitching. The body becomes rigid, leading to generalized muscular contractions. </a:t>
            </a:r>
          </a:p>
          <a:p>
            <a:endParaRPr lang="en-GB" sz="1200" kern="1200" dirty="0" smtClean="0">
              <a:solidFill>
                <a:schemeClr val="tx1"/>
              </a:solidFill>
              <a:effectLst/>
              <a:latin typeface="+mn-lt"/>
              <a:ea typeface="+mn-ea"/>
              <a:cs typeface="+mn-cs"/>
            </a:endParaRPr>
          </a:p>
          <a:p>
            <a:r>
              <a:rPr lang="en-GB" sz="1800" kern="1200" dirty="0" smtClean="0">
                <a:solidFill>
                  <a:schemeClr val="tx1"/>
                </a:solidFill>
                <a:effectLst/>
                <a:latin typeface="+mn-lt"/>
                <a:ea typeface="+mn-ea"/>
                <a:cs typeface="+mn-cs"/>
              </a:rPr>
              <a:t>Phase 2 lasts about 60 seconds. It starts in the jaw, moves to the muscles of the face and eyelids, and then spreads throughout the body. The muscles begin alternating between contracting and relaxing in rapid sequence.</a:t>
            </a:r>
          </a:p>
          <a:p>
            <a:endParaRPr lang="en-GB" sz="1200" kern="1200" dirty="0" smtClean="0">
              <a:solidFill>
                <a:schemeClr val="tx1"/>
              </a:solidFill>
              <a:effectLst/>
              <a:latin typeface="+mn-lt"/>
              <a:ea typeface="+mn-ea"/>
              <a:cs typeface="+mn-cs"/>
            </a:endParaRPr>
          </a:p>
          <a:p>
            <a:r>
              <a:rPr lang="en-GB" sz="1800" kern="1200" dirty="0" smtClean="0">
                <a:solidFill>
                  <a:schemeClr val="tx1"/>
                </a:solidFill>
                <a:effectLst/>
                <a:latin typeface="+mn-lt"/>
                <a:ea typeface="+mn-ea"/>
                <a:cs typeface="+mn-cs"/>
              </a:rPr>
              <a:t>Proteinuria, primarily due to increased glomerular permeability and damage,</a:t>
            </a:r>
            <a:r>
              <a:rPr lang="en-GB" sz="1800" u="none" strike="noStrike" kern="1200" dirty="0" smtClean="0">
                <a:solidFill>
                  <a:schemeClr val="tx1"/>
                </a:solidFill>
                <a:effectLst/>
                <a:latin typeface="+mn-lt"/>
                <a:ea typeface="+mn-ea"/>
                <a:cs typeface="+mn-cs"/>
              </a:rPr>
              <a:t>[53]</a:t>
            </a:r>
            <a:r>
              <a:rPr lang="en-GB" sz="1800" kern="1200" dirty="0" smtClean="0">
                <a:solidFill>
                  <a:schemeClr val="tx1"/>
                </a:solidFill>
                <a:effectLst/>
                <a:latin typeface="+mn-lt"/>
                <a:ea typeface="+mn-ea"/>
                <a:cs typeface="+mn-cs"/>
              </a:rPr>
              <a:t> is an integral part of the diagnosis of preeclampsia. Oliguria, defined as &lt;500 ml/24 h, may occur secondary to hemoconcentration and decreased renal perfusion. Persistent oliguria may indicate acute tubular necrosis, the most common type of acute renal failure seen in preeclampsia.</a:t>
            </a:r>
            <a:r>
              <a:rPr lang="en-GB" sz="1800" u="none" strike="noStrike" kern="1200" dirty="0" smtClean="0">
                <a:solidFill>
                  <a:schemeClr val="tx1"/>
                </a:solidFill>
                <a:effectLst/>
                <a:latin typeface="+mn-lt"/>
                <a:ea typeface="+mn-ea"/>
                <a:cs typeface="+mn-cs"/>
              </a:rPr>
              <a:t>[54</a:t>
            </a:r>
            <a:r>
              <a:rPr lang="en-GB" sz="1800" u="none" strike="noStrike" kern="1200" dirty="0" smtClean="0">
                <a:solidFill>
                  <a:schemeClr val="tx1"/>
                </a:solidFill>
                <a:effectLst/>
                <a:latin typeface="+mn-lt"/>
                <a:ea typeface="+mn-ea"/>
                <a:cs typeface="+mn-cs"/>
              </a:rPr>
              <a:t>]</a:t>
            </a:r>
          </a:p>
          <a:p>
            <a:endParaRPr lang="en-GB" sz="1800" u="none" strike="noStrike" kern="1200" dirty="0" smtClean="0">
              <a:solidFill>
                <a:schemeClr val="tx1"/>
              </a:solidFill>
              <a:effectLst/>
              <a:latin typeface="+mn-lt"/>
              <a:ea typeface="+mn-ea"/>
              <a:cs typeface="+mn-cs"/>
            </a:endParaRPr>
          </a:p>
          <a:p>
            <a:r>
              <a:rPr lang="en-GB" sz="1800" dirty="0" smtClean="0"/>
              <a:t>Carriers of certain inherited metabolic disorders Specifically, women who are heterozygote carriers for β-oxidation disorders, particularly long-chain 3-hydroxyacyl-coenzyme A dehydrogenase deficiency,[43] are at risk for preeclampsia and acute fatty liver of pregnancy.</a:t>
            </a:r>
          </a:p>
          <a:p>
            <a:endParaRPr lang="en-GB" sz="18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807FDE76-A2E9-4F68-BA55-008B0F45C99F}" type="slidenum">
              <a:rPr lang="en-GB" smtClean="0"/>
              <a:pPr/>
              <a:t>8</a:t>
            </a:fld>
            <a:endParaRPr lang="en-GB" dirty="0"/>
          </a:p>
        </p:txBody>
      </p:sp>
    </p:spTree>
    <p:extLst>
      <p:ext uri="{BB962C8B-B14F-4D97-AF65-F5344CB8AC3E}">
        <p14:creationId xmlns:p14="http://schemas.microsoft.com/office/powerpoint/2010/main" val="27540440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smtClean="0"/>
              <a:t>Once the seizure is controlled and patient has regained consciousness, the general medical condition should be reassessed to identify any other causes for seizures.</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smtClean="0"/>
              <a:t>SLIDE</a:t>
            </a:r>
          </a:p>
        </p:txBody>
      </p:sp>
      <p:sp>
        <p:nvSpPr>
          <p:cNvPr id="4" name="Slide Number Placeholder 3"/>
          <p:cNvSpPr>
            <a:spLocks noGrp="1"/>
          </p:cNvSpPr>
          <p:nvPr>
            <p:ph type="sldNum" sz="quarter" idx="10"/>
          </p:nvPr>
        </p:nvSpPr>
        <p:spPr/>
        <p:txBody>
          <a:bodyPr/>
          <a:lstStyle/>
          <a:p>
            <a:fld id="{807FDE76-A2E9-4F68-BA55-008B0F45C99F}" type="slidenum">
              <a:rPr lang="en-GB" smtClean="0"/>
              <a:pPr/>
              <a:t>9</a:t>
            </a:fld>
            <a:endParaRPr lang="en-GB" dirty="0"/>
          </a:p>
        </p:txBody>
      </p:sp>
    </p:spTree>
    <p:extLst>
      <p:ext uri="{BB962C8B-B14F-4D97-AF65-F5344CB8AC3E}">
        <p14:creationId xmlns:p14="http://schemas.microsoft.com/office/powerpoint/2010/main" val="16118949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D7A77BE3-9172-4A3F-9B63-F21737D2A9A3}" type="datetime1">
              <a:rPr lang="en-GB" smtClean="0"/>
              <a:pPr/>
              <a:t>30/11/2011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678198E4-4287-4564-A251-C2A626CAFCCC}" type="slidenum">
              <a:rPr lang="en-GB" smtClean="0"/>
              <a:pPr/>
              <a:t>‹#›</a:t>
            </a:fld>
            <a:endParaRPr lang="en-GB" dirty="0"/>
          </a:p>
        </p:txBody>
      </p:sp>
    </p:spTree>
    <p:extLst>
      <p:ext uri="{BB962C8B-B14F-4D97-AF65-F5344CB8AC3E}">
        <p14:creationId xmlns:p14="http://schemas.microsoft.com/office/powerpoint/2010/main" val="6810701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143A460-3553-4BB0-9BBC-ED7A81CEBE33}" type="datetime1">
              <a:rPr lang="en-GB" smtClean="0"/>
              <a:pPr/>
              <a:t>30/11/2011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678198E4-4287-4564-A251-C2A626CAFCCC}" type="slidenum">
              <a:rPr lang="en-GB" smtClean="0"/>
              <a:pPr/>
              <a:t>‹#›</a:t>
            </a:fld>
            <a:endParaRPr lang="en-GB" dirty="0"/>
          </a:p>
        </p:txBody>
      </p:sp>
    </p:spTree>
    <p:extLst>
      <p:ext uri="{BB962C8B-B14F-4D97-AF65-F5344CB8AC3E}">
        <p14:creationId xmlns:p14="http://schemas.microsoft.com/office/powerpoint/2010/main" val="10599316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D2AA846-1054-4EBC-A89F-06C8B74B7B91}" type="datetime1">
              <a:rPr lang="en-GB" smtClean="0"/>
              <a:pPr/>
              <a:t>30/11/2011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678198E4-4287-4564-A251-C2A626CAFCCC}" type="slidenum">
              <a:rPr lang="en-GB" smtClean="0"/>
              <a:pPr/>
              <a:t>‹#›</a:t>
            </a:fld>
            <a:endParaRPr lang="en-GB" dirty="0"/>
          </a:p>
        </p:txBody>
      </p:sp>
    </p:spTree>
    <p:extLst>
      <p:ext uri="{BB962C8B-B14F-4D97-AF65-F5344CB8AC3E}">
        <p14:creationId xmlns:p14="http://schemas.microsoft.com/office/powerpoint/2010/main" val="15372171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4C99747-5D9E-4430-822B-A0EAA5C2FA79}" type="datetime1">
              <a:rPr lang="en-GB" smtClean="0"/>
              <a:pPr/>
              <a:t>30/11/2011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678198E4-4287-4564-A251-C2A626CAFCCC}" type="slidenum">
              <a:rPr lang="en-GB" smtClean="0"/>
              <a:pPr/>
              <a:t>‹#›</a:t>
            </a:fld>
            <a:endParaRPr lang="en-GB" dirty="0"/>
          </a:p>
        </p:txBody>
      </p:sp>
    </p:spTree>
    <p:extLst>
      <p:ext uri="{BB962C8B-B14F-4D97-AF65-F5344CB8AC3E}">
        <p14:creationId xmlns:p14="http://schemas.microsoft.com/office/powerpoint/2010/main" val="25598634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65F91B-4791-474E-9878-B14F241DA725}" type="datetime1">
              <a:rPr lang="en-GB" smtClean="0"/>
              <a:pPr/>
              <a:t>30/11/2011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678198E4-4287-4564-A251-C2A626CAFCCC}" type="slidenum">
              <a:rPr lang="en-GB" smtClean="0"/>
              <a:pPr/>
              <a:t>‹#›</a:t>
            </a:fld>
            <a:endParaRPr lang="en-GB" dirty="0"/>
          </a:p>
        </p:txBody>
      </p:sp>
    </p:spTree>
    <p:extLst>
      <p:ext uri="{BB962C8B-B14F-4D97-AF65-F5344CB8AC3E}">
        <p14:creationId xmlns:p14="http://schemas.microsoft.com/office/powerpoint/2010/main" val="38515434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46FCA593-54A7-4AD0-9E1E-4D7B8ED93B70}" type="datetime1">
              <a:rPr lang="en-GB" smtClean="0"/>
              <a:pPr/>
              <a:t>30/11/2011</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678198E4-4287-4564-A251-C2A626CAFCCC}" type="slidenum">
              <a:rPr lang="en-GB" smtClean="0"/>
              <a:pPr/>
              <a:t>‹#›</a:t>
            </a:fld>
            <a:endParaRPr lang="en-GB" dirty="0"/>
          </a:p>
        </p:txBody>
      </p:sp>
    </p:spTree>
    <p:extLst>
      <p:ext uri="{BB962C8B-B14F-4D97-AF65-F5344CB8AC3E}">
        <p14:creationId xmlns:p14="http://schemas.microsoft.com/office/powerpoint/2010/main" val="473913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53248C42-FDA7-4621-B4E3-15D756A7CFAB}" type="datetime1">
              <a:rPr lang="en-GB" smtClean="0"/>
              <a:pPr/>
              <a:t>30/11/2011</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678198E4-4287-4564-A251-C2A626CAFCCC}" type="slidenum">
              <a:rPr lang="en-GB" smtClean="0"/>
              <a:pPr/>
              <a:t>‹#›</a:t>
            </a:fld>
            <a:endParaRPr lang="en-GB" dirty="0"/>
          </a:p>
        </p:txBody>
      </p:sp>
    </p:spTree>
    <p:extLst>
      <p:ext uri="{BB962C8B-B14F-4D97-AF65-F5344CB8AC3E}">
        <p14:creationId xmlns:p14="http://schemas.microsoft.com/office/powerpoint/2010/main" val="1715006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D21317BA-054F-44CC-B067-7C5F6B7E90AE}" type="datetime1">
              <a:rPr lang="en-GB" smtClean="0"/>
              <a:pPr/>
              <a:t>30/11/2011</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678198E4-4287-4564-A251-C2A626CAFCCC}" type="slidenum">
              <a:rPr lang="en-GB" smtClean="0"/>
              <a:pPr/>
              <a:t>‹#›</a:t>
            </a:fld>
            <a:endParaRPr lang="en-GB" dirty="0"/>
          </a:p>
        </p:txBody>
      </p:sp>
    </p:spTree>
    <p:extLst>
      <p:ext uri="{BB962C8B-B14F-4D97-AF65-F5344CB8AC3E}">
        <p14:creationId xmlns:p14="http://schemas.microsoft.com/office/powerpoint/2010/main" val="7443718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FE80CC-94C3-4337-94DA-5BE44F7E38E9}" type="datetime1">
              <a:rPr lang="en-GB" smtClean="0"/>
              <a:pPr/>
              <a:t>30/11/2011</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678198E4-4287-4564-A251-C2A626CAFCCC}" type="slidenum">
              <a:rPr lang="en-GB" smtClean="0"/>
              <a:pPr/>
              <a:t>‹#›</a:t>
            </a:fld>
            <a:endParaRPr lang="en-GB" dirty="0"/>
          </a:p>
        </p:txBody>
      </p:sp>
    </p:spTree>
    <p:extLst>
      <p:ext uri="{BB962C8B-B14F-4D97-AF65-F5344CB8AC3E}">
        <p14:creationId xmlns:p14="http://schemas.microsoft.com/office/powerpoint/2010/main" val="12929075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A65760-C7F5-4253-9374-E361EABB09FF}" type="datetime1">
              <a:rPr lang="en-GB" smtClean="0"/>
              <a:pPr/>
              <a:t>30/11/2011</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678198E4-4287-4564-A251-C2A626CAFCCC}" type="slidenum">
              <a:rPr lang="en-GB" smtClean="0"/>
              <a:pPr/>
              <a:t>‹#›</a:t>
            </a:fld>
            <a:endParaRPr lang="en-GB" dirty="0"/>
          </a:p>
        </p:txBody>
      </p:sp>
    </p:spTree>
    <p:extLst>
      <p:ext uri="{BB962C8B-B14F-4D97-AF65-F5344CB8AC3E}">
        <p14:creationId xmlns:p14="http://schemas.microsoft.com/office/powerpoint/2010/main" val="17773120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4880D7-8A45-4ED7-B0A6-529D3CBA47AE}" type="datetime1">
              <a:rPr lang="en-GB" smtClean="0"/>
              <a:pPr/>
              <a:t>30/11/2011</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678198E4-4287-4564-A251-C2A626CAFCCC}" type="slidenum">
              <a:rPr lang="en-GB" smtClean="0"/>
              <a:pPr/>
              <a:t>‹#›</a:t>
            </a:fld>
            <a:endParaRPr lang="en-GB" dirty="0"/>
          </a:p>
        </p:txBody>
      </p:sp>
    </p:spTree>
    <p:extLst>
      <p:ext uri="{BB962C8B-B14F-4D97-AF65-F5344CB8AC3E}">
        <p14:creationId xmlns:p14="http://schemas.microsoft.com/office/powerpoint/2010/main" val="34281558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4A0046-0974-4F70-A9C0-CE2D314ABCDB}" type="datetime1">
              <a:rPr lang="en-GB" smtClean="0"/>
              <a:pPr/>
              <a:t>30/11/2011</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8198E4-4287-4564-A251-C2A626CAFCCC}" type="slidenum">
              <a:rPr lang="en-GB" smtClean="0"/>
              <a:pPr/>
              <a:t>‹#›</a:t>
            </a:fld>
            <a:endParaRPr lang="en-GB" dirty="0"/>
          </a:p>
        </p:txBody>
      </p:sp>
    </p:spTree>
    <p:extLst>
      <p:ext uri="{BB962C8B-B14F-4D97-AF65-F5344CB8AC3E}">
        <p14:creationId xmlns:p14="http://schemas.microsoft.com/office/powerpoint/2010/main" val="35715447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emedicine.medscape.com/article/1271543-overview"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4.xml"/><Relationship Id="rId1" Type="http://schemas.openxmlformats.org/officeDocument/2006/relationships/slideLayout" Target="../slideLayouts/slideLayout7.xml"/><Relationship Id="rId5" Type="http://schemas.openxmlformats.org/officeDocument/2006/relationships/image" Target="../media/image1.png"/><Relationship Id="rId4" Type="http://schemas.openxmlformats.org/officeDocument/2006/relationships/image" Target="../media/image2.gif"/></Relationships>
</file>

<file path=ppt/slides/_rels/slide3.xml.rels><?xml version="1.0" encoding="UTF-8" standalone="yes"?>
<Relationships xmlns="http://schemas.openxmlformats.org/package/2006/relationships"><Relationship Id="rId3" Type="http://schemas.openxmlformats.org/officeDocument/2006/relationships/hyperlink" Target="http://emedicine.medscape.com/article/261435-overview"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hyperlink" Target="http://emedicine.medscape.com/article/796690-overview"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hyperlink" Target="http://emedicine.medscape.com/article/1618038-overview" TargetMode="External"/><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image" Target="../media/image1.png"/><Relationship Id="rId5" Type="http://schemas.openxmlformats.org/officeDocument/2006/relationships/hyperlink" Target="http://emedicine.medscape.com/article/127547-overview" TargetMode="External"/><Relationship Id="rId4" Type="http://schemas.openxmlformats.org/officeDocument/2006/relationships/hyperlink" Target="http://emedicine.medscape.com/article/254657-overview"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hyperlink" Target="http://emedicine.medscape.com/article/784389-overview" TargetMode="External"/><Relationship Id="rId3" Type="http://schemas.openxmlformats.org/officeDocument/2006/relationships/hyperlink" Target="http://emedicine.medscape.com/article/1163554-overview" TargetMode="External"/><Relationship Id="rId7" Type="http://schemas.openxmlformats.org/officeDocument/2006/relationships/hyperlink" Target="http://emedicine.medscape.com/article/767359-overview" TargetMode="External"/><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hyperlink" Target="http://emedicine.medscape.com/article/791896-overview" TargetMode="External"/><Relationship Id="rId11" Type="http://schemas.openxmlformats.org/officeDocument/2006/relationships/image" Target="../media/image1.png"/><Relationship Id="rId5" Type="http://schemas.openxmlformats.org/officeDocument/2006/relationships/hyperlink" Target="http://emedicine.medscape.com/article/166129-overview" TargetMode="External"/><Relationship Id="rId10" Type="http://schemas.openxmlformats.org/officeDocument/2006/relationships/hyperlink" Target="http://emedicine.medscape.com/article/793904-overview" TargetMode="External"/><Relationship Id="rId4" Type="http://schemas.openxmlformats.org/officeDocument/2006/relationships/hyperlink" Target="http://emedicine.medscape.com/article/794076-overview" TargetMode="External"/><Relationship Id="rId9" Type="http://schemas.openxmlformats.org/officeDocument/2006/relationships/hyperlink" Target="http://emedicine.medscape.com/article/793821-overview"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36713"/>
            <a:ext cx="7772400" cy="2763738"/>
          </a:xfrm>
        </p:spPr>
        <p:txBody>
          <a:bodyPr>
            <a:normAutofit fontScale="90000"/>
          </a:bodyPr>
          <a:lstStyle/>
          <a:p>
            <a:r>
              <a:rPr lang="en-GB" dirty="0"/>
              <a:t>The </a:t>
            </a:r>
            <a:r>
              <a:rPr lang="en-GB" dirty="0" smtClean="0"/>
              <a:t>Ecliptic Patient </a:t>
            </a:r>
            <a:r>
              <a:rPr lang="en-GB" dirty="0"/>
              <a:t>and </a:t>
            </a:r>
            <a:r>
              <a:rPr lang="en-GB" dirty="0" smtClean="0"/>
              <a:t>Management</a:t>
            </a:r>
            <a:r>
              <a:rPr lang="en-GB" dirty="0"/>
              <a:t>: local and international practices</a:t>
            </a:r>
            <a:br>
              <a:rPr lang="en-GB" dirty="0"/>
            </a:br>
            <a:endParaRPr lang="en-GB" dirty="0"/>
          </a:p>
        </p:txBody>
      </p:sp>
      <p:sp>
        <p:nvSpPr>
          <p:cNvPr id="3" name="Subtitle 2"/>
          <p:cNvSpPr>
            <a:spLocks noGrp="1"/>
          </p:cNvSpPr>
          <p:nvPr>
            <p:ph type="subTitle" idx="1"/>
          </p:nvPr>
        </p:nvSpPr>
        <p:spPr/>
        <p:txBody>
          <a:bodyPr/>
          <a:lstStyle/>
          <a:p>
            <a:r>
              <a:rPr lang="en-GB" dirty="0" smtClean="0"/>
              <a:t>Dr. Chisale Mhango FRCOG</a:t>
            </a:r>
            <a:endParaRPr lang="en-GB" dirty="0"/>
          </a:p>
        </p:txBody>
      </p:sp>
      <p:sp>
        <p:nvSpPr>
          <p:cNvPr id="4" name="Slide Number Placeholder 3"/>
          <p:cNvSpPr>
            <a:spLocks noGrp="1"/>
          </p:cNvSpPr>
          <p:nvPr>
            <p:ph type="sldNum" sz="quarter" idx="12"/>
          </p:nvPr>
        </p:nvSpPr>
        <p:spPr/>
        <p:txBody>
          <a:bodyPr/>
          <a:lstStyle/>
          <a:p>
            <a:fld id="{678198E4-4287-4564-A251-C2A626CAFCCC}" type="slidenum">
              <a:rPr lang="en-GB" smtClean="0"/>
              <a:pPr/>
              <a:t>1</a:t>
            </a:fld>
            <a:endParaRPr lang="en-GB" dirty="0"/>
          </a:p>
        </p:txBody>
      </p:sp>
      <p:sp>
        <p:nvSpPr>
          <p:cNvPr id="5" name="Rectangle 4"/>
          <p:cNvSpPr/>
          <p:nvPr/>
        </p:nvSpPr>
        <p:spPr>
          <a:xfrm>
            <a:off x="323528" y="6309320"/>
            <a:ext cx="2493055" cy="369332"/>
          </a:xfrm>
          <a:prstGeom prst="rect">
            <a:avLst/>
          </a:prstGeom>
        </p:spPr>
        <p:txBody>
          <a:bodyPr wrap="none">
            <a:spAutoFit/>
          </a:bodyPr>
          <a:lstStyle/>
          <a:p>
            <a:r>
              <a:rPr lang="en-US" b="1" dirty="0">
                <a:solidFill>
                  <a:srgbClr val="511D03"/>
                </a:solidFill>
                <a:latin typeface="Helvetica" pitchFamily="34" charset="0"/>
              </a:rPr>
              <a:t>NPC Training in MNH</a:t>
            </a:r>
          </a:p>
        </p:txBody>
      </p:sp>
      <p:pic>
        <p:nvPicPr>
          <p:cNvPr id="6" name="Picture 2" descr="F:\Temporary\MALAWI FLAG\new flag[1].bmp"/>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5736" y="6209928"/>
            <a:ext cx="1008112" cy="6480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63238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Laboratory </a:t>
            </a:r>
            <a:r>
              <a:rPr lang="en-GB" dirty="0"/>
              <a:t>studies </a:t>
            </a:r>
            <a:r>
              <a:rPr lang="en-GB" dirty="0" smtClean="0"/>
              <a:t>to </a:t>
            </a:r>
            <a:r>
              <a:rPr lang="en-GB" dirty="0"/>
              <a:t>guide </a:t>
            </a:r>
            <a:r>
              <a:rPr lang="en-GB" dirty="0" smtClean="0"/>
              <a:t>management [60]:</a:t>
            </a:r>
            <a:endParaRPr lang="en-GB" dirty="0"/>
          </a:p>
        </p:txBody>
      </p:sp>
      <p:sp>
        <p:nvSpPr>
          <p:cNvPr id="3" name="Content Placeholder 2"/>
          <p:cNvSpPr>
            <a:spLocks noGrp="1"/>
          </p:cNvSpPr>
          <p:nvPr>
            <p:ph sz="half" idx="1"/>
          </p:nvPr>
        </p:nvSpPr>
        <p:spPr/>
        <p:txBody>
          <a:bodyPr>
            <a:normAutofit fontScale="70000" lnSpcReduction="20000"/>
          </a:bodyPr>
          <a:lstStyle/>
          <a:p>
            <a:pPr marL="514350" indent="-514350">
              <a:buFont typeface="+mj-lt"/>
              <a:buAutoNum type="arabicPeriod"/>
            </a:pPr>
            <a:r>
              <a:rPr lang="en-GB" b="1" dirty="0" smtClean="0"/>
              <a:t>FBC with </a:t>
            </a:r>
            <a:r>
              <a:rPr lang="en-GB" b="1" dirty="0"/>
              <a:t>platelet </a:t>
            </a:r>
            <a:r>
              <a:rPr lang="en-GB" b="1" dirty="0" smtClean="0"/>
              <a:t>count</a:t>
            </a:r>
          </a:p>
          <a:p>
            <a:pPr marL="514350" indent="-514350">
              <a:buFont typeface="+mj-lt"/>
              <a:buAutoNum type="arabicPeriod"/>
            </a:pPr>
            <a:endParaRPr lang="en-GB" dirty="0"/>
          </a:p>
          <a:p>
            <a:pPr marL="514350" indent="-514350">
              <a:buFont typeface="+mj-lt"/>
              <a:buAutoNum type="arabicPeriod"/>
            </a:pPr>
            <a:r>
              <a:rPr lang="en-GB" b="1" dirty="0" smtClean="0"/>
              <a:t>Liver </a:t>
            </a:r>
            <a:r>
              <a:rPr lang="en-GB" b="1" dirty="0"/>
              <a:t>function </a:t>
            </a:r>
            <a:r>
              <a:rPr lang="en-GB" b="1" dirty="0" smtClean="0"/>
              <a:t>test</a:t>
            </a:r>
          </a:p>
          <a:p>
            <a:pPr marL="914400" lvl="1" indent="-514350">
              <a:buFont typeface="+mj-lt"/>
              <a:buAutoNum type="romanLcPeriod"/>
            </a:pPr>
            <a:r>
              <a:rPr lang="en-GB" sz="2800" dirty="0" smtClean="0"/>
              <a:t>Aspartate </a:t>
            </a:r>
            <a:r>
              <a:rPr lang="en-GB" sz="2800" dirty="0"/>
              <a:t>aminotransferase (SGOT) &gt;72 </a:t>
            </a:r>
            <a:r>
              <a:rPr lang="en-GB" sz="2800" dirty="0" smtClean="0"/>
              <a:t>IU/L</a:t>
            </a:r>
          </a:p>
          <a:p>
            <a:pPr marL="914400" lvl="1" indent="-514350">
              <a:buFont typeface="+mj-lt"/>
              <a:buAutoNum type="romanLcPeriod"/>
            </a:pPr>
            <a:r>
              <a:rPr lang="en-GB" sz="2800" dirty="0" smtClean="0"/>
              <a:t>Plasma </a:t>
            </a:r>
            <a:r>
              <a:rPr lang="en-GB" sz="2800" dirty="0"/>
              <a:t>albumin (decrease because of </a:t>
            </a:r>
            <a:r>
              <a:rPr lang="en-GB" sz="2800" dirty="0" smtClean="0"/>
              <a:t>hemodilution)</a:t>
            </a:r>
          </a:p>
          <a:p>
            <a:pPr marL="1314450" lvl="2" indent="-514350">
              <a:buFont typeface="+mj-lt"/>
              <a:buAutoNum type="arabicPeriod"/>
            </a:pPr>
            <a:r>
              <a:rPr lang="en-GB" sz="2800" dirty="0" smtClean="0"/>
              <a:t>Total </a:t>
            </a:r>
            <a:r>
              <a:rPr lang="en-GB" sz="2800" dirty="0"/>
              <a:t>bilirubin &gt; 1.2 </a:t>
            </a:r>
            <a:r>
              <a:rPr lang="en-GB" sz="2800" dirty="0" smtClean="0"/>
              <a:t>mg/</a:t>
            </a:r>
            <a:r>
              <a:rPr lang="en-GB" sz="2800" dirty="0" err="1" smtClean="0"/>
              <a:t>dL</a:t>
            </a:r>
            <a:endParaRPr lang="en-GB" sz="2800" dirty="0" smtClean="0"/>
          </a:p>
          <a:p>
            <a:pPr marL="914400" lvl="1" indent="-514350">
              <a:buFont typeface="+mj-lt"/>
              <a:buAutoNum type="romanLcPeriod"/>
            </a:pPr>
            <a:r>
              <a:rPr lang="en-GB" sz="2800" dirty="0" smtClean="0"/>
              <a:t>LDH </a:t>
            </a:r>
            <a:r>
              <a:rPr lang="en-GB" sz="2800" dirty="0"/>
              <a:t>&gt;600 IU/L</a:t>
            </a:r>
            <a:r>
              <a:rPr lang="en-GB" sz="2800" baseline="30000" dirty="0"/>
              <a:t>[2] </a:t>
            </a:r>
            <a:endParaRPr lang="en-GB" sz="2800" baseline="30000" dirty="0" smtClean="0"/>
          </a:p>
          <a:p>
            <a:pPr marL="914400" lvl="1" indent="-514350">
              <a:buFont typeface="+mj-lt"/>
              <a:buAutoNum type="romanLcPeriod"/>
            </a:pPr>
            <a:r>
              <a:rPr lang="en-GB" sz="2800" dirty="0" smtClean="0"/>
              <a:t>Elevated </a:t>
            </a:r>
            <a:r>
              <a:rPr lang="en-GB" sz="2800" dirty="0"/>
              <a:t>levels due to hepatocellular injury and HELLP syndrome</a:t>
            </a:r>
          </a:p>
          <a:p>
            <a:pPr marL="914400" lvl="1" indent="-514350">
              <a:buFont typeface="+mj-lt"/>
              <a:buAutoNum type="romanLcPeriod"/>
            </a:pPr>
            <a:endParaRPr lang="en-GB" sz="2800" dirty="0" smtClean="0"/>
          </a:p>
          <a:p>
            <a:endParaRPr lang="en-GB" dirty="0"/>
          </a:p>
        </p:txBody>
      </p:sp>
      <p:sp>
        <p:nvSpPr>
          <p:cNvPr id="4" name="Content Placeholder 3"/>
          <p:cNvSpPr>
            <a:spLocks noGrp="1"/>
          </p:cNvSpPr>
          <p:nvPr>
            <p:ph sz="half" idx="2"/>
          </p:nvPr>
        </p:nvSpPr>
        <p:spPr/>
        <p:txBody>
          <a:bodyPr>
            <a:normAutofit fontScale="70000" lnSpcReduction="20000"/>
          </a:bodyPr>
          <a:lstStyle/>
          <a:p>
            <a:pPr marL="914400" lvl="1" indent="-514350">
              <a:buFont typeface="+mj-lt"/>
              <a:buAutoNum type="romanLcPeriod" startAt="5"/>
            </a:pPr>
            <a:r>
              <a:rPr lang="en-GB" sz="2900" dirty="0" smtClean="0"/>
              <a:t>Fibrinogen </a:t>
            </a:r>
            <a:r>
              <a:rPr lang="en-GB" sz="2900" dirty="0"/>
              <a:t>levels</a:t>
            </a:r>
            <a:r>
              <a:rPr lang="en-GB" sz="2900" dirty="0" smtClean="0"/>
              <a:t>, and </a:t>
            </a:r>
            <a:r>
              <a:rPr lang="en-GB" sz="2900" dirty="0"/>
              <a:t>fibrin </a:t>
            </a:r>
            <a:r>
              <a:rPr lang="en-GB" sz="2900" dirty="0" smtClean="0"/>
              <a:t>degradation products and</a:t>
            </a:r>
            <a:endParaRPr lang="en-GB" sz="2900" dirty="0"/>
          </a:p>
          <a:p>
            <a:pPr marL="914400" lvl="1" indent="-514350">
              <a:buFont typeface="+mj-lt"/>
              <a:buAutoNum type="romanLcPeriod" startAt="5"/>
            </a:pPr>
            <a:r>
              <a:rPr lang="en-GB" sz="2900" dirty="0" smtClean="0"/>
              <a:t>Prothrombin </a:t>
            </a:r>
            <a:r>
              <a:rPr lang="en-GB" sz="2900" dirty="0"/>
              <a:t>time</a:t>
            </a:r>
            <a:r>
              <a:rPr lang="en-GB" sz="2900" dirty="0" smtClean="0"/>
              <a:t>,(</a:t>
            </a:r>
            <a:r>
              <a:rPr lang="en-GB" sz="2900" dirty="0"/>
              <a:t>abruptio placentae, or microangiopathic haemolytic </a:t>
            </a:r>
            <a:r>
              <a:rPr lang="en-GB" sz="2900" dirty="0" smtClean="0"/>
              <a:t>anaemia), </a:t>
            </a:r>
            <a:endParaRPr lang="en-GB" sz="2900" dirty="0"/>
          </a:p>
          <a:p>
            <a:pPr marL="914400" lvl="1" indent="-514350">
              <a:buFont typeface="+mj-lt"/>
              <a:buAutoNum type="romanLcPeriod" startAt="5"/>
            </a:pPr>
            <a:r>
              <a:rPr lang="en-GB" sz="2900" dirty="0" smtClean="0"/>
              <a:t>Activated </a:t>
            </a:r>
            <a:r>
              <a:rPr lang="en-GB" sz="2900" dirty="0"/>
              <a:t>partial </a:t>
            </a:r>
            <a:r>
              <a:rPr lang="en-GB" sz="2900" dirty="0" err="1"/>
              <a:t>thromboplastin</a:t>
            </a:r>
            <a:r>
              <a:rPr lang="en-GB" sz="2900" dirty="0"/>
              <a:t> </a:t>
            </a:r>
            <a:r>
              <a:rPr lang="en-GB" sz="2900" dirty="0" smtClean="0"/>
              <a:t>time</a:t>
            </a:r>
            <a:endParaRPr lang="en-GB" sz="2900" dirty="0"/>
          </a:p>
          <a:p>
            <a:pPr marL="514350" indent="-514350">
              <a:buFont typeface="+mj-lt"/>
              <a:buAutoNum type="arabicPeriod" startAt="3"/>
            </a:pPr>
            <a:endParaRPr lang="en-GB" b="1" dirty="0" smtClean="0"/>
          </a:p>
          <a:p>
            <a:pPr marL="514350" indent="-514350">
              <a:buFont typeface="+mj-lt"/>
              <a:buAutoNum type="arabicPeriod" startAt="3"/>
            </a:pPr>
            <a:r>
              <a:rPr lang="en-GB" b="1" dirty="0" smtClean="0"/>
              <a:t>Kidney </a:t>
            </a:r>
            <a:r>
              <a:rPr lang="en-GB" b="1" dirty="0"/>
              <a:t>function tests</a:t>
            </a:r>
          </a:p>
          <a:p>
            <a:pPr marL="914400" lvl="1" indent="-514350">
              <a:buFont typeface="+mj-lt"/>
              <a:buAutoNum type="alphaLcPeriod"/>
            </a:pPr>
            <a:r>
              <a:rPr lang="en-GB" sz="2900" dirty="0"/>
              <a:t>Blood Urea Nitrogen,</a:t>
            </a:r>
          </a:p>
          <a:p>
            <a:pPr marL="914400" lvl="1" indent="-514350">
              <a:buFont typeface="+mj-lt"/>
              <a:buAutoNum type="alphaLcPeriod"/>
            </a:pPr>
            <a:r>
              <a:rPr lang="en-GB" sz="2900" dirty="0"/>
              <a:t>Creatinine clearance,</a:t>
            </a:r>
          </a:p>
          <a:p>
            <a:pPr marL="914400" lvl="1" indent="-514350">
              <a:buFont typeface="+mj-lt"/>
              <a:buAutoNum type="alphaLcPeriod"/>
            </a:pPr>
            <a:r>
              <a:rPr lang="en-GB" sz="2900" dirty="0"/>
              <a:t>Uric acid,</a:t>
            </a:r>
          </a:p>
          <a:p>
            <a:pPr marL="914400" lvl="1" indent="-514350">
              <a:buFont typeface="+mj-lt"/>
              <a:buAutoNum type="alphaLcPeriod"/>
            </a:pPr>
            <a:r>
              <a:rPr lang="en-GB" sz="2900" dirty="0"/>
              <a:t>24-hour urine collection for protein </a:t>
            </a:r>
            <a:r>
              <a:rPr lang="en-GB" sz="2900" dirty="0" smtClean="0"/>
              <a:t>excretion</a:t>
            </a:r>
            <a:endParaRPr lang="en-GB" sz="2900" dirty="0"/>
          </a:p>
          <a:p>
            <a:endParaRPr lang="en-GB" dirty="0"/>
          </a:p>
          <a:p>
            <a:endParaRPr lang="en-GB" dirty="0"/>
          </a:p>
        </p:txBody>
      </p:sp>
      <p:sp>
        <p:nvSpPr>
          <p:cNvPr id="5" name="Slide Number Placeholder 4"/>
          <p:cNvSpPr>
            <a:spLocks noGrp="1"/>
          </p:cNvSpPr>
          <p:nvPr>
            <p:ph type="sldNum" sz="quarter" idx="12"/>
          </p:nvPr>
        </p:nvSpPr>
        <p:spPr/>
        <p:txBody>
          <a:bodyPr/>
          <a:lstStyle/>
          <a:p>
            <a:fld id="{678198E4-4287-4564-A251-C2A626CAFCCC}" type="slidenum">
              <a:rPr lang="en-GB" smtClean="0"/>
              <a:pPr/>
              <a:t>10</a:t>
            </a:fld>
            <a:endParaRPr lang="en-GB" dirty="0"/>
          </a:p>
        </p:txBody>
      </p:sp>
    </p:spTree>
    <p:extLst>
      <p:ext uri="{BB962C8B-B14F-4D97-AF65-F5344CB8AC3E}">
        <p14:creationId xmlns:p14="http://schemas.microsoft.com/office/powerpoint/2010/main" val="30107897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Maternal and Neonatal Outcomes</a:t>
            </a:r>
            <a:endParaRPr lang="en-GB" dirty="0"/>
          </a:p>
        </p:txBody>
      </p:sp>
      <p:sp>
        <p:nvSpPr>
          <p:cNvPr id="6" name="Text Placeholder 5"/>
          <p:cNvSpPr>
            <a:spLocks noGrp="1"/>
          </p:cNvSpPr>
          <p:nvPr>
            <p:ph type="body" idx="1"/>
          </p:nvPr>
        </p:nvSpPr>
        <p:spPr/>
        <p:txBody>
          <a:bodyPr>
            <a:normAutofit/>
          </a:bodyPr>
          <a:lstStyle/>
          <a:p>
            <a:r>
              <a:rPr lang="en-GB" sz="3200" dirty="0" smtClean="0"/>
              <a:t>Maternal mortality</a:t>
            </a:r>
            <a:endParaRPr lang="en-GB" sz="3200" dirty="0"/>
          </a:p>
        </p:txBody>
      </p:sp>
      <p:sp>
        <p:nvSpPr>
          <p:cNvPr id="3" name="Content Placeholder 2"/>
          <p:cNvSpPr>
            <a:spLocks noGrp="1"/>
          </p:cNvSpPr>
          <p:nvPr>
            <p:ph sz="half" idx="2"/>
          </p:nvPr>
        </p:nvSpPr>
        <p:spPr/>
        <p:txBody>
          <a:bodyPr/>
          <a:lstStyle/>
          <a:p>
            <a:pPr marL="0" indent="0">
              <a:buNone/>
            </a:pPr>
            <a:r>
              <a:rPr lang="en-GB" sz="2800" dirty="0"/>
              <a:t>Maternal death is largely a result </a:t>
            </a:r>
            <a:r>
              <a:rPr lang="en-GB" sz="2800" dirty="0" smtClean="0"/>
              <a:t>of</a:t>
            </a:r>
          </a:p>
          <a:p>
            <a:r>
              <a:rPr lang="en-GB" sz="2800" dirty="0" smtClean="0"/>
              <a:t>complications </a:t>
            </a:r>
            <a:r>
              <a:rPr lang="en-GB" sz="2800" dirty="0"/>
              <a:t>from abruptio </a:t>
            </a:r>
            <a:r>
              <a:rPr lang="en-GB" sz="2800" dirty="0" smtClean="0"/>
              <a:t>placentae,</a:t>
            </a:r>
          </a:p>
          <a:p>
            <a:r>
              <a:rPr lang="en-GB" sz="2800" dirty="0" smtClean="0"/>
              <a:t>hepatic </a:t>
            </a:r>
            <a:r>
              <a:rPr lang="en-GB" sz="2800" dirty="0"/>
              <a:t>rupture, </a:t>
            </a:r>
            <a:r>
              <a:rPr lang="en-GB" sz="2800" dirty="0" smtClean="0"/>
              <a:t>and</a:t>
            </a:r>
          </a:p>
          <a:p>
            <a:r>
              <a:rPr lang="en-GB" sz="2800" dirty="0" smtClean="0"/>
              <a:t>Eclampsia</a:t>
            </a:r>
            <a:endParaRPr lang="en-GB" sz="2800" dirty="0"/>
          </a:p>
          <a:p>
            <a:pPr lvl="1"/>
            <a:r>
              <a:rPr lang="en-GB" dirty="0" smtClean="0"/>
              <a:t>Cerebral oedema </a:t>
            </a:r>
            <a:endParaRPr lang="en-GB" dirty="0"/>
          </a:p>
        </p:txBody>
      </p:sp>
      <p:sp>
        <p:nvSpPr>
          <p:cNvPr id="7" name="Text Placeholder 6"/>
          <p:cNvSpPr>
            <a:spLocks noGrp="1"/>
          </p:cNvSpPr>
          <p:nvPr>
            <p:ph type="body" sz="quarter" idx="3"/>
          </p:nvPr>
        </p:nvSpPr>
        <p:spPr/>
        <p:txBody>
          <a:bodyPr>
            <a:normAutofit/>
          </a:bodyPr>
          <a:lstStyle/>
          <a:p>
            <a:r>
              <a:rPr lang="en-GB" sz="3200" dirty="0" smtClean="0"/>
              <a:t>Neonatal mortality</a:t>
            </a:r>
            <a:endParaRPr lang="en-GB" sz="3200" dirty="0"/>
          </a:p>
        </p:txBody>
      </p:sp>
      <p:sp>
        <p:nvSpPr>
          <p:cNvPr id="8" name="Content Placeholder 7"/>
          <p:cNvSpPr>
            <a:spLocks noGrp="1"/>
          </p:cNvSpPr>
          <p:nvPr>
            <p:ph sz="quarter" idx="4"/>
          </p:nvPr>
        </p:nvSpPr>
        <p:spPr/>
        <p:txBody>
          <a:bodyPr>
            <a:normAutofit/>
          </a:bodyPr>
          <a:lstStyle/>
          <a:p>
            <a:r>
              <a:rPr lang="en-GB" sz="2800" dirty="0" smtClean="0"/>
              <a:t>Delivery likely </a:t>
            </a:r>
            <a:r>
              <a:rPr lang="en-GB" sz="2800" dirty="0"/>
              <a:t>to be </a:t>
            </a:r>
            <a:r>
              <a:rPr lang="en-GB" sz="2800" dirty="0" smtClean="0"/>
              <a:t>preterm. Sequelae </a:t>
            </a:r>
            <a:r>
              <a:rPr lang="en-GB" sz="2800" dirty="0"/>
              <a:t>of </a:t>
            </a:r>
            <a:r>
              <a:rPr lang="en-GB" sz="2800" dirty="0" smtClean="0"/>
              <a:t>prematurity include</a:t>
            </a:r>
          </a:p>
          <a:p>
            <a:pPr lvl="1"/>
            <a:r>
              <a:rPr lang="en-GB" dirty="0" smtClean="0"/>
              <a:t>respiratory </a:t>
            </a:r>
            <a:r>
              <a:rPr lang="en-GB" dirty="0"/>
              <a:t>distress </a:t>
            </a:r>
            <a:r>
              <a:rPr lang="en-GB" dirty="0" smtClean="0"/>
              <a:t>syndrome,</a:t>
            </a:r>
          </a:p>
          <a:p>
            <a:pPr lvl="1"/>
            <a:r>
              <a:rPr lang="en-GB" dirty="0" smtClean="0"/>
              <a:t>chronic </a:t>
            </a:r>
            <a:r>
              <a:rPr lang="en-GB" dirty="0"/>
              <a:t>lung </a:t>
            </a:r>
            <a:r>
              <a:rPr lang="en-GB" dirty="0" smtClean="0"/>
              <a:t>disease,</a:t>
            </a:r>
          </a:p>
          <a:p>
            <a:pPr lvl="1"/>
            <a:r>
              <a:rPr lang="en-GB" dirty="0" smtClean="0"/>
              <a:t>intraventricular haemorrhage,</a:t>
            </a:r>
          </a:p>
          <a:p>
            <a:pPr lvl="1"/>
            <a:r>
              <a:rPr lang="en-GB" dirty="0" smtClean="0"/>
              <a:t>cerebral palsy,</a:t>
            </a:r>
          </a:p>
          <a:p>
            <a:pPr lvl="1"/>
            <a:r>
              <a:rPr lang="en-GB" dirty="0" smtClean="0"/>
              <a:t>sepsis,</a:t>
            </a:r>
          </a:p>
          <a:p>
            <a:pPr lvl="1"/>
            <a:r>
              <a:rPr lang="en-GB" dirty="0" smtClean="0"/>
              <a:t>necrotizing enterocolitis.</a:t>
            </a:r>
            <a:endParaRPr lang="en-GB" dirty="0"/>
          </a:p>
          <a:p>
            <a:endParaRPr lang="en-GB" dirty="0"/>
          </a:p>
        </p:txBody>
      </p:sp>
      <p:sp>
        <p:nvSpPr>
          <p:cNvPr id="4" name="Slide Number Placeholder 3"/>
          <p:cNvSpPr>
            <a:spLocks noGrp="1"/>
          </p:cNvSpPr>
          <p:nvPr>
            <p:ph type="sldNum" sz="quarter" idx="12"/>
          </p:nvPr>
        </p:nvSpPr>
        <p:spPr/>
        <p:txBody>
          <a:bodyPr/>
          <a:lstStyle/>
          <a:p>
            <a:fld id="{678198E4-4287-4564-A251-C2A626CAFCCC}" type="slidenum">
              <a:rPr lang="en-GB" smtClean="0"/>
              <a:pPr/>
              <a:t>11</a:t>
            </a:fld>
            <a:endParaRPr lang="en-GB" dirty="0"/>
          </a:p>
        </p:txBody>
      </p:sp>
    </p:spTree>
    <p:extLst>
      <p:ext uri="{BB962C8B-B14F-4D97-AF65-F5344CB8AC3E}">
        <p14:creationId xmlns:p14="http://schemas.microsoft.com/office/powerpoint/2010/main" val="8368706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Management</a:t>
            </a:r>
            <a:endParaRPr lang="en-GB" dirty="0"/>
          </a:p>
        </p:txBody>
      </p:sp>
      <p:sp>
        <p:nvSpPr>
          <p:cNvPr id="5" name="Content Placeholder 4"/>
          <p:cNvSpPr>
            <a:spLocks noGrp="1"/>
          </p:cNvSpPr>
          <p:nvPr>
            <p:ph sz="half" idx="2"/>
          </p:nvPr>
        </p:nvSpPr>
        <p:spPr>
          <a:xfrm>
            <a:off x="457200" y="1700808"/>
            <a:ext cx="4040188" cy="4824536"/>
          </a:xfrm>
        </p:spPr>
        <p:txBody>
          <a:bodyPr>
            <a:normAutofit/>
          </a:bodyPr>
          <a:lstStyle/>
          <a:p>
            <a:r>
              <a:rPr lang="en-GB" sz="3000" dirty="0"/>
              <a:t>Delivery is </a:t>
            </a:r>
            <a:r>
              <a:rPr lang="en-GB" sz="3000" dirty="0" smtClean="0"/>
              <a:t>only </a:t>
            </a:r>
            <a:r>
              <a:rPr lang="en-GB" sz="3000" dirty="0"/>
              <a:t>definitive treatment for </a:t>
            </a:r>
            <a:r>
              <a:rPr lang="en-GB" sz="3000" dirty="0" smtClean="0"/>
              <a:t>eclampsia </a:t>
            </a:r>
            <a:r>
              <a:rPr lang="en-GB" sz="1900" dirty="0" smtClean="0">
                <a:solidFill>
                  <a:srgbClr val="FF0000"/>
                </a:solidFill>
              </a:rPr>
              <a:t>(i.e. removal of the placenta from the uterus). </a:t>
            </a:r>
            <a:endParaRPr lang="en-GB" sz="1900" dirty="0">
              <a:solidFill>
                <a:srgbClr val="FF0000"/>
              </a:solidFill>
            </a:endParaRPr>
          </a:p>
          <a:p>
            <a:r>
              <a:rPr lang="en-GB" sz="3000" dirty="0" smtClean="0"/>
              <a:t>Admit </a:t>
            </a:r>
            <a:r>
              <a:rPr lang="en-GB" sz="3000" dirty="0"/>
              <a:t>to </a:t>
            </a:r>
            <a:r>
              <a:rPr lang="en-GB" sz="3000" dirty="0" smtClean="0"/>
              <a:t>intensive </a:t>
            </a:r>
            <a:r>
              <a:rPr lang="en-GB" sz="3000" dirty="0"/>
              <a:t>care setting for supportive care and treatment until delivery </a:t>
            </a:r>
            <a:r>
              <a:rPr lang="en-GB" sz="1900" dirty="0" smtClean="0">
                <a:solidFill>
                  <a:srgbClr val="FF0000"/>
                </a:solidFill>
              </a:rPr>
              <a:t>(do not leave woman alone).</a:t>
            </a:r>
          </a:p>
        </p:txBody>
      </p:sp>
      <p:sp>
        <p:nvSpPr>
          <p:cNvPr id="6" name="Text Placeholder 5"/>
          <p:cNvSpPr>
            <a:spLocks noGrp="1"/>
          </p:cNvSpPr>
          <p:nvPr>
            <p:ph type="body" sz="quarter" idx="3"/>
          </p:nvPr>
        </p:nvSpPr>
        <p:spPr>
          <a:xfrm>
            <a:off x="4716016" y="1124744"/>
            <a:ext cx="4041775" cy="639762"/>
          </a:xfrm>
        </p:spPr>
        <p:txBody>
          <a:bodyPr>
            <a:normAutofit/>
          </a:bodyPr>
          <a:lstStyle/>
          <a:p>
            <a:r>
              <a:rPr lang="en-GB" sz="2800" dirty="0" smtClean="0"/>
              <a:t>Supportive care</a:t>
            </a:r>
            <a:endParaRPr lang="en-GB" sz="2800" dirty="0"/>
          </a:p>
        </p:txBody>
      </p:sp>
      <p:sp>
        <p:nvSpPr>
          <p:cNvPr id="7" name="Content Placeholder 6"/>
          <p:cNvSpPr>
            <a:spLocks noGrp="1"/>
          </p:cNvSpPr>
          <p:nvPr>
            <p:ph sz="quarter" idx="4"/>
          </p:nvPr>
        </p:nvSpPr>
        <p:spPr>
          <a:xfrm>
            <a:off x="4645025" y="1772816"/>
            <a:ext cx="4041775" cy="4353347"/>
          </a:xfrm>
        </p:spPr>
        <p:txBody>
          <a:bodyPr>
            <a:normAutofit fontScale="92500" lnSpcReduction="20000"/>
          </a:bodyPr>
          <a:lstStyle/>
          <a:p>
            <a:pPr marL="457200" indent="-457200">
              <a:buFont typeface="+mj-lt"/>
              <a:buAutoNum type="arabicPeriod"/>
            </a:pPr>
            <a:r>
              <a:rPr lang="en-GB" b="1" dirty="0" smtClean="0"/>
              <a:t>Secure </a:t>
            </a:r>
            <a:r>
              <a:rPr lang="en-GB" b="1" dirty="0"/>
              <a:t>an intravenous (IV) line with a large-bore catheter</a:t>
            </a:r>
            <a:r>
              <a:rPr lang="en-GB" b="1" dirty="0" smtClean="0"/>
              <a:t>, - Ringer lactate or normal saline 30 drops/min. or 1 litre in 6-8 hrs.</a:t>
            </a:r>
          </a:p>
          <a:p>
            <a:pPr marL="457200" indent="-457200">
              <a:buFont typeface="+mj-lt"/>
              <a:buAutoNum type="arabicPeriod"/>
            </a:pPr>
            <a:r>
              <a:rPr lang="en-GB" b="1" dirty="0" smtClean="0"/>
              <a:t> Administer </a:t>
            </a:r>
            <a:r>
              <a:rPr lang="en-GB" b="1" dirty="0"/>
              <a:t>oxygen, and </a:t>
            </a:r>
            <a:r>
              <a:rPr lang="en-GB" b="1" dirty="0" smtClean="0"/>
              <a:t>(iii) keep patient in </a:t>
            </a:r>
            <a:r>
              <a:rPr lang="en-GB" b="1" dirty="0"/>
              <a:t>left lateral decubitus </a:t>
            </a:r>
            <a:r>
              <a:rPr lang="en-GB" b="1" dirty="0" smtClean="0"/>
              <a:t>position.</a:t>
            </a:r>
          </a:p>
          <a:p>
            <a:pPr marL="457200" indent="-457200">
              <a:buFont typeface="+mj-lt"/>
              <a:buAutoNum type="arabicPeriod"/>
            </a:pPr>
            <a:r>
              <a:rPr lang="en-GB" b="1" dirty="0" smtClean="0"/>
              <a:t>Supportive </a:t>
            </a:r>
            <a:r>
              <a:rPr lang="en-GB" b="1" dirty="0"/>
              <a:t>care for </a:t>
            </a:r>
            <a:r>
              <a:rPr lang="en-GB" b="1" dirty="0" smtClean="0"/>
              <a:t>ecliptic </a:t>
            </a:r>
            <a:r>
              <a:rPr lang="en-GB" b="1" dirty="0"/>
              <a:t>convulsions includes the following: </a:t>
            </a:r>
          </a:p>
          <a:p>
            <a:pPr lvl="1"/>
            <a:r>
              <a:rPr lang="en-GB" dirty="0"/>
              <a:t>Close </a:t>
            </a:r>
            <a:r>
              <a:rPr lang="en-GB" dirty="0" smtClean="0"/>
              <a:t>monitoring</a:t>
            </a:r>
          </a:p>
          <a:p>
            <a:pPr lvl="1"/>
            <a:r>
              <a:rPr lang="en-GB" dirty="0" smtClean="0"/>
              <a:t>Maintain airway at all times</a:t>
            </a:r>
            <a:endParaRPr lang="en-GB" dirty="0"/>
          </a:p>
          <a:p>
            <a:pPr lvl="1"/>
            <a:r>
              <a:rPr lang="en-GB" dirty="0" smtClean="0"/>
              <a:t>Anticonvulsant </a:t>
            </a:r>
            <a:r>
              <a:rPr lang="en-GB" dirty="0"/>
              <a:t>therapy</a:t>
            </a:r>
          </a:p>
          <a:p>
            <a:pPr lvl="1"/>
            <a:r>
              <a:rPr lang="en-GB" dirty="0"/>
              <a:t>Blood pressure (BP) control</a:t>
            </a:r>
          </a:p>
          <a:p>
            <a:endParaRPr lang="en-GB" dirty="0"/>
          </a:p>
          <a:p>
            <a:endParaRPr lang="en-GB" dirty="0"/>
          </a:p>
        </p:txBody>
      </p:sp>
      <p:sp>
        <p:nvSpPr>
          <p:cNvPr id="3" name="Slide Number Placeholder 2"/>
          <p:cNvSpPr>
            <a:spLocks noGrp="1"/>
          </p:cNvSpPr>
          <p:nvPr>
            <p:ph type="sldNum" sz="quarter" idx="12"/>
          </p:nvPr>
        </p:nvSpPr>
        <p:spPr/>
        <p:txBody>
          <a:bodyPr/>
          <a:lstStyle/>
          <a:p>
            <a:fld id="{678198E4-4287-4564-A251-C2A626CAFCCC}" type="slidenum">
              <a:rPr lang="en-GB" smtClean="0"/>
              <a:pPr/>
              <a:t>12</a:t>
            </a:fld>
            <a:endParaRPr lang="en-GB" dirty="0"/>
          </a:p>
        </p:txBody>
      </p:sp>
      <p:sp>
        <p:nvSpPr>
          <p:cNvPr id="4" name="Rectangle 3"/>
          <p:cNvSpPr/>
          <p:nvPr/>
        </p:nvSpPr>
        <p:spPr>
          <a:xfrm>
            <a:off x="179512" y="6488668"/>
            <a:ext cx="2493055" cy="369332"/>
          </a:xfrm>
          <a:prstGeom prst="rect">
            <a:avLst/>
          </a:prstGeom>
        </p:spPr>
        <p:txBody>
          <a:bodyPr wrap="none">
            <a:spAutoFit/>
          </a:bodyPr>
          <a:lstStyle/>
          <a:p>
            <a:r>
              <a:rPr lang="en-US" b="1" dirty="0">
                <a:solidFill>
                  <a:srgbClr val="511D03"/>
                </a:solidFill>
                <a:latin typeface="Helvetica" pitchFamily="34" charset="0"/>
              </a:rPr>
              <a:t>NPC Training in MNH</a:t>
            </a:r>
          </a:p>
        </p:txBody>
      </p:sp>
      <p:pic>
        <p:nvPicPr>
          <p:cNvPr id="8" name="Picture 2" descr="F:\Temporary\MALAWI FLAG\new flag[1].bmp"/>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5736" y="6209928"/>
            <a:ext cx="1008112" cy="6480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37822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90264"/>
            <a:ext cx="8229600" cy="1143000"/>
          </a:xfrm>
        </p:spPr>
        <p:txBody>
          <a:bodyPr/>
          <a:lstStyle/>
          <a:p>
            <a:r>
              <a:rPr lang="en-GB" dirty="0" smtClean="0"/>
              <a:t>Management cont.</a:t>
            </a:r>
            <a:endParaRPr lang="en-GB" dirty="0"/>
          </a:p>
        </p:txBody>
      </p:sp>
      <p:sp>
        <p:nvSpPr>
          <p:cNvPr id="3" name="Content Placeholder 2"/>
          <p:cNvSpPr>
            <a:spLocks noGrp="1"/>
          </p:cNvSpPr>
          <p:nvPr>
            <p:ph idx="1"/>
          </p:nvPr>
        </p:nvSpPr>
        <p:spPr>
          <a:xfrm>
            <a:off x="2846" y="929206"/>
            <a:ext cx="9036496" cy="6021288"/>
          </a:xfrm>
        </p:spPr>
        <p:txBody>
          <a:bodyPr>
            <a:noAutofit/>
          </a:bodyPr>
          <a:lstStyle/>
          <a:p>
            <a:pPr marL="514350" indent="-514350">
              <a:buFont typeface="+mj-lt"/>
              <a:buAutoNum type="arabicPeriod"/>
            </a:pPr>
            <a:r>
              <a:rPr lang="en-GB" sz="2600" dirty="0"/>
              <a:t>BP should be assessed with the goal of maintaining the </a:t>
            </a:r>
            <a:r>
              <a:rPr lang="en-GB" sz="2600" dirty="0" smtClean="0"/>
              <a:t>systolic BP at ≤ 170 mmHg; diastolic </a:t>
            </a:r>
            <a:r>
              <a:rPr lang="en-GB" sz="2600" dirty="0"/>
              <a:t>BP </a:t>
            </a:r>
            <a:r>
              <a:rPr lang="en-GB" sz="2600" dirty="0" smtClean="0"/>
              <a:t>≤ 110 </a:t>
            </a:r>
            <a:r>
              <a:rPr lang="en-GB" sz="2600" dirty="0"/>
              <a:t>mm Hg with </a:t>
            </a:r>
            <a:r>
              <a:rPr lang="en-GB" sz="2600" dirty="0" smtClean="0"/>
              <a:t>antihypertensive </a:t>
            </a:r>
            <a:r>
              <a:rPr lang="en-GB" sz="2600" dirty="0"/>
              <a:t>medications as needed (e.g., </a:t>
            </a:r>
            <a:r>
              <a:rPr lang="en-GB" sz="2600" dirty="0" smtClean="0"/>
              <a:t>hydralazine (</a:t>
            </a:r>
            <a:r>
              <a:rPr lang="en-GB" sz="2600" dirty="0" err="1" smtClean="0"/>
              <a:t>apresoline</a:t>
            </a:r>
            <a:r>
              <a:rPr lang="en-GB" sz="2600" dirty="0" smtClean="0"/>
              <a:t>), </a:t>
            </a:r>
            <a:r>
              <a:rPr lang="en-GB" sz="2600" dirty="0" smtClean="0"/>
              <a:t>labetalol, nifedipine). </a:t>
            </a:r>
            <a:endParaRPr lang="en-GB" sz="2600" dirty="0"/>
          </a:p>
          <a:p>
            <a:pPr lvl="1"/>
            <a:r>
              <a:rPr lang="en-GB" sz="2200" dirty="0" smtClean="0"/>
              <a:t>NB: Excessive </a:t>
            </a:r>
            <a:r>
              <a:rPr lang="en-GB" sz="2200" dirty="0"/>
              <a:t>decrease </a:t>
            </a:r>
            <a:r>
              <a:rPr lang="en-GB" sz="2200" dirty="0" smtClean="0"/>
              <a:t>of BP can </a:t>
            </a:r>
            <a:r>
              <a:rPr lang="en-GB" sz="2200" dirty="0"/>
              <a:t>cause inadequate uteroplacental perfusion and foetal distress.</a:t>
            </a:r>
            <a:r>
              <a:rPr lang="en-GB" sz="2200" baseline="30000" dirty="0"/>
              <a:t>[13] </a:t>
            </a:r>
            <a:endParaRPr lang="en-GB" sz="2200" dirty="0"/>
          </a:p>
          <a:p>
            <a:pPr marL="514350" indent="-514350">
              <a:buFont typeface="+mj-lt"/>
              <a:buAutoNum type="arabicPeriod"/>
            </a:pPr>
            <a:r>
              <a:rPr lang="en-GB" sz="2600" dirty="0" smtClean="0"/>
              <a:t>Antenatal </a:t>
            </a:r>
            <a:r>
              <a:rPr lang="en-GB" sz="2600" dirty="0"/>
              <a:t>steroids may be administered in anticipation of </a:t>
            </a:r>
            <a:r>
              <a:rPr lang="en-GB" sz="2600" dirty="0" smtClean="0"/>
              <a:t>delivery at </a:t>
            </a:r>
            <a:r>
              <a:rPr lang="en-GB" sz="2600" dirty="0"/>
              <a:t>less than </a:t>
            </a:r>
            <a:r>
              <a:rPr lang="en-GB" sz="2600" dirty="0" smtClean="0"/>
              <a:t>34 weeks gestation.</a:t>
            </a:r>
          </a:p>
          <a:p>
            <a:pPr lvl="1"/>
            <a:r>
              <a:rPr lang="en-GB" sz="2200" dirty="0" smtClean="0"/>
              <a:t>Betamethasone </a:t>
            </a:r>
            <a:r>
              <a:rPr lang="en-GB" sz="2200" dirty="0"/>
              <a:t>(12 mg IM q24h × 2 doses) or dexamethasone (6 mg IM q12h × 4 doses) is recommended. </a:t>
            </a:r>
          </a:p>
          <a:p>
            <a:pPr marL="514350" indent="-514350">
              <a:buFont typeface="+mj-lt"/>
              <a:buAutoNum type="arabicPeriod"/>
            </a:pPr>
            <a:r>
              <a:rPr lang="en-GB" sz="2600" dirty="0" smtClean="0"/>
              <a:t>Keep nil </a:t>
            </a:r>
            <a:r>
              <a:rPr lang="en-GB" sz="2600" dirty="0"/>
              <a:t>by mouth (including medications) until </a:t>
            </a:r>
            <a:r>
              <a:rPr lang="en-GB" sz="2600" dirty="0" smtClean="0"/>
              <a:t>patient is stabilized </a:t>
            </a:r>
            <a:r>
              <a:rPr lang="en-GB" sz="2600" dirty="0"/>
              <a:t>or delivered, </a:t>
            </a:r>
            <a:r>
              <a:rPr lang="en-GB" sz="2600" dirty="0" smtClean="0"/>
              <a:t>to reduce risk </a:t>
            </a:r>
            <a:r>
              <a:rPr lang="en-GB" sz="2600" dirty="0"/>
              <a:t>for aspiration when</a:t>
            </a:r>
            <a:r>
              <a:rPr lang="en-GB" sz="2600" dirty="0">
                <a:solidFill>
                  <a:srgbClr val="FF0000"/>
                </a:solidFill>
              </a:rPr>
              <a:t> </a:t>
            </a:r>
            <a:r>
              <a:rPr lang="en-GB" sz="2600" dirty="0" smtClean="0">
                <a:solidFill>
                  <a:srgbClr val="FF0000"/>
                </a:solidFill>
              </a:rPr>
              <a:t>postictal</a:t>
            </a:r>
            <a:r>
              <a:rPr lang="en-GB" sz="2600" dirty="0" smtClean="0"/>
              <a:t>. </a:t>
            </a:r>
            <a:endParaRPr lang="en-GB" sz="2600" dirty="0"/>
          </a:p>
        </p:txBody>
      </p:sp>
      <p:sp>
        <p:nvSpPr>
          <p:cNvPr id="4" name="Slide Number Placeholder 3"/>
          <p:cNvSpPr>
            <a:spLocks noGrp="1"/>
          </p:cNvSpPr>
          <p:nvPr>
            <p:ph type="sldNum" sz="quarter" idx="12"/>
          </p:nvPr>
        </p:nvSpPr>
        <p:spPr/>
        <p:txBody>
          <a:bodyPr/>
          <a:lstStyle/>
          <a:p>
            <a:fld id="{678198E4-4287-4564-A251-C2A626CAFCCC}" type="slidenum">
              <a:rPr lang="en-GB" smtClean="0"/>
              <a:pPr/>
              <a:t>13</a:t>
            </a:fld>
            <a:endParaRPr lang="en-GB" dirty="0"/>
          </a:p>
        </p:txBody>
      </p:sp>
      <p:sp>
        <p:nvSpPr>
          <p:cNvPr id="5" name="Rectangle 4"/>
          <p:cNvSpPr/>
          <p:nvPr/>
        </p:nvSpPr>
        <p:spPr>
          <a:xfrm>
            <a:off x="177102" y="6341560"/>
            <a:ext cx="2493055" cy="369332"/>
          </a:xfrm>
          <a:prstGeom prst="rect">
            <a:avLst/>
          </a:prstGeom>
        </p:spPr>
        <p:txBody>
          <a:bodyPr wrap="none">
            <a:spAutoFit/>
          </a:bodyPr>
          <a:lstStyle/>
          <a:p>
            <a:r>
              <a:rPr lang="en-US" b="1" dirty="0">
                <a:solidFill>
                  <a:srgbClr val="511D03"/>
                </a:solidFill>
                <a:latin typeface="Helvetica" pitchFamily="34" charset="0"/>
              </a:rPr>
              <a:t>NPC Training in MNH</a:t>
            </a:r>
          </a:p>
        </p:txBody>
      </p:sp>
      <p:pic>
        <p:nvPicPr>
          <p:cNvPr id="6" name="Picture 2" descr="F:\Temporary\MALAWI FLAG\new flag[1].bmp"/>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78690" y="404664"/>
            <a:ext cx="1008112" cy="6480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59078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Management cont.</a:t>
            </a:r>
            <a:endParaRPr lang="en-GB" dirty="0"/>
          </a:p>
        </p:txBody>
      </p:sp>
      <p:sp>
        <p:nvSpPr>
          <p:cNvPr id="4" name="Text Placeholder 3"/>
          <p:cNvSpPr>
            <a:spLocks noGrp="1"/>
          </p:cNvSpPr>
          <p:nvPr>
            <p:ph type="body" idx="1"/>
          </p:nvPr>
        </p:nvSpPr>
        <p:spPr>
          <a:xfrm>
            <a:off x="457200" y="1340768"/>
            <a:ext cx="4040188" cy="504057"/>
          </a:xfrm>
        </p:spPr>
        <p:txBody>
          <a:bodyPr>
            <a:normAutofit fontScale="25000" lnSpcReduction="20000"/>
          </a:bodyPr>
          <a:lstStyle/>
          <a:p>
            <a:endParaRPr lang="en-GB" dirty="0" smtClean="0"/>
          </a:p>
          <a:p>
            <a:r>
              <a:rPr lang="en-GB" sz="8800" dirty="0" smtClean="0"/>
              <a:t>Maternal </a:t>
            </a:r>
            <a:r>
              <a:rPr lang="en-GB" sz="8800" dirty="0"/>
              <a:t>monitoring</a:t>
            </a:r>
          </a:p>
          <a:p>
            <a:endParaRPr lang="en-GB" dirty="0"/>
          </a:p>
        </p:txBody>
      </p:sp>
      <p:sp>
        <p:nvSpPr>
          <p:cNvPr id="5" name="Content Placeholder 4"/>
          <p:cNvSpPr>
            <a:spLocks noGrp="1"/>
          </p:cNvSpPr>
          <p:nvPr>
            <p:ph sz="half" idx="2"/>
          </p:nvPr>
        </p:nvSpPr>
        <p:spPr>
          <a:xfrm>
            <a:off x="467544" y="1916832"/>
            <a:ext cx="4040188" cy="4824536"/>
          </a:xfrm>
        </p:spPr>
        <p:txBody>
          <a:bodyPr>
            <a:noAutofit/>
          </a:bodyPr>
          <a:lstStyle/>
          <a:p>
            <a:r>
              <a:rPr lang="en-GB" sz="3200" dirty="0" smtClean="0"/>
              <a:t>Monitor</a:t>
            </a:r>
          </a:p>
          <a:p>
            <a:pPr lvl="1"/>
            <a:r>
              <a:rPr lang="en-GB" sz="2800" dirty="0" smtClean="0"/>
              <a:t>(a) fluid </a:t>
            </a:r>
            <a:r>
              <a:rPr lang="en-GB" sz="2800" dirty="0"/>
              <a:t>intake and urine </a:t>
            </a:r>
            <a:r>
              <a:rPr lang="en-GB" sz="2800" dirty="0" smtClean="0"/>
              <a:t>output</a:t>
            </a:r>
            <a:endParaRPr lang="en-GB" sz="2800" dirty="0"/>
          </a:p>
          <a:p>
            <a:pPr lvl="1"/>
            <a:r>
              <a:rPr lang="en-GB" sz="2800" dirty="0" smtClean="0"/>
              <a:t>(b) maternal </a:t>
            </a:r>
            <a:r>
              <a:rPr lang="en-GB" sz="2800" dirty="0"/>
              <a:t>respiratory rate, </a:t>
            </a:r>
            <a:r>
              <a:rPr lang="en-GB" sz="2800" dirty="0" smtClean="0"/>
              <a:t>and</a:t>
            </a:r>
          </a:p>
          <a:p>
            <a:pPr lvl="1"/>
            <a:r>
              <a:rPr lang="en-GB" sz="2800" dirty="0" smtClean="0"/>
              <a:t>(c) uterine contractions status</a:t>
            </a:r>
            <a:r>
              <a:rPr lang="en-GB" sz="2800" dirty="0"/>
              <a:t>. </a:t>
            </a:r>
            <a:endParaRPr lang="en-GB" sz="2800" dirty="0" smtClean="0"/>
          </a:p>
          <a:p>
            <a:pPr marL="0" indent="0">
              <a:buNone/>
            </a:pPr>
            <a:endParaRPr lang="en-GB" dirty="0" smtClean="0"/>
          </a:p>
        </p:txBody>
      </p:sp>
      <p:sp>
        <p:nvSpPr>
          <p:cNvPr id="6" name="Text Placeholder 5"/>
          <p:cNvSpPr>
            <a:spLocks noGrp="1"/>
          </p:cNvSpPr>
          <p:nvPr>
            <p:ph type="body" sz="quarter" idx="3"/>
          </p:nvPr>
        </p:nvSpPr>
        <p:spPr>
          <a:xfrm>
            <a:off x="4572000" y="1340768"/>
            <a:ext cx="4041775" cy="381719"/>
          </a:xfrm>
        </p:spPr>
        <p:txBody>
          <a:bodyPr>
            <a:normAutofit fontScale="92500" lnSpcReduction="20000"/>
          </a:bodyPr>
          <a:lstStyle/>
          <a:p>
            <a:r>
              <a:rPr lang="en-GB" dirty="0" smtClean="0"/>
              <a:t>Foetal monitoring</a:t>
            </a:r>
            <a:endParaRPr lang="en-GB" dirty="0"/>
          </a:p>
        </p:txBody>
      </p:sp>
      <p:sp>
        <p:nvSpPr>
          <p:cNvPr id="7" name="Content Placeholder 6"/>
          <p:cNvSpPr>
            <a:spLocks noGrp="1"/>
          </p:cNvSpPr>
          <p:nvPr>
            <p:ph sz="quarter" idx="4"/>
          </p:nvPr>
        </p:nvSpPr>
        <p:spPr>
          <a:xfrm>
            <a:off x="4645025" y="1844824"/>
            <a:ext cx="4041775" cy="5013176"/>
          </a:xfrm>
        </p:spPr>
        <p:txBody>
          <a:bodyPr>
            <a:noAutofit/>
          </a:bodyPr>
          <a:lstStyle/>
          <a:p>
            <a:r>
              <a:rPr lang="en-GB" sz="2800" dirty="0" smtClean="0"/>
              <a:t>Foetal </a:t>
            </a:r>
            <a:r>
              <a:rPr lang="en-GB" sz="2800" dirty="0"/>
              <a:t>heart rate </a:t>
            </a:r>
            <a:r>
              <a:rPr lang="en-GB" sz="2800" dirty="0" smtClean="0"/>
              <a:t>should </a:t>
            </a:r>
            <a:r>
              <a:rPr lang="en-GB" sz="2800" dirty="0"/>
              <a:t>be monitored continuously.</a:t>
            </a:r>
            <a:endParaRPr lang="en-GB" sz="2800" dirty="0" smtClean="0"/>
          </a:p>
          <a:p>
            <a:pPr lvl="1"/>
            <a:r>
              <a:rPr lang="en-GB" sz="2200" dirty="0" smtClean="0"/>
              <a:t>If </a:t>
            </a:r>
            <a:r>
              <a:rPr lang="en-GB" sz="2200" dirty="0"/>
              <a:t>the foetal heart tracing does not improve following a seizure, further evaluation should be </a:t>
            </a:r>
            <a:r>
              <a:rPr lang="en-GB" sz="2200" dirty="0" smtClean="0"/>
              <a:t>undertaken.</a:t>
            </a:r>
          </a:p>
          <a:p>
            <a:r>
              <a:rPr lang="en-GB" sz="2800" dirty="0" smtClean="0"/>
              <a:t>Abruption </a:t>
            </a:r>
            <a:r>
              <a:rPr lang="en-GB" sz="2800" dirty="0"/>
              <a:t>may be present </a:t>
            </a:r>
            <a:r>
              <a:rPr lang="en-GB" sz="2800" dirty="0" smtClean="0"/>
              <a:t>where </a:t>
            </a:r>
            <a:r>
              <a:rPr lang="en-GB" sz="2800" dirty="0"/>
              <a:t>uterine hyperactivity </a:t>
            </a:r>
            <a:r>
              <a:rPr lang="en-GB" sz="2800" dirty="0" smtClean="0"/>
              <a:t>and </a:t>
            </a:r>
            <a:r>
              <a:rPr lang="en-GB" sz="2800" dirty="0"/>
              <a:t>foetal bradycardia persists</a:t>
            </a:r>
            <a:r>
              <a:rPr lang="en-GB" sz="2800" b="1" dirty="0"/>
              <a:t>. </a:t>
            </a:r>
          </a:p>
          <a:p>
            <a:endParaRPr lang="en-GB" sz="1600" dirty="0"/>
          </a:p>
        </p:txBody>
      </p:sp>
      <p:sp>
        <p:nvSpPr>
          <p:cNvPr id="3" name="Slide Number Placeholder 2"/>
          <p:cNvSpPr>
            <a:spLocks noGrp="1"/>
          </p:cNvSpPr>
          <p:nvPr>
            <p:ph type="sldNum" sz="quarter" idx="12"/>
          </p:nvPr>
        </p:nvSpPr>
        <p:spPr/>
        <p:txBody>
          <a:bodyPr/>
          <a:lstStyle/>
          <a:p>
            <a:fld id="{678198E4-4287-4564-A251-C2A626CAFCCC}" type="slidenum">
              <a:rPr lang="en-GB" smtClean="0"/>
              <a:pPr/>
              <a:t>14</a:t>
            </a:fld>
            <a:endParaRPr lang="en-GB" dirty="0"/>
          </a:p>
        </p:txBody>
      </p:sp>
      <p:sp>
        <p:nvSpPr>
          <p:cNvPr id="8" name="Rectangle 7"/>
          <p:cNvSpPr/>
          <p:nvPr/>
        </p:nvSpPr>
        <p:spPr>
          <a:xfrm>
            <a:off x="22989" y="6488668"/>
            <a:ext cx="2493055" cy="369332"/>
          </a:xfrm>
          <a:prstGeom prst="rect">
            <a:avLst/>
          </a:prstGeom>
        </p:spPr>
        <p:txBody>
          <a:bodyPr wrap="none">
            <a:spAutoFit/>
          </a:bodyPr>
          <a:lstStyle/>
          <a:p>
            <a:r>
              <a:rPr lang="en-US" b="1" dirty="0">
                <a:solidFill>
                  <a:srgbClr val="511D03"/>
                </a:solidFill>
                <a:latin typeface="Helvetica" pitchFamily="34" charset="0"/>
              </a:rPr>
              <a:t>NPC Training in MNH</a:t>
            </a:r>
          </a:p>
        </p:txBody>
      </p:sp>
      <p:pic>
        <p:nvPicPr>
          <p:cNvPr id="9" name="Picture 2" descr="F:\Temporary\MALAWI FLAG\new flag[1].bmp"/>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68344" y="404664"/>
            <a:ext cx="1008112" cy="6480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00685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Management cont.</a:t>
            </a:r>
            <a:endParaRPr lang="en-GB" dirty="0"/>
          </a:p>
        </p:txBody>
      </p:sp>
      <p:sp>
        <p:nvSpPr>
          <p:cNvPr id="5" name="Text Placeholder 4"/>
          <p:cNvSpPr>
            <a:spLocks noGrp="1"/>
          </p:cNvSpPr>
          <p:nvPr>
            <p:ph type="body" idx="1"/>
          </p:nvPr>
        </p:nvSpPr>
        <p:spPr/>
        <p:txBody>
          <a:bodyPr>
            <a:normAutofit/>
          </a:bodyPr>
          <a:lstStyle/>
          <a:p>
            <a:r>
              <a:rPr lang="en-GB" sz="2800" dirty="0"/>
              <a:t>Pharmacotherapy goals</a:t>
            </a:r>
          </a:p>
        </p:txBody>
      </p:sp>
      <p:sp>
        <p:nvSpPr>
          <p:cNvPr id="6" name="Content Placeholder 5"/>
          <p:cNvSpPr>
            <a:spLocks noGrp="1"/>
          </p:cNvSpPr>
          <p:nvPr>
            <p:ph sz="half" idx="2"/>
          </p:nvPr>
        </p:nvSpPr>
        <p:spPr/>
        <p:txBody>
          <a:bodyPr>
            <a:normAutofit/>
          </a:bodyPr>
          <a:lstStyle/>
          <a:p>
            <a:r>
              <a:rPr lang="en-GB" sz="2800" dirty="0" smtClean="0"/>
              <a:t>reduce </a:t>
            </a:r>
            <a:r>
              <a:rPr lang="en-GB" sz="2800" dirty="0"/>
              <a:t>morbidity, </a:t>
            </a:r>
            <a:endParaRPr lang="en-GB" sz="2800" dirty="0" smtClean="0"/>
          </a:p>
          <a:p>
            <a:r>
              <a:rPr lang="en-GB" sz="2800" dirty="0" smtClean="0"/>
              <a:t>prevent </a:t>
            </a:r>
            <a:r>
              <a:rPr lang="en-GB" sz="2800" dirty="0"/>
              <a:t>complications, and </a:t>
            </a:r>
            <a:endParaRPr lang="en-GB" sz="2800" dirty="0" smtClean="0"/>
          </a:p>
          <a:p>
            <a:r>
              <a:rPr lang="en-GB" sz="2800" dirty="0" smtClean="0"/>
              <a:t>correct </a:t>
            </a:r>
            <a:r>
              <a:rPr lang="en-GB" sz="2800" dirty="0"/>
              <a:t>eclampsia. </a:t>
            </a:r>
          </a:p>
        </p:txBody>
      </p:sp>
      <p:sp>
        <p:nvSpPr>
          <p:cNvPr id="7" name="Text Placeholder 6"/>
          <p:cNvSpPr>
            <a:spLocks noGrp="1"/>
          </p:cNvSpPr>
          <p:nvPr>
            <p:ph type="body" sz="quarter" idx="3"/>
          </p:nvPr>
        </p:nvSpPr>
        <p:spPr/>
        <p:txBody>
          <a:bodyPr>
            <a:normAutofit/>
          </a:bodyPr>
          <a:lstStyle/>
          <a:p>
            <a:r>
              <a:rPr lang="en-GB" sz="2800" dirty="0"/>
              <a:t>The drug </a:t>
            </a:r>
            <a:r>
              <a:rPr lang="en-GB" sz="2800" dirty="0" smtClean="0"/>
              <a:t>of </a:t>
            </a:r>
            <a:r>
              <a:rPr lang="en-GB" sz="2800" dirty="0"/>
              <a:t>choice</a:t>
            </a:r>
          </a:p>
        </p:txBody>
      </p:sp>
      <p:sp>
        <p:nvSpPr>
          <p:cNvPr id="8" name="Content Placeholder 7"/>
          <p:cNvSpPr>
            <a:spLocks noGrp="1"/>
          </p:cNvSpPr>
          <p:nvPr>
            <p:ph sz="quarter" idx="4"/>
          </p:nvPr>
        </p:nvSpPr>
        <p:spPr/>
        <p:txBody>
          <a:bodyPr>
            <a:normAutofit lnSpcReduction="10000"/>
          </a:bodyPr>
          <a:lstStyle/>
          <a:p>
            <a:r>
              <a:rPr lang="en-GB" sz="2800" dirty="0" smtClean="0"/>
              <a:t>MgSO4 is </a:t>
            </a:r>
            <a:r>
              <a:rPr lang="en-GB" sz="2800" dirty="0"/>
              <a:t>drug  </a:t>
            </a:r>
            <a:r>
              <a:rPr lang="en-GB" sz="2800" dirty="0" smtClean="0"/>
              <a:t>of choice.</a:t>
            </a:r>
            <a:r>
              <a:rPr lang="en-GB" sz="2800" baseline="30000" dirty="0" smtClean="0"/>
              <a:t>[</a:t>
            </a:r>
            <a:r>
              <a:rPr lang="en-GB" sz="2800" baseline="30000" dirty="0"/>
              <a:t>13] </a:t>
            </a:r>
            <a:r>
              <a:rPr lang="en-GB" sz="2800" dirty="0"/>
              <a:t> </a:t>
            </a:r>
            <a:endParaRPr lang="en-GB" sz="2800" dirty="0" smtClean="0"/>
          </a:p>
          <a:p>
            <a:r>
              <a:rPr lang="en-GB" sz="2800" dirty="0" smtClean="0"/>
              <a:t>Control </a:t>
            </a:r>
            <a:r>
              <a:rPr lang="en-GB" sz="2800" dirty="0"/>
              <a:t>of hypertension is essential to prevent further morbidity or possible mortality. </a:t>
            </a:r>
            <a:endParaRPr lang="en-GB" sz="2800" dirty="0" smtClean="0"/>
          </a:p>
          <a:p>
            <a:pPr lvl="1"/>
            <a:r>
              <a:rPr lang="en-GB" sz="2400" dirty="0" smtClean="0"/>
              <a:t>Most recommended antihypertensive </a:t>
            </a:r>
            <a:r>
              <a:rPr lang="en-GB" sz="2400" dirty="0"/>
              <a:t>agents are </a:t>
            </a:r>
            <a:r>
              <a:rPr lang="en-GB" sz="2400" u="sng" dirty="0"/>
              <a:t>hydralazine, </a:t>
            </a:r>
            <a:r>
              <a:rPr lang="en-GB" sz="2400" dirty="0"/>
              <a:t>labetalol, and nifedipine. </a:t>
            </a:r>
          </a:p>
          <a:p>
            <a:endParaRPr lang="en-GB" dirty="0"/>
          </a:p>
        </p:txBody>
      </p:sp>
      <p:sp>
        <p:nvSpPr>
          <p:cNvPr id="3" name="Slide Number Placeholder 2"/>
          <p:cNvSpPr>
            <a:spLocks noGrp="1"/>
          </p:cNvSpPr>
          <p:nvPr>
            <p:ph type="sldNum" sz="quarter" idx="12"/>
          </p:nvPr>
        </p:nvSpPr>
        <p:spPr/>
        <p:txBody>
          <a:bodyPr/>
          <a:lstStyle/>
          <a:p>
            <a:fld id="{678198E4-4287-4564-A251-C2A626CAFCCC}" type="slidenum">
              <a:rPr lang="en-GB" smtClean="0"/>
              <a:pPr/>
              <a:t>15</a:t>
            </a:fld>
            <a:endParaRPr lang="en-GB" dirty="0"/>
          </a:p>
        </p:txBody>
      </p:sp>
      <p:sp>
        <p:nvSpPr>
          <p:cNvPr id="4" name="Rectangle 3"/>
          <p:cNvSpPr/>
          <p:nvPr/>
        </p:nvSpPr>
        <p:spPr>
          <a:xfrm>
            <a:off x="179512" y="6309320"/>
            <a:ext cx="2493055" cy="369332"/>
          </a:xfrm>
          <a:prstGeom prst="rect">
            <a:avLst/>
          </a:prstGeom>
        </p:spPr>
        <p:txBody>
          <a:bodyPr wrap="none">
            <a:spAutoFit/>
          </a:bodyPr>
          <a:lstStyle/>
          <a:p>
            <a:r>
              <a:rPr lang="en-US" b="1" dirty="0">
                <a:solidFill>
                  <a:srgbClr val="511D03"/>
                </a:solidFill>
                <a:latin typeface="Helvetica" pitchFamily="34" charset="0"/>
              </a:rPr>
              <a:t>NPC Training in MNH</a:t>
            </a:r>
          </a:p>
        </p:txBody>
      </p:sp>
      <p:pic>
        <p:nvPicPr>
          <p:cNvPr id="9" name="Picture 2" descr="F:\Temporary\MALAWI FLAG\new flag[1].bmp"/>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5736" y="6209928"/>
            <a:ext cx="1008112" cy="6480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18719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Management of Hypertension</a:t>
            </a:r>
            <a:endParaRPr lang="en-GB" dirty="0"/>
          </a:p>
        </p:txBody>
      </p:sp>
      <p:sp>
        <p:nvSpPr>
          <p:cNvPr id="3" name="Content Placeholder 2"/>
          <p:cNvSpPr>
            <a:spLocks noGrp="1"/>
          </p:cNvSpPr>
          <p:nvPr>
            <p:ph idx="1"/>
          </p:nvPr>
        </p:nvSpPr>
        <p:spPr/>
        <p:txBody>
          <a:bodyPr>
            <a:normAutofit fontScale="92500" lnSpcReduction="20000"/>
          </a:bodyPr>
          <a:lstStyle/>
          <a:p>
            <a:pPr marL="514350" indent="-514350">
              <a:buFont typeface="+mj-lt"/>
              <a:buAutoNum type="arabicPeriod"/>
            </a:pPr>
            <a:r>
              <a:rPr lang="en-GB" dirty="0" smtClean="0"/>
              <a:t>Hydralazine 5 mg IV over 3-4 minutes, if not possible give IM every 30 minutes until BP ≤ 170/90. </a:t>
            </a:r>
            <a:r>
              <a:rPr lang="en-GB" dirty="0" smtClean="0">
                <a:solidFill>
                  <a:srgbClr val="FF0000"/>
                </a:solidFill>
              </a:rPr>
              <a:t>MAXIMUM total dose 20 mg.</a:t>
            </a:r>
          </a:p>
          <a:p>
            <a:pPr marL="514350" indent="-514350">
              <a:buFont typeface="+mj-lt"/>
              <a:buAutoNum type="arabicPeriod"/>
            </a:pPr>
            <a:r>
              <a:rPr lang="en-GB" dirty="0" smtClean="0"/>
              <a:t>If hydralazine not available give Labetalol 10 mg IV</a:t>
            </a:r>
          </a:p>
          <a:p>
            <a:pPr marL="914400" lvl="1" indent="-514350">
              <a:buFont typeface="+mj-lt"/>
              <a:buAutoNum type="alphaLcPeriod"/>
            </a:pPr>
            <a:r>
              <a:rPr lang="en-GB" dirty="0" smtClean="0"/>
              <a:t>If inadequate response after </a:t>
            </a:r>
            <a:r>
              <a:rPr lang="en-GB" dirty="0"/>
              <a:t>10 minutes, repeat 20 mg, </a:t>
            </a:r>
            <a:r>
              <a:rPr lang="en-GB" dirty="0" smtClean="0"/>
              <a:t>if ten </a:t>
            </a:r>
            <a:r>
              <a:rPr lang="en-GB" dirty="0"/>
              <a:t>minutes later </a:t>
            </a:r>
            <a:r>
              <a:rPr lang="en-GB" dirty="0" smtClean="0"/>
              <a:t>still </a:t>
            </a:r>
            <a:r>
              <a:rPr lang="en-GB" dirty="0"/>
              <a:t>adequate increase to 40mg, then 80 mg ten minutes later if still </a:t>
            </a:r>
            <a:r>
              <a:rPr lang="en-GB" dirty="0" smtClean="0"/>
              <a:t>inadequate</a:t>
            </a:r>
          </a:p>
          <a:p>
            <a:pPr marL="514350" indent="-514350">
              <a:buFont typeface="+mj-lt"/>
              <a:buAutoNum type="arabicPeriod"/>
            </a:pPr>
            <a:r>
              <a:rPr lang="en-GB" dirty="0" smtClean="0"/>
              <a:t>Nifedipine 5 mg orally. If no response after 10 minutes, repeat dose</a:t>
            </a:r>
          </a:p>
          <a:p>
            <a:pPr marL="514350" indent="-514350">
              <a:buFont typeface="+mj-lt"/>
              <a:buAutoNum type="arabicPeriod"/>
            </a:pPr>
            <a:endParaRPr lang="en-GB" dirty="0"/>
          </a:p>
        </p:txBody>
      </p:sp>
      <p:sp>
        <p:nvSpPr>
          <p:cNvPr id="4" name="Slide Number Placeholder 3"/>
          <p:cNvSpPr>
            <a:spLocks noGrp="1"/>
          </p:cNvSpPr>
          <p:nvPr>
            <p:ph type="sldNum" sz="quarter" idx="12"/>
          </p:nvPr>
        </p:nvSpPr>
        <p:spPr/>
        <p:txBody>
          <a:bodyPr/>
          <a:lstStyle/>
          <a:p>
            <a:fld id="{678198E4-4287-4564-A251-C2A626CAFCCC}" type="slidenum">
              <a:rPr lang="en-GB" smtClean="0"/>
              <a:pPr/>
              <a:t>16</a:t>
            </a:fld>
            <a:endParaRPr lang="en-GB" dirty="0"/>
          </a:p>
        </p:txBody>
      </p:sp>
      <p:sp>
        <p:nvSpPr>
          <p:cNvPr id="5" name="Rectangle 4"/>
          <p:cNvSpPr/>
          <p:nvPr/>
        </p:nvSpPr>
        <p:spPr>
          <a:xfrm>
            <a:off x="251520" y="6165304"/>
            <a:ext cx="2493055" cy="369332"/>
          </a:xfrm>
          <a:prstGeom prst="rect">
            <a:avLst/>
          </a:prstGeom>
        </p:spPr>
        <p:txBody>
          <a:bodyPr wrap="none">
            <a:spAutoFit/>
          </a:bodyPr>
          <a:lstStyle/>
          <a:p>
            <a:r>
              <a:rPr lang="en-US" b="1" dirty="0">
                <a:solidFill>
                  <a:srgbClr val="511D03"/>
                </a:solidFill>
                <a:latin typeface="Helvetica" pitchFamily="34" charset="0"/>
              </a:rPr>
              <a:t>NPC Training in MNH</a:t>
            </a:r>
          </a:p>
        </p:txBody>
      </p:sp>
      <p:pic>
        <p:nvPicPr>
          <p:cNvPr id="6" name="Picture 2" descr="F:\Temporary\MALAWI FLAG\new flag[1].bmp"/>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5736" y="6209928"/>
            <a:ext cx="1008112" cy="6480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34097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514350" indent="-514350"/>
            <a:r>
              <a:rPr lang="en-GB" dirty="0"/>
              <a:t>Monitor </a:t>
            </a:r>
            <a:r>
              <a:rPr lang="en-GB" dirty="0" smtClean="0"/>
              <a:t>patient </a:t>
            </a:r>
            <a:r>
              <a:rPr lang="en-GB" dirty="0"/>
              <a:t>closely</a:t>
            </a:r>
          </a:p>
        </p:txBody>
      </p:sp>
      <p:sp>
        <p:nvSpPr>
          <p:cNvPr id="3" name="Content Placeholder 2"/>
          <p:cNvSpPr>
            <a:spLocks noGrp="1"/>
          </p:cNvSpPr>
          <p:nvPr>
            <p:ph idx="1"/>
          </p:nvPr>
        </p:nvSpPr>
        <p:spPr/>
        <p:txBody>
          <a:bodyPr>
            <a:normAutofit lnSpcReduction="10000"/>
          </a:bodyPr>
          <a:lstStyle/>
          <a:p>
            <a:pPr marL="914400" lvl="1" indent="-514350">
              <a:buFont typeface="+mj-lt"/>
              <a:buAutoNum type="arabicPeriod"/>
            </a:pPr>
            <a:r>
              <a:rPr lang="en-GB" dirty="0" smtClean="0"/>
              <a:t>Assess </a:t>
            </a:r>
            <a:r>
              <a:rPr lang="en-GB" dirty="0"/>
              <a:t>pregnancy status. If pregnant</a:t>
            </a:r>
          </a:p>
          <a:p>
            <a:pPr marL="1314450" lvl="2" indent="-514350">
              <a:buFont typeface="+mj-lt"/>
              <a:buAutoNum type="alphaLcPeriod"/>
            </a:pPr>
            <a:r>
              <a:rPr lang="en-GB" dirty="0"/>
              <a:t>Deliver as soon as patient is stabilised</a:t>
            </a:r>
          </a:p>
          <a:p>
            <a:pPr marL="1314450" lvl="2" indent="-514350">
              <a:buFont typeface="+mj-lt"/>
              <a:buAutoNum type="alphaLcPeriod"/>
            </a:pPr>
            <a:r>
              <a:rPr lang="en-GB" dirty="0"/>
              <a:t>Deliver regardless of gestation</a:t>
            </a:r>
          </a:p>
          <a:p>
            <a:pPr marL="914400" lvl="1" indent="-514350">
              <a:buFont typeface="+mj-lt"/>
              <a:buAutoNum type="arabicPeriod"/>
            </a:pPr>
            <a:r>
              <a:rPr lang="en-GB" dirty="0" smtClean="0"/>
              <a:t>Measure temperature 4 hrly</a:t>
            </a:r>
          </a:p>
          <a:p>
            <a:pPr marL="1314450" lvl="2" indent="-514350">
              <a:buFont typeface="+mj-lt"/>
              <a:buAutoNum type="alphaLcPeriod"/>
            </a:pPr>
            <a:r>
              <a:rPr lang="en-GB" dirty="0" smtClean="0"/>
              <a:t>If ≥ 38 degrees C, treat for fever (antimalarial or antibiotic)</a:t>
            </a:r>
          </a:p>
          <a:p>
            <a:pPr marL="914400" lvl="1" indent="-514350">
              <a:buFont typeface="+mj-lt"/>
              <a:buAutoNum type="arabicPeriod"/>
            </a:pPr>
            <a:r>
              <a:rPr lang="en-GB" dirty="0" smtClean="0"/>
              <a:t>Assess the cervix</a:t>
            </a:r>
          </a:p>
          <a:p>
            <a:pPr marL="1314450" lvl="2" indent="-514350">
              <a:buFont typeface="+mj-lt"/>
              <a:buAutoNum type="alphaLcPeriod"/>
            </a:pPr>
            <a:r>
              <a:rPr lang="en-GB" dirty="0" smtClean="0"/>
              <a:t>If soft, thin and partially dilated do ARM (Bishop score 4)</a:t>
            </a:r>
          </a:p>
          <a:p>
            <a:pPr marL="1314450" lvl="2" indent="-514350">
              <a:buFont typeface="+mj-lt"/>
              <a:buAutoNum type="alphaLcPeriod"/>
            </a:pPr>
            <a:r>
              <a:rPr lang="en-GB" dirty="0" smtClean="0"/>
              <a:t>If unfavourable, ripen cervix with cytotec/misoprostol</a:t>
            </a:r>
          </a:p>
          <a:p>
            <a:pPr marL="1314450" lvl="2" indent="-514350">
              <a:buFont typeface="+mj-lt"/>
              <a:buAutoNum type="alphaLcPeriod"/>
            </a:pPr>
            <a:r>
              <a:rPr lang="en-GB" dirty="0" smtClean="0"/>
              <a:t>If there is foetal distress do C/S</a:t>
            </a:r>
            <a:endParaRPr lang="en-GB" dirty="0"/>
          </a:p>
        </p:txBody>
      </p:sp>
      <p:sp>
        <p:nvSpPr>
          <p:cNvPr id="4" name="Slide Number Placeholder 3"/>
          <p:cNvSpPr>
            <a:spLocks noGrp="1"/>
          </p:cNvSpPr>
          <p:nvPr>
            <p:ph type="sldNum" sz="quarter" idx="12"/>
          </p:nvPr>
        </p:nvSpPr>
        <p:spPr/>
        <p:txBody>
          <a:bodyPr/>
          <a:lstStyle/>
          <a:p>
            <a:fld id="{678198E4-4287-4564-A251-C2A626CAFCCC}" type="slidenum">
              <a:rPr lang="en-GB" smtClean="0"/>
              <a:pPr/>
              <a:t>17</a:t>
            </a:fld>
            <a:endParaRPr lang="en-GB" dirty="0"/>
          </a:p>
        </p:txBody>
      </p:sp>
      <p:sp>
        <p:nvSpPr>
          <p:cNvPr id="5" name="Rectangle 4"/>
          <p:cNvSpPr/>
          <p:nvPr/>
        </p:nvSpPr>
        <p:spPr>
          <a:xfrm>
            <a:off x="251520" y="6237312"/>
            <a:ext cx="2493055" cy="369332"/>
          </a:xfrm>
          <a:prstGeom prst="rect">
            <a:avLst/>
          </a:prstGeom>
        </p:spPr>
        <p:txBody>
          <a:bodyPr wrap="none">
            <a:spAutoFit/>
          </a:bodyPr>
          <a:lstStyle/>
          <a:p>
            <a:r>
              <a:rPr lang="en-US" b="1" dirty="0">
                <a:solidFill>
                  <a:srgbClr val="511D03"/>
                </a:solidFill>
                <a:latin typeface="Helvetica" pitchFamily="34" charset="0"/>
              </a:rPr>
              <a:t>NPC Training in MNH</a:t>
            </a:r>
          </a:p>
        </p:txBody>
      </p:sp>
      <p:pic>
        <p:nvPicPr>
          <p:cNvPr id="6" name="Picture 2" descr="F:\Temporary\MALAWI FLAG\new flag[1].bmp"/>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5736" y="6209928"/>
            <a:ext cx="1008112" cy="6480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339868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
            </a:r>
            <a:br>
              <a:rPr lang="en-GB" b="1" dirty="0" smtClean="0"/>
            </a:br>
            <a:r>
              <a:rPr lang="en-GB" b="1" dirty="0" smtClean="0"/>
              <a:t>Delivery </a:t>
            </a:r>
            <a:r>
              <a:rPr lang="en-GB" b="1" dirty="0"/>
              <a:t>(antepartum or intrapartum eclampsia)</a:t>
            </a:r>
            <a:br>
              <a:rPr lang="en-GB" b="1" dirty="0"/>
            </a:br>
            <a:endParaRPr lang="en-GB" dirty="0"/>
          </a:p>
        </p:txBody>
      </p:sp>
      <p:sp>
        <p:nvSpPr>
          <p:cNvPr id="3" name="Content Placeholder 2"/>
          <p:cNvSpPr>
            <a:spLocks noGrp="1"/>
          </p:cNvSpPr>
          <p:nvPr>
            <p:ph idx="1"/>
          </p:nvPr>
        </p:nvSpPr>
        <p:spPr/>
        <p:txBody>
          <a:bodyPr>
            <a:normAutofit fontScale="85000" lnSpcReduction="20000"/>
          </a:bodyPr>
          <a:lstStyle/>
          <a:p>
            <a:r>
              <a:rPr lang="en-GB" dirty="0" smtClean="0"/>
              <a:t>Adequate pain </a:t>
            </a:r>
            <a:r>
              <a:rPr lang="en-GB" dirty="0"/>
              <a:t>relief for labour and delivery is vital and may be provided with either systemic opioids or epidural anaesthesia. </a:t>
            </a:r>
          </a:p>
          <a:p>
            <a:r>
              <a:rPr lang="en-GB" dirty="0"/>
              <a:t>In the absence of foetal malpresentation or foetal distress, oxytocin or prostaglandins may be initiated to induce labour.</a:t>
            </a:r>
          </a:p>
          <a:p>
            <a:r>
              <a:rPr lang="en-GB" dirty="0"/>
              <a:t>Caesarean delivery </a:t>
            </a:r>
            <a:r>
              <a:rPr lang="en-GB" dirty="0" smtClean="0"/>
              <a:t>recommended in </a:t>
            </a:r>
            <a:r>
              <a:rPr lang="en-GB" dirty="0"/>
              <a:t>patients with an unfavourable cervix and a gestational age of 30 weeks or </a:t>
            </a:r>
            <a:r>
              <a:rPr lang="en-GB" dirty="0" smtClean="0"/>
              <a:t>less.</a:t>
            </a:r>
          </a:p>
          <a:p>
            <a:pPr lvl="1"/>
            <a:r>
              <a:rPr lang="en-GB" dirty="0" smtClean="0"/>
              <a:t>When emergency </a:t>
            </a:r>
            <a:r>
              <a:rPr lang="en-GB" dirty="0"/>
              <a:t>caesarean delivery is indicated, substantiating the absence of coagulopathy before the procedure is important</a:t>
            </a:r>
            <a:r>
              <a:rPr lang="en-GB" dirty="0" smtClean="0"/>
              <a:t>.</a:t>
            </a:r>
            <a:r>
              <a:rPr lang="en-GB" baseline="30000" dirty="0" smtClean="0"/>
              <a:t>[16</a:t>
            </a:r>
            <a:r>
              <a:rPr lang="en-GB" baseline="30000" dirty="0"/>
              <a:t>] </a:t>
            </a:r>
            <a:endParaRPr lang="en-GB" dirty="0"/>
          </a:p>
        </p:txBody>
      </p:sp>
      <p:sp>
        <p:nvSpPr>
          <p:cNvPr id="4" name="Slide Number Placeholder 3"/>
          <p:cNvSpPr>
            <a:spLocks noGrp="1"/>
          </p:cNvSpPr>
          <p:nvPr>
            <p:ph type="sldNum" sz="quarter" idx="12"/>
          </p:nvPr>
        </p:nvSpPr>
        <p:spPr/>
        <p:txBody>
          <a:bodyPr/>
          <a:lstStyle/>
          <a:p>
            <a:fld id="{678198E4-4287-4564-A251-C2A626CAFCCC}" type="slidenum">
              <a:rPr lang="en-GB" smtClean="0"/>
              <a:pPr/>
              <a:t>18</a:t>
            </a:fld>
            <a:endParaRPr lang="en-GB" dirty="0"/>
          </a:p>
        </p:txBody>
      </p:sp>
      <p:sp>
        <p:nvSpPr>
          <p:cNvPr id="5" name="Rectangle 4"/>
          <p:cNvSpPr/>
          <p:nvPr/>
        </p:nvSpPr>
        <p:spPr>
          <a:xfrm>
            <a:off x="323528" y="6237312"/>
            <a:ext cx="2493055" cy="369332"/>
          </a:xfrm>
          <a:prstGeom prst="rect">
            <a:avLst/>
          </a:prstGeom>
        </p:spPr>
        <p:txBody>
          <a:bodyPr wrap="none">
            <a:spAutoFit/>
          </a:bodyPr>
          <a:lstStyle/>
          <a:p>
            <a:r>
              <a:rPr lang="en-US" b="1" dirty="0">
                <a:solidFill>
                  <a:srgbClr val="511D03"/>
                </a:solidFill>
                <a:latin typeface="Helvetica" pitchFamily="34" charset="0"/>
              </a:rPr>
              <a:t>NPC Training in MNH</a:t>
            </a:r>
          </a:p>
        </p:txBody>
      </p:sp>
      <p:pic>
        <p:nvPicPr>
          <p:cNvPr id="6" name="Picture 2" descr="F:\Temporary\MALAWI FLAG\new flag[1].bmp"/>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5736" y="6209928"/>
            <a:ext cx="1008112" cy="6480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9499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smtClean="0"/>
              <a:t>Anaesthesia</a:t>
            </a:r>
            <a:endParaRPr lang="en-GB" dirty="0"/>
          </a:p>
        </p:txBody>
      </p:sp>
      <p:sp>
        <p:nvSpPr>
          <p:cNvPr id="3" name="Content Placeholder 2"/>
          <p:cNvSpPr>
            <a:spLocks noGrp="1"/>
          </p:cNvSpPr>
          <p:nvPr>
            <p:ph idx="1"/>
          </p:nvPr>
        </p:nvSpPr>
        <p:spPr/>
        <p:txBody>
          <a:bodyPr>
            <a:normAutofit fontScale="85000" lnSpcReduction="10000"/>
          </a:bodyPr>
          <a:lstStyle/>
          <a:p>
            <a:r>
              <a:rPr lang="en-GB" dirty="0" smtClean="0"/>
              <a:t>For non-emergency </a:t>
            </a:r>
            <a:r>
              <a:rPr lang="en-GB" dirty="0"/>
              <a:t>caesarean delivery, epidural or combined techniques of regional anaesthesia are </a:t>
            </a:r>
            <a:r>
              <a:rPr lang="en-GB" dirty="0" smtClean="0"/>
              <a:t>preferred.</a:t>
            </a:r>
          </a:p>
          <a:p>
            <a:r>
              <a:rPr lang="en-GB" dirty="0" smtClean="0"/>
              <a:t>Regional </a:t>
            </a:r>
            <a:r>
              <a:rPr lang="en-GB" dirty="0"/>
              <a:t>anaesthesia is contraindicated in the presence of coagulopathy or severe thrombocytopenia (&lt; 50,000 platelets/µL</a:t>
            </a:r>
            <a:r>
              <a:rPr lang="en-GB" dirty="0" smtClean="0"/>
              <a:t>).</a:t>
            </a:r>
          </a:p>
          <a:p>
            <a:r>
              <a:rPr lang="en-GB" dirty="0" smtClean="0">
                <a:hlinkClick r:id="rId3"/>
              </a:rPr>
              <a:t>General </a:t>
            </a:r>
            <a:r>
              <a:rPr lang="en-GB" dirty="0">
                <a:hlinkClick r:id="rId3"/>
              </a:rPr>
              <a:t>anaesthesia</a:t>
            </a:r>
            <a:r>
              <a:rPr lang="en-GB" dirty="0"/>
              <a:t> in women with eclampsia increases the risk of aspiration, and airway oedema may make intubation difficult. It also can produce significant increases in systemic and cerebral pressures during intubation and extubation. </a:t>
            </a:r>
          </a:p>
        </p:txBody>
      </p:sp>
      <p:sp>
        <p:nvSpPr>
          <p:cNvPr id="4" name="Slide Number Placeholder 3"/>
          <p:cNvSpPr>
            <a:spLocks noGrp="1"/>
          </p:cNvSpPr>
          <p:nvPr>
            <p:ph type="sldNum" sz="quarter" idx="12"/>
          </p:nvPr>
        </p:nvSpPr>
        <p:spPr/>
        <p:txBody>
          <a:bodyPr/>
          <a:lstStyle/>
          <a:p>
            <a:fld id="{678198E4-4287-4564-A251-C2A626CAFCCC}" type="slidenum">
              <a:rPr lang="en-GB" smtClean="0"/>
              <a:pPr/>
              <a:t>19</a:t>
            </a:fld>
            <a:endParaRPr lang="en-GB" dirty="0"/>
          </a:p>
        </p:txBody>
      </p:sp>
      <p:sp>
        <p:nvSpPr>
          <p:cNvPr id="5" name="Rectangle 4"/>
          <p:cNvSpPr/>
          <p:nvPr/>
        </p:nvSpPr>
        <p:spPr>
          <a:xfrm>
            <a:off x="251520" y="6237312"/>
            <a:ext cx="2493055" cy="369332"/>
          </a:xfrm>
          <a:prstGeom prst="rect">
            <a:avLst/>
          </a:prstGeom>
        </p:spPr>
        <p:txBody>
          <a:bodyPr wrap="none">
            <a:spAutoFit/>
          </a:bodyPr>
          <a:lstStyle/>
          <a:p>
            <a:r>
              <a:rPr lang="en-US" b="1" dirty="0">
                <a:solidFill>
                  <a:srgbClr val="511D03"/>
                </a:solidFill>
                <a:latin typeface="Helvetica" pitchFamily="34" charset="0"/>
              </a:rPr>
              <a:t>NPC Training in MNH</a:t>
            </a:r>
          </a:p>
        </p:txBody>
      </p:sp>
      <p:pic>
        <p:nvPicPr>
          <p:cNvPr id="6" name="Picture 2" descr="F:\Temporary\MALAWI FLAG\new flag[1].bmp"/>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05736" y="6209928"/>
            <a:ext cx="1008112" cy="6480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86845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Definition of Eclampsia</a:t>
            </a:r>
          </a:p>
        </p:txBody>
      </p:sp>
      <p:sp>
        <p:nvSpPr>
          <p:cNvPr id="3" name="Content Placeholder 2"/>
          <p:cNvSpPr>
            <a:spLocks noGrp="1"/>
          </p:cNvSpPr>
          <p:nvPr>
            <p:ph idx="1"/>
          </p:nvPr>
        </p:nvSpPr>
        <p:spPr>
          <a:xfrm>
            <a:off x="0" y="1600200"/>
            <a:ext cx="9144000" cy="5257800"/>
          </a:xfrm>
        </p:spPr>
        <p:txBody>
          <a:bodyPr>
            <a:normAutofit/>
          </a:bodyPr>
          <a:lstStyle/>
          <a:p>
            <a:pPr marL="0" indent="0" algn="ctr">
              <a:buNone/>
            </a:pPr>
            <a:r>
              <a:rPr lang="en-GB" sz="4000" dirty="0" smtClean="0"/>
              <a:t>New </a:t>
            </a:r>
            <a:r>
              <a:rPr lang="en-GB" sz="4000" dirty="0"/>
              <a:t>onset of grand mal seizure activity and/or unexplained coma during pregnancy or postpartum in a woman with signs or symptoms of </a:t>
            </a:r>
            <a:r>
              <a:rPr lang="en-GB" sz="4000" dirty="0" smtClean="0"/>
              <a:t>preeclampsia</a:t>
            </a:r>
          </a:p>
          <a:p>
            <a:pPr marL="0" indent="0" algn="ctr">
              <a:buNone/>
            </a:pPr>
            <a:r>
              <a:rPr lang="en-GB" sz="4000" dirty="0"/>
              <a:t>It typically occurs </a:t>
            </a:r>
            <a:r>
              <a:rPr lang="en-GB" sz="4000" dirty="0" smtClean="0"/>
              <a:t>at ≥ 20th </a:t>
            </a:r>
            <a:r>
              <a:rPr lang="en-GB" sz="4000" dirty="0"/>
              <a:t>week of </a:t>
            </a:r>
            <a:r>
              <a:rPr lang="en-GB" sz="4000" dirty="0" smtClean="0"/>
              <a:t>gestation.</a:t>
            </a:r>
          </a:p>
          <a:p>
            <a:pPr marL="0" indent="0" algn="ctr">
              <a:buNone/>
            </a:pPr>
            <a:r>
              <a:rPr lang="en-GB" dirty="0">
                <a:solidFill>
                  <a:srgbClr val="FF0000"/>
                </a:solidFill>
              </a:rPr>
              <a:t>It is considered a complication of severe preeclampsia.</a:t>
            </a:r>
          </a:p>
          <a:p>
            <a:pPr marL="0" indent="0" algn="ctr">
              <a:buNone/>
            </a:pPr>
            <a:endParaRPr lang="en-GB" sz="4000" dirty="0"/>
          </a:p>
        </p:txBody>
      </p:sp>
      <p:sp>
        <p:nvSpPr>
          <p:cNvPr id="4" name="Slide Number Placeholder 3"/>
          <p:cNvSpPr>
            <a:spLocks noGrp="1"/>
          </p:cNvSpPr>
          <p:nvPr>
            <p:ph type="sldNum" sz="quarter" idx="12"/>
          </p:nvPr>
        </p:nvSpPr>
        <p:spPr/>
        <p:txBody>
          <a:bodyPr/>
          <a:lstStyle/>
          <a:p>
            <a:fld id="{678198E4-4287-4564-A251-C2A626CAFCCC}" type="slidenum">
              <a:rPr lang="en-GB" smtClean="0"/>
              <a:pPr/>
              <a:t>2</a:t>
            </a:fld>
            <a:endParaRPr lang="en-GB" dirty="0"/>
          </a:p>
        </p:txBody>
      </p:sp>
      <p:sp>
        <p:nvSpPr>
          <p:cNvPr id="5" name="Rectangle 4"/>
          <p:cNvSpPr/>
          <p:nvPr/>
        </p:nvSpPr>
        <p:spPr>
          <a:xfrm>
            <a:off x="395536" y="6309320"/>
            <a:ext cx="2493055" cy="369332"/>
          </a:xfrm>
          <a:prstGeom prst="rect">
            <a:avLst/>
          </a:prstGeom>
        </p:spPr>
        <p:txBody>
          <a:bodyPr wrap="none">
            <a:spAutoFit/>
          </a:bodyPr>
          <a:lstStyle/>
          <a:p>
            <a:r>
              <a:rPr lang="en-US" b="1" dirty="0">
                <a:solidFill>
                  <a:srgbClr val="511D03"/>
                </a:solidFill>
                <a:latin typeface="Helvetica" pitchFamily="34" charset="0"/>
              </a:rPr>
              <a:t>NPC Training in MNH</a:t>
            </a:r>
          </a:p>
        </p:txBody>
      </p:sp>
      <p:pic>
        <p:nvPicPr>
          <p:cNvPr id="6" name="Picture 2" descr="F:\Temporary\MALAWI FLAG\new flag[1].bmp"/>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5736" y="6209928"/>
            <a:ext cx="1008112" cy="6480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57700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fontScale="90000"/>
          </a:bodyPr>
          <a:lstStyle/>
          <a:p>
            <a:r>
              <a:rPr lang="en-GB" dirty="0"/>
              <a:t>Management of Preeclampsia-Eclampsia According </a:t>
            </a:r>
            <a:r>
              <a:rPr lang="en-GB" dirty="0" smtClean="0"/>
              <a:t>to Severity (1)</a:t>
            </a:r>
            <a:endParaRPr lang="en-GB" dirty="0"/>
          </a:p>
        </p:txBody>
      </p:sp>
      <p:graphicFrame>
        <p:nvGraphicFramePr>
          <p:cNvPr id="10" name="Content Placeholder 9"/>
          <p:cNvGraphicFramePr>
            <a:graphicFrameLocks noGrp="1"/>
          </p:cNvGraphicFramePr>
          <p:nvPr>
            <p:ph idx="1"/>
            <p:extLst>
              <p:ext uri="{D42A27DB-BD31-4B8C-83A1-F6EECF244321}">
                <p14:modId xmlns:p14="http://schemas.microsoft.com/office/powerpoint/2010/main" val="59161832"/>
              </p:ext>
            </p:extLst>
          </p:nvPr>
        </p:nvGraphicFramePr>
        <p:xfrm>
          <a:off x="0" y="1600200"/>
          <a:ext cx="9144000" cy="5416278"/>
        </p:xfrm>
        <a:graphic>
          <a:graphicData uri="http://schemas.openxmlformats.org/drawingml/2006/table">
            <a:tbl>
              <a:tblPr firstRow="1" bandRow="1">
                <a:tableStyleId>{5C22544A-7EE6-4342-B048-85BDC9FD1C3A}</a:tableStyleId>
              </a:tblPr>
              <a:tblGrid>
                <a:gridCol w="3048000"/>
                <a:gridCol w="3048000"/>
                <a:gridCol w="3048000"/>
              </a:tblGrid>
              <a:tr h="982724">
                <a:tc>
                  <a:txBody>
                    <a:bodyPr/>
                    <a:lstStyle/>
                    <a:p>
                      <a:pPr>
                        <a:lnSpc>
                          <a:spcPct val="115000"/>
                        </a:lnSpc>
                        <a:spcAft>
                          <a:spcPts val="1000"/>
                        </a:spcAft>
                      </a:pPr>
                      <a:r>
                        <a:rPr lang="en-GB" sz="2000" dirty="0">
                          <a:effectLst/>
                          <a:latin typeface="Arial"/>
                          <a:ea typeface="Calibri"/>
                          <a:cs typeface="Times New Roman"/>
                        </a:rPr>
                        <a:t>Severity</a:t>
                      </a:r>
                      <a:endParaRPr lang="en-GB" sz="2000" dirty="0">
                        <a:effectLst/>
                        <a:latin typeface="Calibri"/>
                        <a:ea typeface="Calibri"/>
                        <a:cs typeface="Times New Roman"/>
                      </a:endParaRPr>
                    </a:p>
                  </a:txBody>
                  <a:tcPr marL="28575" marR="28575" marT="28575" marB="28575" anchor="b">
                    <a:solidFill>
                      <a:schemeClr val="accent2">
                        <a:lumMod val="40000"/>
                        <a:lumOff val="60000"/>
                      </a:schemeClr>
                    </a:solidFill>
                  </a:tcPr>
                </a:tc>
                <a:tc>
                  <a:txBody>
                    <a:bodyPr/>
                    <a:lstStyle/>
                    <a:p>
                      <a:pPr>
                        <a:lnSpc>
                          <a:spcPct val="115000"/>
                        </a:lnSpc>
                        <a:spcAft>
                          <a:spcPts val="1000"/>
                        </a:spcAft>
                      </a:pPr>
                      <a:r>
                        <a:rPr lang="en-GB" sz="2000" dirty="0">
                          <a:effectLst/>
                          <a:latin typeface="Arial"/>
                          <a:ea typeface="Calibri"/>
                          <a:cs typeface="Times New Roman"/>
                        </a:rPr>
                        <a:t>Gestational age at diagnosis</a:t>
                      </a:r>
                      <a:endParaRPr lang="en-GB" sz="2000" dirty="0">
                        <a:effectLst/>
                        <a:latin typeface="Calibri"/>
                        <a:ea typeface="Calibri"/>
                        <a:cs typeface="Times New Roman"/>
                      </a:endParaRPr>
                    </a:p>
                  </a:txBody>
                  <a:tcPr marL="28575" marR="28575" marT="28575" marB="28575" anchor="b">
                    <a:solidFill>
                      <a:schemeClr val="accent2">
                        <a:lumMod val="40000"/>
                        <a:lumOff val="60000"/>
                      </a:schemeClr>
                    </a:solidFill>
                  </a:tcPr>
                </a:tc>
                <a:tc>
                  <a:txBody>
                    <a:bodyPr/>
                    <a:lstStyle/>
                    <a:p>
                      <a:pPr>
                        <a:lnSpc>
                          <a:spcPct val="115000"/>
                        </a:lnSpc>
                        <a:spcAft>
                          <a:spcPts val="1000"/>
                        </a:spcAft>
                      </a:pPr>
                      <a:r>
                        <a:rPr lang="en-GB" sz="2000" dirty="0">
                          <a:effectLst/>
                          <a:latin typeface="Arial"/>
                          <a:ea typeface="Calibri"/>
                          <a:cs typeface="Times New Roman"/>
                        </a:rPr>
                        <a:t>Management</a:t>
                      </a:r>
                      <a:endParaRPr lang="en-GB" sz="2000" dirty="0">
                        <a:effectLst/>
                        <a:latin typeface="Calibri"/>
                        <a:ea typeface="Calibri"/>
                        <a:cs typeface="Times New Roman"/>
                      </a:endParaRPr>
                    </a:p>
                  </a:txBody>
                  <a:tcPr marL="28575" marR="28575" marT="28575" marB="28575" anchor="b">
                    <a:solidFill>
                      <a:schemeClr val="accent2">
                        <a:lumMod val="40000"/>
                        <a:lumOff val="60000"/>
                      </a:schemeClr>
                    </a:solidFill>
                  </a:tcPr>
                </a:tc>
              </a:tr>
              <a:tr h="1075077">
                <a:tc rowSpan="4">
                  <a:txBody>
                    <a:bodyPr/>
                    <a:lstStyle/>
                    <a:p>
                      <a:pPr>
                        <a:lnSpc>
                          <a:spcPct val="115000"/>
                        </a:lnSpc>
                        <a:spcAft>
                          <a:spcPts val="1000"/>
                        </a:spcAft>
                      </a:pPr>
                      <a:r>
                        <a:rPr lang="en-GB" sz="2000" dirty="0">
                          <a:effectLst/>
                          <a:latin typeface="Arial"/>
                          <a:ea typeface="Calibri"/>
                          <a:cs typeface="Times New Roman"/>
                        </a:rPr>
                        <a:t>Mild </a:t>
                      </a:r>
                      <a:r>
                        <a:rPr lang="en-GB" sz="2000" dirty="0" smtClean="0">
                          <a:effectLst/>
                          <a:latin typeface="Arial"/>
                          <a:ea typeface="Calibri"/>
                          <a:cs typeface="Times New Roman"/>
                        </a:rPr>
                        <a:t>preeclampsia</a:t>
                      </a:r>
                    </a:p>
                    <a:p>
                      <a:pPr>
                        <a:lnSpc>
                          <a:spcPct val="115000"/>
                        </a:lnSpc>
                        <a:spcAft>
                          <a:spcPts val="1000"/>
                        </a:spcAft>
                      </a:pPr>
                      <a:r>
                        <a:rPr lang="en-GB" sz="2000" dirty="0" smtClean="0">
                          <a:effectLst/>
                          <a:latin typeface="Arial"/>
                          <a:ea typeface="Calibri"/>
                          <a:cs typeface="Times New Roman"/>
                        </a:rPr>
                        <a:t>(≥140mm Hg/90mm Hg – ≤160mm Hg/110mm Hg)</a:t>
                      </a:r>
                      <a:endParaRPr lang="en-GB" sz="2000" dirty="0">
                        <a:effectLst/>
                        <a:latin typeface="Calibri"/>
                        <a:ea typeface="Calibri"/>
                        <a:cs typeface="Times New Roman"/>
                      </a:endParaRPr>
                    </a:p>
                  </a:txBody>
                  <a:tcPr marL="28575" marR="28575" marT="28575" marB="28575">
                    <a:solidFill>
                      <a:schemeClr val="accent2">
                        <a:lumMod val="40000"/>
                        <a:lumOff val="60000"/>
                      </a:schemeClr>
                    </a:solidFill>
                  </a:tcPr>
                </a:tc>
                <a:tc rowSpan="2">
                  <a:txBody>
                    <a:bodyPr/>
                    <a:lstStyle/>
                    <a:p>
                      <a:pPr>
                        <a:lnSpc>
                          <a:spcPct val="115000"/>
                        </a:lnSpc>
                        <a:spcAft>
                          <a:spcPts val="1000"/>
                        </a:spcAft>
                      </a:pPr>
                      <a:r>
                        <a:rPr lang="en-GB" sz="2000" dirty="0">
                          <a:effectLst/>
                          <a:latin typeface="Arial"/>
                          <a:ea typeface="Calibri"/>
                          <a:cs typeface="Times New Roman"/>
                        </a:rPr>
                        <a:t>&lt;38 wk without maternal or foetal </a:t>
                      </a:r>
                      <a:r>
                        <a:rPr lang="en-GB" sz="2000" dirty="0" smtClean="0">
                          <a:effectLst/>
                          <a:latin typeface="Arial"/>
                          <a:ea typeface="Calibri"/>
                          <a:cs typeface="Times New Roman"/>
                        </a:rPr>
                        <a:t>compromise (a)</a:t>
                      </a:r>
                      <a:endParaRPr lang="en-GB" sz="2000" dirty="0">
                        <a:effectLst/>
                        <a:latin typeface="Calibri"/>
                        <a:ea typeface="Calibri"/>
                        <a:cs typeface="Times New Roman"/>
                      </a:endParaRPr>
                    </a:p>
                  </a:txBody>
                  <a:tcPr marL="28575" marR="28575" marT="28575" marB="28575">
                    <a:solidFill>
                      <a:schemeClr val="accent2">
                        <a:lumMod val="40000"/>
                        <a:lumOff val="60000"/>
                      </a:schemeClr>
                    </a:solidFill>
                  </a:tcPr>
                </a:tc>
                <a:tc>
                  <a:txBody>
                    <a:bodyPr/>
                    <a:lstStyle/>
                    <a:p>
                      <a:pPr>
                        <a:lnSpc>
                          <a:spcPct val="115000"/>
                        </a:lnSpc>
                        <a:spcAft>
                          <a:spcPts val="1000"/>
                        </a:spcAft>
                      </a:pPr>
                      <a:r>
                        <a:rPr lang="en-GB" sz="2000" dirty="0">
                          <a:effectLst/>
                          <a:latin typeface="Arial"/>
                          <a:ea typeface="Calibri"/>
                          <a:cs typeface="Times New Roman"/>
                        </a:rPr>
                        <a:t>Hospitalization for bed rest and close observation</a:t>
                      </a:r>
                      <a:endParaRPr lang="en-GB" sz="2000" dirty="0">
                        <a:effectLst/>
                        <a:latin typeface="Calibri"/>
                        <a:ea typeface="Calibri"/>
                        <a:cs typeface="Times New Roman"/>
                      </a:endParaRPr>
                    </a:p>
                  </a:txBody>
                  <a:tcPr marL="28575" marR="28575" marT="28575" marB="28575">
                    <a:solidFill>
                      <a:schemeClr val="accent2">
                        <a:lumMod val="40000"/>
                        <a:lumOff val="60000"/>
                      </a:schemeClr>
                    </a:solidFill>
                  </a:tcPr>
                </a:tc>
              </a:tr>
              <a:tr h="1300752">
                <a:tc vMerge="1">
                  <a:txBody>
                    <a:bodyPr/>
                    <a:lstStyle/>
                    <a:p>
                      <a:endParaRPr lang="en-GB"/>
                    </a:p>
                  </a:txBody>
                  <a:tcPr/>
                </a:tc>
                <a:tc vMerge="1">
                  <a:txBody>
                    <a:bodyPr/>
                    <a:lstStyle/>
                    <a:p>
                      <a:endParaRPr lang="en-GB"/>
                    </a:p>
                  </a:txBody>
                  <a:tcPr/>
                </a:tc>
                <a:tc>
                  <a:txBody>
                    <a:bodyPr/>
                    <a:lstStyle/>
                    <a:p>
                      <a:pPr>
                        <a:lnSpc>
                          <a:spcPct val="115000"/>
                        </a:lnSpc>
                        <a:spcAft>
                          <a:spcPts val="1000"/>
                        </a:spcAft>
                      </a:pPr>
                      <a:r>
                        <a:rPr lang="en-GB" sz="2000" dirty="0">
                          <a:effectLst/>
                          <a:latin typeface="Arial"/>
                          <a:ea typeface="Calibri"/>
                          <a:cs typeface="Times New Roman"/>
                        </a:rPr>
                        <a:t>Maternal glucocorticoid therapy at 24-34 wk for foetal lung maturation</a:t>
                      </a:r>
                      <a:endParaRPr lang="en-GB" sz="2000" dirty="0">
                        <a:effectLst/>
                        <a:latin typeface="Calibri"/>
                        <a:ea typeface="Calibri"/>
                        <a:cs typeface="Times New Roman"/>
                      </a:endParaRPr>
                    </a:p>
                  </a:txBody>
                  <a:tcPr marL="28575" marR="28575" marT="28575" marB="28575">
                    <a:solidFill>
                      <a:schemeClr val="accent2">
                        <a:lumMod val="40000"/>
                        <a:lumOff val="60000"/>
                      </a:schemeClr>
                    </a:solidFill>
                  </a:tcPr>
                </a:tc>
              </a:tr>
              <a:tr h="598495">
                <a:tc vMerge="1">
                  <a:txBody>
                    <a:bodyPr/>
                    <a:lstStyle/>
                    <a:p>
                      <a:endParaRPr lang="en-GB"/>
                    </a:p>
                  </a:txBody>
                  <a:tcPr/>
                </a:tc>
                <a:tc rowSpan="2">
                  <a:txBody>
                    <a:bodyPr/>
                    <a:lstStyle/>
                    <a:p>
                      <a:pPr>
                        <a:lnSpc>
                          <a:spcPct val="115000"/>
                        </a:lnSpc>
                        <a:spcAft>
                          <a:spcPts val="1000"/>
                        </a:spcAft>
                      </a:pPr>
                      <a:r>
                        <a:rPr lang="en-GB" sz="2000" dirty="0">
                          <a:effectLst/>
                          <a:latin typeface="Arial"/>
                          <a:ea typeface="Calibri"/>
                          <a:cs typeface="Times New Roman"/>
                        </a:rPr>
                        <a:t>≥38 wk without maternal or foetal compromise</a:t>
                      </a:r>
                      <a:endParaRPr lang="en-GB" sz="2000" dirty="0">
                        <a:effectLst/>
                        <a:latin typeface="Calibri"/>
                        <a:ea typeface="Calibri"/>
                        <a:cs typeface="Times New Roman"/>
                      </a:endParaRPr>
                    </a:p>
                  </a:txBody>
                  <a:tcPr marL="28575" marR="28575" marT="28575" marB="28575">
                    <a:solidFill>
                      <a:schemeClr val="accent2">
                        <a:lumMod val="40000"/>
                        <a:lumOff val="60000"/>
                      </a:schemeClr>
                    </a:solidFill>
                  </a:tcPr>
                </a:tc>
                <a:tc>
                  <a:txBody>
                    <a:bodyPr/>
                    <a:lstStyle/>
                    <a:p>
                      <a:pPr>
                        <a:lnSpc>
                          <a:spcPct val="115000"/>
                        </a:lnSpc>
                        <a:spcAft>
                          <a:spcPts val="1000"/>
                        </a:spcAft>
                      </a:pPr>
                      <a:r>
                        <a:rPr lang="en-GB" sz="2000" dirty="0">
                          <a:effectLst/>
                          <a:latin typeface="Arial"/>
                          <a:ea typeface="Calibri"/>
                          <a:cs typeface="Times New Roman"/>
                        </a:rPr>
                        <a:t>Delivery</a:t>
                      </a:r>
                      <a:endParaRPr lang="en-GB" sz="2000" dirty="0">
                        <a:effectLst/>
                        <a:latin typeface="Calibri"/>
                        <a:ea typeface="Calibri"/>
                        <a:cs typeface="Times New Roman"/>
                      </a:endParaRPr>
                    </a:p>
                  </a:txBody>
                  <a:tcPr marL="28575" marR="28575" marT="28575" marB="28575">
                    <a:solidFill>
                      <a:schemeClr val="accent2">
                        <a:lumMod val="40000"/>
                        <a:lumOff val="60000"/>
                      </a:schemeClr>
                    </a:solidFill>
                  </a:tcPr>
                </a:tc>
              </a:tr>
              <a:tr h="1300752">
                <a:tc vMerge="1">
                  <a:txBody>
                    <a:bodyPr/>
                    <a:lstStyle/>
                    <a:p>
                      <a:endParaRPr lang="en-GB"/>
                    </a:p>
                  </a:txBody>
                  <a:tcPr/>
                </a:tc>
                <a:tc vMerge="1">
                  <a:txBody>
                    <a:bodyPr/>
                    <a:lstStyle/>
                    <a:p>
                      <a:endParaRPr lang="en-GB"/>
                    </a:p>
                  </a:txBody>
                  <a:tcPr/>
                </a:tc>
                <a:tc>
                  <a:txBody>
                    <a:bodyPr/>
                    <a:lstStyle/>
                    <a:p>
                      <a:pPr>
                        <a:lnSpc>
                          <a:spcPct val="115000"/>
                        </a:lnSpc>
                        <a:spcAft>
                          <a:spcPts val="1000"/>
                        </a:spcAft>
                      </a:pPr>
                      <a:r>
                        <a:rPr lang="en-GB" sz="2000" dirty="0">
                          <a:effectLst/>
                          <a:latin typeface="Arial"/>
                          <a:ea typeface="Calibri"/>
                          <a:cs typeface="Times New Roman"/>
                        </a:rPr>
                        <a:t>Magnesium sulphate seizure prophylaxis intrapartum and postpartum</a:t>
                      </a:r>
                      <a:endParaRPr lang="en-GB" sz="2000" dirty="0">
                        <a:effectLst/>
                        <a:latin typeface="Calibri"/>
                        <a:ea typeface="Calibri"/>
                        <a:cs typeface="Times New Roman"/>
                      </a:endParaRPr>
                    </a:p>
                  </a:txBody>
                  <a:tcPr marL="28575" marR="28575" marT="28575" marB="28575">
                    <a:solidFill>
                      <a:schemeClr val="accent2">
                        <a:lumMod val="40000"/>
                        <a:lumOff val="60000"/>
                      </a:schemeClr>
                    </a:solidFill>
                  </a:tcPr>
                </a:tc>
              </a:tr>
            </a:tbl>
          </a:graphicData>
        </a:graphic>
      </p:graphicFrame>
      <p:sp>
        <p:nvSpPr>
          <p:cNvPr id="7" name="Slide Number Placeholder 6"/>
          <p:cNvSpPr>
            <a:spLocks noGrp="1"/>
          </p:cNvSpPr>
          <p:nvPr>
            <p:ph type="sldNum" sz="quarter" idx="12"/>
          </p:nvPr>
        </p:nvSpPr>
        <p:spPr/>
        <p:txBody>
          <a:bodyPr/>
          <a:lstStyle/>
          <a:p>
            <a:fld id="{678198E4-4287-4564-A251-C2A626CAFCCC}" type="slidenum">
              <a:rPr lang="en-GB" smtClean="0"/>
              <a:pPr/>
              <a:t>20</a:t>
            </a:fld>
            <a:endParaRPr lang="en-GB" dirty="0"/>
          </a:p>
        </p:txBody>
      </p:sp>
    </p:spTree>
    <p:extLst>
      <p:ext uri="{BB962C8B-B14F-4D97-AF65-F5344CB8AC3E}">
        <p14:creationId xmlns:p14="http://schemas.microsoft.com/office/powerpoint/2010/main" val="31703945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fontScale="90000"/>
          </a:bodyPr>
          <a:lstStyle/>
          <a:p>
            <a:r>
              <a:rPr lang="en-GB" dirty="0"/>
              <a:t>Management of Preeclampsia-Eclampsia According </a:t>
            </a:r>
            <a:r>
              <a:rPr lang="en-GB" dirty="0" smtClean="0"/>
              <a:t>to Severity (2)</a:t>
            </a:r>
            <a:endParaRPr lang="en-GB" dirty="0"/>
          </a:p>
        </p:txBody>
      </p:sp>
      <p:graphicFrame>
        <p:nvGraphicFramePr>
          <p:cNvPr id="10" name="Content Placeholder 9"/>
          <p:cNvGraphicFramePr>
            <a:graphicFrameLocks noGrp="1"/>
          </p:cNvGraphicFramePr>
          <p:nvPr>
            <p:ph idx="1"/>
            <p:extLst>
              <p:ext uri="{D42A27DB-BD31-4B8C-83A1-F6EECF244321}">
                <p14:modId xmlns:p14="http://schemas.microsoft.com/office/powerpoint/2010/main" val="3547445221"/>
              </p:ext>
            </p:extLst>
          </p:nvPr>
        </p:nvGraphicFramePr>
        <p:xfrm>
          <a:off x="11222" y="1580852"/>
          <a:ext cx="9132777" cy="5537962"/>
        </p:xfrm>
        <a:graphic>
          <a:graphicData uri="http://schemas.openxmlformats.org/drawingml/2006/table">
            <a:tbl>
              <a:tblPr firstRow="1" bandRow="1">
                <a:tableStyleId>{5C22544A-7EE6-4342-B048-85BDC9FD1C3A}</a:tableStyleId>
              </a:tblPr>
              <a:tblGrid>
                <a:gridCol w="3044259"/>
                <a:gridCol w="3044259"/>
                <a:gridCol w="3044259"/>
              </a:tblGrid>
              <a:tr h="780911">
                <a:tc>
                  <a:txBody>
                    <a:bodyPr/>
                    <a:lstStyle/>
                    <a:p>
                      <a:pPr>
                        <a:lnSpc>
                          <a:spcPct val="115000"/>
                        </a:lnSpc>
                        <a:spcAft>
                          <a:spcPts val="1000"/>
                        </a:spcAft>
                      </a:pPr>
                      <a:r>
                        <a:rPr lang="en-GB" sz="2000" dirty="0">
                          <a:effectLst/>
                          <a:latin typeface="Arial"/>
                          <a:ea typeface="Calibri"/>
                          <a:cs typeface="Times New Roman"/>
                        </a:rPr>
                        <a:t>Severity</a:t>
                      </a:r>
                      <a:endParaRPr lang="en-GB" sz="2000" dirty="0">
                        <a:effectLst/>
                        <a:latin typeface="Calibri"/>
                        <a:ea typeface="Calibri"/>
                        <a:cs typeface="Times New Roman"/>
                      </a:endParaRPr>
                    </a:p>
                  </a:txBody>
                  <a:tcPr marL="28575" marR="28575" marT="28575" marB="28575" anchor="ctr">
                    <a:solidFill>
                      <a:schemeClr val="accent2">
                        <a:lumMod val="40000"/>
                        <a:lumOff val="60000"/>
                      </a:schemeClr>
                    </a:solidFill>
                  </a:tcPr>
                </a:tc>
                <a:tc>
                  <a:txBody>
                    <a:bodyPr/>
                    <a:lstStyle/>
                    <a:p>
                      <a:pPr>
                        <a:lnSpc>
                          <a:spcPct val="115000"/>
                        </a:lnSpc>
                        <a:spcAft>
                          <a:spcPts val="1000"/>
                        </a:spcAft>
                      </a:pPr>
                      <a:r>
                        <a:rPr lang="en-GB" sz="2000" dirty="0">
                          <a:effectLst/>
                          <a:latin typeface="Arial"/>
                          <a:ea typeface="Calibri"/>
                          <a:cs typeface="Times New Roman"/>
                        </a:rPr>
                        <a:t>Gestational age at diagnosis</a:t>
                      </a:r>
                      <a:endParaRPr lang="en-GB" sz="2000" dirty="0">
                        <a:effectLst/>
                        <a:latin typeface="Calibri"/>
                        <a:ea typeface="Calibri"/>
                        <a:cs typeface="Times New Roman"/>
                      </a:endParaRPr>
                    </a:p>
                  </a:txBody>
                  <a:tcPr marL="28575" marR="28575" marT="28575" marB="28575" anchor="b">
                    <a:solidFill>
                      <a:schemeClr val="accent2">
                        <a:lumMod val="40000"/>
                        <a:lumOff val="60000"/>
                      </a:schemeClr>
                    </a:solidFill>
                  </a:tcPr>
                </a:tc>
                <a:tc>
                  <a:txBody>
                    <a:bodyPr/>
                    <a:lstStyle/>
                    <a:p>
                      <a:pPr>
                        <a:lnSpc>
                          <a:spcPct val="115000"/>
                        </a:lnSpc>
                        <a:spcAft>
                          <a:spcPts val="1000"/>
                        </a:spcAft>
                      </a:pPr>
                      <a:r>
                        <a:rPr lang="en-GB" sz="2000" dirty="0">
                          <a:effectLst/>
                          <a:latin typeface="Arial"/>
                          <a:ea typeface="Calibri"/>
                          <a:cs typeface="Times New Roman"/>
                        </a:rPr>
                        <a:t>Management</a:t>
                      </a:r>
                      <a:endParaRPr lang="en-GB" sz="2000" dirty="0">
                        <a:effectLst/>
                        <a:latin typeface="Calibri"/>
                        <a:ea typeface="Calibri"/>
                        <a:cs typeface="Times New Roman"/>
                      </a:endParaRPr>
                    </a:p>
                  </a:txBody>
                  <a:tcPr marL="28575" marR="28575" marT="28575" marB="28575" anchor="ctr">
                    <a:solidFill>
                      <a:schemeClr val="accent2">
                        <a:lumMod val="40000"/>
                        <a:lumOff val="60000"/>
                      </a:schemeClr>
                    </a:solidFill>
                  </a:tcPr>
                </a:tc>
              </a:tr>
              <a:tr h="734706">
                <a:tc rowSpan="8">
                  <a:txBody>
                    <a:bodyPr/>
                    <a:lstStyle/>
                    <a:p>
                      <a:pPr>
                        <a:lnSpc>
                          <a:spcPct val="115000"/>
                        </a:lnSpc>
                        <a:spcAft>
                          <a:spcPts val="1000"/>
                        </a:spcAft>
                      </a:pPr>
                      <a:r>
                        <a:rPr lang="en-GB" sz="2000" dirty="0">
                          <a:effectLst/>
                          <a:latin typeface="Arial"/>
                          <a:ea typeface="Calibri"/>
                          <a:cs typeface="Times New Roman"/>
                        </a:rPr>
                        <a:t>Severe preeclampsia </a:t>
                      </a:r>
                      <a:r>
                        <a:rPr lang="en-GB" sz="2000" dirty="0" smtClean="0">
                          <a:effectLst/>
                          <a:latin typeface="Arial"/>
                          <a:ea typeface="Calibri"/>
                          <a:cs typeface="Times New Roman"/>
                        </a:rPr>
                        <a:t>(b)</a:t>
                      </a:r>
                    </a:p>
                    <a:p>
                      <a:pPr>
                        <a:lnSpc>
                          <a:spcPct val="115000"/>
                        </a:lnSpc>
                        <a:spcAft>
                          <a:spcPts val="1000"/>
                        </a:spcAft>
                      </a:pPr>
                      <a:r>
                        <a:rPr lang="en-GB" sz="1800" kern="1200" dirty="0" smtClean="0">
                          <a:solidFill>
                            <a:schemeClr val="dk1"/>
                          </a:solidFill>
                          <a:effectLst/>
                          <a:latin typeface="+mn-lt"/>
                          <a:ea typeface="+mn-ea"/>
                          <a:cs typeface="+mn-cs"/>
                        </a:rPr>
                        <a:t>(≥ 160 mm Hg/110 mm Hg)</a:t>
                      </a:r>
                      <a:endParaRPr lang="en-GB" sz="2000" dirty="0">
                        <a:effectLst/>
                        <a:latin typeface="Calibri"/>
                        <a:ea typeface="Calibri"/>
                        <a:cs typeface="Times New Roman"/>
                      </a:endParaRPr>
                    </a:p>
                  </a:txBody>
                  <a:tcPr marL="28575" marR="28575" marT="28575" marB="28575" anchor="ctr">
                    <a:solidFill>
                      <a:schemeClr val="accent2">
                        <a:lumMod val="40000"/>
                        <a:lumOff val="60000"/>
                      </a:schemeClr>
                    </a:solidFill>
                  </a:tcPr>
                </a:tc>
                <a:tc rowSpan="3">
                  <a:txBody>
                    <a:bodyPr/>
                    <a:lstStyle/>
                    <a:p>
                      <a:pPr>
                        <a:lnSpc>
                          <a:spcPct val="115000"/>
                        </a:lnSpc>
                        <a:spcAft>
                          <a:spcPts val="1000"/>
                        </a:spcAft>
                      </a:pPr>
                      <a:r>
                        <a:rPr lang="en-GB" sz="2000" dirty="0">
                          <a:effectLst/>
                          <a:latin typeface="Arial"/>
                          <a:ea typeface="Calibri"/>
                          <a:cs typeface="Times New Roman"/>
                        </a:rPr>
                        <a:t>&lt;32 wk</a:t>
                      </a:r>
                      <a:endParaRPr lang="en-GB" sz="2000" dirty="0">
                        <a:effectLst/>
                        <a:latin typeface="Calibri"/>
                        <a:ea typeface="Calibri"/>
                        <a:cs typeface="Times New Roman"/>
                      </a:endParaRPr>
                    </a:p>
                  </a:txBody>
                  <a:tcPr marL="28575" marR="28575" marT="28575" marB="28575">
                    <a:solidFill>
                      <a:schemeClr val="accent2">
                        <a:lumMod val="40000"/>
                        <a:lumOff val="60000"/>
                      </a:schemeClr>
                    </a:solidFill>
                  </a:tcPr>
                </a:tc>
                <a:tc>
                  <a:txBody>
                    <a:bodyPr/>
                    <a:lstStyle/>
                    <a:p>
                      <a:pPr>
                        <a:lnSpc>
                          <a:spcPct val="115000"/>
                        </a:lnSpc>
                        <a:spcAft>
                          <a:spcPts val="1000"/>
                        </a:spcAft>
                      </a:pPr>
                      <a:r>
                        <a:rPr lang="en-GB" sz="1400" dirty="0">
                          <a:effectLst/>
                          <a:latin typeface="Arial"/>
                          <a:ea typeface="Calibri"/>
                          <a:cs typeface="Times New Roman"/>
                        </a:rPr>
                        <a:t>Hospitalization with close maternal and foetal surveillance, ideally in a tertiary care centre</a:t>
                      </a:r>
                      <a:endParaRPr lang="en-GB" sz="1400" dirty="0">
                        <a:effectLst/>
                        <a:latin typeface="Calibri"/>
                        <a:ea typeface="Calibri"/>
                        <a:cs typeface="Times New Roman"/>
                      </a:endParaRPr>
                    </a:p>
                  </a:txBody>
                  <a:tcPr marL="28575" marR="28575" marT="28575" marB="28575">
                    <a:solidFill>
                      <a:schemeClr val="accent2">
                        <a:lumMod val="40000"/>
                        <a:lumOff val="60000"/>
                      </a:schemeClr>
                    </a:solidFill>
                  </a:tcPr>
                </a:tc>
              </a:tr>
              <a:tr h="651272">
                <a:tc vMerge="1">
                  <a:txBody>
                    <a:bodyPr/>
                    <a:lstStyle/>
                    <a:p>
                      <a:endParaRPr lang="en-GB"/>
                    </a:p>
                  </a:txBody>
                  <a:tcPr>
                    <a:solidFill>
                      <a:schemeClr val="accent2">
                        <a:lumMod val="40000"/>
                        <a:lumOff val="60000"/>
                      </a:schemeClr>
                    </a:solidFill>
                  </a:tcPr>
                </a:tc>
                <a:tc vMerge="1">
                  <a:txBody>
                    <a:bodyPr/>
                    <a:lstStyle/>
                    <a:p>
                      <a:endParaRPr lang="en-GB"/>
                    </a:p>
                  </a:txBody>
                  <a:tcPr>
                    <a:solidFill>
                      <a:schemeClr val="accent2">
                        <a:lumMod val="40000"/>
                        <a:lumOff val="60000"/>
                      </a:schemeClr>
                    </a:solidFill>
                  </a:tcPr>
                </a:tc>
                <a:tc>
                  <a:txBody>
                    <a:bodyPr/>
                    <a:lstStyle/>
                    <a:p>
                      <a:pPr>
                        <a:lnSpc>
                          <a:spcPct val="115000"/>
                        </a:lnSpc>
                        <a:spcAft>
                          <a:spcPts val="1000"/>
                        </a:spcAft>
                      </a:pPr>
                      <a:r>
                        <a:rPr lang="en-GB" sz="1400" dirty="0">
                          <a:effectLst/>
                          <a:latin typeface="Arial"/>
                          <a:ea typeface="Calibri"/>
                          <a:cs typeface="Times New Roman"/>
                        </a:rPr>
                        <a:t>Maternal glucocorticoid therapy for foetal lung maturation if ≥24 weeks</a:t>
                      </a:r>
                      <a:endParaRPr lang="en-GB" sz="1400" dirty="0">
                        <a:effectLst/>
                        <a:latin typeface="Calibri"/>
                        <a:ea typeface="Calibri"/>
                        <a:cs typeface="Times New Roman"/>
                      </a:endParaRPr>
                    </a:p>
                  </a:txBody>
                  <a:tcPr marL="28575" marR="28575" marT="28575" marB="28575">
                    <a:solidFill>
                      <a:schemeClr val="accent2">
                        <a:lumMod val="40000"/>
                        <a:lumOff val="60000"/>
                      </a:schemeClr>
                    </a:solidFill>
                  </a:tcPr>
                </a:tc>
              </a:tr>
              <a:tr h="404135">
                <a:tc vMerge="1">
                  <a:txBody>
                    <a:bodyPr/>
                    <a:lstStyle/>
                    <a:p>
                      <a:endParaRPr lang="en-GB"/>
                    </a:p>
                  </a:txBody>
                  <a:tcPr>
                    <a:solidFill>
                      <a:schemeClr val="accent2">
                        <a:lumMod val="40000"/>
                        <a:lumOff val="60000"/>
                      </a:schemeClr>
                    </a:solidFill>
                  </a:tcPr>
                </a:tc>
                <a:tc vMerge="1">
                  <a:txBody>
                    <a:bodyPr/>
                    <a:lstStyle/>
                    <a:p>
                      <a:endParaRPr lang="en-GB"/>
                    </a:p>
                  </a:txBody>
                  <a:tcPr>
                    <a:solidFill>
                      <a:schemeClr val="accent2">
                        <a:lumMod val="40000"/>
                        <a:lumOff val="60000"/>
                      </a:schemeClr>
                    </a:solidFill>
                  </a:tcPr>
                </a:tc>
                <a:tc>
                  <a:txBody>
                    <a:bodyPr/>
                    <a:lstStyle/>
                    <a:p>
                      <a:pPr>
                        <a:lnSpc>
                          <a:spcPct val="115000"/>
                        </a:lnSpc>
                        <a:spcAft>
                          <a:spcPts val="1000"/>
                        </a:spcAft>
                      </a:pPr>
                      <a:r>
                        <a:rPr lang="en-GB" sz="1400" dirty="0">
                          <a:effectLst/>
                          <a:latin typeface="Arial"/>
                          <a:ea typeface="Calibri"/>
                          <a:cs typeface="Times New Roman"/>
                        </a:rPr>
                        <a:t>Delivery if maternal or foetal compromise</a:t>
                      </a:r>
                      <a:endParaRPr lang="en-GB" sz="1400" dirty="0">
                        <a:effectLst/>
                        <a:latin typeface="Calibri"/>
                        <a:ea typeface="Calibri"/>
                        <a:cs typeface="Times New Roman"/>
                      </a:endParaRPr>
                    </a:p>
                  </a:txBody>
                  <a:tcPr marL="28575" marR="28575" marT="28575" marB="28575">
                    <a:solidFill>
                      <a:schemeClr val="accent2">
                        <a:lumMod val="40000"/>
                        <a:lumOff val="60000"/>
                      </a:schemeClr>
                    </a:solidFill>
                  </a:tcPr>
                </a:tc>
              </a:tr>
              <a:tr h="408907">
                <a:tc vMerge="1">
                  <a:txBody>
                    <a:bodyPr/>
                    <a:lstStyle/>
                    <a:p>
                      <a:endParaRPr lang="en-GB"/>
                    </a:p>
                  </a:txBody>
                  <a:tcPr>
                    <a:solidFill>
                      <a:schemeClr val="accent2">
                        <a:lumMod val="40000"/>
                        <a:lumOff val="60000"/>
                      </a:schemeClr>
                    </a:solidFill>
                  </a:tcPr>
                </a:tc>
                <a:tc rowSpan="5">
                  <a:txBody>
                    <a:bodyPr/>
                    <a:lstStyle/>
                    <a:p>
                      <a:pPr>
                        <a:lnSpc>
                          <a:spcPct val="115000"/>
                        </a:lnSpc>
                        <a:spcAft>
                          <a:spcPts val="1000"/>
                        </a:spcAft>
                      </a:pPr>
                      <a:r>
                        <a:rPr lang="en-GB" sz="2000" dirty="0">
                          <a:effectLst/>
                          <a:latin typeface="Arial"/>
                          <a:ea typeface="Calibri"/>
                          <a:cs typeface="Times New Roman"/>
                        </a:rPr>
                        <a:t>32-36 wk</a:t>
                      </a:r>
                      <a:endParaRPr lang="en-GB" sz="2000" dirty="0">
                        <a:effectLst/>
                        <a:latin typeface="Calibri"/>
                        <a:ea typeface="Calibri"/>
                        <a:cs typeface="Times New Roman"/>
                      </a:endParaRPr>
                    </a:p>
                  </a:txBody>
                  <a:tcPr marL="28575" marR="28575" marT="28575" marB="28575">
                    <a:solidFill>
                      <a:schemeClr val="accent2">
                        <a:lumMod val="40000"/>
                        <a:lumOff val="60000"/>
                      </a:schemeClr>
                    </a:solidFill>
                  </a:tcPr>
                </a:tc>
                <a:tc>
                  <a:txBody>
                    <a:bodyPr/>
                    <a:lstStyle/>
                    <a:p>
                      <a:pPr>
                        <a:lnSpc>
                          <a:spcPct val="115000"/>
                        </a:lnSpc>
                        <a:spcAft>
                          <a:spcPts val="1000"/>
                        </a:spcAft>
                      </a:pPr>
                      <a:r>
                        <a:rPr lang="en-GB" sz="1400" dirty="0">
                          <a:effectLst/>
                          <a:latin typeface="Arial"/>
                          <a:ea typeface="Calibri"/>
                          <a:cs typeface="Times New Roman"/>
                        </a:rPr>
                        <a:t>Delivery</a:t>
                      </a:r>
                      <a:endParaRPr lang="en-GB" sz="1400" dirty="0">
                        <a:effectLst/>
                        <a:latin typeface="Calibri"/>
                        <a:ea typeface="Calibri"/>
                        <a:cs typeface="Times New Roman"/>
                      </a:endParaRPr>
                    </a:p>
                  </a:txBody>
                  <a:tcPr marL="28575" marR="28575" marT="28575" marB="28575">
                    <a:solidFill>
                      <a:schemeClr val="accent2">
                        <a:lumMod val="40000"/>
                        <a:lumOff val="60000"/>
                      </a:schemeClr>
                    </a:solidFill>
                  </a:tcPr>
                </a:tc>
              </a:tr>
              <a:tr h="459371">
                <a:tc vMerge="1">
                  <a:txBody>
                    <a:bodyPr/>
                    <a:lstStyle/>
                    <a:p>
                      <a:endParaRPr lang="en-GB"/>
                    </a:p>
                  </a:txBody>
                  <a:tcPr>
                    <a:solidFill>
                      <a:schemeClr val="accent2">
                        <a:lumMod val="40000"/>
                        <a:lumOff val="60000"/>
                      </a:schemeClr>
                    </a:solidFill>
                  </a:tcPr>
                </a:tc>
                <a:tc vMerge="1">
                  <a:txBody>
                    <a:bodyPr/>
                    <a:lstStyle/>
                    <a:p>
                      <a:endParaRPr lang="en-GB"/>
                    </a:p>
                  </a:txBody>
                  <a:tcPr>
                    <a:solidFill>
                      <a:schemeClr val="accent2">
                        <a:lumMod val="40000"/>
                        <a:lumOff val="60000"/>
                      </a:schemeClr>
                    </a:solidFill>
                  </a:tcPr>
                </a:tc>
                <a:tc>
                  <a:txBody>
                    <a:bodyPr/>
                    <a:lstStyle/>
                    <a:p>
                      <a:pPr>
                        <a:lnSpc>
                          <a:spcPct val="115000"/>
                        </a:lnSpc>
                        <a:spcAft>
                          <a:spcPts val="1000"/>
                        </a:spcAft>
                      </a:pPr>
                      <a:r>
                        <a:rPr lang="en-GB" sz="1400" dirty="0">
                          <a:effectLst/>
                          <a:latin typeface="Arial"/>
                          <a:ea typeface="Calibri"/>
                          <a:cs typeface="Times New Roman"/>
                        </a:rPr>
                        <a:t>Magnesium </a:t>
                      </a:r>
                      <a:r>
                        <a:rPr lang="en-GB" sz="1400" dirty="0" smtClean="0">
                          <a:effectLst/>
                          <a:latin typeface="Arial"/>
                          <a:ea typeface="Calibri"/>
                          <a:cs typeface="Times New Roman"/>
                        </a:rPr>
                        <a:t>sulphate</a:t>
                      </a:r>
                      <a:endParaRPr lang="en-GB" sz="1400" dirty="0">
                        <a:effectLst/>
                        <a:latin typeface="Calibri"/>
                        <a:ea typeface="Calibri"/>
                        <a:cs typeface="Times New Roman"/>
                      </a:endParaRPr>
                    </a:p>
                  </a:txBody>
                  <a:tcPr marL="28575" marR="28575" marT="28575" marB="28575">
                    <a:solidFill>
                      <a:schemeClr val="accent2">
                        <a:lumMod val="40000"/>
                        <a:lumOff val="60000"/>
                      </a:schemeClr>
                    </a:solidFill>
                  </a:tcPr>
                </a:tc>
              </a:tr>
              <a:tr h="451867">
                <a:tc vMerge="1">
                  <a:txBody>
                    <a:bodyPr/>
                    <a:lstStyle/>
                    <a:p>
                      <a:endParaRPr lang="en-GB"/>
                    </a:p>
                  </a:txBody>
                  <a:tcPr>
                    <a:solidFill>
                      <a:schemeClr val="accent2">
                        <a:lumMod val="40000"/>
                        <a:lumOff val="60000"/>
                      </a:schemeClr>
                    </a:solidFill>
                  </a:tcPr>
                </a:tc>
                <a:tc vMerge="1">
                  <a:txBody>
                    <a:bodyPr/>
                    <a:lstStyle/>
                    <a:p>
                      <a:endParaRPr lang="en-GB"/>
                    </a:p>
                  </a:txBody>
                  <a:tcPr>
                    <a:solidFill>
                      <a:schemeClr val="accent2">
                        <a:lumMod val="40000"/>
                        <a:lumOff val="60000"/>
                      </a:schemeClr>
                    </a:solidFill>
                  </a:tcPr>
                </a:tc>
                <a:tc>
                  <a:txBody>
                    <a:bodyPr/>
                    <a:lstStyle/>
                    <a:p>
                      <a:pPr>
                        <a:lnSpc>
                          <a:spcPct val="115000"/>
                        </a:lnSpc>
                        <a:spcAft>
                          <a:spcPts val="1000"/>
                        </a:spcAft>
                      </a:pPr>
                      <a:r>
                        <a:rPr lang="en-GB" sz="1400" dirty="0">
                          <a:effectLst/>
                          <a:latin typeface="Arial"/>
                          <a:ea typeface="Calibri"/>
                          <a:cs typeface="Times New Roman"/>
                        </a:rPr>
                        <a:t>Antihypertensive therapy</a:t>
                      </a:r>
                      <a:endParaRPr lang="en-GB" sz="1400" dirty="0">
                        <a:effectLst/>
                        <a:latin typeface="Calibri"/>
                        <a:ea typeface="Calibri"/>
                        <a:cs typeface="Times New Roman"/>
                      </a:endParaRPr>
                    </a:p>
                  </a:txBody>
                  <a:tcPr marL="28575" marR="28575" marT="28575" marB="28575">
                    <a:solidFill>
                      <a:schemeClr val="accent2">
                        <a:lumMod val="40000"/>
                        <a:lumOff val="60000"/>
                      </a:schemeClr>
                    </a:solidFill>
                  </a:tcPr>
                </a:tc>
              </a:tr>
              <a:tr h="651272">
                <a:tc vMerge="1">
                  <a:txBody>
                    <a:bodyPr/>
                    <a:lstStyle/>
                    <a:p>
                      <a:endParaRPr lang="en-GB"/>
                    </a:p>
                  </a:txBody>
                  <a:tcPr>
                    <a:solidFill>
                      <a:schemeClr val="accent2">
                        <a:lumMod val="40000"/>
                        <a:lumOff val="60000"/>
                      </a:schemeClr>
                    </a:solidFill>
                  </a:tcPr>
                </a:tc>
                <a:tc vMerge="1">
                  <a:txBody>
                    <a:bodyPr/>
                    <a:lstStyle/>
                    <a:p>
                      <a:endParaRPr lang="en-GB"/>
                    </a:p>
                  </a:txBody>
                  <a:tcPr>
                    <a:solidFill>
                      <a:schemeClr val="accent2">
                        <a:lumMod val="40000"/>
                        <a:lumOff val="60000"/>
                      </a:schemeClr>
                    </a:solidFill>
                  </a:tcPr>
                </a:tc>
                <a:tc>
                  <a:txBody>
                    <a:bodyPr/>
                    <a:lstStyle/>
                    <a:p>
                      <a:pPr>
                        <a:lnSpc>
                          <a:spcPct val="115000"/>
                        </a:lnSpc>
                        <a:spcAft>
                          <a:spcPts val="1000"/>
                        </a:spcAft>
                      </a:pPr>
                      <a:r>
                        <a:rPr lang="en-GB" sz="1400" dirty="0">
                          <a:effectLst/>
                          <a:latin typeface="Arial"/>
                          <a:ea typeface="Calibri"/>
                          <a:cs typeface="Times New Roman"/>
                        </a:rPr>
                        <a:t>Maternal glucocorticoid therapy for foetal lung maturation if &lt;34 weeks</a:t>
                      </a:r>
                      <a:endParaRPr lang="en-GB" sz="1400" dirty="0">
                        <a:effectLst/>
                        <a:latin typeface="Calibri"/>
                        <a:ea typeface="Calibri"/>
                        <a:cs typeface="Times New Roman"/>
                      </a:endParaRPr>
                    </a:p>
                  </a:txBody>
                  <a:tcPr marL="28575" marR="28575" marT="28575" marB="28575">
                    <a:solidFill>
                      <a:schemeClr val="accent2">
                        <a:lumMod val="40000"/>
                        <a:lumOff val="60000"/>
                      </a:schemeClr>
                    </a:solidFill>
                  </a:tcPr>
                </a:tc>
              </a:tr>
              <a:tr h="734706">
                <a:tc vMerge="1">
                  <a:txBody>
                    <a:bodyPr/>
                    <a:lstStyle/>
                    <a:p>
                      <a:endParaRPr lang="en-GB"/>
                    </a:p>
                  </a:txBody>
                  <a:tcPr>
                    <a:solidFill>
                      <a:schemeClr val="accent2">
                        <a:lumMod val="40000"/>
                        <a:lumOff val="60000"/>
                      </a:schemeClr>
                    </a:solidFill>
                  </a:tcPr>
                </a:tc>
                <a:tc vMerge="1">
                  <a:txBody>
                    <a:bodyPr/>
                    <a:lstStyle/>
                    <a:p>
                      <a:endParaRPr lang="en-GB"/>
                    </a:p>
                  </a:txBody>
                  <a:tcPr>
                    <a:solidFill>
                      <a:schemeClr val="accent2">
                        <a:lumMod val="40000"/>
                        <a:lumOff val="60000"/>
                      </a:schemeClr>
                    </a:solidFill>
                  </a:tcPr>
                </a:tc>
                <a:tc>
                  <a:txBody>
                    <a:bodyPr/>
                    <a:lstStyle/>
                    <a:p>
                      <a:pPr>
                        <a:lnSpc>
                          <a:spcPct val="115000"/>
                        </a:lnSpc>
                        <a:spcAft>
                          <a:spcPts val="1000"/>
                        </a:spcAft>
                      </a:pPr>
                      <a:r>
                        <a:rPr lang="en-GB" sz="1400" dirty="0">
                          <a:effectLst/>
                          <a:latin typeface="Arial"/>
                          <a:ea typeface="Calibri"/>
                          <a:cs typeface="Times New Roman"/>
                        </a:rPr>
                        <a:t>In selected women, cautious delay in delivery until foetal lung maturity is documented by amniocentesis</a:t>
                      </a:r>
                      <a:endParaRPr lang="en-GB" sz="1400" dirty="0">
                        <a:effectLst/>
                        <a:latin typeface="Calibri"/>
                        <a:ea typeface="Calibri"/>
                        <a:cs typeface="Times New Roman"/>
                      </a:endParaRPr>
                    </a:p>
                  </a:txBody>
                  <a:tcPr marL="28575" marR="28575" marT="28575" marB="28575">
                    <a:solidFill>
                      <a:schemeClr val="accent2">
                        <a:lumMod val="40000"/>
                        <a:lumOff val="60000"/>
                      </a:schemeClr>
                    </a:solidFill>
                  </a:tcPr>
                </a:tc>
              </a:tr>
            </a:tbl>
          </a:graphicData>
        </a:graphic>
      </p:graphicFrame>
      <p:sp>
        <p:nvSpPr>
          <p:cNvPr id="7" name="Slide Number Placeholder 6"/>
          <p:cNvSpPr>
            <a:spLocks noGrp="1"/>
          </p:cNvSpPr>
          <p:nvPr>
            <p:ph type="sldNum" sz="quarter" idx="12"/>
          </p:nvPr>
        </p:nvSpPr>
        <p:spPr/>
        <p:txBody>
          <a:bodyPr/>
          <a:lstStyle/>
          <a:p>
            <a:fld id="{678198E4-4287-4564-A251-C2A626CAFCCC}" type="slidenum">
              <a:rPr lang="en-GB" smtClean="0"/>
              <a:pPr/>
              <a:t>21</a:t>
            </a:fld>
            <a:endParaRPr lang="en-GB" dirty="0"/>
          </a:p>
        </p:txBody>
      </p:sp>
    </p:spTree>
    <p:extLst>
      <p:ext uri="{BB962C8B-B14F-4D97-AF65-F5344CB8AC3E}">
        <p14:creationId xmlns:p14="http://schemas.microsoft.com/office/powerpoint/2010/main" val="9556475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fontScale="90000"/>
          </a:bodyPr>
          <a:lstStyle/>
          <a:p>
            <a:r>
              <a:rPr lang="en-GB" dirty="0"/>
              <a:t>Management of Preeclampsia-Eclampsia According </a:t>
            </a:r>
            <a:r>
              <a:rPr lang="en-GB" dirty="0" smtClean="0"/>
              <a:t>to Severity (3)</a:t>
            </a:r>
            <a:endParaRPr lang="en-GB" dirty="0"/>
          </a:p>
        </p:txBody>
      </p:sp>
      <p:graphicFrame>
        <p:nvGraphicFramePr>
          <p:cNvPr id="10" name="Content Placeholder 9"/>
          <p:cNvGraphicFramePr>
            <a:graphicFrameLocks noGrp="1"/>
          </p:cNvGraphicFramePr>
          <p:nvPr>
            <p:ph idx="1"/>
            <p:extLst>
              <p:ext uri="{D42A27DB-BD31-4B8C-83A1-F6EECF244321}">
                <p14:modId xmlns:p14="http://schemas.microsoft.com/office/powerpoint/2010/main" val="1643299157"/>
              </p:ext>
            </p:extLst>
          </p:nvPr>
        </p:nvGraphicFramePr>
        <p:xfrm>
          <a:off x="11222" y="1484784"/>
          <a:ext cx="9132777" cy="5373215"/>
        </p:xfrm>
        <a:graphic>
          <a:graphicData uri="http://schemas.openxmlformats.org/drawingml/2006/table">
            <a:tbl>
              <a:tblPr firstRow="1" bandRow="1">
                <a:tableStyleId>{5C22544A-7EE6-4342-B048-85BDC9FD1C3A}</a:tableStyleId>
              </a:tblPr>
              <a:tblGrid>
                <a:gridCol w="3044259"/>
                <a:gridCol w="3044259"/>
                <a:gridCol w="3044259"/>
              </a:tblGrid>
              <a:tr h="932622">
                <a:tc>
                  <a:txBody>
                    <a:bodyPr/>
                    <a:lstStyle/>
                    <a:p>
                      <a:pPr>
                        <a:lnSpc>
                          <a:spcPct val="115000"/>
                        </a:lnSpc>
                        <a:spcAft>
                          <a:spcPts val="1000"/>
                        </a:spcAft>
                      </a:pPr>
                      <a:r>
                        <a:rPr lang="en-GB" sz="2000" dirty="0">
                          <a:effectLst/>
                          <a:latin typeface="Arial"/>
                          <a:ea typeface="Calibri"/>
                          <a:cs typeface="Times New Roman"/>
                        </a:rPr>
                        <a:t>Severity</a:t>
                      </a:r>
                      <a:endParaRPr lang="en-GB" sz="2000" dirty="0">
                        <a:effectLst/>
                        <a:latin typeface="Calibri"/>
                        <a:ea typeface="Calibri"/>
                        <a:cs typeface="Times New Roman"/>
                      </a:endParaRPr>
                    </a:p>
                  </a:txBody>
                  <a:tcPr marL="28575" marR="28575" marT="28575" marB="28575" anchor="ctr">
                    <a:solidFill>
                      <a:schemeClr val="accent2">
                        <a:lumMod val="40000"/>
                        <a:lumOff val="60000"/>
                      </a:schemeClr>
                    </a:solidFill>
                  </a:tcPr>
                </a:tc>
                <a:tc>
                  <a:txBody>
                    <a:bodyPr/>
                    <a:lstStyle/>
                    <a:p>
                      <a:pPr>
                        <a:lnSpc>
                          <a:spcPct val="115000"/>
                        </a:lnSpc>
                        <a:spcAft>
                          <a:spcPts val="1000"/>
                        </a:spcAft>
                      </a:pPr>
                      <a:r>
                        <a:rPr lang="en-GB" sz="2000" dirty="0">
                          <a:effectLst/>
                          <a:latin typeface="Arial"/>
                          <a:ea typeface="Calibri"/>
                          <a:cs typeface="Times New Roman"/>
                        </a:rPr>
                        <a:t>Gestational age at diagnosis</a:t>
                      </a:r>
                      <a:endParaRPr lang="en-GB" sz="2000" dirty="0">
                        <a:effectLst/>
                        <a:latin typeface="Calibri"/>
                        <a:ea typeface="Calibri"/>
                        <a:cs typeface="Times New Roman"/>
                      </a:endParaRPr>
                    </a:p>
                  </a:txBody>
                  <a:tcPr marL="28575" marR="28575" marT="28575" marB="28575" anchor="b">
                    <a:solidFill>
                      <a:schemeClr val="accent2">
                        <a:lumMod val="40000"/>
                        <a:lumOff val="60000"/>
                      </a:schemeClr>
                    </a:solidFill>
                  </a:tcPr>
                </a:tc>
                <a:tc>
                  <a:txBody>
                    <a:bodyPr/>
                    <a:lstStyle/>
                    <a:p>
                      <a:pPr>
                        <a:lnSpc>
                          <a:spcPct val="115000"/>
                        </a:lnSpc>
                        <a:spcAft>
                          <a:spcPts val="1000"/>
                        </a:spcAft>
                      </a:pPr>
                      <a:r>
                        <a:rPr lang="en-GB" sz="2000" dirty="0">
                          <a:effectLst/>
                          <a:latin typeface="Arial"/>
                          <a:ea typeface="Calibri"/>
                          <a:cs typeface="Times New Roman"/>
                        </a:rPr>
                        <a:t>Management</a:t>
                      </a:r>
                      <a:endParaRPr lang="en-GB" sz="2000" dirty="0">
                        <a:effectLst/>
                        <a:latin typeface="Calibri"/>
                        <a:ea typeface="Calibri"/>
                        <a:cs typeface="Times New Roman"/>
                      </a:endParaRPr>
                    </a:p>
                  </a:txBody>
                  <a:tcPr marL="28575" marR="28575" marT="28575" marB="28575" anchor="ctr">
                    <a:solidFill>
                      <a:schemeClr val="accent2">
                        <a:lumMod val="40000"/>
                        <a:lumOff val="60000"/>
                      </a:schemeClr>
                    </a:solidFill>
                  </a:tcPr>
                </a:tc>
              </a:tr>
              <a:tr h="554680">
                <a:tc rowSpan="3">
                  <a:txBody>
                    <a:bodyPr/>
                    <a:lstStyle/>
                    <a:p>
                      <a:pPr>
                        <a:lnSpc>
                          <a:spcPct val="115000"/>
                        </a:lnSpc>
                        <a:spcAft>
                          <a:spcPts val="1000"/>
                        </a:spcAft>
                      </a:pPr>
                      <a:endParaRPr lang="en-GB" sz="2000" dirty="0">
                        <a:effectLst/>
                        <a:latin typeface="Calibri"/>
                        <a:ea typeface="Calibri"/>
                        <a:cs typeface="Times New Roman"/>
                      </a:endParaRPr>
                    </a:p>
                  </a:txBody>
                  <a:tcPr marL="28575" marR="28575" marT="28575" marB="28575" anchor="b">
                    <a:solidFill>
                      <a:schemeClr val="accent2">
                        <a:lumMod val="40000"/>
                        <a:lumOff val="60000"/>
                      </a:schemeClr>
                    </a:solidFill>
                  </a:tcPr>
                </a:tc>
                <a:tc rowSpan="3">
                  <a:txBody>
                    <a:bodyPr/>
                    <a:lstStyle/>
                    <a:p>
                      <a:pPr>
                        <a:lnSpc>
                          <a:spcPct val="115000"/>
                        </a:lnSpc>
                        <a:spcAft>
                          <a:spcPts val="1000"/>
                        </a:spcAft>
                      </a:pPr>
                      <a:r>
                        <a:rPr lang="en-GB" sz="2000" dirty="0">
                          <a:effectLst/>
                          <a:latin typeface="Arial"/>
                          <a:ea typeface="Calibri"/>
                          <a:cs typeface="Times New Roman"/>
                        </a:rPr>
                        <a:t>≥36 wk</a:t>
                      </a:r>
                      <a:endParaRPr lang="en-GB" sz="2000" dirty="0">
                        <a:effectLst/>
                        <a:latin typeface="Calibri"/>
                        <a:ea typeface="Calibri"/>
                        <a:cs typeface="Times New Roman"/>
                      </a:endParaRPr>
                    </a:p>
                  </a:txBody>
                  <a:tcPr marL="28575" marR="28575" marT="28575" marB="28575">
                    <a:solidFill>
                      <a:schemeClr val="accent2">
                        <a:lumMod val="40000"/>
                        <a:lumOff val="60000"/>
                      </a:schemeClr>
                    </a:solidFill>
                  </a:tcPr>
                </a:tc>
                <a:tc>
                  <a:txBody>
                    <a:bodyPr/>
                    <a:lstStyle/>
                    <a:p>
                      <a:pPr>
                        <a:lnSpc>
                          <a:spcPct val="115000"/>
                        </a:lnSpc>
                        <a:spcAft>
                          <a:spcPts val="1000"/>
                        </a:spcAft>
                      </a:pPr>
                      <a:r>
                        <a:rPr lang="en-GB" sz="2000" dirty="0">
                          <a:effectLst/>
                          <a:latin typeface="Arial"/>
                          <a:ea typeface="Calibri"/>
                          <a:cs typeface="Times New Roman"/>
                        </a:rPr>
                        <a:t>Delivery</a:t>
                      </a:r>
                      <a:endParaRPr lang="en-GB" sz="2000" dirty="0">
                        <a:effectLst/>
                        <a:latin typeface="Calibri"/>
                        <a:ea typeface="Calibri"/>
                        <a:cs typeface="Times New Roman"/>
                      </a:endParaRPr>
                    </a:p>
                  </a:txBody>
                  <a:tcPr marL="28575" marR="28575" marT="28575" marB="28575">
                    <a:solidFill>
                      <a:schemeClr val="accent2">
                        <a:lumMod val="40000"/>
                        <a:lumOff val="60000"/>
                      </a:schemeClr>
                    </a:solidFill>
                  </a:tcPr>
                </a:tc>
              </a:tr>
              <a:tr h="932622">
                <a:tc vMerge="1">
                  <a:txBody>
                    <a:bodyPr/>
                    <a:lstStyle/>
                    <a:p>
                      <a:pPr>
                        <a:lnSpc>
                          <a:spcPct val="115000"/>
                        </a:lnSpc>
                        <a:spcAft>
                          <a:spcPts val="1000"/>
                        </a:spcAft>
                      </a:pPr>
                      <a:endParaRPr lang="en-GB" sz="1600" dirty="0">
                        <a:effectLst/>
                        <a:latin typeface="Calibri"/>
                        <a:ea typeface="Calibri"/>
                        <a:cs typeface="Times New Roman"/>
                      </a:endParaRPr>
                    </a:p>
                  </a:txBody>
                  <a:tcPr marL="28575" marR="28575" marT="28575" marB="28575" anchor="b">
                    <a:solidFill>
                      <a:schemeClr val="accent2">
                        <a:lumMod val="40000"/>
                        <a:lumOff val="60000"/>
                      </a:schemeClr>
                    </a:solidFill>
                  </a:tcPr>
                </a:tc>
                <a:tc vMerge="1">
                  <a:txBody>
                    <a:bodyPr/>
                    <a:lstStyle/>
                    <a:p>
                      <a:endParaRPr lang="en-GB"/>
                    </a:p>
                  </a:txBody>
                  <a:tcPr>
                    <a:solidFill>
                      <a:schemeClr val="accent2">
                        <a:lumMod val="40000"/>
                        <a:lumOff val="60000"/>
                      </a:schemeClr>
                    </a:solidFill>
                  </a:tcPr>
                </a:tc>
                <a:tc>
                  <a:txBody>
                    <a:bodyPr/>
                    <a:lstStyle/>
                    <a:p>
                      <a:pPr>
                        <a:lnSpc>
                          <a:spcPct val="115000"/>
                        </a:lnSpc>
                        <a:spcAft>
                          <a:spcPts val="1000"/>
                        </a:spcAft>
                      </a:pPr>
                      <a:r>
                        <a:rPr lang="en-GB" sz="2000" dirty="0">
                          <a:effectLst/>
                          <a:latin typeface="Arial"/>
                          <a:ea typeface="Calibri"/>
                          <a:cs typeface="Times New Roman"/>
                        </a:rPr>
                        <a:t>Magnesium sulphate </a:t>
                      </a:r>
                      <a:r>
                        <a:rPr lang="en-GB" sz="2000" dirty="0" smtClean="0">
                          <a:effectLst/>
                          <a:latin typeface="Arial"/>
                          <a:ea typeface="Calibri"/>
                          <a:cs typeface="Times New Roman"/>
                        </a:rPr>
                        <a:t>seizure</a:t>
                      </a:r>
                      <a:endParaRPr lang="en-GB" sz="2000" dirty="0">
                        <a:effectLst/>
                        <a:latin typeface="Calibri"/>
                        <a:ea typeface="Calibri"/>
                        <a:cs typeface="Times New Roman"/>
                      </a:endParaRPr>
                    </a:p>
                  </a:txBody>
                  <a:tcPr marL="28575" marR="28575" marT="28575" marB="28575">
                    <a:solidFill>
                      <a:schemeClr val="accent2">
                        <a:lumMod val="40000"/>
                        <a:lumOff val="60000"/>
                      </a:schemeClr>
                    </a:solidFill>
                  </a:tcPr>
                </a:tc>
              </a:tr>
              <a:tr h="616637">
                <a:tc vMerge="1">
                  <a:txBody>
                    <a:bodyPr/>
                    <a:lstStyle/>
                    <a:p>
                      <a:pPr>
                        <a:lnSpc>
                          <a:spcPct val="115000"/>
                        </a:lnSpc>
                        <a:spcAft>
                          <a:spcPts val="1000"/>
                        </a:spcAft>
                      </a:pPr>
                      <a:endParaRPr lang="en-GB" sz="1600" dirty="0">
                        <a:effectLst/>
                        <a:latin typeface="Calibri"/>
                        <a:ea typeface="Calibri"/>
                        <a:cs typeface="Times New Roman"/>
                      </a:endParaRPr>
                    </a:p>
                  </a:txBody>
                  <a:tcPr marL="28575" marR="28575" marT="28575" marB="28575" anchor="b">
                    <a:solidFill>
                      <a:schemeClr val="accent2">
                        <a:lumMod val="40000"/>
                        <a:lumOff val="60000"/>
                      </a:schemeClr>
                    </a:solidFill>
                  </a:tcPr>
                </a:tc>
                <a:tc vMerge="1">
                  <a:txBody>
                    <a:bodyPr/>
                    <a:lstStyle/>
                    <a:p>
                      <a:endParaRPr lang="en-GB"/>
                    </a:p>
                  </a:txBody>
                  <a:tcPr>
                    <a:solidFill>
                      <a:schemeClr val="accent2">
                        <a:lumMod val="40000"/>
                        <a:lumOff val="60000"/>
                      </a:schemeClr>
                    </a:solidFill>
                  </a:tcPr>
                </a:tc>
                <a:tc>
                  <a:txBody>
                    <a:bodyPr/>
                    <a:lstStyle/>
                    <a:p>
                      <a:pPr>
                        <a:lnSpc>
                          <a:spcPct val="115000"/>
                        </a:lnSpc>
                        <a:spcAft>
                          <a:spcPts val="1000"/>
                        </a:spcAft>
                      </a:pPr>
                      <a:r>
                        <a:rPr lang="en-GB" sz="2000" dirty="0">
                          <a:effectLst/>
                          <a:latin typeface="Arial"/>
                          <a:ea typeface="Calibri"/>
                          <a:cs typeface="Times New Roman"/>
                        </a:rPr>
                        <a:t>Antihypertensive therapy</a:t>
                      </a:r>
                      <a:endParaRPr lang="en-GB" sz="2000" dirty="0">
                        <a:effectLst/>
                        <a:latin typeface="Calibri"/>
                        <a:ea typeface="Calibri"/>
                        <a:cs typeface="Times New Roman"/>
                      </a:endParaRPr>
                    </a:p>
                  </a:txBody>
                  <a:tcPr marL="28575" marR="28575" marT="28575" marB="28575">
                    <a:solidFill>
                      <a:schemeClr val="accent2">
                        <a:lumMod val="40000"/>
                        <a:lumOff val="60000"/>
                      </a:schemeClr>
                    </a:solidFill>
                  </a:tcPr>
                </a:tc>
              </a:tr>
              <a:tr h="932622">
                <a:tc rowSpan="3">
                  <a:txBody>
                    <a:bodyPr/>
                    <a:lstStyle/>
                    <a:p>
                      <a:pPr algn="l">
                        <a:lnSpc>
                          <a:spcPct val="115000"/>
                        </a:lnSpc>
                        <a:spcAft>
                          <a:spcPts val="1000"/>
                        </a:spcAft>
                      </a:pPr>
                      <a:r>
                        <a:rPr lang="en-GB" sz="2000" kern="1200" dirty="0" smtClean="0">
                          <a:solidFill>
                            <a:schemeClr val="dk1"/>
                          </a:solidFill>
                          <a:effectLst/>
                          <a:latin typeface="+mn-lt"/>
                          <a:ea typeface="+mn-ea"/>
                          <a:cs typeface="+mn-cs"/>
                        </a:rPr>
                        <a:t>Eclampsia</a:t>
                      </a:r>
                    </a:p>
                    <a:p>
                      <a:pPr>
                        <a:lnSpc>
                          <a:spcPct val="115000"/>
                        </a:lnSpc>
                        <a:spcAft>
                          <a:spcPts val="1000"/>
                        </a:spcAft>
                      </a:pPr>
                      <a:endParaRPr lang="en-GB" sz="2000" dirty="0">
                        <a:effectLst/>
                        <a:latin typeface="Calibri"/>
                        <a:ea typeface="Calibri"/>
                        <a:cs typeface="Times New Roman"/>
                      </a:endParaRPr>
                    </a:p>
                  </a:txBody>
                  <a:tcPr marL="28575" marR="28575" marT="28575" marB="28575" anchor="ctr">
                    <a:solidFill>
                      <a:schemeClr val="accent2">
                        <a:lumMod val="40000"/>
                        <a:lumOff val="60000"/>
                      </a:schemeClr>
                    </a:solidFill>
                  </a:tcPr>
                </a:tc>
                <a:tc rowSpan="3">
                  <a:txBody>
                    <a:bodyPr/>
                    <a:lstStyle/>
                    <a:p>
                      <a:pPr>
                        <a:lnSpc>
                          <a:spcPct val="115000"/>
                        </a:lnSpc>
                        <a:spcAft>
                          <a:spcPts val="1000"/>
                        </a:spcAft>
                      </a:pPr>
                      <a:r>
                        <a:rPr lang="en-GB" sz="2000" dirty="0">
                          <a:effectLst/>
                          <a:latin typeface="Arial"/>
                          <a:ea typeface="Calibri"/>
                          <a:cs typeface="Times New Roman"/>
                        </a:rPr>
                        <a:t>≥20 wk</a:t>
                      </a:r>
                      <a:endParaRPr lang="en-GB" sz="2000" dirty="0">
                        <a:effectLst/>
                        <a:latin typeface="Calibri"/>
                        <a:ea typeface="Calibri"/>
                        <a:cs typeface="Times New Roman"/>
                      </a:endParaRPr>
                    </a:p>
                  </a:txBody>
                  <a:tcPr marL="28575" marR="28575" marT="28575" marB="28575">
                    <a:solidFill>
                      <a:schemeClr val="accent2">
                        <a:lumMod val="40000"/>
                        <a:lumOff val="60000"/>
                      </a:schemeClr>
                    </a:solidFill>
                  </a:tcPr>
                </a:tc>
                <a:tc>
                  <a:txBody>
                    <a:bodyPr/>
                    <a:lstStyle/>
                    <a:p>
                      <a:pPr>
                        <a:lnSpc>
                          <a:spcPct val="115000"/>
                        </a:lnSpc>
                        <a:spcAft>
                          <a:spcPts val="1000"/>
                        </a:spcAft>
                      </a:pPr>
                      <a:r>
                        <a:rPr lang="en-GB" sz="2000" dirty="0">
                          <a:effectLst/>
                          <a:latin typeface="Arial"/>
                          <a:ea typeface="Calibri"/>
                          <a:cs typeface="Times New Roman"/>
                        </a:rPr>
                        <a:t>Stabilization and expedient delivery</a:t>
                      </a:r>
                      <a:endParaRPr lang="en-GB" sz="2000" dirty="0">
                        <a:effectLst/>
                        <a:latin typeface="Calibri"/>
                        <a:ea typeface="Calibri"/>
                        <a:cs typeface="Times New Roman"/>
                      </a:endParaRPr>
                    </a:p>
                  </a:txBody>
                  <a:tcPr marL="28575" marR="28575" marT="28575" marB="28575">
                    <a:solidFill>
                      <a:schemeClr val="accent2">
                        <a:lumMod val="40000"/>
                        <a:lumOff val="60000"/>
                      </a:schemeClr>
                    </a:solidFill>
                  </a:tcPr>
                </a:tc>
              </a:tr>
              <a:tr h="932622">
                <a:tc vMerge="1">
                  <a:txBody>
                    <a:bodyPr/>
                    <a:lstStyle/>
                    <a:p>
                      <a:pPr>
                        <a:lnSpc>
                          <a:spcPct val="115000"/>
                        </a:lnSpc>
                        <a:spcAft>
                          <a:spcPts val="1000"/>
                        </a:spcAft>
                      </a:pPr>
                      <a:endParaRPr lang="en-GB" sz="1600" dirty="0">
                        <a:effectLst/>
                        <a:latin typeface="Calibri"/>
                        <a:ea typeface="Calibri"/>
                        <a:cs typeface="Times New Roman"/>
                      </a:endParaRPr>
                    </a:p>
                  </a:txBody>
                  <a:tcPr marL="28575" marR="28575" marT="28575" marB="28575" anchor="b">
                    <a:solidFill>
                      <a:schemeClr val="accent2">
                        <a:lumMod val="40000"/>
                        <a:lumOff val="60000"/>
                      </a:schemeClr>
                    </a:solidFill>
                  </a:tcPr>
                </a:tc>
                <a:tc vMerge="1">
                  <a:txBody>
                    <a:bodyPr/>
                    <a:lstStyle/>
                    <a:p>
                      <a:endParaRPr lang="en-GB"/>
                    </a:p>
                  </a:txBody>
                  <a:tcPr>
                    <a:solidFill>
                      <a:schemeClr val="accent2">
                        <a:lumMod val="40000"/>
                        <a:lumOff val="60000"/>
                      </a:schemeClr>
                    </a:solidFill>
                  </a:tcPr>
                </a:tc>
                <a:tc>
                  <a:txBody>
                    <a:bodyPr/>
                    <a:lstStyle/>
                    <a:p>
                      <a:pPr>
                        <a:lnSpc>
                          <a:spcPct val="115000"/>
                        </a:lnSpc>
                        <a:spcAft>
                          <a:spcPts val="1000"/>
                        </a:spcAft>
                      </a:pPr>
                      <a:r>
                        <a:rPr lang="en-GB" sz="2000" dirty="0">
                          <a:effectLst/>
                          <a:latin typeface="Arial"/>
                          <a:ea typeface="Calibri"/>
                          <a:cs typeface="Times New Roman"/>
                        </a:rPr>
                        <a:t>Magnesium sulphate </a:t>
                      </a:r>
                      <a:r>
                        <a:rPr lang="en-GB" sz="2000" dirty="0" smtClean="0">
                          <a:effectLst/>
                          <a:latin typeface="Arial"/>
                          <a:ea typeface="Calibri"/>
                          <a:cs typeface="Times New Roman"/>
                        </a:rPr>
                        <a:t>seizure</a:t>
                      </a:r>
                      <a:endParaRPr lang="en-GB" sz="2000" dirty="0">
                        <a:effectLst/>
                        <a:latin typeface="Calibri"/>
                        <a:ea typeface="Calibri"/>
                        <a:cs typeface="Times New Roman"/>
                      </a:endParaRPr>
                    </a:p>
                  </a:txBody>
                  <a:tcPr marL="28575" marR="28575" marT="28575" marB="28575">
                    <a:solidFill>
                      <a:schemeClr val="accent2">
                        <a:lumMod val="40000"/>
                        <a:lumOff val="60000"/>
                      </a:schemeClr>
                    </a:solidFill>
                  </a:tcPr>
                </a:tc>
              </a:tr>
              <a:tr h="471410">
                <a:tc vMerge="1">
                  <a:txBody>
                    <a:bodyPr/>
                    <a:lstStyle/>
                    <a:p>
                      <a:pPr>
                        <a:lnSpc>
                          <a:spcPct val="115000"/>
                        </a:lnSpc>
                        <a:spcAft>
                          <a:spcPts val="1000"/>
                        </a:spcAft>
                      </a:pPr>
                      <a:endParaRPr lang="en-GB" sz="1600" dirty="0">
                        <a:effectLst/>
                        <a:latin typeface="Calibri"/>
                        <a:ea typeface="Calibri"/>
                        <a:cs typeface="Times New Roman"/>
                      </a:endParaRPr>
                    </a:p>
                  </a:txBody>
                  <a:tcPr marL="28575" marR="28575" marT="28575" marB="28575" anchor="b">
                    <a:solidFill>
                      <a:schemeClr val="accent2">
                        <a:lumMod val="40000"/>
                        <a:lumOff val="60000"/>
                      </a:schemeClr>
                    </a:solidFill>
                  </a:tcPr>
                </a:tc>
                <a:tc vMerge="1">
                  <a:txBody>
                    <a:bodyPr/>
                    <a:lstStyle/>
                    <a:p>
                      <a:endParaRPr lang="en-GB"/>
                    </a:p>
                  </a:txBody>
                  <a:tcPr>
                    <a:solidFill>
                      <a:schemeClr val="accent2">
                        <a:lumMod val="40000"/>
                        <a:lumOff val="60000"/>
                      </a:schemeClr>
                    </a:solidFill>
                  </a:tcPr>
                </a:tc>
                <a:tc>
                  <a:txBody>
                    <a:bodyPr/>
                    <a:lstStyle/>
                    <a:p>
                      <a:pPr>
                        <a:lnSpc>
                          <a:spcPct val="115000"/>
                        </a:lnSpc>
                        <a:spcAft>
                          <a:spcPts val="1000"/>
                        </a:spcAft>
                      </a:pPr>
                      <a:r>
                        <a:rPr lang="en-GB" sz="2000" dirty="0">
                          <a:effectLst/>
                          <a:latin typeface="Arial"/>
                          <a:ea typeface="Calibri"/>
                          <a:cs typeface="Times New Roman"/>
                        </a:rPr>
                        <a:t>Antihypertensive therapy</a:t>
                      </a:r>
                      <a:endParaRPr lang="en-GB" sz="2000" dirty="0">
                        <a:effectLst/>
                        <a:latin typeface="Calibri"/>
                        <a:ea typeface="Calibri"/>
                        <a:cs typeface="Times New Roman"/>
                      </a:endParaRPr>
                    </a:p>
                  </a:txBody>
                  <a:tcPr marL="28575" marR="28575" marT="28575" marB="28575">
                    <a:solidFill>
                      <a:schemeClr val="accent2">
                        <a:lumMod val="40000"/>
                        <a:lumOff val="60000"/>
                      </a:schemeClr>
                    </a:solidFill>
                  </a:tcPr>
                </a:tc>
              </a:tr>
            </a:tbl>
          </a:graphicData>
        </a:graphic>
      </p:graphicFrame>
      <p:sp>
        <p:nvSpPr>
          <p:cNvPr id="7" name="Slide Number Placeholder 6"/>
          <p:cNvSpPr>
            <a:spLocks noGrp="1"/>
          </p:cNvSpPr>
          <p:nvPr>
            <p:ph type="sldNum" sz="quarter" idx="12"/>
          </p:nvPr>
        </p:nvSpPr>
        <p:spPr/>
        <p:txBody>
          <a:bodyPr/>
          <a:lstStyle/>
          <a:p>
            <a:fld id="{678198E4-4287-4564-A251-C2A626CAFCCC}" type="slidenum">
              <a:rPr lang="en-GB" smtClean="0"/>
              <a:pPr/>
              <a:t>22</a:t>
            </a:fld>
            <a:endParaRPr lang="en-GB" dirty="0"/>
          </a:p>
        </p:txBody>
      </p:sp>
    </p:spTree>
    <p:extLst>
      <p:ext uri="{BB962C8B-B14F-4D97-AF65-F5344CB8AC3E}">
        <p14:creationId xmlns:p14="http://schemas.microsoft.com/office/powerpoint/2010/main" val="7749999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88640"/>
            <a:ext cx="8229600" cy="576064"/>
          </a:xfrm>
        </p:spPr>
        <p:txBody>
          <a:bodyPr>
            <a:normAutofit/>
          </a:bodyPr>
          <a:lstStyle/>
          <a:p>
            <a:r>
              <a:rPr lang="en-GB" sz="2800" dirty="0" smtClean="0"/>
              <a:t>References</a:t>
            </a:r>
            <a:endParaRPr lang="en-GB" sz="2800" dirty="0"/>
          </a:p>
        </p:txBody>
      </p:sp>
      <p:sp>
        <p:nvSpPr>
          <p:cNvPr id="3" name="Content Placeholder 2"/>
          <p:cNvSpPr>
            <a:spLocks noGrp="1"/>
          </p:cNvSpPr>
          <p:nvPr>
            <p:ph idx="1"/>
          </p:nvPr>
        </p:nvSpPr>
        <p:spPr>
          <a:xfrm>
            <a:off x="0" y="692696"/>
            <a:ext cx="8928992" cy="6165304"/>
          </a:xfrm>
        </p:spPr>
        <p:txBody>
          <a:bodyPr>
            <a:noAutofit/>
          </a:bodyPr>
          <a:lstStyle/>
          <a:p>
            <a:pPr marL="0" indent="0">
              <a:buNone/>
            </a:pPr>
            <a:r>
              <a:rPr lang="en-GB" sz="1200" dirty="0" smtClean="0"/>
              <a:t>2. Report </a:t>
            </a:r>
            <a:r>
              <a:rPr lang="en-GB" sz="1200" dirty="0"/>
              <a:t>of the National High Blood Pressure Education Program Working Group on High Blood Pressure in Pregnancy. Am J </a:t>
            </a:r>
            <a:r>
              <a:rPr lang="en-GB" sz="1200" dirty="0" err="1"/>
              <a:t>Obstet</a:t>
            </a:r>
            <a:r>
              <a:rPr lang="en-GB" sz="1200" dirty="0"/>
              <a:t> </a:t>
            </a:r>
            <a:r>
              <a:rPr lang="en-GB" sz="1200" dirty="0" err="1"/>
              <a:t>Gynecol</a:t>
            </a:r>
            <a:r>
              <a:rPr lang="en-GB" sz="1200" dirty="0"/>
              <a:t> 2000; 183: S1-S22.</a:t>
            </a:r>
          </a:p>
          <a:p>
            <a:pPr marL="0" lvl="0" indent="0">
              <a:buNone/>
            </a:pPr>
            <a:r>
              <a:rPr lang="en-GB" sz="1200" dirty="0" smtClean="0"/>
              <a:t>4. MacKay </a:t>
            </a:r>
            <a:r>
              <a:rPr lang="en-GB" sz="1200" dirty="0"/>
              <a:t>AP, Berg CJ, </a:t>
            </a:r>
            <a:r>
              <a:rPr lang="en-GB" sz="1200" dirty="0" err="1"/>
              <a:t>Atrash</a:t>
            </a:r>
            <a:r>
              <a:rPr lang="en-GB" sz="1200" dirty="0"/>
              <a:t> HK. Pregnancy-related mortality from preeclampsia and eclampsia. </a:t>
            </a:r>
            <a:r>
              <a:rPr lang="en-GB" sz="1200" dirty="0" err="1"/>
              <a:t>Obstet</a:t>
            </a:r>
            <a:r>
              <a:rPr lang="en-GB" sz="1200" dirty="0"/>
              <a:t> </a:t>
            </a:r>
            <a:r>
              <a:rPr lang="en-GB" sz="1200" dirty="0" err="1"/>
              <a:t>Gynecol</a:t>
            </a:r>
            <a:r>
              <a:rPr lang="en-GB" sz="1200" dirty="0"/>
              <a:t> 2001; 97: 533-538.</a:t>
            </a:r>
          </a:p>
          <a:p>
            <a:pPr marL="0" lvl="0" indent="0">
              <a:buNone/>
            </a:pPr>
            <a:r>
              <a:rPr lang="en-GB" sz="1200" dirty="0" smtClean="0"/>
              <a:t>5. Committee </a:t>
            </a:r>
            <a:r>
              <a:rPr lang="en-GB" sz="1200" dirty="0"/>
              <a:t>on Technical Bulletins of the American College of Obstetricians and </a:t>
            </a:r>
            <a:r>
              <a:rPr lang="en-GB" sz="1200" dirty="0" err="1"/>
              <a:t>Gynecologists</a:t>
            </a:r>
            <a:r>
              <a:rPr lang="en-GB" sz="1200" dirty="0"/>
              <a:t>. ACOG technical bulletin: Hypertension in pregnancy-Number 219: January 1996 (replaces no. 91, February 1986). </a:t>
            </a:r>
            <a:r>
              <a:rPr lang="en-GB" sz="1200" dirty="0" err="1"/>
              <a:t>Int</a:t>
            </a:r>
            <a:r>
              <a:rPr lang="en-GB" sz="1200" dirty="0"/>
              <a:t> J </a:t>
            </a:r>
            <a:r>
              <a:rPr lang="en-GB" sz="1200" dirty="0" err="1"/>
              <a:t>Gynaecol</a:t>
            </a:r>
            <a:r>
              <a:rPr lang="en-GB" sz="1200" dirty="0"/>
              <a:t> </a:t>
            </a:r>
            <a:r>
              <a:rPr lang="en-GB" sz="1200" dirty="0" err="1"/>
              <a:t>Obstet</a:t>
            </a:r>
            <a:r>
              <a:rPr lang="en-GB" sz="1200" dirty="0"/>
              <a:t> 1996; 53: 175-183.</a:t>
            </a:r>
          </a:p>
          <a:p>
            <a:pPr marL="0" lvl="0" indent="0">
              <a:buNone/>
            </a:pPr>
            <a:r>
              <a:rPr lang="en-GB" sz="1200" dirty="0" smtClean="0"/>
              <a:t>12. National </a:t>
            </a:r>
            <a:r>
              <a:rPr lang="en-GB" sz="1200" dirty="0"/>
              <a:t>High Blood Pressure Education Program. Working Group Report on High Blood Pressure in Pregnancy (NIH Publication No. 00-3029). Bethesda, MD, National Heart, Lung, and Blood Institute, National Institutes of Health, U.S. Department of Health and Human Services, revised July 2000. Available at: http://www.nhlbi.nih.gov/health/prof/heart/hbp/hbp_preg.pdf. Accessed June 24, 2003.</a:t>
            </a:r>
          </a:p>
          <a:p>
            <a:pPr marL="0" lvl="0" indent="0">
              <a:buNone/>
            </a:pPr>
            <a:r>
              <a:rPr lang="en-GB" sz="1200" dirty="0" smtClean="0"/>
              <a:t>13. </a:t>
            </a:r>
            <a:r>
              <a:rPr lang="en-GB" sz="1200" dirty="0" err="1" smtClean="0"/>
              <a:t>Pridjian</a:t>
            </a:r>
            <a:r>
              <a:rPr lang="en-GB" sz="1200" dirty="0" smtClean="0"/>
              <a:t> </a:t>
            </a:r>
            <a:r>
              <a:rPr lang="en-GB" sz="1200" dirty="0"/>
              <a:t>G. Placental transfer, </a:t>
            </a:r>
            <a:r>
              <a:rPr lang="en-GB" sz="1200" dirty="0" err="1"/>
              <a:t>fetomaternal</a:t>
            </a:r>
            <a:r>
              <a:rPr lang="en-GB" sz="1200" dirty="0"/>
              <a:t> interaction: Placental physiology and its role as go between, in Avery GB, Fletcher MA, MacDonald MG (</a:t>
            </a:r>
            <a:r>
              <a:rPr lang="en-GB" sz="1200" dirty="0" err="1"/>
              <a:t>eds</a:t>
            </a:r>
            <a:r>
              <a:rPr lang="en-GB" sz="1200" dirty="0"/>
              <a:t>): Neonatology: Pathophysiology and Management of the </a:t>
            </a:r>
            <a:r>
              <a:rPr lang="en-GB" sz="1200" dirty="0" err="1"/>
              <a:t>Newborn</a:t>
            </a:r>
            <a:r>
              <a:rPr lang="en-GB" sz="1200" dirty="0"/>
              <a:t>. Philadelphia, Lippincott Williams &amp; Wilkins, 1999, </a:t>
            </a:r>
            <a:r>
              <a:rPr lang="en-GB" sz="1200" dirty="0" err="1"/>
              <a:t>ed</a:t>
            </a:r>
            <a:r>
              <a:rPr lang="en-GB" sz="1200" dirty="0"/>
              <a:t> 5, </a:t>
            </a:r>
            <a:r>
              <a:rPr lang="en-GB" sz="1200" dirty="0" err="1"/>
              <a:t>pp</a:t>
            </a:r>
            <a:r>
              <a:rPr lang="en-GB" sz="1200" dirty="0"/>
              <a:t> 125-131.</a:t>
            </a:r>
          </a:p>
          <a:p>
            <a:pPr marL="0" lvl="0" indent="0">
              <a:buNone/>
            </a:pPr>
            <a:r>
              <a:rPr lang="en-GB" sz="1200" dirty="0" smtClean="0"/>
              <a:t>14. </a:t>
            </a:r>
            <a:r>
              <a:rPr lang="en-GB" sz="1200" dirty="0" err="1" smtClean="0"/>
              <a:t>Pirani</a:t>
            </a:r>
            <a:r>
              <a:rPr lang="en-GB" sz="1200" dirty="0" smtClean="0"/>
              <a:t> </a:t>
            </a:r>
            <a:r>
              <a:rPr lang="en-GB" sz="1200" dirty="0"/>
              <a:t>BB, Campbell DM, </a:t>
            </a:r>
            <a:r>
              <a:rPr lang="en-GB" sz="1200" dirty="0" err="1"/>
              <a:t>MacGillivray</a:t>
            </a:r>
            <a:r>
              <a:rPr lang="en-GB" sz="1200" dirty="0"/>
              <a:t> I. Plasma volume in normal first pregnancy. J </a:t>
            </a:r>
            <a:r>
              <a:rPr lang="en-GB" sz="1200" dirty="0" err="1"/>
              <a:t>Obstet</a:t>
            </a:r>
            <a:r>
              <a:rPr lang="en-GB" sz="1200" dirty="0"/>
              <a:t> </a:t>
            </a:r>
            <a:r>
              <a:rPr lang="en-GB" sz="1200" dirty="0" err="1"/>
              <a:t>Gynaecol</a:t>
            </a:r>
            <a:r>
              <a:rPr lang="en-GB" sz="1200" dirty="0"/>
              <a:t> Br </a:t>
            </a:r>
            <a:r>
              <a:rPr lang="en-GB" sz="1200" dirty="0" err="1"/>
              <a:t>Commonw</a:t>
            </a:r>
            <a:r>
              <a:rPr lang="en-GB" sz="1200" dirty="0"/>
              <a:t> 1973; 80: 884-887.</a:t>
            </a:r>
          </a:p>
          <a:p>
            <a:pPr marL="0" indent="0">
              <a:buNone/>
            </a:pPr>
            <a:r>
              <a:rPr lang="en-GB" sz="1200" dirty="0" smtClean="0"/>
              <a:t>16. Hunter </a:t>
            </a:r>
            <a:r>
              <a:rPr lang="en-GB" sz="1200" dirty="0"/>
              <a:t>S, Robson SC. Adaptation of the maternal heart in pregnancy. Br Heart J 1992; 68: 540-543.</a:t>
            </a:r>
          </a:p>
          <a:p>
            <a:pPr marL="0" indent="0">
              <a:buNone/>
            </a:pPr>
            <a:r>
              <a:rPr lang="en-GB" sz="1200" dirty="0" smtClean="0"/>
              <a:t>19. Robson </a:t>
            </a:r>
            <a:r>
              <a:rPr lang="en-GB" sz="1200" dirty="0"/>
              <a:t>SC, Hunter S, Boys RJ, et al. Serial study of factors influencing changes in cardiac output during human pregnancy. Am J </a:t>
            </a:r>
            <a:r>
              <a:rPr lang="en-GB" sz="1200" dirty="0" err="1"/>
              <a:t>Physiol</a:t>
            </a:r>
            <a:r>
              <a:rPr lang="en-GB" sz="1200" dirty="0"/>
              <a:t> 1989; 256: H1060-H1065.</a:t>
            </a:r>
          </a:p>
          <a:p>
            <a:pPr marL="0" indent="0">
              <a:buNone/>
            </a:pPr>
            <a:r>
              <a:rPr lang="en-GB" sz="1200" dirty="0" smtClean="0"/>
              <a:t>32. </a:t>
            </a:r>
            <a:r>
              <a:rPr lang="en-GB" sz="1200" dirty="0" err="1" smtClean="0"/>
              <a:t>Centers</a:t>
            </a:r>
            <a:r>
              <a:rPr lang="en-GB" sz="1200" dirty="0" smtClean="0"/>
              <a:t> </a:t>
            </a:r>
            <a:r>
              <a:rPr lang="en-GB" sz="1200" dirty="0"/>
              <a:t>for Disease Control and Prevention. Maternal mortality: United States, 1982-1996. MMWR </a:t>
            </a:r>
            <a:r>
              <a:rPr lang="en-GB" sz="1200" dirty="0" err="1"/>
              <a:t>Morb</a:t>
            </a:r>
            <a:r>
              <a:rPr lang="en-GB" sz="1200" dirty="0"/>
              <a:t> Mortal </a:t>
            </a:r>
            <a:r>
              <a:rPr lang="en-GB" sz="1200" dirty="0" err="1"/>
              <a:t>Wkly</a:t>
            </a:r>
            <a:r>
              <a:rPr lang="en-GB" sz="1200" dirty="0"/>
              <a:t> Rep 1998; 47: 705-707.</a:t>
            </a:r>
          </a:p>
          <a:p>
            <a:pPr marL="0" lvl="0" indent="0">
              <a:buNone/>
            </a:pPr>
            <a:r>
              <a:rPr lang="en-GB" sz="1200" dirty="0" smtClean="0"/>
              <a:t>33. U.S</a:t>
            </a:r>
            <a:r>
              <a:rPr lang="en-GB" sz="1200" dirty="0"/>
              <a:t>. Department of Health, Education, and Welfare. The Collaborative Perinatal Study of the National Institute of Neurological Diseases and Stroke: The Women and their Pregnancies(DHEW Publication No. (NIH) 73-379). Bethesda, MD, U.S. Department of Health, Education, and Welfare, Public Health Service, National Institutes of Health, 1972</a:t>
            </a:r>
            <a:r>
              <a:rPr lang="en-GB" sz="1200" dirty="0" smtClean="0"/>
              <a:t>.</a:t>
            </a:r>
          </a:p>
          <a:p>
            <a:pPr marL="0" lvl="0" indent="0">
              <a:buNone/>
            </a:pPr>
            <a:r>
              <a:rPr lang="en-GB" sz="1200" dirty="0" smtClean="0"/>
              <a:t>35. </a:t>
            </a:r>
            <a:r>
              <a:rPr lang="en-GB" sz="1200" dirty="0" err="1" smtClean="0"/>
              <a:t>Trupin</a:t>
            </a:r>
            <a:r>
              <a:rPr lang="en-GB" sz="1200" dirty="0" smtClean="0"/>
              <a:t> </a:t>
            </a:r>
            <a:r>
              <a:rPr lang="en-GB" sz="1200" dirty="0"/>
              <a:t>LS, Simon LP, </a:t>
            </a:r>
            <a:r>
              <a:rPr lang="en-GB" sz="1200" dirty="0" err="1"/>
              <a:t>Eskenazi</a:t>
            </a:r>
            <a:r>
              <a:rPr lang="en-GB" sz="1200" dirty="0"/>
              <a:t> B. Change in paternity: A risk factor for preeclampsia in multiparas. Epidemiology 1996; 7: 240-244.</a:t>
            </a:r>
          </a:p>
          <a:p>
            <a:pPr marL="0" indent="0">
              <a:buNone/>
            </a:pPr>
            <a:r>
              <a:rPr lang="en-GB" sz="1200" dirty="0" smtClean="0"/>
              <a:t>43. </a:t>
            </a:r>
            <a:r>
              <a:rPr lang="en-GB" sz="1200" dirty="0" err="1" smtClean="0"/>
              <a:t>Tyni</a:t>
            </a:r>
            <a:r>
              <a:rPr lang="en-GB" sz="1200" dirty="0" smtClean="0"/>
              <a:t> </a:t>
            </a:r>
            <a:r>
              <a:rPr lang="en-GB" sz="1200" dirty="0"/>
              <a:t>T, </a:t>
            </a:r>
            <a:r>
              <a:rPr lang="en-GB" sz="1200" dirty="0" err="1"/>
              <a:t>Ekholm</a:t>
            </a:r>
            <a:r>
              <a:rPr lang="en-GB" sz="1200" dirty="0"/>
              <a:t> E, </a:t>
            </a:r>
            <a:r>
              <a:rPr lang="en-GB" sz="1200" dirty="0" err="1"/>
              <a:t>Pihko</a:t>
            </a:r>
            <a:r>
              <a:rPr lang="en-GB" sz="1200" dirty="0"/>
              <a:t> H. Pregnancy complications are frequent in long-chain 3-hydroxyacyl-coenzyme A dehydrogenase deficiency. Am J </a:t>
            </a:r>
            <a:r>
              <a:rPr lang="en-GB" sz="1200" dirty="0" err="1"/>
              <a:t>Obstet</a:t>
            </a:r>
            <a:r>
              <a:rPr lang="en-GB" sz="1200" dirty="0"/>
              <a:t> </a:t>
            </a:r>
            <a:r>
              <a:rPr lang="en-GB" sz="1200" dirty="0" err="1"/>
              <a:t>Gynecol</a:t>
            </a:r>
            <a:r>
              <a:rPr lang="en-GB" sz="1200" dirty="0"/>
              <a:t> 1998; 178: 603-608</a:t>
            </a:r>
            <a:r>
              <a:rPr lang="en-GB" sz="1200" dirty="0" smtClean="0"/>
              <a:t>.</a:t>
            </a:r>
          </a:p>
          <a:p>
            <a:pPr marL="0" lvl="0" indent="0">
              <a:buNone/>
            </a:pPr>
            <a:r>
              <a:rPr lang="en-GB" sz="1200" dirty="0" smtClean="0"/>
              <a:t>44. </a:t>
            </a:r>
            <a:r>
              <a:rPr lang="en-GB" sz="1200" dirty="0" err="1" smtClean="0"/>
              <a:t>Pridjian</a:t>
            </a:r>
            <a:r>
              <a:rPr lang="en-GB" sz="1200" dirty="0" smtClean="0"/>
              <a:t> </a:t>
            </a:r>
            <a:r>
              <a:rPr lang="en-GB" sz="1200" dirty="0"/>
              <a:t>G, </a:t>
            </a:r>
            <a:r>
              <a:rPr lang="en-GB" sz="1200" dirty="0" err="1"/>
              <a:t>Puschett</a:t>
            </a:r>
            <a:r>
              <a:rPr lang="en-GB" sz="1200" dirty="0"/>
              <a:t> JB. Preeclampsia: Part 2-Experimental and genetic considerations. </a:t>
            </a:r>
            <a:r>
              <a:rPr lang="en-GB" sz="1200" dirty="0" err="1"/>
              <a:t>Obstet</a:t>
            </a:r>
            <a:r>
              <a:rPr lang="en-GB" sz="1200" dirty="0"/>
              <a:t> </a:t>
            </a:r>
            <a:r>
              <a:rPr lang="en-GB" sz="1200" dirty="0" err="1"/>
              <a:t>Gynecol</a:t>
            </a:r>
            <a:r>
              <a:rPr lang="en-GB" sz="1200" dirty="0"/>
              <a:t> </a:t>
            </a:r>
            <a:r>
              <a:rPr lang="en-GB" sz="1200" dirty="0" err="1"/>
              <a:t>Surv</a:t>
            </a:r>
            <a:r>
              <a:rPr lang="en-GB" sz="1200" dirty="0"/>
              <a:t> 2002; 57: 619-640.</a:t>
            </a:r>
          </a:p>
          <a:p>
            <a:pPr marL="0" lvl="0" indent="0">
              <a:buNone/>
            </a:pPr>
            <a:r>
              <a:rPr lang="en-GB" sz="1200" dirty="0" smtClean="0"/>
              <a:t>45. </a:t>
            </a:r>
            <a:r>
              <a:rPr lang="en-GB" sz="1200" dirty="0" err="1" smtClean="0"/>
              <a:t>Pridjian</a:t>
            </a:r>
            <a:r>
              <a:rPr lang="en-GB" sz="1200" dirty="0" smtClean="0"/>
              <a:t> </a:t>
            </a:r>
            <a:r>
              <a:rPr lang="en-GB" sz="1200" dirty="0"/>
              <a:t>G, </a:t>
            </a:r>
            <a:r>
              <a:rPr lang="en-GB" sz="1200" dirty="0" err="1"/>
              <a:t>Puschett</a:t>
            </a:r>
            <a:r>
              <a:rPr lang="en-GB" sz="1200" dirty="0"/>
              <a:t> JB. Preeclampsia: Part 1-Clinical and pathophysiologic considerations. </a:t>
            </a:r>
            <a:r>
              <a:rPr lang="en-GB" sz="1200" dirty="0" err="1"/>
              <a:t>Obstet</a:t>
            </a:r>
            <a:r>
              <a:rPr lang="en-GB" sz="1200" dirty="0"/>
              <a:t> </a:t>
            </a:r>
            <a:r>
              <a:rPr lang="en-GB" sz="1200" dirty="0" err="1"/>
              <a:t>Gynecol</a:t>
            </a:r>
            <a:r>
              <a:rPr lang="en-GB" sz="1200" dirty="0"/>
              <a:t> </a:t>
            </a:r>
            <a:r>
              <a:rPr lang="en-GB" sz="1200" dirty="0" err="1"/>
              <a:t>Surv</a:t>
            </a:r>
            <a:r>
              <a:rPr lang="en-GB" sz="1200" dirty="0"/>
              <a:t> 2002; 57: 598-618.</a:t>
            </a:r>
          </a:p>
          <a:p>
            <a:pPr marL="0" lvl="0" indent="0">
              <a:buNone/>
            </a:pPr>
            <a:r>
              <a:rPr lang="en-GB" sz="1200" dirty="0" smtClean="0"/>
              <a:t>53. Katz </a:t>
            </a:r>
            <a:r>
              <a:rPr lang="en-GB" sz="1200" dirty="0"/>
              <a:t>M, </a:t>
            </a:r>
            <a:r>
              <a:rPr lang="en-GB" sz="1200" dirty="0" err="1"/>
              <a:t>Berlyne</a:t>
            </a:r>
            <a:r>
              <a:rPr lang="en-GB" sz="1200" dirty="0"/>
              <a:t> GM. Differential renal protein clearance in toxaemia of pregnancy. Nephron 1974; 13: 212-220.</a:t>
            </a:r>
          </a:p>
          <a:p>
            <a:pPr marL="0" indent="0">
              <a:buNone/>
            </a:pPr>
            <a:r>
              <a:rPr lang="en-GB" sz="1200" dirty="0" smtClean="0"/>
              <a:t>54. Cunningham </a:t>
            </a:r>
            <a:r>
              <a:rPr lang="en-GB" sz="1200" dirty="0"/>
              <a:t>FG, Gant NF, </a:t>
            </a:r>
            <a:r>
              <a:rPr lang="en-GB" sz="1200" dirty="0" err="1"/>
              <a:t>Leveno</a:t>
            </a:r>
            <a:r>
              <a:rPr lang="en-GB" sz="1200" dirty="0"/>
              <a:t> KJ, et al. Hypertensive disorders in pregnancy, in Williams Obstetrics. New York, McGraw-Hill Health Professions Division, 2001, </a:t>
            </a:r>
            <a:r>
              <a:rPr lang="en-GB" sz="1200" dirty="0" err="1"/>
              <a:t>ed</a:t>
            </a:r>
            <a:r>
              <a:rPr lang="en-GB" sz="1200" dirty="0"/>
              <a:t> 21, </a:t>
            </a:r>
            <a:r>
              <a:rPr lang="en-GB" sz="1200" dirty="0" err="1"/>
              <a:t>pp</a:t>
            </a:r>
            <a:r>
              <a:rPr lang="en-GB" sz="1200" dirty="0"/>
              <a:t> </a:t>
            </a:r>
            <a:r>
              <a:rPr lang="en-GB" sz="1200" dirty="0" smtClean="0"/>
              <a:t>567-618</a:t>
            </a:r>
          </a:p>
          <a:p>
            <a:pPr marL="0" indent="0">
              <a:buNone/>
            </a:pPr>
            <a:r>
              <a:rPr lang="en-GB" sz="1200" dirty="0" smtClean="0"/>
              <a:t>60. Barron </a:t>
            </a:r>
            <a:r>
              <a:rPr lang="en-GB" sz="1200" dirty="0"/>
              <a:t>WM, </a:t>
            </a:r>
            <a:r>
              <a:rPr lang="en-GB" sz="1200" dirty="0" err="1"/>
              <a:t>Heckerling</a:t>
            </a:r>
            <a:r>
              <a:rPr lang="en-GB" sz="1200" dirty="0"/>
              <a:t> P, Hibbard JU, et al. Reducing unnecessary coagulation testing in hypertensive disorders of pregnancy. </a:t>
            </a:r>
            <a:r>
              <a:rPr lang="en-GB" sz="1200" dirty="0" err="1"/>
              <a:t>Obstet</a:t>
            </a:r>
            <a:r>
              <a:rPr lang="en-GB" sz="1200" dirty="0"/>
              <a:t> </a:t>
            </a:r>
            <a:r>
              <a:rPr lang="en-GB" sz="1200" dirty="0" err="1"/>
              <a:t>Gynecol</a:t>
            </a:r>
            <a:r>
              <a:rPr lang="en-GB" sz="1200" dirty="0"/>
              <a:t> 1999; 94: 364-370.</a:t>
            </a:r>
          </a:p>
          <a:p>
            <a:endParaRPr lang="en-GB" sz="1200" dirty="0"/>
          </a:p>
          <a:p>
            <a:pPr lvl="0"/>
            <a:endParaRPr lang="en-GB" sz="1200" dirty="0"/>
          </a:p>
          <a:p>
            <a:endParaRPr lang="en-GB" sz="1200" dirty="0"/>
          </a:p>
        </p:txBody>
      </p:sp>
      <p:sp>
        <p:nvSpPr>
          <p:cNvPr id="4" name="Slide Number Placeholder 3"/>
          <p:cNvSpPr>
            <a:spLocks noGrp="1"/>
          </p:cNvSpPr>
          <p:nvPr>
            <p:ph type="sldNum" sz="quarter" idx="12"/>
          </p:nvPr>
        </p:nvSpPr>
        <p:spPr/>
        <p:txBody>
          <a:bodyPr/>
          <a:lstStyle/>
          <a:p>
            <a:fld id="{678198E4-4287-4564-A251-C2A626CAFCCC}" type="slidenum">
              <a:rPr lang="en-GB" smtClean="0"/>
              <a:pPr/>
              <a:t>23</a:t>
            </a:fld>
            <a:endParaRPr lang="en-GB" dirty="0"/>
          </a:p>
        </p:txBody>
      </p:sp>
    </p:spTree>
    <p:extLst>
      <p:ext uri="{BB962C8B-B14F-4D97-AF65-F5344CB8AC3E}">
        <p14:creationId xmlns:p14="http://schemas.microsoft.com/office/powerpoint/2010/main" val="4102423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3"/>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B9A2581-1FB4-4BB5-8940-FAABB32F796A}" type="slidenum">
              <a:rPr lang="en-US" smtClean="0">
                <a:solidFill>
                  <a:srgbClr val="898989"/>
                </a:solidFill>
              </a:rPr>
              <a:pPr fontAlgn="base">
                <a:spcBef>
                  <a:spcPct val="0"/>
                </a:spcBef>
                <a:spcAft>
                  <a:spcPct val="0"/>
                </a:spcAft>
                <a:defRPr/>
              </a:pPr>
              <a:t>24</a:t>
            </a:fld>
            <a:endParaRPr lang="en-US" dirty="0" smtClean="0">
              <a:solidFill>
                <a:srgbClr val="898989"/>
              </a:solidFill>
            </a:endParaRPr>
          </a:p>
        </p:txBody>
      </p:sp>
      <p:pic>
        <p:nvPicPr>
          <p:cNvPr id="37891" name="Picture 2" descr="Thank you04"/>
          <p:cNvPicPr>
            <a:picLocks noChangeAspect="1" noChangeArrowheads="1" noCrop="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8313" y="2205038"/>
            <a:ext cx="8310562" cy="244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descr="F:\Temporary\MALAWI FLAG\new flag[1].bmp"/>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05736" y="6209928"/>
            <a:ext cx="1008112" cy="6480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652454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nodeType="afterEffect">
                                  <p:stCondLst>
                                    <p:cond delay="0"/>
                                  </p:stCondLst>
                                  <p:childTnLst>
                                    <p:set>
                                      <p:cBhvr>
                                        <p:cTn id="6" dur="1" fill="hold">
                                          <p:stCondLst>
                                            <p:cond delay="0"/>
                                          </p:stCondLst>
                                        </p:cTn>
                                        <p:tgtEl>
                                          <p:spTgt spid="37891"/>
                                        </p:tgtEl>
                                        <p:attrNameLst>
                                          <p:attrName>style.visibility</p:attrName>
                                        </p:attrNameLst>
                                      </p:cBhvr>
                                      <p:to>
                                        <p:strVal val="visible"/>
                                      </p:to>
                                    </p:set>
                                    <p:anim calcmode="lin" valueType="num">
                                      <p:cBhvr additive="base">
                                        <p:cTn id="7" dur="500" fill="hold"/>
                                        <p:tgtEl>
                                          <p:spTgt spid="37891"/>
                                        </p:tgtEl>
                                        <p:attrNameLst>
                                          <p:attrName>ppt_x</p:attrName>
                                        </p:attrNameLst>
                                      </p:cBhvr>
                                      <p:tavLst>
                                        <p:tav tm="0">
                                          <p:val>
                                            <p:strVal val="#ppt_x"/>
                                          </p:val>
                                        </p:tav>
                                        <p:tav tm="100000">
                                          <p:val>
                                            <p:strVal val="#ppt_x"/>
                                          </p:val>
                                        </p:tav>
                                      </p:tavLst>
                                    </p:anim>
                                    <p:anim calcmode="lin" valueType="num">
                                      <p:cBhvr additive="base">
                                        <p:cTn id="8" dur="500" fill="hold"/>
                                        <p:tgtEl>
                                          <p:spTgt spid="37891"/>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Musica Ope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Prevalence</a:t>
            </a:r>
            <a:endParaRPr lang="en-GB" dirty="0"/>
          </a:p>
        </p:txBody>
      </p:sp>
      <p:sp>
        <p:nvSpPr>
          <p:cNvPr id="3" name="Content Placeholder 2"/>
          <p:cNvSpPr>
            <a:spLocks noGrp="1"/>
          </p:cNvSpPr>
          <p:nvPr>
            <p:ph idx="1"/>
          </p:nvPr>
        </p:nvSpPr>
        <p:spPr/>
        <p:txBody>
          <a:bodyPr>
            <a:normAutofit fontScale="92500"/>
          </a:bodyPr>
          <a:lstStyle/>
          <a:p>
            <a:r>
              <a:rPr lang="en-GB" sz="4000" dirty="0" smtClean="0"/>
              <a:t>10% of </a:t>
            </a:r>
            <a:r>
              <a:rPr lang="en-GB" sz="4000" dirty="0"/>
              <a:t>all pregnancies are complicated by </a:t>
            </a:r>
            <a:r>
              <a:rPr lang="en-GB" sz="4000" dirty="0">
                <a:hlinkClick r:id="rId3"/>
              </a:rPr>
              <a:t>hypertension</a:t>
            </a:r>
            <a:r>
              <a:rPr lang="en-GB" sz="4000" dirty="0"/>
              <a:t>. </a:t>
            </a:r>
            <a:endParaRPr lang="en-GB" sz="4000" dirty="0" smtClean="0"/>
          </a:p>
          <a:p>
            <a:r>
              <a:rPr lang="en-GB" sz="4000" dirty="0" smtClean="0">
                <a:solidFill>
                  <a:schemeClr val="accent6">
                    <a:lumMod val="75000"/>
                  </a:schemeClr>
                </a:solidFill>
              </a:rPr>
              <a:t>Eclampsia </a:t>
            </a:r>
            <a:r>
              <a:rPr lang="en-GB" sz="4000" dirty="0">
                <a:solidFill>
                  <a:schemeClr val="accent6">
                    <a:lumMod val="75000"/>
                  </a:schemeClr>
                </a:solidFill>
              </a:rPr>
              <a:t>and </a:t>
            </a:r>
            <a:r>
              <a:rPr lang="en-GB" sz="4000" dirty="0">
                <a:solidFill>
                  <a:schemeClr val="accent6">
                    <a:lumMod val="75000"/>
                  </a:schemeClr>
                </a:solidFill>
                <a:hlinkClick r:id="rId4"/>
              </a:rPr>
              <a:t>preeclampsia</a:t>
            </a:r>
            <a:r>
              <a:rPr lang="en-GB" sz="4000" dirty="0">
                <a:solidFill>
                  <a:schemeClr val="accent6">
                    <a:lumMod val="75000"/>
                  </a:schemeClr>
                </a:solidFill>
              </a:rPr>
              <a:t> account for about half of these cases worldwide</a:t>
            </a:r>
            <a:r>
              <a:rPr lang="en-GB" sz="4000" dirty="0" smtClean="0">
                <a:solidFill>
                  <a:schemeClr val="accent6">
                    <a:lumMod val="75000"/>
                  </a:schemeClr>
                </a:solidFill>
              </a:rPr>
              <a:t>.</a:t>
            </a:r>
          </a:p>
          <a:p>
            <a:r>
              <a:rPr lang="en-GB" sz="4000" dirty="0"/>
              <a:t>Preeclampsia affects approximately 4.5 to 11.2% of pregnancies in industrialized countries [ 33]</a:t>
            </a:r>
          </a:p>
        </p:txBody>
      </p:sp>
      <p:sp>
        <p:nvSpPr>
          <p:cNvPr id="4" name="Slide Number Placeholder 3"/>
          <p:cNvSpPr>
            <a:spLocks noGrp="1"/>
          </p:cNvSpPr>
          <p:nvPr>
            <p:ph type="sldNum" sz="quarter" idx="12"/>
          </p:nvPr>
        </p:nvSpPr>
        <p:spPr/>
        <p:txBody>
          <a:bodyPr/>
          <a:lstStyle/>
          <a:p>
            <a:fld id="{678198E4-4287-4564-A251-C2A626CAFCCC}" type="slidenum">
              <a:rPr lang="en-GB" smtClean="0"/>
              <a:pPr/>
              <a:t>3</a:t>
            </a:fld>
            <a:endParaRPr lang="en-GB" dirty="0"/>
          </a:p>
        </p:txBody>
      </p:sp>
      <p:sp>
        <p:nvSpPr>
          <p:cNvPr id="5" name="Rectangle 4"/>
          <p:cNvSpPr/>
          <p:nvPr/>
        </p:nvSpPr>
        <p:spPr>
          <a:xfrm>
            <a:off x="251520" y="6309320"/>
            <a:ext cx="2493055" cy="369332"/>
          </a:xfrm>
          <a:prstGeom prst="rect">
            <a:avLst/>
          </a:prstGeom>
        </p:spPr>
        <p:txBody>
          <a:bodyPr wrap="none">
            <a:spAutoFit/>
          </a:bodyPr>
          <a:lstStyle/>
          <a:p>
            <a:r>
              <a:rPr lang="en-US" b="1" dirty="0">
                <a:solidFill>
                  <a:srgbClr val="511D03"/>
                </a:solidFill>
                <a:latin typeface="Helvetica" pitchFamily="34" charset="0"/>
              </a:rPr>
              <a:t>NPC Training in MNH</a:t>
            </a:r>
          </a:p>
        </p:txBody>
      </p:sp>
      <p:pic>
        <p:nvPicPr>
          <p:cNvPr id="6" name="Picture 2" descr="F:\Temporary\MALAWI FLAG\new flag[1].bmp"/>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05736" y="6209928"/>
            <a:ext cx="1008112" cy="6480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42816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Presentation</a:t>
            </a:r>
            <a:endParaRPr lang="en-GB" dirty="0"/>
          </a:p>
        </p:txBody>
      </p:sp>
      <p:sp>
        <p:nvSpPr>
          <p:cNvPr id="3" name="Content Placeholder 2"/>
          <p:cNvSpPr>
            <a:spLocks noGrp="1"/>
          </p:cNvSpPr>
          <p:nvPr>
            <p:ph idx="1"/>
          </p:nvPr>
        </p:nvSpPr>
        <p:spPr/>
        <p:txBody>
          <a:bodyPr>
            <a:normAutofit/>
          </a:bodyPr>
          <a:lstStyle/>
          <a:p>
            <a:pPr lvl="0"/>
            <a:r>
              <a:rPr lang="en-GB" dirty="0" smtClean="0"/>
              <a:t>Seizure or postictal state (100%)</a:t>
            </a:r>
          </a:p>
          <a:p>
            <a:pPr lvl="1"/>
            <a:r>
              <a:rPr lang="en-GB" dirty="0" smtClean="0"/>
              <a:t>tonic-clonic spasms like epilepsy</a:t>
            </a:r>
          </a:p>
          <a:p>
            <a:pPr lvl="0"/>
            <a:r>
              <a:rPr lang="en-GB" dirty="0" smtClean="0"/>
              <a:t>Headache (83%), usually frontal</a:t>
            </a:r>
          </a:p>
          <a:p>
            <a:pPr lvl="0"/>
            <a:r>
              <a:rPr lang="en-GB" dirty="0" smtClean="0"/>
              <a:t>Vision disturbance (44%), such as blurred vision and photophobia</a:t>
            </a:r>
          </a:p>
          <a:p>
            <a:pPr lvl="1"/>
            <a:r>
              <a:rPr lang="en-GB" dirty="0" smtClean="0"/>
              <a:t>Nurse patient in a darkened room</a:t>
            </a:r>
          </a:p>
          <a:p>
            <a:pPr lvl="0"/>
            <a:r>
              <a:rPr lang="en-GB" dirty="0" smtClean="0"/>
              <a:t>Amnesia and other mental status changes</a:t>
            </a:r>
          </a:p>
          <a:p>
            <a:r>
              <a:rPr lang="en-GB" dirty="0" smtClean="0"/>
              <a:t>Coma (unconsciousness)</a:t>
            </a:r>
            <a:endParaRPr lang="en-GB" dirty="0"/>
          </a:p>
        </p:txBody>
      </p:sp>
      <p:sp>
        <p:nvSpPr>
          <p:cNvPr id="4" name="Slide Number Placeholder 3"/>
          <p:cNvSpPr>
            <a:spLocks noGrp="1"/>
          </p:cNvSpPr>
          <p:nvPr>
            <p:ph type="sldNum" sz="quarter" idx="12"/>
          </p:nvPr>
        </p:nvSpPr>
        <p:spPr/>
        <p:txBody>
          <a:bodyPr/>
          <a:lstStyle/>
          <a:p>
            <a:fld id="{678198E4-4287-4564-A251-C2A626CAFCCC}" type="slidenum">
              <a:rPr lang="en-GB" smtClean="0"/>
              <a:pPr/>
              <a:t>4</a:t>
            </a:fld>
            <a:endParaRPr lang="en-GB" dirty="0"/>
          </a:p>
        </p:txBody>
      </p:sp>
      <p:sp>
        <p:nvSpPr>
          <p:cNvPr id="5" name="Rectangle 4"/>
          <p:cNvSpPr/>
          <p:nvPr/>
        </p:nvSpPr>
        <p:spPr>
          <a:xfrm>
            <a:off x="179512" y="6237312"/>
            <a:ext cx="2493055" cy="369332"/>
          </a:xfrm>
          <a:prstGeom prst="rect">
            <a:avLst/>
          </a:prstGeom>
        </p:spPr>
        <p:txBody>
          <a:bodyPr wrap="none">
            <a:spAutoFit/>
          </a:bodyPr>
          <a:lstStyle/>
          <a:p>
            <a:r>
              <a:rPr lang="en-US" b="1" dirty="0">
                <a:solidFill>
                  <a:srgbClr val="511D03"/>
                </a:solidFill>
                <a:latin typeface="Helvetica" pitchFamily="34" charset="0"/>
              </a:rPr>
              <a:t>NPC Training in MNH</a:t>
            </a:r>
          </a:p>
        </p:txBody>
      </p:sp>
      <p:pic>
        <p:nvPicPr>
          <p:cNvPr id="6" name="Picture 2" descr="F:\Temporary\MALAWI FLAG\new flag[1].bmp"/>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5736" y="6209928"/>
            <a:ext cx="1008112" cy="6480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76918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Presentation cont.</a:t>
            </a:r>
            <a:endParaRPr lang="en-GB" dirty="0"/>
          </a:p>
        </p:txBody>
      </p:sp>
      <p:sp>
        <p:nvSpPr>
          <p:cNvPr id="3" name="Text Placeholder 2"/>
          <p:cNvSpPr>
            <a:spLocks noGrp="1"/>
          </p:cNvSpPr>
          <p:nvPr>
            <p:ph type="body" idx="1"/>
          </p:nvPr>
        </p:nvSpPr>
        <p:spPr/>
        <p:txBody>
          <a:bodyPr/>
          <a:lstStyle/>
          <a:p>
            <a:r>
              <a:rPr lang="en-GB" dirty="0" smtClean="0"/>
              <a:t>Physical signs</a:t>
            </a:r>
            <a:endParaRPr lang="en-GB" dirty="0"/>
          </a:p>
        </p:txBody>
      </p:sp>
      <p:sp>
        <p:nvSpPr>
          <p:cNvPr id="4" name="Content Placeholder 3"/>
          <p:cNvSpPr>
            <a:spLocks noGrp="1"/>
          </p:cNvSpPr>
          <p:nvPr>
            <p:ph sz="half" idx="2"/>
          </p:nvPr>
        </p:nvSpPr>
        <p:spPr/>
        <p:txBody>
          <a:bodyPr>
            <a:normAutofit lnSpcReduction="10000"/>
          </a:bodyPr>
          <a:lstStyle/>
          <a:p>
            <a:pPr marL="457200" lvl="0" indent="-457200">
              <a:buFont typeface="+mj-lt"/>
              <a:buAutoNum type="arabicPeriod"/>
            </a:pPr>
            <a:r>
              <a:rPr lang="en-GB" dirty="0"/>
              <a:t>Sustained systolic BP greater than 160 mm Hg or diastolic BP greater than 110 mm Hg</a:t>
            </a:r>
          </a:p>
          <a:p>
            <a:pPr marL="457200" lvl="0" indent="-457200">
              <a:buFont typeface="+mj-lt"/>
              <a:buAutoNum type="arabicPeriod"/>
            </a:pPr>
            <a:r>
              <a:rPr lang="en-GB" dirty="0"/>
              <a:t>Tachycardia</a:t>
            </a:r>
          </a:p>
          <a:p>
            <a:pPr marL="457200" lvl="0" indent="-457200">
              <a:buFont typeface="+mj-lt"/>
              <a:buAutoNum type="arabicPeriod"/>
            </a:pPr>
            <a:r>
              <a:rPr lang="en-GB" dirty="0"/>
              <a:t>Tachypnea</a:t>
            </a:r>
          </a:p>
          <a:p>
            <a:pPr marL="457200" lvl="0" indent="-457200">
              <a:buFont typeface="+mj-lt"/>
              <a:buAutoNum type="arabicPeriod"/>
            </a:pPr>
            <a:r>
              <a:rPr lang="en-GB" dirty="0"/>
              <a:t>Rales</a:t>
            </a:r>
          </a:p>
          <a:p>
            <a:pPr marL="457200" lvl="0" indent="-457200">
              <a:buFont typeface="+mj-lt"/>
              <a:buAutoNum type="arabicPeriod"/>
            </a:pPr>
            <a:r>
              <a:rPr lang="en-GB" dirty="0" smtClean="0"/>
              <a:t>Hyperreflexia (80%)</a:t>
            </a:r>
            <a:endParaRPr lang="en-GB" dirty="0"/>
          </a:p>
          <a:p>
            <a:pPr marL="457200" lvl="0" indent="-457200">
              <a:buFont typeface="+mj-lt"/>
              <a:buAutoNum type="arabicPeriod"/>
            </a:pPr>
            <a:r>
              <a:rPr lang="en-GB" dirty="0"/>
              <a:t>Clonus</a:t>
            </a:r>
          </a:p>
          <a:p>
            <a:pPr marL="457200" lvl="0" indent="-457200">
              <a:buFont typeface="+mj-lt"/>
              <a:buAutoNum type="arabicPeriod"/>
            </a:pPr>
            <a:r>
              <a:rPr lang="en-GB" dirty="0"/>
              <a:t>Papilledema</a:t>
            </a:r>
          </a:p>
          <a:p>
            <a:endParaRPr lang="en-GB" dirty="0"/>
          </a:p>
        </p:txBody>
      </p:sp>
      <p:sp>
        <p:nvSpPr>
          <p:cNvPr id="5" name="Text Placeholder 4"/>
          <p:cNvSpPr>
            <a:spLocks noGrp="1"/>
          </p:cNvSpPr>
          <p:nvPr>
            <p:ph type="body" sz="quarter" idx="3"/>
          </p:nvPr>
        </p:nvSpPr>
        <p:spPr/>
        <p:txBody>
          <a:bodyPr/>
          <a:lstStyle/>
          <a:p>
            <a:r>
              <a:rPr lang="en-GB" dirty="0" smtClean="0"/>
              <a:t>Physical signs cont.</a:t>
            </a:r>
            <a:endParaRPr lang="en-GB" dirty="0"/>
          </a:p>
        </p:txBody>
      </p:sp>
      <p:sp>
        <p:nvSpPr>
          <p:cNvPr id="6" name="Content Placeholder 5"/>
          <p:cNvSpPr>
            <a:spLocks noGrp="1"/>
          </p:cNvSpPr>
          <p:nvPr>
            <p:ph sz="quarter" idx="4"/>
          </p:nvPr>
        </p:nvSpPr>
        <p:spPr/>
        <p:txBody>
          <a:bodyPr>
            <a:normAutofit lnSpcReduction="10000"/>
          </a:bodyPr>
          <a:lstStyle/>
          <a:p>
            <a:pPr marL="457200" lvl="0" indent="-457200">
              <a:buFont typeface="+mj-lt"/>
              <a:buAutoNum type="arabicPeriod" startAt="9"/>
            </a:pPr>
            <a:r>
              <a:rPr lang="en-GB" sz="2200" dirty="0" smtClean="0"/>
              <a:t>Oliguria or anuria</a:t>
            </a:r>
          </a:p>
          <a:p>
            <a:pPr marL="457200" lvl="0" indent="-457200">
              <a:buFont typeface="+mj-lt"/>
              <a:buAutoNum type="arabicPeriod" startAt="9"/>
            </a:pPr>
            <a:r>
              <a:rPr lang="en-GB" sz="2200" dirty="0" smtClean="0"/>
              <a:t>Localizing neurologic deficits</a:t>
            </a:r>
          </a:p>
          <a:p>
            <a:pPr marL="457200" lvl="0" indent="-457200">
              <a:buFont typeface="+mj-lt"/>
              <a:buAutoNum type="arabicPeriod" startAt="9"/>
            </a:pPr>
            <a:r>
              <a:rPr lang="en-GB" sz="2200" dirty="0" smtClean="0"/>
              <a:t>Right upper quadrant or epigastric abdominal tenderness with nausea (20%)</a:t>
            </a:r>
          </a:p>
          <a:p>
            <a:pPr marL="457200" lvl="0" indent="-457200">
              <a:buFont typeface="+mj-lt"/>
              <a:buAutoNum type="arabicPeriod" startAt="9"/>
            </a:pPr>
            <a:r>
              <a:rPr lang="en-GB" sz="2200" dirty="0" smtClean="0"/>
              <a:t>Generalized oedema  (49%)</a:t>
            </a:r>
          </a:p>
          <a:p>
            <a:pPr marL="457200" lvl="0" indent="-457200">
              <a:buFont typeface="+mj-lt"/>
              <a:buAutoNum type="arabicPeriod" startAt="9"/>
            </a:pPr>
            <a:r>
              <a:rPr lang="en-GB" sz="2200" dirty="0" smtClean="0"/>
              <a:t>Small fundal height for the estimated gestational age</a:t>
            </a:r>
          </a:p>
          <a:p>
            <a:pPr marL="457200" lvl="0" indent="-457200">
              <a:buFont typeface="+mj-lt"/>
              <a:buAutoNum type="arabicPeriod" startAt="9"/>
            </a:pPr>
            <a:r>
              <a:rPr lang="en-GB" sz="2200" dirty="0" smtClean="0"/>
              <a:t>Apprehension</a:t>
            </a:r>
          </a:p>
          <a:p>
            <a:pPr marL="457200" lvl="0" indent="-457200">
              <a:buFont typeface="+mj-lt"/>
              <a:buAutoNum type="arabicPeriod" startAt="9"/>
            </a:pPr>
            <a:r>
              <a:rPr lang="en-GB" sz="2200" dirty="0" smtClean="0"/>
              <a:t>Marked proteinuria</a:t>
            </a:r>
          </a:p>
          <a:p>
            <a:endParaRPr lang="en-GB" dirty="0"/>
          </a:p>
        </p:txBody>
      </p:sp>
      <p:sp>
        <p:nvSpPr>
          <p:cNvPr id="7" name="Slide Number Placeholder 6"/>
          <p:cNvSpPr>
            <a:spLocks noGrp="1"/>
          </p:cNvSpPr>
          <p:nvPr>
            <p:ph type="sldNum" sz="quarter" idx="12"/>
          </p:nvPr>
        </p:nvSpPr>
        <p:spPr/>
        <p:txBody>
          <a:bodyPr/>
          <a:lstStyle/>
          <a:p>
            <a:fld id="{678198E4-4287-4564-A251-C2A626CAFCCC}" type="slidenum">
              <a:rPr lang="en-GB" smtClean="0"/>
              <a:pPr/>
              <a:t>5</a:t>
            </a:fld>
            <a:endParaRPr lang="en-GB" dirty="0"/>
          </a:p>
        </p:txBody>
      </p:sp>
      <p:sp>
        <p:nvSpPr>
          <p:cNvPr id="8" name="Rectangle 7"/>
          <p:cNvSpPr/>
          <p:nvPr/>
        </p:nvSpPr>
        <p:spPr>
          <a:xfrm>
            <a:off x="251520" y="6237312"/>
            <a:ext cx="2493055" cy="369332"/>
          </a:xfrm>
          <a:prstGeom prst="rect">
            <a:avLst/>
          </a:prstGeom>
        </p:spPr>
        <p:txBody>
          <a:bodyPr wrap="none">
            <a:spAutoFit/>
          </a:bodyPr>
          <a:lstStyle/>
          <a:p>
            <a:r>
              <a:rPr lang="en-US" b="1" dirty="0">
                <a:solidFill>
                  <a:srgbClr val="511D03"/>
                </a:solidFill>
                <a:latin typeface="Helvetica" pitchFamily="34" charset="0"/>
              </a:rPr>
              <a:t>NPC Training in MNH</a:t>
            </a:r>
          </a:p>
        </p:txBody>
      </p:sp>
      <p:pic>
        <p:nvPicPr>
          <p:cNvPr id="9" name="Picture 2" descr="F:\Temporary\MALAWI FLAG\new flag[1].bmp"/>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5736" y="6209928"/>
            <a:ext cx="1008112" cy="6480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00885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88640"/>
            <a:ext cx="8229600" cy="1143000"/>
          </a:xfrm>
        </p:spPr>
        <p:txBody>
          <a:bodyPr/>
          <a:lstStyle/>
          <a:p>
            <a:r>
              <a:rPr lang="en-GB" dirty="0" smtClean="0"/>
              <a:t>Aetiology</a:t>
            </a:r>
            <a:endParaRPr lang="en-GB" dirty="0"/>
          </a:p>
        </p:txBody>
      </p:sp>
      <p:sp>
        <p:nvSpPr>
          <p:cNvPr id="3" name="Content Placeholder 2"/>
          <p:cNvSpPr>
            <a:spLocks noGrp="1"/>
          </p:cNvSpPr>
          <p:nvPr>
            <p:ph sz="half" idx="1"/>
          </p:nvPr>
        </p:nvSpPr>
        <p:spPr>
          <a:xfrm>
            <a:off x="323528" y="1600200"/>
            <a:ext cx="4172272" cy="4525963"/>
          </a:xfrm>
        </p:spPr>
        <p:txBody>
          <a:bodyPr>
            <a:normAutofit/>
          </a:bodyPr>
          <a:lstStyle/>
          <a:p>
            <a:pPr marL="514350" indent="-514350">
              <a:buFont typeface="+mj-lt"/>
              <a:buAutoNum type="arabicPeriod"/>
            </a:pPr>
            <a:r>
              <a:rPr lang="en-GB" dirty="0"/>
              <a:t>Genetic </a:t>
            </a:r>
            <a:r>
              <a:rPr lang="en-GB" dirty="0" smtClean="0"/>
              <a:t>predisposition,</a:t>
            </a:r>
          </a:p>
          <a:p>
            <a:pPr marL="514350" indent="-514350">
              <a:buFont typeface="+mj-lt"/>
              <a:buAutoNum type="arabicPeriod"/>
            </a:pPr>
            <a:r>
              <a:rPr lang="en-GB" dirty="0" smtClean="0"/>
              <a:t>Immunology,</a:t>
            </a:r>
          </a:p>
          <a:p>
            <a:pPr marL="514350" indent="-514350">
              <a:buFont typeface="+mj-lt"/>
              <a:buAutoNum type="arabicPeriod"/>
            </a:pPr>
            <a:r>
              <a:rPr lang="en-GB" dirty="0" smtClean="0"/>
              <a:t>Endocrinology,</a:t>
            </a:r>
          </a:p>
          <a:p>
            <a:pPr marL="514350" indent="-514350">
              <a:buFont typeface="+mj-lt"/>
              <a:buAutoNum type="arabicPeriod"/>
            </a:pPr>
            <a:r>
              <a:rPr lang="en-GB" dirty="0" smtClean="0"/>
              <a:t>Nutrition,</a:t>
            </a:r>
          </a:p>
          <a:p>
            <a:pPr marL="514350" indent="-514350">
              <a:buFont typeface="+mj-lt"/>
              <a:buAutoNum type="arabicPeriod"/>
            </a:pPr>
            <a:r>
              <a:rPr lang="en-GB" dirty="0" smtClean="0"/>
              <a:t>Abnormal </a:t>
            </a:r>
            <a:r>
              <a:rPr lang="en-GB" dirty="0"/>
              <a:t>trophoblastic </a:t>
            </a:r>
            <a:r>
              <a:rPr lang="en-GB" dirty="0" smtClean="0"/>
              <a:t>invasion,</a:t>
            </a:r>
          </a:p>
          <a:p>
            <a:pPr marL="514350" indent="-514350">
              <a:buFont typeface="+mj-lt"/>
              <a:buAutoNum type="arabicPeriod"/>
            </a:pPr>
            <a:r>
              <a:rPr lang="en-GB" dirty="0" smtClean="0"/>
              <a:t>Coagulation abnormalities,</a:t>
            </a:r>
          </a:p>
        </p:txBody>
      </p:sp>
      <p:sp>
        <p:nvSpPr>
          <p:cNvPr id="4" name="Content Placeholder 3"/>
          <p:cNvSpPr>
            <a:spLocks noGrp="1"/>
          </p:cNvSpPr>
          <p:nvPr>
            <p:ph sz="half" idx="2"/>
          </p:nvPr>
        </p:nvSpPr>
        <p:spPr>
          <a:xfrm>
            <a:off x="4648200" y="1600200"/>
            <a:ext cx="4244280" cy="4525963"/>
          </a:xfrm>
        </p:spPr>
        <p:txBody>
          <a:bodyPr>
            <a:normAutofit/>
          </a:bodyPr>
          <a:lstStyle/>
          <a:p>
            <a:pPr marL="514350" indent="-514350">
              <a:buFont typeface="+mj-lt"/>
              <a:buAutoNum type="arabicPeriod" startAt="7"/>
            </a:pPr>
            <a:r>
              <a:rPr lang="en-GB" dirty="0" smtClean="0"/>
              <a:t>Vascular endothelial damage,</a:t>
            </a:r>
          </a:p>
          <a:p>
            <a:pPr marL="514350" indent="-514350">
              <a:buFont typeface="+mj-lt"/>
              <a:buAutoNum type="arabicPeriod" startAt="7"/>
            </a:pPr>
            <a:r>
              <a:rPr lang="en-GB" dirty="0" smtClean="0"/>
              <a:t>Cardiovascular maladaptation, </a:t>
            </a:r>
          </a:p>
          <a:p>
            <a:pPr marL="514350" indent="-514350">
              <a:buFont typeface="+mj-lt"/>
              <a:buAutoNum type="arabicPeriod" startAt="7"/>
            </a:pPr>
            <a:r>
              <a:rPr lang="en-GB" dirty="0" smtClean="0"/>
              <a:t>Dietary deficiencies or excess, and infection have been proposed as etiologic factors for preeclampsia/eclampsia</a:t>
            </a:r>
            <a:r>
              <a:rPr lang="en-GB" baseline="30000" dirty="0" smtClean="0"/>
              <a:t>[2] </a:t>
            </a:r>
          </a:p>
          <a:p>
            <a:endParaRPr lang="en-GB" dirty="0"/>
          </a:p>
        </p:txBody>
      </p:sp>
      <p:sp>
        <p:nvSpPr>
          <p:cNvPr id="5" name="Slide Number Placeholder 4"/>
          <p:cNvSpPr>
            <a:spLocks noGrp="1"/>
          </p:cNvSpPr>
          <p:nvPr>
            <p:ph type="sldNum" sz="quarter" idx="12"/>
          </p:nvPr>
        </p:nvSpPr>
        <p:spPr/>
        <p:txBody>
          <a:bodyPr/>
          <a:lstStyle/>
          <a:p>
            <a:fld id="{678198E4-4287-4564-A251-C2A626CAFCCC}" type="slidenum">
              <a:rPr lang="en-GB" smtClean="0"/>
              <a:pPr/>
              <a:t>6</a:t>
            </a:fld>
            <a:endParaRPr lang="en-GB" dirty="0"/>
          </a:p>
        </p:txBody>
      </p:sp>
      <p:sp>
        <p:nvSpPr>
          <p:cNvPr id="6" name="Rectangle 5"/>
          <p:cNvSpPr/>
          <p:nvPr/>
        </p:nvSpPr>
        <p:spPr>
          <a:xfrm>
            <a:off x="323528" y="6237312"/>
            <a:ext cx="2493055" cy="369332"/>
          </a:xfrm>
          <a:prstGeom prst="rect">
            <a:avLst/>
          </a:prstGeom>
        </p:spPr>
        <p:txBody>
          <a:bodyPr wrap="none">
            <a:spAutoFit/>
          </a:bodyPr>
          <a:lstStyle/>
          <a:p>
            <a:r>
              <a:rPr lang="en-US" b="1" dirty="0">
                <a:solidFill>
                  <a:srgbClr val="511D03"/>
                </a:solidFill>
                <a:latin typeface="Helvetica" pitchFamily="34" charset="0"/>
              </a:rPr>
              <a:t>NPC Training in MNH</a:t>
            </a:r>
          </a:p>
        </p:txBody>
      </p:sp>
      <p:pic>
        <p:nvPicPr>
          <p:cNvPr id="7" name="Picture 2" descr="F:\Temporary\MALAWI FLAG\new flag[1].bmp"/>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5736" y="6209928"/>
            <a:ext cx="1008112" cy="6480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89588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4284"/>
            <a:ext cx="8229600" cy="1143000"/>
          </a:xfrm>
        </p:spPr>
        <p:txBody>
          <a:bodyPr/>
          <a:lstStyle/>
          <a:p>
            <a:r>
              <a:rPr lang="en-GB" dirty="0" smtClean="0"/>
              <a:t>Risk Factors for Eclampsia</a:t>
            </a:r>
            <a:endParaRPr lang="en-GB" dirty="0"/>
          </a:p>
        </p:txBody>
      </p:sp>
      <p:sp>
        <p:nvSpPr>
          <p:cNvPr id="6" name="Text Placeholder 5"/>
          <p:cNvSpPr>
            <a:spLocks noGrp="1"/>
          </p:cNvSpPr>
          <p:nvPr>
            <p:ph type="body" idx="1"/>
          </p:nvPr>
        </p:nvSpPr>
        <p:spPr>
          <a:xfrm>
            <a:off x="467544" y="1052736"/>
            <a:ext cx="4040188" cy="906115"/>
          </a:xfrm>
        </p:spPr>
        <p:txBody>
          <a:bodyPr>
            <a:normAutofit fontScale="40000" lnSpcReduction="20000"/>
          </a:bodyPr>
          <a:lstStyle/>
          <a:p>
            <a:endParaRPr lang="en-GB" sz="3600" dirty="0" smtClean="0"/>
          </a:p>
          <a:p>
            <a:r>
              <a:rPr lang="en-GB" sz="5100" dirty="0" smtClean="0"/>
              <a:t>The </a:t>
            </a:r>
            <a:r>
              <a:rPr lang="en-GB" sz="5100" dirty="0"/>
              <a:t>following are considered risk factors for eclampsia:</a:t>
            </a:r>
          </a:p>
          <a:p>
            <a:endParaRPr lang="en-GB" dirty="0"/>
          </a:p>
        </p:txBody>
      </p:sp>
      <p:sp>
        <p:nvSpPr>
          <p:cNvPr id="4" name="Content Placeholder 3"/>
          <p:cNvSpPr>
            <a:spLocks noGrp="1"/>
          </p:cNvSpPr>
          <p:nvPr>
            <p:ph sz="half" idx="2"/>
          </p:nvPr>
        </p:nvSpPr>
        <p:spPr>
          <a:xfrm>
            <a:off x="457200" y="2174874"/>
            <a:ext cx="4040188" cy="4683125"/>
          </a:xfrm>
        </p:spPr>
        <p:txBody>
          <a:bodyPr>
            <a:normAutofit/>
          </a:bodyPr>
          <a:lstStyle/>
          <a:p>
            <a:pPr lvl="0"/>
            <a:r>
              <a:rPr lang="en-GB" dirty="0" smtClean="0"/>
              <a:t>Family </a:t>
            </a:r>
            <a:r>
              <a:rPr lang="en-GB" dirty="0"/>
              <a:t>history of preeclampsia, previous preeclampsia and eclampsia</a:t>
            </a:r>
            <a:r>
              <a:rPr lang="en-GB" baseline="30000" dirty="0"/>
              <a:t>[2] </a:t>
            </a:r>
            <a:endParaRPr lang="en-GB" dirty="0"/>
          </a:p>
          <a:p>
            <a:pPr lvl="0"/>
            <a:r>
              <a:rPr lang="en-GB" dirty="0" err="1">
                <a:hlinkClick r:id="rId3"/>
              </a:rPr>
              <a:t>Multifoetal</a:t>
            </a:r>
            <a:r>
              <a:rPr lang="en-GB" dirty="0">
                <a:hlinkClick r:id="rId3"/>
              </a:rPr>
              <a:t> </a:t>
            </a:r>
            <a:r>
              <a:rPr lang="en-GB" dirty="0" smtClean="0">
                <a:hlinkClick r:id="rId3"/>
              </a:rPr>
              <a:t>gestations</a:t>
            </a:r>
            <a:r>
              <a:rPr lang="en-GB" dirty="0" smtClean="0"/>
              <a:t>,</a:t>
            </a:r>
          </a:p>
          <a:p>
            <a:pPr lvl="0"/>
            <a:r>
              <a:rPr lang="en-GB" dirty="0" err="1" smtClean="0">
                <a:hlinkClick r:id="rId4"/>
              </a:rPr>
              <a:t>hydatidform</a:t>
            </a:r>
            <a:r>
              <a:rPr lang="en-GB" dirty="0" smtClean="0">
                <a:hlinkClick r:id="rId4"/>
              </a:rPr>
              <a:t> </a:t>
            </a:r>
            <a:r>
              <a:rPr lang="en-GB" dirty="0" smtClean="0">
                <a:hlinkClick r:id="rId4"/>
              </a:rPr>
              <a:t>mole</a:t>
            </a:r>
            <a:r>
              <a:rPr lang="en-GB" dirty="0" smtClean="0"/>
              <a:t>,</a:t>
            </a:r>
          </a:p>
          <a:p>
            <a:pPr lvl="0"/>
            <a:r>
              <a:rPr lang="en-GB" dirty="0" smtClean="0"/>
              <a:t>foetal </a:t>
            </a:r>
            <a:r>
              <a:rPr lang="en-GB" dirty="0" err="1" smtClean="0"/>
              <a:t>hydrops</a:t>
            </a:r>
            <a:r>
              <a:rPr lang="en-GB" dirty="0" smtClean="0"/>
              <a:t>,</a:t>
            </a:r>
          </a:p>
          <a:p>
            <a:pPr lvl="0"/>
            <a:r>
              <a:rPr lang="en-GB" dirty="0" smtClean="0"/>
              <a:t>Teen pregnancy</a:t>
            </a:r>
          </a:p>
          <a:p>
            <a:r>
              <a:rPr lang="en-GB" dirty="0" smtClean="0"/>
              <a:t>Primigravida/Nulliparity</a:t>
            </a:r>
            <a:endParaRPr lang="en-GB" dirty="0"/>
          </a:p>
          <a:p>
            <a:pPr lvl="0"/>
            <a:r>
              <a:rPr lang="en-GB" dirty="0"/>
              <a:t>Patient older than 35 years</a:t>
            </a:r>
          </a:p>
          <a:p>
            <a:endParaRPr lang="en-GB" dirty="0"/>
          </a:p>
        </p:txBody>
      </p:sp>
      <p:sp>
        <p:nvSpPr>
          <p:cNvPr id="7" name="Text Placeholder 6"/>
          <p:cNvSpPr>
            <a:spLocks noGrp="1"/>
          </p:cNvSpPr>
          <p:nvPr>
            <p:ph type="body" sz="quarter" idx="3"/>
          </p:nvPr>
        </p:nvSpPr>
        <p:spPr>
          <a:xfrm>
            <a:off x="4645025" y="1124744"/>
            <a:ext cx="4041775" cy="1050131"/>
          </a:xfrm>
        </p:spPr>
        <p:txBody>
          <a:bodyPr>
            <a:normAutofit fontScale="40000" lnSpcReduction="20000"/>
          </a:bodyPr>
          <a:lstStyle/>
          <a:p>
            <a:endParaRPr lang="en-GB" dirty="0" smtClean="0"/>
          </a:p>
          <a:p>
            <a:r>
              <a:rPr lang="en-GB" sz="5100" dirty="0" smtClean="0"/>
              <a:t>The </a:t>
            </a:r>
            <a:r>
              <a:rPr lang="en-GB" sz="5100" dirty="0"/>
              <a:t>following pre-existing medical conditions are also considered risk factors</a:t>
            </a:r>
            <a:r>
              <a:rPr lang="en-GB" sz="5100" baseline="30000" dirty="0"/>
              <a:t>[4] </a:t>
            </a:r>
            <a:r>
              <a:rPr lang="en-GB" sz="5100" dirty="0"/>
              <a:t>: </a:t>
            </a:r>
          </a:p>
          <a:p>
            <a:endParaRPr lang="en-GB" dirty="0"/>
          </a:p>
        </p:txBody>
      </p:sp>
      <p:sp>
        <p:nvSpPr>
          <p:cNvPr id="5" name="Content Placeholder 4"/>
          <p:cNvSpPr>
            <a:spLocks noGrp="1"/>
          </p:cNvSpPr>
          <p:nvPr>
            <p:ph sz="quarter" idx="4"/>
          </p:nvPr>
        </p:nvSpPr>
        <p:spPr/>
        <p:txBody>
          <a:bodyPr>
            <a:normAutofit/>
          </a:bodyPr>
          <a:lstStyle/>
          <a:p>
            <a:r>
              <a:rPr lang="en-GB" dirty="0"/>
              <a:t>Low socioeconomic status</a:t>
            </a:r>
          </a:p>
          <a:p>
            <a:pPr lvl="0"/>
            <a:r>
              <a:rPr lang="en-GB" dirty="0" smtClean="0"/>
              <a:t>Obesity</a:t>
            </a:r>
            <a:endParaRPr lang="en-GB" dirty="0"/>
          </a:p>
          <a:p>
            <a:pPr lvl="0"/>
            <a:r>
              <a:rPr lang="en-GB" dirty="0" smtClean="0"/>
              <a:t>Renal </a:t>
            </a:r>
            <a:r>
              <a:rPr lang="en-GB" dirty="0"/>
              <a:t>disease</a:t>
            </a:r>
          </a:p>
          <a:p>
            <a:pPr lvl="0"/>
            <a:r>
              <a:rPr lang="en-GB" dirty="0" smtClean="0">
                <a:hlinkClick r:id="rId5"/>
              </a:rPr>
              <a:t>Gestational </a:t>
            </a:r>
            <a:r>
              <a:rPr lang="en-GB" dirty="0" smtClean="0">
                <a:hlinkClick r:id="rId5"/>
              </a:rPr>
              <a:t>diabetes</a:t>
            </a:r>
            <a:endParaRPr lang="en-GB" dirty="0" smtClean="0"/>
          </a:p>
          <a:p>
            <a:r>
              <a:rPr lang="en-GB" dirty="0"/>
              <a:t>underlying hypertension</a:t>
            </a:r>
          </a:p>
          <a:p>
            <a:r>
              <a:rPr lang="en-GB" dirty="0"/>
              <a:t>chronic illnesses such as</a:t>
            </a:r>
          </a:p>
          <a:p>
            <a:pPr lvl="1"/>
            <a:r>
              <a:rPr lang="en-GB" dirty="0"/>
              <a:t>autoimmune disease</a:t>
            </a:r>
          </a:p>
          <a:p>
            <a:pPr lvl="1"/>
            <a:r>
              <a:rPr lang="en-GB" dirty="0"/>
              <a:t>diabetes mellitus</a:t>
            </a:r>
          </a:p>
          <a:p>
            <a:pPr lvl="1"/>
            <a:r>
              <a:rPr lang="en-GB" dirty="0"/>
              <a:t>renal disease. </a:t>
            </a:r>
          </a:p>
          <a:p>
            <a:pPr lvl="0"/>
            <a:endParaRPr lang="en-GB" dirty="0"/>
          </a:p>
          <a:p>
            <a:endParaRPr lang="en-GB" dirty="0"/>
          </a:p>
        </p:txBody>
      </p:sp>
      <p:sp>
        <p:nvSpPr>
          <p:cNvPr id="3" name="Slide Number Placeholder 2"/>
          <p:cNvSpPr>
            <a:spLocks noGrp="1"/>
          </p:cNvSpPr>
          <p:nvPr>
            <p:ph type="sldNum" sz="quarter" idx="12"/>
          </p:nvPr>
        </p:nvSpPr>
        <p:spPr/>
        <p:txBody>
          <a:bodyPr/>
          <a:lstStyle/>
          <a:p>
            <a:fld id="{678198E4-4287-4564-A251-C2A626CAFCCC}" type="slidenum">
              <a:rPr lang="en-GB" smtClean="0"/>
              <a:pPr/>
              <a:t>7</a:t>
            </a:fld>
            <a:endParaRPr lang="en-GB" dirty="0"/>
          </a:p>
        </p:txBody>
      </p:sp>
      <p:sp>
        <p:nvSpPr>
          <p:cNvPr id="8" name="Rectangle 7"/>
          <p:cNvSpPr/>
          <p:nvPr/>
        </p:nvSpPr>
        <p:spPr>
          <a:xfrm>
            <a:off x="4571999" y="6381328"/>
            <a:ext cx="2493055" cy="369332"/>
          </a:xfrm>
          <a:prstGeom prst="rect">
            <a:avLst/>
          </a:prstGeom>
        </p:spPr>
        <p:txBody>
          <a:bodyPr wrap="none">
            <a:spAutoFit/>
          </a:bodyPr>
          <a:lstStyle/>
          <a:p>
            <a:r>
              <a:rPr lang="en-US" b="1" dirty="0">
                <a:solidFill>
                  <a:srgbClr val="511D03"/>
                </a:solidFill>
                <a:latin typeface="Helvetica" pitchFamily="34" charset="0"/>
              </a:rPr>
              <a:t>NPC Training in MNH</a:t>
            </a:r>
          </a:p>
        </p:txBody>
      </p:sp>
      <p:pic>
        <p:nvPicPr>
          <p:cNvPr id="9" name="Picture 2" descr="F:\Temporary\MALAWI FLAG\new flag[1].bmp"/>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452320" y="5840794"/>
            <a:ext cx="1008112" cy="6480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29727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lstStyle/>
          <a:p>
            <a:r>
              <a:rPr lang="en-GB" dirty="0" smtClean="0"/>
              <a:t>Diagnosis</a:t>
            </a:r>
            <a:endParaRPr lang="en-GB" dirty="0"/>
          </a:p>
        </p:txBody>
      </p:sp>
      <p:sp>
        <p:nvSpPr>
          <p:cNvPr id="5" name="Content Placeholder 4"/>
          <p:cNvSpPr>
            <a:spLocks noGrp="1"/>
          </p:cNvSpPr>
          <p:nvPr>
            <p:ph idx="1"/>
          </p:nvPr>
        </p:nvSpPr>
        <p:spPr>
          <a:xfrm>
            <a:off x="457200" y="1052736"/>
            <a:ext cx="8229600" cy="5616624"/>
          </a:xfrm>
        </p:spPr>
        <p:txBody>
          <a:bodyPr>
            <a:noAutofit/>
          </a:bodyPr>
          <a:lstStyle/>
          <a:p>
            <a:pPr marL="457200" indent="-457200">
              <a:buFont typeface="+mj-lt"/>
              <a:buAutoNum type="arabicPeriod"/>
            </a:pPr>
            <a:r>
              <a:rPr lang="en-GB" sz="2800" dirty="0" smtClean="0"/>
              <a:t>Eclampsia </a:t>
            </a:r>
            <a:r>
              <a:rPr lang="en-GB" sz="2800" dirty="0"/>
              <a:t>manifests as 1 seizure or more, with each seizure generally lasting 60-75 seconds.</a:t>
            </a:r>
          </a:p>
          <a:p>
            <a:pPr marL="514350" indent="-514350">
              <a:buFont typeface="+mj-lt"/>
              <a:buAutoNum type="arabicPeriod"/>
            </a:pPr>
            <a:r>
              <a:rPr lang="en-GB" sz="2800" dirty="0" smtClean="0"/>
              <a:t>Hypertension ≥ 140/90</a:t>
            </a:r>
            <a:endParaRPr lang="en-GB" sz="2800" dirty="0"/>
          </a:p>
          <a:p>
            <a:pPr marL="514350" indent="-514350">
              <a:buFont typeface="+mj-lt"/>
              <a:buAutoNum type="arabicPeriod"/>
            </a:pPr>
            <a:r>
              <a:rPr lang="en-GB" sz="2800" dirty="0" smtClean="0"/>
              <a:t>Proteinuria ≥ 2+</a:t>
            </a:r>
          </a:p>
          <a:p>
            <a:r>
              <a:rPr lang="en-GB" sz="2800" dirty="0" smtClean="0"/>
              <a:t>with </a:t>
            </a:r>
            <a:r>
              <a:rPr lang="en-GB" sz="2800" dirty="0"/>
              <a:t>or without coexisting systemic abnormalities of the kidneys, liver, or blood</a:t>
            </a:r>
          </a:p>
          <a:p>
            <a:r>
              <a:rPr lang="en-GB" sz="2800" dirty="0"/>
              <a:t>Eclampsia in the absence of hypertension with proteinuria occurs in 38% of cases reported in the United Kingdom.</a:t>
            </a:r>
            <a:r>
              <a:rPr lang="en-GB" sz="2800" baseline="30000" dirty="0"/>
              <a:t>[5] </a:t>
            </a:r>
          </a:p>
          <a:p>
            <a:r>
              <a:rPr lang="en-GB" sz="2800" dirty="0"/>
              <a:t>Similarly, hypertension was absent in 16% of cases reviewed in the United States.</a:t>
            </a:r>
            <a:r>
              <a:rPr lang="en-GB" sz="2800" baseline="30000" dirty="0"/>
              <a:t>[4] </a:t>
            </a:r>
            <a:endParaRPr lang="en-GB" sz="2800" dirty="0"/>
          </a:p>
        </p:txBody>
      </p:sp>
      <p:sp>
        <p:nvSpPr>
          <p:cNvPr id="3" name="Slide Number Placeholder 2"/>
          <p:cNvSpPr>
            <a:spLocks noGrp="1"/>
          </p:cNvSpPr>
          <p:nvPr>
            <p:ph type="sldNum" sz="quarter" idx="12"/>
          </p:nvPr>
        </p:nvSpPr>
        <p:spPr/>
        <p:txBody>
          <a:bodyPr/>
          <a:lstStyle/>
          <a:p>
            <a:fld id="{678198E4-4287-4564-A251-C2A626CAFCCC}" type="slidenum">
              <a:rPr lang="en-GB" smtClean="0"/>
              <a:pPr/>
              <a:t>8</a:t>
            </a:fld>
            <a:endParaRPr lang="en-GB" dirty="0"/>
          </a:p>
        </p:txBody>
      </p:sp>
      <p:sp>
        <p:nvSpPr>
          <p:cNvPr id="4" name="Rectangle 3"/>
          <p:cNvSpPr/>
          <p:nvPr/>
        </p:nvSpPr>
        <p:spPr>
          <a:xfrm>
            <a:off x="179512" y="6309320"/>
            <a:ext cx="2493055" cy="369332"/>
          </a:xfrm>
          <a:prstGeom prst="rect">
            <a:avLst/>
          </a:prstGeom>
        </p:spPr>
        <p:txBody>
          <a:bodyPr wrap="none">
            <a:spAutoFit/>
          </a:bodyPr>
          <a:lstStyle/>
          <a:p>
            <a:r>
              <a:rPr lang="en-US" b="1" dirty="0">
                <a:solidFill>
                  <a:srgbClr val="511D03"/>
                </a:solidFill>
                <a:latin typeface="Helvetica" pitchFamily="34" charset="0"/>
              </a:rPr>
              <a:t>NPC Training in MNH</a:t>
            </a:r>
          </a:p>
        </p:txBody>
      </p:sp>
      <p:pic>
        <p:nvPicPr>
          <p:cNvPr id="6" name="Picture 2" descr="F:\Temporary\MALAWI FLAG\new flag[1].bmp"/>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5736" y="6209928"/>
            <a:ext cx="1008112" cy="6480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382946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Differential Diagnosis</a:t>
            </a:r>
            <a:endParaRPr lang="en-GB" dirty="0"/>
          </a:p>
        </p:txBody>
      </p:sp>
      <p:sp>
        <p:nvSpPr>
          <p:cNvPr id="3" name="Content Placeholder 2"/>
          <p:cNvSpPr>
            <a:spLocks noGrp="1"/>
          </p:cNvSpPr>
          <p:nvPr>
            <p:ph sz="half" idx="1"/>
          </p:nvPr>
        </p:nvSpPr>
        <p:spPr/>
        <p:txBody>
          <a:bodyPr>
            <a:normAutofit/>
          </a:bodyPr>
          <a:lstStyle/>
          <a:p>
            <a:pPr marL="514350" indent="-514350">
              <a:buFont typeface="+mj-lt"/>
              <a:buAutoNum type="arabicPeriod"/>
            </a:pPr>
            <a:r>
              <a:rPr lang="en-GB" dirty="0" smtClean="0">
                <a:hlinkClick r:id="rId3"/>
              </a:rPr>
              <a:t>Cerebral malaria</a:t>
            </a:r>
          </a:p>
          <a:p>
            <a:pPr marL="514350" indent="-514350">
              <a:buFont typeface="+mj-lt"/>
              <a:buAutoNum type="arabicPeriod"/>
            </a:pPr>
            <a:r>
              <a:rPr lang="en-GB" dirty="0">
                <a:hlinkClick r:id="rId4"/>
              </a:rPr>
              <a:t>Subarachnoid Haemorrhage</a:t>
            </a:r>
            <a:endParaRPr lang="en-GB" dirty="0"/>
          </a:p>
          <a:p>
            <a:pPr marL="514350" indent="-514350">
              <a:buFont typeface="+mj-lt"/>
              <a:buAutoNum type="arabicPeriod"/>
            </a:pPr>
            <a:r>
              <a:rPr lang="en-GB" dirty="0" smtClean="0">
                <a:hlinkClick r:id="rId3"/>
              </a:rPr>
              <a:t>Cerebellar </a:t>
            </a:r>
            <a:r>
              <a:rPr lang="en-GB" dirty="0">
                <a:hlinkClick r:id="rId3"/>
              </a:rPr>
              <a:t>Haemorrhage</a:t>
            </a:r>
            <a:endParaRPr lang="en-GB" dirty="0"/>
          </a:p>
          <a:p>
            <a:pPr marL="514350" indent="-514350">
              <a:buFont typeface="+mj-lt"/>
              <a:buAutoNum type="arabicPeriod"/>
            </a:pPr>
            <a:r>
              <a:rPr lang="en-GB" dirty="0">
                <a:hlinkClick r:id="rId5"/>
              </a:rPr>
              <a:t>Encephalopathy, Hypertensive</a:t>
            </a:r>
            <a:endParaRPr lang="en-GB" dirty="0"/>
          </a:p>
          <a:p>
            <a:pPr marL="514350" indent="-514350">
              <a:buFont typeface="+mj-lt"/>
              <a:buAutoNum type="arabicPeriod"/>
            </a:pPr>
            <a:r>
              <a:rPr lang="en-GB" dirty="0" smtClean="0">
                <a:hlinkClick r:id="rId6"/>
              </a:rPr>
              <a:t>Encephalitis</a:t>
            </a:r>
            <a:endParaRPr lang="en-GB" dirty="0" smtClean="0"/>
          </a:p>
          <a:p>
            <a:pPr marL="514350" indent="-514350">
              <a:buFont typeface="+mj-lt"/>
              <a:buAutoNum type="arabicPeriod"/>
            </a:pPr>
            <a:r>
              <a:rPr lang="en-GB" dirty="0">
                <a:hlinkClick r:id="rId7"/>
              </a:rPr>
              <a:t>Hypoglycaemia</a:t>
            </a:r>
            <a:endParaRPr lang="en-GB" dirty="0"/>
          </a:p>
          <a:p>
            <a:pPr marL="514350" indent="-514350">
              <a:buFont typeface="+mj-lt"/>
              <a:buAutoNum type="arabicPeriod"/>
            </a:pPr>
            <a:endParaRPr lang="en-GB" dirty="0"/>
          </a:p>
          <a:p>
            <a:endParaRPr lang="en-GB" dirty="0"/>
          </a:p>
        </p:txBody>
      </p:sp>
      <p:sp>
        <p:nvSpPr>
          <p:cNvPr id="4" name="Content Placeholder 3"/>
          <p:cNvSpPr>
            <a:spLocks noGrp="1"/>
          </p:cNvSpPr>
          <p:nvPr>
            <p:ph sz="half" idx="2"/>
          </p:nvPr>
        </p:nvSpPr>
        <p:spPr/>
        <p:txBody>
          <a:bodyPr>
            <a:normAutofit/>
          </a:bodyPr>
          <a:lstStyle/>
          <a:p>
            <a:pPr marL="514350" indent="-514350">
              <a:buFont typeface="+mj-lt"/>
              <a:buAutoNum type="arabicPeriod" startAt="7"/>
            </a:pPr>
            <a:r>
              <a:rPr lang="en-GB" dirty="0" smtClean="0">
                <a:hlinkClick r:id="rId8"/>
              </a:rPr>
              <a:t>Meningitis</a:t>
            </a:r>
            <a:endParaRPr lang="en-GB" dirty="0" smtClean="0"/>
          </a:p>
          <a:p>
            <a:pPr marL="514350" indent="-514350">
              <a:buFont typeface="+mj-lt"/>
              <a:buAutoNum type="arabicPeriod" startAt="7"/>
            </a:pPr>
            <a:r>
              <a:rPr lang="en-GB" dirty="0" smtClean="0">
                <a:hlinkClick r:id="rId9"/>
              </a:rPr>
              <a:t>Stroke, Haemorrhagic</a:t>
            </a:r>
            <a:endParaRPr lang="en-GB" dirty="0" smtClean="0"/>
          </a:p>
          <a:p>
            <a:pPr marL="514350" indent="-514350">
              <a:buFont typeface="+mj-lt"/>
              <a:buAutoNum type="arabicPeriod" startAt="7"/>
            </a:pPr>
            <a:r>
              <a:rPr lang="en-GB" dirty="0" smtClean="0">
                <a:hlinkClick r:id="rId10"/>
              </a:rPr>
              <a:t>Stroke, Ischemic</a:t>
            </a:r>
            <a:endParaRPr lang="en-GB" dirty="0" smtClean="0"/>
          </a:p>
          <a:p>
            <a:pPr marL="514350" indent="-514350">
              <a:buFont typeface="+mj-lt"/>
              <a:buAutoNum type="arabicPeriod" startAt="7"/>
            </a:pPr>
            <a:r>
              <a:rPr lang="en-GB" dirty="0" smtClean="0"/>
              <a:t>Metabolic Disorders</a:t>
            </a:r>
          </a:p>
          <a:p>
            <a:pPr marL="514350" indent="-514350">
              <a:buFont typeface="+mj-lt"/>
              <a:buAutoNum type="arabicPeriod" startAt="7"/>
            </a:pPr>
            <a:r>
              <a:rPr lang="en-GB" dirty="0" smtClean="0"/>
              <a:t>Undiagnosed Brain Tumour e.g</a:t>
            </a:r>
            <a:r>
              <a:rPr lang="en-GB" dirty="0"/>
              <a:t>.</a:t>
            </a:r>
            <a:r>
              <a:rPr lang="en-GB" dirty="0" smtClean="0"/>
              <a:t> Gestational Trophoblastic </a:t>
            </a:r>
            <a:r>
              <a:rPr lang="en-GB" dirty="0" err="1" smtClean="0"/>
              <a:t>Neoplasia</a:t>
            </a:r>
            <a:endParaRPr lang="en-GB" dirty="0" smtClean="0"/>
          </a:p>
          <a:p>
            <a:endParaRPr lang="en-GB" dirty="0"/>
          </a:p>
        </p:txBody>
      </p:sp>
      <p:sp>
        <p:nvSpPr>
          <p:cNvPr id="5" name="Slide Number Placeholder 4"/>
          <p:cNvSpPr>
            <a:spLocks noGrp="1"/>
          </p:cNvSpPr>
          <p:nvPr>
            <p:ph type="sldNum" sz="quarter" idx="12"/>
          </p:nvPr>
        </p:nvSpPr>
        <p:spPr/>
        <p:txBody>
          <a:bodyPr/>
          <a:lstStyle/>
          <a:p>
            <a:fld id="{678198E4-4287-4564-A251-C2A626CAFCCC}" type="slidenum">
              <a:rPr lang="en-GB" smtClean="0"/>
              <a:pPr/>
              <a:t>9</a:t>
            </a:fld>
            <a:endParaRPr lang="en-GB" dirty="0"/>
          </a:p>
        </p:txBody>
      </p:sp>
      <p:sp>
        <p:nvSpPr>
          <p:cNvPr id="6" name="Rectangle 5"/>
          <p:cNvSpPr/>
          <p:nvPr/>
        </p:nvSpPr>
        <p:spPr>
          <a:xfrm>
            <a:off x="251520" y="6309320"/>
            <a:ext cx="2493055" cy="369332"/>
          </a:xfrm>
          <a:prstGeom prst="rect">
            <a:avLst/>
          </a:prstGeom>
        </p:spPr>
        <p:txBody>
          <a:bodyPr wrap="none">
            <a:spAutoFit/>
          </a:bodyPr>
          <a:lstStyle/>
          <a:p>
            <a:r>
              <a:rPr lang="en-US" b="1" dirty="0">
                <a:solidFill>
                  <a:srgbClr val="511D03"/>
                </a:solidFill>
                <a:latin typeface="Helvetica" pitchFamily="34" charset="0"/>
              </a:rPr>
              <a:t>NPC Training in MNH</a:t>
            </a:r>
          </a:p>
        </p:txBody>
      </p:sp>
      <p:pic>
        <p:nvPicPr>
          <p:cNvPr id="7" name="Picture 2" descr="F:\Temporary\MALAWI FLAG\new flag[1].bmp"/>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805736" y="6209928"/>
            <a:ext cx="1008112" cy="6480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76374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647</TotalTime>
  <Words>3657</Words>
  <Application>Microsoft Office PowerPoint</Application>
  <PresentationFormat>On-screen Show (4:3)</PresentationFormat>
  <Paragraphs>437</Paragraphs>
  <Slides>24</Slides>
  <Notes>24</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The Ecliptic Patient and Management: local and international practices </vt:lpstr>
      <vt:lpstr>Definition of Eclampsia</vt:lpstr>
      <vt:lpstr>Prevalence</vt:lpstr>
      <vt:lpstr>Presentation</vt:lpstr>
      <vt:lpstr>Presentation cont.</vt:lpstr>
      <vt:lpstr>Aetiology</vt:lpstr>
      <vt:lpstr>Risk Factors for Eclampsia</vt:lpstr>
      <vt:lpstr>Diagnosis</vt:lpstr>
      <vt:lpstr>Differential Diagnosis</vt:lpstr>
      <vt:lpstr>Laboratory studies to guide management [60]:</vt:lpstr>
      <vt:lpstr>Maternal and Neonatal Outcomes</vt:lpstr>
      <vt:lpstr>Management</vt:lpstr>
      <vt:lpstr>Management cont.</vt:lpstr>
      <vt:lpstr>Management cont.</vt:lpstr>
      <vt:lpstr>Management cont.</vt:lpstr>
      <vt:lpstr>Management of Hypertension</vt:lpstr>
      <vt:lpstr>Monitor patient closely</vt:lpstr>
      <vt:lpstr> Delivery (antepartum or intrapartum eclampsia) </vt:lpstr>
      <vt:lpstr>Anaesthesia</vt:lpstr>
      <vt:lpstr>Management of Preeclampsia-Eclampsia According to Severity (1)</vt:lpstr>
      <vt:lpstr>Management of Preeclampsia-Eclampsia According to Severity (2)</vt:lpstr>
      <vt:lpstr>Management of Preeclampsia-Eclampsia According to Severity (3)</vt:lpstr>
      <vt:lpstr>References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Eclamptic Patient and Management: local and international practices</dc:title>
  <dc:creator>Chisale Mhango</dc:creator>
  <cp:lastModifiedBy>Chisale Mhango</cp:lastModifiedBy>
  <cp:revision>66</cp:revision>
  <dcterms:created xsi:type="dcterms:W3CDTF">2011-04-22T13:13:53Z</dcterms:created>
  <dcterms:modified xsi:type="dcterms:W3CDTF">2011-12-01T06:57:49Z</dcterms:modified>
</cp:coreProperties>
</file>