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59" r:id="rId3"/>
    <p:sldId id="262" r:id="rId4"/>
    <p:sldId id="260" r:id="rId5"/>
    <p:sldId id="261" r:id="rId6"/>
    <p:sldId id="264" r:id="rId7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64CC2-54B1-4229-86E0-D63E06E42976}" type="datetimeFigureOut">
              <a:rPr lang="sv-SE" smtClean="0"/>
              <a:t>2011-06-08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C37E2-4230-49A2-BD24-E6DD15EC685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8984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C37E2-4230-49A2-BD24-E6DD15EC6855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14273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© </a:t>
            </a:r>
            <a:r>
              <a:rPr lang="sv-SE" sz="1000" dirty="0" smtClean="0">
                <a:latin typeface="Times New Roman" pitchFamily="18" charset="0"/>
                <a:cs typeface="Times New Roman" pitchFamily="18" charset="0"/>
              </a:rPr>
              <a:t>Blackwel science Ltd</a:t>
            </a:r>
            <a:r>
              <a:rPr lang="sv-SE" sz="1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v-SE" sz="1000" i="1" baseline="0" dirty="0" smtClean="0">
                <a:latin typeface="Times New Roman" pitchFamily="18" charset="0"/>
                <a:cs typeface="Times New Roman" pitchFamily="18" charset="0"/>
              </a:rPr>
              <a:t>Paediatric and perinatal epidemiology 2001, 15 (Suppl. 1), </a:t>
            </a:r>
            <a:r>
              <a:rPr lang="sv-SE" sz="1000" dirty="0" smtClean="0">
                <a:latin typeface="Times New Roman" pitchFamily="18" charset="0"/>
                <a:cs typeface="Times New Roman" pitchFamily="18" charset="0"/>
              </a:rPr>
              <a:t>1-42</a:t>
            </a:r>
            <a:endParaRPr lang="sv-SE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C37E2-4230-49A2-BD24-E6DD15EC6855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4934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0A4B1-373E-4659-A9F4-9911F5D87C64}" type="datetimeFigureOut">
              <a:rPr lang="sv-SE" smtClean="0"/>
              <a:pPr/>
              <a:t>2011-06-08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E0FEF-30A4-44D1-A6BC-B29F1580E525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smtClean="0">
                <a:latin typeface="Times New Roman" pitchFamily="18" charset="0"/>
                <a:cs typeface="Times New Roman" pitchFamily="18" charset="0"/>
              </a:rPr>
              <a:t>Antenatal Care (ANC)</a:t>
            </a:r>
            <a:endParaRPr lang="sv-SE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sv-SE" dirty="0" smtClean="0"/>
              <a:t>By</a:t>
            </a:r>
          </a:p>
          <a:p>
            <a:pPr algn="ctr">
              <a:buNone/>
            </a:pPr>
            <a:r>
              <a:rPr lang="sv-SE" i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Francis </a:t>
            </a:r>
            <a:r>
              <a:rPr lang="sv-SE" i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Kamwendo</a:t>
            </a:r>
          </a:p>
          <a:p>
            <a:pPr algn="ctr">
              <a:buNone/>
            </a:pPr>
            <a:r>
              <a:rPr lang="sv-SE" i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@</a:t>
            </a:r>
          </a:p>
          <a:p>
            <a:pPr algn="ctr">
              <a:buNone/>
            </a:pPr>
            <a:r>
              <a:rPr lang="sv-SE" i="1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Nkhota-kota</a:t>
            </a:r>
            <a:endParaRPr lang="sv-SE" i="1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v-SE" sz="3200" dirty="0" smtClean="0">
                <a:latin typeface="Times New Roman" pitchFamily="18" charset="0"/>
                <a:cs typeface="Times New Roman" pitchFamily="18" charset="0"/>
              </a:rPr>
              <a:t>Definition </a:t>
            </a:r>
            <a:r>
              <a:rPr lang="sv-SE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v-SE" sz="32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Health Evidence Network)</a:t>
            </a:r>
            <a:r>
              <a:rPr lang="sv-SE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v-SE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sv-SE" sz="3200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Antenatal care is all the care that a pregnant</a:t>
            </a:r>
          </a:p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woman receives from organized health services.</a:t>
            </a:r>
          </a:p>
          <a:p>
            <a:pPr>
              <a:buNone/>
            </a:pP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The primary aims of this care are to:</a:t>
            </a:r>
          </a:p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• detect early factors that may heighten the perinatal risk of both individual pregnancies and</a:t>
            </a:r>
          </a:p>
          <a:p>
            <a:pPr>
              <a:buNone/>
            </a:pPr>
            <a:r>
              <a:rPr lang="sv-SE" sz="3000" dirty="0" smtClean="0">
                <a:latin typeface="Times New Roman" pitchFamily="18" charset="0"/>
                <a:cs typeface="Times New Roman" pitchFamily="18" charset="0"/>
              </a:rPr>
              <a:t>    members of vulnerable groups;</a:t>
            </a:r>
          </a:p>
          <a:p>
            <a:pPr>
              <a:buNone/>
            </a:pPr>
            <a:r>
              <a:rPr lang="sv-SE" sz="3000" dirty="0" smtClean="0">
                <a:latin typeface="Times New Roman" pitchFamily="18" charset="0"/>
                <a:cs typeface="Times New Roman" pitchFamily="18" charset="0"/>
              </a:rPr>
              <a:t>• intervene to improve outcomes;</a:t>
            </a:r>
          </a:p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• educate all who provide or receive care; and</a:t>
            </a:r>
          </a:p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• help make pregnancy and birth a positive life experience.</a:t>
            </a:r>
            <a:endParaRPr lang="sv-SE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v-S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Antenatal care activities found to be effective</a:t>
            </a:r>
            <a:endParaRPr lang="sv-SE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basic activities of antenatal care fall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within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three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general areas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Screening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health and socioeconomic conditions likely to increase the possibility of</a:t>
            </a:r>
            <a:endParaRPr lang="sv-SE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specific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adverse outcomes;</a:t>
            </a:r>
            <a:endParaRPr lang="sv-SE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2. providing therapeutic interventions known to be beneficial; and</a:t>
            </a:r>
            <a:endParaRPr lang="sv-SE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Educating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pregnant women about planning for safe birth, emergencies during pregnancy</a:t>
            </a:r>
            <a:endParaRPr lang="sv-SE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and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how to deal with them.</a:t>
            </a:r>
            <a:endParaRPr lang="sv-SE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Antenatal interventions known to be effective </a:t>
            </a:r>
            <a:endParaRPr lang="sv-SE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0600361"/>
              </p:ext>
            </p:extLst>
          </p:nvPr>
        </p:nvGraphicFramePr>
        <p:xfrm>
          <a:off x="457200" y="1600200"/>
          <a:ext cx="8229600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Condition/stage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Test/treatment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Effect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Reduced number of antenatal visits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Reduced to 4-5 include  proven effect interventions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Similar maternal results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Delivering antenatal visits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Midwife/GP managed care compared wit Obstet./Gynaecol. Led shared care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Similar clinical effectiveness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Prevention of anaemia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Routine iron &amp; folate supplementation + Malaria Chemoprophylaxes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Reduces or prevents fall in Hgb, reduces % of anaemic women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Detection and investigation of anaemia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Blood tests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Diagnosis and type of anaemia → correct treatment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Treatment of iron deficiency anaemia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Oral iron and folate/IM or IV iron</a:t>
                      </a:r>
                    </a:p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Packed cell transfusion 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Raises Hgb prenatally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Detection and investigation of HDP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Measurement of blood pressure with sphygmomanometer using 2nd &amp; 5th Korotkoff sound</a:t>
                      </a:r>
                    </a:p>
                    <a:p>
                      <a:endParaRPr lang="sv-SE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Urine analysis of clean catch urine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v-SE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Detects Hypertention</a:t>
                      </a:r>
                    </a:p>
                    <a:p>
                      <a:endParaRPr lang="sv-SE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Detects proteinuria. Indicative of pre-eclampsia in presence of hypertention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Antenatal interventions known to be effective </a:t>
            </a:r>
            <a:endParaRPr lang="sv-SE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8017075"/>
              </p:ext>
            </p:extLst>
          </p:nvPr>
        </p:nvGraphicFramePr>
        <p:xfrm>
          <a:off x="457200" y="1600200"/>
          <a:ext cx="8229600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Condition/stage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Test/treatment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Effect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Detection and investigation of HDP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Measurement of BP</a:t>
                      </a:r>
                    </a:p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Urine analysis of clean catch urine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Detects Hypertention</a:t>
                      </a:r>
                    </a:p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Detects proteinuria. Indicative of pre-eclampsia in the presence of hypertention 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1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Treatment of severe pre-eclampsia 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Transfer to first referal level for expert care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Control of disease. Reduces case fatality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Treatment of eclampsia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Supportive first aid maintaining airway and preventing injury during fit </a:t>
                      </a:r>
                    </a:p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Magnesium sulphate (IM or IV). </a:t>
                      </a:r>
                    </a:p>
                    <a:p>
                      <a:endParaRPr lang="sv-SE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Recognition and speedy transfer to fully equiped facility. </a:t>
                      </a:r>
                    </a:p>
                    <a:p>
                      <a:endParaRPr lang="sv-SE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Expedited delivery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Reduces case fatality</a:t>
                      </a:r>
                    </a:p>
                    <a:p>
                      <a:endParaRPr lang="sv-SE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Reduces recurrent convulsions and maternal mortality.</a:t>
                      </a:r>
                    </a:p>
                    <a:p>
                      <a:endParaRPr lang="sv-SE" sz="11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v-SE" sz="1100" smtClean="0">
                          <a:latin typeface="Times New Roman" pitchFamily="18" charset="0"/>
                          <a:cs typeface="Times New Roman" pitchFamily="18" charset="0"/>
                        </a:rPr>
                        <a:t>Reduces </a:t>
                      </a:r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case fatality.</a:t>
                      </a:r>
                    </a:p>
                    <a:p>
                      <a:endParaRPr lang="sv-SE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v-SE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Only definite treatment.</a:t>
                      </a:r>
                      <a:endParaRPr lang="sv-SE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Prevention of obstructed labour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External cephalic version at term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Reduces Ceasarean Section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Screening for infection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Serological screening and treatment for Syphylis</a:t>
                      </a:r>
                    </a:p>
                    <a:p>
                      <a:endParaRPr lang="sv-SE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v-SE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v-SE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Microbiological screening for gonorrhoea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Detects asymptomatic disease. Coupled with effective treatment, contact tracing and follow-up, reduces fetal loss and maternal and infant morbidity</a:t>
                      </a:r>
                    </a:p>
                    <a:p>
                      <a:endParaRPr lang="sv-SE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Detects asymptomatic disease. Coupled with effective treatment, contact tracing and follow-up, reduces fetal loss and maternal and infant morbidity</a:t>
                      </a:r>
                    </a:p>
                    <a:p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Antenatal interventions known to be effective </a:t>
            </a:r>
            <a:endParaRPr lang="sv-SE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4814135"/>
              </p:ext>
            </p:extLst>
          </p:nvPr>
        </p:nvGraphicFramePr>
        <p:xfrm>
          <a:off x="457200" y="1600200"/>
          <a:ext cx="8229600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Condition/stage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Test/treatment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Effect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Screening for infection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Screening for bacteriuria with quantitative culture of urine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Detects asymptomatic disease. Coupled with effective treatment prevents pyelonephritis and pre-term delivery/low birth weight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Prevention of infection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Tetanus immunization in pregnancy and/or women of child bearing age </a:t>
                      </a:r>
                    </a:p>
                    <a:p>
                      <a:endParaRPr lang="sv-SE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Induction of labour in uncomplecated prelabour rupture of membranes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Prevents maternal and neonatal Tetanus</a:t>
                      </a:r>
                    </a:p>
                    <a:p>
                      <a:endParaRPr lang="sv-SE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v-SE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v-SE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Prevents maternal infection</a:t>
                      </a:r>
                      <a:endParaRPr lang="sv-SE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4928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549</Words>
  <Application>Microsoft Office PowerPoint</Application>
  <PresentationFormat>On-screen Show (4:3)</PresentationFormat>
  <Paragraphs>107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Antenatal Care (ANC)</vt:lpstr>
      <vt:lpstr>Definition (Health Evidence Network) </vt:lpstr>
      <vt:lpstr>Antenatal care activities found to be effective</vt:lpstr>
      <vt:lpstr>Antenatal interventions known to be effective </vt:lpstr>
      <vt:lpstr>Antenatal interventions known to be effective </vt:lpstr>
      <vt:lpstr>Antenatal interventions known to be effective </vt:lpstr>
    </vt:vector>
  </TitlesOfParts>
  <Company>Owner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F. Kamwendo</dc:creator>
  <cp:lastModifiedBy>Francis Kamwendo</cp:lastModifiedBy>
  <cp:revision>15</cp:revision>
  <dcterms:created xsi:type="dcterms:W3CDTF">2011-05-18T20:07:30Z</dcterms:created>
  <dcterms:modified xsi:type="dcterms:W3CDTF">2011-06-08T12:02:31Z</dcterms:modified>
</cp:coreProperties>
</file>