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9" r:id="rId5"/>
    <p:sldId id="260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5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44" autoAdjust="0"/>
    <p:restoredTop sz="94660"/>
  </p:normalViewPr>
  <p:slideViewPr>
    <p:cSldViewPr>
      <p:cViewPr varScale="1">
        <p:scale>
          <a:sx n="65" d="100"/>
          <a:sy n="65" d="100"/>
        </p:scale>
        <p:origin x="-151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745AB-CF21-4E25-B893-58D535F25BA3}" type="datetimeFigureOut">
              <a:rPr lang="sv-SE" smtClean="0"/>
              <a:pPr/>
              <a:t>2011-06-08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BF803-0CB7-4E52-A176-F72D3601795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745AB-CF21-4E25-B893-58D535F25BA3}" type="datetimeFigureOut">
              <a:rPr lang="sv-SE" smtClean="0"/>
              <a:pPr/>
              <a:t>2011-06-08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BF803-0CB7-4E52-A176-F72D3601795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745AB-CF21-4E25-B893-58D535F25BA3}" type="datetimeFigureOut">
              <a:rPr lang="sv-SE" smtClean="0"/>
              <a:pPr/>
              <a:t>2011-06-08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BF803-0CB7-4E52-A176-F72D3601795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745AB-CF21-4E25-B893-58D535F25BA3}" type="datetimeFigureOut">
              <a:rPr lang="sv-SE" smtClean="0"/>
              <a:pPr/>
              <a:t>2011-06-08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BF803-0CB7-4E52-A176-F72D3601795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745AB-CF21-4E25-B893-58D535F25BA3}" type="datetimeFigureOut">
              <a:rPr lang="sv-SE" smtClean="0"/>
              <a:pPr/>
              <a:t>2011-06-08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BF803-0CB7-4E52-A176-F72D3601795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745AB-CF21-4E25-B893-58D535F25BA3}" type="datetimeFigureOut">
              <a:rPr lang="sv-SE" smtClean="0"/>
              <a:pPr/>
              <a:t>2011-06-08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BF803-0CB7-4E52-A176-F72D3601795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745AB-CF21-4E25-B893-58D535F25BA3}" type="datetimeFigureOut">
              <a:rPr lang="sv-SE" smtClean="0"/>
              <a:pPr/>
              <a:t>2011-06-08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BF803-0CB7-4E52-A176-F72D3601795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745AB-CF21-4E25-B893-58D535F25BA3}" type="datetimeFigureOut">
              <a:rPr lang="sv-SE" smtClean="0"/>
              <a:pPr/>
              <a:t>2011-06-08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BF803-0CB7-4E52-A176-F72D3601795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745AB-CF21-4E25-B893-58D535F25BA3}" type="datetimeFigureOut">
              <a:rPr lang="sv-SE" smtClean="0"/>
              <a:pPr/>
              <a:t>2011-06-08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BF803-0CB7-4E52-A176-F72D3601795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745AB-CF21-4E25-B893-58D535F25BA3}" type="datetimeFigureOut">
              <a:rPr lang="sv-SE" smtClean="0"/>
              <a:pPr/>
              <a:t>2011-06-08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BF803-0CB7-4E52-A176-F72D3601795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745AB-CF21-4E25-B893-58D535F25BA3}" type="datetimeFigureOut">
              <a:rPr lang="sv-SE" smtClean="0"/>
              <a:pPr/>
              <a:t>2011-06-08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BF803-0CB7-4E52-A176-F72D3601795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745AB-CF21-4E25-B893-58D535F25BA3}" type="datetimeFigureOut">
              <a:rPr lang="sv-SE" smtClean="0"/>
              <a:pPr/>
              <a:t>2011-06-08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4BF803-0CB7-4E52-A176-F72D36017953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 smtClean="0"/>
              <a:t>Puerperal sepsis/</a:t>
            </a:r>
            <a:r>
              <a:rPr lang="sv-SE" dirty="0"/>
              <a:t>infections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i="1" dirty="0" smtClean="0"/>
              <a:t>By</a:t>
            </a:r>
          </a:p>
          <a:p>
            <a:r>
              <a:rPr lang="sv-SE" i="1" dirty="0" smtClean="0">
                <a:solidFill>
                  <a:srgbClr val="C25099"/>
                </a:solidFill>
                <a:latin typeface="AR BERKLEY" pitchFamily="2" charset="0"/>
              </a:rPr>
              <a:t>F.W. Kamwendo</a:t>
            </a:r>
          </a:p>
          <a:p>
            <a:r>
              <a:rPr lang="sv-SE" i="1" dirty="0" smtClean="0">
                <a:solidFill>
                  <a:srgbClr val="C25099"/>
                </a:solidFill>
                <a:latin typeface="AR BERKLEY" pitchFamily="2" charset="0"/>
              </a:rPr>
              <a:t>@ Nkhota-kota</a:t>
            </a:r>
            <a:endParaRPr lang="sv-SE" i="1" dirty="0">
              <a:solidFill>
                <a:srgbClr val="C25099"/>
              </a:solidFill>
              <a:latin typeface="AR BERKLEY" pitchFamily="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sv-SE" b="1" u="sng" dirty="0" smtClean="0"/>
              <a:t>Puerperal sepsis:</a:t>
            </a:r>
          </a:p>
          <a:p>
            <a:pPr>
              <a:buNone/>
            </a:pPr>
            <a:r>
              <a:rPr lang="en-US" dirty="0" smtClean="0"/>
              <a:t>Infection </a:t>
            </a:r>
            <a:r>
              <a:rPr lang="en-US" dirty="0"/>
              <a:t>of the genital </a:t>
            </a:r>
            <a:r>
              <a:rPr lang="en-US" dirty="0" smtClean="0"/>
              <a:t>tract occurring </a:t>
            </a:r>
            <a:r>
              <a:rPr lang="en-US" dirty="0"/>
              <a:t>at </a:t>
            </a:r>
            <a:r>
              <a:rPr lang="en-US" dirty="0" smtClean="0"/>
              <a:t>any</a:t>
            </a:r>
          </a:p>
          <a:p>
            <a:pPr>
              <a:buNone/>
            </a:pPr>
            <a:r>
              <a:rPr lang="en-US" dirty="0" smtClean="0"/>
              <a:t>time </a:t>
            </a:r>
            <a:r>
              <a:rPr lang="en-US" dirty="0"/>
              <a:t>between the onset of rupture </a:t>
            </a:r>
            <a:r>
              <a:rPr lang="en-US" dirty="0" smtClean="0"/>
              <a:t>of</a:t>
            </a:r>
          </a:p>
          <a:p>
            <a:pPr>
              <a:buNone/>
            </a:pPr>
            <a:r>
              <a:rPr lang="en-US" dirty="0" smtClean="0"/>
              <a:t>membranes </a:t>
            </a:r>
            <a:r>
              <a:rPr lang="en-US" dirty="0"/>
              <a:t>or labour, and the 42nd </a:t>
            </a:r>
            <a:r>
              <a:rPr lang="en-US" dirty="0" smtClean="0"/>
              <a:t>day</a:t>
            </a:r>
          </a:p>
          <a:p>
            <a:pPr>
              <a:buNone/>
            </a:pPr>
            <a:r>
              <a:rPr lang="en-US" dirty="0" smtClean="0"/>
              <a:t>postpartum in which </a:t>
            </a:r>
            <a:r>
              <a:rPr lang="en-US" dirty="0"/>
              <a:t>two or more of </a:t>
            </a:r>
            <a:r>
              <a:rPr lang="en-US" dirty="0" smtClean="0"/>
              <a:t>the</a:t>
            </a:r>
          </a:p>
          <a:p>
            <a:pPr>
              <a:buNone/>
            </a:pPr>
            <a:r>
              <a:rPr lang="en-US" dirty="0" smtClean="0"/>
              <a:t>following </a:t>
            </a:r>
            <a:r>
              <a:rPr lang="en-US" dirty="0"/>
              <a:t>are present</a:t>
            </a:r>
            <a:r>
              <a:rPr lang="en-US" dirty="0" smtClean="0"/>
              <a:t>:</a:t>
            </a:r>
          </a:p>
          <a:p>
            <a:r>
              <a:rPr lang="en-US" dirty="0"/>
              <a:t>Fever i.e. oral temperature 38.5°C/101.3°F or higher</a:t>
            </a:r>
          </a:p>
          <a:p>
            <a:r>
              <a:rPr lang="sv-SE" dirty="0"/>
              <a:t>on any occasion,</a:t>
            </a:r>
          </a:p>
          <a:p>
            <a:r>
              <a:rPr lang="en-US" dirty="0"/>
              <a:t>• Abnormal vaginal discharge, e.g. presence of pus,</a:t>
            </a:r>
          </a:p>
          <a:p>
            <a:r>
              <a:rPr lang="en-US" dirty="0"/>
              <a:t>• Abnormal smell/foul odour of discharge,</a:t>
            </a:r>
          </a:p>
          <a:p>
            <a:r>
              <a:rPr lang="en-US" dirty="0"/>
              <a:t>• Delay in the rate of reduction of the size of the uterus</a:t>
            </a:r>
          </a:p>
          <a:p>
            <a:r>
              <a:rPr lang="en-US" dirty="0"/>
              <a:t>(involution) (&lt;2 cm/day during first 8 days).</a:t>
            </a:r>
            <a:endParaRPr lang="sv-S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Definition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sv-SE" b="1" u="sng" dirty="0" smtClean="0"/>
              <a:t>Puerperal infections:</a:t>
            </a:r>
          </a:p>
          <a:p>
            <a:pPr>
              <a:buNone/>
            </a:pPr>
            <a:r>
              <a:rPr lang="en-US" dirty="0" smtClean="0"/>
              <a:t>Is </a:t>
            </a:r>
            <a:r>
              <a:rPr lang="en-US" dirty="0"/>
              <a:t>a more general term than puerperal</a:t>
            </a:r>
          </a:p>
          <a:p>
            <a:pPr>
              <a:buNone/>
            </a:pPr>
            <a:r>
              <a:rPr lang="en-US" dirty="0"/>
              <a:t>sepsis and </a:t>
            </a:r>
            <a:r>
              <a:rPr lang="en-US" dirty="0" smtClean="0"/>
              <a:t>includes:</a:t>
            </a:r>
          </a:p>
          <a:p>
            <a:r>
              <a:rPr lang="en-US" dirty="0" err="1" smtClean="0"/>
              <a:t>Puerperalsepsis</a:t>
            </a:r>
            <a:endParaRPr lang="en-US" dirty="0" smtClean="0"/>
          </a:p>
          <a:p>
            <a:r>
              <a:rPr lang="en-US" dirty="0"/>
              <a:t>Infections of the </a:t>
            </a:r>
            <a:r>
              <a:rPr lang="en-US" dirty="0" err="1"/>
              <a:t>genito</a:t>
            </a:r>
            <a:r>
              <a:rPr lang="en-US" dirty="0"/>
              <a:t>-urinary systems related </a:t>
            </a:r>
            <a:r>
              <a:rPr lang="en-US" dirty="0" smtClean="0"/>
              <a:t>to labour</a:t>
            </a:r>
            <a:r>
              <a:rPr lang="en-US" dirty="0"/>
              <a:t>, delivery and the </a:t>
            </a:r>
            <a:r>
              <a:rPr lang="en-US" dirty="0" err="1"/>
              <a:t>puerperium</a:t>
            </a:r>
            <a:r>
              <a:rPr lang="en-US" dirty="0"/>
              <a:t>,</a:t>
            </a:r>
          </a:p>
          <a:p>
            <a:pPr>
              <a:buNone/>
            </a:pPr>
            <a:r>
              <a:rPr lang="en-US" dirty="0" smtClean="0"/>
              <a:t>•    </a:t>
            </a:r>
            <a:r>
              <a:rPr lang="en-US" dirty="0"/>
              <a:t>Infections related to the uterus and its </a:t>
            </a:r>
            <a:r>
              <a:rPr lang="en-US" dirty="0" smtClean="0"/>
              <a:t>associated </a:t>
            </a:r>
            <a:r>
              <a:rPr lang="sv-SE" dirty="0" smtClean="0"/>
              <a:t>structures</a:t>
            </a:r>
            <a:r>
              <a:rPr lang="sv-SE" dirty="0"/>
              <a:t>,</a:t>
            </a:r>
          </a:p>
          <a:p>
            <a:pPr>
              <a:buNone/>
            </a:pPr>
            <a:r>
              <a:rPr lang="en-US" dirty="0"/>
              <a:t>• </a:t>
            </a:r>
            <a:r>
              <a:rPr lang="en-US" dirty="0" smtClean="0"/>
              <a:t>   Infections </a:t>
            </a:r>
            <a:r>
              <a:rPr lang="en-US" dirty="0"/>
              <a:t>related to the urinary tract,</a:t>
            </a:r>
          </a:p>
          <a:p>
            <a:pPr>
              <a:buNone/>
            </a:pPr>
            <a:r>
              <a:rPr lang="en-US" dirty="0"/>
              <a:t>• </a:t>
            </a:r>
            <a:r>
              <a:rPr lang="en-US" dirty="0" smtClean="0"/>
              <a:t>   Infections </a:t>
            </a:r>
            <a:r>
              <a:rPr lang="en-US" dirty="0"/>
              <a:t>specifically related to the birth process</a:t>
            </a:r>
          </a:p>
          <a:p>
            <a:r>
              <a:rPr lang="en-US" dirty="0" smtClean="0"/>
              <a:t>But </a:t>
            </a:r>
            <a:r>
              <a:rPr lang="en-US" dirty="0"/>
              <a:t>not of the </a:t>
            </a:r>
            <a:r>
              <a:rPr lang="en-US" dirty="0" err="1"/>
              <a:t>genito</a:t>
            </a:r>
            <a:r>
              <a:rPr lang="en-US" dirty="0"/>
              <a:t>-urinary systems, e.g.</a:t>
            </a:r>
          </a:p>
          <a:p>
            <a:pPr lvl="1"/>
            <a:r>
              <a:rPr lang="sv-SE" dirty="0" smtClean="0"/>
              <a:t>breast </a:t>
            </a:r>
            <a:r>
              <a:rPr lang="sv-SE" dirty="0"/>
              <a:t>abscess,</a:t>
            </a:r>
          </a:p>
          <a:p>
            <a:pPr lvl="1"/>
            <a:r>
              <a:rPr lang="sv-SE" dirty="0" smtClean="0"/>
              <a:t>incidental </a:t>
            </a:r>
            <a:r>
              <a:rPr lang="sv-SE" dirty="0"/>
              <a:t>infections, e.g. </a:t>
            </a:r>
            <a:r>
              <a:rPr lang="sv-SE" dirty="0" smtClean="0"/>
              <a:t>Malaria, respiratory </a:t>
            </a:r>
            <a:r>
              <a:rPr lang="sv-SE" dirty="0"/>
              <a:t>tract </a:t>
            </a:r>
            <a:r>
              <a:rPr lang="sv-SE" dirty="0" smtClean="0"/>
              <a:t>infections</a:t>
            </a:r>
            <a:endParaRPr lang="sv-SE" dirty="0"/>
          </a:p>
          <a:p>
            <a:pPr>
              <a:buNone/>
            </a:pPr>
            <a:r>
              <a:rPr lang="sv-SE" dirty="0" smtClean="0"/>
              <a:t>.</a:t>
            </a:r>
            <a:endParaRPr lang="sv-SE" b="1" u="sng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Prevention1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sv-SE" b="1" dirty="0"/>
              <a:t>Antenatal </a:t>
            </a:r>
            <a:r>
              <a:rPr lang="sv-SE" b="1" dirty="0" smtClean="0"/>
              <a:t>period</a:t>
            </a:r>
          </a:p>
          <a:p>
            <a:pPr>
              <a:buNone/>
            </a:pPr>
            <a:r>
              <a:rPr lang="en-US" dirty="0"/>
              <a:t>•Diagnosis and treatment of urinary tract infections.</a:t>
            </a:r>
          </a:p>
          <a:p>
            <a:pPr>
              <a:buNone/>
            </a:pPr>
            <a:r>
              <a:rPr lang="en-US" dirty="0"/>
              <a:t>•Diagnosis and treatment of </a:t>
            </a:r>
            <a:r>
              <a:rPr lang="en-US" dirty="0" err="1"/>
              <a:t>anaemia</a:t>
            </a:r>
            <a:r>
              <a:rPr lang="en-US" dirty="0"/>
              <a:t> and malnutrition.</a:t>
            </a:r>
          </a:p>
          <a:p>
            <a:pPr>
              <a:buNone/>
            </a:pPr>
            <a:r>
              <a:rPr lang="en-US" dirty="0"/>
              <a:t>•Diagnosis and treatment of diabetes mellitus.</a:t>
            </a:r>
          </a:p>
          <a:p>
            <a:r>
              <a:rPr lang="en-US" dirty="0"/>
              <a:t>•Assessment of risk factors for </a:t>
            </a:r>
            <a:r>
              <a:rPr lang="en-US" dirty="0" err="1"/>
              <a:t>feto</a:t>
            </a:r>
            <a:r>
              <a:rPr lang="en-US" dirty="0"/>
              <a:t>-pelvic</a:t>
            </a:r>
          </a:p>
          <a:p>
            <a:r>
              <a:rPr lang="sv-SE" dirty="0"/>
              <a:t>disproportion.</a:t>
            </a:r>
          </a:p>
          <a:p>
            <a:r>
              <a:rPr lang="en-US" dirty="0"/>
              <a:t>•Diagnosis and treatment of pre-existing sexually</a:t>
            </a:r>
          </a:p>
          <a:p>
            <a:r>
              <a:rPr lang="en-US" dirty="0"/>
              <a:t>transmitted infections e.g. </a:t>
            </a:r>
            <a:r>
              <a:rPr lang="en-US" dirty="0" err="1"/>
              <a:t>Gonorrhoea</a:t>
            </a:r>
            <a:r>
              <a:rPr lang="en-US" dirty="0"/>
              <a:t>, Chlamydia</a:t>
            </a:r>
          </a:p>
          <a:p>
            <a:r>
              <a:rPr lang="sv-SE" dirty="0"/>
              <a:t>etc.,</a:t>
            </a:r>
          </a:p>
          <a:p>
            <a:r>
              <a:rPr lang="en-US" dirty="0"/>
              <a:t>•Diagnosis and treatment of other vaginal infections.</a:t>
            </a:r>
          </a:p>
          <a:p>
            <a:r>
              <a:rPr lang="en-US" dirty="0"/>
              <a:t>•Identification and appropriate management of</a:t>
            </a:r>
          </a:p>
          <a:p>
            <a:r>
              <a:rPr lang="en-US" dirty="0"/>
              <a:t>prolonged rupture of membranes (&gt;12hours</a:t>
            </a:r>
            <a:endParaRPr lang="sv-SE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Intrapartum period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•   Strict </a:t>
            </a:r>
            <a:r>
              <a:rPr lang="en-US" dirty="0"/>
              <a:t>adherence to established antiseptic </a:t>
            </a:r>
            <a:r>
              <a:rPr lang="en-US" dirty="0" smtClean="0"/>
              <a:t>and </a:t>
            </a:r>
            <a:r>
              <a:rPr lang="en-US" dirty="0" err="1" smtClean="0"/>
              <a:t>sterilisation</a:t>
            </a:r>
            <a:r>
              <a:rPr lang="en-US" dirty="0" smtClean="0"/>
              <a:t> </a:t>
            </a:r>
            <a:r>
              <a:rPr lang="en-US" dirty="0"/>
              <a:t>procedures such </a:t>
            </a:r>
            <a:r>
              <a:rPr lang="en-US" dirty="0" smtClean="0"/>
              <a:t>as:</a:t>
            </a:r>
            <a:endParaRPr lang="en-US" dirty="0"/>
          </a:p>
          <a:p>
            <a:r>
              <a:rPr lang="en-US" dirty="0"/>
              <a:t>Cleaning hands immediately prior to delivery,</a:t>
            </a:r>
          </a:p>
          <a:p>
            <a:r>
              <a:rPr lang="sv-SE" dirty="0"/>
              <a:t>Cleaning perineum,</a:t>
            </a:r>
          </a:p>
          <a:p>
            <a:r>
              <a:rPr lang="sv-SE" dirty="0"/>
              <a:t>Cleaning delivery surface,</a:t>
            </a:r>
          </a:p>
          <a:p>
            <a:r>
              <a:rPr lang="sv-SE" dirty="0"/>
              <a:t>Sterilised surgical instruments,</a:t>
            </a:r>
          </a:p>
          <a:p>
            <a:r>
              <a:rPr lang="en-US" dirty="0"/>
              <a:t>Clean cord tie and clean cord care,</a:t>
            </a:r>
          </a:p>
          <a:p>
            <a:r>
              <a:rPr lang="en-US" dirty="0"/>
              <a:t>Use of a </a:t>
            </a:r>
            <a:r>
              <a:rPr lang="en-US" dirty="0" err="1"/>
              <a:t>prepacked</a:t>
            </a:r>
            <a:r>
              <a:rPr lang="en-US" dirty="0"/>
              <a:t> </a:t>
            </a:r>
            <a:r>
              <a:rPr lang="en-US" dirty="0" err="1"/>
              <a:t>sterilised</a:t>
            </a:r>
            <a:r>
              <a:rPr lang="en-US" dirty="0"/>
              <a:t> delivery kits.</a:t>
            </a:r>
          </a:p>
          <a:p>
            <a:pPr>
              <a:buNone/>
            </a:pPr>
            <a:r>
              <a:rPr lang="sv-SE" dirty="0" smtClean="0"/>
              <a:t>•    Institutionalizing </a:t>
            </a:r>
            <a:r>
              <a:rPr lang="sv-SE" dirty="0"/>
              <a:t>all deliveries. </a:t>
            </a:r>
          </a:p>
          <a:p>
            <a:pPr>
              <a:buNone/>
            </a:pPr>
            <a:r>
              <a:rPr lang="en-US" dirty="0" smtClean="0"/>
              <a:t>•    Restricting </a:t>
            </a:r>
            <a:r>
              <a:rPr lang="en-US" dirty="0"/>
              <a:t>vaginal examinations to minimum in</a:t>
            </a:r>
          </a:p>
          <a:p>
            <a:r>
              <a:rPr lang="en-US" dirty="0"/>
              <a:t>premature and prolonged rupture of </a:t>
            </a:r>
            <a:r>
              <a:rPr lang="en-US" dirty="0" smtClean="0"/>
              <a:t>membranes (PPROM</a:t>
            </a:r>
            <a:r>
              <a:rPr lang="en-US" dirty="0"/>
              <a:t>). Refer guideline on Preterm Rupture </a:t>
            </a:r>
            <a:r>
              <a:rPr lang="en-US" dirty="0" smtClean="0"/>
              <a:t>of </a:t>
            </a:r>
            <a:r>
              <a:rPr lang="sv-SE" dirty="0" smtClean="0"/>
              <a:t>Membranes</a:t>
            </a:r>
            <a:endParaRPr lang="sv-SE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Intrapartum </a:t>
            </a:r>
            <a:r>
              <a:rPr lang="sv-SE" dirty="0" smtClean="0"/>
              <a:t>period cont’d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dirty="0"/>
              <a:t>•Prevention of prolonged labour by </a:t>
            </a:r>
            <a:r>
              <a:rPr lang="en-US" dirty="0" err="1"/>
              <a:t>maintaing</a:t>
            </a:r>
            <a:r>
              <a:rPr lang="en-US" dirty="0"/>
              <a:t> </a:t>
            </a:r>
            <a:r>
              <a:rPr lang="en-US" dirty="0" smtClean="0"/>
              <a:t>the partogram </a:t>
            </a:r>
            <a:r>
              <a:rPr lang="en-US" dirty="0"/>
              <a:t>in all patients who are in labour </a:t>
            </a:r>
            <a:r>
              <a:rPr lang="en-US" dirty="0" smtClean="0"/>
              <a:t>and intervention </a:t>
            </a:r>
            <a:r>
              <a:rPr lang="en-US" dirty="0"/>
              <a:t>at the action line and early </a:t>
            </a:r>
            <a:r>
              <a:rPr lang="en-US" dirty="0" smtClean="0"/>
              <a:t>maternal transfer </a:t>
            </a:r>
            <a:r>
              <a:rPr lang="en-US" dirty="0"/>
              <a:t>when indicated. </a:t>
            </a:r>
          </a:p>
          <a:p>
            <a:pPr>
              <a:buNone/>
            </a:pPr>
            <a:r>
              <a:rPr lang="en-US" dirty="0"/>
              <a:t>•Strict adherence to sterile procedures at every </a:t>
            </a:r>
            <a:r>
              <a:rPr lang="en-US" dirty="0" smtClean="0"/>
              <a:t>vaginal examination </a:t>
            </a:r>
            <a:r>
              <a:rPr lang="en-US" dirty="0"/>
              <a:t>in women in labour.</a:t>
            </a:r>
          </a:p>
          <a:p>
            <a:pPr>
              <a:buNone/>
            </a:pPr>
            <a:r>
              <a:rPr lang="en-US" dirty="0"/>
              <a:t>•Strict adherence to sterile procedures especially </a:t>
            </a:r>
            <a:r>
              <a:rPr lang="en-US" dirty="0" smtClean="0"/>
              <a:t>when performing </a:t>
            </a:r>
            <a:r>
              <a:rPr lang="en-US" dirty="0"/>
              <a:t>an emergency Caesarean </a:t>
            </a:r>
            <a:r>
              <a:rPr lang="en-US" dirty="0" smtClean="0"/>
              <a:t>Section and/or </a:t>
            </a:r>
            <a:r>
              <a:rPr lang="en-US" dirty="0"/>
              <a:t>any other operative procedures such </a:t>
            </a:r>
            <a:r>
              <a:rPr lang="en-US" dirty="0" smtClean="0"/>
              <a:t>as, removal </a:t>
            </a:r>
            <a:r>
              <a:rPr lang="en-US" dirty="0"/>
              <a:t>of retained placenta or retained </a:t>
            </a:r>
            <a:r>
              <a:rPr lang="en-US" dirty="0" smtClean="0"/>
              <a:t>products </a:t>
            </a:r>
            <a:r>
              <a:rPr lang="sv-SE" dirty="0" smtClean="0"/>
              <a:t>of </a:t>
            </a:r>
            <a:r>
              <a:rPr lang="sv-SE" dirty="0"/>
              <a:t>conception. </a:t>
            </a:r>
          </a:p>
          <a:p>
            <a:pPr>
              <a:buNone/>
            </a:pPr>
            <a:r>
              <a:rPr lang="en-US" dirty="0"/>
              <a:t>•Ensuring sterility in the operating room. (Grade X)</a:t>
            </a:r>
          </a:p>
          <a:p>
            <a:pPr>
              <a:buNone/>
            </a:pPr>
            <a:r>
              <a:rPr lang="en-US" dirty="0"/>
              <a:t>•Ensuring sterility in the labour room. (Grade X)</a:t>
            </a:r>
          </a:p>
          <a:p>
            <a:pPr>
              <a:buNone/>
            </a:pPr>
            <a:r>
              <a:rPr lang="en-US" dirty="0"/>
              <a:t>•Encourage-voiding urine during labour </a:t>
            </a:r>
            <a:r>
              <a:rPr lang="en-US" dirty="0" smtClean="0"/>
              <a:t>thereby </a:t>
            </a:r>
            <a:r>
              <a:rPr lang="sv-SE" dirty="0" smtClean="0"/>
              <a:t>avoiding </a:t>
            </a:r>
            <a:r>
              <a:rPr lang="sv-SE" dirty="0"/>
              <a:t>unnecessary catheterization.</a:t>
            </a:r>
          </a:p>
          <a:p>
            <a:pPr>
              <a:buNone/>
            </a:pPr>
            <a:r>
              <a:rPr lang="sv-SE" dirty="0"/>
              <a:t>•Avoid unnecessary episiotomy.</a:t>
            </a:r>
          </a:p>
          <a:p>
            <a:pPr>
              <a:buNone/>
            </a:pPr>
            <a:r>
              <a:rPr lang="en-US" dirty="0"/>
              <a:t>•Use soap, water and effective antiseptics</a:t>
            </a:r>
            <a:endParaRPr lang="sv-SE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Treatment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Start </a:t>
            </a:r>
            <a:r>
              <a:rPr lang="en-US" dirty="0"/>
              <a:t>antibiotics after taking samples for microbiology.</a:t>
            </a:r>
          </a:p>
          <a:p>
            <a:r>
              <a:rPr lang="sv-SE" dirty="0" smtClean="0"/>
              <a:t>Ampicillin </a:t>
            </a:r>
            <a:r>
              <a:rPr lang="sv-SE" dirty="0"/>
              <a:t>500mg. intravenous 6 hourly,</a:t>
            </a:r>
          </a:p>
          <a:p>
            <a:r>
              <a:rPr lang="sv-SE" dirty="0"/>
              <a:t>Or</a:t>
            </a:r>
          </a:p>
          <a:p>
            <a:r>
              <a:rPr lang="en-US" dirty="0" smtClean="0"/>
              <a:t>Amoxicillin </a:t>
            </a:r>
            <a:r>
              <a:rPr lang="en-US" dirty="0"/>
              <a:t>500mg. intravenous 8 hourly,</a:t>
            </a:r>
          </a:p>
          <a:p>
            <a:r>
              <a:rPr lang="sv-SE" dirty="0"/>
              <a:t>Or</a:t>
            </a:r>
          </a:p>
          <a:p>
            <a:r>
              <a:rPr lang="en-US" dirty="0" smtClean="0"/>
              <a:t>Gentamycin </a:t>
            </a:r>
            <a:r>
              <a:rPr lang="en-US" dirty="0"/>
              <a:t>5mg./kg body weight/day in a single dose</a:t>
            </a:r>
          </a:p>
          <a:p>
            <a:r>
              <a:rPr lang="en-US" dirty="0"/>
              <a:t>or in two divided doses.</a:t>
            </a:r>
          </a:p>
          <a:p>
            <a:pPr>
              <a:buNone/>
            </a:pPr>
            <a:r>
              <a:rPr lang="en-US" dirty="0" smtClean="0"/>
              <a:t>•  </a:t>
            </a:r>
            <a:r>
              <a:rPr lang="en-US" dirty="0" smtClean="0">
                <a:solidFill>
                  <a:srgbClr val="FF0000"/>
                </a:solidFill>
              </a:rPr>
              <a:t>Giving </a:t>
            </a:r>
            <a:r>
              <a:rPr lang="en-US" dirty="0">
                <a:solidFill>
                  <a:srgbClr val="FF0000"/>
                </a:solidFill>
              </a:rPr>
              <a:t>penicillin with </a:t>
            </a:r>
            <a:r>
              <a:rPr lang="en-US" dirty="0" smtClean="0">
                <a:solidFill>
                  <a:srgbClr val="FF0000"/>
                </a:solidFill>
              </a:rPr>
              <a:t>Gentamycin </a:t>
            </a:r>
            <a:r>
              <a:rPr lang="en-US" dirty="0">
                <a:solidFill>
                  <a:srgbClr val="FF0000"/>
                </a:solidFill>
              </a:rPr>
              <a:t>and metronidazole</a:t>
            </a:r>
          </a:p>
          <a:p>
            <a:pPr>
              <a:buNone/>
            </a:pPr>
            <a:r>
              <a:rPr lang="sv-SE" dirty="0" smtClean="0">
                <a:solidFill>
                  <a:srgbClr val="FF0000"/>
                </a:solidFill>
              </a:rPr>
              <a:t>    provides </a:t>
            </a:r>
            <a:r>
              <a:rPr lang="sv-SE" dirty="0">
                <a:solidFill>
                  <a:srgbClr val="FF0000"/>
                </a:solidFill>
              </a:rPr>
              <a:t>the broadest coverage.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>
                <a:solidFill>
                  <a:srgbClr val="FF0000"/>
                </a:solidFill>
                <a:latin typeface="AR DECODE" pitchFamily="2" charset="0"/>
              </a:rPr>
              <a:t>Thank you</a:t>
            </a:r>
            <a:endParaRPr lang="sv-SE" dirty="0">
              <a:solidFill>
                <a:srgbClr val="FF0000"/>
              </a:solidFill>
              <a:latin typeface="AR DECODE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43682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513</Words>
  <Application>Microsoft Office PowerPoint</Application>
  <PresentationFormat>On-screen Show (4:3)</PresentationFormat>
  <Paragraphs>74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Puerperal sepsis/infections</vt:lpstr>
      <vt:lpstr>Definition</vt:lpstr>
      <vt:lpstr>Definition</vt:lpstr>
      <vt:lpstr>Prevention1</vt:lpstr>
      <vt:lpstr>Intrapartum period</vt:lpstr>
      <vt:lpstr>Intrapartum period cont’d</vt:lpstr>
      <vt:lpstr>Treatment</vt:lpstr>
      <vt:lpstr>Thank you</vt:lpstr>
    </vt:vector>
  </TitlesOfParts>
  <Company>Owner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Puerperal sepsis/infections</dc:title>
  <dc:creator>Dr F. Kamwendo</dc:creator>
  <cp:lastModifiedBy>Francis Kamwendo</cp:lastModifiedBy>
  <cp:revision>3</cp:revision>
  <dcterms:created xsi:type="dcterms:W3CDTF">2011-05-17T19:46:49Z</dcterms:created>
  <dcterms:modified xsi:type="dcterms:W3CDTF">2011-06-08T12:14:21Z</dcterms:modified>
</cp:coreProperties>
</file>