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9" r:id="rId4"/>
    <p:sldId id="260" r:id="rId5"/>
    <p:sldId id="276" r:id="rId6"/>
    <p:sldId id="261" r:id="rId7"/>
    <p:sldId id="277" r:id="rId8"/>
    <p:sldId id="272" r:id="rId9"/>
    <p:sldId id="273" r:id="rId10"/>
    <p:sldId id="262" r:id="rId11"/>
    <p:sldId id="278" r:id="rId12"/>
    <p:sldId id="263" r:id="rId13"/>
    <p:sldId id="258" r:id="rId14"/>
    <p:sldId id="264" r:id="rId15"/>
    <p:sldId id="274" r:id="rId16"/>
    <p:sldId id="265" r:id="rId17"/>
    <p:sldId id="271" r:id="rId18"/>
    <p:sldId id="267" r:id="rId19"/>
    <p:sldId id="268" r:id="rId20"/>
    <p:sldId id="275"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81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562C8F-70F4-402C-8DF8-9D2F6C4D9B38}" type="datetimeFigureOut">
              <a:rPr lang="en-GB" smtClean="0"/>
              <a:t>16/05/2012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F8575-BC42-4547-B430-50AB8B5D54F4}" type="slidenum">
              <a:rPr lang="en-GB" smtClean="0"/>
              <a:t>‹#›</a:t>
            </a:fld>
            <a:endParaRPr lang="en-GB" dirty="0"/>
          </a:p>
        </p:txBody>
      </p:sp>
    </p:spTree>
    <p:extLst>
      <p:ext uri="{BB962C8B-B14F-4D97-AF65-F5344CB8AC3E}">
        <p14:creationId xmlns:p14="http://schemas.microsoft.com/office/powerpoint/2010/main" val="3978234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a:t>
            </a:fld>
            <a:endParaRPr lang="en-GB" dirty="0"/>
          </a:p>
        </p:txBody>
      </p:sp>
    </p:spTree>
    <p:extLst>
      <p:ext uri="{BB962C8B-B14F-4D97-AF65-F5344CB8AC3E}">
        <p14:creationId xmlns:p14="http://schemas.microsoft.com/office/powerpoint/2010/main" val="316395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smtClean="0"/>
              <a:t>Integrated</a:t>
            </a:r>
            <a:r>
              <a:rPr lang="en-GB" sz="1800" baseline="0" dirty="0" smtClean="0"/>
              <a:t> MNC Trainers’  Manual</a:t>
            </a:r>
            <a:endParaRPr lang="en-GB" sz="1800" dirty="0"/>
          </a:p>
        </p:txBody>
      </p:sp>
      <p:sp>
        <p:nvSpPr>
          <p:cNvPr id="4" name="Slide Number Placeholder 3"/>
          <p:cNvSpPr>
            <a:spLocks noGrp="1"/>
          </p:cNvSpPr>
          <p:nvPr>
            <p:ph type="sldNum" sz="quarter" idx="10"/>
          </p:nvPr>
        </p:nvSpPr>
        <p:spPr/>
        <p:txBody>
          <a:bodyPr/>
          <a:lstStyle/>
          <a:p>
            <a:fld id="{CB5F8575-BC42-4547-B430-50AB8B5D54F4}" type="slidenum">
              <a:rPr lang="en-GB" smtClean="0"/>
              <a:t>10</a:t>
            </a:fld>
            <a:endParaRPr lang="en-GB" dirty="0"/>
          </a:p>
        </p:txBody>
      </p:sp>
    </p:spTree>
    <p:extLst>
      <p:ext uri="{BB962C8B-B14F-4D97-AF65-F5344CB8AC3E}">
        <p14:creationId xmlns:p14="http://schemas.microsoft.com/office/powerpoint/2010/main" val="1609353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smtClean="0"/>
              <a:t>Integrated</a:t>
            </a:r>
            <a:r>
              <a:rPr lang="en-GB" sz="1800" baseline="0" dirty="0" smtClean="0"/>
              <a:t> MNC Trainers’  Manual</a:t>
            </a:r>
            <a:endParaRPr lang="en-GB" sz="1800" dirty="0"/>
          </a:p>
        </p:txBody>
      </p:sp>
      <p:sp>
        <p:nvSpPr>
          <p:cNvPr id="4" name="Slide Number Placeholder 3"/>
          <p:cNvSpPr>
            <a:spLocks noGrp="1"/>
          </p:cNvSpPr>
          <p:nvPr>
            <p:ph type="sldNum" sz="quarter" idx="10"/>
          </p:nvPr>
        </p:nvSpPr>
        <p:spPr/>
        <p:txBody>
          <a:bodyPr/>
          <a:lstStyle/>
          <a:p>
            <a:fld id="{CB5F8575-BC42-4547-B430-50AB8B5D54F4}" type="slidenum">
              <a:rPr lang="en-GB" smtClean="0"/>
              <a:t>11</a:t>
            </a:fld>
            <a:endParaRPr lang="en-GB" dirty="0"/>
          </a:p>
        </p:txBody>
      </p:sp>
    </p:spTree>
    <p:extLst>
      <p:ext uri="{BB962C8B-B14F-4D97-AF65-F5344CB8AC3E}">
        <p14:creationId xmlns:p14="http://schemas.microsoft.com/office/powerpoint/2010/main" val="1609353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12</a:t>
            </a:fld>
            <a:endParaRPr lang="en-GB" dirty="0"/>
          </a:p>
        </p:txBody>
      </p:sp>
    </p:spTree>
    <p:extLst>
      <p:ext uri="{BB962C8B-B14F-4D97-AF65-F5344CB8AC3E}">
        <p14:creationId xmlns:p14="http://schemas.microsoft.com/office/powerpoint/2010/main" val="1455586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13</a:t>
            </a:fld>
            <a:endParaRPr lang="en-GB" dirty="0"/>
          </a:p>
        </p:txBody>
      </p:sp>
    </p:spTree>
    <p:extLst>
      <p:ext uri="{BB962C8B-B14F-4D97-AF65-F5344CB8AC3E}">
        <p14:creationId xmlns:p14="http://schemas.microsoft.com/office/powerpoint/2010/main" val="2395620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14</a:t>
            </a:fld>
            <a:endParaRPr lang="en-GB" dirty="0"/>
          </a:p>
        </p:txBody>
      </p:sp>
    </p:spTree>
    <p:extLst>
      <p:ext uri="{BB962C8B-B14F-4D97-AF65-F5344CB8AC3E}">
        <p14:creationId xmlns:p14="http://schemas.microsoft.com/office/powerpoint/2010/main" val="381737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15</a:t>
            </a:fld>
            <a:endParaRPr lang="en-GB" dirty="0"/>
          </a:p>
        </p:txBody>
      </p:sp>
    </p:spTree>
    <p:extLst>
      <p:ext uri="{BB962C8B-B14F-4D97-AF65-F5344CB8AC3E}">
        <p14:creationId xmlns:p14="http://schemas.microsoft.com/office/powerpoint/2010/main" val="381737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16</a:t>
            </a:fld>
            <a:endParaRPr lang="en-GB" dirty="0"/>
          </a:p>
        </p:txBody>
      </p:sp>
    </p:spTree>
    <p:extLst>
      <p:ext uri="{BB962C8B-B14F-4D97-AF65-F5344CB8AC3E}">
        <p14:creationId xmlns:p14="http://schemas.microsoft.com/office/powerpoint/2010/main" val="2489018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17</a:t>
            </a:fld>
            <a:endParaRPr lang="en-GB" dirty="0"/>
          </a:p>
        </p:txBody>
      </p:sp>
    </p:spTree>
    <p:extLst>
      <p:ext uri="{BB962C8B-B14F-4D97-AF65-F5344CB8AC3E}">
        <p14:creationId xmlns:p14="http://schemas.microsoft.com/office/powerpoint/2010/main" val="2945596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18</a:t>
            </a:fld>
            <a:endParaRPr lang="en-GB" dirty="0"/>
          </a:p>
        </p:txBody>
      </p:sp>
    </p:spTree>
    <p:extLst>
      <p:ext uri="{BB962C8B-B14F-4D97-AF65-F5344CB8AC3E}">
        <p14:creationId xmlns:p14="http://schemas.microsoft.com/office/powerpoint/2010/main" val="35689701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19</a:t>
            </a:fld>
            <a:endParaRPr lang="en-GB" dirty="0"/>
          </a:p>
        </p:txBody>
      </p:sp>
    </p:spTree>
    <p:extLst>
      <p:ext uri="{BB962C8B-B14F-4D97-AF65-F5344CB8AC3E}">
        <p14:creationId xmlns:p14="http://schemas.microsoft.com/office/powerpoint/2010/main" val="296462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2</a:t>
            </a:fld>
            <a:endParaRPr lang="en-GB" dirty="0"/>
          </a:p>
        </p:txBody>
      </p:sp>
    </p:spTree>
    <p:extLst>
      <p:ext uri="{BB962C8B-B14F-4D97-AF65-F5344CB8AC3E}">
        <p14:creationId xmlns:p14="http://schemas.microsoft.com/office/powerpoint/2010/main" val="712236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20</a:t>
            </a:fld>
            <a:endParaRPr lang="en-GB" dirty="0"/>
          </a:p>
        </p:txBody>
      </p:sp>
    </p:spTree>
    <p:extLst>
      <p:ext uri="{BB962C8B-B14F-4D97-AF65-F5344CB8AC3E}">
        <p14:creationId xmlns:p14="http://schemas.microsoft.com/office/powerpoint/2010/main" val="1204067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21</a:t>
            </a:fld>
            <a:endParaRPr lang="en-GB" dirty="0"/>
          </a:p>
        </p:txBody>
      </p:sp>
    </p:spTree>
    <p:extLst>
      <p:ext uri="{BB962C8B-B14F-4D97-AF65-F5344CB8AC3E}">
        <p14:creationId xmlns:p14="http://schemas.microsoft.com/office/powerpoint/2010/main" val="3668281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RH Policy Guidelines</a:t>
            </a:r>
          </a:p>
          <a:p>
            <a:r>
              <a:rPr lang="en-GB" dirty="0" smtClean="0"/>
              <a:t>MNRHSD</a:t>
            </a:r>
          </a:p>
        </p:txBody>
      </p:sp>
      <p:sp>
        <p:nvSpPr>
          <p:cNvPr id="4" name="Slide Number Placeholder 3"/>
          <p:cNvSpPr>
            <a:spLocks noGrp="1"/>
          </p:cNvSpPr>
          <p:nvPr>
            <p:ph type="sldNum" sz="quarter" idx="10"/>
          </p:nvPr>
        </p:nvSpPr>
        <p:spPr/>
        <p:txBody>
          <a:bodyPr/>
          <a:lstStyle/>
          <a:p>
            <a:fld id="{CB5F8575-BC42-4547-B430-50AB8B5D54F4}" type="slidenum">
              <a:rPr lang="en-GB" smtClean="0"/>
              <a:t>3</a:t>
            </a:fld>
            <a:endParaRPr lang="en-GB" dirty="0"/>
          </a:p>
        </p:txBody>
      </p:sp>
    </p:spTree>
    <p:extLst>
      <p:ext uri="{BB962C8B-B14F-4D97-AF65-F5344CB8AC3E}">
        <p14:creationId xmlns:p14="http://schemas.microsoft.com/office/powerpoint/2010/main" val="4000840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smtClean="0"/>
              <a:t>The</a:t>
            </a:r>
            <a:r>
              <a:rPr lang="en-GB" sz="1800" baseline="0" dirty="0" smtClean="0"/>
              <a:t> Malawi National Health Policy is recently revised and is aligned to the WHO Policy Guidelines and the African Union Health Strategy, as\ well as the Southern African Development Community, communities that Malawi belongs.</a:t>
            </a:r>
            <a:endParaRPr lang="en-GB" sz="1800" dirty="0"/>
          </a:p>
        </p:txBody>
      </p:sp>
      <p:sp>
        <p:nvSpPr>
          <p:cNvPr id="4" name="Slide Number Placeholder 3"/>
          <p:cNvSpPr>
            <a:spLocks noGrp="1"/>
          </p:cNvSpPr>
          <p:nvPr>
            <p:ph type="sldNum" sz="quarter" idx="10"/>
          </p:nvPr>
        </p:nvSpPr>
        <p:spPr/>
        <p:txBody>
          <a:bodyPr/>
          <a:lstStyle/>
          <a:p>
            <a:fld id="{CB5F8575-BC42-4547-B430-50AB8B5D54F4}" type="slidenum">
              <a:rPr lang="en-GB" smtClean="0"/>
              <a:t>4</a:t>
            </a:fld>
            <a:endParaRPr lang="en-GB" dirty="0"/>
          </a:p>
        </p:txBody>
      </p:sp>
    </p:spTree>
    <p:extLst>
      <p:ext uri="{BB962C8B-B14F-4D97-AF65-F5344CB8AC3E}">
        <p14:creationId xmlns:p14="http://schemas.microsoft.com/office/powerpoint/2010/main" val="2783088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smtClean="0"/>
              <a:t>The</a:t>
            </a:r>
            <a:r>
              <a:rPr lang="en-GB" sz="1800" baseline="0" dirty="0" smtClean="0"/>
              <a:t> Malawi National Health Policy is recently revised and is aligned to the WHO Policy Guidelines and the African Union Health Strategy, as\ well as the Southern African Development Community, communities that Malawi belongs.</a:t>
            </a:r>
            <a:endParaRPr lang="en-GB" sz="1800" dirty="0"/>
          </a:p>
        </p:txBody>
      </p:sp>
      <p:sp>
        <p:nvSpPr>
          <p:cNvPr id="4" name="Slide Number Placeholder 3"/>
          <p:cNvSpPr>
            <a:spLocks noGrp="1"/>
          </p:cNvSpPr>
          <p:nvPr>
            <p:ph type="sldNum" sz="quarter" idx="10"/>
          </p:nvPr>
        </p:nvSpPr>
        <p:spPr/>
        <p:txBody>
          <a:bodyPr/>
          <a:lstStyle/>
          <a:p>
            <a:fld id="{CB5F8575-BC42-4547-B430-50AB8B5D54F4}" type="slidenum">
              <a:rPr lang="en-GB" smtClean="0"/>
              <a:t>5</a:t>
            </a:fld>
            <a:endParaRPr lang="en-GB" dirty="0"/>
          </a:p>
        </p:txBody>
      </p:sp>
    </p:spTree>
    <p:extLst>
      <p:ext uri="{BB962C8B-B14F-4D97-AF65-F5344CB8AC3E}">
        <p14:creationId xmlns:p14="http://schemas.microsoft.com/office/powerpoint/2010/main" val="2783088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Policy guidelines do not contain the technical information needed to provide services; rather, they serve as a general outline for the provision of services.</a:t>
            </a:r>
          </a:p>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6</a:t>
            </a:fld>
            <a:endParaRPr lang="en-GB" dirty="0"/>
          </a:p>
        </p:txBody>
      </p:sp>
    </p:spTree>
    <p:extLst>
      <p:ext uri="{BB962C8B-B14F-4D97-AF65-F5344CB8AC3E}">
        <p14:creationId xmlns:p14="http://schemas.microsoft.com/office/powerpoint/2010/main" val="415481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Policy guidelines do not contain the technical information needed to provide services; rather, they serve as a general outline for the provision of services.</a:t>
            </a:r>
          </a:p>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7</a:t>
            </a:fld>
            <a:endParaRPr lang="en-GB" dirty="0"/>
          </a:p>
        </p:txBody>
      </p:sp>
    </p:spTree>
    <p:extLst>
      <p:ext uri="{BB962C8B-B14F-4D97-AF65-F5344CB8AC3E}">
        <p14:creationId xmlns:p14="http://schemas.microsoft.com/office/powerpoint/2010/main" val="41548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8</a:t>
            </a:fld>
            <a:endParaRPr lang="en-GB" dirty="0"/>
          </a:p>
        </p:txBody>
      </p:sp>
    </p:spTree>
    <p:extLst>
      <p:ext uri="{BB962C8B-B14F-4D97-AF65-F5344CB8AC3E}">
        <p14:creationId xmlns:p14="http://schemas.microsoft.com/office/powerpoint/2010/main" val="494601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F8575-BC42-4547-B430-50AB8B5D54F4}" type="slidenum">
              <a:rPr lang="en-GB" smtClean="0"/>
              <a:t>9</a:t>
            </a:fld>
            <a:endParaRPr lang="en-GB" dirty="0"/>
          </a:p>
        </p:txBody>
      </p:sp>
    </p:spTree>
    <p:extLst>
      <p:ext uri="{BB962C8B-B14F-4D97-AF65-F5344CB8AC3E}">
        <p14:creationId xmlns:p14="http://schemas.microsoft.com/office/powerpoint/2010/main" val="494601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258537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267023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346736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22422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3412579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34935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078794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4164606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978234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139496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0CBCB1-2A46-492F-9138-367C923A28BC}" type="datetimeFigureOut">
              <a:rPr lang="en-GB" smtClean="0"/>
              <a:t>16/05/2012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B3EB09C-27EA-4137-8CC2-3333CE2DE2F3}" type="slidenum">
              <a:rPr lang="en-GB" smtClean="0"/>
              <a:t>‹#›</a:t>
            </a:fld>
            <a:endParaRPr lang="en-GB" dirty="0"/>
          </a:p>
        </p:txBody>
      </p:sp>
    </p:spTree>
    <p:extLst>
      <p:ext uri="{BB962C8B-B14F-4D97-AF65-F5344CB8AC3E}">
        <p14:creationId xmlns:p14="http://schemas.microsoft.com/office/powerpoint/2010/main" val="1341825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0CBCB1-2A46-492F-9138-367C923A28BC}" type="datetimeFigureOut">
              <a:rPr lang="en-GB" smtClean="0"/>
              <a:t>16/05/2012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3EB09C-27EA-4137-8CC2-3333CE2DE2F3}" type="slidenum">
              <a:rPr lang="en-GB" smtClean="0"/>
              <a:t>‹#›</a:t>
            </a:fld>
            <a:endParaRPr lang="en-GB" dirty="0"/>
          </a:p>
        </p:txBody>
      </p:sp>
    </p:spTree>
    <p:extLst>
      <p:ext uri="{BB962C8B-B14F-4D97-AF65-F5344CB8AC3E}">
        <p14:creationId xmlns:p14="http://schemas.microsoft.com/office/powerpoint/2010/main" val="731784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aidsinfo.nih.gov/"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hyperlink" Target="http://www.oncolink.org/" TargetMode="External"/><Relationship Id="rId4" Type="http://schemas.openxmlformats.org/officeDocument/2006/relationships/hyperlink" Target="http://www.niaid.nih.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CLINICAL GUIDELINES </a:t>
            </a:r>
            <a:br>
              <a:rPr lang="en-GB" dirty="0" smtClean="0"/>
            </a:br>
            <a:r>
              <a:rPr lang="en-GB" dirty="0" smtClean="0"/>
              <a:t>DEVELOPMENT</a:t>
            </a:r>
            <a:endParaRPr lang="en-GB" dirty="0"/>
          </a:p>
        </p:txBody>
      </p:sp>
      <p:sp>
        <p:nvSpPr>
          <p:cNvPr id="3" name="Subtitle 2"/>
          <p:cNvSpPr>
            <a:spLocks noGrp="1"/>
          </p:cNvSpPr>
          <p:nvPr>
            <p:ph type="subTitle" idx="1"/>
          </p:nvPr>
        </p:nvSpPr>
        <p:spPr/>
        <p:txBody>
          <a:bodyPr/>
          <a:lstStyle/>
          <a:p>
            <a:r>
              <a:rPr lang="en-GB" dirty="0" smtClean="0"/>
              <a:t>Dr. Chisale Mhango</a:t>
            </a:r>
            <a:endParaRPr lang="en-GB" dirty="0"/>
          </a:p>
        </p:txBody>
      </p:sp>
    </p:spTree>
    <p:extLst>
      <p:ext uri="{BB962C8B-B14F-4D97-AF65-F5344CB8AC3E}">
        <p14:creationId xmlns:p14="http://schemas.microsoft.com/office/powerpoint/2010/main" val="2125885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1. Service </a:t>
            </a:r>
            <a:r>
              <a:rPr lang="en-GB" b="1" dirty="0"/>
              <a:t>Delivery Guidelines</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sz="5300" b="1" dirty="0"/>
              <a:t>Service Delivery Guidelines </a:t>
            </a:r>
            <a:r>
              <a:rPr lang="en-GB" sz="5300" dirty="0" smtClean="0"/>
              <a:t>serve </a:t>
            </a:r>
            <a:r>
              <a:rPr lang="en-GB" sz="5300" dirty="0"/>
              <a:t>as </a:t>
            </a:r>
            <a:endParaRPr lang="en-GB" sz="5300" dirty="0" smtClean="0"/>
          </a:p>
          <a:p>
            <a:r>
              <a:rPr lang="en-GB" sz="5300" dirty="0" smtClean="0"/>
              <a:t>A </a:t>
            </a:r>
            <a:r>
              <a:rPr lang="en-GB" sz="5300" dirty="0"/>
              <a:t>technical tool for achieving </a:t>
            </a:r>
            <a:r>
              <a:rPr lang="en-GB" sz="5300" dirty="0" smtClean="0"/>
              <a:t>standards.</a:t>
            </a:r>
          </a:p>
          <a:p>
            <a:r>
              <a:rPr lang="en-GB" sz="5300" dirty="0" smtClean="0"/>
              <a:t> </a:t>
            </a:r>
            <a:r>
              <a:rPr lang="en-GB" sz="5300" dirty="0"/>
              <a:t>T</a:t>
            </a:r>
            <a:r>
              <a:rPr lang="en-GB" sz="5300" dirty="0" smtClean="0"/>
              <a:t>hey highlight essential information on delivery of services.</a:t>
            </a:r>
          </a:p>
          <a:p>
            <a:r>
              <a:rPr lang="en-GB" sz="5300" dirty="0" smtClean="0"/>
              <a:t>They </a:t>
            </a:r>
            <a:r>
              <a:rPr lang="en-GB" sz="5300" dirty="0"/>
              <a:t>are </a:t>
            </a:r>
            <a:r>
              <a:rPr lang="en-GB" sz="5300" dirty="0" smtClean="0"/>
              <a:t>a </a:t>
            </a:r>
            <a:r>
              <a:rPr lang="en-GB" sz="5300" dirty="0"/>
              <a:t>source of specific, </a:t>
            </a:r>
            <a:r>
              <a:rPr lang="en-GB" sz="5300" b="1" dirty="0">
                <a:solidFill>
                  <a:srgbClr val="FF0000"/>
                </a:solidFill>
              </a:rPr>
              <a:t>up-to-date information </a:t>
            </a:r>
            <a:r>
              <a:rPr lang="en-GB" sz="5300" dirty="0"/>
              <a:t>about the reproductive health services offered in a country. </a:t>
            </a:r>
            <a:endParaRPr lang="en-GB" sz="5300" dirty="0" smtClean="0"/>
          </a:p>
          <a:p>
            <a:pPr marL="0" indent="0">
              <a:buNone/>
            </a:pPr>
            <a:endParaRPr lang="en-GB" dirty="0"/>
          </a:p>
        </p:txBody>
      </p:sp>
    </p:spTree>
    <p:extLst>
      <p:ext uri="{BB962C8B-B14F-4D97-AF65-F5344CB8AC3E}">
        <p14:creationId xmlns:p14="http://schemas.microsoft.com/office/powerpoint/2010/main" val="1179731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2. Service </a:t>
            </a:r>
            <a:r>
              <a:rPr lang="en-GB" b="1" dirty="0"/>
              <a:t>Delivery Guidelines</a:t>
            </a:r>
            <a:endParaRPr lang="en-GB" dirty="0"/>
          </a:p>
        </p:txBody>
      </p:sp>
      <p:sp>
        <p:nvSpPr>
          <p:cNvPr id="3" name="Content Placeholder 2"/>
          <p:cNvSpPr>
            <a:spLocks noGrp="1"/>
          </p:cNvSpPr>
          <p:nvPr>
            <p:ph idx="1"/>
          </p:nvPr>
        </p:nvSpPr>
        <p:spPr/>
        <p:txBody>
          <a:bodyPr>
            <a:normAutofit fontScale="62500" lnSpcReduction="20000"/>
          </a:bodyPr>
          <a:lstStyle/>
          <a:p>
            <a:r>
              <a:rPr lang="en-GB" sz="5300" dirty="0"/>
              <a:t>They explain how healthcare providers should relate to clients and patients who seek reproductive health services.</a:t>
            </a:r>
          </a:p>
          <a:p>
            <a:r>
              <a:rPr lang="en-GB" sz="5300" dirty="0"/>
              <a:t>They serve as a basis for RH learning, resource material and curriculum development.</a:t>
            </a:r>
          </a:p>
          <a:p>
            <a:r>
              <a:rPr lang="en-GB" sz="5300" dirty="0"/>
              <a:t>They are logically are derived from the policy guidelines.</a:t>
            </a:r>
          </a:p>
          <a:p>
            <a:r>
              <a:rPr lang="en-GB" sz="5300" dirty="0"/>
              <a:t>The are supplemented by the TRAINING MANUALS</a:t>
            </a:r>
          </a:p>
        </p:txBody>
      </p:sp>
    </p:spTree>
    <p:extLst>
      <p:ext uri="{BB962C8B-B14F-4D97-AF65-F5344CB8AC3E}">
        <p14:creationId xmlns:p14="http://schemas.microsoft.com/office/powerpoint/2010/main" val="2804396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Standards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WHO </a:t>
            </a:r>
            <a:r>
              <a:rPr lang="en-GB" dirty="0"/>
              <a:t>defines </a:t>
            </a:r>
            <a:r>
              <a:rPr lang="en-GB" b="1" dirty="0"/>
              <a:t>standards</a:t>
            </a:r>
            <a:r>
              <a:rPr lang="en-GB" dirty="0"/>
              <a:t> as an agreed-upon level of performance that specifies what action should be taken. </a:t>
            </a:r>
            <a:endParaRPr lang="en-GB" dirty="0" smtClean="0"/>
          </a:p>
          <a:p>
            <a:r>
              <a:rPr lang="en-GB" dirty="0" smtClean="0"/>
              <a:t>They </a:t>
            </a:r>
            <a:r>
              <a:rPr lang="en-GB" dirty="0"/>
              <a:t>serve as the benchmark upon which to make judgements. </a:t>
            </a:r>
            <a:endParaRPr lang="en-GB" dirty="0" smtClean="0"/>
          </a:p>
          <a:p>
            <a:r>
              <a:rPr lang="en-GB" dirty="0" smtClean="0"/>
              <a:t>They </a:t>
            </a:r>
            <a:r>
              <a:rPr lang="en-GB" dirty="0"/>
              <a:t>must be </a:t>
            </a:r>
            <a:r>
              <a:rPr lang="en-GB" b="1" dirty="0"/>
              <a:t>achievable</a:t>
            </a:r>
            <a:r>
              <a:rPr lang="en-GB" dirty="0"/>
              <a:t>, </a:t>
            </a:r>
            <a:r>
              <a:rPr lang="en-GB" b="1" dirty="0"/>
              <a:t>desirable</a:t>
            </a:r>
            <a:r>
              <a:rPr lang="en-GB" dirty="0"/>
              <a:t> and </a:t>
            </a:r>
            <a:r>
              <a:rPr lang="en-GB" b="1" dirty="0"/>
              <a:t>measurable</a:t>
            </a:r>
            <a:r>
              <a:rPr lang="en-GB" dirty="0"/>
              <a:t> and most importantly, standards of care should be </a:t>
            </a:r>
            <a:r>
              <a:rPr lang="en-GB" b="1" dirty="0"/>
              <a:t>evidence-based</a:t>
            </a:r>
            <a:r>
              <a:rPr lang="en-GB" dirty="0"/>
              <a:t> with focus on client/patient needs. </a:t>
            </a:r>
          </a:p>
          <a:p>
            <a:r>
              <a:rPr lang="en-GB" dirty="0"/>
              <a:t>Logically, the standards are derived from the service delivery guidelines</a:t>
            </a:r>
            <a:r>
              <a:rPr lang="en-GB" dirty="0" smtClean="0"/>
              <a:t>.</a:t>
            </a:r>
            <a:r>
              <a:rPr lang="en-GB" b="1" dirty="0"/>
              <a:t> </a:t>
            </a:r>
            <a:endParaRPr lang="en-GB" dirty="0"/>
          </a:p>
          <a:p>
            <a:endParaRPr lang="en-GB" dirty="0"/>
          </a:p>
        </p:txBody>
      </p:sp>
    </p:spTree>
    <p:extLst>
      <p:ext uri="{BB962C8B-B14F-4D97-AF65-F5344CB8AC3E}">
        <p14:creationId xmlns:p14="http://schemas.microsoft.com/office/powerpoint/2010/main" val="3194889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 OF MRHSDG</a:t>
            </a:r>
            <a:endParaRPr lang="en-GB" dirty="0"/>
          </a:p>
        </p:txBody>
      </p:sp>
      <p:sp>
        <p:nvSpPr>
          <p:cNvPr id="3" name="Content Placeholder 2"/>
          <p:cNvSpPr>
            <a:spLocks noGrp="1"/>
          </p:cNvSpPr>
          <p:nvPr>
            <p:ph idx="1"/>
          </p:nvPr>
        </p:nvSpPr>
        <p:spPr/>
        <p:txBody>
          <a:bodyPr>
            <a:normAutofit/>
          </a:bodyPr>
          <a:lstStyle/>
          <a:p>
            <a:pPr marL="0" indent="0" algn="ctr">
              <a:buNone/>
            </a:pPr>
            <a:r>
              <a:rPr lang="en-GB" dirty="0" smtClean="0"/>
              <a:t>The </a:t>
            </a:r>
            <a:r>
              <a:rPr lang="en-GB" i="1" dirty="0"/>
              <a:t>Malawi National Reproductive Health Service Delivery Guidelines</a:t>
            </a:r>
            <a:r>
              <a:rPr lang="en-GB" dirty="0"/>
              <a:t> provide the most current up-to-date knowledge and direction on the various components of reproductive health, </a:t>
            </a:r>
            <a:r>
              <a:rPr lang="en-GB" dirty="0" smtClean="0"/>
              <a:t>as at the time of writing. </a:t>
            </a:r>
          </a:p>
        </p:txBody>
      </p:sp>
    </p:spTree>
    <p:extLst>
      <p:ext uri="{BB962C8B-B14F-4D97-AF65-F5344CB8AC3E}">
        <p14:creationId xmlns:p14="http://schemas.microsoft.com/office/powerpoint/2010/main" val="802002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Objectives of Clinical Guidelines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To </a:t>
            </a:r>
            <a:r>
              <a:rPr lang="en-GB" dirty="0"/>
              <a:t>assist service providers at all levels </a:t>
            </a:r>
            <a:r>
              <a:rPr lang="en-GB" dirty="0" smtClean="0"/>
              <a:t>of care to </a:t>
            </a:r>
            <a:r>
              <a:rPr lang="en-GB" dirty="0"/>
              <a:t>deliver </a:t>
            </a:r>
            <a:r>
              <a:rPr lang="en-GB" b="1" dirty="0">
                <a:solidFill>
                  <a:srgbClr val="FF0000"/>
                </a:solidFill>
              </a:rPr>
              <a:t>high-quality</a:t>
            </a:r>
            <a:r>
              <a:rPr lang="en-GB" dirty="0"/>
              <a:t> comprehensive and up to date RH services based on sound and acceptable principles of practice</a:t>
            </a:r>
            <a:r>
              <a:rPr lang="en-GB" dirty="0" smtClean="0"/>
              <a:t>.</a:t>
            </a:r>
          </a:p>
          <a:p>
            <a:endParaRPr lang="en-GB" dirty="0"/>
          </a:p>
          <a:p>
            <a:pPr marL="0" indent="0">
              <a:buNone/>
            </a:pPr>
            <a:r>
              <a:rPr lang="en-GB" dirty="0"/>
              <a:t>They form a solid foundation from which service providers at all health facilities in both the public and private sectors, as well as non-governmental organisations, can provide </a:t>
            </a:r>
            <a:r>
              <a:rPr lang="en-GB" b="1" i="1" dirty="0"/>
              <a:t>comprehensive</a:t>
            </a:r>
            <a:r>
              <a:rPr lang="en-GB" i="1" dirty="0"/>
              <a:t>,</a:t>
            </a:r>
            <a:r>
              <a:rPr lang="en-GB" dirty="0"/>
              <a:t> </a:t>
            </a:r>
            <a:r>
              <a:rPr lang="en-GB" dirty="0" smtClean="0"/>
              <a:t>and </a:t>
            </a:r>
            <a:r>
              <a:rPr lang="en-GB" b="1" i="1" dirty="0"/>
              <a:t>standardised</a:t>
            </a:r>
            <a:r>
              <a:rPr lang="en-GB" dirty="0"/>
              <a:t> reproductive health care. </a:t>
            </a:r>
          </a:p>
          <a:p>
            <a:pPr marL="0" indent="0">
              <a:buNone/>
            </a:pPr>
            <a:endParaRPr lang="en-GB" dirty="0" smtClean="0"/>
          </a:p>
          <a:p>
            <a:pPr marL="0" indent="0">
              <a:buNone/>
            </a:pPr>
            <a:r>
              <a:rPr lang="en-GB" dirty="0" smtClean="0"/>
              <a:t>The </a:t>
            </a:r>
            <a:r>
              <a:rPr lang="en-GB" dirty="0"/>
              <a:t>MoH </a:t>
            </a:r>
            <a:r>
              <a:rPr lang="en-GB" dirty="0" smtClean="0"/>
              <a:t>obliges all managers</a:t>
            </a:r>
            <a:r>
              <a:rPr lang="en-GB" dirty="0"/>
              <a:t>, policymakers and training institutions to use of these </a:t>
            </a:r>
            <a:r>
              <a:rPr lang="en-GB" dirty="0" smtClean="0"/>
              <a:t>guidelines.</a:t>
            </a:r>
            <a:endParaRPr lang="en-GB" dirty="0"/>
          </a:p>
        </p:txBody>
      </p:sp>
    </p:spTree>
    <p:extLst>
      <p:ext uri="{BB962C8B-B14F-4D97-AF65-F5344CB8AC3E}">
        <p14:creationId xmlns:p14="http://schemas.microsoft.com/office/powerpoint/2010/main" val="656291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Objectives of Clinical Guidelines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In the health sector, there are many WHO and other international institutions guidelines.</a:t>
            </a:r>
          </a:p>
          <a:p>
            <a:r>
              <a:rPr lang="en-GB" dirty="0" smtClean="0"/>
              <a:t>As occurs in most countries, Malawi takes advantage of the international expertise that developed these guidelines, and adapts them.</a:t>
            </a:r>
          </a:p>
          <a:p>
            <a:r>
              <a:rPr lang="en-GB" dirty="0" smtClean="0"/>
              <a:t>On being adapted, the ownership of those guidelines changes: the become national guidelines.</a:t>
            </a:r>
          </a:p>
          <a:p>
            <a:pPr lvl="1"/>
            <a:r>
              <a:rPr lang="en-GB" dirty="0" smtClean="0"/>
              <a:t>There is no obligation to use international guidelines, but all are obliged to abide by national guidelines</a:t>
            </a:r>
            <a:endParaRPr lang="en-GB" dirty="0"/>
          </a:p>
        </p:txBody>
      </p:sp>
    </p:spTree>
    <p:extLst>
      <p:ext uri="{BB962C8B-B14F-4D97-AF65-F5344CB8AC3E}">
        <p14:creationId xmlns:p14="http://schemas.microsoft.com/office/powerpoint/2010/main" val="3331171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Process of Developing the</a:t>
            </a:r>
            <a:r>
              <a:rPr lang="en-GB" dirty="0" smtClean="0"/>
              <a:t> </a:t>
            </a:r>
            <a:r>
              <a:rPr lang="en-GB" b="1" dirty="0" smtClean="0"/>
              <a:t>Clinical </a:t>
            </a:r>
            <a:r>
              <a:rPr lang="en-GB" b="1" dirty="0"/>
              <a:t>Service Delivery </a:t>
            </a:r>
            <a:r>
              <a:rPr lang="en-GB" b="1" dirty="0" smtClean="0"/>
              <a:t>Guidelines</a:t>
            </a:r>
            <a:endParaRPr lang="en-GB" dirty="0"/>
          </a:p>
        </p:txBody>
      </p:sp>
      <p:sp>
        <p:nvSpPr>
          <p:cNvPr id="3" name="Content Placeholder 2"/>
          <p:cNvSpPr>
            <a:spLocks noGrp="1"/>
          </p:cNvSpPr>
          <p:nvPr>
            <p:ph idx="1"/>
          </p:nvPr>
        </p:nvSpPr>
        <p:spPr>
          <a:xfrm>
            <a:off x="467544" y="1772816"/>
            <a:ext cx="8229600" cy="4525963"/>
          </a:xfrm>
        </p:spPr>
        <p:txBody>
          <a:bodyPr>
            <a:normAutofit fontScale="92500" lnSpcReduction="10000"/>
          </a:bodyPr>
          <a:lstStyle/>
          <a:p>
            <a:r>
              <a:rPr lang="en-GB" dirty="0" smtClean="0"/>
              <a:t>Multi-sectoral: the current MNRHSG acknowledges 38 technical persons from 23 organisations who participated in the development of the 2</a:t>
            </a:r>
            <a:r>
              <a:rPr lang="en-GB" baseline="30000" dirty="0" smtClean="0"/>
              <a:t>nd</a:t>
            </a:r>
            <a:r>
              <a:rPr lang="en-GB" dirty="0" smtClean="0"/>
              <a:t> edition of these guidelines in 2007.</a:t>
            </a:r>
          </a:p>
          <a:p>
            <a:r>
              <a:rPr lang="en-GB" dirty="0" smtClean="0"/>
              <a:t>These persons used </a:t>
            </a:r>
            <a:r>
              <a:rPr lang="en-GB" dirty="0"/>
              <a:t>their field experiences as well as recent scientific literature and current research findings to formulate a document that is consistent with </a:t>
            </a:r>
            <a:r>
              <a:rPr lang="en-GB" dirty="0" smtClean="0"/>
              <a:t>good clinical conduct through several workshops.</a:t>
            </a:r>
            <a:endParaRPr lang="en-GB" dirty="0"/>
          </a:p>
          <a:p>
            <a:endParaRPr lang="en-GB" dirty="0"/>
          </a:p>
        </p:txBody>
      </p:sp>
    </p:spTree>
    <p:extLst>
      <p:ext uri="{BB962C8B-B14F-4D97-AF65-F5344CB8AC3E}">
        <p14:creationId xmlns:p14="http://schemas.microsoft.com/office/powerpoint/2010/main" val="4209659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FINALISATION OF THE CLINICAL GUIDELINES</a:t>
            </a:r>
            <a:endParaRPr lang="en-GB" dirty="0"/>
          </a:p>
        </p:txBody>
      </p:sp>
      <p:sp>
        <p:nvSpPr>
          <p:cNvPr id="3" name="Content Placeholder 2"/>
          <p:cNvSpPr>
            <a:spLocks noGrp="1"/>
          </p:cNvSpPr>
          <p:nvPr>
            <p:ph idx="1"/>
          </p:nvPr>
        </p:nvSpPr>
        <p:spPr/>
        <p:txBody>
          <a:bodyPr>
            <a:normAutofit/>
          </a:bodyPr>
          <a:lstStyle/>
          <a:p>
            <a:pPr marL="0" indent="0">
              <a:buNone/>
            </a:pPr>
            <a:r>
              <a:rPr lang="en-GB" sz="4000" dirty="0" smtClean="0"/>
              <a:t>The draft Guidelines were then circulated to various stakeholders to review </a:t>
            </a:r>
            <a:r>
              <a:rPr lang="en-GB" sz="4000" dirty="0"/>
              <a:t>each and every chapter thoroughly, ensuring that each component is consistent, technically sound and evidence-based. </a:t>
            </a:r>
          </a:p>
        </p:txBody>
      </p:sp>
    </p:spTree>
    <p:extLst>
      <p:ext uri="{BB962C8B-B14F-4D97-AF65-F5344CB8AC3E}">
        <p14:creationId xmlns:p14="http://schemas.microsoft.com/office/powerpoint/2010/main" val="4165016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How </a:t>
            </a:r>
            <a:r>
              <a:rPr lang="en-GB" b="1" dirty="0"/>
              <a:t>is the </a:t>
            </a:r>
            <a:r>
              <a:rPr lang="en-GB" b="1" dirty="0" smtClean="0"/>
              <a:t>Clinical Guidelines are structured</a:t>
            </a:r>
            <a:r>
              <a:rPr lang="en-GB" dirty="0"/>
              <a:t/>
            </a:r>
            <a:br>
              <a:rPr lang="en-GB" dirty="0"/>
            </a:br>
            <a:endParaRPr lang="en-GB" dirty="0"/>
          </a:p>
        </p:txBody>
      </p:sp>
      <p:sp>
        <p:nvSpPr>
          <p:cNvPr id="3" name="Content Placeholder 2"/>
          <p:cNvSpPr>
            <a:spLocks noGrp="1"/>
          </p:cNvSpPr>
          <p:nvPr>
            <p:ph sz="half" idx="1"/>
          </p:nvPr>
        </p:nvSpPr>
        <p:spPr/>
        <p:txBody>
          <a:bodyPr>
            <a:normAutofit fontScale="47500" lnSpcReduction="20000"/>
          </a:bodyPr>
          <a:lstStyle/>
          <a:p>
            <a:pPr marL="0" indent="0">
              <a:buNone/>
            </a:pPr>
            <a:r>
              <a:rPr lang="en-GB" sz="3800" b="1" dirty="0"/>
              <a:t>Part I:  </a:t>
            </a:r>
          </a:p>
          <a:p>
            <a:pPr lvl="0"/>
            <a:r>
              <a:rPr lang="en-GB" dirty="0"/>
              <a:t>Quality of care</a:t>
            </a:r>
          </a:p>
          <a:p>
            <a:pPr lvl="0"/>
            <a:r>
              <a:rPr lang="en-GB" dirty="0"/>
              <a:t>Counselling</a:t>
            </a:r>
          </a:p>
          <a:p>
            <a:pPr lvl="0"/>
            <a:r>
              <a:rPr lang="en-GB" dirty="0"/>
              <a:t>Client assessment</a:t>
            </a:r>
          </a:p>
          <a:p>
            <a:pPr lvl="0"/>
            <a:r>
              <a:rPr lang="en-GB" dirty="0"/>
              <a:t>Infection prevention</a:t>
            </a:r>
          </a:p>
          <a:p>
            <a:pPr lvl="0"/>
            <a:r>
              <a:rPr lang="en-GB" dirty="0"/>
              <a:t>Family planning</a:t>
            </a:r>
          </a:p>
          <a:p>
            <a:pPr lvl="0"/>
            <a:r>
              <a:rPr lang="en-GB" dirty="0"/>
              <a:t>Post abortion care</a:t>
            </a:r>
          </a:p>
          <a:p>
            <a:pPr lvl="0"/>
            <a:r>
              <a:rPr lang="en-GB" dirty="0"/>
              <a:t>Adolescent reproductive healthcare</a:t>
            </a:r>
          </a:p>
          <a:p>
            <a:pPr lvl="0"/>
            <a:r>
              <a:rPr lang="en-GB" dirty="0"/>
              <a:t>Maternal and neonatal health</a:t>
            </a:r>
          </a:p>
          <a:p>
            <a:pPr lvl="0"/>
            <a:r>
              <a:rPr lang="en-GB" dirty="0"/>
              <a:t>Sexually Transmitted Infections (STI’s)</a:t>
            </a:r>
          </a:p>
          <a:p>
            <a:pPr lvl="0"/>
            <a:r>
              <a:rPr lang="en-GB" dirty="0"/>
              <a:t>Human Immunodeficiency Virus and Acquired Immune Deficiency Syndrome (HIV and AIDS)</a:t>
            </a:r>
          </a:p>
          <a:p>
            <a:pPr lvl="0"/>
            <a:r>
              <a:rPr lang="en-GB" dirty="0"/>
              <a:t>Prevention of Mother to Child Transmission (PMTCT) of HIV</a:t>
            </a:r>
          </a:p>
          <a:p>
            <a:pPr lvl="0"/>
            <a:r>
              <a:rPr lang="en-GB" dirty="0"/>
              <a:t>Reproductive health for special groups</a:t>
            </a:r>
          </a:p>
          <a:p>
            <a:pPr lvl="0"/>
            <a:r>
              <a:rPr lang="en-GB" dirty="0"/>
              <a:t>Prevention and early detection of cancers of the reproductive system</a:t>
            </a:r>
          </a:p>
          <a:p>
            <a:pPr lvl="0"/>
            <a:r>
              <a:rPr lang="en-GB" dirty="0"/>
              <a:t>Infertility</a:t>
            </a:r>
          </a:p>
          <a:p>
            <a:pPr lvl="0"/>
            <a:r>
              <a:rPr lang="en-GB" dirty="0"/>
              <a:t>Gender Based Violence</a:t>
            </a:r>
          </a:p>
          <a:p>
            <a:pPr lvl="0"/>
            <a:r>
              <a:rPr lang="en-GB" dirty="0"/>
              <a:t>Harmful practices</a:t>
            </a:r>
          </a:p>
          <a:p>
            <a:pPr lvl="0"/>
            <a:r>
              <a:rPr lang="en-GB" dirty="0"/>
              <a:t>Logistics Management System</a:t>
            </a:r>
          </a:p>
          <a:p>
            <a:pPr marL="0" indent="0">
              <a:buNone/>
            </a:pPr>
            <a:endParaRPr lang="en-GB" dirty="0"/>
          </a:p>
        </p:txBody>
      </p:sp>
      <p:sp>
        <p:nvSpPr>
          <p:cNvPr id="4" name="Content Placeholder 3"/>
          <p:cNvSpPr>
            <a:spLocks noGrp="1"/>
          </p:cNvSpPr>
          <p:nvPr>
            <p:ph sz="half" idx="2"/>
          </p:nvPr>
        </p:nvSpPr>
        <p:spPr/>
        <p:txBody>
          <a:bodyPr>
            <a:normAutofit fontScale="47500" lnSpcReduction="20000"/>
          </a:bodyPr>
          <a:lstStyle/>
          <a:p>
            <a:pPr marL="0" indent="0">
              <a:buNone/>
            </a:pPr>
            <a:r>
              <a:rPr lang="en-GB" sz="6700" b="1" dirty="0"/>
              <a:t>Part II:  </a:t>
            </a:r>
          </a:p>
          <a:p>
            <a:pPr lvl="0"/>
            <a:r>
              <a:rPr lang="en-GB" sz="6700" dirty="0"/>
              <a:t>WHO Medical Eligibility Criteria for Contraceptive use</a:t>
            </a:r>
          </a:p>
          <a:p>
            <a:pPr lvl="0"/>
            <a:r>
              <a:rPr lang="en-GB" sz="6700" dirty="0"/>
              <a:t>Who Can Provide FP services</a:t>
            </a:r>
          </a:p>
          <a:p>
            <a:pPr lvl="0"/>
            <a:r>
              <a:rPr lang="en-GB" sz="6700" dirty="0"/>
              <a:t>Standard Equipment and Supplies for RH services</a:t>
            </a:r>
          </a:p>
          <a:p>
            <a:pPr marL="0" indent="0">
              <a:buNone/>
            </a:pPr>
            <a:endParaRPr lang="en-GB" dirty="0"/>
          </a:p>
        </p:txBody>
      </p:sp>
    </p:spTree>
    <p:extLst>
      <p:ext uri="{BB962C8B-B14F-4D97-AF65-F5344CB8AC3E}">
        <p14:creationId xmlns:p14="http://schemas.microsoft.com/office/powerpoint/2010/main" val="1378818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Limitations </a:t>
            </a:r>
            <a:r>
              <a:rPr lang="en-GB" b="1" dirty="0"/>
              <a:t>of the Malawi National RH Service Delivery Guidelines?</a:t>
            </a:r>
            <a:r>
              <a:rPr lang="en-GB" dirty="0"/>
              <a:t/>
            </a:r>
            <a:br>
              <a:rPr lang="en-GB" dirty="0"/>
            </a:br>
            <a:endParaRPr lang="en-GB" dirty="0"/>
          </a:p>
        </p:txBody>
      </p:sp>
      <p:sp>
        <p:nvSpPr>
          <p:cNvPr id="3" name="Content Placeholder 2"/>
          <p:cNvSpPr>
            <a:spLocks noGrp="1"/>
          </p:cNvSpPr>
          <p:nvPr>
            <p:ph idx="1"/>
          </p:nvPr>
        </p:nvSpPr>
        <p:spPr>
          <a:xfrm>
            <a:off x="457200" y="1600200"/>
            <a:ext cx="8229600" cy="4853136"/>
          </a:xfrm>
        </p:spPr>
        <p:txBody>
          <a:bodyPr>
            <a:normAutofit fontScale="92500" lnSpcReduction="20000"/>
          </a:bodyPr>
          <a:lstStyle/>
          <a:p>
            <a:r>
              <a:rPr lang="en-GB" b="1" dirty="0"/>
              <a:t> </a:t>
            </a:r>
            <a:r>
              <a:rPr lang="en-GB" sz="3500" dirty="0" smtClean="0"/>
              <a:t>These </a:t>
            </a:r>
            <a:r>
              <a:rPr lang="en-GB" sz="3500" dirty="0"/>
              <a:t>guidelines are comprehensive in scope, </a:t>
            </a:r>
            <a:r>
              <a:rPr lang="en-GB" sz="3500" dirty="0" smtClean="0"/>
              <a:t>but they </a:t>
            </a:r>
            <a:r>
              <a:rPr lang="en-GB" sz="3500" dirty="0">
                <a:solidFill>
                  <a:srgbClr val="FF0000"/>
                </a:solidFill>
              </a:rPr>
              <a:t>do not provide </a:t>
            </a:r>
            <a:r>
              <a:rPr lang="en-GB" sz="3500" dirty="0" smtClean="0">
                <a:solidFill>
                  <a:srgbClr val="FF0000"/>
                </a:solidFill>
              </a:rPr>
              <a:t>detailed </a:t>
            </a:r>
            <a:r>
              <a:rPr lang="en-GB" sz="3500" dirty="0">
                <a:solidFill>
                  <a:srgbClr val="FF0000"/>
                </a:solidFill>
              </a:rPr>
              <a:t>procedures in </a:t>
            </a:r>
            <a:r>
              <a:rPr lang="en-GB" sz="3500" dirty="0" smtClean="0">
                <a:solidFill>
                  <a:srgbClr val="FF0000"/>
                </a:solidFill>
              </a:rPr>
              <a:t>service </a:t>
            </a:r>
            <a:r>
              <a:rPr lang="en-GB" sz="3500" dirty="0">
                <a:solidFill>
                  <a:srgbClr val="FF0000"/>
                </a:solidFill>
              </a:rPr>
              <a:t>provision</a:t>
            </a:r>
            <a:r>
              <a:rPr lang="en-GB" sz="3500" dirty="0"/>
              <a:t>. </a:t>
            </a:r>
            <a:endParaRPr lang="en-GB" sz="3500" dirty="0" smtClean="0"/>
          </a:p>
          <a:p>
            <a:r>
              <a:rPr lang="en-GB" sz="3500" dirty="0" smtClean="0"/>
              <a:t>They </a:t>
            </a:r>
            <a:r>
              <a:rPr lang="en-GB" sz="3500" dirty="0"/>
              <a:t>only highlight the essential information that </a:t>
            </a:r>
            <a:r>
              <a:rPr lang="en-GB" sz="3500" dirty="0" smtClean="0"/>
              <a:t>guide the delivering of </a:t>
            </a:r>
            <a:r>
              <a:rPr lang="en-GB" sz="3500" dirty="0"/>
              <a:t>RH services</a:t>
            </a:r>
            <a:r>
              <a:rPr lang="en-GB" dirty="0"/>
              <a:t>. </a:t>
            </a:r>
            <a:endParaRPr lang="en-GB" dirty="0" smtClean="0"/>
          </a:p>
          <a:p>
            <a:pPr lvl="1"/>
            <a:r>
              <a:rPr lang="en-GB" dirty="0" smtClean="0"/>
              <a:t>If </a:t>
            </a:r>
            <a:r>
              <a:rPr lang="en-GB" dirty="0"/>
              <a:t>the reader/user needs to know the detailed steps in the various chapters, </a:t>
            </a:r>
            <a:r>
              <a:rPr lang="en-GB" dirty="0" smtClean="0"/>
              <a:t>s/he is to </a:t>
            </a:r>
            <a:r>
              <a:rPr lang="en-GB" dirty="0"/>
              <a:t>consult </a:t>
            </a:r>
            <a:r>
              <a:rPr lang="en-GB" dirty="0" smtClean="0"/>
              <a:t>clinical </a:t>
            </a:r>
            <a:r>
              <a:rPr lang="en-GB" b="1" dirty="0" smtClean="0"/>
              <a:t>protocols</a:t>
            </a:r>
            <a:r>
              <a:rPr lang="en-GB" dirty="0" smtClean="0"/>
              <a:t>, </a:t>
            </a:r>
            <a:r>
              <a:rPr lang="en-GB" dirty="0"/>
              <a:t>agreed upon </a:t>
            </a:r>
            <a:r>
              <a:rPr lang="en-GB" b="1" dirty="0"/>
              <a:t>standards</a:t>
            </a:r>
            <a:r>
              <a:rPr lang="en-GB" dirty="0"/>
              <a:t> and/or </a:t>
            </a:r>
            <a:r>
              <a:rPr lang="en-GB" b="1" dirty="0"/>
              <a:t>procedure </a:t>
            </a:r>
            <a:r>
              <a:rPr lang="en-GB" b="1" dirty="0" smtClean="0"/>
              <a:t>manuals</a:t>
            </a:r>
            <a:r>
              <a:rPr lang="en-GB" dirty="0" smtClean="0"/>
              <a:t>.</a:t>
            </a:r>
          </a:p>
          <a:p>
            <a:pPr marL="342900" lvl="1" indent="-342900">
              <a:buFont typeface="Arial" pitchFamily="34" charset="0"/>
              <a:buChar char="•"/>
            </a:pPr>
            <a:r>
              <a:rPr lang="en-GB" sz="3500" dirty="0"/>
              <a:t>What is possible is </a:t>
            </a:r>
            <a:r>
              <a:rPr lang="en-GB" sz="3500" dirty="0" smtClean="0"/>
              <a:t>dictated national available resources (e.g. VIA instead of Pap smear)</a:t>
            </a:r>
            <a:endParaRPr lang="en-GB" sz="3500" dirty="0"/>
          </a:p>
          <a:p>
            <a:pPr marL="0" indent="0">
              <a:buNone/>
            </a:pPr>
            <a:endParaRPr lang="en-GB" dirty="0"/>
          </a:p>
        </p:txBody>
      </p:sp>
    </p:spTree>
    <p:extLst>
      <p:ext uri="{BB962C8B-B14F-4D97-AF65-F5344CB8AC3E}">
        <p14:creationId xmlns:p14="http://schemas.microsoft.com/office/powerpoint/2010/main" val="1219272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MALAWI SCENARIO</a:t>
            </a:r>
            <a:endParaRPr lang="en-GB" dirty="0"/>
          </a:p>
        </p:txBody>
      </p:sp>
      <p:sp>
        <p:nvSpPr>
          <p:cNvPr id="3" name="Content Placeholder 2"/>
          <p:cNvSpPr>
            <a:spLocks noGrp="1"/>
          </p:cNvSpPr>
          <p:nvPr>
            <p:ph idx="1"/>
          </p:nvPr>
        </p:nvSpPr>
        <p:spPr/>
        <p:txBody>
          <a:bodyPr/>
          <a:lstStyle/>
          <a:p>
            <a:r>
              <a:rPr lang="en-GB" dirty="0" smtClean="0"/>
              <a:t>MOH has a number of guidelines in several national programmes</a:t>
            </a:r>
          </a:p>
          <a:p>
            <a:pPr marL="342900" lvl="1" indent="-342900">
              <a:buFont typeface="Arial" pitchFamily="34" charset="0"/>
              <a:buChar char="•"/>
            </a:pPr>
            <a:r>
              <a:rPr lang="en-GB" dirty="0" smtClean="0"/>
              <a:t>RHU has an integrated Guidelines, called </a:t>
            </a:r>
            <a:r>
              <a:rPr lang="en-GB" b="1" dirty="0" smtClean="0">
                <a:solidFill>
                  <a:srgbClr val="FF0000"/>
                </a:solidFill>
              </a:rPr>
              <a:t>“Malawi National Reproductive Health Service Delivery Guidelines” </a:t>
            </a:r>
          </a:p>
          <a:p>
            <a:pPr marL="342900" lvl="1" indent="-342900">
              <a:buFont typeface="Arial" pitchFamily="34" charset="0"/>
              <a:buChar char="•"/>
            </a:pPr>
            <a:r>
              <a:rPr lang="en-GB" dirty="0" smtClean="0"/>
              <a:t>These are elaborated by the</a:t>
            </a:r>
          </a:p>
          <a:p>
            <a:pPr lvl="1"/>
            <a:r>
              <a:rPr lang="en-GB" dirty="0" smtClean="0"/>
              <a:t>National Reproductive Health Standards</a:t>
            </a:r>
          </a:p>
          <a:p>
            <a:pPr lvl="1"/>
            <a:r>
              <a:rPr lang="en-GB" dirty="0" smtClean="0"/>
              <a:t>Clinical Protocols</a:t>
            </a:r>
          </a:p>
          <a:p>
            <a:pPr lvl="1"/>
            <a:endParaRPr lang="en-GB" dirty="0" smtClean="0"/>
          </a:p>
        </p:txBody>
      </p:sp>
    </p:spTree>
    <p:extLst>
      <p:ext uri="{BB962C8B-B14F-4D97-AF65-F5344CB8AC3E}">
        <p14:creationId xmlns:p14="http://schemas.microsoft.com/office/powerpoint/2010/main" val="289526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ETATMBA OBSTETRIC PROTOCOLS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arrangement of the Service Delivery Guidelines in Malawi is different from those of Tanzania.</a:t>
            </a:r>
          </a:p>
          <a:p>
            <a:r>
              <a:rPr lang="en-GB" dirty="0" smtClean="0"/>
              <a:t>The Malawi RH Service Delivery Guidelines are generic for all health workers</a:t>
            </a:r>
          </a:p>
          <a:p>
            <a:r>
              <a:rPr lang="en-GB" dirty="0" smtClean="0"/>
              <a:t>Hence while ETATMBA has revised the Tanzania Service Delivery Guidelines for the NPCs, in Malawi ETATMBA has upgraded the </a:t>
            </a:r>
            <a:r>
              <a:rPr lang="en-GB" b="1" dirty="0" smtClean="0">
                <a:solidFill>
                  <a:srgbClr val="FF0000"/>
                </a:solidFill>
              </a:rPr>
              <a:t>OBSTETRIC PROTOCOLS,</a:t>
            </a:r>
            <a:r>
              <a:rPr lang="en-GB" dirty="0" smtClean="0"/>
              <a:t> as these will be what is required to meet the needs of Clinical Officers – the target group for the ETAMBA intervention.</a:t>
            </a:r>
            <a:endParaRPr lang="en-GB" dirty="0"/>
          </a:p>
        </p:txBody>
      </p:sp>
    </p:spTree>
    <p:extLst>
      <p:ext uri="{BB962C8B-B14F-4D97-AF65-F5344CB8AC3E}">
        <p14:creationId xmlns:p14="http://schemas.microsoft.com/office/powerpoint/2010/main" val="3195163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TO ENSURE BEING UP TO DATE</a:t>
            </a:r>
            <a:r>
              <a:rPr lang="en-GB" b="1" dirty="0"/>
              <a:t/>
            </a:r>
            <a:br>
              <a:rPr lang="en-GB" b="1" dirty="0"/>
            </a:br>
            <a:endParaRPr lang="en-GB" dirty="0"/>
          </a:p>
        </p:txBody>
      </p:sp>
      <p:sp>
        <p:nvSpPr>
          <p:cNvPr id="3" name="Content Placeholder 2"/>
          <p:cNvSpPr>
            <a:spLocks noGrp="1"/>
          </p:cNvSpPr>
          <p:nvPr>
            <p:ph sz="half" idx="1"/>
          </p:nvPr>
        </p:nvSpPr>
        <p:spPr/>
        <p:txBody>
          <a:bodyPr>
            <a:noAutofit/>
          </a:bodyPr>
          <a:lstStyle/>
          <a:p>
            <a:r>
              <a:rPr lang="en-GB" sz="900" dirty="0" smtClean="0"/>
              <a:t>DFID/USAID/UNICEF/UNFPA</a:t>
            </a:r>
            <a:r>
              <a:rPr lang="en-GB" sz="900" dirty="0"/>
              <a:t>. </a:t>
            </a:r>
            <a:r>
              <a:rPr lang="en-GB" sz="900" i="1" dirty="0"/>
              <a:t>Malawi Demographic and Health Survey,</a:t>
            </a:r>
            <a:r>
              <a:rPr lang="en-GB" sz="900" dirty="0"/>
              <a:t> December </a:t>
            </a:r>
            <a:r>
              <a:rPr lang="en-GB" sz="900" dirty="0" smtClean="0"/>
              <a:t>2005</a:t>
            </a:r>
            <a:endParaRPr lang="en-GB" sz="900" dirty="0"/>
          </a:p>
          <a:p>
            <a:r>
              <a:rPr lang="en-GB" sz="900" dirty="0"/>
              <a:t>FHI/USAID. September 1997. </a:t>
            </a:r>
            <a:r>
              <a:rPr lang="en-GB" sz="900" i="1" dirty="0"/>
              <a:t>Reproductive Health of Youth </a:t>
            </a:r>
            <a:r>
              <a:rPr lang="en-GB" sz="900" i="1" dirty="0" smtClean="0"/>
              <a:t>Adults</a:t>
            </a:r>
            <a:endParaRPr lang="en-GB" sz="900" dirty="0"/>
          </a:p>
          <a:p>
            <a:r>
              <a:rPr lang="en-GB" sz="900" dirty="0"/>
              <a:t>Hatcher R A, </a:t>
            </a:r>
            <a:r>
              <a:rPr lang="en-GB" sz="900" i="1" dirty="0"/>
              <a:t>et al.</a:t>
            </a:r>
            <a:r>
              <a:rPr lang="en-GB" sz="900" dirty="0"/>
              <a:t>  July 1997. Essentials </a:t>
            </a:r>
            <a:r>
              <a:rPr lang="en-GB" sz="900" i="1" dirty="0"/>
              <a:t>of Contraceptive </a:t>
            </a:r>
            <a:r>
              <a:rPr lang="en-GB" sz="900" i="1" dirty="0" smtClean="0"/>
              <a:t>Technology</a:t>
            </a:r>
            <a:endParaRPr lang="en-GB" sz="900" dirty="0"/>
          </a:p>
          <a:p>
            <a:r>
              <a:rPr lang="en-GB" sz="900" u="sng" dirty="0">
                <a:hlinkClick r:id="rId3"/>
              </a:rPr>
              <a:t>http://</a:t>
            </a:r>
            <a:r>
              <a:rPr lang="en-GB" sz="900" u="sng" dirty="0" smtClean="0">
                <a:hlinkClick r:id="rId3"/>
              </a:rPr>
              <a:t>www.aidsinfo.nih.gov</a:t>
            </a:r>
            <a:endParaRPr lang="en-GB" sz="900" dirty="0"/>
          </a:p>
          <a:p>
            <a:r>
              <a:rPr lang="en-GB" sz="900" u="sng" dirty="0">
                <a:hlinkClick r:id="rId4"/>
              </a:rPr>
              <a:t>http://</a:t>
            </a:r>
            <a:r>
              <a:rPr lang="en-GB" sz="900" u="sng" dirty="0" smtClean="0">
                <a:hlinkClick r:id="rId4"/>
              </a:rPr>
              <a:t>www.niaid.nih.gov</a:t>
            </a:r>
            <a:endParaRPr lang="en-GB" sz="900" dirty="0"/>
          </a:p>
          <a:p>
            <a:r>
              <a:rPr lang="en-GB" sz="900" dirty="0"/>
              <a:t>http://</a:t>
            </a:r>
            <a:r>
              <a:rPr lang="en-GB" sz="900" u="sng" dirty="0" smtClean="0">
                <a:hlinkClick r:id="rId5"/>
              </a:rPr>
              <a:t>www.oncolink.org</a:t>
            </a:r>
            <a:endParaRPr lang="en-GB" sz="900" dirty="0"/>
          </a:p>
          <a:p>
            <a:r>
              <a:rPr lang="en-GB" sz="900" dirty="0"/>
              <a:t>JHPIEGO/USAID/ ENGENDERHEALTH. April 2003. </a:t>
            </a:r>
            <a:r>
              <a:rPr lang="en-GB" sz="900" i="1" dirty="0"/>
              <a:t>Post-abortion Care Course Notebook for Trainers, </a:t>
            </a:r>
            <a:endParaRPr lang="en-GB" sz="900" dirty="0"/>
          </a:p>
          <a:p>
            <a:r>
              <a:rPr lang="en-GB" sz="900" dirty="0"/>
              <a:t>JHPIGO.1999.Reproline-Reproductive </a:t>
            </a:r>
            <a:r>
              <a:rPr lang="en-GB" sz="900" dirty="0" smtClean="0"/>
              <a:t>Health</a:t>
            </a:r>
            <a:endParaRPr lang="en-GB" sz="900" dirty="0"/>
          </a:p>
          <a:p>
            <a:r>
              <a:rPr lang="en-GB" sz="900" dirty="0"/>
              <a:t>Ministry of Health. /NAC, </a:t>
            </a:r>
            <a:r>
              <a:rPr lang="en-GB" sz="900" i="1" dirty="0"/>
              <a:t>Guidelines for the Use of ARV’s in Malawi</a:t>
            </a:r>
            <a:r>
              <a:rPr lang="en-GB" sz="900" dirty="0"/>
              <a:t>, First Edition October </a:t>
            </a:r>
            <a:r>
              <a:rPr lang="en-GB" sz="900" dirty="0" smtClean="0"/>
              <a:t>2003</a:t>
            </a:r>
            <a:endParaRPr lang="en-GB" sz="900" dirty="0"/>
          </a:p>
          <a:p>
            <a:r>
              <a:rPr lang="en-GB" sz="900" dirty="0"/>
              <a:t>Ministry of Health. 2003</a:t>
            </a:r>
            <a:r>
              <a:rPr lang="en-GB" sz="900" i="1" dirty="0"/>
              <a:t>.  Prevention of Mother to Child Transmission of HIV, Guidelines for Implementer</a:t>
            </a:r>
            <a:r>
              <a:rPr lang="en-GB" sz="900" i="1" dirty="0" smtClean="0"/>
              <a:t>)</a:t>
            </a:r>
            <a:endParaRPr lang="en-GB" sz="900" dirty="0"/>
          </a:p>
          <a:p>
            <a:r>
              <a:rPr lang="en-GB" sz="900" dirty="0"/>
              <a:t>Ministry of Health. </a:t>
            </a:r>
            <a:r>
              <a:rPr lang="en-GB" sz="900" i="1" dirty="0"/>
              <a:t>Guidelines for  Management of STI</a:t>
            </a:r>
            <a:r>
              <a:rPr lang="en-GB" sz="900" dirty="0"/>
              <a:t> VO. 03 MAY </a:t>
            </a:r>
            <a:r>
              <a:rPr lang="en-GB" sz="900" dirty="0" smtClean="0"/>
              <a:t>2004</a:t>
            </a:r>
            <a:endParaRPr lang="en-GB" sz="900" dirty="0"/>
          </a:p>
          <a:p>
            <a:r>
              <a:rPr lang="en-GB" sz="900" dirty="0"/>
              <a:t>Ministry of Health. July 2005. </a:t>
            </a:r>
            <a:r>
              <a:rPr lang="en-GB" sz="900" i="1" dirty="0"/>
              <a:t>Emergency Obstetric Care Services in Malawi (Report of a Nationwide Assessment)</a:t>
            </a:r>
            <a:r>
              <a:rPr lang="en-GB" sz="900" dirty="0"/>
              <a:t> </a:t>
            </a:r>
          </a:p>
          <a:p>
            <a:r>
              <a:rPr lang="en-GB" sz="900" dirty="0"/>
              <a:t>Ministry of Health. March 2004. </a:t>
            </a:r>
            <a:r>
              <a:rPr lang="en-GB" sz="900" i="1" dirty="0"/>
              <a:t>Neonatal Care </a:t>
            </a:r>
            <a:r>
              <a:rPr lang="en-GB" sz="900" i="1" dirty="0" smtClean="0"/>
              <a:t>Protocols</a:t>
            </a:r>
            <a:endParaRPr lang="en-GB" sz="900" dirty="0"/>
          </a:p>
          <a:p>
            <a:r>
              <a:rPr lang="en-GB" sz="900" dirty="0"/>
              <a:t>Ministry of Health. </a:t>
            </a:r>
            <a:r>
              <a:rPr lang="en-GB" sz="900" i="1" dirty="0"/>
              <a:t>Obstetric Life Saving Skills Manual (Updated) </a:t>
            </a:r>
            <a:r>
              <a:rPr lang="en-GB" sz="900" dirty="0"/>
              <a:t>July 2006</a:t>
            </a:r>
          </a:p>
          <a:p>
            <a:r>
              <a:rPr lang="en-GB" sz="900" dirty="0"/>
              <a:t>Ministry of Health. </a:t>
            </a:r>
            <a:r>
              <a:rPr lang="en-GB" sz="900" i="1" dirty="0"/>
              <a:t>Obstetric Life Saving Skills Manual Original,</a:t>
            </a:r>
            <a:r>
              <a:rPr lang="en-GB" sz="900" dirty="0"/>
              <a:t> March </a:t>
            </a:r>
            <a:r>
              <a:rPr lang="en-GB" sz="900" dirty="0" smtClean="0"/>
              <a:t>2000</a:t>
            </a:r>
            <a:endParaRPr lang="en-GB" sz="900" dirty="0"/>
          </a:p>
          <a:p>
            <a:r>
              <a:rPr lang="en-GB" sz="900" dirty="0"/>
              <a:t>Ministry of Health. </a:t>
            </a:r>
            <a:r>
              <a:rPr lang="en-GB" sz="900" i="1" dirty="0"/>
              <a:t>PMTCT Guidelines for Implementers, </a:t>
            </a:r>
            <a:r>
              <a:rPr lang="en-GB" sz="900" i="1" dirty="0" smtClean="0"/>
              <a:t>2003</a:t>
            </a:r>
            <a:endParaRPr lang="en-GB" sz="900" dirty="0"/>
          </a:p>
          <a:p>
            <a:r>
              <a:rPr lang="en-GB" sz="900" i="1" dirty="0"/>
              <a:t>Ministry of Health. Rape and Sexual Assault Service Delivery </a:t>
            </a:r>
            <a:r>
              <a:rPr lang="en-GB" sz="900" i="1" dirty="0" smtClean="0"/>
              <a:t>Guidelines</a:t>
            </a:r>
            <a:endParaRPr lang="en-GB" sz="900" dirty="0"/>
          </a:p>
          <a:p>
            <a:r>
              <a:rPr lang="en-GB" sz="900" dirty="0"/>
              <a:t>Ministry of Health. </a:t>
            </a:r>
            <a:r>
              <a:rPr lang="en-GB" sz="900" i="1" dirty="0"/>
              <a:t>Road Map for Accelerating the Reduction of Maternal and Neonatal Mortality and Morbidity</a:t>
            </a:r>
            <a:r>
              <a:rPr lang="en-GB" sz="900" dirty="0"/>
              <a:t>, October </a:t>
            </a:r>
            <a:r>
              <a:rPr lang="en-GB" sz="900" dirty="0" smtClean="0"/>
              <a:t>2005</a:t>
            </a:r>
            <a:endParaRPr lang="en-GB" sz="900" dirty="0"/>
          </a:p>
          <a:p>
            <a:r>
              <a:rPr lang="en-GB" sz="900" dirty="0"/>
              <a:t>Ministry of Health.2003. </a:t>
            </a:r>
            <a:r>
              <a:rPr lang="en-GB" sz="900" i="1" dirty="0"/>
              <a:t>Prevention of Mother to Child Transmission of HIV, Handbook for Health </a:t>
            </a:r>
            <a:r>
              <a:rPr lang="en-GB" sz="900" i="1" dirty="0" smtClean="0"/>
              <a:t>workers</a:t>
            </a:r>
            <a:endParaRPr lang="en-GB" sz="900" dirty="0"/>
          </a:p>
        </p:txBody>
      </p:sp>
      <p:sp>
        <p:nvSpPr>
          <p:cNvPr id="4" name="Content Placeholder 3"/>
          <p:cNvSpPr>
            <a:spLocks noGrp="1"/>
          </p:cNvSpPr>
          <p:nvPr>
            <p:ph sz="half" idx="2"/>
          </p:nvPr>
        </p:nvSpPr>
        <p:spPr/>
        <p:txBody>
          <a:bodyPr>
            <a:normAutofit fontScale="32500" lnSpcReduction="20000"/>
          </a:bodyPr>
          <a:lstStyle/>
          <a:p>
            <a:r>
              <a:rPr lang="en-GB" dirty="0"/>
              <a:t>Ministry of Health/JHPIEGO. </a:t>
            </a:r>
            <a:r>
              <a:rPr lang="en-GB" i="1" dirty="0"/>
              <a:t>Cervical Cancer Service Delivery Guidelines, </a:t>
            </a:r>
            <a:r>
              <a:rPr lang="en-GB" dirty="0"/>
              <a:t>April </a:t>
            </a:r>
            <a:r>
              <a:rPr lang="en-GB" dirty="0" smtClean="0"/>
              <a:t>2005</a:t>
            </a:r>
            <a:endParaRPr lang="en-GB" dirty="0"/>
          </a:p>
          <a:p>
            <a:r>
              <a:rPr lang="en-GB" dirty="0"/>
              <a:t>Ministry of Health/JHPIEGO. </a:t>
            </a:r>
            <a:r>
              <a:rPr lang="en-GB" i="1" dirty="0"/>
              <a:t>Infection Prevention Standards,</a:t>
            </a:r>
            <a:r>
              <a:rPr lang="en-GB" dirty="0"/>
              <a:t> April </a:t>
            </a:r>
            <a:r>
              <a:rPr lang="en-GB" dirty="0" smtClean="0"/>
              <a:t>2006</a:t>
            </a:r>
            <a:endParaRPr lang="en-GB" dirty="0"/>
          </a:p>
          <a:p>
            <a:r>
              <a:rPr lang="en-GB" dirty="0"/>
              <a:t>Ministry of Health/JHPIEGO. </a:t>
            </a:r>
            <a:r>
              <a:rPr lang="en-GB" i="1" dirty="0"/>
              <a:t>Reproductive Health Service Delivery</a:t>
            </a:r>
            <a:r>
              <a:rPr lang="en-GB" dirty="0"/>
              <a:t> </a:t>
            </a:r>
            <a:r>
              <a:rPr lang="en-GB" i="1" dirty="0"/>
              <a:t>Guidelines</a:t>
            </a:r>
            <a:r>
              <a:rPr lang="en-GB" dirty="0"/>
              <a:t>, October,</a:t>
            </a:r>
            <a:r>
              <a:rPr lang="en-GB" i="1" dirty="0"/>
              <a:t> </a:t>
            </a:r>
            <a:r>
              <a:rPr lang="en-GB" dirty="0" smtClean="0"/>
              <a:t>2001</a:t>
            </a:r>
            <a:endParaRPr lang="en-GB" dirty="0"/>
          </a:p>
          <a:p>
            <a:r>
              <a:rPr lang="en-GB" dirty="0"/>
              <a:t>Ministry of Health/JHPIEGO. </a:t>
            </a:r>
            <a:r>
              <a:rPr lang="en-GB" i="1" dirty="0"/>
              <a:t>Reproductive Health Standards,</a:t>
            </a:r>
            <a:r>
              <a:rPr lang="en-GB" dirty="0"/>
              <a:t> November </a:t>
            </a:r>
            <a:r>
              <a:rPr lang="en-GB" dirty="0" smtClean="0"/>
              <a:t>2006</a:t>
            </a:r>
            <a:endParaRPr lang="en-GB" dirty="0"/>
          </a:p>
          <a:p>
            <a:r>
              <a:rPr lang="en-GB" dirty="0"/>
              <a:t>Ministry of Health/JHPIEGO. </a:t>
            </a:r>
            <a:r>
              <a:rPr lang="en-GB" i="1" dirty="0"/>
              <a:t>Reproductive Health Strategy, June </a:t>
            </a:r>
            <a:r>
              <a:rPr lang="en-GB" i="1" dirty="0" smtClean="0"/>
              <a:t>2006</a:t>
            </a:r>
            <a:endParaRPr lang="en-GB" dirty="0"/>
          </a:p>
          <a:p>
            <a:r>
              <a:rPr lang="en-GB" dirty="0"/>
              <a:t>Ministry of Health/JHPIEGO. </a:t>
            </a:r>
            <a:r>
              <a:rPr lang="en-GB" i="1" dirty="0"/>
              <a:t>Reproductive Health/Family Planning Learning Package for Preservice Education</a:t>
            </a:r>
            <a:r>
              <a:rPr lang="en-GB" dirty="0"/>
              <a:t>, November 2002</a:t>
            </a:r>
          </a:p>
          <a:p>
            <a:r>
              <a:rPr lang="en-GB" dirty="0" smtClean="0"/>
              <a:t>Ministry </a:t>
            </a:r>
            <a:r>
              <a:rPr lang="en-GB" dirty="0"/>
              <a:t>of Health/NAC, </a:t>
            </a:r>
            <a:r>
              <a:rPr lang="en-GB" i="1" dirty="0"/>
              <a:t>Management of Sexually Transmitted Infections Using Syndromic Management Approach, Guidelines for Service Delivery,</a:t>
            </a:r>
            <a:r>
              <a:rPr lang="en-GB" dirty="0"/>
              <a:t> Second Edition Vo. 03 May </a:t>
            </a:r>
            <a:r>
              <a:rPr lang="en-GB" dirty="0" smtClean="0"/>
              <a:t>2004</a:t>
            </a:r>
            <a:r>
              <a:rPr lang="en-GB" dirty="0"/>
              <a:t> </a:t>
            </a:r>
          </a:p>
          <a:p>
            <a:r>
              <a:rPr lang="en-GB" dirty="0"/>
              <a:t>Online.http://</a:t>
            </a:r>
            <a:r>
              <a:rPr lang="en-GB" dirty="0" smtClean="0"/>
              <a:t>www.reproline.jhu.edu</a:t>
            </a:r>
            <a:endParaRPr lang="en-GB" dirty="0"/>
          </a:p>
          <a:p>
            <a:r>
              <a:rPr lang="en-GB" dirty="0"/>
              <a:t>Tietjen L, Cronin W, March 1992. </a:t>
            </a:r>
            <a:r>
              <a:rPr lang="en-GB" i="1" dirty="0"/>
              <a:t>McIntosh N, Infection Prevention for </a:t>
            </a:r>
            <a:endParaRPr lang="en-GB" dirty="0"/>
          </a:p>
          <a:p>
            <a:r>
              <a:rPr lang="en-GB" i="1" dirty="0"/>
              <a:t>Family Planning Service </a:t>
            </a:r>
            <a:r>
              <a:rPr lang="en-GB" i="1" dirty="0" smtClean="0"/>
              <a:t>Programs</a:t>
            </a:r>
            <a:endParaRPr lang="en-GB" dirty="0"/>
          </a:p>
          <a:p>
            <a:r>
              <a:rPr lang="en-GB" dirty="0"/>
              <a:t>WHO/UNFPA/UNICEF/WORLD BANK. 2003. </a:t>
            </a:r>
            <a:r>
              <a:rPr lang="en-GB" i="1" dirty="0"/>
              <a:t>Managing Newborn </a:t>
            </a:r>
            <a:r>
              <a:rPr lang="en-GB" i="1" dirty="0" smtClean="0"/>
              <a:t>Problems</a:t>
            </a:r>
            <a:endParaRPr lang="en-GB" dirty="0"/>
          </a:p>
          <a:p>
            <a:r>
              <a:rPr lang="pt-BR" dirty="0"/>
              <a:t>Winkler J, Oliveras E, McIntosh N, 1994. </a:t>
            </a:r>
            <a:r>
              <a:rPr lang="en-GB" i="1" dirty="0"/>
              <a:t>Postabotion Care Reference Manual for Improving Quality of </a:t>
            </a:r>
            <a:r>
              <a:rPr lang="en-GB" i="1" dirty="0" smtClean="0"/>
              <a:t>Care</a:t>
            </a:r>
            <a:endParaRPr lang="en-GB" dirty="0"/>
          </a:p>
          <a:p>
            <a:r>
              <a:rPr lang="en-GB" dirty="0"/>
              <a:t>World Health Organization (WHO).</a:t>
            </a:r>
            <a:r>
              <a:rPr lang="en-GB" i="1" dirty="0"/>
              <a:t> 2004.  World Health Organization Medical Eligibility Criteria for Contraceptive </a:t>
            </a:r>
            <a:r>
              <a:rPr lang="en-GB" i="1" dirty="0" smtClean="0"/>
              <a:t>Use</a:t>
            </a:r>
            <a:endParaRPr lang="en-GB" dirty="0"/>
          </a:p>
          <a:p>
            <a:r>
              <a:rPr lang="en-GB" dirty="0"/>
              <a:t>World Health Organization(WHO). 2002. </a:t>
            </a:r>
            <a:r>
              <a:rPr lang="en-GB" i="1" dirty="0"/>
              <a:t>Managing Complication in Pregnancy and Child Birth (Addendum for use in the African Region,) </a:t>
            </a:r>
            <a:r>
              <a:rPr lang="en-GB" dirty="0" smtClean="0"/>
              <a:t>2002</a:t>
            </a:r>
            <a:endParaRPr lang="en-GB" dirty="0"/>
          </a:p>
          <a:p>
            <a:r>
              <a:rPr lang="en-GB" dirty="0"/>
              <a:t>World Health Organization(WHO). 2002. </a:t>
            </a:r>
            <a:r>
              <a:rPr lang="en-GB" i="1" dirty="0"/>
              <a:t>Managing Complications in Pregnancy and Child Birth (A guide for midwives and child health</a:t>
            </a:r>
            <a:r>
              <a:rPr lang="en-GB" i="1" dirty="0" smtClean="0"/>
              <a:t>)</a:t>
            </a:r>
            <a:endParaRPr lang="en-GB" dirty="0"/>
          </a:p>
          <a:p>
            <a:r>
              <a:rPr lang="en-GB" dirty="0"/>
              <a:t>Ministry of Health of Kenya.  </a:t>
            </a:r>
            <a:r>
              <a:rPr lang="en-GB" i="1" dirty="0"/>
              <a:t>Family Planning Guidelines for Service Providers March </a:t>
            </a:r>
            <a:r>
              <a:rPr lang="en-GB" i="1" dirty="0" smtClean="0"/>
              <a:t>2005</a:t>
            </a:r>
            <a:endParaRPr lang="en-GB" dirty="0"/>
          </a:p>
          <a:p>
            <a:r>
              <a:rPr lang="en-GB" dirty="0"/>
              <a:t>Hatcher, RH, Rinehart, W, Blackburn, R, Geller, J.S., and Shelton, J.D</a:t>
            </a:r>
            <a:r>
              <a:rPr lang="en-GB" i="1" dirty="0"/>
              <a:t>.  The Essentials of contraceptive Technology.  Baltimore, Johns Hopkins University School of Public Health, Population Information Program, 1997</a:t>
            </a:r>
            <a:r>
              <a:rPr lang="en-GB" i="1" dirty="0" smtClean="0"/>
              <a:t>.</a:t>
            </a:r>
            <a:endParaRPr lang="en-GB" dirty="0"/>
          </a:p>
          <a:p>
            <a:endParaRPr lang="en-GB" dirty="0"/>
          </a:p>
        </p:txBody>
      </p:sp>
    </p:spTree>
    <p:extLst>
      <p:ext uri="{BB962C8B-B14F-4D97-AF65-F5344CB8AC3E}">
        <p14:creationId xmlns:p14="http://schemas.microsoft.com/office/powerpoint/2010/main" val="3279721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MALAWI NATIONAL GUIDELINES</a:t>
            </a:r>
            <a:endParaRPr lang="en-GB" dirty="0"/>
          </a:p>
        </p:txBody>
      </p:sp>
      <p:sp>
        <p:nvSpPr>
          <p:cNvPr id="3" name="Content Placeholder 2"/>
          <p:cNvSpPr>
            <a:spLocks noGrp="1"/>
          </p:cNvSpPr>
          <p:nvPr>
            <p:ph idx="1"/>
          </p:nvPr>
        </p:nvSpPr>
        <p:spPr/>
        <p:txBody>
          <a:bodyPr/>
          <a:lstStyle/>
          <a:p>
            <a:r>
              <a:rPr lang="en-GB" dirty="0" smtClean="0"/>
              <a:t>In Malawi, the </a:t>
            </a:r>
            <a:r>
              <a:rPr lang="en-GB" dirty="0"/>
              <a:t>word </a:t>
            </a:r>
            <a:r>
              <a:rPr lang="en-GB" b="1" dirty="0">
                <a:solidFill>
                  <a:srgbClr val="00B050"/>
                </a:solidFill>
              </a:rPr>
              <a:t>“guidelines” </a:t>
            </a:r>
            <a:r>
              <a:rPr lang="en-GB" dirty="0"/>
              <a:t>is a generic term for various documents that describe how standards are achieved. </a:t>
            </a:r>
            <a:endParaRPr lang="en-GB" dirty="0" smtClean="0"/>
          </a:p>
          <a:p>
            <a:r>
              <a:rPr lang="en-GB" dirty="0" smtClean="0"/>
              <a:t>Two </a:t>
            </a:r>
            <a:r>
              <a:rPr lang="en-GB" dirty="0"/>
              <a:t>broad types of guidelines exist at national level: </a:t>
            </a:r>
            <a:endParaRPr lang="en-GB" dirty="0" smtClean="0"/>
          </a:p>
          <a:p>
            <a:pPr lvl="1"/>
            <a:r>
              <a:rPr lang="en-GB" dirty="0" smtClean="0"/>
              <a:t>policy guidelines, </a:t>
            </a:r>
            <a:r>
              <a:rPr lang="en-GB" dirty="0"/>
              <a:t>and </a:t>
            </a:r>
            <a:endParaRPr lang="en-GB" dirty="0" smtClean="0"/>
          </a:p>
          <a:p>
            <a:pPr lvl="1"/>
            <a:r>
              <a:rPr lang="en-GB" dirty="0" smtClean="0"/>
              <a:t>service </a:t>
            </a:r>
            <a:r>
              <a:rPr lang="en-GB" dirty="0"/>
              <a:t>delivery </a:t>
            </a:r>
            <a:r>
              <a:rPr lang="en-GB" dirty="0" smtClean="0"/>
              <a:t>guidelines.</a:t>
            </a:r>
            <a:endParaRPr lang="en-GB" dirty="0"/>
          </a:p>
          <a:p>
            <a:endParaRPr lang="en-GB" dirty="0"/>
          </a:p>
        </p:txBody>
      </p:sp>
    </p:spTree>
    <p:extLst>
      <p:ext uri="{BB962C8B-B14F-4D97-AF65-F5344CB8AC3E}">
        <p14:creationId xmlns:p14="http://schemas.microsoft.com/office/powerpoint/2010/main" val="579254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GUIDELINES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Malawi National Health Policy</a:t>
            </a:r>
          </a:p>
          <a:p>
            <a:pPr marL="514350" indent="-514350">
              <a:buFont typeface="+mj-lt"/>
              <a:buAutoNum type="arabicPeriod"/>
            </a:pPr>
            <a:r>
              <a:rPr lang="en-GB" dirty="0" smtClean="0"/>
              <a:t>All Malawi Programme Policies</a:t>
            </a:r>
          </a:p>
          <a:p>
            <a:pPr marL="914400" lvl="1" indent="-514350">
              <a:buFont typeface="+mj-lt"/>
              <a:buAutoNum type="arabicPeriod"/>
            </a:pPr>
            <a:r>
              <a:rPr lang="en-GB" dirty="0" smtClean="0"/>
              <a:t>Must be aligned to the National Health Policy</a:t>
            </a:r>
          </a:p>
          <a:p>
            <a:pPr marL="0" indent="0">
              <a:buNone/>
            </a:pPr>
            <a:r>
              <a:rPr lang="en-GB" dirty="0" smtClean="0"/>
              <a:t>	e.g. National Reproductive Health Policy</a:t>
            </a:r>
            <a:endParaRPr lang="en-GB" dirty="0"/>
          </a:p>
          <a:p>
            <a:pPr marL="914400" lvl="1" indent="-514350">
              <a:buFont typeface="+mj-lt"/>
              <a:buAutoNum type="arabicPeriod"/>
            </a:pPr>
            <a:endParaRPr lang="en-GB" dirty="0" smtClean="0"/>
          </a:p>
          <a:p>
            <a:pPr marL="400050" lvl="1" indent="0">
              <a:buNone/>
            </a:pPr>
            <a:endParaRPr lang="en-GB" dirty="0"/>
          </a:p>
        </p:txBody>
      </p:sp>
    </p:spTree>
    <p:extLst>
      <p:ext uri="{BB962C8B-B14F-4D97-AF65-F5344CB8AC3E}">
        <p14:creationId xmlns:p14="http://schemas.microsoft.com/office/powerpoint/2010/main" val="366123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GUIDELINES</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sz="3600" dirty="0"/>
              <a:t>The Malawi National Health Policy is recently revised and is aligned to the </a:t>
            </a:r>
            <a:endParaRPr lang="en-GB" sz="3600" dirty="0" smtClean="0"/>
          </a:p>
          <a:p>
            <a:pPr lvl="1"/>
            <a:r>
              <a:rPr lang="en-GB" sz="3600" dirty="0" smtClean="0"/>
              <a:t>WHO </a:t>
            </a:r>
            <a:r>
              <a:rPr lang="en-GB" sz="3600" dirty="0"/>
              <a:t>Policy Guidelines </a:t>
            </a:r>
            <a:endParaRPr lang="en-GB" sz="3600" dirty="0" smtClean="0"/>
          </a:p>
          <a:p>
            <a:pPr lvl="1"/>
            <a:r>
              <a:rPr lang="en-GB" sz="3600" dirty="0" smtClean="0"/>
              <a:t>African </a:t>
            </a:r>
            <a:r>
              <a:rPr lang="en-GB" sz="3600" dirty="0"/>
              <a:t>Union Health Strategy, </a:t>
            </a:r>
            <a:r>
              <a:rPr lang="en-GB" sz="3600" dirty="0" smtClean="0"/>
              <a:t>and</a:t>
            </a:r>
          </a:p>
          <a:p>
            <a:pPr lvl="1"/>
            <a:r>
              <a:rPr lang="en-GB" sz="3600" dirty="0" smtClean="0"/>
              <a:t>Southern </a:t>
            </a:r>
            <a:r>
              <a:rPr lang="en-GB" sz="3600" dirty="0"/>
              <a:t>African Development </a:t>
            </a:r>
            <a:r>
              <a:rPr lang="en-GB" sz="3600" dirty="0" smtClean="0"/>
              <a:t>Community </a:t>
            </a:r>
          </a:p>
          <a:p>
            <a:pPr lvl="1"/>
            <a:endParaRPr lang="en-GB" dirty="0" smtClean="0"/>
          </a:p>
          <a:p>
            <a:pPr marL="457200" lvl="1" indent="0">
              <a:buNone/>
            </a:pPr>
            <a:r>
              <a:rPr lang="en-GB" sz="3600" dirty="0" smtClean="0"/>
              <a:t>NB communities </a:t>
            </a:r>
            <a:r>
              <a:rPr lang="en-GB" sz="3600" dirty="0"/>
              <a:t>that Malawi </a:t>
            </a:r>
            <a:r>
              <a:rPr lang="en-GB" sz="3600" dirty="0" smtClean="0"/>
              <a:t>belongs</a:t>
            </a:r>
            <a:endParaRPr lang="en-GB" sz="3600" dirty="0"/>
          </a:p>
          <a:p>
            <a:pPr marL="914400" lvl="1" indent="-514350">
              <a:buFont typeface="+mj-lt"/>
              <a:buAutoNum type="arabicPeriod"/>
            </a:pPr>
            <a:endParaRPr lang="en-GB" dirty="0" smtClean="0"/>
          </a:p>
          <a:p>
            <a:pPr marL="400050" lvl="1" indent="0">
              <a:buNone/>
            </a:pPr>
            <a:endParaRPr lang="en-GB" dirty="0"/>
          </a:p>
        </p:txBody>
      </p:sp>
    </p:spTree>
    <p:extLst>
      <p:ext uri="{BB962C8B-B14F-4D97-AF65-F5344CB8AC3E}">
        <p14:creationId xmlns:p14="http://schemas.microsoft.com/office/powerpoint/2010/main" val="140567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Policy </a:t>
            </a:r>
            <a:r>
              <a:rPr lang="en-GB" b="1" dirty="0" smtClean="0"/>
              <a:t>Guidelines</a:t>
            </a:r>
            <a:endParaRPr lang="en-GB" dirty="0"/>
          </a:p>
        </p:txBody>
      </p:sp>
      <p:sp>
        <p:nvSpPr>
          <p:cNvPr id="3" name="Content Placeholder 2"/>
          <p:cNvSpPr>
            <a:spLocks noGrp="1"/>
          </p:cNvSpPr>
          <p:nvPr>
            <p:ph idx="1"/>
          </p:nvPr>
        </p:nvSpPr>
        <p:spPr/>
        <p:txBody>
          <a:bodyPr/>
          <a:lstStyle/>
          <a:p>
            <a:pPr marL="0" indent="0">
              <a:buNone/>
            </a:pPr>
            <a:r>
              <a:rPr lang="en-GB" b="1" dirty="0" smtClean="0"/>
              <a:t>Policy </a:t>
            </a:r>
            <a:r>
              <a:rPr lang="en-GB" b="1" dirty="0"/>
              <a:t>Guidelines describe:</a:t>
            </a:r>
            <a:endParaRPr lang="en-GB" dirty="0"/>
          </a:p>
          <a:p>
            <a:pPr lvl="0"/>
            <a:r>
              <a:rPr lang="en-GB" dirty="0"/>
              <a:t>Which services are to be officially offered</a:t>
            </a:r>
          </a:p>
          <a:p>
            <a:pPr lvl="0"/>
            <a:r>
              <a:rPr lang="en-GB" dirty="0"/>
              <a:t>Who may receive these services</a:t>
            </a:r>
          </a:p>
          <a:p>
            <a:pPr lvl="0"/>
            <a:r>
              <a:rPr lang="en-GB" dirty="0"/>
              <a:t>Where these services will be delivered</a:t>
            </a:r>
          </a:p>
          <a:p>
            <a:pPr lvl="0"/>
            <a:r>
              <a:rPr lang="en-GB" dirty="0"/>
              <a:t>How often certain services are to be delivered and</a:t>
            </a:r>
          </a:p>
          <a:p>
            <a:pPr lvl="0"/>
            <a:r>
              <a:rPr lang="en-GB" dirty="0"/>
              <a:t>What minimal acceptable level of performance is </a:t>
            </a:r>
            <a:r>
              <a:rPr lang="en-GB" dirty="0" smtClean="0"/>
              <a:t>to be offered</a:t>
            </a:r>
            <a:endParaRPr lang="en-GB" dirty="0"/>
          </a:p>
          <a:p>
            <a:pPr marL="0" indent="0">
              <a:buNone/>
            </a:pPr>
            <a:endParaRPr lang="en-GB" dirty="0"/>
          </a:p>
        </p:txBody>
      </p:sp>
    </p:spTree>
    <p:extLst>
      <p:ext uri="{BB962C8B-B14F-4D97-AF65-F5344CB8AC3E}">
        <p14:creationId xmlns:p14="http://schemas.microsoft.com/office/powerpoint/2010/main" val="843478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Policy </a:t>
            </a:r>
            <a:r>
              <a:rPr lang="en-GB" b="1" dirty="0" smtClean="0"/>
              <a:t>Guidelines</a:t>
            </a:r>
            <a:endParaRPr lang="en-GB" dirty="0"/>
          </a:p>
        </p:txBody>
      </p:sp>
      <p:sp>
        <p:nvSpPr>
          <p:cNvPr id="3" name="Content Placeholder 2"/>
          <p:cNvSpPr>
            <a:spLocks noGrp="1"/>
          </p:cNvSpPr>
          <p:nvPr>
            <p:ph idx="1"/>
          </p:nvPr>
        </p:nvSpPr>
        <p:spPr/>
        <p:txBody>
          <a:bodyPr/>
          <a:lstStyle/>
          <a:p>
            <a:pPr marL="0" indent="0" algn="ctr">
              <a:spcBef>
                <a:spcPts val="0"/>
              </a:spcBef>
              <a:buNone/>
              <a:defRPr/>
            </a:pPr>
            <a:r>
              <a:rPr lang="en-GB" sz="4000" dirty="0"/>
              <a:t>Policy guidelines do not contain the technical information needed to provide services; rather, they serve as a general outline for the provision of services.</a:t>
            </a:r>
          </a:p>
          <a:p>
            <a:pPr marL="0" indent="0">
              <a:buNone/>
            </a:pPr>
            <a:endParaRPr lang="en-GB" dirty="0"/>
          </a:p>
        </p:txBody>
      </p:sp>
    </p:spTree>
    <p:extLst>
      <p:ext uri="{BB962C8B-B14F-4D97-AF65-F5344CB8AC3E}">
        <p14:creationId xmlns:p14="http://schemas.microsoft.com/office/powerpoint/2010/main" val="2882562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Malawi Reproductive Health Policy</a:t>
            </a:r>
            <a:endParaRPr lang="en-GB" dirty="0"/>
          </a:p>
        </p:txBody>
      </p:sp>
      <p:sp>
        <p:nvSpPr>
          <p:cNvPr id="3" name="Content Placeholder 2"/>
          <p:cNvSpPr>
            <a:spLocks noGrp="1"/>
          </p:cNvSpPr>
          <p:nvPr>
            <p:ph idx="1"/>
          </p:nvPr>
        </p:nvSpPr>
        <p:spPr/>
        <p:txBody>
          <a:bodyPr>
            <a:normAutofit/>
          </a:bodyPr>
          <a:lstStyle/>
          <a:p>
            <a:r>
              <a:rPr lang="en-GB" dirty="0" smtClean="0"/>
              <a:t>This recently revised.</a:t>
            </a:r>
          </a:p>
          <a:p>
            <a:r>
              <a:rPr lang="en-GB" dirty="0" smtClean="0"/>
              <a:t>It addresses all components of reproductive health</a:t>
            </a:r>
          </a:p>
          <a:p>
            <a:r>
              <a:rPr lang="en-GB" dirty="0" smtClean="0"/>
              <a:t>How much each of these components are covered depends on the SWAp programme of work</a:t>
            </a:r>
          </a:p>
          <a:p>
            <a:r>
              <a:rPr lang="en-GB" dirty="0" smtClean="0"/>
              <a:t>Cancer is just being covered in the SWAp PoW now hence the need for revising the policy.</a:t>
            </a:r>
            <a:endParaRPr lang="en-GB" dirty="0"/>
          </a:p>
        </p:txBody>
      </p:sp>
    </p:spTree>
    <p:extLst>
      <p:ext uri="{BB962C8B-B14F-4D97-AF65-F5344CB8AC3E}">
        <p14:creationId xmlns:p14="http://schemas.microsoft.com/office/powerpoint/2010/main" val="2270269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 Malawi Reproductive Health Policy</a:t>
            </a:r>
            <a:endParaRPr lang="en-GB" dirty="0"/>
          </a:p>
        </p:txBody>
      </p:sp>
      <p:sp>
        <p:nvSpPr>
          <p:cNvPr id="3" name="Content Placeholder 2"/>
          <p:cNvSpPr>
            <a:spLocks noGrp="1"/>
          </p:cNvSpPr>
          <p:nvPr>
            <p:ph idx="1"/>
          </p:nvPr>
        </p:nvSpPr>
        <p:spPr/>
        <p:txBody>
          <a:bodyPr>
            <a:normAutofit lnSpcReduction="10000"/>
          </a:bodyPr>
          <a:lstStyle/>
          <a:p>
            <a:r>
              <a:rPr lang="en-GB" dirty="0" smtClean="0"/>
              <a:t>Recent changes in the delegation of the delivery of DMPA to HSAs, necessitated the revision of the policy.</a:t>
            </a:r>
          </a:p>
          <a:p>
            <a:r>
              <a:rPr lang="en-GB" dirty="0" smtClean="0"/>
              <a:t>It had to meet the values of the recently developed Health Policy.</a:t>
            </a:r>
          </a:p>
          <a:p>
            <a:r>
              <a:rPr lang="en-GB" dirty="0" smtClean="0"/>
              <a:t>Guiding principles are those identified in the Health Policy.</a:t>
            </a:r>
          </a:p>
          <a:p>
            <a:r>
              <a:rPr lang="en-GB" dirty="0" smtClean="0"/>
              <a:t>Cancer is just being covered in the SWAp PoW now hence the need for revising the policy.</a:t>
            </a:r>
            <a:endParaRPr lang="en-GB" dirty="0"/>
          </a:p>
        </p:txBody>
      </p:sp>
    </p:spTree>
    <p:extLst>
      <p:ext uri="{BB962C8B-B14F-4D97-AF65-F5344CB8AC3E}">
        <p14:creationId xmlns:p14="http://schemas.microsoft.com/office/powerpoint/2010/main" val="4131822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TotalTime>
  <Words>1362</Words>
  <Application>Microsoft Office PowerPoint</Application>
  <PresentationFormat>On-screen Show (4:3)</PresentationFormat>
  <Paragraphs>175</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CLINICAL GUIDELINES  DEVELOPMENT</vt:lpstr>
      <vt:lpstr>MALAWI SCENARIO</vt:lpstr>
      <vt:lpstr>MALAWI NATIONAL GUIDELINES</vt:lpstr>
      <vt:lpstr>POLICY GUIDELINES</vt:lpstr>
      <vt:lpstr>POLICY GUIDELINES</vt:lpstr>
      <vt:lpstr>Policy Guidelines</vt:lpstr>
      <vt:lpstr>Policy Guidelines</vt:lpstr>
      <vt:lpstr>1. Malawi Reproductive Health Policy</vt:lpstr>
      <vt:lpstr>2. Malawi Reproductive Health Policy</vt:lpstr>
      <vt:lpstr>1. Service Delivery Guidelines</vt:lpstr>
      <vt:lpstr>2. Service Delivery Guidelines</vt:lpstr>
      <vt:lpstr>Standards</vt:lpstr>
      <vt:lpstr>PURPOSE OF MRHSDG</vt:lpstr>
      <vt:lpstr>1. Objectives of Clinical Guidelines</vt:lpstr>
      <vt:lpstr>2. Objectives of Clinical Guidelines</vt:lpstr>
      <vt:lpstr>Process of Developing the Clinical Service Delivery Guidelines</vt:lpstr>
      <vt:lpstr>FINALISATION OF THE CLINICAL GUIDELINES</vt:lpstr>
      <vt:lpstr> How is the Clinical Guidelines are structured </vt:lpstr>
      <vt:lpstr> Limitations of the Malawi National RH Service Delivery Guidelines? </vt:lpstr>
      <vt:lpstr>ETATMBA OBSTETRIC PROTOCOLS</vt:lpstr>
      <vt:lpstr> TO ENSURE BEING UP TO DATE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GUIDELINES –  THE PROCESS</dc:title>
  <dc:creator>Chisale Mhango</dc:creator>
  <cp:lastModifiedBy>mzsfaf</cp:lastModifiedBy>
  <cp:revision>23</cp:revision>
  <dcterms:created xsi:type="dcterms:W3CDTF">2012-05-11T06:15:19Z</dcterms:created>
  <dcterms:modified xsi:type="dcterms:W3CDTF">2012-05-16T06:10:09Z</dcterms:modified>
</cp:coreProperties>
</file>