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4" r:id="rId6"/>
    <p:sldId id="275" r:id="rId7"/>
    <p:sldId id="260" r:id="rId8"/>
    <p:sldId id="261" r:id="rId9"/>
    <p:sldId id="262" r:id="rId10"/>
    <p:sldId id="263" r:id="rId11"/>
    <p:sldId id="265" r:id="rId12"/>
    <p:sldId id="266" r:id="rId13"/>
    <p:sldId id="276" r:id="rId14"/>
    <p:sldId id="268" r:id="rId15"/>
    <p:sldId id="267" r:id="rId16"/>
    <p:sldId id="269" r:id="rId17"/>
    <p:sldId id="270" r:id="rId18"/>
    <p:sldId id="271" r:id="rId19"/>
    <p:sldId id="272" r:id="rId20"/>
    <p:sldId id="277" r:id="rId21"/>
    <p:sldId id="273" r:id="rId2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43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12"/>
    </p:cViewPr>
  </p:sorterViewPr>
  <p:notesViewPr>
    <p:cSldViewPr>
      <p:cViewPr varScale="1">
        <p:scale>
          <a:sx n="53" d="100"/>
          <a:sy n="53" d="100"/>
        </p:scale>
        <p:origin x="-2658" y="-7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9D86D-5A0C-48F9-9FF6-2D2322909B11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4EB61-E032-4D1A-A099-BF1EDD32A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005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Speaker’s</a:t>
            </a:r>
            <a:r>
              <a:rPr lang="en-GB" b="1" baseline="0" dirty="0" smtClean="0"/>
              <a:t> notes:</a:t>
            </a:r>
          </a:p>
          <a:p>
            <a:endParaRPr lang="en-GB" baseline="0" dirty="0" smtClean="0"/>
          </a:p>
          <a:p>
            <a:r>
              <a:rPr lang="en-GB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Adapted from University of Illinois at Chicago tutorials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337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3724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197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731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5431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7311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8768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0003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1193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1193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100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8093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1748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715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95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755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197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617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755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386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EB61-E032-4D1A-A099-BF1EDD32A14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372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2E78E5-D689-4621-98AA-54B2890FFA4E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3A8D387-B352-43E5-9138-8C54B42C35F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bp.lib.uic.edu/nursing/node/?q=node/67#validity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bp.lib.uic.edu/nursing/node/?q=node/67#confounding" TargetMode="External"/><Relationship Id="rId4" Type="http://schemas.openxmlformats.org/officeDocument/2006/relationships/hyperlink" Target="http://ebp.lib.uic.edu/nursing/node/?q=node/67#reliability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bp.lib.uic.edu/nursing/node/?q=node/67#contro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ebp.lib.uic.edu/nursing/node/?q=node/67#placebo" TargetMode="External"/><Relationship Id="rId4" Type="http://schemas.openxmlformats.org/officeDocument/2006/relationships/hyperlink" Target="http://ebp.lib.uic.edu/nursing/node/?q=node/67#experimental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ebp.lib.uic.edu/nursing/node/?q=node/67#intention" TargetMode="External"/><Relationship Id="rId3" Type="http://schemas.openxmlformats.org/officeDocument/2006/relationships/hyperlink" Target="http://ebp.lib.uic.edu/nursing/node/?q=node/67#independent" TargetMode="External"/><Relationship Id="rId7" Type="http://schemas.openxmlformats.org/officeDocument/2006/relationships/hyperlink" Target="http://ebp.lib.uic.edu/nursing/node/?q=node/67#blindin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bp.lib.uic.edu/nursing/node/?q=node/67#random" TargetMode="External"/><Relationship Id="rId5" Type="http://schemas.openxmlformats.org/officeDocument/2006/relationships/hyperlink" Target="http://ebp.lib.uic.edu/nursing/node/?q=node/67#sample" TargetMode="External"/><Relationship Id="rId4" Type="http://schemas.openxmlformats.org/officeDocument/2006/relationships/hyperlink" Target="http://ebp.lib.uic.edu/nursing/node/?q=node/67#dependent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TO READ AN ACADEMIC PAPER: Appraising the evidence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Chisale Mhango FRCOG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506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Questions </a:t>
            </a:r>
            <a:r>
              <a:rPr lang="en-GB" sz="3600" b="1" dirty="0"/>
              <a:t>to help </a:t>
            </a:r>
            <a:r>
              <a:rPr lang="en-GB" sz="3600" b="1" dirty="0" smtClean="0"/>
              <a:t>sort </a:t>
            </a:r>
            <a:r>
              <a:rPr lang="en-GB" sz="3600" b="1" dirty="0"/>
              <a:t>out the building blocks of the writer's </a:t>
            </a:r>
            <a:r>
              <a:rPr lang="en-GB" sz="3600" b="1" dirty="0" smtClean="0"/>
              <a:t>argument (2)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3500" b="1" dirty="0"/>
              <a:t>Effectiveness</a:t>
            </a:r>
            <a:endParaRPr lang="en-GB" sz="3500" b="1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2900" dirty="0"/>
              <a:t>What were the strengths of the article? </a:t>
            </a:r>
            <a:endParaRPr lang="en-GB" sz="29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2900" dirty="0"/>
              <a:t>Was it difficult to read and understand? </a:t>
            </a:r>
            <a:endParaRPr lang="en-GB" sz="29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2900" dirty="0" smtClean="0"/>
              <a:t>Did </a:t>
            </a:r>
            <a:r>
              <a:rPr lang="en-GB" sz="2900" dirty="0"/>
              <a:t>the structure of sentences and paragraphs and the overall organization guide you and help you follow the author's intent? </a:t>
            </a:r>
            <a:endParaRPr lang="en-GB" sz="29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2900" dirty="0"/>
              <a:t>Did all the material seem relevant to the points made?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1500808"/>
            <a:ext cx="4392488" cy="5357192"/>
          </a:xfrm>
        </p:spPr>
        <p:txBody>
          <a:bodyPr>
            <a:noAutofit/>
          </a:bodyPr>
          <a:lstStyle/>
          <a:p>
            <a:r>
              <a:rPr lang="en-GB" sz="2400" dirty="0"/>
              <a:t>Mastering academic reading takes time and practice. </a:t>
            </a:r>
            <a:endParaRPr lang="en-GB" sz="2400" dirty="0" smtClean="0"/>
          </a:p>
          <a:p>
            <a:r>
              <a:rPr lang="en-GB" sz="2400" dirty="0" smtClean="0"/>
              <a:t>We </a:t>
            </a:r>
            <a:r>
              <a:rPr lang="en-GB" sz="2400" dirty="0"/>
              <a:t>have faith in your ability to improve your academic reading skills throughout your </a:t>
            </a:r>
            <a:r>
              <a:rPr lang="en-GB" sz="2400" dirty="0" smtClean="0"/>
              <a:t>career. </a:t>
            </a:r>
          </a:p>
          <a:p>
            <a:r>
              <a:rPr lang="en-GB" sz="2400" dirty="0" smtClean="0"/>
              <a:t>Be </a:t>
            </a:r>
            <a:r>
              <a:rPr lang="en-GB" sz="2400" dirty="0"/>
              <a:t>patient with </a:t>
            </a:r>
            <a:r>
              <a:rPr lang="en-GB" sz="2400" dirty="0" smtClean="0"/>
              <a:t>yourself; with </a:t>
            </a:r>
            <a:r>
              <a:rPr lang="en-GB" sz="2400" dirty="0"/>
              <a:t>perseverance and hard work, you will hone your skills and will learn more and more. </a:t>
            </a:r>
            <a:endParaRPr lang="en-GB" sz="2400" dirty="0" smtClean="0"/>
          </a:p>
          <a:p>
            <a:r>
              <a:rPr lang="en-GB" sz="2400" dirty="0" smtClean="0"/>
              <a:t>Another </a:t>
            </a:r>
            <a:r>
              <a:rPr lang="en-GB" sz="2400" dirty="0"/>
              <a:t>benefit of improving your critical reading skills is that they will help you become a better writer. </a:t>
            </a:r>
            <a:endParaRPr lang="en-GB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10750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0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Evaluating the </a:t>
            </a:r>
            <a:r>
              <a:rPr lang="en-GB" b="1" dirty="0">
                <a:hlinkClick r:id="rId3"/>
              </a:rPr>
              <a:t>validity</a:t>
            </a:r>
            <a:r>
              <a:rPr lang="en-GB" dirty="0"/>
              <a:t> and </a:t>
            </a:r>
            <a:r>
              <a:rPr lang="en-GB" b="1" dirty="0" smtClean="0">
                <a:hlinkClick r:id="rId4"/>
              </a:rPr>
              <a:t>reliability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Weaknesses </a:t>
            </a:r>
            <a:r>
              <a:rPr lang="en-GB" dirty="0"/>
              <a:t>do occur </a:t>
            </a:r>
            <a:r>
              <a:rPr lang="en-GB" dirty="0" smtClean="0"/>
              <a:t>even among studies published in peer journals. </a:t>
            </a:r>
          </a:p>
          <a:p>
            <a:r>
              <a:rPr lang="en-GB" dirty="0" smtClean="0"/>
              <a:t>Some </a:t>
            </a:r>
            <a:r>
              <a:rPr lang="en-GB" dirty="0"/>
              <a:t>weaknesses are the result of bias, and </a:t>
            </a:r>
            <a:endParaRPr lang="en-GB" dirty="0" smtClean="0"/>
          </a:p>
          <a:p>
            <a:r>
              <a:rPr lang="en-GB" dirty="0" smtClean="0"/>
              <a:t>Some </a:t>
            </a:r>
            <a:r>
              <a:rPr lang="en-GB" dirty="0"/>
              <a:t>are the result of </a:t>
            </a:r>
            <a:r>
              <a:rPr lang="en-GB" b="1" dirty="0">
                <a:hlinkClick r:id="rId5"/>
              </a:rPr>
              <a:t>confounding </a:t>
            </a:r>
            <a:r>
              <a:rPr lang="en-GB" b="1" dirty="0" smtClean="0">
                <a:hlinkClick r:id="rId5"/>
              </a:rPr>
              <a:t>variables</a:t>
            </a:r>
            <a:endParaRPr lang="en-GB" b="1" dirty="0" smtClean="0"/>
          </a:p>
          <a:p>
            <a:pPr lvl="0"/>
            <a:r>
              <a:rPr lang="en-GB" dirty="0" smtClean="0"/>
              <a:t>The </a:t>
            </a:r>
            <a:r>
              <a:rPr lang="en-GB" dirty="0"/>
              <a:t>magnitude of the study results may be a more important determinant of publication than study design, relevance, or quality.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355976" y="60932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68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GB" b="1" dirty="0" smtClean="0"/>
              <a:t>Bias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sz="3800" dirty="0" smtClean="0"/>
              <a:t>Bias </a:t>
            </a:r>
            <a:r>
              <a:rPr lang="en-GB" sz="3800" dirty="0"/>
              <a:t>is any deviation of results or inferences from the truth because of the way(s) in which the study is conducted. </a:t>
            </a:r>
            <a:endParaRPr lang="en-GB" sz="3800" dirty="0" smtClean="0"/>
          </a:p>
          <a:p>
            <a:r>
              <a:rPr lang="en-GB" sz="3800" dirty="0" smtClean="0"/>
              <a:t>Bias </a:t>
            </a:r>
            <a:r>
              <a:rPr lang="en-GB" sz="3800" dirty="0"/>
              <a:t>does not necessarily carry an allegation of prejudice, such as the investigators’ desire </a:t>
            </a:r>
            <a:r>
              <a:rPr lang="en-GB" sz="3800" dirty="0" smtClean="0"/>
              <a:t>for particular </a:t>
            </a:r>
            <a:r>
              <a:rPr lang="en-GB" sz="3800" dirty="0"/>
              <a:t>results. </a:t>
            </a:r>
            <a:endParaRPr lang="en-GB" sz="3800" dirty="0" smtClean="0"/>
          </a:p>
          <a:p>
            <a:r>
              <a:rPr lang="en-GB" sz="3800" dirty="0" smtClean="0"/>
              <a:t>Your </a:t>
            </a:r>
            <a:r>
              <a:rPr lang="en-GB" sz="3800" dirty="0"/>
              <a:t>job as critical readers is to determine whether the weakness is serious enough to warrant reinterpretation of the study's finding. </a:t>
            </a:r>
            <a:endParaRPr lang="en-GB" sz="3800" dirty="0" smtClean="0"/>
          </a:p>
          <a:p>
            <a:r>
              <a:rPr lang="en-GB" sz="3800" dirty="0" smtClean="0"/>
              <a:t>You </a:t>
            </a:r>
            <a:r>
              <a:rPr lang="en-GB" sz="3800" dirty="0"/>
              <a:t>need to question whether the study measures what it intended to measure and whether the researchers have accounted for bias and confounding variables.</a:t>
            </a:r>
          </a:p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47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sz="4000" b="1" dirty="0"/>
              <a:t>Selection Bias</a:t>
            </a:r>
            <a:endParaRPr lang="en-GB" sz="4000" dirty="0"/>
          </a:p>
          <a:p>
            <a:r>
              <a:rPr lang="en-GB" sz="4000" dirty="0"/>
              <a:t>Selection bias occurs when individuals or groups being compared are different. </a:t>
            </a:r>
            <a:endParaRPr lang="en-GB" sz="4000" dirty="0" smtClean="0"/>
          </a:p>
          <a:p>
            <a:r>
              <a:rPr lang="en-GB" sz="4000" dirty="0" smtClean="0"/>
              <a:t>Two </a:t>
            </a:r>
            <a:r>
              <a:rPr lang="en-GB" sz="4000" dirty="0"/>
              <a:t>main factors that can contribute to selection bias are self selection, when the sample selects itself, and </a:t>
            </a:r>
            <a:endParaRPr lang="en-GB" sz="4000" dirty="0" smtClean="0"/>
          </a:p>
          <a:p>
            <a:r>
              <a:rPr lang="en-GB" sz="4000" dirty="0" smtClean="0"/>
              <a:t>Convenience </a:t>
            </a:r>
            <a:r>
              <a:rPr lang="en-GB" sz="4000" dirty="0"/>
              <a:t>sampling, when individuals are selected because they are easy to obtain. </a:t>
            </a:r>
            <a:endParaRPr lang="en-GB" sz="4000" dirty="0" smtClean="0"/>
          </a:p>
          <a:p>
            <a:r>
              <a:rPr lang="en-GB" sz="4000" dirty="0" smtClean="0">
                <a:solidFill>
                  <a:srgbClr val="FF0000"/>
                </a:solidFill>
              </a:rPr>
              <a:t>To </a:t>
            </a:r>
            <a:r>
              <a:rPr lang="en-GB" sz="4000" dirty="0">
                <a:solidFill>
                  <a:srgbClr val="FF0000"/>
                </a:solidFill>
              </a:rPr>
              <a:t>help insure external validity, subjects in the study should be very similar to the population in which study results will be applied.</a:t>
            </a: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355976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1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6440760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3" name="Picture 2" descr="crying skeleton saying: If my study participants had been randomized, I would have avoided selection bias!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136904" cy="64087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624172" y="602302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Becky Rosenberg, </a:t>
            </a:r>
            <a:r>
              <a:rPr lang="en-GB" b="1" dirty="0" smtClean="0">
                <a:solidFill>
                  <a:srgbClr val="FF0000"/>
                </a:solidFill>
              </a:rPr>
              <a:t>Ph.D.; </a:t>
            </a:r>
            <a:r>
              <a:rPr lang="en-GB" dirty="0">
                <a:solidFill>
                  <a:srgbClr val="FF0000"/>
                </a:solidFill>
              </a:rPr>
              <a:t>David S. Goldstein, Ph.D. </a:t>
            </a:r>
            <a:r>
              <a:rPr lang="en-GB" b="1" dirty="0">
                <a:solidFill>
                  <a:srgbClr val="FF0000"/>
                </a:solidFill>
              </a:rPr>
              <a:t>University of Washington, Bothell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20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pPr marL="0" indent="0"/>
            <a:r>
              <a:rPr lang="en-GB" b="1" dirty="0" smtClean="0"/>
              <a:t>Bias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4038600" cy="5544616"/>
          </a:xfrm>
        </p:spPr>
        <p:txBody>
          <a:bodyPr>
            <a:normAutofit fontScale="25000" lnSpcReduction="20000"/>
          </a:bodyPr>
          <a:lstStyle/>
          <a:p>
            <a:pPr marL="1371600" indent="-1371600">
              <a:buFont typeface="+mj-lt"/>
              <a:buAutoNum type="arabicPeriod" startAt="2"/>
            </a:pPr>
            <a:r>
              <a:rPr lang="en-GB" sz="8800" b="1" dirty="0"/>
              <a:t>Measurement Bias</a:t>
            </a:r>
            <a:endParaRPr lang="en-GB" sz="8800" dirty="0"/>
          </a:p>
          <a:p>
            <a:r>
              <a:rPr lang="en-GB" sz="8800" dirty="0"/>
              <a:t>The research design should accurately and truthfully measure the research question. </a:t>
            </a:r>
            <a:endParaRPr lang="en-GB" sz="8800" dirty="0" smtClean="0"/>
          </a:p>
          <a:p>
            <a:r>
              <a:rPr lang="en-GB" sz="8800" dirty="0" smtClean="0"/>
              <a:t>Measurement </a:t>
            </a:r>
            <a:r>
              <a:rPr lang="en-GB" sz="8800" dirty="0"/>
              <a:t>bias occurs when the research design does not match the research question; for example, a questionnaire aims to assess the learning objectives of a training session but measures only the learner’s satisfaction with the session. </a:t>
            </a:r>
            <a:endParaRPr lang="en-GB" sz="8800" dirty="0" smtClean="0"/>
          </a:p>
          <a:p>
            <a:r>
              <a:rPr lang="en-GB" sz="8800" dirty="0" smtClean="0"/>
              <a:t>A </a:t>
            </a:r>
            <a:r>
              <a:rPr lang="en-GB" sz="8800" dirty="0"/>
              <a:t>diagnostic or measurement tool that is not accurate could cause instrument bias. For example, an unbalanced </a:t>
            </a:r>
            <a:r>
              <a:rPr lang="en-GB" sz="8800" dirty="0" smtClean="0"/>
              <a:t>weighing </a:t>
            </a:r>
            <a:r>
              <a:rPr lang="en-GB" sz="8800" dirty="0"/>
              <a:t>scale would skew the results of a study.</a:t>
            </a:r>
          </a:p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4572000" y="980728"/>
            <a:ext cx="4464496" cy="554461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2000" b="1" dirty="0"/>
              <a:t>Interviewer Bias</a:t>
            </a:r>
            <a:endParaRPr lang="en-GB" sz="2000" dirty="0"/>
          </a:p>
          <a:p>
            <a:r>
              <a:rPr lang="en-GB" sz="2000" dirty="0" smtClean="0"/>
              <a:t>The interviewer’s opinions, prejudices, and even non-verbal cues, when displayed during the interview process, can bias or influence study results.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GB" sz="2000" b="1" dirty="0" smtClean="0"/>
              <a:t>Response Bias</a:t>
            </a:r>
            <a:endParaRPr lang="en-GB" sz="2000" dirty="0" smtClean="0"/>
          </a:p>
          <a:p>
            <a:r>
              <a:rPr lang="en-GB" sz="2000" dirty="0" smtClean="0"/>
              <a:t>Subjects may shape their responses in order to please the interviewer. </a:t>
            </a:r>
          </a:p>
          <a:p>
            <a:r>
              <a:rPr lang="en-GB" sz="2000" dirty="0" smtClean="0"/>
              <a:t>Subjects may also believe they know the expected findings and change behaviours to match. </a:t>
            </a:r>
          </a:p>
          <a:p>
            <a:r>
              <a:rPr lang="en-GB" sz="2000" dirty="0" smtClean="0"/>
              <a:t>Finally, subjects may believe they are the </a:t>
            </a:r>
            <a:r>
              <a:rPr lang="en-GB" sz="2000" b="1" dirty="0" smtClean="0">
                <a:hlinkClick r:id="rId3"/>
              </a:rPr>
              <a:t>control</a:t>
            </a:r>
            <a:r>
              <a:rPr lang="en-GB" sz="2000" dirty="0" smtClean="0"/>
              <a:t> or </a:t>
            </a:r>
            <a:r>
              <a:rPr lang="en-GB" sz="2000" b="1" dirty="0" smtClean="0">
                <a:hlinkClick r:id="rId4"/>
              </a:rPr>
              <a:t>experimental group</a:t>
            </a:r>
            <a:r>
              <a:rPr lang="en-GB" sz="2000" dirty="0" smtClean="0"/>
              <a:t> which is often called the </a:t>
            </a:r>
            <a:r>
              <a:rPr lang="en-GB" sz="2000" b="1" dirty="0" smtClean="0">
                <a:hlinkClick r:id="rId5"/>
              </a:rPr>
              <a:t>placebo effect</a:t>
            </a:r>
            <a:r>
              <a:rPr lang="en-GB" sz="2000" dirty="0" smtClean="0"/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4355976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70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Validity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500" b="1" dirty="0" smtClean="0"/>
              <a:t>There </a:t>
            </a:r>
            <a:r>
              <a:rPr lang="en-GB" sz="1500" b="1" dirty="0"/>
              <a:t>are two types of validity: internal validity and external </a:t>
            </a:r>
            <a:r>
              <a:rPr lang="en-GB" sz="1500" b="1" dirty="0" smtClean="0"/>
              <a:t>validity. </a:t>
            </a:r>
          </a:p>
          <a:p>
            <a:pPr marL="0" indent="0">
              <a:buNone/>
            </a:pPr>
            <a:r>
              <a:rPr lang="en-GB" sz="1500" dirty="0" smtClean="0"/>
              <a:t>Internal </a:t>
            </a:r>
            <a:r>
              <a:rPr lang="en-GB" sz="1500" dirty="0"/>
              <a:t>validity must be established before external validity. </a:t>
            </a:r>
            <a:endParaRPr lang="en-GB" sz="1500" dirty="0" smtClean="0"/>
          </a:p>
          <a:p>
            <a:pPr marL="1257300" lvl="1" indent="-857250">
              <a:buFont typeface="+mj-lt"/>
              <a:buAutoNum type="romanLcPeriod"/>
            </a:pPr>
            <a:r>
              <a:rPr lang="en-GB" sz="1500" dirty="0" smtClean="0"/>
              <a:t>Internal </a:t>
            </a:r>
            <a:r>
              <a:rPr lang="en-GB" sz="1500" dirty="0"/>
              <a:t>validity tries to determine the connection between the </a:t>
            </a:r>
            <a:r>
              <a:rPr lang="en-GB" sz="1500" b="1" dirty="0">
                <a:hlinkClick r:id="rId3"/>
              </a:rPr>
              <a:t>independent variable</a:t>
            </a:r>
            <a:r>
              <a:rPr lang="en-GB" sz="1500" dirty="0"/>
              <a:t> and </a:t>
            </a:r>
            <a:r>
              <a:rPr lang="en-GB" sz="1500" b="1" dirty="0">
                <a:hlinkClick r:id="rId4"/>
              </a:rPr>
              <a:t>dependent variable</a:t>
            </a:r>
            <a:r>
              <a:rPr lang="en-GB" sz="1500" dirty="0"/>
              <a:t>. </a:t>
            </a:r>
            <a:endParaRPr lang="en-GB" sz="1500" dirty="0" smtClean="0"/>
          </a:p>
          <a:p>
            <a:pPr marL="1257300" lvl="1" indent="-857250">
              <a:buFont typeface="+mj-lt"/>
              <a:buAutoNum type="romanLcPeriod"/>
            </a:pPr>
            <a:r>
              <a:rPr lang="en-GB" sz="1500" dirty="0" smtClean="0"/>
              <a:t>Internal </a:t>
            </a:r>
            <a:r>
              <a:rPr lang="en-GB" sz="1500" dirty="0"/>
              <a:t>validity asks, "Did the treatment cause the effect?" </a:t>
            </a:r>
            <a:r>
              <a:rPr lang="en-GB" sz="1500" dirty="0" smtClean="0"/>
              <a:t>Is </a:t>
            </a:r>
            <a:r>
              <a:rPr lang="en-GB" sz="1500" dirty="0"/>
              <a:t>there a clear research question?</a:t>
            </a:r>
          </a:p>
          <a:p>
            <a:pPr marL="0" indent="0">
              <a:buNone/>
            </a:pPr>
            <a:r>
              <a:rPr lang="en-GB" sz="1500" dirty="0" smtClean="0"/>
              <a:t>Use the questions below to help determine internal validity. </a:t>
            </a:r>
          </a:p>
          <a:p>
            <a:pPr marL="0" indent="0">
              <a:buNone/>
            </a:pPr>
            <a:r>
              <a:rPr lang="en-GB" sz="1500" dirty="0" smtClean="0"/>
              <a:t>A. Questions that examine internal validity:</a:t>
            </a:r>
          </a:p>
          <a:p>
            <a:pPr marL="1257300" lvl="1" indent="-857250">
              <a:buFont typeface="+mj-lt"/>
              <a:buAutoNum type="romanLcPeriod"/>
            </a:pPr>
            <a:r>
              <a:rPr lang="en-GB" sz="1500" dirty="0" smtClean="0"/>
              <a:t>Does </a:t>
            </a:r>
            <a:r>
              <a:rPr lang="en-GB" sz="1500" dirty="0"/>
              <a:t>the research method match the question?</a:t>
            </a:r>
          </a:p>
          <a:p>
            <a:pPr marL="1257300" lvl="1" indent="-857250">
              <a:buFont typeface="+mj-lt"/>
              <a:buAutoNum type="romanLcPeriod"/>
            </a:pPr>
            <a:r>
              <a:rPr lang="en-GB" sz="1500" dirty="0"/>
              <a:t>Is there a control group?</a:t>
            </a:r>
          </a:p>
          <a:p>
            <a:pPr marL="1257300" lvl="1" indent="-857250">
              <a:buFont typeface="+mj-lt"/>
              <a:buAutoNum type="romanLcPeriod"/>
            </a:pPr>
            <a:r>
              <a:rPr lang="en-GB" sz="1500" dirty="0"/>
              <a:t>Is the </a:t>
            </a:r>
            <a:r>
              <a:rPr lang="en-GB" sz="1500" b="1" dirty="0">
                <a:hlinkClick r:id="rId5"/>
              </a:rPr>
              <a:t>sample</a:t>
            </a:r>
            <a:r>
              <a:rPr lang="en-GB" sz="1500" dirty="0"/>
              <a:t> drawn from the population to which the researchers seek to generalize the results?</a:t>
            </a:r>
          </a:p>
          <a:p>
            <a:pPr marL="1257300" lvl="1" indent="-857250">
              <a:buFont typeface="+mj-lt"/>
              <a:buAutoNum type="romanLcPeriod"/>
            </a:pPr>
            <a:r>
              <a:rPr lang="en-GB" sz="1500" dirty="0"/>
              <a:t>Are </a:t>
            </a:r>
            <a:r>
              <a:rPr lang="en-GB" sz="1500" b="1" dirty="0">
                <a:hlinkClick r:id="rId6"/>
              </a:rPr>
              <a:t>randomization</a:t>
            </a:r>
            <a:r>
              <a:rPr lang="en-GB" sz="1500" dirty="0"/>
              <a:t> and </a:t>
            </a:r>
            <a:r>
              <a:rPr lang="en-GB" sz="1500" b="1" dirty="0">
                <a:hlinkClick r:id="rId7"/>
              </a:rPr>
              <a:t>blinding</a:t>
            </a:r>
            <a:r>
              <a:rPr lang="en-GB" sz="1500" dirty="0"/>
              <a:t> employed </a:t>
            </a:r>
            <a:r>
              <a:rPr lang="en-GB" sz="1500" dirty="0" smtClean="0"/>
              <a:t>where </a:t>
            </a:r>
            <a:r>
              <a:rPr lang="en-GB" sz="1500" dirty="0"/>
              <a:t>appropriate?</a:t>
            </a:r>
          </a:p>
          <a:p>
            <a:pPr marL="1257300" lvl="1" indent="-857250">
              <a:buFont typeface="+mj-lt"/>
              <a:buAutoNum type="romanLcPeriod"/>
            </a:pPr>
            <a:r>
              <a:rPr lang="en-GB" sz="1500" dirty="0"/>
              <a:t>How is the analysis performed, and what statistical methods are used?</a:t>
            </a:r>
          </a:p>
          <a:p>
            <a:pPr marL="1257300" lvl="1" indent="-857250">
              <a:buFont typeface="+mj-lt"/>
              <a:buAutoNum type="romanLcPeriod"/>
            </a:pPr>
            <a:r>
              <a:rPr lang="en-GB" sz="1500" dirty="0"/>
              <a:t>In therapy studies: are all participants accounted for and </a:t>
            </a:r>
            <a:r>
              <a:rPr lang="en-GB" sz="1500" dirty="0" err="1"/>
              <a:t>analyzed</a:t>
            </a:r>
            <a:r>
              <a:rPr lang="en-GB" sz="1500" dirty="0"/>
              <a:t> according to </a:t>
            </a:r>
            <a:r>
              <a:rPr lang="en-GB" sz="1500" b="1" dirty="0">
                <a:hlinkClick r:id="rId8"/>
              </a:rPr>
              <a:t>intention to treat</a:t>
            </a:r>
            <a:r>
              <a:rPr lang="en-GB" sz="1500" dirty="0"/>
              <a:t>?</a:t>
            </a:r>
          </a:p>
          <a:p>
            <a:pPr marL="1257300" lvl="1" indent="-857250">
              <a:buFont typeface="+mj-lt"/>
              <a:buAutoNum type="romanLcPeriod"/>
            </a:pPr>
            <a:r>
              <a:rPr lang="en-GB" sz="1500" dirty="0"/>
              <a:t>Are the conclusions supported by the study findings</a:t>
            </a:r>
            <a:r>
              <a:rPr lang="en-GB" sz="1500" dirty="0" smtClean="0"/>
              <a:t>?</a:t>
            </a:r>
            <a:endParaRPr lang="en-GB" sz="1500" dirty="0"/>
          </a:p>
        </p:txBody>
      </p:sp>
      <p:sp>
        <p:nvSpPr>
          <p:cNvPr id="4" name="Rectangle 3"/>
          <p:cNvSpPr/>
          <p:nvPr/>
        </p:nvSpPr>
        <p:spPr>
          <a:xfrm>
            <a:off x="683568" y="6484751"/>
            <a:ext cx="8316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15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Reporting </a:t>
            </a:r>
            <a:r>
              <a:rPr lang="en-GB" b="1" dirty="0" smtClean="0"/>
              <a:t>Bias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sz="3400" dirty="0" smtClean="0"/>
              <a:t>Research </a:t>
            </a:r>
            <a:r>
              <a:rPr lang="en-GB" sz="3400" dirty="0"/>
              <a:t>is </a:t>
            </a:r>
            <a:r>
              <a:rPr lang="en-GB" sz="3400" dirty="0" smtClean="0"/>
              <a:t>often accepted for publishing </a:t>
            </a:r>
            <a:r>
              <a:rPr lang="en-GB" sz="3400" dirty="0"/>
              <a:t>because the study results are statistically significant. Articles without statistical significance results are less likely to be published</a:t>
            </a:r>
            <a:r>
              <a:rPr lang="en-GB" sz="3400" dirty="0" smtClean="0"/>
              <a:t>.</a:t>
            </a:r>
          </a:p>
          <a:p>
            <a:pPr lvl="0"/>
            <a:endParaRPr lang="en-GB" sz="3400" dirty="0"/>
          </a:p>
          <a:p>
            <a:r>
              <a:rPr lang="en-GB" sz="3400" dirty="0" smtClean="0"/>
              <a:t>However</a:t>
            </a:r>
            <a:r>
              <a:rPr lang="en-GB" sz="3400" dirty="0"/>
              <a:t>, research with no statistical significance can be just as important as statistically significant studies in the health sciences.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Others types of reporting bias include:</a:t>
            </a:r>
          </a:p>
          <a:p>
            <a:pPr marL="0" indent="0">
              <a:buNone/>
            </a:pPr>
            <a:r>
              <a:rPr lang="en-GB" b="1" dirty="0"/>
              <a:t>Time lag bias</a:t>
            </a:r>
            <a:endParaRPr lang="en-GB" dirty="0"/>
          </a:p>
          <a:p>
            <a:r>
              <a:rPr lang="en-GB" dirty="0"/>
              <a:t>Positive results more likely to be published rapidly.</a:t>
            </a:r>
          </a:p>
          <a:p>
            <a:pPr marL="0" indent="0">
              <a:buNone/>
            </a:pPr>
            <a:r>
              <a:rPr lang="en-GB" b="1" dirty="0"/>
              <a:t>Language bias</a:t>
            </a:r>
            <a:endParaRPr lang="en-GB" dirty="0"/>
          </a:p>
          <a:p>
            <a:r>
              <a:rPr lang="en-GB" dirty="0"/>
              <a:t>Positive results are more likely to be published in English.</a:t>
            </a:r>
          </a:p>
          <a:p>
            <a:pPr marL="0" indent="0">
              <a:buNone/>
            </a:pPr>
            <a:r>
              <a:rPr lang="en-GB" b="1" dirty="0"/>
              <a:t>Multiple publication bias</a:t>
            </a:r>
            <a:endParaRPr lang="en-GB" dirty="0"/>
          </a:p>
          <a:p>
            <a:r>
              <a:rPr lang="en-GB" dirty="0"/>
              <a:t>Variations of the same research, or even the same study, are published in different journals.</a:t>
            </a:r>
          </a:p>
          <a:p>
            <a:pPr marL="0" indent="0">
              <a:buNone/>
            </a:pPr>
            <a:r>
              <a:rPr lang="en-GB" b="1" dirty="0"/>
              <a:t>Citation bias</a:t>
            </a:r>
            <a:endParaRPr lang="en-GB" dirty="0"/>
          </a:p>
          <a:p>
            <a:r>
              <a:rPr lang="en-GB" dirty="0"/>
              <a:t>Positive results more likely to be cited more frequently.</a:t>
            </a: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283968" y="60932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28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Validity questions by research </a:t>
            </a:r>
            <a:r>
              <a:rPr lang="en-GB" b="1" dirty="0" smtClean="0"/>
              <a:t>design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1. Therapy</a:t>
            </a:r>
            <a:endParaRPr lang="en-GB" dirty="0"/>
          </a:p>
          <a:p>
            <a:pPr lvl="0"/>
            <a:r>
              <a:rPr lang="en-GB" dirty="0"/>
              <a:t>Was the assignment of patients to treatment randomized?</a:t>
            </a:r>
          </a:p>
          <a:p>
            <a:pPr lvl="0"/>
            <a:r>
              <a:rPr lang="en-GB" dirty="0"/>
              <a:t>Was the randomization concealed, and were study personnel blinded?</a:t>
            </a:r>
          </a:p>
          <a:p>
            <a:pPr lvl="0"/>
            <a:r>
              <a:rPr lang="en-GB" dirty="0"/>
              <a:t>Were the groups similar at the start of the trial?</a:t>
            </a:r>
          </a:p>
          <a:p>
            <a:pPr lvl="0"/>
            <a:r>
              <a:rPr lang="en-GB" dirty="0"/>
              <a:t>Was the follow-up of patients sufficiently long and complete?</a:t>
            </a:r>
          </a:p>
          <a:p>
            <a:r>
              <a:rPr lang="en-GB" dirty="0"/>
              <a:t>Were all patients accounted for at the study’s conclusion?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2. Diagnosis</a:t>
            </a:r>
            <a:endParaRPr lang="en-GB" dirty="0"/>
          </a:p>
          <a:p>
            <a:pPr lvl="0"/>
            <a:r>
              <a:rPr lang="en-GB" dirty="0"/>
              <a:t>Was the diagnostic test evaluated in an appropriate spectrum of patients?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Did </a:t>
            </a:r>
            <a:r>
              <a:rPr lang="en-GB" dirty="0"/>
              <a:t>study participants take both the reference and the index test?</a:t>
            </a:r>
          </a:p>
          <a:p>
            <a:endParaRPr lang="en-GB" dirty="0" smtClean="0"/>
          </a:p>
          <a:p>
            <a:r>
              <a:rPr lang="en-GB" dirty="0" smtClean="0"/>
              <a:t>Was </a:t>
            </a:r>
            <a:r>
              <a:rPr lang="en-GB" dirty="0"/>
              <a:t>there an independent, blind comparison with a reference (gold) standard of diagnosis?</a:t>
            </a:r>
          </a:p>
        </p:txBody>
      </p:sp>
      <p:sp>
        <p:nvSpPr>
          <p:cNvPr id="5" name="Rectangle 4"/>
          <p:cNvSpPr/>
          <p:nvPr/>
        </p:nvSpPr>
        <p:spPr>
          <a:xfrm>
            <a:off x="4427984" y="60932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33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Validity questions by research </a:t>
            </a:r>
            <a:r>
              <a:rPr lang="en-GB" b="1" dirty="0" smtClean="0"/>
              <a:t>design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GB" b="1" dirty="0" smtClean="0"/>
              <a:t>Prognosis</a:t>
            </a:r>
            <a:endParaRPr lang="en-GB" dirty="0"/>
          </a:p>
          <a:p>
            <a:pPr lvl="0"/>
            <a:r>
              <a:rPr lang="en-GB" dirty="0"/>
              <a:t>Was a defined, representative sample of patients assembled at a common point in the course of their disease?</a:t>
            </a:r>
          </a:p>
          <a:p>
            <a:pPr lvl="0"/>
            <a:r>
              <a:rPr lang="en-GB" dirty="0"/>
              <a:t>Was follow-up of study patients sufficiently long and complete?</a:t>
            </a:r>
          </a:p>
          <a:p>
            <a:r>
              <a:rPr lang="en-GB" dirty="0"/>
              <a:t>Were objective outcome criteria applied in a blind fashion?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GB" b="1" dirty="0" smtClean="0"/>
              <a:t>Aetiology</a:t>
            </a:r>
            <a:endParaRPr lang="en-GB" dirty="0"/>
          </a:p>
          <a:p>
            <a:pPr lvl="0"/>
            <a:r>
              <a:rPr lang="en-GB" dirty="0"/>
              <a:t>Were there clearly defined groups of patients, similar in all important ways other than exposure to the treatment or other cause?</a:t>
            </a:r>
          </a:p>
          <a:p>
            <a:pPr lvl="0"/>
            <a:r>
              <a:rPr lang="en-GB" dirty="0"/>
              <a:t>Were treatments/exposures and clinical outcomes measured in the same ways in both groups?</a:t>
            </a:r>
          </a:p>
          <a:p>
            <a:r>
              <a:rPr lang="en-GB" dirty="0"/>
              <a:t>Was the follow-up of the study patients sufficiently long and complete?</a:t>
            </a:r>
          </a:p>
        </p:txBody>
      </p:sp>
      <p:sp>
        <p:nvSpPr>
          <p:cNvPr id="5" name="Rectangle 4"/>
          <p:cNvSpPr/>
          <p:nvPr/>
        </p:nvSpPr>
        <p:spPr>
          <a:xfrm>
            <a:off x="4355976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39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External validity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External </a:t>
            </a:r>
            <a:r>
              <a:rPr lang="en-GB" dirty="0"/>
              <a:t>validity refers to the applicability of the study results to a larger population. </a:t>
            </a:r>
            <a:endParaRPr lang="en-GB" dirty="0" smtClean="0"/>
          </a:p>
          <a:p>
            <a:r>
              <a:rPr lang="en-GB" dirty="0" smtClean="0"/>
              <a:t>External </a:t>
            </a:r>
            <a:r>
              <a:rPr lang="en-GB" dirty="0"/>
              <a:t>validity asks to what degree the results would be true for different people in different places.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most common loss of external validity comes from initially drawing a small study sample population from a single geographic location.</a:t>
            </a: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283968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11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Scholars write academic articles to share their ideas with their </a:t>
            </a:r>
            <a:r>
              <a:rPr lang="en-GB" dirty="0" smtClean="0"/>
              <a:t>peers. </a:t>
            </a:r>
          </a:p>
          <a:p>
            <a:r>
              <a:rPr lang="en-GB" dirty="0" smtClean="0"/>
              <a:t>Because </a:t>
            </a:r>
            <a:r>
              <a:rPr lang="en-GB" dirty="0"/>
              <a:t>they already share a highly specialized background, they often assume that their readers already understand some of the fundamental knowledge of the field as well as the </a:t>
            </a:r>
            <a:r>
              <a:rPr lang="en-GB" dirty="0" smtClean="0"/>
              <a:t>jargon.</a:t>
            </a:r>
          </a:p>
          <a:p>
            <a:r>
              <a:rPr lang="en-GB" dirty="0" smtClean="0"/>
              <a:t>The </a:t>
            </a:r>
            <a:r>
              <a:rPr lang="en-GB" dirty="0"/>
              <a:t>way </a:t>
            </a:r>
            <a:r>
              <a:rPr lang="en-GB" dirty="0" smtClean="0"/>
              <a:t>students </a:t>
            </a:r>
            <a:r>
              <a:rPr lang="en-GB" dirty="0"/>
              <a:t>learn these things is the same way the scholars themselves did: </a:t>
            </a:r>
            <a:r>
              <a:rPr lang="en-GB" dirty="0" smtClean="0"/>
              <a:t>exposing </a:t>
            </a:r>
            <a:r>
              <a:rPr lang="en-GB" dirty="0"/>
              <a:t>themselves to it and struggle with it over time.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3635896" y="60932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58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6440760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7" name="Picture 6" descr="graphic describing that researchers draw a sample from the population, then generalize back to the population from the sampl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136904" cy="640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751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Questions to consider concerning external validity: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How </a:t>
            </a:r>
            <a:r>
              <a:rPr lang="en-GB" dirty="0"/>
              <a:t>representative of the larger population are the study groups?</a:t>
            </a:r>
          </a:p>
          <a:p>
            <a:pPr lvl="0"/>
            <a:r>
              <a:rPr lang="en-GB" dirty="0"/>
              <a:t>How large are the samples?</a:t>
            </a:r>
          </a:p>
          <a:p>
            <a:pPr lvl="0"/>
            <a:r>
              <a:rPr lang="en-GB" dirty="0"/>
              <a:t>How diverse are the samples?</a:t>
            </a:r>
          </a:p>
          <a:p>
            <a:pPr lvl="0"/>
            <a:r>
              <a:rPr lang="en-GB" dirty="0"/>
              <a:t>Do the demographics of the study samples match the demographics of the larger population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427984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91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We have </a:t>
            </a:r>
            <a:r>
              <a:rPr lang="en-GB" sz="4000" dirty="0"/>
              <a:t>selected readings that </a:t>
            </a:r>
            <a:r>
              <a:rPr lang="en-GB" sz="4000" dirty="0" smtClean="0"/>
              <a:t>we </a:t>
            </a:r>
            <a:r>
              <a:rPr lang="en-GB" sz="4000" dirty="0"/>
              <a:t>feel will challenge you to grow intellectually. </a:t>
            </a:r>
            <a:endParaRPr lang="en-GB" sz="4000" dirty="0" smtClean="0"/>
          </a:p>
          <a:p>
            <a:r>
              <a:rPr lang="en-GB" sz="4000" dirty="0" smtClean="0"/>
              <a:t>You must </a:t>
            </a:r>
            <a:r>
              <a:rPr lang="en-GB" sz="4000" dirty="0"/>
              <a:t>do </a:t>
            </a:r>
            <a:r>
              <a:rPr lang="en-GB" sz="4000" dirty="0" smtClean="0"/>
              <a:t>your </a:t>
            </a:r>
            <a:r>
              <a:rPr lang="en-GB" sz="4000" dirty="0"/>
              <a:t>best to understand the article as much as possible, so when </a:t>
            </a:r>
            <a:r>
              <a:rPr lang="en-GB" sz="4000" dirty="0" smtClean="0"/>
              <a:t>you </a:t>
            </a:r>
            <a:r>
              <a:rPr lang="en-GB" sz="4000" dirty="0"/>
              <a:t>convene in </a:t>
            </a:r>
            <a:r>
              <a:rPr lang="en-GB" sz="4000" dirty="0" smtClean="0"/>
              <a:t>plenary, you </a:t>
            </a:r>
            <a:r>
              <a:rPr lang="en-GB" sz="4000" dirty="0"/>
              <a:t>can contribute to the discussion.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355976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46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Find the </a:t>
            </a:r>
            <a:r>
              <a:rPr lang="en-GB" b="1" dirty="0" smtClean="0"/>
              <a:t>Claim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8229600" cy="511256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One of the keys to finding your way through the specialized and often dense texts produced by scholars is remembering that somewhere early in the text </a:t>
            </a:r>
            <a:r>
              <a:rPr lang="en-GB" sz="2400" dirty="0" smtClean="0">
                <a:solidFill>
                  <a:srgbClr val="00B050"/>
                </a:solidFill>
              </a:rPr>
              <a:t>(in the abstract) </a:t>
            </a:r>
            <a:r>
              <a:rPr lang="en-GB" sz="2400" dirty="0" smtClean="0"/>
              <a:t>the writer(s) tell us how the study </a:t>
            </a:r>
            <a:r>
              <a:rPr lang="en-GB" sz="2400" dirty="0"/>
              <a:t>contributes something original to the scholarship on the subject. </a:t>
            </a:r>
            <a:endParaRPr lang="en-GB" sz="24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2400" dirty="0" smtClean="0"/>
              <a:t>It </a:t>
            </a:r>
            <a:r>
              <a:rPr lang="en-GB" sz="2400" dirty="0"/>
              <a:t>may be a correction of some past misunderstanding; </a:t>
            </a:r>
            <a:endParaRPr lang="en-GB" sz="24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2400" dirty="0" smtClean="0"/>
              <a:t>it </a:t>
            </a:r>
            <a:r>
              <a:rPr lang="en-GB" sz="2400" dirty="0"/>
              <a:t>may be the inclusion of some consideration or variable that previous researchers have missed; </a:t>
            </a:r>
            <a:endParaRPr lang="en-GB" sz="24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2400" dirty="0" smtClean="0"/>
              <a:t>it </a:t>
            </a:r>
            <a:r>
              <a:rPr lang="en-GB" sz="2400" dirty="0"/>
              <a:t>may be applying a theory or concept in a new way or in a place it has not previously been used. </a:t>
            </a:r>
            <a:endParaRPr lang="en-GB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Make </a:t>
            </a:r>
            <a:r>
              <a:rPr lang="en-GB" sz="2400" dirty="0"/>
              <a:t>it your first goal to find that </a:t>
            </a:r>
            <a:r>
              <a:rPr lang="en-GB" sz="2400" dirty="0" smtClean="0"/>
              <a:t>claim </a:t>
            </a:r>
            <a:r>
              <a:rPr lang="en-GB" sz="2400" dirty="0"/>
              <a:t>to understand the author's choices, and better able to evaluate the effectiveness of the argument</a:t>
            </a:r>
            <a:r>
              <a:rPr lang="en-GB" sz="2400" dirty="0" smtClean="0"/>
              <a:t>.</a:t>
            </a:r>
            <a:r>
              <a:rPr lang="en-GB" sz="2400" dirty="0"/>
              <a:t> 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82600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Potential questions to ask when reading an abstract: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Why </a:t>
            </a:r>
            <a:r>
              <a:rPr lang="en-GB" dirty="0"/>
              <a:t>is the research important?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is already known about this topic?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question is the researcher trying to answer?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Can the results from this particular study be generalized to your population?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is the research methodology?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How well matched is the methodology to the research question?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Are the outcomes clinically important?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was </a:t>
            </a:r>
            <a:r>
              <a:rPr lang="en-GB" dirty="0" smtClean="0"/>
              <a:t>new/discovered</a:t>
            </a:r>
            <a:r>
              <a:rPr lang="en-GB" dirty="0"/>
              <a:t>?</a:t>
            </a:r>
          </a:p>
          <a:p>
            <a:endParaRPr lang="en-GB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292080" y="6050200"/>
            <a:ext cx="34210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GB" sz="1600" b="1" dirty="0" smtClean="0"/>
              <a:t>Becky </a:t>
            </a:r>
            <a:r>
              <a:rPr lang="en-GB" sz="1600" b="1" dirty="0"/>
              <a:t>Rosenberg, </a:t>
            </a:r>
            <a:r>
              <a:rPr lang="en-GB" sz="1600" b="1" dirty="0" err="1" smtClean="0"/>
              <a:t>Ph.D</a:t>
            </a:r>
            <a:r>
              <a:rPr lang="en-GB" sz="1600" b="1" dirty="0" smtClean="0"/>
              <a:t>; </a:t>
            </a:r>
            <a:r>
              <a:rPr lang="en-GB" sz="1600" dirty="0" smtClean="0"/>
              <a:t>David </a:t>
            </a:r>
            <a:r>
              <a:rPr lang="en-GB" sz="1600" dirty="0"/>
              <a:t>S. Goldstein, Ph.D</a:t>
            </a:r>
            <a:r>
              <a:rPr lang="en-GB" sz="1600" dirty="0" smtClean="0"/>
              <a:t>. </a:t>
            </a:r>
            <a:r>
              <a:rPr lang="en-GB" sz="1600" b="1" dirty="0" smtClean="0"/>
              <a:t>University </a:t>
            </a:r>
            <a:r>
              <a:rPr lang="en-GB" sz="1600" b="1" dirty="0"/>
              <a:t>of Washington, Bothell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3801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6440760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 descr="woman saying: We should always remember that research results and research conclusions are different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136904" cy="64087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827584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Becky Rosenberg, </a:t>
            </a:r>
            <a:r>
              <a:rPr lang="en-GB" b="1" dirty="0" err="1">
                <a:solidFill>
                  <a:srgbClr val="FF0000"/>
                </a:solidFill>
              </a:rPr>
              <a:t>Ph.D</a:t>
            </a:r>
            <a:r>
              <a:rPr lang="en-GB" b="1" dirty="0">
                <a:solidFill>
                  <a:srgbClr val="FF0000"/>
                </a:solidFill>
              </a:rPr>
              <a:t>; </a:t>
            </a:r>
            <a:r>
              <a:rPr lang="en-GB" dirty="0">
                <a:solidFill>
                  <a:srgbClr val="FF0000"/>
                </a:solidFill>
              </a:rPr>
              <a:t>David S. Goldstein, Ph.D. </a:t>
            </a:r>
            <a:r>
              <a:rPr lang="en-GB" b="1" dirty="0">
                <a:solidFill>
                  <a:srgbClr val="FF0000"/>
                </a:solidFill>
              </a:rPr>
              <a:t>University of Washington, Bothell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0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Find the </a:t>
            </a:r>
            <a:r>
              <a:rPr lang="en-GB" b="1" dirty="0" smtClean="0"/>
              <a:t>Claim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670838"/>
          </a:xfrm>
        </p:spPr>
        <p:txBody>
          <a:bodyPr>
            <a:noAutofit/>
          </a:bodyPr>
          <a:lstStyle/>
          <a:p>
            <a:r>
              <a:rPr lang="en-GB" sz="1800" dirty="0"/>
              <a:t>Another key is that academic language is </a:t>
            </a:r>
            <a:r>
              <a:rPr lang="en-GB" sz="1800" dirty="0" smtClean="0"/>
              <a:t>subtle. </a:t>
            </a:r>
            <a:r>
              <a:rPr lang="en-GB" sz="1800" dirty="0"/>
              <a:t>Scholars rarely exhort </a:t>
            </a:r>
            <a:r>
              <a:rPr lang="en-GB" sz="1800" dirty="0" smtClean="0"/>
              <a:t>those scholars who </a:t>
            </a:r>
            <a:r>
              <a:rPr lang="en-GB" sz="1800" dirty="0"/>
              <a:t>came before </a:t>
            </a:r>
            <a:r>
              <a:rPr lang="en-GB" sz="1800" dirty="0" smtClean="0"/>
              <a:t>them. </a:t>
            </a:r>
            <a:r>
              <a:rPr lang="en-GB" sz="1800" dirty="0"/>
              <a:t>You therefore need to be very attentive to small rhetorical signs like </a:t>
            </a:r>
            <a:r>
              <a:rPr lang="en-GB" sz="1800" dirty="0">
                <a:solidFill>
                  <a:srgbClr val="FF0000"/>
                </a:solidFill>
              </a:rPr>
              <a:t>"but" </a:t>
            </a:r>
            <a:r>
              <a:rPr lang="en-GB" sz="1800" dirty="0"/>
              <a:t>and </a:t>
            </a:r>
            <a:r>
              <a:rPr lang="en-GB" sz="1800" dirty="0">
                <a:solidFill>
                  <a:srgbClr val="FF0000"/>
                </a:solidFill>
              </a:rPr>
              <a:t>"</a:t>
            </a:r>
            <a:r>
              <a:rPr lang="en-GB" sz="1800" dirty="0" smtClean="0">
                <a:solidFill>
                  <a:srgbClr val="FF0000"/>
                </a:solidFill>
              </a:rPr>
              <a:t>although“. </a:t>
            </a:r>
          </a:p>
          <a:p>
            <a:r>
              <a:rPr lang="en-GB" sz="1800" dirty="0" smtClean="0"/>
              <a:t>While close reading for these subtle rhetorical roadmaps, you may use the following questions to guide you in locating the claim:</a:t>
            </a:r>
          </a:p>
          <a:p>
            <a:pPr>
              <a:buFont typeface="+mj-lt"/>
              <a:buAutoNum type="arabicPeriod"/>
            </a:pPr>
            <a:r>
              <a:rPr lang="en-GB" sz="1800" b="1" dirty="0" smtClean="0"/>
              <a:t>What question does the author pose? </a:t>
            </a:r>
          </a:p>
          <a:p>
            <a:pPr lvl="1">
              <a:buFont typeface="+mj-lt"/>
              <a:buAutoNum type="arabicPeriod"/>
            </a:pPr>
            <a:r>
              <a:rPr lang="en-GB" sz="1800" dirty="0" smtClean="0"/>
              <a:t>This typically is implied rather than stated explicitly, so you might be searching for something that is not literally in the text.</a:t>
            </a:r>
          </a:p>
          <a:p>
            <a:endParaRPr lang="en-GB" sz="16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4853136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 startAt="2"/>
            </a:pPr>
            <a:r>
              <a:rPr lang="en-GB" sz="1800" b="1" dirty="0" smtClean="0"/>
              <a:t>Thesis/position/argument/claim </a:t>
            </a:r>
          </a:p>
          <a:p>
            <a:r>
              <a:rPr lang="en-GB" sz="1800" dirty="0" smtClean="0"/>
              <a:t>What is the primary argument made by the author? </a:t>
            </a:r>
          </a:p>
          <a:p>
            <a:r>
              <a:rPr lang="en-GB" sz="1800" dirty="0" smtClean="0"/>
              <a:t>Where do you first find the argument? </a:t>
            </a:r>
          </a:p>
          <a:p>
            <a:r>
              <a:rPr lang="en-GB" sz="1800" dirty="0" smtClean="0"/>
              <a:t>What language indicates to you that this is the primary argument? </a:t>
            </a:r>
          </a:p>
          <a:p>
            <a:pPr>
              <a:buFont typeface="+mj-lt"/>
              <a:buAutoNum type="arabicPeriod" startAt="3"/>
            </a:pPr>
            <a:r>
              <a:rPr lang="en-GB" sz="1800" b="1" dirty="0" smtClean="0"/>
              <a:t>Context</a:t>
            </a:r>
          </a:p>
          <a:p>
            <a:r>
              <a:rPr lang="en-GB" sz="1800" dirty="0" smtClean="0"/>
              <a:t>Why is the argument significant? </a:t>
            </a:r>
          </a:p>
          <a:p>
            <a:r>
              <a:rPr lang="en-GB" sz="1800" dirty="0" smtClean="0"/>
              <a:t>What other positions does the author indicate are debated regarding the topic? </a:t>
            </a:r>
          </a:p>
          <a:p>
            <a:r>
              <a:rPr lang="en-GB" sz="1800" dirty="0" smtClean="0"/>
              <a:t>When was the article written? </a:t>
            </a:r>
          </a:p>
          <a:p>
            <a:r>
              <a:rPr lang="en-GB" sz="1800" dirty="0" smtClean="0"/>
              <a:t>Where was it published? </a:t>
            </a:r>
          </a:p>
          <a:p>
            <a:r>
              <a:rPr lang="en-GB" sz="1800" dirty="0" smtClean="0"/>
              <a:t>Who was the intended audience? </a:t>
            </a:r>
          </a:p>
        </p:txBody>
      </p:sp>
      <p:sp>
        <p:nvSpPr>
          <p:cNvPr id="5" name="Rectangle 4"/>
          <p:cNvSpPr/>
          <p:nvPr/>
        </p:nvSpPr>
        <p:spPr>
          <a:xfrm>
            <a:off x="611560" y="6454801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513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Assess </a:t>
            </a:r>
            <a:r>
              <a:rPr lang="en-GB" b="1" dirty="0">
                <a:solidFill>
                  <a:srgbClr val="FF0000"/>
                </a:solidFill>
              </a:rPr>
              <a:t>the strength/validity </a:t>
            </a:r>
            <a:r>
              <a:rPr lang="en-GB" b="1" dirty="0"/>
              <a:t>of the argument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5141168"/>
          </a:xfrm>
        </p:spPr>
        <p:txBody>
          <a:bodyPr>
            <a:noAutofit/>
          </a:bodyPr>
          <a:lstStyle/>
          <a:p>
            <a:r>
              <a:rPr lang="en-GB" sz="2200" dirty="0" smtClean="0"/>
              <a:t>Use </a:t>
            </a:r>
            <a:r>
              <a:rPr lang="en-GB" sz="2200" dirty="0"/>
              <a:t>close reading skills to uncover the </a:t>
            </a:r>
            <a:r>
              <a:rPr lang="en-GB" sz="2200" dirty="0" smtClean="0"/>
              <a:t>argument </a:t>
            </a:r>
            <a:r>
              <a:rPr lang="en-GB" sz="2200" dirty="0"/>
              <a:t>and to evaluate its effectiveness in making its claims and engaging with other positions. </a:t>
            </a:r>
            <a:endParaRPr lang="en-GB" sz="2200" dirty="0" smtClean="0"/>
          </a:p>
          <a:p>
            <a:r>
              <a:rPr lang="en-GB" sz="2200" dirty="0" smtClean="0"/>
              <a:t>For </a:t>
            </a:r>
            <a:r>
              <a:rPr lang="en-GB" sz="2200" dirty="0"/>
              <a:t>example, notice how the writer introduces evidence in support of his or her claim. </a:t>
            </a:r>
            <a:endParaRPr lang="en-GB" sz="2200" dirty="0" smtClean="0"/>
          </a:p>
          <a:p>
            <a:pPr lvl="1"/>
            <a:r>
              <a:rPr lang="en-GB" sz="2200" dirty="0" smtClean="0"/>
              <a:t>Does </a:t>
            </a:r>
            <a:r>
              <a:rPr lang="en-GB" sz="2200" dirty="0"/>
              <a:t>the writer simply say, "Many literary scholars have argued unconvincingly that </a:t>
            </a:r>
            <a:r>
              <a:rPr lang="en-GB" sz="2200" dirty="0" smtClean="0"/>
              <a:t>“……………………..”?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Or does the writer engage the theses of specific literary scholars? </a:t>
            </a:r>
          </a:p>
          <a:p>
            <a:r>
              <a:rPr lang="en-GB" sz="2000" dirty="0" smtClean="0"/>
              <a:t>If writers get too hung up on subtle points of differentiation between their arguments and those of others, the significance of their claims may get lost in the trees. </a:t>
            </a:r>
          </a:p>
          <a:p>
            <a:r>
              <a:rPr lang="en-GB" sz="2000" dirty="0" smtClean="0"/>
              <a:t>Be aware of the relative effectiveness or ineffectiveness of either approach, depending upon the scope of the argument.</a:t>
            </a:r>
          </a:p>
        </p:txBody>
      </p:sp>
      <p:sp>
        <p:nvSpPr>
          <p:cNvPr id="3" name="Rectangle 2"/>
          <p:cNvSpPr/>
          <p:nvPr/>
        </p:nvSpPr>
        <p:spPr>
          <a:xfrm>
            <a:off x="4139952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88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Questions </a:t>
            </a:r>
            <a:r>
              <a:rPr lang="en-GB" dirty="0"/>
              <a:t>to help </a:t>
            </a:r>
            <a:r>
              <a:rPr lang="en-GB" dirty="0" smtClean="0"/>
              <a:t>sort </a:t>
            </a:r>
            <a:r>
              <a:rPr lang="en-GB" dirty="0"/>
              <a:t>out the building blocks of the writer's </a:t>
            </a:r>
            <a:r>
              <a:rPr lang="en-GB" dirty="0" smtClean="0"/>
              <a:t>argument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600" b="1" dirty="0" smtClean="0"/>
              <a:t>Evidence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GB" sz="3600" b="1" dirty="0"/>
              <a:t>What evidence does the author offer in support of the position put forth? (</a:t>
            </a:r>
            <a:r>
              <a:rPr lang="en-GB" sz="3600" dirty="0"/>
              <a:t>Identify all pieces of evidence you find.) </a:t>
            </a:r>
            <a:endParaRPr lang="en-GB" sz="3600" dirty="0" smtClean="0"/>
          </a:p>
          <a:p>
            <a:pPr marL="914400" lvl="1" indent="-514350">
              <a:buFont typeface="+mj-lt"/>
              <a:buAutoNum type="alphaLcPeriod"/>
            </a:pPr>
            <a:r>
              <a:rPr lang="en-GB" sz="3600" b="1" dirty="0"/>
              <a:t>What is the nature of each piece of supporting evidence? </a:t>
            </a:r>
            <a:endParaRPr lang="en-GB" sz="3600" b="1" dirty="0" smtClean="0"/>
          </a:p>
          <a:p>
            <a:pPr marL="1314450" lvl="2" indent="-514350">
              <a:buFont typeface="+mj-lt"/>
              <a:buAutoNum type="romanLcPeriod"/>
            </a:pPr>
            <a:r>
              <a:rPr lang="en-GB" sz="3600" dirty="0" smtClean="0"/>
              <a:t>For </a:t>
            </a:r>
            <a:r>
              <a:rPr lang="en-GB" sz="3600" dirty="0"/>
              <a:t>example, is it based on empirical research, ethical consideration, common knowledge, </a:t>
            </a:r>
            <a:r>
              <a:rPr lang="en-GB" sz="3600" dirty="0" smtClean="0"/>
              <a:t>or anecdote</a:t>
            </a:r>
            <a:r>
              <a:rPr lang="en-GB" sz="3600" dirty="0"/>
              <a:t>? </a:t>
            </a:r>
            <a:endParaRPr lang="en-GB" sz="3600" dirty="0" smtClean="0"/>
          </a:p>
          <a:p>
            <a:pPr marL="914400" lvl="1" indent="-514350">
              <a:buFont typeface="+mj-lt"/>
              <a:buAutoNum type="alphaLcPeriod"/>
            </a:pPr>
            <a:r>
              <a:rPr lang="en-GB" sz="3600" b="1" dirty="0"/>
              <a:t>How convincing is the evidence? </a:t>
            </a:r>
            <a:endParaRPr lang="en-GB" sz="3600" b="1" dirty="0" smtClean="0"/>
          </a:p>
          <a:p>
            <a:pPr marL="1314450" lvl="2" indent="-514350">
              <a:buFont typeface="+mj-lt"/>
              <a:buAutoNum type="romanLcPeriod"/>
            </a:pPr>
            <a:r>
              <a:rPr lang="en-GB" sz="3600" dirty="0" smtClean="0"/>
              <a:t>For </a:t>
            </a:r>
            <a:r>
              <a:rPr lang="en-GB" sz="3600" dirty="0"/>
              <a:t>example, does the research design adequately address the question </a:t>
            </a:r>
            <a:r>
              <a:rPr lang="en-GB" sz="3600" dirty="0" smtClean="0"/>
              <a:t>posed? 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marL="514350" lvl="2" indent="-514350">
              <a:buFont typeface="+mj-lt"/>
              <a:buAutoNum type="romanLcPeriod" startAt="3"/>
            </a:pPr>
            <a:r>
              <a:rPr lang="en-GB" sz="1800" b="1" dirty="0" smtClean="0"/>
              <a:t>Are </a:t>
            </a:r>
            <a:r>
              <a:rPr lang="en-GB" sz="1800" b="1" dirty="0"/>
              <a:t>the ethical considerations adequately explored and assessed? </a:t>
            </a:r>
          </a:p>
          <a:p>
            <a:pPr marL="514350" lvl="2" indent="-514350">
              <a:buFont typeface="+mj-lt"/>
              <a:buAutoNum type="romanLcPeriod" startAt="3"/>
            </a:pPr>
            <a:r>
              <a:rPr lang="en-GB" sz="1800" b="1" dirty="0" smtClean="0"/>
              <a:t>Have </a:t>
            </a:r>
            <a:r>
              <a:rPr lang="en-GB" sz="1800" b="1" dirty="0"/>
              <a:t>you read or heard anything on this subject that confirms or challenges the evidence? </a:t>
            </a:r>
          </a:p>
          <a:p>
            <a:pPr marL="514350" indent="-514350">
              <a:buFont typeface="+mj-lt"/>
              <a:buAutoNum type="arabicPeriod" startAt="2"/>
            </a:pPr>
            <a:endParaRPr lang="en-GB" sz="1800" b="1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GB" sz="1800" b="1" dirty="0" smtClean="0"/>
              <a:t>Counter </a:t>
            </a:r>
            <a:r>
              <a:rPr lang="en-GB" sz="1800" b="1" dirty="0"/>
              <a:t>arguments</a:t>
            </a:r>
            <a:endParaRPr lang="en-GB" sz="1800" b="1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1800" dirty="0"/>
              <a:t>What arguments made in opposition to the author's views were described? </a:t>
            </a:r>
            <a:endParaRPr lang="en-GB" sz="18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1800" dirty="0" smtClean="0"/>
              <a:t>Were </a:t>
            </a:r>
            <a:r>
              <a:rPr lang="en-GB" sz="1800" dirty="0"/>
              <a:t>these arguments persuasively refuted? </a:t>
            </a:r>
            <a:endParaRPr lang="en-GB" sz="18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sz="1800" dirty="0" smtClean="0"/>
              <a:t>What </a:t>
            </a:r>
            <a:r>
              <a:rPr lang="en-GB" sz="1800" dirty="0"/>
              <a:t>evidence was used in the refutation? </a:t>
            </a:r>
            <a:endParaRPr lang="en-GB" sz="1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67544" y="6126986"/>
            <a:ext cx="5220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Becky Rosenberg, </a:t>
            </a:r>
            <a:r>
              <a:rPr lang="en-GB" b="1" dirty="0" err="1"/>
              <a:t>Ph.D</a:t>
            </a:r>
            <a:r>
              <a:rPr lang="en-GB" b="1" dirty="0"/>
              <a:t>; </a:t>
            </a:r>
            <a:r>
              <a:rPr lang="en-GB" dirty="0"/>
              <a:t>David S. Goldstein, Ph.D. </a:t>
            </a:r>
            <a:r>
              <a:rPr lang="en-GB" b="1" dirty="0"/>
              <a:t>University of Washington, Bothell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97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558</TotalTime>
  <Words>2180</Words>
  <Application>Microsoft Office PowerPoint</Application>
  <PresentationFormat>On-screen Show (4:3)</PresentationFormat>
  <Paragraphs>196</Paragraphs>
  <Slides>21</Slides>
  <Notes>21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Median</vt:lpstr>
      <vt:lpstr>HOW TO READ AN ACADEMIC PAPER: Appraising the evidence</vt:lpstr>
      <vt:lpstr>Introduction</vt:lpstr>
      <vt:lpstr>Workshop Practice</vt:lpstr>
      <vt:lpstr>Find the Claim (1)</vt:lpstr>
      <vt:lpstr>Potential questions to ask when reading an abstract:</vt:lpstr>
      <vt:lpstr>PowerPoint Presentation</vt:lpstr>
      <vt:lpstr>Find the Claim (2)</vt:lpstr>
      <vt:lpstr>Assess the strength/validity of the argument</vt:lpstr>
      <vt:lpstr>Questions to help sort out the building blocks of the writer's argument (1)</vt:lpstr>
      <vt:lpstr>Questions to help sort out the building blocks of the writer's argument (2)</vt:lpstr>
      <vt:lpstr>Evaluating the validity and reliability</vt:lpstr>
      <vt:lpstr>Bias</vt:lpstr>
      <vt:lpstr>PowerPoint Presentation</vt:lpstr>
      <vt:lpstr>Bias</vt:lpstr>
      <vt:lpstr>Validity</vt:lpstr>
      <vt:lpstr>Reporting Bias</vt:lpstr>
      <vt:lpstr>Validity questions by research design (1)</vt:lpstr>
      <vt:lpstr>Validity questions by research design (2)</vt:lpstr>
      <vt:lpstr>External validity</vt:lpstr>
      <vt:lpstr>PowerPoint Presentation</vt:lpstr>
      <vt:lpstr>Questions to consider concerning external validity: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READ AN CAADEMIM PAPER: Appraising the evidence</dc:title>
  <dc:creator>Chisale Mhango</dc:creator>
  <cp:lastModifiedBy>Chisale Mhango</cp:lastModifiedBy>
  <cp:revision>28</cp:revision>
  <cp:lastPrinted>2013-05-26T14:27:05Z</cp:lastPrinted>
  <dcterms:created xsi:type="dcterms:W3CDTF">2013-04-14T12:25:51Z</dcterms:created>
  <dcterms:modified xsi:type="dcterms:W3CDTF">2013-05-28T08:49:01Z</dcterms:modified>
</cp:coreProperties>
</file>