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9" r:id="rId3"/>
    <p:sldId id="260" r:id="rId4"/>
    <p:sldId id="261" r:id="rId5"/>
    <p:sldId id="262" r:id="rId6"/>
    <p:sldId id="263" r:id="rId7"/>
    <p:sldId id="267" r:id="rId8"/>
    <p:sldId id="264" r:id="rId9"/>
    <p:sldId id="257" r:id="rId10"/>
    <p:sldId id="268" r:id="rId11"/>
    <p:sldId id="258" r:id="rId12"/>
    <p:sldId id="271" r:id="rId13"/>
    <p:sldId id="269" r:id="rId14"/>
    <p:sldId id="272" r:id="rId15"/>
    <p:sldId id="274" r:id="rId16"/>
    <p:sldId id="273"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658"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FAC80AF5-94E3-4952-8D83-2758CCA027DC}" type="datetimeFigureOut">
              <a:rPr lang="en-GB" smtClean="0"/>
              <a:t>21/05/2013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447C3AC-DA2A-4010-8DC7-025D5F95567E}" type="slidenum">
              <a:rPr lang="en-GB" smtClean="0"/>
              <a:t>‹#›</a:t>
            </a:fld>
            <a:endParaRPr lang="en-GB"/>
          </a:p>
        </p:txBody>
      </p:sp>
    </p:spTree>
    <p:extLst>
      <p:ext uri="{BB962C8B-B14F-4D97-AF65-F5344CB8AC3E}">
        <p14:creationId xmlns:p14="http://schemas.microsoft.com/office/powerpoint/2010/main" val="2677932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C721154-DB0A-4B46-B9F3-6B53FA595395}" type="datetimeFigureOut">
              <a:rPr lang="en-GB" smtClean="0"/>
              <a:t>21/05/2013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4D3252D-494B-40DD-B01E-51424B749DD6}" type="slidenum">
              <a:rPr lang="en-GB" smtClean="0"/>
              <a:t>‹#›</a:t>
            </a:fld>
            <a:endParaRPr lang="en-GB"/>
          </a:p>
        </p:txBody>
      </p:sp>
    </p:spTree>
    <p:extLst>
      <p:ext uri="{BB962C8B-B14F-4D97-AF65-F5344CB8AC3E}">
        <p14:creationId xmlns:p14="http://schemas.microsoft.com/office/powerpoint/2010/main" val="1407384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www.ncbi.nlm.nih.gov/pmc/articles/PMC2349778" TargetMode="External"/><Relationship Id="rId3" Type="http://schemas.openxmlformats.org/officeDocument/2006/relationships/hyperlink" Target="http://en.wikipedia.org/wiki/Evidence-based_medicine#cite_ref-Sackett96_1-0" TargetMode="External"/><Relationship Id="rId7" Type="http://schemas.openxmlformats.org/officeDocument/2006/relationships/hyperlink" Target="http://en.wikipedia.org/wiki/PubMed_Central"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www.bmj.com/cgi/pmidlookup?view=long&amp;pmid=8555924" TargetMode="External"/><Relationship Id="rId11" Type="http://schemas.openxmlformats.org/officeDocument/2006/relationships/hyperlink" Target="http://www.cebm.net/levels_of_evidence.asp" TargetMode="External"/><Relationship Id="rId5" Type="http://schemas.openxmlformats.org/officeDocument/2006/relationships/hyperlink" Target="http://en.wikipedia.org/wiki/Evidence-based_medicine#cite_ref-Sackett96_1-2" TargetMode="External"/><Relationship Id="rId10" Type="http://schemas.openxmlformats.org/officeDocument/2006/relationships/hyperlink" Target="http://www.ncbi.nlm.nih.gov/pubmed/8555924" TargetMode="External"/><Relationship Id="rId4" Type="http://schemas.openxmlformats.org/officeDocument/2006/relationships/hyperlink" Target="http://en.wikipedia.org/wiki/Evidence-based_medicine#cite_ref-Sackett96_1-1" TargetMode="External"/><Relationship Id="rId9" Type="http://schemas.openxmlformats.org/officeDocument/2006/relationships/hyperlink" Target="http://en.wikipedia.org/wiki/PubMed_Identifier"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bp.lib.uic.edu/nursing/node/?q=node/34#cite_3"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a:t>
            </a:fld>
            <a:endParaRPr lang="en-GB"/>
          </a:p>
        </p:txBody>
      </p:sp>
    </p:spTree>
    <p:extLst>
      <p:ext uri="{BB962C8B-B14F-4D97-AF65-F5344CB8AC3E}">
        <p14:creationId xmlns:p14="http://schemas.microsoft.com/office/powerpoint/2010/main" val="2313094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4D3252D-494B-40DD-B01E-51424B749DD6}" type="slidenum">
              <a:rPr lang="en-GB" smtClean="0"/>
              <a:t>10</a:t>
            </a:fld>
            <a:endParaRPr lang="en-GB"/>
          </a:p>
        </p:txBody>
      </p:sp>
    </p:spTree>
    <p:extLst>
      <p:ext uri="{BB962C8B-B14F-4D97-AF65-F5344CB8AC3E}">
        <p14:creationId xmlns:p14="http://schemas.microsoft.com/office/powerpoint/2010/main" val="3672353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The Oxford Handbook of Evidence-based Management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Edited by Denise M. Rousseau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2A3CDC-B7B2-451D-BBF9-7A9F6C8487A3}" type="slidenum">
              <a:rPr lang="en-GB" smtClean="0"/>
              <a:t>11</a:t>
            </a:fld>
            <a:endParaRPr lang="en-GB" dirty="0"/>
          </a:p>
        </p:txBody>
      </p:sp>
    </p:spTree>
    <p:extLst>
      <p:ext uri="{BB962C8B-B14F-4D97-AF65-F5344CB8AC3E}">
        <p14:creationId xmlns:p14="http://schemas.microsoft.com/office/powerpoint/2010/main" val="4086573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12</a:t>
            </a:fld>
            <a:endParaRPr lang="en-GB"/>
          </a:p>
        </p:txBody>
      </p:sp>
    </p:spTree>
    <p:extLst>
      <p:ext uri="{BB962C8B-B14F-4D97-AF65-F5344CB8AC3E}">
        <p14:creationId xmlns:p14="http://schemas.microsoft.com/office/powerpoint/2010/main" val="329953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13</a:t>
            </a:fld>
            <a:endParaRPr lang="en-GB"/>
          </a:p>
        </p:txBody>
      </p:sp>
    </p:spTree>
    <p:extLst>
      <p:ext uri="{BB962C8B-B14F-4D97-AF65-F5344CB8AC3E}">
        <p14:creationId xmlns:p14="http://schemas.microsoft.com/office/powerpoint/2010/main" val="2340977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14</a:t>
            </a:fld>
            <a:endParaRPr lang="en-GB"/>
          </a:p>
        </p:txBody>
      </p:sp>
    </p:spTree>
    <p:extLst>
      <p:ext uri="{BB962C8B-B14F-4D97-AF65-F5344CB8AC3E}">
        <p14:creationId xmlns:p14="http://schemas.microsoft.com/office/powerpoint/2010/main" val="2340977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15</a:t>
            </a:fld>
            <a:endParaRPr lang="en-GB"/>
          </a:p>
        </p:txBody>
      </p:sp>
    </p:spTree>
    <p:extLst>
      <p:ext uri="{BB962C8B-B14F-4D97-AF65-F5344CB8AC3E}">
        <p14:creationId xmlns:p14="http://schemas.microsoft.com/office/powerpoint/2010/main" val="2340977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16</a:t>
            </a:fld>
            <a:endParaRPr lang="en-GB"/>
          </a:p>
        </p:txBody>
      </p:sp>
    </p:spTree>
    <p:extLst>
      <p:ext uri="{BB962C8B-B14F-4D97-AF65-F5344CB8AC3E}">
        <p14:creationId xmlns:p14="http://schemas.microsoft.com/office/powerpoint/2010/main" val="2340977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a:t>
            </a:r>
            <a:r>
              <a:rPr lang="en-GB" sz="1200" b="1" i="1" kern="1200" baseline="30000" dirty="0" smtClean="0">
                <a:solidFill>
                  <a:schemeClr val="tx1"/>
                </a:solidFill>
                <a:effectLst/>
                <a:latin typeface="+mn-lt"/>
                <a:ea typeface="+mn-ea"/>
                <a:cs typeface="+mn-cs"/>
                <a:hlinkClick r:id="rId3"/>
              </a:rPr>
              <a:t>a</a:t>
            </a:r>
            <a:r>
              <a:rPr lang="en-GB" sz="1200" kern="1200" dirty="0" smtClean="0">
                <a:solidFill>
                  <a:schemeClr val="tx1"/>
                </a:solidFill>
                <a:effectLst/>
                <a:latin typeface="+mn-lt"/>
                <a:ea typeface="+mn-ea"/>
                <a:cs typeface="+mn-cs"/>
              </a:rPr>
              <a:t> </a:t>
            </a:r>
            <a:r>
              <a:rPr lang="en-GB" sz="1200" b="1" i="1" kern="1200" baseline="30000" dirty="0" smtClean="0">
                <a:solidFill>
                  <a:schemeClr val="tx1"/>
                </a:solidFill>
                <a:effectLst/>
                <a:latin typeface="+mn-lt"/>
                <a:ea typeface="+mn-ea"/>
                <a:cs typeface="+mn-cs"/>
                <a:hlinkClick r:id="rId4"/>
              </a:rPr>
              <a:t>b</a:t>
            </a:r>
            <a:r>
              <a:rPr lang="en-GB" sz="1200" kern="1200" dirty="0" smtClean="0">
                <a:solidFill>
                  <a:schemeClr val="tx1"/>
                </a:solidFill>
                <a:effectLst/>
                <a:latin typeface="+mn-lt"/>
                <a:ea typeface="+mn-ea"/>
                <a:cs typeface="+mn-cs"/>
              </a:rPr>
              <a:t> </a:t>
            </a:r>
            <a:r>
              <a:rPr lang="en-GB" sz="1200" b="1" i="1" kern="1200" baseline="30000" dirty="0" smtClean="0">
                <a:solidFill>
                  <a:schemeClr val="tx1"/>
                </a:solidFill>
                <a:effectLst/>
                <a:latin typeface="+mn-lt"/>
                <a:ea typeface="+mn-ea"/>
                <a:cs typeface="+mn-cs"/>
                <a:hlinkClick r:id="rId5"/>
              </a:rPr>
              <a:t>c</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Sackett</a:t>
            </a:r>
            <a:r>
              <a:rPr lang="en-GB" sz="1200" kern="1200" dirty="0" smtClean="0">
                <a:solidFill>
                  <a:schemeClr val="tx1"/>
                </a:solidFill>
                <a:effectLst/>
                <a:latin typeface="+mn-lt"/>
                <a:ea typeface="+mn-ea"/>
                <a:cs typeface="+mn-cs"/>
              </a:rPr>
              <a:t> DL, Rosenberg WM, </a:t>
            </a:r>
            <a:r>
              <a:rPr lang="en-GB" sz="1200" kern="1200" dirty="0" err="1" smtClean="0">
                <a:solidFill>
                  <a:schemeClr val="tx1"/>
                </a:solidFill>
                <a:effectLst/>
                <a:latin typeface="+mn-lt"/>
                <a:ea typeface="+mn-ea"/>
                <a:cs typeface="+mn-cs"/>
              </a:rPr>
              <a:t>Gray</a:t>
            </a:r>
            <a:r>
              <a:rPr lang="en-GB" sz="1200" kern="1200" dirty="0" smtClean="0">
                <a:solidFill>
                  <a:schemeClr val="tx1"/>
                </a:solidFill>
                <a:effectLst/>
                <a:latin typeface="+mn-lt"/>
                <a:ea typeface="+mn-ea"/>
                <a:cs typeface="+mn-cs"/>
              </a:rPr>
              <a:t> JA, Haynes RB, Richardson WS (January 1996). </a:t>
            </a:r>
            <a:r>
              <a:rPr lang="en-GB" sz="1200" kern="1200" dirty="0" smtClean="0">
                <a:solidFill>
                  <a:schemeClr val="tx1"/>
                </a:solidFill>
                <a:effectLst/>
                <a:latin typeface="+mn-lt"/>
                <a:ea typeface="+mn-ea"/>
                <a:cs typeface="+mn-cs"/>
                <a:hlinkClick r:id="rId6"/>
              </a:rPr>
              <a:t>"Evidence based medicine: what it is and what it isn't"</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BMJ</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312</a:t>
            </a:r>
            <a:r>
              <a:rPr lang="en-GB" sz="1200" kern="1200" dirty="0" smtClean="0">
                <a:solidFill>
                  <a:schemeClr val="tx1"/>
                </a:solidFill>
                <a:effectLst/>
                <a:latin typeface="+mn-lt"/>
                <a:ea typeface="+mn-ea"/>
                <a:cs typeface="+mn-cs"/>
              </a:rPr>
              <a:t> (7023): 71–2. </a:t>
            </a:r>
            <a:r>
              <a:rPr lang="en-GB" sz="1200" kern="1200" dirty="0" smtClean="0">
                <a:solidFill>
                  <a:schemeClr val="tx1"/>
                </a:solidFill>
                <a:effectLst/>
                <a:latin typeface="+mn-lt"/>
                <a:ea typeface="+mn-ea"/>
                <a:cs typeface="+mn-cs"/>
                <a:hlinkClick r:id="rId7" tooltip="PubMed Central"/>
              </a:rPr>
              <a:t>PMC</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hlinkClick r:id="rId8"/>
              </a:rPr>
              <a:t>2349778</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hlinkClick r:id="rId9" tooltip="PubMed Identifier"/>
              </a:rPr>
              <a:t>PMID</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hlinkClick r:id="rId10"/>
              </a:rPr>
              <a:t>8555924</a:t>
            </a:r>
            <a:r>
              <a:rPr lang="en-GB" sz="1200" kern="1200" dirty="0" smtClean="0">
                <a:solidFill>
                  <a:schemeClr val="tx1"/>
                </a:solidFill>
                <a:effectLst/>
                <a:latin typeface="+mn-lt"/>
                <a:ea typeface="+mn-ea"/>
                <a:cs typeface="+mn-cs"/>
              </a:rPr>
              <a:t>. </a:t>
            </a:r>
            <a:endParaRPr lang="en-GB" sz="16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GB" sz="1200" kern="1200" smtClean="0">
              <a:solidFill>
                <a:schemeClr val="tx1"/>
              </a:solidFill>
              <a:effectLst/>
              <a:latin typeface="+mn-lt"/>
              <a:ea typeface="+mn-ea"/>
              <a:cs typeface="+mn-cs"/>
            </a:endParaRPr>
          </a:p>
          <a:p>
            <a:r>
              <a:rPr lang="en-GB" sz="1200" kern="1200" smtClean="0">
                <a:solidFill>
                  <a:schemeClr val="tx1"/>
                </a:solidFill>
                <a:effectLst/>
                <a:latin typeface="+mn-lt"/>
                <a:ea typeface="+mn-ea"/>
                <a:cs typeface="+mn-cs"/>
              </a:rPr>
              <a:t>1</a:t>
            </a:r>
            <a:r>
              <a:rPr lang="en-GB" sz="1200" kern="1200" dirty="0" smtClean="0">
                <a:solidFill>
                  <a:schemeClr val="tx1"/>
                </a:solidFill>
                <a:effectLst/>
                <a:latin typeface="+mn-lt"/>
                <a:ea typeface="+mn-ea"/>
                <a:cs typeface="+mn-cs"/>
              </a:rPr>
              <a:t>. Oxford Centre for Evidence-Based Medicine. Levels of evidence and grades of recommendation. Available from </a:t>
            </a:r>
            <a:r>
              <a:rPr lang="en-GB" sz="1200" b="1" u="none" strike="noStrike" kern="1200" dirty="0" smtClean="0">
                <a:solidFill>
                  <a:schemeClr val="tx1"/>
                </a:solidFill>
                <a:effectLst/>
                <a:latin typeface="+mn-lt"/>
                <a:ea typeface="+mn-ea"/>
                <a:cs typeface="+mn-cs"/>
                <a:hlinkClick r:id="rId11"/>
              </a:rPr>
              <a:t>http://www.cebm.net/levels_of_evidence.asp</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D3252D-494B-40DD-B01E-51424B749DD6}" type="slidenum">
              <a:rPr lang="en-GB" smtClean="0"/>
              <a:t>2</a:t>
            </a:fld>
            <a:endParaRPr lang="en-GB"/>
          </a:p>
        </p:txBody>
      </p:sp>
    </p:spTree>
    <p:extLst>
      <p:ext uri="{BB962C8B-B14F-4D97-AF65-F5344CB8AC3E}">
        <p14:creationId xmlns:p14="http://schemas.microsoft.com/office/powerpoint/2010/main" val="3449038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EBP involves complex and conscientious decision-making based not only on the available evidence but also on patient characteristics, situations, and preferences. It recognized that health care is individualized and ever changing and involves uncertainties and probabilities. [</a:t>
            </a:r>
            <a:r>
              <a:rPr lang="en-GB" sz="1800" b="1" dirty="0" smtClean="0">
                <a:hlinkClick r:id="rId3"/>
              </a:rPr>
              <a:t>3</a:t>
            </a:r>
            <a:r>
              <a:rPr lang="en-GB" sz="1800" dirty="0" smtClean="0"/>
              <a:t>] [</a:t>
            </a:r>
            <a:r>
              <a:rPr lang="en-GB" sz="1200" kern="1200" dirty="0" smtClean="0">
                <a:solidFill>
                  <a:schemeClr val="tx1"/>
                </a:solidFill>
                <a:effectLst/>
                <a:latin typeface="+mn-lt"/>
                <a:ea typeface="+mn-ea"/>
                <a:cs typeface="+mn-cs"/>
              </a:rPr>
              <a:t>3. </a:t>
            </a:r>
            <a:r>
              <a:rPr lang="en-GB" sz="1200" kern="1200" dirty="0" err="1" smtClean="0">
                <a:solidFill>
                  <a:schemeClr val="tx1"/>
                </a:solidFill>
                <a:effectLst/>
                <a:latin typeface="+mn-lt"/>
                <a:ea typeface="+mn-ea"/>
                <a:cs typeface="+mn-cs"/>
              </a:rPr>
              <a:t>Gehlbach</a:t>
            </a:r>
            <a:r>
              <a:rPr lang="en-GB" sz="1200" kern="1200" dirty="0" smtClean="0">
                <a:solidFill>
                  <a:schemeClr val="tx1"/>
                </a:solidFill>
                <a:effectLst/>
                <a:latin typeface="+mn-lt"/>
                <a:ea typeface="+mn-ea"/>
                <a:cs typeface="+mn-cs"/>
              </a:rPr>
              <a:t> SH. Interpreting the medical literature, 3rd ed. New York: McGraw-Hill, 1993.]</a:t>
            </a:r>
            <a:endParaRPr lang="en-GB" sz="1800"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94D3252D-494B-40DD-B01E-51424B749DD6}" type="slidenum">
              <a:rPr lang="en-GB" smtClean="0"/>
              <a:t>3</a:t>
            </a:fld>
            <a:endParaRPr lang="en-GB"/>
          </a:p>
        </p:txBody>
      </p:sp>
    </p:spTree>
    <p:extLst>
      <p:ext uri="{BB962C8B-B14F-4D97-AF65-F5344CB8AC3E}">
        <p14:creationId xmlns:p14="http://schemas.microsoft.com/office/powerpoint/2010/main" val="3449038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4</a:t>
            </a:fld>
            <a:endParaRPr lang="en-GB"/>
          </a:p>
        </p:txBody>
      </p:sp>
    </p:spTree>
    <p:extLst>
      <p:ext uri="{BB962C8B-B14F-4D97-AF65-F5344CB8AC3E}">
        <p14:creationId xmlns:p14="http://schemas.microsoft.com/office/powerpoint/2010/main" val="744125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4D3252D-494B-40DD-B01E-51424B749DD6}" type="slidenum">
              <a:rPr lang="en-GB" smtClean="0"/>
              <a:t>5</a:t>
            </a:fld>
            <a:endParaRPr lang="en-GB"/>
          </a:p>
        </p:txBody>
      </p:sp>
    </p:spTree>
    <p:extLst>
      <p:ext uri="{BB962C8B-B14F-4D97-AF65-F5344CB8AC3E}">
        <p14:creationId xmlns:p14="http://schemas.microsoft.com/office/powerpoint/2010/main" val="97001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The ability to practice Evidence-Based Medical</a:t>
            </a:r>
            <a:r>
              <a:rPr lang="en-GB" sz="1800" kern="1200" baseline="0" dirty="0" smtClean="0">
                <a:solidFill>
                  <a:schemeClr val="tx1"/>
                </a:solidFill>
                <a:effectLst/>
                <a:latin typeface="+mn-lt"/>
                <a:ea typeface="+mn-ea"/>
                <a:cs typeface="+mn-cs"/>
              </a:rPr>
              <a:t> care</a:t>
            </a:r>
            <a:r>
              <a:rPr lang="en-GB" sz="1800" kern="1200" dirty="0" smtClean="0">
                <a:solidFill>
                  <a:schemeClr val="tx1"/>
                </a:solidFill>
                <a:effectLst/>
                <a:latin typeface="+mn-lt"/>
                <a:ea typeface="+mn-ea"/>
                <a:cs typeface="+mn-cs"/>
              </a:rPr>
              <a:t> requires a basic understanding of the main research designs underlying the published evidence. Some research designs provide a stronger level of evidence than others based on their inherent characteristics. This hierarchy is often shown graphically as a pyramid:</a:t>
            </a:r>
          </a:p>
          <a:p>
            <a:endParaRPr lang="en-GB" sz="1800" dirty="0"/>
          </a:p>
        </p:txBody>
      </p:sp>
      <p:sp>
        <p:nvSpPr>
          <p:cNvPr id="4" name="Slide Number Placeholder 3"/>
          <p:cNvSpPr>
            <a:spLocks noGrp="1"/>
          </p:cNvSpPr>
          <p:nvPr>
            <p:ph type="sldNum" sz="quarter" idx="10"/>
          </p:nvPr>
        </p:nvSpPr>
        <p:spPr/>
        <p:txBody>
          <a:bodyPr/>
          <a:lstStyle/>
          <a:p>
            <a:fld id="{94D3252D-494B-40DD-B01E-51424B749DD6}" type="slidenum">
              <a:rPr lang="en-GB" smtClean="0"/>
              <a:t>6</a:t>
            </a:fld>
            <a:endParaRPr lang="en-GB"/>
          </a:p>
        </p:txBody>
      </p:sp>
    </p:spTree>
    <p:extLst>
      <p:ext uri="{BB962C8B-B14F-4D97-AF65-F5344CB8AC3E}">
        <p14:creationId xmlns:p14="http://schemas.microsoft.com/office/powerpoint/2010/main" val="4032406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2A3CDC-B7B2-451D-BBF9-7A9F6C8487A3}" type="slidenum">
              <a:rPr lang="en-GB" smtClean="0"/>
              <a:t>7</a:t>
            </a:fld>
            <a:endParaRPr lang="en-GB" dirty="0"/>
          </a:p>
        </p:txBody>
      </p:sp>
    </p:spTree>
    <p:extLst>
      <p:ext uri="{BB962C8B-B14F-4D97-AF65-F5344CB8AC3E}">
        <p14:creationId xmlns:p14="http://schemas.microsoft.com/office/powerpoint/2010/main" val="3616814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4D3252D-494B-40DD-B01E-51424B749DD6}" type="slidenum">
              <a:rPr lang="en-GB" smtClean="0"/>
              <a:t>8</a:t>
            </a:fld>
            <a:endParaRPr lang="en-GB"/>
          </a:p>
        </p:txBody>
      </p:sp>
    </p:spTree>
    <p:extLst>
      <p:ext uri="{BB962C8B-B14F-4D97-AF65-F5344CB8AC3E}">
        <p14:creationId xmlns:p14="http://schemas.microsoft.com/office/powerpoint/2010/main" val="4248705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2A3CDC-B7B2-451D-BBF9-7A9F6C8487A3}" type="slidenum">
              <a:rPr lang="en-GB" smtClean="0"/>
              <a:t>9</a:t>
            </a:fld>
            <a:endParaRPr lang="en-GB" dirty="0"/>
          </a:p>
        </p:txBody>
      </p:sp>
    </p:spTree>
    <p:extLst>
      <p:ext uri="{BB962C8B-B14F-4D97-AF65-F5344CB8AC3E}">
        <p14:creationId xmlns:p14="http://schemas.microsoft.com/office/powerpoint/2010/main" val="361681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0310A3E-02EC-4F34-9260-0203453D7083}" type="datetimeFigureOut">
              <a:rPr lang="en-GB" smtClean="0"/>
              <a:t>21/05/2013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93F626-1D0C-4BD0-91EE-391740EC0C62}"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10A3E-02EC-4F34-9260-0203453D7083}" type="datetimeFigureOut">
              <a:rPr lang="en-GB" smtClean="0"/>
              <a:t>21/05/2013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310A3E-02EC-4F34-9260-0203453D7083}" type="datetimeFigureOut">
              <a:rPr lang="en-GB" smtClean="0"/>
              <a:t>21/05/2013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10A3E-02EC-4F34-9260-0203453D7083}" type="datetimeFigureOut">
              <a:rPr lang="en-GB" smtClean="0"/>
              <a:t>21/05/2013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310A3E-02EC-4F34-9260-0203453D7083}" type="datetimeFigureOut">
              <a:rPr lang="en-GB" smtClean="0"/>
              <a:t>21/05/2013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93F626-1D0C-4BD0-91EE-391740EC0C62}"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310A3E-02EC-4F34-9260-0203453D7083}" type="datetimeFigureOut">
              <a:rPr lang="en-GB" smtClean="0"/>
              <a:t>21/05/2013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310A3E-02EC-4F34-9260-0203453D7083}" type="datetimeFigureOut">
              <a:rPr lang="en-GB" smtClean="0"/>
              <a:t>21/05/2013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93F626-1D0C-4BD0-91EE-391740EC0C62}"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310A3E-02EC-4F34-9260-0203453D7083}" type="datetimeFigureOut">
              <a:rPr lang="en-GB" smtClean="0"/>
              <a:t>21/05/2013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310A3E-02EC-4F34-9260-0203453D7083}" type="datetimeFigureOut">
              <a:rPr lang="en-GB" smtClean="0"/>
              <a:t>21/05/2013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10A3E-02EC-4F34-9260-0203453D7083}" type="datetimeFigureOut">
              <a:rPr lang="en-GB" smtClean="0"/>
              <a:t>21/05/2013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93F626-1D0C-4BD0-91EE-391740EC0C62}"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10A3E-02EC-4F34-9260-0203453D7083}" type="datetimeFigureOut">
              <a:rPr lang="en-GB" smtClean="0"/>
              <a:t>21/05/2013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93F626-1D0C-4BD0-91EE-391740EC0C62}"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0310A3E-02EC-4F34-9260-0203453D7083}" type="datetimeFigureOut">
              <a:rPr lang="en-GB" smtClean="0"/>
              <a:t>21/05/2013</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193F626-1D0C-4BD0-91EE-391740EC0C6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onsortiumlibrary.org/aml/researchaids/ebp/ebp_pyramid_quantitative.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consortiumlibrary.org/aml/researchaids/ebp/ebp_pyramid_qualitative.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Randomized_controlled_tria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en.wikipedia.org/wiki/Case-control" TargetMode="External"/><Relationship Id="rId5" Type="http://schemas.openxmlformats.org/officeDocument/2006/relationships/hyperlink" Target="http://en.wikipedia.org/wiki/Cohort_study" TargetMode="External"/><Relationship Id="rId4" Type="http://schemas.openxmlformats.org/officeDocument/2006/relationships/hyperlink" Target="http://en.wikipedia.org/wiki/Randomiz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Introduction to evidence based </a:t>
            </a:r>
            <a:r>
              <a:rPr lang="en-GB" dirty="0" smtClean="0"/>
              <a:t>medicine</a:t>
            </a:r>
            <a:endParaRPr lang="en-GB" dirty="0"/>
          </a:p>
        </p:txBody>
      </p:sp>
      <p:sp>
        <p:nvSpPr>
          <p:cNvPr id="3" name="Subtitle 2"/>
          <p:cNvSpPr>
            <a:spLocks noGrp="1"/>
          </p:cNvSpPr>
          <p:nvPr>
            <p:ph type="subTitle" idx="1"/>
          </p:nvPr>
        </p:nvSpPr>
        <p:spPr/>
        <p:txBody>
          <a:bodyPr/>
          <a:lstStyle/>
          <a:p>
            <a:r>
              <a:rPr lang="en-GB" dirty="0" err="1" smtClean="0"/>
              <a:t>Dr.</a:t>
            </a:r>
            <a:r>
              <a:rPr lang="en-GB" dirty="0" smtClean="0"/>
              <a:t> Chisale Mhango FRCOG</a:t>
            </a:r>
          </a:p>
          <a:p>
            <a:r>
              <a:rPr lang="en-GB" dirty="0" smtClean="0"/>
              <a:t>COM</a:t>
            </a:r>
          </a:p>
          <a:p>
            <a:r>
              <a:rPr lang="en-GB" dirty="0" smtClean="0"/>
              <a:t>May, 2013</a:t>
            </a:r>
            <a:endParaRPr lang="en-GB" dirty="0"/>
          </a:p>
        </p:txBody>
      </p:sp>
    </p:spTree>
    <p:extLst>
      <p:ext uri="{BB962C8B-B14F-4D97-AF65-F5344CB8AC3E}">
        <p14:creationId xmlns:p14="http://schemas.microsoft.com/office/powerpoint/2010/main" val="3550215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32656"/>
            <a:ext cx="8229600" cy="1368152"/>
          </a:xfrm>
        </p:spPr>
        <p:txBody>
          <a:bodyPr>
            <a:normAutofit fontScale="90000"/>
          </a:bodyPr>
          <a:lstStyle/>
          <a:p>
            <a:r>
              <a:rPr lang="en-GB" b="1" dirty="0" smtClean="0"/>
              <a:t/>
            </a:r>
            <a:br>
              <a:rPr lang="en-GB" b="1" dirty="0" smtClean="0"/>
            </a:br>
            <a:r>
              <a:rPr lang="en-GB" b="1" dirty="0" smtClean="0"/>
              <a:t>Rating System for the Hierarchy of Evidence:</a:t>
            </a:r>
            <a:r>
              <a:rPr lang="en-GB" dirty="0" smtClean="0"/>
              <a:t> Quantitative Questions</a:t>
            </a:r>
            <a:br>
              <a:rPr lang="en-GB" dirty="0" smtClean="0"/>
            </a:br>
            <a:endParaRPr lang="en-GB" dirty="0"/>
          </a:p>
        </p:txBody>
      </p:sp>
      <p:sp>
        <p:nvSpPr>
          <p:cNvPr id="6" name="Content Placeholder 5"/>
          <p:cNvSpPr>
            <a:spLocks noGrp="1"/>
          </p:cNvSpPr>
          <p:nvPr>
            <p:ph sz="half" idx="1"/>
          </p:nvPr>
        </p:nvSpPr>
        <p:spPr/>
        <p:txBody>
          <a:bodyPr>
            <a:normAutofit fontScale="25000" lnSpcReduction="20000"/>
          </a:bodyPr>
          <a:lstStyle/>
          <a:p>
            <a:pPr marL="0" lvl="0" indent="0">
              <a:buNone/>
            </a:pPr>
            <a:r>
              <a:rPr lang="en-GB" sz="8800" dirty="0" smtClean="0"/>
              <a:t>Level </a:t>
            </a:r>
            <a:r>
              <a:rPr lang="en-GB" sz="8800" dirty="0"/>
              <a:t>1: Systematic review or meta-analysis of all relevant randomized controlled trials (RCTs), or evidence-based clinical practice guidelines based on systematic reviews of RCTs</a:t>
            </a:r>
          </a:p>
          <a:p>
            <a:pPr marL="0" lvl="0" indent="0">
              <a:buNone/>
            </a:pPr>
            <a:endParaRPr lang="en-GB" sz="8800" dirty="0" smtClean="0"/>
          </a:p>
          <a:p>
            <a:pPr marL="0" lvl="0" indent="0">
              <a:buNone/>
            </a:pPr>
            <a:r>
              <a:rPr lang="en-GB" sz="8800" dirty="0" smtClean="0"/>
              <a:t>Level </a:t>
            </a:r>
            <a:r>
              <a:rPr lang="en-GB" sz="8800" dirty="0"/>
              <a:t>2: Evidence from at least one well-designed RCT</a:t>
            </a:r>
          </a:p>
          <a:p>
            <a:pPr marL="0" lvl="0" indent="0">
              <a:buNone/>
            </a:pPr>
            <a:endParaRPr lang="en-GB" sz="8800" dirty="0" smtClean="0"/>
          </a:p>
          <a:p>
            <a:pPr marL="0" lvl="0" indent="0">
              <a:buNone/>
            </a:pPr>
            <a:r>
              <a:rPr lang="en-GB" sz="8800" dirty="0" smtClean="0"/>
              <a:t>Level </a:t>
            </a:r>
            <a:r>
              <a:rPr lang="en-GB" sz="8800" dirty="0"/>
              <a:t>3: Evidence from a well-designed controlled trial without randomization</a:t>
            </a:r>
          </a:p>
          <a:p>
            <a:endParaRPr lang="en-GB" dirty="0"/>
          </a:p>
        </p:txBody>
      </p:sp>
      <p:sp>
        <p:nvSpPr>
          <p:cNvPr id="7" name="Content Placeholder 6"/>
          <p:cNvSpPr>
            <a:spLocks noGrp="1"/>
          </p:cNvSpPr>
          <p:nvPr>
            <p:ph sz="half" idx="2"/>
          </p:nvPr>
        </p:nvSpPr>
        <p:spPr/>
        <p:txBody>
          <a:bodyPr>
            <a:normAutofit fontScale="25000" lnSpcReduction="20000"/>
          </a:bodyPr>
          <a:lstStyle/>
          <a:p>
            <a:pPr marL="0" indent="0">
              <a:buNone/>
            </a:pPr>
            <a:r>
              <a:rPr lang="en-GB" sz="8800" dirty="0" smtClean="0"/>
              <a:t>Level 4: Evidence from well-designed case-control and cohort studies</a:t>
            </a:r>
          </a:p>
          <a:p>
            <a:pPr marL="0" lvl="0" indent="0">
              <a:buNone/>
            </a:pPr>
            <a:endParaRPr lang="en-GB" sz="8800" dirty="0" smtClean="0"/>
          </a:p>
          <a:p>
            <a:pPr marL="0" lvl="0" indent="0">
              <a:buNone/>
            </a:pPr>
            <a:r>
              <a:rPr lang="en-GB" sz="8800" dirty="0" smtClean="0"/>
              <a:t>Level 5: Evidence from systematic reviews of descriptive and qualitative studies</a:t>
            </a:r>
          </a:p>
          <a:p>
            <a:pPr marL="0" lvl="0" indent="0">
              <a:buNone/>
            </a:pPr>
            <a:endParaRPr lang="en-GB" sz="8800" dirty="0" smtClean="0"/>
          </a:p>
          <a:p>
            <a:pPr marL="0" lvl="0" indent="0">
              <a:buNone/>
            </a:pPr>
            <a:r>
              <a:rPr lang="en-GB" sz="8800" dirty="0" smtClean="0"/>
              <a:t>Level 6: Evidence from a single descriptive or qualitative study</a:t>
            </a:r>
          </a:p>
          <a:p>
            <a:pPr marL="0" lvl="0" indent="0">
              <a:buNone/>
            </a:pPr>
            <a:endParaRPr lang="en-GB" sz="8800" dirty="0" smtClean="0"/>
          </a:p>
          <a:p>
            <a:pPr marL="0" lvl="0" indent="0">
              <a:buNone/>
            </a:pPr>
            <a:r>
              <a:rPr lang="en-GB" sz="8800" dirty="0" smtClean="0"/>
              <a:t>Level 7: Evidence from the opinion of authorities and / or reports of expert committees</a:t>
            </a:r>
          </a:p>
          <a:p>
            <a:pPr marL="0" indent="0">
              <a:buNone/>
            </a:pPr>
            <a:endParaRPr lang="en-GB" sz="1600" b="1" dirty="0" smtClean="0"/>
          </a:p>
          <a:p>
            <a:pPr marL="0" indent="0">
              <a:buNone/>
            </a:pPr>
            <a:r>
              <a:rPr lang="en-GB" sz="3700" b="1" dirty="0" smtClean="0"/>
              <a:t>From "Evidence-based practice in nursing &amp; healthcare: a guide to best practice" by Bernadette M. </a:t>
            </a:r>
            <a:r>
              <a:rPr lang="en-GB" sz="3700" b="1" dirty="0" err="1" smtClean="0"/>
              <a:t>Melnyk</a:t>
            </a:r>
            <a:r>
              <a:rPr lang="en-GB" sz="3700" b="1" dirty="0" smtClean="0"/>
              <a:t> and Ellen </a:t>
            </a:r>
            <a:r>
              <a:rPr lang="en-GB" sz="3700" b="1" dirty="0" err="1" smtClean="0"/>
              <a:t>Fineout-Overholt</a:t>
            </a:r>
            <a:r>
              <a:rPr lang="en-GB" sz="3700" b="1" dirty="0" smtClean="0"/>
              <a:t>. 2005, page 10.</a:t>
            </a:r>
            <a:endParaRPr lang="en-GB" sz="3700" dirty="0" smtClean="0"/>
          </a:p>
          <a:p>
            <a:endParaRPr lang="en-GB" dirty="0"/>
          </a:p>
        </p:txBody>
      </p:sp>
    </p:spTree>
    <p:extLst>
      <p:ext uri="{BB962C8B-B14F-4D97-AF65-F5344CB8AC3E}">
        <p14:creationId xmlns:p14="http://schemas.microsoft.com/office/powerpoint/2010/main" val="2548120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8041440" cy="1008112"/>
          </a:xfrm>
        </p:spPr>
        <p:txBody>
          <a:bodyPr>
            <a:normAutofit/>
          </a:bodyPr>
          <a:lstStyle/>
          <a:p>
            <a:r>
              <a:rPr lang="en-GB" sz="3600" b="1" dirty="0"/>
              <a:t>Classification of evidence levels </a:t>
            </a:r>
            <a:endParaRPr lang="en-GB" sz="3600"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374108684"/>
              </p:ext>
            </p:extLst>
          </p:nvPr>
        </p:nvGraphicFramePr>
        <p:xfrm>
          <a:off x="755576" y="1124744"/>
          <a:ext cx="3657601" cy="5974080"/>
        </p:xfrm>
        <a:graphic>
          <a:graphicData uri="http://schemas.openxmlformats.org/drawingml/2006/table">
            <a:tbl>
              <a:tblPr firstRow="1" bandRow="1">
                <a:tableStyleId>{5C22544A-7EE6-4342-B048-85BDC9FD1C3A}</a:tableStyleId>
              </a:tblPr>
              <a:tblGrid>
                <a:gridCol w="531087"/>
                <a:gridCol w="3126514"/>
              </a:tblGrid>
              <a:tr h="370840">
                <a:tc>
                  <a:txBody>
                    <a:bodyPr/>
                    <a:lstStyle/>
                    <a:p>
                      <a:r>
                        <a:rPr lang="en-GB" sz="1600" b="1" dirty="0" smtClean="0"/>
                        <a:t>1++ </a:t>
                      </a:r>
                      <a:endParaRPr lang="en-GB" sz="1600" dirty="0"/>
                    </a:p>
                  </a:txBody>
                  <a:tcPr marL="82749" marR="8274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High-quality meta-analyses, systematic reviews of randomised controlled trials or randomised controlled trials with a very low risk of bias.</a:t>
                      </a:r>
                    </a:p>
                  </a:txBody>
                  <a:tcPr marL="82749" marR="82749"/>
                </a:tc>
              </a:tr>
              <a:tr h="370840">
                <a:tc>
                  <a:txBody>
                    <a:bodyPr/>
                    <a:lstStyle/>
                    <a:p>
                      <a:r>
                        <a:rPr lang="en-GB" sz="1600" dirty="0" smtClean="0"/>
                        <a:t>1+ </a:t>
                      </a:r>
                      <a:endParaRPr lang="en-GB" sz="1600" dirty="0"/>
                    </a:p>
                  </a:txBody>
                  <a:tcPr marL="82749" marR="8274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Well-conducted meta-analyses, systematic reviews of randomised controlled trials or randomised controlled trials with a low risk of bias</a:t>
                      </a:r>
                    </a:p>
                  </a:txBody>
                  <a:tcPr marL="82749" marR="82749"/>
                </a:tc>
              </a:tr>
              <a:tr h="370840">
                <a:tc>
                  <a:txBody>
                    <a:bodyPr/>
                    <a:lstStyle/>
                    <a:p>
                      <a:r>
                        <a:rPr lang="en-GB" sz="1600" b="0" i="0" u="none" strike="noStrike" kern="1200" baseline="0" dirty="0" smtClean="0">
                          <a:solidFill>
                            <a:schemeClr val="dk1"/>
                          </a:solidFill>
                          <a:latin typeface="+mn-lt"/>
                          <a:ea typeface="+mn-ea"/>
                          <a:cs typeface="+mn-cs"/>
                        </a:rPr>
                        <a:t>1–</a:t>
                      </a:r>
                      <a:endParaRPr lang="en-GB" sz="1600" dirty="0"/>
                    </a:p>
                  </a:txBody>
                  <a:tcPr marL="82749" marR="82749"/>
                </a:tc>
                <a:tc>
                  <a:txBody>
                    <a:bodyPr/>
                    <a:lstStyle/>
                    <a:p>
                      <a:r>
                        <a:rPr lang="en-GB" sz="1600" b="0" i="0" u="none" strike="noStrike" kern="1200" baseline="0" dirty="0" smtClean="0">
                          <a:solidFill>
                            <a:schemeClr val="dk1"/>
                          </a:solidFill>
                          <a:latin typeface="+mn-lt"/>
                          <a:ea typeface="+mn-ea"/>
                          <a:cs typeface="+mn-cs"/>
                        </a:rPr>
                        <a:t>Meta-analyses, systematic reviews of randomised controlled trials or randomised controlled trials with a high risk of bias</a:t>
                      </a:r>
                      <a:endParaRPr lang="en-GB" sz="1600" dirty="0"/>
                    </a:p>
                  </a:txBody>
                  <a:tcPr marL="82749" marR="82749"/>
                </a:tc>
              </a:tr>
              <a:tr h="370840">
                <a:tc>
                  <a:txBody>
                    <a:bodyPr/>
                    <a:lstStyle/>
                    <a:p>
                      <a:r>
                        <a:rPr lang="en-GB" sz="1600" b="0" i="0" u="none" strike="noStrike" kern="1200" baseline="0" dirty="0" smtClean="0">
                          <a:solidFill>
                            <a:schemeClr val="dk1"/>
                          </a:solidFill>
                          <a:latin typeface="+mn-lt"/>
                          <a:ea typeface="+mn-ea"/>
                          <a:cs typeface="+mn-cs"/>
                        </a:rPr>
                        <a:t>2++</a:t>
                      </a:r>
                      <a:endParaRPr lang="en-GB" sz="1600" dirty="0"/>
                    </a:p>
                  </a:txBody>
                  <a:tcPr marL="82749" marR="82749"/>
                </a:tc>
                <a:tc>
                  <a:txBody>
                    <a:bodyPr/>
                    <a:lstStyle/>
                    <a:p>
                      <a:r>
                        <a:rPr lang="en-GB" sz="1600" b="0" i="0" u="none" strike="noStrike" kern="1200" baseline="0" dirty="0" smtClean="0">
                          <a:solidFill>
                            <a:schemeClr val="dk1"/>
                          </a:solidFill>
                          <a:latin typeface="+mn-lt"/>
                          <a:ea typeface="+mn-ea"/>
                          <a:cs typeface="+mn-cs"/>
                        </a:rPr>
                        <a:t>High-quality systematic reviews of case–control or cohort studies or high quality case–control or cohort studies with a very low risk of confounding, bias or chance and a high probability that the relationship is causal</a:t>
                      </a:r>
                      <a:endParaRPr lang="en-GB" sz="1600" dirty="0"/>
                    </a:p>
                  </a:txBody>
                  <a:tcPr marL="82749" marR="82749"/>
                </a:tc>
              </a:tr>
            </a:tbl>
          </a:graphicData>
        </a:graphic>
      </p:graphicFrame>
      <p:graphicFrame>
        <p:nvGraphicFramePr>
          <p:cNvPr id="9" name="Content Placeholder 8"/>
          <p:cNvGraphicFramePr>
            <a:graphicFrameLocks noGrp="1"/>
          </p:cNvGraphicFramePr>
          <p:nvPr>
            <p:ph sz="half" idx="2"/>
            <p:extLst>
              <p:ext uri="{D42A27DB-BD31-4B8C-83A1-F6EECF244321}">
                <p14:modId xmlns:p14="http://schemas.microsoft.com/office/powerpoint/2010/main" val="1342436337"/>
              </p:ext>
            </p:extLst>
          </p:nvPr>
        </p:nvGraphicFramePr>
        <p:xfrm>
          <a:off x="4716016" y="1052736"/>
          <a:ext cx="3657597" cy="4485640"/>
        </p:xfrm>
        <a:graphic>
          <a:graphicData uri="http://schemas.openxmlformats.org/drawingml/2006/table">
            <a:tbl>
              <a:tblPr firstRow="1" bandRow="1">
                <a:tableStyleId>{5C22544A-7EE6-4342-B048-85BDC9FD1C3A}</a:tableStyleId>
              </a:tblPr>
              <a:tblGrid>
                <a:gridCol w="452705"/>
                <a:gridCol w="3204892"/>
              </a:tblGrid>
              <a:tr h="370840">
                <a:tc>
                  <a:txBody>
                    <a:bodyPr/>
                    <a:lstStyle/>
                    <a:p>
                      <a:r>
                        <a:rPr lang="en-GB" sz="1800" b="0" i="0" u="none" strike="noStrike" kern="1200" baseline="0" dirty="0" smtClean="0">
                          <a:solidFill>
                            <a:schemeClr val="lt1"/>
                          </a:solidFill>
                          <a:latin typeface="+mn-lt"/>
                          <a:ea typeface="+mn-ea"/>
                          <a:cs typeface="+mn-cs"/>
                        </a:rPr>
                        <a:t>2+</a:t>
                      </a:r>
                      <a:endParaRPr lang="en-GB" dirty="0"/>
                    </a:p>
                  </a:txBody>
                  <a:tcPr marL="82812" marR="82812"/>
                </a:tc>
                <a:tc>
                  <a:txBody>
                    <a:bodyPr/>
                    <a:lstStyle/>
                    <a:p>
                      <a:r>
                        <a:rPr lang="en-GB" sz="1800" b="0" i="0" u="none" strike="noStrike" kern="1200" baseline="0" dirty="0" smtClean="0">
                          <a:solidFill>
                            <a:schemeClr val="lt1"/>
                          </a:solidFill>
                          <a:latin typeface="+mn-lt"/>
                          <a:ea typeface="+mn-ea"/>
                          <a:cs typeface="+mn-cs"/>
                        </a:rPr>
                        <a:t>Well-conducted case–control or cohort studies with a low risk of confounding, bias or chance and a moderate probability that the relationship is causal</a:t>
                      </a:r>
                      <a:endParaRPr lang="en-GB" dirty="0"/>
                    </a:p>
                  </a:txBody>
                  <a:tcPr marL="82812" marR="82812"/>
                </a:tc>
              </a:tr>
              <a:tr h="370840">
                <a:tc>
                  <a:txBody>
                    <a:bodyPr/>
                    <a:lstStyle/>
                    <a:p>
                      <a:r>
                        <a:rPr lang="en-GB" sz="1800" b="0" i="0" u="none" strike="noStrike" kern="1200" baseline="0" dirty="0" smtClean="0">
                          <a:solidFill>
                            <a:schemeClr val="dk1"/>
                          </a:solidFill>
                          <a:latin typeface="+mn-lt"/>
                          <a:ea typeface="+mn-ea"/>
                          <a:cs typeface="+mn-cs"/>
                        </a:rPr>
                        <a:t>2-</a:t>
                      </a:r>
                      <a:endParaRPr lang="en-GB" dirty="0"/>
                    </a:p>
                  </a:txBody>
                  <a:tcPr marL="82812" marR="82812"/>
                </a:tc>
                <a:tc>
                  <a:txBody>
                    <a:bodyPr/>
                    <a:lstStyle/>
                    <a:p>
                      <a:r>
                        <a:rPr lang="en-GB" sz="1800" b="0" i="0" u="none" strike="noStrike" kern="1200" baseline="0" dirty="0" smtClean="0">
                          <a:solidFill>
                            <a:schemeClr val="dk1"/>
                          </a:solidFill>
                          <a:latin typeface="+mn-lt"/>
                          <a:ea typeface="+mn-ea"/>
                          <a:cs typeface="+mn-cs"/>
                        </a:rPr>
                        <a:t>Case–control or cohort studies with a high risk of confounding, bias or chance and a significant risk that the relationship is not causal</a:t>
                      </a:r>
                      <a:endParaRPr lang="en-GB" dirty="0"/>
                    </a:p>
                  </a:txBody>
                  <a:tcPr marL="82812" marR="82812"/>
                </a:tc>
              </a:tr>
              <a:tr h="370840">
                <a:tc>
                  <a:txBody>
                    <a:bodyPr/>
                    <a:lstStyle/>
                    <a:p>
                      <a:r>
                        <a:rPr lang="en-GB" sz="1800" b="0" i="0" u="none" strike="noStrike" kern="1200" baseline="0" dirty="0" smtClean="0">
                          <a:solidFill>
                            <a:schemeClr val="dk1"/>
                          </a:solidFill>
                          <a:latin typeface="+mn-lt"/>
                          <a:ea typeface="+mn-ea"/>
                          <a:cs typeface="+mn-cs"/>
                        </a:rPr>
                        <a:t>3</a:t>
                      </a:r>
                      <a:endParaRPr lang="en-GB" dirty="0"/>
                    </a:p>
                  </a:txBody>
                  <a:tcPr marL="82812" marR="82812"/>
                </a:tc>
                <a:tc>
                  <a:txBody>
                    <a:bodyPr/>
                    <a:lstStyle/>
                    <a:p>
                      <a:r>
                        <a:rPr lang="en-GB" sz="1800" b="0" i="0" u="none" strike="noStrike" kern="1200" baseline="0" dirty="0" smtClean="0">
                          <a:solidFill>
                            <a:schemeClr val="dk1"/>
                          </a:solidFill>
                          <a:latin typeface="+mn-lt"/>
                          <a:ea typeface="+mn-ea"/>
                          <a:cs typeface="+mn-cs"/>
                        </a:rPr>
                        <a:t>Non-analytical studies, e.g. case reports,</a:t>
                      </a:r>
                    </a:p>
                    <a:p>
                      <a:r>
                        <a:rPr lang="en-GB" sz="1800" b="0" i="0" u="none" strike="noStrike" kern="1200" baseline="0" dirty="0" smtClean="0">
                          <a:solidFill>
                            <a:schemeClr val="dk1"/>
                          </a:solidFill>
                          <a:latin typeface="+mn-lt"/>
                          <a:ea typeface="+mn-ea"/>
                          <a:cs typeface="+mn-cs"/>
                        </a:rPr>
                        <a:t>case series</a:t>
                      </a:r>
                      <a:endParaRPr lang="en-GB" dirty="0"/>
                    </a:p>
                  </a:txBody>
                  <a:tcPr marL="82812" marR="82812"/>
                </a:tc>
              </a:tr>
              <a:tr h="370840">
                <a:tc>
                  <a:txBody>
                    <a:bodyPr/>
                    <a:lstStyle/>
                    <a:p>
                      <a:r>
                        <a:rPr lang="en-GB" sz="1800" b="0" i="0" u="none" strike="noStrike" kern="1200" baseline="0" dirty="0" smtClean="0">
                          <a:solidFill>
                            <a:schemeClr val="dk1"/>
                          </a:solidFill>
                          <a:latin typeface="+mn-lt"/>
                          <a:ea typeface="+mn-ea"/>
                          <a:cs typeface="+mn-cs"/>
                        </a:rPr>
                        <a:t>4</a:t>
                      </a:r>
                      <a:endParaRPr lang="en-GB" dirty="0"/>
                    </a:p>
                  </a:txBody>
                  <a:tcPr marL="82812" marR="82812"/>
                </a:tc>
                <a:tc>
                  <a:txBody>
                    <a:bodyPr/>
                    <a:lstStyle/>
                    <a:p>
                      <a:r>
                        <a:rPr lang="en-GB" sz="1800" b="0" i="0" u="none" strike="noStrike" kern="1200" baseline="0" dirty="0" smtClean="0">
                          <a:solidFill>
                            <a:schemeClr val="dk1"/>
                          </a:solidFill>
                          <a:latin typeface="+mn-lt"/>
                          <a:ea typeface="+mn-ea"/>
                          <a:cs typeface="+mn-cs"/>
                        </a:rPr>
                        <a:t>Expert opinion</a:t>
                      </a:r>
                      <a:endParaRPr lang="en-GB" dirty="0"/>
                    </a:p>
                  </a:txBody>
                  <a:tcPr marL="82812" marR="82812"/>
                </a:tc>
              </a:tr>
            </a:tbl>
          </a:graphicData>
        </a:graphic>
      </p:graphicFrame>
    </p:spTree>
    <p:extLst>
      <p:ext uri="{BB962C8B-B14F-4D97-AF65-F5344CB8AC3E}">
        <p14:creationId xmlns:p14="http://schemas.microsoft.com/office/powerpoint/2010/main" val="3339961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6" name="Content Placeholder 5"/>
          <p:cNvSpPr>
            <a:spLocks noGrp="1"/>
          </p:cNvSpPr>
          <p:nvPr>
            <p:ph idx="1"/>
          </p:nvPr>
        </p:nvSpPr>
        <p:spPr/>
        <p:txBody>
          <a:bodyPr/>
          <a:lstStyle/>
          <a:p>
            <a:endParaRPr lang="en-GB"/>
          </a:p>
        </p:txBody>
      </p:sp>
    </p:spTree>
    <p:extLst>
      <p:ext uri="{BB962C8B-B14F-4D97-AF65-F5344CB8AC3E}">
        <p14:creationId xmlns:p14="http://schemas.microsoft.com/office/powerpoint/2010/main" val="3615198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Evidence (1)</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pPr marL="514350" indent="-514350">
              <a:buFont typeface="+mj-lt"/>
              <a:buAutoNum type="arabicPeriod"/>
            </a:pPr>
            <a:r>
              <a:rPr lang="en-GB" b="1" dirty="0"/>
              <a:t>Primary Literature</a:t>
            </a:r>
            <a:endParaRPr lang="en-GB" dirty="0"/>
          </a:p>
          <a:p>
            <a:pPr marL="914400" lvl="1" indent="-514350">
              <a:buFont typeface="+mj-lt"/>
              <a:buAutoNum type="alphaLcPeriod"/>
            </a:pPr>
            <a:r>
              <a:rPr lang="en-GB" dirty="0"/>
              <a:t>Primary literature is authored by the researchers, </a:t>
            </a:r>
            <a:endParaRPr lang="en-GB" dirty="0" smtClean="0"/>
          </a:p>
          <a:p>
            <a:pPr marL="1188720" lvl="2" indent="-514350">
              <a:buFont typeface="+mj-lt"/>
              <a:buAutoNum type="romanLcPeriod"/>
            </a:pPr>
            <a:r>
              <a:rPr lang="en-GB" sz="2000" dirty="0" smtClean="0"/>
              <a:t>contains </a:t>
            </a:r>
            <a:r>
              <a:rPr lang="en-GB" sz="2000" dirty="0"/>
              <a:t>original research data, </a:t>
            </a:r>
            <a:endParaRPr lang="en-GB" sz="2000" dirty="0" smtClean="0"/>
          </a:p>
          <a:p>
            <a:pPr marL="1188720" lvl="2" indent="-514350">
              <a:buFont typeface="+mj-lt"/>
              <a:buAutoNum type="romanLcPeriod"/>
            </a:pPr>
            <a:r>
              <a:rPr lang="en-GB" sz="2000" dirty="0" smtClean="0"/>
              <a:t>and </a:t>
            </a:r>
            <a:r>
              <a:rPr lang="en-GB" sz="2000" dirty="0"/>
              <a:t>is usually published in a peer-reviewed journal. </a:t>
            </a:r>
            <a:endParaRPr lang="en-GB" sz="2000" dirty="0" smtClean="0"/>
          </a:p>
          <a:p>
            <a:pPr marL="0" indent="0">
              <a:buNone/>
            </a:pPr>
            <a:endParaRPr lang="en-GB" dirty="0" smtClean="0"/>
          </a:p>
          <a:p>
            <a:pPr marL="0" indent="0">
              <a:buNone/>
            </a:pPr>
            <a:r>
              <a:rPr lang="en-GB" dirty="0" smtClean="0"/>
              <a:t>Primary </a:t>
            </a:r>
            <a:r>
              <a:rPr lang="en-GB" dirty="0"/>
              <a:t>literature may also include </a:t>
            </a:r>
            <a:endParaRPr lang="en-GB" dirty="0" smtClean="0"/>
          </a:p>
          <a:p>
            <a:pPr lvl="1">
              <a:buFont typeface="Wingdings" pitchFamily="2" charset="2"/>
              <a:buChar char="q"/>
            </a:pPr>
            <a:r>
              <a:rPr lang="en-GB" dirty="0" smtClean="0"/>
              <a:t>conference </a:t>
            </a:r>
            <a:r>
              <a:rPr lang="en-GB" dirty="0"/>
              <a:t>papers, </a:t>
            </a:r>
            <a:endParaRPr lang="en-GB" dirty="0" smtClean="0"/>
          </a:p>
          <a:p>
            <a:pPr lvl="1">
              <a:buFont typeface="Wingdings" pitchFamily="2" charset="2"/>
              <a:buChar char="q"/>
            </a:pPr>
            <a:r>
              <a:rPr lang="en-GB" dirty="0" smtClean="0"/>
              <a:t>pre-prints</a:t>
            </a:r>
            <a:r>
              <a:rPr lang="en-GB" dirty="0"/>
              <a:t>, or preliminary reports. </a:t>
            </a:r>
            <a:endParaRPr lang="en-GB" dirty="0" smtClean="0"/>
          </a:p>
          <a:p>
            <a:pPr marL="0" indent="0">
              <a:buNone/>
            </a:pPr>
            <a:r>
              <a:rPr lang="en-GB" dirty="0" smtClean="0"/>
              <a:t>The </a:t>
            </a:r>
            <a:r>
              <a:rPr lang="en-GB" dirty="0"/>
              <a:t>intended audience of primary literature includes researchers and specialists, </a:t>
            </a:r>
            <a:r>
              <a:rPr lang="en-GB" dirty="0" smtClean="0"/>
              <a:t>but not </a:t>
            </a:r>
            <a:r>
              <a:rPr lang="en-GB" dirty="0"/>
              <a:t>the general public.</a:t>
            </a:r>
          </a:p>
          <a:p>
            <a:endParaRPr lang="en-GB" dirty="0"/>
          </a:p>
        </p:txBody>
      </p:sp>
    </p:spTree>
    <p:extLst>
      <p:ext uri="{BB962C8B-B14F-4D97-AF65-F5344CB8AC3E}">
        <p14:creationId xmlns:p14="http://schemas.microsoft.com/office/powerpoint/2010/main" val="268344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Evidence (2)</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pPr marL="514350" indent="-514350">
              <a:buFont typeface="+mj-lt"/>
              <a:buAutoNum type="arabicPeriod" startAt="2"/>
            </a:pPr>
            <a:r>
              <a:rPr lang="en-GB" b="1" dirty="0"/>
              <a:t>Secondary Literature</a:t>
            </a:r>
            <a:endParaRPr lang="en-GB" dirty="0"/>
          </a:p>
          <a:p>
            <a:pPr marL="0" indent="0">
              <a:buNone/>
            </a:pPr>
            <a:r>
              <a:rPr lang="en-GB" dirty="0"/>
              <a:t>Secondary literature consists of </a:t>
            </a:r>
            <a:endParaRPr lang="en-GB" dirty="0" smtClean="0"/>
          </a:p>
          <a:p>
            <a:pPr marL="914400" lvl="1" indent="-514350">
              <a:buFont typeface="+mj-lt"/>
              <a:buAutoNum type="alphaLcPeriod"/>
            </a:pPr>
            <a:r>
              <a:rPr lang="en-GB" dirty="0" smtClean="0"/>
              <a:t>organized </a:t>
            </a:r>
            <a:r>
              <a:rPr lang="en-GB" dirty="0"/>
              <a:t>works and compilations that are derived from or refer to the primary source literature. </a:t>
            </a:r>
            <a:endParaRPr lang="en-GB" dirty="0" smtClean="0"/>
          </a:p>
          <a:p>
            <a:pPr marL="914400" lvl="1" indent="-514350">
              <a:buFont typeface="+mj-lt"/>
              <a:buAutoNum type="alphaLcPeriod"/>
            </a:pPr>
            <a:r>
              <a:rPr lang="en-GB" dirty="0" smtClean="0"/>
              <a:t>Examples </a:t>
            </a:r>
            <a:r>
              <a:rPr lang="en-GB" dirty="0"/>
              <a:t>of secondary literature include </a:t>
            </a:r>
            <a:r>
              <a:rPr lang="en-GB" dirty="0" smtClean="0"/>
              <a:t>(</a:t>
            </a:r>
            <a:r>
              <a:rPr lang="en-GB" dirty="0" err="1" smtClean="0"/>
              <a:t>i</a:t>
            </a:r>
            <a:r>
              <a:rPr lang="en-GB" dirty="0" smtClean="0"/>
              <a:t>) </a:t>
            </a:r>
            <a:r>
              <a:rPr lang="en-GB" dirty="0" smtClean="0"/>
              <a:t>review </a:t>
            </a:r>
            <a:r>
              <a:rPr lang="en-GB" dirty="0"/>
              <a:t>articles (specifically meta-analysis and systematic reviews) and </a:t>
            </a:r>
            <a:r>
              <a:rPr lang="en-GB" dirty="0" smtClean="0"/>
              <a:t>(ii) reference </a:t>
            </a:r>
            <a:r>
              <a:rPr lang="en-GB" dirty="0"/>
              <a:t>works. </a:t>
            </a:r>
            <a:endParaRPr lang="en-GB" dirty="0" smtClean="0"/>
          </a:p>
          <a:p>
            <a:pPr marL="0" indent="0">
              <a:buNone/>
            </a:pPr>
            <a:r>
              <a:rPr lang="en-GB" dirty="0" smtClean="0"/>
              <a:t>Professionals </a:t>
            </a:r>
            <a:r>
              <a:rPr lang="en-GB" dirty="0"/>
              <a:t>within each discipline take the primary literature and synthesize, generalize, and integrate new research. </a:t>
            </a:r>
            <a:endParaRPr lang="en-GB" dirty="0" smtClean="0"/>
          </a:p>
          <a:p>
            <a:pPr marL="0" indent="0">
              <a:buNone/>
            </a:pPr>
            <a:r>
              <a:rPr lang="en-GB" dirty="0" smtClean="0"/>
              <a:t>The </a:t>
            </a:r>
            <a:r>
              <a:rPr lang="en-GB" dirty="0"/>
              <a:t>intended audience of secondary literature consists of </a:t>
            </a:r>
            <a:endParaRPr lang="en-GB" dirty="0" smtClean="0"/>
          </a:p>
          <a:p>
            <a:r>
              <a:rPr lang="en-GB" dirty="0" smtClean="0"/>
              <a:t>colleagues </a:t>
            </a:r>
            <a:r>
              <a:rPr lang="en-GB" dirty="0"/>
              <a:t>within the respective discipline, as well as interested colleagues from other fields.</a:t>
            </a:r>
          </a:p>
          <a:p>
            <a:endParaRPr lang="en-GB" dirty="0"/>
          </a:p>
        </p:txBody>
      </p:sp>
    </p:spTree>
    <p:extLst>
      <p:ext uri="{BB962C8B-B14F-4D97-AF65-F5344CB8AC3E}">
        <p14:creationId xmlns:p14="http://schemas.microsoft.com/office/powerpoint/2010/main" val="2243564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Evidence (3)</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pPr marL="514350" indent="-514350">
              <a:buFont typeface="+mj-lt"/>
              <a:buAutoNum type="arabicPeriod" startAt="3"/>
            </a:pPr>
            <a:r>
              <a:rPr lang="en-GB" b="1" dirty="0"/>
              <a:t>Tertiary Literature</a:t>
            </a:r>
            <a:endParaRPr lang="en-GB" dirty="0"/>
          </a:p>
          <a:p>
            <a:pPr marL="0" indent="0">
              <a:buNone/>
            </a:pPr>
            <a:r>
              <a:rPr lang="en-GB" dirty="0"/>
              <a:t>Tertiary literature consists of </a:t>
            </a:r>
            <a:endParaRPr lang="en-GB" dirty="0" smtClean="0"/>
          </a:p>
          <a:p>
            <a:pPr marL="914400" lvl="1" indent="-514350">
              <a:buFont typeface="+mj-lt"/>
              <a:buAutoNum type="alphaLcPeriod"/>
            </a:pPr>
            <a:r>
              <a:rPr lang="en-GB" dirty="0" smtClean="0"/>
              <a:t>textbooks</a:t>
            </a:r>
            <a:r>
              <a:rPr lang="en-GB" dirty="0"/>
              <a:t>, </a:t>
            </a:r>
            <a:endParaRPr lang="en-GB" dirty="0" smtClean="0"/>
          </a:p>
          <a:p>
            <a:pPr marL="914400" lvl="1" indent="-514350">
              <a:buFont typeface="+mj-lt"/>
              <a:buAutoNum type="alphaLcPeriod"/>
            </a:pPr>
            <a:r>
              <a:rPr lang="en-GB" dirty="0" smtClean="0"/>
              <a:t>encyclopaedia </a:t>
            </a:r>
            <a:r>
              <a:rPr lang="en-GB" dirty="0"/>
              <a:t>articles, and </a:t>
            </a:r>
            <a:endParaRPr lang="en-GB" dirty="0" smtClean="0"/>
          </a:p>
          <a:p>
            <a:pPr marL="914400" lvl="1" indent="-514350">
              <a:buFont typeface="+mj-lt"/>
              <a:buAutoNum type="alphaLcPeriod"/>
            </a:pPr>
            <a:r>
              <a:rPr lang="en-GB" dirty="0" smtClean="0"/>
              <a:t>guidebooks </a:t>
            </a:r>
            <a:r>
              <a:rPr lang="en-GB" dirty="0"/>
              <a:t>or handbooks. </a:t>
            </a:r>
            <a:endParaRPr lang="en-GB" dirty="0" smtClean="0"/>
          </a:p>
          <a:p>
            <a:pPr marL="0" indent="0">
              <a:buNone/>
            </a:pPr>
            <a:r>
              <a:rPr lang="en-GB" dirty="0" smtClean="0"/>
              <a:t>The </a:t>
            </a:r>
            <a:r>
              <a:rPr lang="en-GB" dirty="0"/>
              <a:t>purpose of tertiary literature is to provide an overview of key research findings and an introduction to principles and practices within the discipline. </a:t>
            </a:r>
            <a:endParaRPr lang="en-GB" dirty="0" smtClean="0"/>
          </a:p>
          <a:p>
            <a:r>
              <a:rPr lang="en-GB" dirty="0" smtClean="0"/>
              <a:t>Thus</a:t>
            </a:r>
            <a:r>
              <a:rPr lang="en-GB" dirty="0"/>
              <a:t>, this type of publication is an excellent resource for students.</a:t>
            </a:r>
          </a:p>
          <a:p>
            <a:endParaRPr lang="en-GB" dirty="0"/>
          </a:p>
        </p:txBody>
      </p:sp>
    </p:spTree>
    <p:extLst>
      <p:ext uri="{BB962C8B-B14F-4D97-AF65-F5344CB8AC3E}">
        <p14:creationId xmlns:p14="http://schemas.microsoft.com/office/powerpoint/2010/main" val="3799519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Evidence (4)</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pPr marL="514350" indent="-514350">
              <a:buFont typeface="+mj-lt"/>
              <a:buAutoNum type="arabicPeriod" startAt="4"/>
            </a:pPr>
            <a:r>
              <a:rPr lang="en-GB" b="1" dirty="0"/>
              <a:t>Popular Media</a:t>
            </a:r>
            <a:endParaRPr lang="en-GB" dirty="0"/>
          </a:p>
          <a:p>
            <a:pPr marL="0" indent="0">
              <a:buNone/>
            </a:pPr>
            <a:r>
              <a:rPr lang="en-GB" dirty="0"/>
              <a:t>The purpose of health sciences popular literature is </a:t>
            </a:r>
            <a:endParaRPr lang="en-GB" dirty="0" smtClean="0"/>
          </a:p>
          <a:p>
            <a:pPr marL="914400" lvl="1" indent="-514350">
              <a:buFont typeface="+mj-lt"/>
              <a:buAutoNum type="alphaLcPeriod"/>
            </a:pPr>
            <a:r>
              <a:rPr lang="en-GB" dirty="0" smtClean="0"/>
              <a:t>to </a:t>
            </a:r>
            <a:r>
              <a:rPr lang="en-GB" dirty="0"/>
              <a:t>inform the general public about new research findings, prevention, and treatment. </a:t>
            </a:r>
            <a:endParaRPr lang="en-GB" dirty="0" smtClean="0"/>
          </a:p>
          <a:p>
            <a:pPr marL="0" indent="0">
              <a:buNone/>
            </a:pPr>
            <a:r>
              <a:rPr lang="en-GB" dirty="0" smtClean="0"/>
              <a:t>Popular </a:t>
            </a:r>
            <a:r>
              <a:rPr lang="en-GB" dirty="0"/>
              <a:t>media is often found in </a:t>
            </a:r>
            <a:endParaRPr lang="en-GB" dirty="0" smtClean="0"/>
          </a:p>
          <a:p>
            <a:pPr marL="914400" lvl="1" indent="-514350">
              <a:buFont typeface="+mj-lt"/>
              <a:buAutoNum type="alphaLcPeriod"/>
            </a:pPr>
            <a:r>
              <a:rPr lang="en-GB" dirty="0" smtClean="0"/>
              <a:t>popular </a:t>
            </a:r>
            <a:r>
              <a:rPr lang="en-GB" dirty="0"/>
              <a:t>magazines, </a:t>
            </a:r>
            <a:endParaRPr lang="en-GB" dirty="0" smtClean="0"/>
          </a:p>
          <a:p>
            <a:pPr marL="914400" lvl="1" indent="-514350">
              <a:buFont typeface="+mj-lt"/>
              <a:buAutoNum type="alphaLcPeriod"/>
            </a:pPr>
            <a:r>
              <a:rPr lang="en-GB" dirty="0" smtClean="0"/>
              <a:t>radio</a:t>
            </a:r>
            <a:r>
              <a:rPr lang="en-GB" dirty="0"/>
              <a:t>, </a:t>
            </a:r>
            <a:endParaRPr lang="en-GB" dirty="0" smtClean="0"/>
          </a:p>
          <a:p>
            <a:pPr marL="914400" lvl="1" indent="-514350">
              <a:buFont typeface="+mj-lt"/>
              <a:buAutoNum type="alphaLcPeriod"/>
            </a:pPr>
            <a:r>
              <a:rPr lang="en-GB" dirty="0" smtClean="0"/>
              <a:t>newspapers</a:t>
            </a:r>
            <a:r>
              <a:rPr lang="en-GB" dirty="0"/>
              <a:t>, </a:t>
            </a:r>
            <a:endParaRPr lang="en-GB" dirty="0" smtClean="0"/>
          </a:p>
          <a:p>
            <a:pPr marL="914400" lvl="1" indent="-514350">
              <a:buFont typeface="+mj-lt"/>
              <a:buAutoNum type="alphaLcPeriod"/>
            </a:pPr>
            <a:r>
              <a:rPr lang="en-GB" dirty="0" smtClean="0"/>
              <a:t>television</a:t>
            </a:r>
            <a:r>
              <a:rPr lang="en-GB" dirty="0"/>
              <a:t>, and </a:t>
            </a:r>
            <a:endParaRPr lang="en-GB" dirty="0" smtClean="0"/>
          </a:p>
          <a:p>
            <a:pPr marL="914400" lvl="1" indent="-514350">
              <a:buFont typeface="+mj-lt"/>
              <a:buAutoNum type="alphaLcPeriod"/>
            </a:pPr>
            <a:r>
              <a:rPr lang="en-GB" dirty="0" smtClean="0"/>
              <a:t>web </a:t>
            </a:r>
            <a:r>
              <a:rPr lang="en-GB" dirty="0"/>
              <a:t>sites. </a:t>
            </a:r>
            <a:endParaRPr lang="en-GB" dirty="0" smtClean="0"/>
          </a:p>
          <a:p>
            <a:pPr marL="0" indent="0">
              <a:buNone/>
            </a:pPr>
            <a:r>
              <a:rPr lang="en-GB" dirty="0" smtClean="0"/>
              <a:t>The </a:t>
            </a:r>
            <a:r>
              <a:rPr lang="en-GB" dirty="0"/>
              <a:t>author need not be an expert in the discipline, and the aim is to summarize key concepts for the general public.</a:t>
            </a:r>
          </a:p>
          <a:p>
            <a:endParaRPr lang="en-GB" dirty="0"/>
          </a:p>
        </p:txBody>
      </p:sp>
    </p:spTree>
    <p:extLst>
      <p:ext uri="{BB962C8B-B14F-4D97-AF65-F5344CB8AC3E}">
        <p14:creationId xmlns:p14="http://schemas.microsoft.com/office/powerpoint/2010/main" val="55625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Definition of </a:t>
            </a:r>
            <a:br>
              <a:rPr lang="en-GB" b="1" dirty="0" smtClean="0"/>
            </a:br>
            <a:r>
              <a:rPr lang="en-GB" b="1" dirty="0" smtClean="0"/>
              <a:t>“Evidence Based Medicine”</a:t>
            </a:r>
            <a:endParaRPr lang="en-GB" b="1" dirty="0"/>
          </a:p>
        </p:txBody>
      </p:sp>
      <p:sp>
        <p:nvSpPr>
          <p:cNvPr id="3" name="Content Placeholder 2"/>
          <p:cNvSpPr>
            <a:spLocks noGrp="1"/>
          </p:cNvSpPr>
          <p:nvPr>
            <p:ph idx="1"/>
          </p:nvPr>
        </p:nvSpPr>
        <p:spPr/>
        <p:txBody>
          <a:bodyPr>
            <a:normAutofit lnSpcReduction="10000"/>
          </a:bodyPr>
          <a:lstStyle/>
          <a:p>
            <a:pPr marL="0" indent="0" algn="ctr">
              <a:buNone/>
            </a:pPr>
            <a:endParaRPr lang="en-GB" sz="4000" dirty="0" smtClean="0"/>
          </a:p>
          <a:p>
            <a:pPr marL="0" indent="0" algn="ctr">
              <a:buNone/>
            </a:pPr>
            <a:r>
              <a:rPr lang="en-GB" sz="4000" dirty="0" smtClean="0"/>
              <a:t>Evidence </a:t>
            </a:r>
            <a:r>
              <a:rPr lang="en-GB" sz="4000" dirty="0"/>
              <a:t>based medicine is the conscientious, explicit, and judicious </a:t>
            </a:r>
            <a:r>
              <a:rPr lang="en-GB" sz="4000" dirty="0">
                <a:solidFill>
                  <a:srgbClr val="FF0000"/>
                </a:solidFill>
              </a:rPr>
              <a:t>use of current best evidence</a:t>
            </a:r>
            <a:r>
              <a:rPr lang="en-GB" sz="4000" dirty="0"/>
              <a:t> </a:t>
            </a:r>
            <a:r>
              <a:rPr lang="en-GB" sz="4000" b="1" dirty="0">
                <a:solidFill>
                  <a:srgbClr val="92D050"/>
                </a:solidFill>
              </a:rPr>
              <a:t>in making decisions about the care of individual patients. </a:t>
            </a:r>
            <a:endParaRPr lang="en-GB" sz="4000" b="1" dirty="0" smtClean="0">
              <a:solidFill>
                <a:srgbClr val="92D050"/>
              </a:solidFill>
            </a:endParaRPr>
          </a:p>
          <a:p>
            <a:pPr marL="0" indent="0" algn="ctr">
              <a:buNone/>
            </a:pPr>
            <a:r>
              <a:rPr lang="en-GB" sz="2400" dirty="0" smtClean="0"/>
              <a:t>(</a:t>
            </a:r>
            <a:r>
              <a:rPr lang="en-GB" sz="2400" dirty="0" err="1" smtClean="0"/>
              <a:t>Sackett</a:t>
            </a:r>
            <a:r>
              <a:rPr lang="en-GB" sz="2400" dirty="0" smtClean="0"/>
              <a:t> </a:t>
            </a:r>
            <a:r>
              <a:rPr lang="en-GB" sz="2400" dirty="0"/>
              <a:t>et al</a:t>
            </a:r>
            <a:r>
              <a:rPr lang="en-GB" sz="2400" dirty="0" smtClean="0"/>
              <a:t>. </a:t>
            </a:r>
            <a:r>
              <a:rPr lang="en-US" sz="2400" dirty="0" smtClean="0">
                <a:solidFill>
                  <a:schemeClr val="hlink"/>
                </a:solidFill>
              </a:rPr>
              <a:t>BMJ 1996;312:311-2</a:t>
            </a:r>
            <a:r>
              <a:rPr lang="en-GB" sz="2400" dirty="0" smtClean="0"/>
              <a:t>)</a:t>
            </a:r>
            <a:endParaRPr lang="en-GB" sz="2400" dirty="0"/>
          </a:p>
          <a:p>
            <a:endParaRPr lang="en-GB" sz="2400" dirty="0"/>
          </a:p>
        </p:txBody>
      </p:sp>
    </p:spTree>
    <p:extLst>
      <p:ext uri="{BB962C8B-B14F-4D97-AF65-F5344CB8AC3E}">
        <p14:creationId xmlns:p14="http://schemas.microsoft.com/office/powerpoint/2010/main" val="2279871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Definition of </a:t>
            </a:r>
            <a:br>
              <a:rPr lang="en-GB" b="1" dirty="0" smtClean="0"/>
            </a:br>
            <a:r>
              <a:rPr lang="en-GB" b="1" dirty="0" smtClean="0"/>
              <a:t>“Evidence Based Practice”</a:t>
            </a:r>
            <a:endParaRPr lang="en-GB" b="1" dirty="0"/>
          </a:p>
        </p:txBody>
      </p:sp>
      <p:sp>
        <p:nvSpPr>
          <p:cNvPr id="3" name="Content Placeholder 2"/>
          <p:cNvSpPr>
            <a:spLocks noGrp="1"/>
          </p:cNvSpPr>
          <p:nvPr>
            <p:ph idx="1"/>
          </p:nvPr>
        </p:nvSpPr>
        <p:spPr>
          <a:xfrm>
            <a:off x="457200" y="1600200"/>
            <a:ext cx="8229600" cy="4925144"/>
          </a:xfrm>
        </p:spPr>
        <p:txBody>
          <a:bodyPr>
            <a:normAutofit fontScale="92500" lnSpcReduction="10000"/>
          </a:bodyPr>
          <a:lstStyle/>
          <a:p>
            <a:pPr marL="0" indent="0" algn="ctr">
              <a:buNone/>
            </a:pPr>
            <a:r>
              <a:rPr lang="en-GB" sz="4000" dirty="0" smtClean="0"/>
              <a:t>The practice of evidence based medicine means </a:t>
            </a:r>
            <a:r>
              <a:rPr lang="en-GB" sz="4000" dirty="0" smtClean="0">
                <a:solidFill>
                  <a:srgbClr val="FF0000"/>
                </a:solidFill>
              </a:rPr>
              <a:t>integrating individual clinical expertise with the best available external clinical evidence from systematic research</a:t>
            </a:r>
            <a:r>
              <a:rPr lang="en-GB" sz="4000" dirty="0" smtClean="0"/>
              <a:t>. </a:t>
            </a:r>
          </a:p>
          <a:p>
            <a:pPr marL="0" indent="0" algn="ctr">
              <a:buNone/>
            </a:pPr>
            <a:r>
              <a:rPr lang="en-GB" sz="4000" dirty="0" smtClean="0"/>
              <a:t>i.e</a:t>
            </a:r>
            <a:r>
              <a:rPr lang="en-GB" sz="4000" dirty="0"/>
              <a:t>. </a:t>
            </a:r>
            <a:r>
              <a:rPr lang="en-GB" sz="4000" dirty="0" smtClean="0"/>
              <a:t>The use of the most </a:t>
            </a:r>
            <a:r>
              <a:rPr lang="en-GB" sz="4000" dirty="0"/>
              <a:t>appropriate information available, to make clinical decisions for individual patients</a:t>
            </a:r>
            <a:r>
              <a:rPr lang="en-GB" sz="4000" dirty="0" smtClean="0"/>
              <a:t>....</a:t>
            </a:r>
          </a:p>
          <a:p>
            <a:pPr marL="0" indent="0" algn="r">
              <a:buNone/>
            </a:pPr>
            <a:r>
              <a:rPr lang="en-GB" dirty="0" smtClean="0"/>
              <a:t>(</a:t>
            </a:r>
            <a:r>
              <a:rPr lang="en-GB" dirty="0" err="1" smtClean="0"/>
              <a:t>Sackett</a:t>
            </a:r>
            <a:r>
              <a:rPr lang="en-GB" dirty="0" smtClean="0"/>
              <a:t> et al. </a:t>
            </a:r>
            <a:r>
              <a:rPr lang="en-US" dirty="0" smtClean="0">
                <a:solidFill>
                  <a:schemeClr val="hlink"/>
                </a:solidFill>
              </a:rPr>
              <a:t>BMJ 1996;312:311-2</a:t>
            </a:r>
            <a:r>
              <a:rPr lang="en-GB" dirty="0" smtClean="0"/>
              <a:t>)</a:t>
            </a:r>
          </a:p>
        </p:txBody>
      </p:sp>
    </p:spTree>
    <p:extLst>
      <p:ext uri="{BB962C8B-B14F-4D97-AF65-F5344CB8AC3E}">
        <p14:creationId xmlns:p14="http://schemas.microsoft.com/office/powerpoint/2010/main" val="3568669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Barriers to EBP</a:t>
            </a:r>
            <a:endParaRPr lang="en-GB" b="1" dirty="0"/>
          </a:p>
        </p:txBody>
      </p:sp>
      <p:sp>
        <p:nvSpPr>
          <p:cNvPr id="3" name="Content Placeholder 2"/>
          <p:cNvSpPr>
            <a:spLocks noGrp="1"/>
          </p:cNvSpPr>
          <p:nvPr>
            <p:ph idx="1"/>
          </p:nvPr>
        </p:nvSpPr>
        <p:spPr/>
        <p:txBody>
          <a:bodyPr>
            <a:normAutofit fontScale="92500"/>
          </a:bodyPr>
          <a:lstStyle/>
          <a:p>
            <a:pPr marL="0" indent="0">
              <a:buNone/>
            </a:pPr>
            <a:r>
              <a:rPr lang="en-GB" sz="4400" dirty="0"/>
              <a:t>Some of the barriers encountered by </a:t>
            </a:r>
            <a:r>
              <a:rPr lang="en-GB" sz="4400" dirty="0" smtClean="0"/>
              <a:t>clinicians </a:t>
            </a:r>
            <a:r>
              <a:rPr lang="en-GB" sz="4400" dirty="0"/>
              <a:t>may </a:t>
            </a:r>
            <a:r>
              <a:rPr lang="en-GB" sz="4400" dirty="0" smtClean="0"/>
              <a:t>include:</a:t>
            </a:r>
            <a:endParaRPr lang="en-GB" sz="4400" dirty="0"/>
          </a:p>
          <a:p>
            <a:pPr marL="742950" lvl="0" indent="-742950">
              <a:buFont typeface="+mj-lt"/>
              <a:buAutoNum type="arabicPeriod"/>
            </a:pPr>
            <a:r>
              <a:rPr lang="en-GB" sz="4400" dirty="0"/>
              <a:t>Lack skills to evaluate research</a:t>
            </a:r>
          </a:p>
          <a:p>
            <a:pPr marL="742950" lvl="0" indent="-742950">
              <a:buFont typeface="+mj-lt"/>
              <a:buAutoNum type="arabicPeriod"/>
            </a:pPr>
            <a:r>
              <a:rPr lang="en-GB" sz="4400" dirty="0"/>
              <a:t>Lack of organizational support</a:t>
            </a:r>
          </a:p>
          <a:p>
            <a:pPr marL="742950" lvl="0" indent="-742950">
              <a:buFont typeface="+mj-lt"/>
              <a:buAutoNum type="arabicPeriod"/>
            </a:pPr>
            <a:r>
              <a:rPr lang="en-GB" sz="4400" dirty="0"/>
              <a:t>Accessibility of research findings</a:t>
            </a:r>
          </a:p>
          <a:p>
            <a:endParaRPr lang="en-GB" dirty="0"/>
          </a:p>
        </p:txBody>
      </p:sp>
    </p:spTree>
    <p:extLst>
      <p:ext uri="{BB962C8B-B14F-4D97-AF65-F5344CB8AC3E}">
        <p14:creationId xmlns:p14="http://schemas.microsoft.com/office/powerpoint/2010/main" val="4168572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Steps in EBP</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EBP </a:t>
            </a:r>
            <a:r>
              <a:rPr lang="en-GB" dirty="0"/>
              <a:t>can be broken down into a 5 step process:</a:t>
            </a:r>
          </a:p>
          <a:p>
            <a:pPr marL="457200" lvl="0" indent="-457200">
              <a:buFont typeface="+mj-lt"/>
              <a:buAutoNum type="arabicPeriod"/>
            </a:pPr>
            <a:r>
              <a:rPr lang="en-GB" b="1" dirty="0"/>
              <a:t>Formulating</a:t>
            </a:r>
            <a:r>
              <a:rPr lang="en-GB" dirty="0"/>
              <a:t> a searchable </a:t>
            </a:r>
            <a:r>
              <a:rPr lang="en-GB" dirty="0" smtClean="0"/>
              <a:t>question (Asking the clinical question)</a:t>
            </a:r>
            <a:endParaRPr lang="en-GB" dirty="0"/>
          </a:p>
          <a:p>
            <a:pPr marL="457200" lvl="0" indent="-457200">
              <a:buFont typeface="+mj-lt"/>
              <a:buAutoNum type="arabicPeriod"/>
            </a:pPr>
            <a:r>
              <a:rPr lang="en-GB" b="1" dirty="0"/>
              <a:t>Searching</a:t>
            </a:r>
            <a:r>
              <a:rPr lang="en-GB" dirty="0"/>
              <a:t> the literature </a:t>
            </a:r>
            <a:r>
              <a:rPr lang="en-GB" dirty="0" smtClean="0"/>
              <a:t>efficiently (Collecting the most relevant and best evidence)</a:t>
            </a:r>
            <a:endParaRPr lang="en-GB" dirty="0"/>
          </a:p>
          <a:p>
            <a:pPr marL="457200" lvl="0" indent="-457200">
              <a:buFont typeface="+mj-lt"/>
              <a:buAutoNum type="arabicPeriod"/>
            </a:pPr>
            <a:r>
              <a:rPr lang="en-GB" b="1" dirty="0"/>
              <a:t>Appraising</a:t>
            </a:r>
            <a:r>
              <a:rPr lang="en-GB" dirty="0"/>
              <a:t> the literature </a:t>
            </a:r>
            <a:r>
              <a:rPr lang="en-GB" dirty="0" smtClean="0"/>
              <a:t>critically (Synthesizing the evidence)</a:t>
            </a:r>
            <a:endParaRPr lang="en-GB" dirty="0"/>
          </a:p>
          <a:p>
            <a:pPr marL="457200" lvl="0" indent="-457200">
              <a:buFont typeface="+mj-lt"/>
              <a:buAutoNum type="arabicPeriod"/>
            </a:pPr>
            <a:r>
              <a:rPr lang="en-GB" b="1" dirty="0"/>
              <a:t>Applying the result </a:t>
            </a:r>
            <a:r>
              <a:rPr lang="en-GB" dirty="0"/>
              <a:t>to clinical practice or </a:t>
            </a:r>
            <a:r>
              <a:rPr lang="en-GB" dirty="0" smtClean="0"/>
              <a:t>patient (Integrating all  evidence with personal expertise, patient preferences, to make practice decision or change)</a:t>
            </a:r>
            <a:endParaRPr lang="en-GB" dirty="0"/>
          </a:p>
          <a:p>
            <a:pPr marL="457200" lvl="0" indent="-457200">
              <a:buFont typeface="+mj-lt"/>
              <a:buAutoNum type="arabicPeriod"/>
            </a:pPr>
            <a:r>
              <a:rPr lang="en-GB" b="1" dirty="0"/>
              <a:t>Evaluating the outcomes </a:t>
            </a:r>
            <a:r>
              <a:rPr lang="en-GB" dirty="0"/>
              <a:t>of the applied evidence in your practice or patient</a:t>
            </a:r>
          </a:p>
          <a:p>
            <a:endParaRPr lang="en-GB" dirty="0"/>
          </a:p>
        </p:txBody>
      </p:sp>
    </p:spTree>
    <p:extLst>
      <p:ext uri="{BB962C8B-B14F-4D97-AF65-F5344CB8AC3E}">
        <p14:creationId xmlns:p14="http://schemas.microsoft.com/office/powerpoint/2010/main" val="3499713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Levels of Evidence</a:t>
            </a:r>
            <a:endParaRPr lang="en-GB" dirty="0"/>
          </a:p>
        </p:txBody>
      </p:sp>
      <p:pic>
        <p:nvPicPr>
          <p:cNvPr id="4" name="Content Placeholder 3" descr="Levels of Evidence Pyramid"/>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1524000" y="1752600"/>
            <a:ext cx="6096000" cy="4572000"/>
          </a:xfrm>
          <a:prstGeom prst="rect">
            <a:avLst/>
          </a:prstGeom>
          <a:noFill/>
          <a:ln>
            <a:noFill/>
          </a:ln>
        </p:spPr>
      </p:pic>
    </p:spTree>
    <p:extLst>
      <p:ext uri="{BB962C8B-B14F-4D97-AF65-F5344CB8AC3E}">
        <p14:creationId xmlns:p14="http://schemas.microsoft.com/office/powerpoint/2010/main" val="1084737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Levels of Evidence</a:t>
            </a:r>
            <a:endParaRPr lang="en-GB" b="1" dirty="0"/>
          </a:p>
        </p:txBody>
      </p:sp>
      <p:sp>
        <p:nvSpPr>
          <p:cNvPr id="3" name="Content Placeholder 2"/>
          <p:cNvSpPr>
            <a:spLocks noGrp="1"/>
          </p:cNvSpPr>
          <p:nvPr>
            <p:ph idx="1"/>
          </p:nvPr>
        </p:nvSpPr>
        <p:spPr>
          <a:prstGeom prst="rect">
            <a:avLst/>
          </a:prstGeom>
        </p:spPr>
        <p:txBody>
          <a:bodyPr>
            <a:normAutofit/>
          </a:bodyPr>
          <a:lstStyle/>
          <a:p>
            <a:r>
              <a:rPr lang="en-GB" b="1" dirty="0" smtClean="0">
                <a:hlinkClick r:id="rId3"/>
              </a:rPr>
              <a:t>Quantitative </a:t>
            </a:r>
            <a:r>
              <a:rPr lang="en-GB" b="1" dirty="0">
                <a:hlinkClick r:id="rId3"/>
              </a:rPr>
              <a:t>Pyramid</a:t>
            </a:r>
            <a:r>
              <a:rPr lang="en-GB" dirty="0"/>
              <a:t> showing relative usefulness of different types of evidence to answer cause and effect questions.</a:t>
            </a:r>
          </a:p>
          <a:p>
            <a:pPr marL="0" indent="0">
              <a:buNone/>
            </a:pPr>
            <a:r>
              <a:rPr lang="en-GB" dirty="0"/>
              <a:t> </a:t>
            </a:r>
          </a:p>
          <a:p>
            <a:r>
              <a:rPr lang="en-GB" b="1" dirty="0">
                <a:hlinkClick r:id="rId4"/>
              </a:rPr>
              <a:t>Qualitative Pyramid</a:t>
            </a:r>
            <a:r>
              <a:rPr lang="en-GB" dirty="0"/>
              <a:t> showing relative usefulness of different types of evidence to answer meaning or experience questions.</a:t>
            </a:r>
          </a:p>
        </p:txBody>
      </p:sp>
    </p:spTree>
    <p:extLst>
      <p:ext uri="{BB962C8B-B14F-4D97-AF65-F5344CB8AC3E}">
        <p14:creationId xmlns:p14="http://schemas.microsoft.com/office/powerpoint/2010/main" val="162044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Levels of Evidence Pyramid</a:t>
            </a:r>
            <a:endParaRPr lang="en-GB" dirty="0"/>
          </a:p>
        </p:txBody>
      </p:sp>
      <p:sp>
        <p:nvSpPr>
          <p:cNvPr id="3" name="Content Placeholder 2"/>
          <p:cNvSpPr>
            <a:spLocks noGrp="1"/>
          </p:cNvSpPr>
          <p:nvPr>
            <p:ph idx="1"/>
          </p:nvPr>
        </p:nvSpPr>
        <p:spPr>
          <a:xfrm>
            <a:off x="457200" y="1600200"/>
            <a:ext cx="8229600" cy="5141168"/>
          </a:xfrm>
        </p:spPr>
        <p:txBody>
          <a:bodyPr>
            <a:normAutofit fontScale="62500" lnSpcReduction="20000"/>
          </a:bodyPr>
          <a:lstStyle/>
          <a:p>
            <a:pPr>
              <a:buFont typeface="Wingdings" pitchFamily="2" charset="2"/>
              <a:buChar char="ü"/>
            </a:pPr>
            <a:r>
              <a:rPr lang="en-GB" sz="4000" dirty="0" smtClean="0"/>
              <a:t>Detailed </a:t>
            </a:r>
            <a:r>
              <a:rPr lang="en-GB" sz="4000" dirty="0"/>
              <a:t>levels of evidence have been developed by the </a:t>
            </a:r>
            <a:r>
              <a:rPr lang="en-GB" sz="4000" b="1" dirty="0"/>
              <a:t>Oxford Centre for Evidence-Based Medicine</a:t>
            </a:r>
            <a:r>
              <a:rPr lang="en-GB" sz="4000" dirty="0"/>
              <a:t>. They use a numbering scheme ranging from 1a, homogenous systematic reviews of randomized controlled trials, to 5, expert opinion </a:t>
            </a:r>
            <a:r>
              <a:rPr lang="en-GB" sz="4000" dirty="0" smtClean="0"/>
              <a:t>This </a:t>
            </a:r>
            <a:r>
              <a:rPr lang="en-GB" sz="4000" dirty="0"/>
              <a:t>system can be especially useful when comparing articles with similar study designs. Equivalent research designs do not always produce results of equal quality.</a:t>
            </a:r>
          </a:p>
          <a:p>
            <a:pPr>
              <a:buFont typeface="Wingdings" pitchFamily="2" charset="2"/>
              <a:buChar char="ü"/>
            </a:pPr>
            <a:r>
              <a:rPr lang="en-GB" sz="4000" dirty="0"/>
              <a:t>Though finding research studies high on the pyramid is preferred, </a:t>
            </a:r>
            <a:r>
              <a:rPr lang="en-GB" sz="4000" dirty="0" smtClean="0"/>
              <a:t>EBP </a:t>
            </a:r>
            <a:r>
              <a:rPr lang="en-GB" sz="4000" dirty="0"/>
              <a:t>may need to draw on research designs lower in the evidence hierarchy than case series. Occasionally nothing but case reports or even bench research may exist on a topic. </a:t>
            </a:r>
            <a:endParaRPr lang="en-GB" sz="4000" dirty="0" smtClean="0"/>
          </a:p>
          <a:p>
            <a:pPr>
              <a:buFont typeface="Wingdings" pitchFamily="2" charset="2"/>
              <a:buChar char="ü"/>
            </a:pPr>
            <a:r>
              <a:rPr lang="en-GB" sz="4000" dirty="0" smtClean="0"/>
              <a:t>When </a:t>
            </a:r>
            <a:r>
              <a:rPr lang="en-GB" sz="4000" dirty="0"/>
              <a:t>making evidence-based decisions for patient care, it is essential to select the highest level research design available for the specific question of interest.</a:t>
            </a:r>
          </a:p>
          <a:p>
            <a:endParaRPr lang="en-GB" dirty="0"/>
          </a:p>
        </p:txBody>
      </p:sp>
    </p:spTree>
    <p:extLst>
      <p:ext uri="{BB962C8B-B14F-4D97-AF65-F5344CB8AC3E}">
        <p14:creationId xmlns:p14="http://schemas.microsoft.com/office/powerpoint/2010/main" val="3727899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Levels of Evidence</a:t>
            </a:r>
            <a:endParaRPr lang="en-GB" dirty="0"/>
          </a:p>
        </p:txBody>
      </p:sp>
      <p:sp>
        <p:nvSpPr>
          <p:cNvPr id="3" name="Content Placeholder 2"/>
          <p:cNvSpPr>
            <a:spLocks noGrp="1"/>
          </p:cNvSpPr>
          <p:nvPr>
            <p:ph sz="half" idx="1"/>
          </p:nvPr>
        </p:nvSpPr>
        <p:spPr>
          <a:xfrm>
            <a:off x="841248" y="2039112"/>
            <a:ext cx="3657600" cy="3950208"/>
          </a:xfrm>
          <a:prstGeom prst="rect">
            <a:avLst/>
          </a:prstGeom>
        </p:spPr>
        <p:txBody>
          <a:bodyPr>
            <a:normAutofit fontScale="70000" lnSpcReduction="20000"/>
          </a:bodyPr>
          <a:lstStyle/>
          <a:p>
            <a:pPr marL="0" lvl="0" indent="0">
              <a:buNone/>
            </a:pPr>
            <a:r>
              <a:rPr lang="en-GB" dirty="0" smtClean="0"/>
              <a:t>Level I: Evidence obtained from at least one properly designed </a:t>
            </a:r>
            <a:r>
              <a:rPr lang="en-GB" b="1" dirty="0" smtClean="0">
                <a:hlinkClick r:id="rId3" tooltip="Randomized controlled trial"/>
              </a:rPr>
              <a:t>randomized controlled trial</a:t>
            </a:r>
            <a:r>
              <a:rPr lang="en-GB" dirty="0" smtClean="0"/>
              <a:t>.</a:t>
            </a:r>
          </a:p>
          <a:p>
            <a:pPr marL="0" lvl="0" indent="0">
              <a:buNone/>
            </a:pPr>
            <a:endParaRPr lang="en-GB" dirty="0" smtClean="0"/>
          </a:p>
          <a:p>
            <a:pPr marL="0" lvl="0" indent="0">
              <a:buNone/>
            </a:pPr>
            <a:r>
              <a:rPr lang="en-GB" dirty="0" smtClean="0"/>
              <a:t>Level II-1: Evidence obtained from well-designed controlled trials without </a:t>
            </a:r>
            <a:r>
              <a:rPr lang="en-GB" b="1" dirty="0" smtClean="0">
                <a:hlinkClick r:id="rId4" tooltip="Randomization"/>
              </a:rPr>
              <a:t>randomization</a:t>
            </a:r>
            <a:r>
              <a:rPr lang="en-GB" dirty="0" smtClean="0"/>
              <a:t>.</a:t>
            </a:r>
          </a:p>
          <a:p>
            <a:pPr marL="0" lvl="0" indent="0">
              <a:buNone/>
            </a:pPr>
            <a:endParaRPr lang="en-GB" dirty="0" smtClean="0"/>
          </a:p>
          <a:p>
            <a:pPr marL="0" lvl="0" indent="0">
              <a:buNone/>
            </a:pPr>
            <a:r>
              <a:rPr lang="en-GB" dirty="0" smtClean="0"/>
              <a:t>Level II-2: Evidence obtained from well-designed </a:t>
            </a:r>
            <a:r>
              <a:rPr lang="en-GB" b="1" dirty="0" smtClean="0">
                <a:hlinkClick r:id="rId5" tooltip="Cohort study"/>
              </a:rPr>
              <a:t>cohort</a:t>
            </a:r>
            <a:r>
              <a:rPr lang="en-GB" dirty="0" smtClean="0"/>
              <a:t> or </a:t>
            </a:r>
            <a:r>
              <a:rPr lang="en-GB" b="1" u="sng" dirty="0" smtClean="0">
                <a:hlinkClick r:id="rId6" tooltip="Case-control"/>
              </a:rPr>
              <a:t>case-control</a:t>
            </a:r>
            <a:r>
              <a:rPr lang="en-GB" dirty="0" smtClean="0"/>
              <a:t> analytic studies, preferably from more than one centre or research group.</a:t>
            </a:r>
          </a:p>
          <a:p>
            <a:pPr marL="514350" indent="-514350">
              <a:buFont typeface="+mj-lt"/>
              <a:buAutoNum type="arabicPeriod"/>
            </a:pPr>
            <a:endParaRPr lang="en-GB" dirty="0"/>
          </a:p>
        </p:txBody>
      </p:sp>
      <p:sp>
        <p:nvSpPr>
          <p:cNvPr id="4" name="Content Placeholder 3"/>
          <p:cNvSpPr>
            <a:spLocks noGrp="1"/>
          </p:cNvSpPr>
          <p:nvPr>
            <p:ph sz="half" idx="2"/>
          </p:nvPr>
        </p:nvSpPr>
        <p:spPr>
          <a:xfrm>
            <a:off x="4645152" y="2039112"/>
            <a:ext cx="3657600" cy="3950208"/>
          </a:xfrm>
          <a:prstGeom prst="rect">
            <a:avLst/>
          </a:prstGeom>
        </p:spPr>
        <p:txBody>
          <a:bodyPr>
            <a:normAutofit fontScale="70000" lnSpcReduction="20000"/>
          </a:bodyPr>
          <a:lstStyle/>
          <a:p>
            <a:pPr marL="0" lvl="0" indent="0">
              <a:buNone/>
            </a:pPr>
            <a:r>
              <a:rPr lang="en-GB" dirty="0"/>
              <a:t>Level II-3: Evidence obtained from multiple time series with or without the intervention. Dramatic results in uncontrolled trials might also be regarded as this type of evidence.</a:t>
            </a:r>
          </a:p>
          <a:p>
            <a:pPr marL="0" lvl="0" indent="0">
              <a:buNone/>
            </a:pPr>
            <a:endParaRPr lang="en-GB" dirty="0" smtClean="0"/>
          </a:p>
          <a:p>
            <a:pPr marL="0" lvl="0" indent="0">
              <a:buNone/>
            </a:pPr>
            <a:r>
              <a:rPr lang="en-GB" dirty="0" smtClean="0"/>
              <a:t>Level </a:t>
            </a:r>
            <a:r>
              <a:rPr lang="en-GB" dirty="0"/>
              <a:t>III: Opinions of respected authorities, based on clinical experience, descriptive studies, or reports of expert committees.</a:t>
            </a:r>
          </a:p>
          <a:p>
            <a:endParaRPr lang="en-GB" dirty="0"/>
          </a:p>
        </p:txBody>
      </p:sp>
    </p:spTree>
    <p:extLst>
      <p:ext uri="{BB962C8B-B14F-4D97-AF65-F5344CB8AC3E}">
        <p14:creationId xmlns:p14="http://schemas.microsoft.com/office/powerpoint/2010/main" val="27765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324</TotalTime>
  <Words>1278</Words>
  <Application>Microsoft Office PowerPoint</Application>
  <PresentationFormat>On-screen Show (4:3)</PresentationFormat>
  <Paragraphs>142</Paragraphs>
  <Slides>16</Slides>
  <Notes>16</Notes>
  <HiddenSlides>1</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Introduction to evidence based medicine</vt:lpstr>
      <vt:lpstr>Definition of  “Evidence Based Medicine”</vt:lpstr>
      <vt:lpstr>Definition of  “Evidence Based Practice”</vt:lpstr>
      <vt:lpstr>Barriers to EBP</vt:lpstr>
      <vt:lpstr>5 Steps in EBP</vt:lpstr>
      <vt:lpstr>Levels of Evidence</vt:lpstr>
      <vt:lpstr>Levels of Evidence</vt:lpstr>
      <vt:lpstr>Levels of Evidence Pyramid</vt:lpstr>
      <vt:lpstr>Levels of Evidence</vt:lpstr>
      <vt:lpstr> Rating System for the Hierarchy of Evidence: Quantitative Questions </vt:lpstr>
      <vt:lpstr>Classification of evidence levels </vt:lpstr>
      <vt:lpstr>PowerPoint Presentation</vt:lpstr>
      <vt:lpstr>Sources of Evidence (1)</vt:lpstr>
      <vt:lpstr>Sources of Evidence (2)</vt:lpstr>
      <vt:lpstr>Sources of Evidence (3)</vt:lpstr>
      <vt:lpstr>Sources of Evidence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evidence based medicine</dc:title>
  <dc:creator>Chisale Mhango</dc:creator>
  <cp:lastModifiedBy>Chisale Mhango</cp:lastModifiedBy>
  <cp:revision>18</cp:revision>
  <cp:lastPrinted>2013-05-16T13:11:10Z</cp:lastPrinted>
  <dcterms:created xsi:type="dcterms:W3CDTF">2013-05-10T09:33:15Z</dcterms:created>
  <dcterms:modified xsi:type="dcterms:W3CDTF">2013-05-21T08:34:51Z</dcterms:modified>
</cp:coreProperties>
</file>