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9"/>
  </p:notesMasterIdLst>
  <p:handoutMasterIdLst>
    <p:handoutMasterId r:id="rId100"/>
  </p:handoutMasterIdLst>
  <p:sldIdLst>
    <p:sldId id="263" r:id="rId2"/>
    <p:sldId id="339" r:id="rId3"/>
    <p:sldId id="264" r:id="rId4"/>
    <p:sldId id="265" r:id="rId5"/>
    <p:sldId id="266" r:id="rId6"/>
    <p:sldId id="267" r:id="rId7"/>
    <p:sldId id="268" r:id="rId8"/>
    <p:sldId id="269" r:id="rId9"/>
    <p:sldId id="270" r:id="rId10"/>
    <p:sldId id="271" r:id="rId11"/>
    <p:sldId id="272" r:id="rId12"/>
    <p:sldId id="273" r:id="rId13"/>
    <p:sldId id="274" r:id="rId14"/>
    <p:sldId id="275" r:id="rId15"/>
    <p:sldId id="276" r:id="rId16"/>
    <p:sldId id="340" r:id="rId17"/>
    <p:sldId id="330" r:id="rId18"/>
    <p:sldId id="341" r:id="rId19"/>
    <p:sldId id="342" r:id="rId20"/>
    <p:sldId id="333" r:id="rId21"/>
    <p:sldId id="334" r:id="rId22"/>
    <p:sldId id="277" r:id="rId23"/>
    <p:sldId id="278" r:id="rId24"/>
    <p:sldId id="279" r:id="rId25"/>
    <p:sldId id="280" r:id="rId26"/>
    <p:sldId id="343" r:id="rId27"/>
    <p:sldId id="344" r:id="rId28"/>
    <p:sldId id="385" r:id="rId29"/>
    <p:sldId id="345" r:id="rId30"/>
    <p:sldId id="346" r:id="rId31"/>
    <p:sldId id="347" r:id="rId32"/>
    <p:sldId id="348" r:id="rId33"/>
    <p:sldId id="281" r:id="rId34"/>
    <p:sldId id="350" r:id="rId35"/>
    <p:sldId id="286" r:id="rId36"/>
    <p:sldId id="287" r:id="rId37"/>
    <p:sldId id="351" r:id="rId38"/>
    <p:sldId id="284" r:id="rId39"/>
    <p:sldId id="289" r:id="rId40"/>
    <p:sldId id="290" r:id="rId41"/>
    <p:sldId id="352" r:id="rId42"/>
    <p:sldId id="353" r:id="rId43"/>
    <p:sldId id="354" r:id="rId44"/>
    <p:sldId id="355" r:id="rId45"/>
    <p:sldId id="356" r:id="rId46"/>
    <p:sldId id="366" r:id="rId47"/>
    <p:sldId id="367" r:id="rId48"/>
    <p:sldId id="368" r:id="rId49"/>
    <p:sldId id="369" r:id="rId50"/>
    <p:sldId id="357" r:id="rId51"/>
    <p:sldId id="358" r:id="rId52"/>
    <p:sldId id="386" r:id="rId53"/>
    <p:sldId id="359" r:id="rId54"/>
    <p:sldId id="360" r:id="rId55"/>
    <p:sldId id="361" r:id="rId56"/>
    <p:sldId id="362" r:id="rId57"/>
    <p:sldId id="363" r:id="rId58"/>
    <p:sldId id="364" r:id="rId59"/>
    <p:sldId id="365" r:id="rId60"/>
    <p:sldId id="370" r:id="rId61"/>
    <p:sldId id="371" r:id="rId62"/>
    <p:sldId id="349" r:id="rId63"/>
    <p:sldId id="293" r:id="rId64"/>
    <p:sldId id="294" r:id="rId65"/>
    <p:sldId id="295" r:id="rId66"/>
    <p:sldId id="285" r:id="rId67"/>
    <p:sldId id="288" r:id="rId68"/>
    <p:sldId id="283" r:id="rId69"/>
    <p:sldId id="296" r:id="rId70"/>
    <p:sldId id="297" r:id="rId71"/>
    <p:sldId id="298" r:id="rId72"/>
    <p:sldId id="299" r:id="rId73"/>
    <p:sldId id="314" r:id="rId74"/>
    <p:sldId id="315" r:id="rId75"/>
    <p:sldId id="317" r:id="rId76"/>
    <p:sldId id="318" r:id="rId77"/>
    <p:sldId id="319" r:id="rId78"/>
    <p:sldId id="320" r:id="rId79"/>
    <p:sldId id="322" r:id="rId80"/>
    <p:sldId id="321" r:id="rId81"/>
    <p:sldId id="323" r:id="rId82"/>
    <p:sldId id="328" r:id="rId83"/>
    <p:sldId id="329" r:id="rId84"/>
    <p:sldId id="372" r:id="rId85"/>
    <p:sldId id="373" r:id="rId86"/>
    <p:sldId id="374" r:id="rId87"/>
    <p:sldId id="375" r:id="rId88"/>
    <p:sldId id="376" r:id="rId89"/>
    <p:sldId id="377" r:id="rId90"/>
    <p:sldId id="378" r:id="rId91"/>
    <p:sldId id="379" r:id="rId92"/>
    <p:sldId id="380" r:id="rId93"/>
    <p:sldId id="381" r:id="rId94"/>
    <p:sldId id="382" r:id="rId95"/>
    <p:sldId id="383" r:id="rId96"/>
    <p:sldId id="384" r:id="rId97"/>
    <p:sldId id="387" r:id="rId98"/>
  </p:sldIdLst>
  <p:sldSz cx="9144000" cy="6858000" type="screen4x3"/>
  <p:notesSz cx="6797675" cy="9926638"/>
  <p:defaultTextStyle>
    <a:defPPr>
      <a:defRPr lang="en-GB"/>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99FF"/>
    <a:srgbClr val="0B4387"/>
    <a:srgbClr val="C78627"/>
    <a:srgbClr val="062346"/>
    <a:srgbClr val="09366D"/>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21" autoAdjust="0"/>
    <p:restoredTop sz="98481" autoAdjust="0"/>
  </p:normalViewPr>
  <p:slideViewPr>
    <p:cSldViewPr>
      <p:cViewPr>
        <p:scale>
          <a:sx n="78" d="100"/>
          <a:sy n="78" d="100"/>
        </p:scale>
        <p:origin x="-24" y="12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20" d="100"/>
        <a:sy n="120" d="100"/>
      </p:scale>
      <p:origin x="0" y="72018"/>
    </p:cViewPr>
  </p:sorterViewPr>
  <p:notesViewPr>
    <p:cSldViewPr>
      <p:cViewPr varScale="1">
        <p:scale>
          <a:sx n="50" d="100"/>
          <a:sy n="50" d="100"/>
        </p:scale>
        <p:origin x="-1956" y="-102"/>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notesMaster" Target="notesMasters/notesMaster1.xml"/><Relationship Id="rId10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Sheet1!$B$1</c:f>
              <c:strCache>
                <c:ptCount val="1"/>
                <c:pt idx="0">
                  <c:v>Series 1</c:v>
                </c:pt>
              </c:strCache>
            </c:strRef>
          </c:tx>
          <c:cat>
            <c:numRef>
              <c:f>Sheet1!$A$2:$A$10</c:f>
              <c:numCache>
                <c:formatCode>General</c:formatCode>
                <c:ptCount val="9"/>
                <c:pt idx="0">
                  <c:v>0</c:v>
                </c:pt>
                <c:pt idx="1">
                  <c:v>1</c:v>
                </c:pt>
                <c:pt idx="2">
                  <c:v>2</c:v>
                </c:pt>
                <c:pt idx="3">
                  <c:v>3</c:v>
                </c:pt>
                <c:pt idx="4">
                  <c:v>4</c:v>
                </c:pt>
                <c:pt idx="5">
                  <c:v>5</c:v>
                </c:pt>
                <c:pt idx="6">
                  <c:v>6</c:v>
                </c:pt>
                <c:pt idx="7">
                  <c:v>7</c:v>
                </c:pt>
                <c:pt idx="8">
                  <c:v>8</c:v>
                </c:pt>
              </c:numCache>
            </c:numRef>
          </c:cat>
          <c:val>
            <c:numRef>
              <c:f>Sheet1!$B$2:$B$10</c:f>
              <c:numCache>
                <c:formatCode>General</c:formatCode>
                <c:ptCount val="9"/>
                <c:pt idx="0">
                  <c:v>1</c:v>
                </c:pt>
                <c:pt idx="1">
                  <c:v>8</c:v>
                </c:pt>
                <c:pt idx="2">
                  <c:v>24</c:v>
                </c:pt>
                <c:pt idx="3">
                  <c:v>56</c:v>
                </c:pt>
                <c:pt idx="4">
                  <c:v>68</c:v>
                </c:pt>
                <c:pt idx="5">
                  <c:v>56</c:v>
                </c:pt>
                <c:pt idx="6">
                  <c:v>24</c:v>
                </c:pt>
                <c:pt idx="7">
                  <c:v>8</c:v>
                </c:pt>
                <c:pt idx="8">
                  <c:v>1</c:v>
                </c:pt>
              </c:numCache>
            </c:numRef>
          </c:val>
          <c:smooth val="0"/>
        </c:ser>
        <c:ser>
          <c:idx val="1"/>
          <c:order val="1"/>
          <c:tx>
            <c:strRef>
              <c:f>Sheet1!$C$1</c:f>
              <c:strCache>
                <c:ptCount val="1"/>
                <c:pt idx="0">
                  <c:v>Column1</c:v>
                </c:pt>
              </c:strCache>
            </c:strRef>
          </c:tx>
          <c:cat>
            <c:numRef>
              <c:f>Sheet1!$A$2:$A$10</c:f>
              <c:numCache>
                <c:formatCode>General</c:formatCode>
                <c:ptCount val="9"/>
                <c:pt idx="0">
                  <c:v>0</c:v>
                </c:pt>
                <c:pt idx="1">
                  <c:v>1</c:v>
                </c:pt>
                <c:pt idx="2">
                  <c:v>2</c:v>
                </c:pt>
                <c:pt idx="3">
                  <c:v>3</c:v>
                </c:pt>
                <c:pt idx="4">
                  <c:v>4</c:v>
                </c:pt>
                <c:pt idx="5">
                  <c:v>5</c:v>
                </c:pt>
                <c:pt idx="6">
                  <c:v>6</c:v>
                </c:pt>
                <c:pt idx="7">
                  <c:v>7</c:v>
                </c:pt>
                <c:pt idx="8">
                  <c:v>8</c:v>
                </c:pt>
              </c:numCache>
            </c:numRef>
          </c:cat>
          <c:val>
            <c:numRef>
              <c:f>Sheet1!$C$2:$C$10</c:f>
              <c:numCache>
                <c:formatCode>General</c:formatCode>
                <c:ptCount val="9"/>
              </c:numCache>
            </c:numRef>
          </c:val>
          <c:smooth val="0"/>
        </c:ser>
        <c:ser>
          <c:idx val="2"/>
          <c:order val="2"/>
          <c:tx>
            <c:strRef>
              <c:f>Sheet1!$D$1</c:f>
              <c:strCache>
                <c:ptCount val="1"/>
                <c:pt idx="0">
                  <c:v>Column2</c:v>
                </c:pt>
              </c:strCache>
            </c:strRef>
          </c:tx>
          <c:cat>
            <c:numRef>
              <c:f>Sheet1!$A$2:$A$10</c:f>
              <c:numCache>
                <c:formatCode>General</c:formatCode>
                <c:ptCount val="9"/>
                <c:pt idx="0">
                  <c:v>0</c:v>
                </c:pt>
                <c:pt idx="1">
                  <c:v>1</c:v>
                </c:pt>
                <c:pt idx="2">
                  <c:v>2</c:v>
                </c:pt>
                <c:pt idx="3">
                  <c:v>3</c:v>
                </c:pt>
                <c:pt idx="4">
                  <c:v>4</c:v>
                </c:pt>
                <c:pt idx="5">
                  <c:v>5</c:v>
                </c:pt>
                <c:pt idx="6">
                  <c:v>6</c:v>
                </c:pt>
                <c:pt idx="7">
                  <c:v>7</c:v>
                </c:pt>
                <c:pt idx="8">
                  <c:v>8</c:v>
                </c:pt>
              </c:numCache>
            </c:numRef>
          </c:cat>
          <c:val>
            <c:numRef>
              <c:f>Sheet1!$D$2:$D$10</c:f>
              <c:numCache>
                <c:formatCode>General</c:formatCode>
                <c:ptCount val="9"/>
              </c:numCache>
            </c:numRef>
          </c:val>
          <c:smooth val="0"/>
        </c:ser>
        <c:dLbls>
          <c:showLegendKey val="0"/>
          <c:showVal val="0"/>
          <c:showCatName val="0"/>
          <c:showSerName val="0"/>
          <c:showPercent val="0"/>
          <c:showBubbleSize val="0"/>
        </c:dLbls>
        <c:marker val="1"/>
        <c:smooth val="0"/>
        <c:axId val="23015424"/>
        <c:axId val="23016960"/>
      </c:lineChart>
      <c:catAx>
        <c:axId val="23015424"/>
        <c:scaling>
          <c:orientation val="minMax"/>
        </c:scaling>
        <c:delete val="0"/>
        <c:axPos val="b"/>
        <c:numFmt formatCode="General" sourceLinked="1"/>
        <c:majorTickMark val="out"/>
        <c:minorTickMark val="none"/>
        <c:tickLblPos val="nextTo"/>
        <c:crossAx val="23016960"/>
        <c:crosses val="autoZero"/>
        <c:auto val="1"/>
        <c:lblAlgn val="ctr"/>
        <c:lblOffset val="100"/>
        <c:noMultiLvlLbl val="0"/>
      </c:catAx>
      <c:valAx>
        <c:axId val="23016960"/>
        <c:scaling>
          <c:orientation val="minMax"/>
        </c:scaling>
        <c:delete val="0"/>
        <c:axPos val="l"/>
        <c:majorGridlines/>
        <c:numFmt formatCode="General" sourceLinked="1"/>
        <c:majorTickMark val="out"/>
        <c:minorTickMark val="none"/>
        <c:tickLblPos val="nextTo"/>
        <c:crossAx val="23015424"/>
        <c:crosses val="autoZero"/>
        <c:crossBetween val="between"/>
      </c:valAx>
    </c:plotArea>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Sheet1!$B$1</c:f>
              <c:strCache>
                <c:ptCount val="1"/>
                <c:pt idx="0">
                  <c:v>Column3</c:v>
                </c:pt>
              </c:strCache>
            </c:strRef>
          </c:tx>
          <c:marker>
            <c:symbol val="none"/>
          </c:marker>
          <c:cat>
            <c:numRef>
              <c:f>Sheet1!$A$2:$A$8</c:f>
              <c:numCache>
                <c:formatCode>General</c:formatCode>
                <c:ptCount val="7"/>
                <c:pt idx="0">
                  <c:v>0</c:v>
                </c:pt>
                <c:pt idx="1">
                  <c:v>1</c:v>
                </c:pt>
                <c:pt idx="2">
                  <c:v>2</c:v>
                </c:pt>
                <c:pt idx="3">
                  <c:v>3</c:v>
                </c:pt>
                <c:pt idx="4">
                  <c:v>4</c:v>
                </c:pt>
                <c:pt idx="5">
                  <c:v>5</c:v>
                </c:pt>
                <c:pt idx="6">
                  <c:v>6</c:v>
                </c:pt>
              </c:numCache>
            </c:numRef>
          </c:cat>
          <c:val>
            <c:numRef>
              <c:f>Sheet1!$B$2:$B$8</c:f>
              <c:numCache>
                <c:formatCode>General</c:formatCode>
                <c:ptCount val="7"/>
                <c:pt idx="0">
                  <c:v>1</c:v>
                </c:pt>
                <c:pt idx="1">
                  <c:v>4</c:v>
                </c:pt>
                <c:pt idx="2">
                  <c:v>8</c:v>
                </c:pt>
                <c:pt idx="3">
                  <c:v>10</c:v>
                </c:pt>
                <c:pt idx="4">
                  <c:v>8</c:v>
                </c:pt>
                <c:pt idx="5">
                  <c:v>4</c:v>
                </c:pt>
                <c:pt idx="6">
                  <c:v>1</c:v>
                </c:pt>
              </c:numCache>
            </c:numRef>
          </c:val>
          <c:smooth val="0"/>
        </c:ser>
        <c:ser>
          <c:idx val="1"/>
          <c:order val="1"/>
          <c:tx>
            <c:strRef>
              <c:f>Sheet1!$C$1</c:f>
              <c:strCache>
                <c:ptCount val="1"/>
                <c:pt idx="0">
                  <c:v>Column1</c:v>
                </c:pt>
              </c:strCache>
            </c:strRef>
          </c:tx>
          <c:marker>
            <c:symbol val="none"/>
          </c:marker>
          <c:cat>
            <c:numRef>
              <c:f>Sheet1!$A$2:$A$8</c:f>
              <c:numCache>
                <c:formatCode>General</c:formatCode>
                <c:ptCount val="7"/>
                <c:pt idx="0">
                  <c:v>0</c:v>
                </c:pt>
                <c:pt idx="1">
                  <c:v>1</c:v>
                </c:pt>
                <c:pt idx="2">
                  <c:v>2</c:v>
                </c:pt>
                <c:pt idx="3">
                  <c:v>3</c:v>
                </c:pt>
                <c:pt idx="4">
                  <c:v>4</c:v>
                </c:pt>
                <c:pt idx="5">
                  <c:v>5</c:v>
                </c:pt>
                <c:pt idx="6">
                  <c:v>6</c:v>
                </c:pt>
              </c:numCache>
            </c:numRef>
          </c:cat>
          <c:val>
            <c:numRef>
              <c:f>Sheet1!$C$2:$C$8</c:f>
              <c:numCache>
                <c:formatCode>General</c:formatCode>
                <c:ptCount val="7"/>
              </c:numCache>
            </c:numRef>
          </c:val>
          <c:smooth val="0"/>
        </c:ser>
        <c:ser>
          <c:idx val="2"/>
          <c:order val="2"/>
          <c:tx>
            <c:strRef>
              <c:f>Sheet1!$D$1</c:f>
              <c:strCache>
                <c:ptCount val="1"/>
                <c:pt idx="0">
                  <c:v>Column2</c:v>
                </c:pt>
              </c:strCache>
            </c:strRef>
          </c:tx>
          <c:marker>
            <c:symbol val="none"/>
          </c:marker>
          <c:cat>
            <c:numRef>
              <c:f>Sheet1!$A$2:$A$8</c:f>
              <c:numCache>
                <c:formatCode>General</c:formatCode>
                <c:ptCount val="7"/>
                <c:pt idx="0">
                  <c:v>0</c:v>
                </c:pt>
                <c:pt idx="1">
                  <c:v>1</c:v>
                </c:pt>
                <c:pt idx="2">
                  <c:v>2</c:v>
                </c:pt>
                <c:pt idx="3">
                  <c:v>3</c:v>
                </c:pt>
                <c:pt idx="4">
                  <c:v>4</c:v>
                </c:pt>
                <c:pt idx="5">
                  <c:v>5</c:v>
                </c:pt>
                <c:pt idx="6">
                  <c:v>6</c:v>
                </c:pt>
              </c:numCache>
            </c:numRef>
          </c:cat>
          <c:val>
            <c:numRef>
              <c:f>Sheet1!$D$2:$D$8</c:f>
              <c:numCache>
                <c:formatCode>General</c:formatCode>
                <c:ptCount val="7"/>
              </c:numCache>
            </c:numRef>
          </c:val>
          <c:smooth val="0"/>
        </c:ser>
        <c:dLbls>
          <c:showLegendKey val="0"/>
          <c:showVal val="0"/>
          <c:showCatName val="0"/>
          <c:showSerName val="0"/>
          <c:showPercent val="0"/>
          <c:showBubbleSize val="0"/>
        </c:dLbls>
        <c:marker val="1"/>
        <c:smooth val="0"/>
        <c:axId val="122783232"/>
        <c:axId val="122784768"/>
      </c:lineChart>
      <c:catAx>
        <c:axId val="122783232"/>
        <c:scaling>
          <c:orientation val="minMax"/>
        </c:scaling>
        <c:delete val="0"/>
        <c:axPos val="b"/>
        <c:numFmt formatCode="General" sourceLinked="1"/>
        <c:majorTickMark val="out"/>
        <c:minorTickMark val="none"/>
        <c:tickLblPos val="nextTo"/>
        <c:crossAx val="122784768"/>
        <c:crosses val="autoZero"/>
        <c:auto val="1"/>
        <c:lblAlgn val="ctr"/>
        <c:lblOffset val="100"/>
        <c:noMultiLvlLbl val="0"/>
      </c:catAx>
      <c:valAx>
        <c:axId val="122784768"/>
        <c:scaling>
          <c:orientation val="minMax"/>
        </c:scaling>
        <c:delete val="0"/>
        <c:axPos val="l"/>
        <c:majorGridlines/>
        <c:numFmt formatCode="General" sourceLinked="1"/>
        <c:majorTickMark val="out"/>
        <c:minorTickMark val="none"/>
        <c:tickLblPos val="nextTo"/>
        <c:crossAx val="122783232"/>
        <c:crosses val="autoZero"/>
        <c:crossBetween val="between"/>
      </c:valAx>
    </c:plotArea>
    <c:legend>
      <c:legendPos val="r"/>
      <c:layout/>
      <c:overlay val="0"/>
    </c:legend>
    <c:plotVisOnly val="1"/>
    <c:dispBlanksAs val="gap"/>
    <c:showDLblsOverMax val="0"/>
  </c:chart>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Sheet1!$B$1</c:f>
              <c:strCache>
                <c:ptCount val="1"/>
                <c:pt idx="0">
                  <c:v>Series 1</c:v>
                </c:pt>
              </c:strCache>
            </c:strRef>
          </c:tx>
          <c:spPr>
            <a:ln w="25400" cap="flat" cmpd="sng" algn="ctr">
              <a:solidFill>
                <a:schemeClr val="accent2"/>
              </a:solidFill>
              <a:prstDash val="solid"/>
            </a:ln>
            <a:effectLst/>
          </c:spPr>
          <c:marker>
            <c:spPr>
              <a:solidFill>
                <a:srgbClr val="0B4387"/>
              </a:solidFill>
              <a:ln w="25400" cap="flat" cmpd="sng" algn="ctr">
                <a:solidFill>
                  <a:schemeClr val="accent2"/>
                </a:solidFill>
                <a:prstDash val="solid"/>
              </a:ln>
              <a:effectLst/>
            </c:spPr>
          </c:marker>
          <c:cat>
            <c:numRef>
              <c:f>Sheet1!$A$2:$A$10</c:f>
              <c:numCache>
                <c:formatCode>General</c:formatCode>
                <c:ptCount val="9"/>
                <c:pt idx="0">
                  <c:v>0</c:v>
                </c:pt>
                <c:pt idx="1">
                  <c:v>1</c:v>
                </c:pt>
                <c:pt idx="2">
                  <c:v>2</c:v>
                </c:pt>
                <c:pt idx="3">
                  <c:v>3</c:v>
                </c:pt>
                <c:pt idx="4">
                  <c:v>4</c:v>
                </c:pt>
                <c:pt idx="5">
                  <c:v>5</c:v>
                </c:pt>
                <c:pt idx="6">
                  <c:v>6</c:v>
                </c:pt>
                <c:pt idx="7">
                  <c:v>7</c:v>
                </c:pt>
                <c:pt idx="8">
                  <c:v>8</c:v>
                </c:pt>
              </c:numCache>
            </c:numRef>
          </c:cat>
          <c:val>
            <c:numRef>
              <c:f>Sheet1!$B$2:$B$10</c:f>
              <c:numCache>
                <c:formatCode>General</c:formatCode>
                <c:ptCount val="9"/>
                <c:pt idx="0">
                  <c:v>1</c:v>
                </c:pt>
                <c:pt idx="1">
                  <c:v>8</c:v>
                </c:pt>
                <c:pt idx="2">
                  <c:v>24</c:v>
                </c:pt>
                <c:pt idx="3">
                  <c:v>56</c:v>
                </c:pt>
                <c:pt idx="4">
                  <c:v>68</c:v>
                </c:pt>
                <c:pt idx="5">
                  <c:v>56</c:v>
                </c:pt>
                <c:pt idx="6">
                  <c:v>24</c:v>
                </c:pt>
                <c:pt idx="7">
                  <c:v>8</c:v>
                </c:pt>
                <c:pt idx="8">
                  <c:v>1</c:v>
                </c:pt>
              </c:numCache>
            </c:numRef>
          </c:val>
          <c:smooth val="0"/>
        </c:ser>
        <c:ser>
          <c:idx val="1"/>
          <c:order val="1"/>
          <c:tx>
            <c:strRef>
              <c:f>Sheet1!$C$1</c:f>
              <c:strCache>
                <c:ptCount val="1"/>
                <c:pt idx="0">
                  <c:v>Column1</c:v>
                </c:pt>
              </c:strCache>
            </c:strRef>
          </c:tx>
          <c:cat>
            <c:numRef>
              <c:f>Sheet1!$A$2:$A$10</c:f>
              <c:numCache>
                <c:formatCode>General</c:formatCode>
                <c:ptCount val="9"/>
                <c:pt idx="0">
                  <c:v>0</c:v>
                </c:pt>
                <c:pt idx="1">
                  <c:v>1</c:v>
                </c:pt>
                <c:pt idx="2">
                  <c:v>2</c:v>
                </c:pt>
                <c:pt idx="3">
                  <c:v>3</c:v>
                </c:pt>
                <c:pt idx="4">
                  <c:v>4</c:v>
                </c:pt>
                <c:pt idx="5">
                  <c:v>5</c:v>
                </c:pt>
                <c:pt idx="6">
                  <c:v>6</c:v>
                </c:pt>
                <c:pt idx="7">
                  <c:v>7</c:v>
                </c:pt>
                <c:pt idx="8">
                  <c:v>8</c:v>
                </c:pt>
              </c:numCache>
            </c:numRef>
          </c:cat>
          <c:val>
            <c:numRef>
              <c:f>Sheet1!$C$2:$C$10</c:f>
              <c:numCache>
                <c:formatCode>General</c:formatCode>
                <c:ptCount val="9"/>
              </c:numCache>
            </c:numRef>
          </c:val>
          <c:smooth val="0"/>
        </c:ser>
        <c:ser>
          <c:idx val="2"/>
          <c:order val="2"/>
          <c:tx>
            <c:strRef>
              <c:f>Sheet1!$D$1</c:f>
              <c:strCache>
                <c:ptCount val="1"/>
                <c:pt idx="0">
                  <c:v>Column2</c:v>
                </c:pt>
              </c:strCache>
            </c:strRef>
          </c:tx>
          <c:cat>
            <c:numRef>
              <c:f>Sheet1!$A$2:$A$10</c:f>
              <c:numCache>
                <c:formatCode>General</c:formatCode>
                <c:ptCount val="9"/>
                <c:pt idx="0">
                  <c:v>0</c:v>
                </c:pt>
                <c:pt idx="1">
                  <c:v>1</c:v>
                </c:pt>
                <c:pt idx="2">
                  <c:v>2</c:v>
                </c:pt>
                <c:pt idx="3">
                  <c:v>3</c:v>
                </c:pt>
                <c:pt idx="4">
                  <c:v>4</c:v>
                </c:pt>
                <c:pt idx="5">
                  <c:v>5</c:v>
                </c:pt>
                <c:pt idx="6">
                  <c:v>6</c:v>
                </c:pt>
                <c:pt idx="7">
                  <c:v>7</c:v>
                </c:pt>
                <c:pt idx="8">
                  <c:v>8</c:v>
                </c:pt>
              </c:numCache>
            </c:numRef>
          </c:cat>
          <c:val>
            <c:numRef>
              <c:f>Sheet1!$D$2:$D$10</c:f>
              <c:numCache>
                <c:formatCode>General</c:formatCode>
                <c:ptCount val="9"/>
              </c:numCache>
            </c:numRef>
          </c:val>
          <c:smooth val="0"/>
        </c:ser>
        <c:dLbls>
          <c:showLegendKey val="0"/>
          <c:showVal val="0"/>
          <c:showCatName val="0"/>
          <c:showSerName val="0"/>
          <c:showPercent val="0"/>
          <c:showBubbleSize val="0"/>
        </c:dLbls>
        <c:marker val="1"/>
        <c:smooth val="0"/>
        <c:axId val="82947072"/>
        <c:axId val="82965248"/>
      </c:lineChart>
      <c:catAx>
        <c:axId val="82947072"/>
        <c:scaling>
          <c:orientation val="minMax"/>
        </c:scaling>
        <c:delete val="0"/>
        <c:axPos val="b"/>
        <c:numFmt formatCode="General" sourceLinked="1"/>
        <c:majorTickMark val="out"/>
        <c:minorTickMark val="none"/>
        <c:tickLblPos val="nextTo"/>
        <c:crossAx val="82965248"/>
        <c:crosses val="autoZero"/>
        <c:auto val="1"/>
        <c:lblAlgn val="ctr"/>
        <c:lblOffset val="100"/>
        <c:noMultiLvlLbl val="0"/>
      </c:catAx>
      <c:valAx>
        <c:axId val="82965248"/>
        <c:scaling>
          <c:orientation val="minMax"/>
        </c:scaling>
        <c:delete val="0"/>
        <c:axPos val="l"/>
        <c:majorGridlines/>
        <c:numFmt formatCode="General" sourceLinked="1"/>
        <c:majorTickMark val="out"/>
        <c:minorTickMark val="none"/>
        <c:tickLblPos val="nextTo"/>
        <c:crossAx val="82947072"/>
        <c:crosses val="autoZero"/>
        <c:crossBetween val="between"/>
      </c:valAx>
    </c:plotArea>
    <c:plotVisOnly val="1"/>
    <c:dispBlanksAs val="gap"/>
    <c:showDLblsOverMax val="0"/>
  </c:chart>
  <c:txPr>
    <a:bodyPr/>
    <a:lstStyle/>
    <a:p>
      <a:pPr>
        <a:defRPr sz="1400" b="1"/>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626" name="Rectangle 2"/>
          <p:cNvSpPr>
            <a:spLocks noGrp="1" noChangeArrowheads="1"/>
          </p:cNvSpPr>
          <p:nvPr>
            <p:ph type="hdr" sz="quarter"/>
          </p:nvPr>
        </p:nvSpPr>
        <p:spPr bwMode="auto">
          <a:xfrm>
            <a:off x="0" y="0"/>
            <a:ext cx="2944813" cy="495300"/>
          </a:xfrm>
          <a:prstGeom prst="rect">
            <a:avLst/>
          </a:prstGeom>
          <a:noFill/>
          <a:ln w="9525">
            <a:noFill/>
            <a:miter lim="800000"/>
            <a:headEnd/>
            <a:tailEnd/>
          </a:ln>
          <a:effectLst/>
        </p:spPr>
        <p:txBody>
          <a:bodyPr vert="horz" wrap="square" lIns="91559" tIns="45779" rIns="91559" bIns="45779" numCol="1" anchor="t" anchorCtr="0" compatLnSpc="1">
            <a:prstTxWarp prst="textNoShape">
              <a:avLst/>
            </a:prstTxWarp>
          </a:bodyPr>
          <a:lstStyle>
            <a:lvl1pPr defTabSz="915988">
              <a:defRPr sz="1200" smtClean="0"/>
            </a:lvl1pPr>
          </a:lstStyle>
          <a:p>
            <a:pPr>
              <a:defRPr/>
            </a:pPr>
            <a:endParaRPr lang="en-GB"/>
          </a:p>
        </p:txBody>
      </p:sp>
      <p:sp>
        <p:nvSpPr>
          <p:cNvPr id="26627" name="Rectangle 3"/>
          <p:cNvSpPr>
            <a:spLocks noGrp="1" noChangeArrowheads="1"/>
          </p:cNvSpPr>
          <p:nvPr>
            <p:ph type="dt" sz="quarter" idx="1"/>
          </p:nvPr>
        </p:nvSpPr>
        <p:spPr bwMode="auto">
          <a:xfrm>
            <a:off x="3851275" y="0"/>
            <a:ext cx="2944813" cy="495300"/>
          </a:xfrm>
          <a:prstGeom prst="rect">
            <a:avLst/>
          </a:prstGeom>
          <a:noFill/>
          <a:ln w="9525">
            <a:noFill/>
            <a:miter lim="800000"/>
            <a:headEnd/>
            <a:tailEnd/>
          </a:ln>
          <a:effectLst/>
        </p:spPr>
        <p:txBody>
          <a:bodyPr vert="horz" wrap="square" lIns="91559" tIns="45779" rIns="91559" bIns="45779" numCol="1" anchor="t" anchorCtr="0" compatLnSpc="1">
            <a:prstTxWarp prst="textNoShape">
              <a:avLst/>
            </a:prstTxWarp>
          </a:bodyPr>
          <a:lstStyle>
            <a:lvl1pPr algn="r" defTabSz="915988">
              <a:defRPr sz="1200" smtClean="0"/>
            </a:lvl1pPr>
          </a:lstStyle>
          <a:p>
            <a:pPr>
              <a:defRPr/>
            </a:pPr>
            <a:endParaRPr lang="en-GB"/>
          </a:p>
        </p:txBody>
      </p:sp>
      <p:sp>
        <p:nvSpPr>
          <p:cNvPr id="26628" name="Rectangle 4"/>
          <p:cNvSpPr>
            <a:spLocks noGrp="1" noChangeArrowheads="1"/>
          </p:cNvSpPr>
          <p:nvPr>
            <p:ph type="ftr" sz="quarter" idx="2"/>
          </p:nvPr>
        </p:nvSpPr>
        <p:spPr bwMode="auto">
          <a:xfrm>
            <a:off x="0" y="9429750"/>
            <a:ext cx="2944813" cy="495300"/>
          </a:xfrm>
          <a:prstGeom prst="rect">
            <a:avLst/>
          </a:prstGeom>
          <a:noFill/>
          <a:ln w="9525">
            <a:noFill/>
            <a:miter lim="800000"/>
            <a:headEnd/>
            <a:tailEnd/>
          </a:ln>
          <a:effectLst/>
        </p:spPr>
        <p:txBody>
          <a:bodyPr vert="horz" wrap="square" lIns="91559" tIns="45779" rIns="91559" bIns="45779" numCol="1" anchor="b" anchorCtr="0" compatLnSpc="1">
            <a:prstTxWarp prst="textNoShape">
              <a:avLst/>
            </a:prstTxWarp>
          </a:bodyPr>
          <a:lstStyle>
            <a:lvl1pPr defTabSz="915988">
              <a:defRPr sz="1200" smtClean="0"/>
            </a:lvl1pPr>
          </a:lstStyle>
          <a:p>
            <a:pPr>
              <a:defRPr/>
            </a:pPr>
            <a:endParaRPr lang="en-GB"/>
          </a:p>
        </p:txBody>
      </p:sp>
      <p:sp>
        <p:nvSpPr>
          <p:cNvPr id="26629" name="Rectangle 5"/>
          <p:cNvSpPr>
            <a:spLocks noGrp="1" noChangeArrowheads="1"/>
          </p:cNvSpPr>
          <p:nvPr>
            <p:ph type="sldNum" sz="quarter" idx="3"/>
          </p:nvPr>
        </p:nvSpPr>
        <p:spPr bwMode="auto">
          <a:xfrm>
            <a:off x="3851275" y="9429750"/>
            <a:ext cx="2944813" cy="495300"/>
          </a:xfrm>
          <a:prstGeom prst="rect">
            <a:avLst/>
          </a:prstGeom>
          <a:noFill/>
          <a:ln w="9525">
            <a:noFill/>
            <a:miter lim="800000"/>
            <a:headEnd/>
            <a:tailEnd/>
          </a:ln>
          <a:effectLst/>
        </p:spPr>
        <p:txBody>
          <a:bodyPr vert="horz" wrap="square" lIns="91559" tIns="45779" rIns="91559" bIns="45779" numCol="1" anchor="b" anchorCtr="0" compatLnSpc="1">
            <a:prstTxWarp prst="textNoShape">
              <a:avLst/>
            </a:prstTxWarp>
          </a:bodyPr>
          <a:lstStyle>
            <a:lvl1pPr algn="r" defTabSz="915988">
              <a:defRPr sz="1200" smtClean="0"/>
            </a:lvl1pPr>
          </a:lstStyle>
          <a:p>
            <a:pPr>
              <a:defRPr/>
            </a:pPr>
            <a:fld id="{A29590A4-37EA-491C-8A74-7E15A2BADF40}" type="slidenum">
              <a:rPr lang="en-GB"/>
              <a:pPr>
                <a:defRPr/>
              </a:pPr>
              <a:t>‹#›</a:t>
            </a:fld>
            <a:endParaRPr lang="en-GB"/>
          </a:p>
        </p:txBody>
      </p:sp>
    </p:spTree>
    <p:extLst>
      <p:ext uri="{BB962C8B-B14F-4D97-AF65-F5344CB8AC3E}">
        <p14:creationId xmlns:p14="http://schemas.microsoft.com/office/powerpoint/2010/main" val="376779718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2944813" cy="495300"/>
          </a:xfrm>
          <a:prstGeom prst="rect">
            <a:avLst/>
          </a:prstGeom>
          <a:noFill/>
          <a:ln w="9525">
            <a:noFill/>
            <a:miter lim="800000"/>
            <a:headEnd/>
            <a:tailEnd/>
          </a:ln>
          <a:effectLst/>
        </p:spPr>
        <p:txBody>
          <a:bodyPr vert="horz" wrap="square" lIns="91559" tIns="45779" rIns="91559" bIns="45779" numCol="1" anchor="t" anchorCtr="0" compatLnSpc="1">
            <a:prstTxWarp prst="textNoShape">
              <a:avLst/>
            </a:prstTxWarp>
          </a:bodyPr>
          <a:lstStyle>
            <a:lvl1pPr defTabSz="915988">
              <a:defRPr sz="1200" smtClean="0"/>
            </a:lvl1pPr>
          </a:lstStyle>
          <a:p>
            <a:pPr>
              <a:defRPr/>
            </a:pPr>
            <a:endParaRPr lang="en-GB"/>
          </a:p>
        </p:txBody>
      </p:sp>
      <p:sp>
        <p:nvSpPr>
          <p:cNvPr id="29699" name="Rectangle 3"/>
          <p:cNvSpPr>
            <a:spLocks noGrp="1" noChangeArrowheads="1"/>
          </p:cNvSpPr>
          <p:nvPr>
            <p:ph type="dt" idx="1"/>
          </p:nvPr>
        </p:nvSpPr>
        <p:spPr bwMode="auto">
          <a:xfrm>
            <a:off x="3851275" y="0"/>
            <a:ext cx="2944813" cy="495300"/>
          </a:xfrm>
          <a:prstGeom prst="rect">
            <a:avLst/>
          </a:prstGeom>
          <a:noFill/>
          <a:ln w="9525">
            <a:noFill/>
            <a:miter lim="800000"/>
            <a:headEnd/>
            <a:tailEnd/>
          </a:ln>
          <a:effectLst/>
        </p:spPr>
        <p:txBody>
          <a:bodyPr vert="horz" wrap="square" lIns="91559" tIns="45779" rIns="91559" bIns="45779" numCol="1" anchor="t" anchorCtr="0" compatLnSpc="1">
            <a:prstTxWarp prst="textNoShape">
              <a:avLst/>
            </a:prstTxWarp>
          </a:bodyPr>
          <a:lstStyle>
            <a:lvl1pPr algn="r" defTabSz="915988">
              <a:defRPr sz="1200" smtClean="0"/>
            </a:lvl1pPr>
          </a:lstStyle>
          <a:p>
            <a:pPr>
              <a:defRPr/>
            </a:pPr>
            <a:endParaRPr lang="en-GB"/>
          </a:p>
        </p:txBody>
      </p:sp>
      <p:sp>
        <p:nvSpPr>
          <p:cNvPr id="7172" name="Rectangle 4"/>
          <p:cNvSpPr>
            <a:spLocks noGrp="1" noRot="1" noChangeAspect="1" noChangeArrowheads="1" noTextEdit="1"/>
          </p:cNvSpPr>
          <p:nvPr>
            <p:ph type="sldImg" idx="2"/>
          </p:nvPr>
        </p:nvSpPr>
        <p:spPr bwMode="auto">
          <a:xfrm>
            <a:off x="915988" y="744538"/>
            <a:ext cx="4965700" cy="3722687"/>
          </a:xfrm>
          <a:prstGeom prst="rect">
            <a:avLst/>
          </a:prstGeom>
          <a:noFill/>
          <a:ln w="9525">
            <a:solidFill>
              <a:srgbClr val="000000"/>
            </a:solidFill>
            <a:miter lim="800000"/>
            <a:headEnd/>
            <a:tailEnd/>
          </a:ln>
        </p:spPr>
      </p:sp>
      <p:sp>
        <p:nvSpPr>
          <p:cNvPr id="29701" name="Rectangle 5"/>
          <p:cNvSpPr>
            <a:spLocks noGrp="1" noChangeArrowheads="1"/>
          </p:cNvSpPr>
          <p:nvPr>
            <p:ph type="body" sz="quarter" idx="3"/>
          </p:nvPr>
        </p:nvSpPr>
        <p:spPr bwMode="auto">
          <a:xfrm>
            <a:off x="679450" y="4714875"/>
            <a:ext cx="5438775" cy="4467225"/>
          </a:xfrm>
          <a:prstGeom prst="rect">
            <a:avLst/>
          </a:prstGeom>
          <a:noFill/>
          <a:ln w="9525">
            <a:noFill/>
            <a:miter lim="800000"/>
            <a:headEnd/>
            <a:tailEnd/>
          </a:ln>
          <a:effectLst/>
        </p:spPr>
        <p:txBody>
          <a:bodyPr vert="horz" wrap="square" lIns="91559" tIns="45779" rIns="91559" bIns="45779"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29702" name="Rectangle 6"/>
          <p:cNvSpPr>
            <a:spLocks noGrp="1" noChangeArrowheads="1"/>
          </p:cNvSpPr>
          <p:nvPr>
            <p:ph type="ftr" sz="quarter" idx="4"/>
          </p:nvPr>
        </p:nvSpPr>
        <p:spPr bwMode="auto">
          <a:xfrm>
            <a:off x="0" y="9429750"/>
            <a:ext cx="2944813" cy="495300"/>
          </a:xfrm>
          <a:prstGeom prst="rect">
            <a:avLst/>
          </a:prstGeom>
          <a:noFill/>
          <a:ln w="9525">
            <a:noFill/>
            <a:miter lim="800000"/>
            <a:headEnd/>
            <a:tailEnd/>
          </a:ln>
          <a:effectLst/>
        </p:spPr>
        <p:txBody>
          <a:bodyPr vert="horz" wrap="square" lIns="91559" tIns="45779" rIns="91559" bIns="45779" numCol="1" anchor="b" anchorCtr="0" compatLnSpc="1">
            <a:prstTxWarp prst="textNoShape">
              <a:avLst/>
            </a:prstTxWarp>
          </a:bodyPr>
          <a:lstStyle>
            <a:lvl1pPr defTabSz="915988">
              <a:defRPr sz="1200" smtClean="0"/>
            </a:lvl1pPr>
          </a:lstStyle>
          <a:p>
            <a:pPr>
              <a:defRPr/>
            </a:pPr>
            <a:endParaRPr lang="en-GB"/>
          </a:p>
        </p:txBody>
      </p:sp>
      <p:sp>
        <p:nvSpPr>
          <p:cNvPr id="29703" name="Rectangle 7"/>
          <p:cNvSpPr>
            <a:spLocks noGrp="1" noChangeArrowheads="1"/>
          </p:cNvSpPr>
          <p:nvPr>
            <p:ph type="sldNum" sz="quarter" idx="5"/>
          </p:nvPr>
        </p:nvSpPr>
        <p:spPr bwMode="auto">
          <a:xfrm>
            <a:off x="3851275" y="9429750"/>
            <a:ext cx="2944813" cy="495300"/>
          </a:xfrm>
          <a:prstGeom prst="rect">
            <a:avLst/>
          </a:prstGeom>
          <a:noFill/>
          <a:ln w="9525">
            <a:noFill/>
            <a:miter lim="800000"/>
            <a:headEnd/>
            <a:tailEnd/>
          </a:ln>
          <a:effectLst/>
        </p:spPr>
        <p:txBody>
          <a:bodyPr vert="horz" wrap="square" lIns="91559" tIns="45779" rIns="91559" bIns="45779" numCol="1" anchor="b" anchorCtr="0" compatLnSpc="1">
            <a:prstTxWarp prst="textNoShape">
              <a:avLst/>
            </a:prstTxWarp>
          </a:bodyPr>
          <a:lstStyle>
            <a:lvl1pPr algn="r" defTabSz="915988">
              <a:defRPr sz="1200" smtClean="0"/>
            </a:lvl1pPr>
          </a:lstStyle>
          <a:p>
            <a:pPr>
              <a:defRPr/>
            </a:pPr>
            <a:fld id="{39977037-415C-4D63-AA02-383515C88D12}" type="slidenum">
              <a:rPr lang="en-GB"/>
              <a:pPr>
                <a:defRPr/>
              </a:pPr>
              <a:t>‹#›</a:t>
            </a:fld>
            <a:endParaRPr lang="en-GB"/>
          </a:p>
        </p:txBody>
      </p:sp>
    </p:spTree>
    <p:extLst>
      <p:ext uri="{BB962C8B-B14F-4D97-AF65-F5344CB8AC3E}">
        <p14:creationId xmlns:p14="http://schemas.microsoft.com/office/powerpoint/2010/main" val="12433734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534BD4F-BFE5-4575-829A-2066FD493417}" type="slidenum">
              <a:rPr lang="en-GB"/>
              <a:pPr/>
              <a:t>1</a:t>
            </a:fld>
            <a:endParaRPr lang="en-GB"/>
          </a:p>
        </p:txBody>
      </p:sp>
      <p:sp>
        <p:nvSpPr>
          <p:cNvPr id="25602" name="Rectangle 2"/>
          <p:cNvSpPr>
            <a:spLocks noGrp="1" noRot="1" noChangeAspect="1" noChangeArrowheads="1" noTextEdit="1"/>
          </p:cNvSpPr>
          <p:nvPr>
            <p:ph type="sldImg"/>
          </p:nvPr>
        </p:nvSpPr>
        <p:spPr>
          <a:xfrm>
            <a:off x="917575" y="744538"/>
            <a:ext cx="4962525" cy="3722687"/>
          </a:xfrm>
          <a:ln/>
        </p:spPr>
      </p:sp>
      <p:sp>
        <p:nvSpPr>
          <p:cNvPr id="25603" name="Rectangle 3"/>
          <p:cNvSpPr>
            <a:spLocks noGrp="1" noChangeArrowheads="1"/>
          </p:cNvSpPr>
          <p:nvPr>
            <p:ph type="body" idx="1"/>
          </p:nvPr>
        </p:nvSpPr>
        <p:spPr>
          <a:xfrm>
            <a:off x="907088" y="4714417"/>
            <a:ext cx="4983499" cy="4467151"/>
          </a:xfrm>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39977037-415C-4D63-AA02-383515C88D12}" type="slidenum">
              <a:rPr lang="en-GB" smtClean="0"/>
              <a:pPr>
                <a:defRPr/>
              </a:pPr>
              <a:t>33</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534BD4F-BFE5-4575-829A-2066FD493417}" type="slidenum">
              <a:rPr lang="en-GB"/>
              <a:pPr/>
              <a:t>34</a:t>
            </a:fld>
            <a:endParaRPr lang="en-GB"/>
          </a:p>
        </p:txBody>
      </p:sp>
      <p:sp>
        <p:nvSpPr>
          <p:cNvPr id="25602" name="Rectangle 2"/>
          <p:cNvSpPr>
            <a:spLocks noGrp="1" noRot="1" noChangeAspect="1" noChangeArrowheads="1" noTextEdit="1"/>
          </p:cNvSpPr>
          <p:nvPr>
            <p:ph type="sldImg"/>
          </p:nvPr>
        </p:nvSpPr>
        <p:spPr>
          <a:xfrm>
            <a:off x="917575" y="744538"/>
            <a:ext cx="4962525" cy="3722687"/>
          </a:xfrm>
          <a:ln/>
        </p:spPr>
      </p:sp>
      <p:sp>
        <p:nvSpPr>
          <p:cNvPr id="25603" name="Rectangle 3"/>
          <p:cNvSpPr>
            <a:spLocks noGrp="1" noChangeArrowheads="1"/>
          </p:cNvSpPr>
          <p:nvPr>
            <p:ph type="body" idx="1"/>
          </p:nvPr>
        </p:nvSpPr>
        <p:spPr>
          <a:xfrm>
            <a:off x="907088" y="4714417"/>
            <a:ext cx="4983499" cy="4467151"/>
          </a:xfrm>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534BD4F-BFE5-4575-829A-2066FD493417}" type="slidenum">
              <a:rPr lang="en-GB"/>
              <a:pPr/>
              <a:t>62</a:t>
            </a:fld>
            <a:endParaRPr lang="en-GB"/>
          </a:p>
        </p:txBody>
      </p:sp>
      <p:sp>
        <p:nvSpPr>
          <p:cNvPr id="25602" name="Rectangle 2"/>
          <p:cNvSpPr>
            <a:spLocks noGrp="1" noRot="1" noChangeAspect="1" noChangeArrowheads="1" noTextEdit="1"/>
          </p:cNvSpPr>
          <p:nvPr>
            <p:ph type="sldImg"/>
          </p:nvPr>
        </p:nvSpPr>
        <p:spPr>
          <a:xfrm>
            <a:off x="917575" y="744538"/>
            <a:ext cx="4962525" cy="3722687"/>
          </a:xfrm>
          <a:ln/>
        </p:spPr>
      </p:sp>
      <p:sp>
        <p:nvSpPr>
          <p:cNvPr id="25603" name="Rectangle 3"/>
          <p:cNvSpPr>
            <a:spLocks noGrp="1" noChangeArrowheads="1"/>
          </p:cNvSpPr>
          <p:nvPr>
            <p:ph type="body" idx="1"/>
          </p:nvPr>
        </p:nvSpPr>
        <p:spPr>
          <a:xfrm>
            <a:off x="907088" y="4714417"/>
            <a:ext cx="4983499" cy="4467151"/>
          </a:xfrm>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39977037-415C-4D63-AA02-383515C88D12}" type="slidenum">
              <a:rPr lang="en-GB" smtClean="0"/>
              <a:pPr>
                <a:defRPr/>
              </a:pPr>
              <a:t>83</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055"/>
          <p:cNvSpPr>
            <a:spLocks noGrp="1" noChangeArrowheads="1"/>
          </p:cNvSpPr>
          <p:nvPr>
            <p:ph type="sldNum" sz="quarter" idx="5"/>
          </p:nvPr>
        </p:nvSpPr>
        <p:spPr>
          <a:ln/>
        </p:spPr>
        <p:txBody>
          <a:bodyPr/>
          <a:lstStyle/>
          <a:p>
            <a:fld id="{CE270803-3C91-4AA2-83DC-12CA56E0C69A}" type="slidenum">
              <a:rPr lang="en-GB"/>
              <a:pPr/>
              <a:t>84</a:t>
            </a:fld>
            <a:endParaRPr lang="en-GB"/>
          </a:p>
        </p:txBody>
      </p:sp>
      <p:sp>
        <p:nvSpPr>
          <p:cNvPr id="15362" name="Rectangle 2"/>
          <p:cNvSpPr>
            <a:spLocks noGrp="1" noRot="1" noChangeAspect="1" noChangeArrowheads="1" noTextEdit="1"/>
          </p:cNvSpPr>
          <p:nvPr>
            <p:ph type="sldImg"/>
          </p:nvPr>
        </p:nvSpPr>
        <p:spPr>
          <a:ln/>
        </p:spPr>
      </p:sp>
      <p:sp>
        <p:nvSpPr>
          <p:cNvPr id="153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p:spPr>
        <p:txBody>
          <a:bodyPr/>
          <a:lstStyle/>
          <a:p>
            <a:fld id="{6E5AC478-3225-4E39-B6A3-7C6AFE195374}" type="slidenum">
              <a:rPr lang="en-GB"/>
              <a:pPr/>
              <a:t>85</a:t>
            </a:fld>
            <a:endParaRPr lang="en-GB"/>
          </a:p>
        </p:txBody>
      </p:sp>
      <p:sp>
        <p:nvSpPr>
          <p:cNvPr id="10243" name="Rectangle 2"/>
          <p:cNvSpPr>
            <a:spLocks noGrp="1" noRot="1" noChangeAspect="1" noChangeArrowheads="1" noTextEdit="1"/>
          </p:cNvSpPr>
          <p:nvPr>
            <p:ph type="sldImg"/>
          </p:nvPr>
        </p:nvSpPr>
        <p:spPr>
          <a:xfrm>
            <a:off x="917575" y="744538"/>
            <a:ext cx="4962525" cy="3722687"/>
          </a:xfrm>
          <a:ln/>
        </p:spPr>
      </p:sp>
      <p:sp>
        <p:nvSpPr>
          <p:cNvPr id="10244" name="Rectangle 3"/>
          <p:cNvSpPr>
            <a:spLocks noGrp="1" noChangeArrowheads="1"/>
          </p:cNvSpPr>
          <p:nvPr>
            <p:ph type="body" idx="1"/>
          </p:nvPr>
        </p:nvSpPr>
        <p:spPr>
          <a:xfrm>
            <a:off x="330200" y="4714876"/>
            <a:ext cx="5788025" cy="4467225"/>
          </a:xfrm>
          <a:noFill/>
          <a:ln/>
        </p:spPr>
        <p:txBody>
          <a:bodyPr/>
          <a:lstStyle/>
          <a:p>
            <a:pPr eaLnBrk="1" hangingPunct="1"/>
            <a:endParaRPr lang="en-US" sz="1400"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65569EDB-80ED-409E-80B9-FD62383F9CF6}"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84A4340F-8059-47A5-8EB6-3C1E2B305940}"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44913C47-1574-4D51-A98E-1BC37C8C4D08}" type="slidenum">
              <a:rPr lang="en-GB"/>
              <a:pPr>
                <a:defRPr/>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Rectangle 4"/>
          <p:cNvSpPr>
            <a:spLocks noGrp="1" noChangeArrowheads="1"/>
          </p:cNvSpPr>
          <p:nvPr>
            <p:ph type="dt" sz="half" idx="10"/>
          </p:nvPr>
        </p:nvSpPr>
        <p:spPr>
          <a:ln/>
        </p:spPr>
        <p:txBody>
          <a:bodyPr/>
          <a:lstStyle>
            <a:lvl1pPr>
              <a:defRPr/>
            </a:lvl1pPr>
          </a:lstStyle>
          <a:p>
            <a:pPr>
              <a:defRPr/>
            </a:pPr>
            <a:endParaRPr lang="en-GB"/>
          </a:p>
        </p:txBody>
      </p:sp>
      <p:sp>
        <p:nvSpPr>
          <p:cNvPr id="7" name="Rectangle 5"/>
          <p:cNvSpPr>
            <a:spLocks noGrp="1" noChangeArrowheads="1"/>
          </p:cNvSpPr>
          <p:nvPr>
            <p:ph type="ftr" sz="quarter" idx="11"/>
          </p:nvPr>
        </p:nvSpPr>
        <p:spPr>
          <a:ln/>
        </p:spPr>
        <p:txBody>
          <a:bodyPr/>
          <a:lstStyle>
            <a:lvl1pPr>
              <a:defRPr/>
            </a:lvl1pPr>
          </a:lstStyle>
          <a:p>
            <a:pPr>
              <a:defRPr/>
            </a:pPr>
            <a:endParaRPr lang="en-GB"/>
          </a:p>
        </p:txBody>
      </p:sp>
      <p:sp>
        <p:nvSpPr>
          <p:cNvPr id="8" name="Rectangle 6"/>
          <p:cNvSpPr>
            <a:spLocks noGrp="1" noChangeArrowheads="1"/>
          </p:cNvSpPr>
          <p:nvPr>
            <p:ph type="sldNum" sz="quarter" idx="12"/>
          </p:nvPr>
        </p:nvSpPr>
        <p:spPr>
          <a:ln/>
        </p:spPr>
        <p:txBody>
          <a:bodyPr/>
          <a:lstStyle>
            <a:lvl1pPr>
              <a:defRPr/>
            </a:lvl1pPr>
          </a:lstStyle>
          <a:p>
            <a:pPr>
              <a:defRPr/>
            </a:pPr>
            <a:fld id="{B1701020-01D0-4369-945F-EF983244CD60}" type="slidenum">
              <a:rPr lang="en-GB"/>
              <a:pPr>
                <a:defRPr/>
              </a:pPr>
              <a:t>‹#›</a:t>
            </a:fld>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5CF172C1-0EEB-449D-9A7C-6C13E7CCEA6F}"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C00000"/>
                </a:solidFill>
              </a:defRPr>
            </a:lvl1p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63B8FDDC-0741-424A-A42A-C34FBFA0936A}" type="slidenum">
              <a:rPr lang="en-GB"/>
              <a:pPr>
                <a:defRPr/>
              </a:pPr>
              <a:t>‹#›</a:t>
            </a:fld>
            <a:endParaRPr lang="en-GB"/>
          </a:p>
        </p:txBody>
      </p:sp>
      <p:pic>
        <p:nvPicPr>
          <p:cNvPr id="7" name="Picture 4"/>
          <p:cNvPicPr>
            <a:picLocks noChangeAspect="1" noChangeArrowheads="1"/>
          </p:cNvPicPr>
          <p:nvPr userDrawn="1"/>
        </p:nvPicPr>
        <p:blipFill>
          <a:blip r:embed="rId2" cstate="print">
            <a:clrChange>
              <a:clrFrom>
                <a:srgbClr val="FCFCFE"/>
              </a:clrFrom>
              <a:clrTo>
                <a:srgbClr val="FCFCFE">
                  <a:alpha val="0"/>
                </a:srgbClr>
              </a:clrTo>
            </a:clrChange>
          </a:blip>
          <a:srcRect/>
          <a:stretch>
            <a:fillRect/>
          </a:stretch>
        </p:blipFill>
        <p:spPr bwMode="auto">
          <a:xfrm>
            <a:off x="7858148" y="4714884"/>
            <a:ext cx="1105390" cy="1144593"/>
          </a:xfrm>
          <a:prstGeom prst="rect">
            <a:avLst/>
          </a:prstGeom>
          <a:noFill/>
          <a:ln w="9525">
            <a:noFill/>
            <a:miter lim="800000"/>
            <a:headEnd/>
            <a:tailEnd/>
          </a:ln>
        </p:spPr>
      </p:pic>
      <p:pic>
        <p:nvPicPr>
          <p:cNvPr id="8" name="Picture 7" descr="C:\Documents and Settings\patelv\Desktop\data-analysis-statistics.jpg"/>
          <p:cNvPicPr/>
          <p:nvPr userDrawn="1"/>
        </p:nvPicPr>
        <p:blipFill>
          <a:blip r:embed="rId3" cstate="print"/>
          <a:srcRect/>
          <a:stretch>
            <a:fillRect/>
          </a:stretch>
        </p:blipFill>
        <p:spPr bwMode="auto">
          <a:xfrm>
            <a:off x="0" y="4643446"/>
            <a:ext cx="1500166" cy="1214446"/>
          </a:xfrm>
          <a:prstGeom prst="rect">
            <a:avLst/>
          </a:prstGeom>
          <a:noFill/>
          <a:ln w="9525">
            <a:noFill/>
            <a:miter lim="800000"/>
            <a:headEnd/>
            <a:tailEnd/>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CF9BD2D4-5020-4E42-B066-EFBD819CDB92}"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7C482846-08B5-4D6D-A458-050A8366B8A9}"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24F0CC12-BF8E-4F1B-A536-9C4757A3B2FB}"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017776E9-0ACA-41FB-A840-2804D4811ADE}"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73B4DA70-70BA-4B48-AF1B-80C90DFBDC52}"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71127C9B-2A3E-434E-8B30-5AD90F94D552}"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AD60936F-9BCF-4AC8-9051-F57838F39DAE}"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5"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vl1pPr>
          </a:lstStyle>
          <a:p>
            <a:pPr>
              <a:defRPr/>
            </a:pPr>
            <a:endParaRPr lang="en-GB"/>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vl1pPr>
          </a:lstStyle>
          <a:p>
            <a:pPr>
              <a:defRPr/>
            </a:pPr>
            <a:endParaRPr lang="en-GB"/>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lvl1pPr>
          </a:lstStyle>
          <a:p>
            <a:pPr>
              <a:defRPr/>
            </a:pPr>
            <a:fld id="{736276A6-DF11-4C2D-85A3-356882B9D5D1}"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rtl="0" eaLnBrk="0" fontAlgn="base" hangingPunct="0">
        <a:spcBef>
          <a:spcPct val="0"/>
        </a:spcBef>
        <a:spcAft>
          <a:spcPct val="0"/>
        </a:spcAft>
        <a:defRPr sz="4400" b="1">
          <a:solidFill>
            <a:srgbClr val="09366D"/>
          </a:solidFill>
          <a:effectLst>
            <a:outerShdw blurRad="38100" dist="38100" dir="2700000" algn="tl">
              <a:srgbClr val="C0C0C0"/>
            </a:outerShdw>
          </a:effectLst>
          <a:latin typeface="+mj-lt"/>
          <a:ea typeface="+mj-ea"/>
          <a:cs typeface="+mj-cs"/>
        </a:defRPr>
      </a:lvl1pPr>
      <a:lvl2pPr algn="ctr" rtl="0" eaLnBrk="0" fontAlgn="base" hangingPunct="0">
        <a:spcBef>
          <a:spcPct val="0"/>
        </a:spcBef>
        <a:spcAft>
          <a:spcPct val="0"/>
        </a:spcAft>
        <a:defRPr sz="4400" b="1">
          <a:solidFill>
            <a:srgbClr val="09366D"/>
          </a:solidFill>
          <a:effectLst>
            <a:outerShdw blurRad="38100" dist="38100" dir="2700000" algn="tl">
              <a:srgbClr val="C0C0C0"/>
            </a:outerShdw>
          </a:effectLst>
          <a:latin typeface="Arial" charset="0"/>
        </a:defRPr>
      </a:lvl2pPr>
      <a:lvl3pPr algn="ctr" rtl="0" eaLnBrk="0" fontAlgn="base" hangingPunct="0">
        <a:spcBef>
          <a:spcPct val="0"/>
        </a:spcBef>
        <a:spcAft>
          <a:spcPct val="0"/>
        </a:spcAft>
        <a:defRPr sz="4400" b="1">
          <a:solidFill>
            <a:srgbClr val="09366D"/>
          </a:solidFill>
          <a:effectLst>
            <a:outerShdw blurRad="38100" dist="38100" dir="2700000" algn="tl">
              <a:srgbClr val="C0C0C0"/>
            </a:outerShdw>
          </a:effectLst>
          <a:latin typeface="Arial" charset="0"/>
        </a:defRPr>
      </a:lvl3pPr>
      <a:lvl4pPr algn="ctr" rtl="0" eaLnBrk="0" fontAlgn="base" hangingPunct="0">
        <a:spcBef>
          <a:spcPct val="0"/>
        </a:spcBef>
        <a:spcAft>
          <a:spcPct val="0"/>
        </a:spcAft>
        <a:defRPr sz="4400" b="1">
          <a:solidFill>
            <a:srgbClr val="09366D"/>
          </a:solidFill>
          <a:effectLst>
            <a:outerShdw blurRad="38100" dist="38100" dir="2700000" algn="tl">
              <a:srgbClr val="C0C0C0"/>
            </a:outerShdw>
          </a:effectLst>
          <a:latin typeface="Arial" charset="0"/>
        </a:defRPr>
      </a:lvl4pPr>
      <a:lvl5pPr algn="ctr" rtl="0" eaLnBrk="0" fontAlgn="base" hangingPunct="0">
        <a:spcBef>
          <a:spcPct val="0"/>
        </a:spcBef>
        <a:spcAft>
          <a:spcPct val="0"/>
        </a:spcAft>
        <a:defRPr sz="4400" b="1">
          <a:solidFill>
            <a:srgbClr val="09366D"/>
          </a:solidFill>
          <a:effectLst>
            <a:outerShdw blurRad="38100" dist="38100" dir="2700000" algn="tl">
              <a:srgbClr val="C0C0C0"/>
            </a:outerShdw>
          </a:effectLst>
          <a:latin typeface="Arial" charset="0"/>
        </a:defRPr>
      </a:lvl5pPr>
      <a:lvl6pPr marL="457200" algn="ctr" rtl="0" fontAlgn="base">
        <a:spcBef>
          <a:spcPct val="0"/>
        </a:spcBef>
        <a:spcAft>
          <a:spcPct val="0"/>
        </a:spcAft>
        <a:defRPr sz="4400" b="1">
          <a:solidFill>
            <a:srgbClr val="09366D"/>
          </a:solidFill>
          <a:effectLst>
            <a:outerShdw blurRad="38100" dist="38100" dir="2700000" algn="tl">
              <a:srgbClr val="C0C0C0"/>
            </a:outerShdw>
          </a:effectLst>
          <a:latin typeface="Arial" charset="0"/>
        </a:defRPr>
      </a:lvl6pPr>
      <a:lvl7pPr marL="914400" algn="ctr" rtl="0" fontAlgn="base">
        <a:spcBef>
          <a:spcPct val="0"/>
        </a:spcBef>
        <a:spcAft>
          <a:spcPct val="0"/>
        </a:spcAft>
        <a:defRPr sz="4400" b="1">
          <a:solidFill>
            <a:srgbClr val="09366D"/>
          </a:solidFill>
          <a:effectLst>
            <a:outerShdw blurRad="38100" dist="38100" dir="2700000" algn="tl">
              <a:srgbClr val="C0C0C0"/>
            </a:outerShdw>
          </a:effectLst>
          <a:latin typeface="Arial" charset="0"/>
        </a:defRPr>
      </a:lvl7pPr>
      <a:lvl8pPr marL="1371600" algn="ctr" rtl="0" fontAlgn="base">
        <a:spcBef>
          <a:spcPct val="0"/>
        </a:spcBef>
        <a:spcAft>
          <a:spcPct val="0"/>
        </a:spcAft>
        <a:defRPr sz="4400" b="1">
          <a:solidFill>
            <a:srgbClr val="09366D"/>
          </a:solidFill>
          <a:effectLst>
            <a:outerShdw blurRad="38100" dist="38100" dir="2700000" algn="tl">
              <a:srgbClr val="C0C0C0"/>
            </a:outerShdw>
          </a:effectLst>
          <a:latin typeface="Arial" charset="0"/>
        </a:defRPr>
      </a:lvl8pPr>
      <a:lvl9pPr marL="1828800" algn="ctr" rtl="0" fontAlgn="base">
        <a:spcBef>
          <a:spcPct val="0"/>
        </a:spcBef>
        <a:spcAft>
          <a:spcPct val="0"/>
        </a:spcAft>
        <a:defRPr sz="4400" b="1">
          <a:solidFill>
            <a:srgbClr val="09366D"/>
          </a:solidFill>
          <a:effectLst>
            <a:outerShdw blurRad="38100" dist="38100" dir="2700000" algn="tl">
              <a:srgbClr val="C0C0C0"/>
            </a:outerShdw>
          </a:effectLst>
          <a:latin typeface="Arial" charset="0"/>
        </a:defRPr>
      </a:lvl9pPr>
    </p:titleStyle>
    <p:bodyStyle>
      <a:lvl1pPr marL="342900" indent="-342900" algn="l" rtl="0" eaLnBrk="0" fontAlgn="base" hangingPunct="0">
        <a:spcBef>
          <a:spcPct val="20000"/>
        </a:spcBef>
        <a:spcAft>
          <a:spcPct val="0"/>
        </a:spcAft>
        <a:buChar char="•"/>
        <a:defRPr sz="3200">
          <a:solidFill>
            <a:srgbClr val="09366D"/>
          </a:solidFill>
          <a:latin typeface="+mn-lt"/>
          <a:ea typeface="+mn-ea"/>
          <a:cs typeface="+mn-cs"/>
        </a:defRPr>
      </a:lvl1pPr>
      <a:lvl2pPr marL="742950" indent="-285750" algn="l" rtl="0" eaLnBrk="0" fontAlgn="base" hangingPunct="0">
        <a:spcBef>
          <a:spcPct val="20000"/>
        </a:spcBef>
        <a:spcAft>
          <a:spcPct val="0"/>
        </a:spcAft>
        <a:buChar char="–"/>
        <a:defRPr sz="2800">
          <a:solidFill>
            <a:srgbClr val="09366D"/>
          </a:solidFill>
          <a:latin typeface="+mn-lt"/>
        </a:defRPr>
      </a:lvl2pPr>
      <a:lvl3pPr marL="1143000" indent="-228600" algn="l" rtl="0" eaLnBrk="0" fontAlgn="base" hangingPunct="0">
        <a:spcBef>
          <a:spcPct val="20000"/>
        </a:spcBef>
        <a:spcAft>
          <a:spcPct val="0"/>
        </a:spcAft>
        <a:buChar char="•"/>
        <a:defRPr sz="2400">
          <a:solidFill>
            <a:srgbClr val="09366D"/>
          </a:solidFill>
          <a:latin typeface="+mn-lt"/>
        </a:defRPr>
      </a:lvl3pPr>
      <a:lvl4pPr marL="1600200" indent="-228600" algn="l" rtl="0" eaLnBrk="0" fontAlgn="base" hangingPunct="0">
        <a:spcBef>
          <a:spcPct val="20000"/>
        </a:spcBef>
        <a:spcAft>
          <a:spcPct val="0"/>
        </a:spcAft>
        <a:buChar char="–"/>
        <a:defRPr sz="2000">
          <a:solidFill>
            <a:srgbClr val="09366D"/>
          </a:solidFill>
          <a:latin typeface="+mn-lt"/>
        </a:defRPr>
      </a:lvl4pPr>
      <a:lvl5pPr marL="2057400" indent="-228600" algn="l" rtl="0" eaLnBrk="0" fontAlgn="base" hangingPunct="0">
        <a:spcBef>
          <a:spcPct val="20000"/>
        </a:spcBef>
        <a:spcAft>
          <a:spcPct val="0"/>
        </a:spcAft>
        <a:buChar char="»"/>
        <a:defRPr sz="2000">
          <a:solidFill>
            <a:srgbClr val="09366D"/>
          </a:solidFill>
          <a:latin typeface="+mn-lt"/>
        </a:defRPr>
      </a:lvl5pPr>
      <a:lvl6pPr marL="2514600" indent="-228600" algn="l" rtl="0" fontAlgn="base">
        <a:spcBef>
          <a:spcPct val="20000"/>
        </a:spcBef>
        <a:spcAft>
          <a:spcPct val="0"/>
        </a:spcAft>
        <a:buChar char="»"/>
        <a:defRPr sz="2000">
          <a:solidFill>
            <a:srgbClr val="09366D"/>
          </a:solidFill>
          <a:latin typeface="+mn-lt"/>
        </a:defRPr>
      </a:lvl6pPr>
      <a:lvl7pPr marL="2971800" indent="-228600" algn="l" rtl="0" fontAlgn="base">
        <a:spcBef>
          <a:spcPct val="20000"/>
        </a:spcBef>
        <a:spcAft>
          <a:spcPct val="0"/>
        </a:spcAft>
        <a:buChar char="»"/>
        <a:defRPr sz="2000">
          <a:solidFill>
            <a:srgbClr val="09366D"/>
          </a:solidFill>
          <a:latin typeface="+mn-lt"/>
        </a:defRPr>
      </a:lvl7pPr>
      <a:lvl8pPr marL="3429000" indent="-228600" algn="l" rtl="0" fontAlgn="base">
        <a:spcBef>
          <a:spcPct val="20000"/>
        </a:spcBef>
        <a:spcAft>
          <a:spcPct val="0"/>
        </a:spcAft>
        <a:buChar char="»"/>
        <a:defRPr sz="2000">
          <a:solidFill>
            <a:srgbClr val="09366D"/>
          </a:solidFill>
          <a:latin typeface="+mn-lt"/>
        </a:defRPr>
      </a:lvl8pPr>
      <a:lvl9pPr marL="3886200" indent="-228600" algn="l" rtl="0" fontAlgn="base">
        <a:spcBef>
          <a:spcPct val="20000"/>
        </a:spcBef>
        <a:spcAft>
          <a:spcPct val="0"/>
        </a:spcAft>
        <a:buChar char="»"/>
        <a:defRPr sz="2000">
          <a:solidFill>
            <a:srgbClr val="09366D"/>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 Target="slide64.xm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3.jpeg"/><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hyperlink" Target="http://www.stats.gla.ac.uk/steps/glossary/probability_distributions.html" TargetMode="External"/><Relationship Id="rId1" Type="http://schemas.openxmlformats.org/officeDocument/2006/relationships/slideLayout" Target="../slideLayouts/slideLayout2.xml"/><Relationship Id="rId4" Type="http://schemas.openxmlformats.org/officeDocument/2006/relationships/chart" Target="../charts/chart1.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slide" Target="slide64.xml"/><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3.jpeg"/><Relationship Id="rId4" Type="http://schemas.openxmlformats.org/officeDocument/2006/relationships/image" Target="../media/image4.jpe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slide" Target="slide64.xml"/><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3.jpeg"/><Relationship Id="rId4" Type="http://schemas.openxmlformats.org/officeDocument/2006/relationships/image" Target="../media/image4.jpeg"/></Relationships>
</file>

<file path=ppt/slides/_rels/slide6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stattrek.com/Help/Glossary.aspx?Target=Set" TargetMode="Externa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19.jpeg"/><Relationship Id="rId4" Type="http://schemas.openxmlformats.org/officeDocument/2006/relationships/image" Target="../media/image18.jpeg"/></Relationships>
</file>

<file path=ppt/slides/_rels/slide8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9.jpeg"/><Relationship Id="rId4" Type="http://schemas.openxmlformats.org/officeDocument/2006/relationships/image" Target="../media/image20.jpeg"/></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a:hlinkClick r:id="rId3" action="ppaction://hlinksldjump"/>
          </p:cNvPr>
          <p:cNvPicPr>
            <a:picLocks noChangeAspect="1" noChangeArrowheads="1"/>
          </p:cNvPicPr>
          <p:nvPr/>
        </p:nvPicPr>
        <p:blipFill>
          <a:blip r:embed="rId4" cstate="print"/>
          <a:srcRect/>
          <a:stretch>
            <a:fillRect/>
          </a:stretch>
        </p:blipFill>
        <p:spPr bwMode="auto">
          <a:xfrm>
            <a:off x="0" y="4589615"/>
            <a:ext cx="9144000" cy="2268385"/>
          </a:xfrm>
          <a:prstGeom prst="rect">
            <a:avLst/>
          </a:prstGeom>
          <a:noFill/>
        </p:spPr>
      </p:pic>
      <p:sp>
        <p:nvSpPr>
          <p:cNvPr id="23555" name="Text Box 3"/>
          <p:cNvSpPr txBox="1">
            <a:spLocks noChangeArrowheads="1"/>
          </p:cNvSpPr>
          <p:nvPr/>
        </p:nvSpPr>
        <p:spPr bwMode="auto">
          <a:xfrm>
            <a:off x="762000" y="1981200"/>
            <a:ext cx="7467600" cy="1098550"/>
          </a:xfrm>
          <a:prstGeom prst="rect">
            <a:avLst/>
          </a:prstGeom>
          <a:noFill/>
          <a:ln w="9525">
            <a:noFill/>
            <a:miter lim="800000"/>
            <a:headEnd/>
            <a:tailEnd/>
          </a:ln>
          <a:effectLst/>
        </p:spPr>
        <p:txBody>
          <a:bodyPr>
            <a:spAutoFit/>
          </a:bodyPr>
          <a:lstStyle/>
          <a:p>
            <a:pPr algn="ctr" eaLnBrk="0" hangingPunct="0">
              <a:spcBef>
                <a:spcPct val="50000"/>
              </a:spcBef>
            </a:pPr>
            <a:endParaRPr lang="en-GB">
              <a:latin typeface="Arial" charset="0"/>
            </a:endParaRPr>
          </a:p>
          <a:p>
            <a:pPr algn="ctr" eaLnBrk="0" hangingPunct="0">
              <a:spcBef>
                <a:spcPct val="50000"/>
              </a:spcBef>
            </a:pPr>
            <a:endParaRPr lang="en-GB" sz="2800">
              <a:latin typeface="Arial" charset="0"/>
            </a:endParaRPr>
          </a:p>
        </p:txBody>
      </p:sp>
      <p:sp>
        <p:nvSpPr>
          <p:cNvPr id="23556" name="Text Box 4"/>
          <p:cNvSpPr txBox="1">
            <a:spLocks noChangeArrowheads="1"/>
          </p:cNvSpPr>
          <p:nvPr/>
        </p:nvSpPr>
        <p:spPr bwMode="auto">
          <a:xfrm>
            <a:off x="214282" y="714356"/>
            <a:ext cx="8686800" cy="2246769"/>
          </a:xfrm>
          <a:prstGeom prst="rect">
            <a:avLst/>
          </a:prstGeom>
          <a:noFill/>
          <a:ln w="9525">
            <a:noFill/>
            <a:miter lim="800000"/>
            <a:headEnd/>
            <a:tailEnd/>
          </a:ln>
          <a:effectLst/>
        </p:spPr>
        <p:txBody>
          <a:bodyPr>
            <a:spAutoFit/>
          </a:bodyPr>
          <a:lstStyle/>
          <a:p>
            <a:pPr algn="ctr" fontAlgn="t"/>
            <a:r>
              <a:rPr lang="en-GB" sz="4800" b="1" dirty="0" smtClean="0">
                <a:solidFill>
                  <a:srgbClr val="C00000"/>
                </a:solidFill>
              </a:rPr>
              <a:t>Statistics</a:t>
            </a:r>
            <a:br>
              <a:rPr lang="en-GB" sz="4800" b="1" dirty="0" smtClean="0">
                <a:solidFill>
                  <a:srgbClr val="C00000"/>
                </a:solidFill>
              </a:rPr>
            </a:br>
            <a:endParaRPr lang="en-GB" sz="2800" dirty="0" smtClean="0">
              <a:solidFill>
                <a:srgbClr val="C00000"/>
              </a:solidFill>
            </a:endParaRPr>
          </a:p>
          <a:p>
            <a:pPr algn="ctr" fontAlgn="t"/>
            <a:r>
              <a:rPr lang="en-GB" sz="4000" b="1" dirty="0" smtClean="0">
                <a:solidFill>
                  <a:srgbClr val="C00000"/>
                </a:solidFill>
              </a:rPr>
              <a:t>A Basic Introduction and Review</a:t>
            </a:r>
            <a:endParaRPr lang="en-GB" sz="4000" dirty="0" smtClean="0">
              <a:solidFill>
                <a:srgbClr val="C00000"/>
              </a:solidFill>
            </a:endParaRPr>
          </a:p>
          <a:p>
            <a:pPr algn="ctr" eaLnBrk="0" hangingPunct="0"/>
            <a:endParaRPr lang="en-GB" sz="2000" b="1" dirty="0">
              <a:solidFill>
                <a:srgbClr val="C00000"/>
              </a:solidFill>
              <a:latin typeface="Arial" charset="0"/>
            </a:endParaRPr>
          </a:p>
        </p:txBody>
      </p:sp>
      <p:pic>
        <p:nvPicPr>
          <p:cNvPr id="6" name="Picture 5" descr="C:\Documents and Settings\patelv\Desktop\data-analysis-statistics.jpg"/>
          <p:cNvPicPr/>
          <p:nvPr/>
        </p:nvPicPr>
        <p:blipFill>
          <a:blip r:embed="rId5" cstate="print"/>
          <a:srcRect/>
          <a:stretch>
            <a:fillRect/>
          </a:stretch>
        </p:blipFill>
        <p:spPr bwMode="auto">
          <a:xfrm>
            <a:off x="5004048" y="2708920"/>
            <a:ext cx="2028944" cy="1729145"/>
          </a:xfrm>
          <a:prstGeom prst="rect">
            <a:avLst/>
          </a:prstGeom>
          <a:noFill/>
          <a:ln w="9525">
            <a:noFill/>
            <a:miter lim="800000"/>
            <a:headEnd/>
            <a:tailEnd/>
          </a:ln>
        </p:spPr>
      </p:pic>
      <p:pic>
        <p:nvPicPr>
          <p:cNvPr id="8" name="Picture 7" descr="\\MOKEY\User47\m\mdsdbc\Desktop\ETATMBA May drafts\african.png"/>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907704" y="2780928"/>
            <a:ext cx="2376264" cy="1512168"/>
          </a:xfrm>
          <a:prstGeom prst="rect">
            <a:avLst/>
          </a:prstGeom>
          <a:noFill/>
          <a:ln>
            <a:noFill/>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dirty="0" smtClean="0"/>
              <a:t>Normal Distribution: “the natural distribution”</a:t>
            </a:r>
            <a:endParaRPr lang="en-GB" dirty="0"/>
          </a:p>
        </p:txBody>
      </p:sp>
      <p:sp>
        <p:nvSpPr>
          <p:cNvPr id="3" name="Content Placeholder 2"/>
          <p:cNvSpPr>
            <a:spLocks noGrp="1"/>
          </p:cNvSpPr>
          <p:nvPr>
            <p:ph idx="1"/>
          </p:nvPr>
        </p:nvSpPr>
        <p:spPr>
          <a:xfrm>
            <a:off x="457200" y="1857364"/>
            <a:ext cx="8229600" cy="4268799"/>
          </a:xfrm>
        </p:spPr>
        <p:txBody>
          <a:bodyPr/>
          <a:lstStyle/>
          <a:p>
            <a:r>
              <a:rPr lang="en-GB" sz="2800" dirty="0" smtClean="0"/>
              <a:t>Very easy to understand!</a:t>
            </a:r>
          </a:p>
          <a:p>
            <a:r>
              <a:rPr lang="en-GB" sz="2800" dirty="0" smtClean="0"/>
              <a:t>A continuous random variable X, taking all real values in the range is said to follow a Normal distribution with parameters µ and if it has probability density function </a:t>
            </a:r>
          </a:p>
          <a:p>
            <a:endParaRPr lang="en-GB" dirty="0"/>
          </a:p>
        </p:txBody>
      </p:sp>
      <p:pic>
        <p:nvPicPr>
          <p:cNvPr id="4" name="Picture 3" descr="f(x) = {1/sqrt(2.pi.sigma^2)}.exp[-.5{(x-mu)/sigma}^2]"/>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28926" y="4357694"/>
            <a:ext cx="3929090" cy="1202377"/>
          </a:xfrm>
          <a:prstGeom prst="rect">
            <a:avLst/>
          </a:prstGeom>
          <a:noFill/>
          <a:ln>
            <a:noFill/>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dirty="0" smtClean="0"/>
              <a:t>Normal Distribution: “the natural distribution</a:t>
            </a:r>
            <a:endParaRPr lang="en-GB" sz="3600" dirty="0"/>
          </a:p>
        </p:txBody>
      </p:sp>
      <p:sp>
        <p:nvSpPr>
          <p:cNvPr id="3" name="Content Placeholder 2"/>
          <p:cNvSpPr>
            <a:spLocks noGrp="1"/>
          </p:cNvSpPr>
          <p:nvPr>
            <p:ph idx="1"/>
          </p:nvPr>
        </p:nvSpPr>
        <p:spPr/>
        <p:txBody>
          <a:bodyPr/>
          <a:lstStyle/>
          <a:p>
            <a:pPr>
              <a:buNone/>
            </a:pPr>
            <a:r>
              <a:rPr lang="en-GB" sz="2000" dirty="0" smtClean="0"/>
              <a:t>We write </a:t>
            </a:r>
            <a:r>
              <a:rPr lang="en-GB" sz="2400" dirty="0" smtClean="0"/>
              <a:t/>
            </a:r>
            <a:br>
              <a:rPr lang="en-GB" sz="2400" dirty="0" smtClean="0"/>
            </a:br>
            <a:endParaRPr lang="en-GB" sz="1050" dirty="0" smtClean="0"/>
          </a:p>
          <a:p>
            <a:r>
              <a:rPr lang="en-GB" sz="2000" dirty="0" smtClean="0"/>
              <a:t>This </a:t>
            </a:r>
            <a:r>
              <a:rPr lang="en-GB" sz="2000" dirty="0" smtClean="0">
                <a:hlinkClick r:id="rId2"/>
              </a:rPr>
              <a:t>probability density function</a:t>
            </a:r>
            <a:r>
              <a:rPr lang="en-GB" sz="2000" dirty="0" smtClean="0"/>
              <a:t> (</a:t>
            </a:r>
            <a:r>
              <a:rPr lang="en-GB" sz="2000" dirty="0" err="1" smtClean="0"/>
              <a:t>p.d.f</a:t>
            </a:r>
            <a:r>
              <a:rPr lang="en-GB" sz="2000" dirty="0" smtClean="0"/>
              <a:t>.) is a symmetrical, bell-shaped curve, centred at its expected value µ. The variance is .</a:t>
            </a:r>
          </a:p>
          <a:p>
            <a:r>
              <a:rPr lang="en-GB" sz="2000" dirty="0" smtClean="0"/>
              <a:t>Many distributions arising in practice can be approximated by a Normal distribution. Other random variables may be transformed to normality.</a:t>
            </a:r>
          </a:p>
          <a:p>
            <a:r>
              <a:rPr lang="en-GB" sz="2000" dirty="0" smtClean="0"/>
              <a:t>The simplest case of the normal distribution, known as the Standard Normal Distribution, has </a:t>
            </a:r>
            <a:r>
              <a:rPr lang="en-GB" sz="2000" dirty="0" smtClean="0">
                <a:hlinkClick r:id="rId2"/>
              </a:rPr>
              <a:t>expected value</a:t>
            </a:r>
            <a:r>
              <a:rPr lang="en-GB" sz="2000" dirty="0" smtClean="0"/>
              <a:t> zero and </a:t>
            </a:r>
            <a:r>
              <a:rPr lang="en-GB" sz="2000" dirty="0" smtClean="0">
                <a:hlinkClick r:id="rId2"/>
              </a:rPr>
              <a:t>variance</a:t>
            </a:r>
            <a:r>
              <a:rPr lang="en-GB" sz="2000" dirty="0" smtClean="0"/>
              <a:t> one. This is written as N(0,1).</a:t>
            </a:r>
          </a:p>
          <a:p>
            <a:endParaRPr lang="en-GB" sz="2000" dirty="0"/>
          </a:p>
        </p:txBody>
      </p:sp>
      <p:pic>
        <p:nvPicPr>
          <p:cNvPr id="4" name="Picture 3" descr="X ~ N(mu, sigma^2)"/>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28794" y="1643050"/>
            <a:ext cx="1000132" cy="428628"/>
          </a:xfrm>
          <a:prstGeom prst="rect">
            <a:avLst/>
          </a:prstGeom>
          <a:noFill/>
          <a:ln>
            <a:noFill/>
          </a:ln>
        </p:spPr>
      </p:pic>
      <p:graphicFrame>
        <p:nvGraphicFramePr>
          <p:cNvPr id="5" name="Chart 4"/>
          <p:cNvGraphicFramePr/>
          <p:nvPr/>
        </p:nvGraphicFramePr>
        <p:xfrm>
          <a:off x="4143372" y="4572008"/>
          <a:ext cx="2428892" cy="1357322"/>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dirty="0" smtClean="0"/>
              <a:t>Normal Distribution: “the natural distribution”</a:t>
            </a:r>
            <a:endParaRPr lang="en-GB" sz="4800" dirty="0"/>
          </a:p>
        </p:txBody>
      </p:sp>
      <p:sp>
        <p:nvSpPr>
          <p:cNvPr id="3" name="Content Placeholder 2"/>
          <p:cNvSpPr>
            <a:spLocks noGrp="1"/>
          </p:cNvSpPr>
          <p:nvPr>
            <p:ph idx="1"/>
          </p:nvPr>
        </p:nvSpPr>
        <p:spPr/>
        <p:txBody>
          <a:bodyPr/>
          <a:lstStyle/>
          <a:p>
            <a:pPr lvl="0"/>
            <a:r>
              <a:rPr lang="en-GB" sz="2400" dirty="0" smtClean="0"/>
              <a:t>Very easy to understand! No really!</a:t>
            </a:r>
          </a:p>
          <a:p>
            <a:pPr lvl="0"/>
            <a:r>
              <a:rPr lang="en-GB" sz="2400" dirty="0" smtClean="0"/>
              <a:t>Assume a gene for Height! (David not so tall!)</a:t>
            </a:r>
          </a:p>
          <a:p>
            <a:endParaRPr lang="en-GB" dirty="0"/>
          </a:p>
        </p:txBody>
      </p:sp>
      <p:pic>
        <p:nvPicPr>
          <p:cNvPr id="4" name="Picture 3" descr="\\MOKEY\User47\m\mdsdbc\Desktop\ETATMBA May drafts\gol.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00232" y="2857496"/>
            <a:ext cx="2286016" cy="2643206"/>
          </a:xfrm>
          <a:prstGeom prst="rect">
            <a:avLst/>
          </a:prstGeom>
          <a:noFill/>
          <a:ln>
            <a:noFill/>
          </a:ln>
        </p:spPr>
      </p:pic>
      <p:pic>
        <p:nvPicPr>
          <p:cNvPr id="5" name="Picture 4" descr="\\MOKEY\User47\m\mdsdbc\Desktop\ETATMBA May drafts\gol 2.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00628" y="2857496"/>
            <a:ext cx="2357454" cy="2643206"/>
          </a:xfrm>
          <a:prstGeom prst="rect">
            <a:avLst/>
          </a:prstGeom>
          <a:noFill/>
          <a:ln>
            <a:noFill/>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dirty="0" smtClean="0"/>
              <a:t>Normal Distribution: “the natural distribution from basic gene theory”</a:t>
            </a:r>
            <a:endParaRPr lang="en-GB" dirty="0"/>
          </a:p>
        </p:txBody>
      </p:sp>
      <p:sp>
        <p:nvSpPr>
          <p:cNvPr id="3" name="Content Placeholder 2"/>
          <p:cNvSpPr>
            <a:spLocks noGrp="1"/>
          </p:cNvSpPr>
          <p:nvPr>
            <p:ph idx="1"/>
          </p:nvPr>
        </p:nvSpPr>
        <p:spPr/>
        <p:txBody>
          <a:bodyPr/>
          <a:lstStyle/>
          <a:p>
            <a:pPr lvl="0"/>
            <a:r>
              <a:rPr lang="en-GB" sz="2000" dirty="0" smtClean="0"/>
              <a:t>Assume that the gene for being Tall is </a:t>
            </a:r>
            <a:r>
              <a:rPr lang="en-GB" sz="2000" dirty="0" err="1" smtClean="0"/>
              <a:t>Aa</a:t>
            </a:r>
            <a:endParaRPr lang="en-GB" sz="2000" dirty="0" smtClean="0"/>
          </a:p>
          <a:p>
            <a:pPr lvl="0"/>
            <a:r>
              <a:rPr lang="en-GB" sz="2000" dirty="0" smtClean="0"/>
              <a:t>So one gene from each parent is A or a</a:t>
            </a:r>
          </a:p>
          <a:p>
            <a:pPr lvl="0"/>
            <a:r>
              <a:rPr lang="en-GB" sz="2000" dirty="0" smtClean="0"/>
              <a:t>AA very tall</a:t>
            </a:r>
          </a:p>
          <a:p>
            <a:pPr lvl="0"/>
            <a:r>
              <a:rPr lang="en-GB" sz="2000" dirty="0" err="1" smtClean="0"/>
              <a:t>Aa</a:t>
            </a:r>
            <a:r>
              <a:rPr lang="en-GB" sz="2000" dirty="0" smtClean="0"/>
              <a:t> medium height</a:t>
            </a:r>
          </a:p>
          <a:p>
            <a:pPr lvl="0"/>
            <a:r>
              <a:rPr lang="en-GB" sz="2000" dirty="0" err="1" smtClean="0"/>
              <a:t>aa</a:t>
            </a:r>
            <a:r>
              <a:rPr lang="en-GB" sz="2000" dirty="0" smtClean="0"/>
              <a:t> shorter </a:t>
            </a:r>
          </a:p>
          <a:p>
            <a:pPr lvl="0"/>
            <a:r>
              <a:rPr lang="en-GB" sz="2000" dirty="0" err="1" smtClean="0"/>
              <a:t>Punnett</a:t>
            </a:r>
            <a:r>
              <a:rPr lang="en-GB" sz="2000" dirty="0" smtClean="0"/>
              <a:t> Square below</a:t>
            </a:r>
          </a:p>
          <a:p>
            <a:endParaRPr lang="en-GB" dirty="0"/>
          </a:p>
        </p:txBody>
      </p:sp>
      <p:graphicFrame>
        <p:nvGraphicFramePr>
          <p:cNvPr id="4" name="Table 3"/>
          <p:cNvGraphicFramePr>
            <a:graphicFrameLocks noGrp="1"/>
          </p:cNvGraphicFramePr>
          <p:nvPr/>
        </p:nvGraphicFramePr>
        <p:xfrm>
          <a:off x="3714744" y="2643182"/>
          <a:ext cx="5108448" cy="955548"/>
        </p:xfrm>
        <a:graphic>
          <a:graphicData uri="http://schemas.openxmlformats.org/drawingml/2006/table">
            <a:tbl>
              <a:tblPr/>
              <a:tblGrid>
                <a:gridCol w="1702816"/>
                <a:gridCol w="1702816"/>
                <a:gridCol w="1702816"/>
              </a:tblGrid>
              <a:tr h="0">
                <a:tc>
                  <a:txBody>
                    <a:bodyPr/>
                    <a:lstStyle/>
                    <a:p>
                      <a:pPr>
                        <a:lnSpc>
                          <a:spcPct val="115000"/>
                        </a:lnSpc>
                      </a:pPr>
                      <a:endParaRPr lang="en-GB" sz="1400" b="1" dirty="0">
                        <a:latin typeface="Calibri"/>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1600" b="1">
                          <a:latin typeface="Arial"/>
                          <a:ea typeface="Times New Roman"/>
                          <a:cs typeface="Times New Roman"/>
                        </a:rPr>
                        <a:t>A</a:t>
                      </a:r>
                      <a:endParaRPr lang="en-GB" sz="1400" b="1">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1600" b="1">
                          <a:latin typeface="Arial"/>
                          <a:ea typeface="Times New Roman"/>
                          <a:cs typeface="Times New Roman"/>
                        </a:rPr>
                        <a:t>a</a:t>
                      </a:r>
                      <a:endParaRPr lang="en-GB" sz="1400" b="1">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a:lnSpc>
                          <a:spcPct val="115000"/>
                        </a:lnSpc>
                        <a:spcAft>
                          <a:spcPts val="0"/>
                        </a:spcAft>
                      </a:pPr>
                      <a:r>
                        <a:rPr lang="en-GB" sz="1600" b="1" dirty="0">
                          <a:latin typeface="Arial"/>
                          <a:ea typeface="Times New Roman"/>
                          <a:cs typeface="Times New Roman"/>
                        </a:rPr>
                        <a:t>A</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1600" b="1">
                          <a:latin typeface="Arial"/>
                          <a:ea typeface="Times New Roman"/>
                          <a:cs typeface="Times New Roman"/>
                        </a:rPr>
                        <a:t>AA</a:t>
                      </a:r>
                      <a:endParaRPr lang="en-GB" sz="1400" b="1">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0000"/>
                    </a:solidFill>
                  </a:tcPr>
                </a:tc>
                <a:tc>
                  <a:txBody>
                    <a:bodyPr/>
                    <a:lstStyle/>
                    <a:p>
                      <a:pPr>
                        <a:lnSpc>
                          <a:spcPct val="115000"/>
                        </a:lnSpc>
                        <a:spcAft>
                          <a:spcPts val="0"/>
                        </a:spcAft>
                      </a:pPr>
                      <a:r>
                        <a:rPr lang="en-GB" sz="1600" b="1">
                          <a:latin typeface="Arial"/>
                          <a:ea typeface="Times New Roman"/>
                          <a:cs typeface="Times New Roman"/>
                        </a:rPr>
                        <a:t>Aa</a:t>
                      </a:r>
                      <a:endParaRPr lang="en-GB" sz="1400" b="1">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r>
              <a:tr h="0">
                <a:tc>
                  <a:txBody>
                    <a:bodyPr/>
                    <a:lstStyle/>
                    <a:p>
                      <a:pPr>
                        <a:lnSpc>
                          <a:spcPct val="115000"/>
                        </a:lnSpc>
                        <a:spcAft>
                          <a:spcPts val="0"/>
                        </a:spcAft>
                      </a:pPr>
                      <a:r>
                        <a:rPr lang="en-GB" sz="1600" b="1">
                          <a:latin typeface="Arial"/>
                          <a:ea typeface="Times New Roman"/>
                          <a:cs typeface="Times New Roman"/>
                        </a:rPr>
                        <a:t>a</a:t>
                      </a:r>
                      <a:endParaRPr lang="en-GB" sz="1400" b="1">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1600" b="1">
                          <a:latin typeface="Arial"/>
                          <a:ea typeface="Times New Roman"/>
                          <a:cs typeface="Times New Roman"/>
                        </a:rPr>
                        <a:t>Aa</a:t>
                      </a:r>
                      <a:endParaRPr lang="en-GB" sz="1400" b="1">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nSpc>
                          <a:spcPct val="115000"/>
                        </a:lnSpc>
                        <a:spcAft>
                          <a:spcPts val="0"/>
                        </a:spcAft>
                      </a:pPr>
                      <a:r>
                        <a:rPr lang="en-GB" sz="1600" b="1" dirty="0" err="1">
                          <a:latin typeface="Arial"/>
                          <a:ea typeface="Times New Roman"/>
                          <a:cs typeface="Times New Roman"/>
                        </a:rPr>
                        <a:t>aa</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6666"/>
                    </a:solidFill>
                  </a:tcPr>
                </a:tc>
              </a:tr>
            </a:tbl>
          </a:graphicData>
        </a:graphic>
      </p:graphicFrame>
      <p:sp>
        <p:nvSpPr>
          <p:cNvPr id="56322" name="Rectangle 2"/>
          <p:cNvSpPr>
            <a:spLocks noChangeArrowheads="1"/>
          </p:cNvSpPr>
          <p:nvPr/>
        </p:nvSpPr>
        <p:spPr bwMode="auto">
          <a:xfrm>
            <a:off x="1500166" y="4286256"/>
            <a:ext cx="3550972"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Frequency Distribution</a:t>
            </a:r>
            <a:endParaRPr kumimoji="0" lang="en-GB" sz="3600" b="0" i="0" u="none" strike="noStrike" cap="none" normalizeH="0" baseline="0" dirty="0" smtClean="0">
              <a:ln>
                <a:noFill/>
              </a:ln>
              <a:solidFill>
                <a:schemeClr val="tx1"/>
              </a:solidFill>
              <a:effectLst/>
              <a:latin typeface="Arial" pitchFamily="34" charset="0"/>
            </a:endParaRPr>
          </a:p>
        </p:txBody>
      </p:sp>
      <p:graphicFrame>
        <p:nvGraphicFramePr>
          <p:cNvPr id="7" name="Table 6"/>
          <p:cNvGraphicFramePr>
            <a:graphicFrameLocks noGrp="1"/>
          </p:cNvGraphicFramePr>
          <p:nvPr>
            <p:extLst>
              <p:ext uri="{D42A27DB-BD31-4B8C-83A1-F6EECF244321}">
                <p14:modId xmlns:p14="http://schemas.microsoft.com/office/powerpoint/2010/main" val="1311372188"/>
              </p:ext>
            </p:extLst>
          </p:nvPr>
        </p:nvGraphicFramePr>
        <p:xfrm>
          <a:off x="3214678" y="5000636"/>
          <a:ext cx="2292350" cy="841248"/>
        </p:xfrm>
        <a:graphic>
          <a:graphicData uri="http://schemas.openxmlformats.org/drawingml/2006/table">
            <a:tbl>
              <a:tblPr/>
              <a:tblGrid>
                <a:gridCol w="763905"/>
                <a:gridCol w="763905"/>
                <a:gridCol w="764540"/>
              </a:tblGrid>
              <a:tr h="0">
                <a:tc>
                  <a:txBody>
                    <a:bodyPr/>
                    <a:lstStyle/>
                    <a:p>
                      <a:pPr algn="ctr">
                        <a:lnSpc>
                          <a:spcPct val="115000"/>
                        </a:lnSpc>
                        <a:spcAft>
                          <a:spcPts val="1000"/>
                        </a:spcAft>
                      </a:pPr>
                      <a:endParaRPr lang="en-GB" sz="1600" dirty="0">
                        <a:latin typeface="+mj-lt"/>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1000"/>
                        </a:spcAft>
                      </a:pPr>
                      <a:r>
                        <a:rPr lang="en-GB" sz="1600" dirty="0" err="1" smtClean="0">
                          <a:latin typeface="+mj-lt"/>
                          <a:ea typeface="Times New Roman"/>
                          <a:cs typeface="Times New Roman"/>
                        </a:rPr>
                        <a:t>Aa</a:t>
                      </a:r>
                      <a:endParaRPr lang="en-GB" sz="1600" dirty="0">
                        <a:latin typeface="+mj-lt"/>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a:lnSpc>
                          <a:spcPct val="115000"/>
                        </a:lnSpc>
                        <a:spcAft>
                          <a:spcPts val="1000"/>
                        </a:spcAft>
                      </a:pPr>
                      <a:endParaRPr lang="en-GB" sz="1600">
                        <a:latin typeface="+mj-lt"/>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algn="ctr">
                        <a:lnSpc>
                          <a:spcPct val="115000"/>
                        </a:lnSpc>
                        <a:spcAft>
                          <a:spcPts val="1000"/>
                        </a:spcAft>
                      </a:pPr>
                      <a:r>
                        <a:rPr lang="en-GB" sz="1600" dirty="0" smtClean="0">
                          <a:latin typeface="+mj-lt"/>
                          <a:ea typeface="Times New Roman"/>
                          <a:cs typeface="Times New Roman"/>
                        </a:rPr>
                        <a:t>AA</a:t>
                      </a:r>
                      <a:endParaRPr lang="en-GB" sz="1600" dirty="0">
                        <a:latin typeface="+mj-lt"/>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a:lnSpc>
                          <a:spcPct val="115000"/>
                        </a:lnSpc>
                        <a:spcAft>
                          <a:spcPts val="1000"/>
                        </a:spcAft>
                      </a:pPr>
                      <a:r>
                        <a:rPr lang="en-GB" sz="1600" dirty="0" err="1" smtClean="0">
                          <a:latin typeface="+mj-lt"/>
                          <a:ea typeface="Times New Roman"/>
                          <a:cs typeface="Times New Roman"/>
                        </a:rPr>
                        <a:t>Aa</a:t>
                      </a:r>
                      <a:endParaRPr lang="en-GB" sz="1600" dirty="0">
                        <a:latin typeface="+mj-lt"/>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a:lnSpc>
                          <a:spcPct val="115000"/>
                        </a:lnSpc>
                        <a:spcAft>
                          <a:spcPts val="1000"/>
                        </a:spcAft>
                      </a:pPr>
                      <a:r>
                        <a:rPr lang="en-GB" sz="1600" dirty="0" err="1" smtClean="0">
                          <a:latin typeface="+mj-lt"/>
                          <a:ea typeface="Times New Roman"/>
                          <a:cs typeface="Times New Roman"/>
                        </a:rPr>
                        <a:t>aa</a:t>
                      </a:r>
                      <a:endParaRPr lang="en-GB" sz="1600" dirty="0">
                        <a:latin typeface="+mj-lt"/>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r>
              <a:tr h="0">
                <a:tc>
                  <a:txBody>
                    <a:bodyPr/>
                    <a:lstStyle/>
                    <a:p>
                      <a:pPr algn="ctr">
                        <a:lnSpc>
                          <a:spcPct val="115000"/>
                        </a:lnSpc>
                        <a:spcAft>
                          <a:spcPts val="1000"/>
                        </a:spcAft>
                      </a:pPr>
                      <a:r>
                        <a:rPr lang="en-GB" sz="1600">
                          <a:latin typeface="+mj-lt"/>
                          <a:ea typeface="Times New Roman"/>
                          <a:cs typeface="Times New Roman"/>
                        </a:rPr>
                        <a:t>AA</a:t>
                      </a:r>
                      <a:endParaRPr lang="en-GB" sz="1400">
                        <a:latin typeface="+mj-lt"/>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6D9F1"/>
                    </a:solidFill>
                  </a:tcPr>
                </a:tc>
                <a:tc>
                  <a:txBody>
                    <a:bodyPr/>
                    <a:lstStyle/>
                    <a:p>
                      <a:pPr algn="ctr">
                        <a:lnSpc>
                          <a:spcPct val="115000"/>
                        </a:lnSpc>
                        <a:spcAft>
                          <a:spcPts val="1000"/>
                        </a:spcAft>
                      </a:pPr>
                      <a:r>
                        <a:rPr lang="en-GB" sz="1600">
                          <a:latin typeface="+mj-lt"/>
                          <a:ea typeface="Times New Roman"/>
                          <a:cs typeface="Times New Roman"/>
                        </a:rPr>
                        <a:t>Aa</a:t>
                      </a:r>
                      <a:endParaRPr lang="en-GB" sz="1400">
                        <a:latin typeface="+mj-lt"/>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6D9F1"/>
                    </a:solidFill>
                  </a:tcPr>
                </a:tc>
                <a:tc>
                  <a:txBody>
                    <a:bodyPr/>
                    <a:lstStyle/>
                    <a:p>
                      <a:pPr algn="ctr">
                        <a:lnSpc>
                          <a:spcPct val="115000"/>
                        </a:lnSpc>
                        <a:spcAft>
                          <a:spcPts val="1000"/>
                        </a:spcAft>
                      </a:pPr>
                      <a:r>
                        <a:rPr lang="en-GB" sz="1600" dirty="0" err="1">
                          <a:latin typeface="+mj-lt"/>
                          <a:ea typeface="Times New Roman"/>
                          <a:cs typeface="Times New Roman"/>
                        </a:rPr>
                        <a:t>aa</a:t>
                      </a:r>
                      <a:endParaRPr lang="en-GB" sz="1400" dirty="0">
                        <a:latin typeface="+mj-lt"/>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6D9F1"/>
                    </a:solidFill>
                  </a:tcPr>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dirty="0" smtClean="0"/>
              <a:t>Normal Distribution: “the natural distribution from basic gene theory”</a:t>
            </a:r>
            <a:endParaRPr lang="en-GB" dirty="0"/>
          </a:p>
        </p:txBody>
      </p:sp>
      <p:sp>
        <p:nvSpPr>
          <p:cNvPr id="3" name="Content Placeholder 2"/>
          <p:cNvSpPr>
            <a:spLocks noGrp="1"/>
          </p:cNvSpPr>
          <p:nvPr>
            <p:ph idx="1"/>
          </p:nvPr>
        </p:nvSpPr>
        <p:spPr/>
        <p:txBody>
          <a:bodyPr/>
          <a:lstStyle/>
          <a:p>
            <a:pPr lvl="0"/>
            <a:r>
              <a:rPr lang="en-GB" sz="2000" dirty="0" smtClean="0"/>
              <a:t>Now assume that each parent has two genes for tallness</a:t>
            </a:r>
          </a:p>
          <a:p>
            <a:pPr lvl="0"/>
            <a:r>
              <a:rPr lang="en-GB" sz="2000" dirty="0" smtClean="0"/>
              <a:t>Each parent has </a:t>
            </a:r>
            <a:r>
              <a:rPr lang="en-GB" sz="2000" dirty="0" err="1" smtClean="0"/>
              <a:t>Aa</a:t>
            </a:r>
            <a:r>
              <a:rPr lang="en-GB" sz="2000" dirty="0" smtClean="0"/>
              <a:t> and </a:t>
            </a:r>
            <a:r>
              <a:rPr lang="en-GB" sz="2000" dirty="0" err="1" smtClean="0"/>
              <a:t>Aa</a:t>
            </a:r>
            <a:r>
              <a:rPr lang="en-GB" sz="2000" dirty="0" smtClean="0"/>
              <a:t> </a:t>
            </a:r>
          </a:p>
          <a:p>
            <a:pPr lvl="0"/>
            <a:r>
              <a:rPr lang="en-GB" sz="2000" dirty="0" smtClean="0"/>
              <a:t>So input from each parent would be AA or </a:t>
            </a:r>
            <a:r>
              <a:rPr lang="en-GB" sz="2000" dirty="0" err="1" smtClean="0"/>
              <a:t>Aa</a:t>
            </a:r>
            <a:r>
              <a:rPr lang="en-GB" sz="2000" dirty="0" smtClean="0"/>
              <a:t> or </a:t>
            </a:r>
            <a:r>
              <a:rPr lang="en-GB" sz="2000" dirty="0" err="1" smtClean="0"/>
              <a:t>Aa</a:t>
            </a:r>
            <a:r>
              <a:rPr lang="en-GB" sz="2000" dirty="0" smtClean="0"/>
              <a:t> or </a:t>
            </a:r>
            <a:r>
              <a:rPr lang="en-GB" sz="2000" dirty="0" err="1" smtClean="0"/>
              <a:t>aa</a:t>
            </a:r>
            <a:endParaRPr lang="en-GB" sz="2000" dirty="0" smtClean="0"/>
          </a:p>
          <a:p>
            <a:endParaRPr lang="en-GB" dirty="0"/>
          </a:p>
        </p:txBody>
      </p:sp>
      <p:graphicFrame>
        <p:nvGraphicFramePr>
          <p:cNvPr id="4" name="Table 3"/>
          <p:cNvGraphicFramePr>
            <a:graphicFrameLocks noGrp="1"/>
          </p:cNvGraphicFramePr>
          <p:nvPr/>
        </p:nvGraphicFramePr>
        <p:xfrm>
          <a:off x="1500166" y="3143248"/>
          <a:ext cx="6095999" cy="1592580"/>
        </p:xfrm>
        <a:graphic>
          <a:graphicData uri="http://schemas.openxmlformats.org/drawingml/2006/table">
            <a:tbl>
              <a:tblPr/>
              <a:tblGrid>
                <a:gridCol w="1517904"/>
                <a:gridCol w="1288694"/>
                <a:gridCol w="1139952"/>
                <a:gridCol w="983894"/>
                <a:gridCol w="1165555"/>
              </a:tblGrid>
              <a:tr h="0">
                <a:tc>
                  <a:txBody>
                    <a:bodyPr/>
                    <a:lstStyle/>
                    <a:p>
                      <a:pPr>
                        <a:lnSpc>
                          <a:spcPct val="115000"/>
                        </a:lnSpc>
                      </a:pPr>
                      <a:endParaRPr lang="en-GB" sz="1400" dirty="0">
                        <a:latin typeface="+mj-lt"/>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1600">
                          <a:latin typeface="+mj-lt"/>
                          <a:ea typeface="Times New Roman"/>
                          <a:cs typeface="Times New Roman"/>
                        </a:rPr>
                        <a:t>AA</a:t>
                      </a:r>
                      <a:endParaRPr lang="en-GB" sz="1400">
                        <a:latin typeface="+mj-lt"/>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1600" dirty="0" err="1">
                          <a:latin typeface="+mj-lt"/>
                          <a:ea typeface="Times New Roman"/>
                          <a:cs typeface="Times New Roman"/>
                        </a:rPr>
                        <a:t>Aa</a:t>
                      </a:r>
                      <a:endParaRPr lang="en-GB" sz="1400" dirty="0">
                        <a:latin typeface="+mj-lt"/>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1600">
                          <a:latin typeface="+mj-lt"/>
                          <a:ea typeface="Times New Roman"/>
                          <a:cs typeface="Times New Roman"/>
                        </a:rPr>
                        <a:t>Aa</a:t>
                      </a:r>
                      <a:endParaRPr lang="en-GB" sz="1400">
                        <a:latin typeface="+mj-lt"/>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1600">
                          <a:latin typeface="+mj-lt"/>
                          <a:ea typeface="Times New Roman"/>
                          <a:cs typeface="Times New Roman"/>
                        </a:rPr>
                        <a:t>aa</a:t>
                      </a:r>
                      <a:endParaRPr lang="en-GB" sz="1400">
                        <a:latin typeface="+mj-lt"/>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a:lnSpc>
                          <a:spcPct val="115000"/>
                        </a:lnSpc>
                        <a:spcAft>
                          <a:spcPts val="0"/>
                        </a:spcAft>
                      </a:pPr>
                      <a:r>
                        <a:rPr lang="en-GB" sz="1600">
                          <a:latin typeface="+mj-lt"/>
                          <a:ea typeface="Times New Roman"/>
                          <a:cs typeface="Times New Roman"/>
                        </a:rPr>
                        <a:t>AA</a:t>
                      </a:r>
                      <a:endParaRPr lang="en-GB" sz="1400">
                        <a:latin typeface="+mj-lt"/>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1600">
                          <a:latin typeface="+mj-lt"/>
                          <a:ea typeface="Times New Roman"/>
                          <a:cs typeface="Times New Roman"/>
                        </a:rPr>
                        <a:t>AAAA</a:t>
                      </a:r>
                      <a:endParaRPr lang="en-GB" sz="1400">
                        <a:latin typeface="+mj-lt"/>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F6228"/>
                    </a:solidFill>
                  </a:tcPr>
                </a:tc>
                <a:tc>
                  <a:txBody>
                    <a:bodyPr/>
                    <a:lstStyle/>
                    <a:p>
                      <a:pPr>
                        <a:lnSpc>
                          <a:spcPct val="115000"/>
                        </a:lnSpc>
                        <a:spcAft>
                          <a:spcPts val="0"/>
                        </a:spcAft>
                      </a:pPr>
                      <a:r>
                        <a:rPr lang="en-GB" sz="1600">
                          <a:latin typeface="+mj-lt"/>
                          <a:ea typeface="Times New Roman"/>
                          <a:cs typeface="Times New Roman"/>
                        </a:rPr>
                        <a:t>AaAA</a:t>
                      </a:r>
                      <a:endParaRPr lang="en-GB" sz="1400">
                        <a:latin typeface="+mj-lt"/>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6923C"/>
                    </a:solidFill>
                  </a:tcPr>
                </a:tc>
                <a:tc>
                  <a:txBody>
                    <a:bodyPr/>
                    <a:lstStyle/>
                    <a:p>
                      <a:pPr>
                        <a:lnSpc>
                          <a:spcPct val="115000"/>
                        </a:lnSpc>
                        <a:spcAft>
                          <a:spcPts val="0"/>
                        </a:spcAft>
                      </a:pPr>
                      <a:r>
                        <a:rPr lang="en-GB" sz="1600">
                          <a:latin typeface="+mj-lt"/>
                          <a:ea typeface="Times New Roman"/>
                          <a:cs typeface="Times New Roman"/>
                        </a:rPr>
                        <a:t>AaAA</a:t>
                      </a:r>
                      <a:endParaRPr lang="en-GB" sz="1400">
                        <a:latin typeface="+mj-lt"/>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6923C"/>
                    </a:solidFill>
                  </a:tcPr>
                </a:tc>
                <a:tc>
                  <a:txBody>
                    <a:bodyPr/>
                    <a:lstStyle/>
                    <a:p>
                      <a:pPr>
                        <a:lnSpc>
                          <a:spcPct val="115000"/>
                        </a:lnSpc>
                        <a:spcAft>
                          <a:spcPts val="0"/>
                        </a:spcAft>
                      </a:pPr>
                      <a:r>
                        <a:rPr lang="en-GB" sz="1600">
                          <a:latin typeface="+mj-lt"/>
                          <a:ea typeface="Times New Roman"/>
                          <a:cs typeface="Times New Roman"/>
                        </a:rPr>
                        <a:t>aaAA</a:t>
                      </a:r>
                      <a:endParaRPr lang="en-GB" sz="1400">
                        <a:latin typeface="+mj-lt"/>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2D69B"/>
                    </a:solidFill>
                  </a:tcPr>
                </a:tc>
              </a:tr>
              <a:tr h="0">
                <a:tc>
                  <a:txBody>
                    <a:bodyPr/>
                    <a:lstStyle/>
                    <a:p>
                      <a:pPr>
                        <a:lnSpc>
                          <a:spcPct val="115000"/>
                        </a:lnSpc>
                        <a:spcAft>
                          <a:spcPts val="0"/>
                        </a:spcAft>
                      </a:pPr>
                      <a:r>
                        <a:rPr lang="en-GB" sz="1600">
                          <a:latin typeface="+mj-lt"/>
                          <a:ea typeface="Times New Roman"/>
                          <a:cs typeface="Times New Roman"/>
                        </a:rPr>
                        <a:t>Aa</a:t>
                      </a:r>
                      <a:endParaRPr lang="en-GB" sz="1400">
                        <a:latin typeface="+mj-lt"/>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1600">
                          <a:latin typeface="+mj-lt"/>
                          <a:ea typeface="Times New Roman"/>
                          <a:cs typeface="Times New Roman"/>
                        </a:rPr>
                        <a:t>AAAa</a:t>
                      </a:r>
                      <a:endParaRPr lang="en-GB" sz="1400">
                        <a:latin typeface="+mj-lt"/>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6923C"/>
                    </a:solidFill>
                  </a:tcPr>
                </a:tc>
                <a:tc>
                  <a:txBody>
                    <a:bodyPr/>
                    <a:lstStyle/>
                    <a:p>
                      <a:pPr>
                        <a:lnSpc>
                          <a:spcPct val="115000"/>
                        </a:lnSpc>
                        <a:spcAft>
                          <a:spcPts val="0"/>
                        </a:spcAft>
                      </a:pPr>
                      <a:r>
                        <a:rPr lang="en-GB" sz="1600">
                          <a:latin typeface="+mj-lt"/>
                          <a:ea typeface="Times New Roman"/>
                          <a:cs typeface="Times New Roman"/>
                        </a:rPr>
                        <a:t>AaAa</a:t>
                      </a:r>
                      <a:endParaRPr lang="en-GB" sz="1400">
                        <a:latin typeface="+mj-lt"/>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2D69B"/>
                    </a:solidFill>
                  </a:tcPr>
                </a:tc>
                <a:tc>
                  <a:txBody>
                    <a:bodyPr/>
                    <a:lstStyle/>
                    <a:p>
                      <a:pPr>
                        <a:lnSpc>
                          <a:spcPct val="115000"/>
                        </a:lnSpc>
                        <a:spcAft>
                          <a:spcPts val="0"/>
                        </a:spcAft>
                      </a:pPr>
                      <a:r>
                        <a:rPr lang="en-GB" sz="1600">
                          <a:latin typeface="+mj-lt"/>
                          <a:ea typeface="Times New Roman"/>
                          <a:cs typeface="Times New Roman"/>
                        </a:rPr>
                        <a:t>AaAa</a:t>
                      </a:r>
                      <a:endParaRPr lang="en-GB" sz="1400">
                        <a:latin typeface="+mj-lt"/>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2D69B"/>
                    </a:solidFill>
                  </a:tcPr>
                </a:tc>
                <a:tc>
                  <a:txBody>
                    <a:bodyPr/>
                    <a:lstStyle/>
                    <a:p>
                      <a:pPr>
                        <a:lnSpc>
                          <a:spcPct val="115000"/>
                        </a:lnSpc>
                        <a:spcAft>
                          <a:spcPts val="0"/>
                        </a:spcAft>
                      </a:pPr>
                      <a:r>
                        <a:rPr lang="en-GB" sz="1600">
                          <a:latin typeface="+mj-lt"/>
                          <a:ea typeface="Times New Roman"/>
                          <a:cs typeface="Times New Roman"/>
                        </a:rPr>
                        <a:t>aaAa</a:t>
                      </a:r>
                      <a:endParaRPr lang="en-GB" sz="1400">
                        <a:latin typeface="+mj-lt"/>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AF1DD"/>
                    </a:solidFill>
                  </a:tcPr>
                </a:tc>
              </a:tr>
              <a:tr h="0">
                <a:tc>
                  <a:txBody>
                    <a:bodyPr/>
                    <a:lstStyle/>
                    <a:p>
                      <a:pPr>
                        <a:lnSpc>
                          <a:spcPct val="115000"/>
                        </a:lnSpc>
                        <a:spcAft>
                          <a:spcPts val="0"/>
                        </a:spcAft>
                      </a:pPr>
                      <a:r>
                        <a:rPr lang="en-GB" sz="1600">
                          <a:latin typeface="+mj-lt"/>
                          <a:ea typeface="Times New Roman"/>
                          <a:cs typeface="Times New Roman"/>
                        </a:rPr>
                        <a:t>Aa</a:t>
                      </a:r>
                      <a:endParaRPr lang="en-GB" sz="1400">
                        <a:latin typeface="+mj-lt"/>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1600">
                          <a:latin typeface="+mj-lt"/>
                          <a:ea typeface="Times New Roman"/>
                          <a:cs typeface="Times New Roman"/>
                        </a:rPr>
                        <a:t>AAAa</a:t>
                      </a:r>
                      <a:endParaRPr lang="en-GB" sz="1400">
                        <a:latin typeface="+mj-lt"/>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6923C"/>
                    </a:solidFill>
                  </a:tcPr>
                </a:tc>
                <a:tc>
                  <a:txBody>
                    <a:bodyPr/>
                    <a:lstStyle/>
                    <a:p>
                      <a:pPr>
                        <a:lnSpc>
                          <a:spcPct val="115000"/>
                        </a:lnSpc>
                        <a:spcAft>
                          <a:spcPts val="0"/>
                        </a:spcAft>
                      </a:pPr>
                      <a:r>
                        <a:rPr lang="en-GB" sz="1600">
                          <a:latin typeface="+mj-lt"/>
                          <a:ea typeface="Times New Roman"/>
                          <a:cs typeface="Times New Roman"/>
                        </a:rPr>
                        <a:t>AaAa</a:t>
                      </a:r>
                      <a:endParaRPr lang="en-GB" sz="1400">
                        <a:latin typeface="+mj-lt"/>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2D69B"/>
                    </a:solidFill>
                  </a:tcPr>
                </a:tc>
                <a:tc>
                  <a:txBody>
                    <a:bodyPr/>
                    <a:lstStyle/>
                    <a:p>
                      <a:pPr>
                        <a:lnSpc>
                          <a:spcPct val="115000"/>
                        </a:lnSpc>
                        <a:spcAft>
                          <a:spcPts val="0"/>
                        </a:spcAft>
                      </a:pPr>
                      <a:r>
                        <a:rPr lang="en-GB" sz="1600">
                          <a:latin typeface="+mj-lt"/>
                          <a:ea typeface="Times New Roman"/>
                          <a:cs typeface="Times New Roman"/>
                        </a:rPr>
                        <a:t>AaAa</a:t>
                      </a:r>
                      <a:endParaRPr lang="en-GB" sz="1400">
                        <a:latin typeface="+mj-lt"/>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2D69B"/>
                    </a:solidFill>
                  </a:tcPr>
                </a:tc>
                <a:tc>
                  <a:txBody>
                    <a:bodyPr/>
                    <a:lstStyle/>
                    <a:p>
                      <a:pPr>
                        <a:lnSpc>
                          <a:spcPct val="115000"/>
                        </a:lnSpc>
                        <a:spcAft>
                          <a:spcPts val="0"/>
                        </a:spcAft>
                      </a:pPr>
                      <a:r>
                        <a:rPr lang="en-GB" sz="1600">
                          <a:latin typeface="+mj-lt"/>
                          <a:ea typeface="Times New Roman"/>
                          <a:cs typeface="Times New Roman"/>
                        </a:rPr>
                        <a:t>aaAa</a:t>
                      </a:r>
                      <a:endParaRPr lang="en-GB" sz="1400">
                        <a:latin typeface="+mj-lt"/>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AF1DD"/>
                    </a:solidFill>
                  </a:tcPr>
                </a:tc>
              </a:tr>
              <a:tr h="0">
                <a:tc>
                  <a:txBody>
                    <a:bodyPr/>
                    <a:lstStyle/>
                    <a:p>
                      <a:pPr>
                        <a:lnSpc>
                          <a:spcPct val="115000"/>
                        </a:lnSpc>
                        <a:spcAft>
                          <a:spcPts val="0"/>
                        </a:spcAft>
                      </a:pPr>
                      <a:r>
                        <a:rPr lang="en-GB" sz="1600">
                          <a:latin typeface="+mj-lt"/>
                          <a:ea typeface="Times New Roman"/>
                          <a:cs typeface="Times New Roman"/>
                        </a:rPr>
                        <a:t>aa</a:t>
                      </a:r>
                      <a:endParaRPr lang="en-GB" sz="1400">
                        <a:latin typeface="+mj-lt"/>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1600">
                          <a:latin typeface="+mj-lt"/>
                          <a:ea typeface="Times New Roman"/>
                          <a:cs typeface="Times New Roman"/>
                        </a:rPr>
                        <a:t>AAaa</a:t>
                      </a:r>
                      <a:endParaRPr lang="en-GB" sz="1400">
                        <a:latin typeface="+mj-lt"/>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2D69B"/>
                    </a:solidFill>
                  </a:tcPr>
                </a:tc>
                <a:tc>
                  <a:txBody>
                    <a:bodyPr/>
                    <a:lstStyle/>
                    <a:p>
                      <a:pPr>
                        <a:lnSpc>
                          <a:spcPct val="115000"/>
                        </a:lnSpc>
                        <a:spcAft>
                          <a:spcPts val="0"/>
                        </a:spcAft>
                      </a:pPr>
                      <a:r>
                        <a:rPr lang="en-GB" sz="1600">
                          <a:latin typeface="+mj-lt"/>
                          <a:ea typeface="Times New Roman"/>
                          <a:cs typeface="Times New Roman"/>
                        </a:rPr>
                        <a:t>Aaaa</a:t>
                      </a:r>
                      <a:endParaRPr lang="en-GB" sz="1400">
                        <a:latin typeface="+mj-lt"/>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AF1DD"/>
                    </a:solidFill>
                  </a:tcPr>
                </a:tc>
                <a:tc>
                  <a:txBody>
                    <a:bodyPr/>
                    <a:lstStyle/>
                    <a:p>
                      <a:pPr>
                        <a:lnSpc>
                          <a:spcPct val="115000"/>
                        </a:lnSpc>
                        <a:spcAft>
                          <a:spcPts val="0"/>
                        </a:spcAft>
                      </a:pPr>
                      <a:r>
                        <a:rPr lang="en-GB" sz="1600">
                          <a:latin typeface="+mj-lt"/>
                          <a:ea typeface="Times New Roman"/>
                          <a:cs typeface="Times New Roman"/>
                        </a:rPr>
                        <a:t>Aaaa</a:t>
                      </a:r>
                      <a:endParaRPr lang="en-GB" sz="1400">
                        <a:latin typeface="+mj-lt"/>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AF1DD"/>
                    </a:solidFill>
                  </a:tcPr>
                </a:tc>
                <a:tc>
                  <a:txBody>
                    <a:bodyPr/>
                    <a:lstStyle/>
                    <a:p>
                      <a:pPr>
                        <a:lnSpc>
                          <a:spcPct val="115000"/>
                        </a:lnSpc>
                        <a:spcAft>
                          <a:spcPts val="0"/>
                        </a:spcAft>
                      </a:pPr>
                      <a:r>
                        <a:rPr lang="en-GB" sz="1600" dirty="0" err="1">
                          <a:latin typeface="+mj-lt"/>
                          <a:ea typeface="Times New Roman"/>
                          <a:cs typeface="Times New Roman"/>
                        </a:rPr>
                        <a:t>aaaa</a:t>
                      </a:r>
                      <a:endParaRPr lang="en-GB" sz="1400" dirty="0">
                        <a:latin typeface="+mj-lt"/>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r>
            </a:tbl>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Frequency Distribution</a:t>
            </a:r>
            <a:endParaRPr lang="en-GB" dirty="0"/>
          </a:p>
        </p:txBody>
      </p:sp>
      <p:graphicFrame>
        <p:nvGraphicFramePr>
          <p:cNvPr id="4" name="Content Placeholder 3"/>
          <p:cNvGraphicFramePr>
            <a:graphicFrameLocks noGrp="1"/>
          </p:cNvGraphicFramePr>
          <p:nvPr>
            <p:ph idx="1"/>
          </p:nvPr>
        </p:nvGraphicFramePr>
        <p:xfrm>
          <a:off x="2000232" y="1928802"/>
          <a:ext cx="5072096" cy="1962912"/>
        </p:xfrm>
        <a:graphic>
          <a:graphicData uri="http://schemas.openxmlformats.org/drawingml/2006/table">
            <a:tbl>
              <a:tblPr/>
              <a:tblGrid>
                <a:gridCol w="1014082"/>
                <a:gridCol w="1014082"/>
                <a:gridCol w="1014925"/>
                <a:gridCol w="1014082"/>
                <a:gridCol w="1014925"/>
              </a:tblGrid>
              <a:tr h="268608">
                <a:tc>
                  <a:txBody>
                    <a:bodyPr/>
                    <a:lstStyle/>
                    <a:p>
                      <a:pPr>
                        <a:lnSpc>
                          <a:spcPct val="115000"/>
                        </a:lnSpc>
                        <a:spcAft>
                          <a:spcPts val="1000"/>
                        </a:spcAft>
                      </a:pPr>
                      <a:endParaRPr lang="en-GB" sz="1600" dirty="0">
                        <a:latin typeface="+mj-lt"/>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nSpc>
                          <a:spcPct val="115000"/>
                        </a:lnSpc>
                        <a:spcAft>
                          <a:spcPts val="1000"/>
                        </a:spcAft>
                      </a:pPr>
                      <a:endParaRPr lang="en-GB" sz="1600">
                        <a:latin typeface="+mj-lt"/>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nSpc>
                          <a:spcPct val="115000"/>
                        </a:lnSpc>
                        <a:spcAft>
                          <a:spcPts val="1000"/>
                        </a:spcAft>
                      </a:pPr>
                      <a:endParaRPr lang="en-GB" sz="1600">
                        <a:latin typeface="+mj-lt"/>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2D69B"/>
                    </a:solidFill>
                  </a:tcPr>
                </a:tc>
                <a:tc>
                  <a:txBody>
                    <a:bodyPr/>
                    <a:lstStyle/>
                    <a:p>
                      <a:pPr>
                        <a:lnSpc>
                          <a:spcPct val="115000"/>
                        </a:lnSpc>
                        <a:spcAft>
                          <a:spcPts val="1000"/>
                        </a:spcAft>
                      </a:pPr>
                      <a:endParaRPr lang="en-GB" sz="1600">
                        <a:latin typeface="+mj-lt"/>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nSpc>
                          <a:spcPct val="115000"/>
                        </a:lnSpc>
                        <a:spcAft>
                          <a:spcPts val="1000"/>
                        </a:spcAft>
                      </a:pPr>
                      <a:endParaRPr lang="en-GB" sz="1600">
                        <a:latin typeface="+mj-lt"/>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r>
              <a:tr h="268608">
                <a:tc>
                  <a:txBody>
                    <a:bodyPr/>
                    <a:lstStyle/>
                    <a:p>
                      <a:pPr>
                        <a:lnSpc>
                          <a:spcPct val="115000"/>
                        </a:lnSpc>
                        <a:spcAft>
                          <a:spcPts val="1000"/>
                        </a:spcAft>
                      </a:pPr>
                      <a:endParaRPr lang="en-GB" sz="1600">
                        <a:latin typeface="+mj-lt"/>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nSpc>
                          <a:spcPct val="115000"/>
                        </a:lnSpc>
                        <a:spcAft>
                          <a:spcPts val="1000"/>
                        </a:spcAft>
                      </a:pPr>
                      <a:endParaRPr lang="en-GB" sz="1600">
                        <a:latin typeface="+mj-lt"/>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nSpc>
                          <a:spcPct val="115000"/>
                        </a:lnSpc>
                        <a:spcAft>
                          <a:spcPts val="1000"/>
                        </a:spcAft>
                      </a:pPr>
                      <a:endParaRPr lang="en-GB" sz="1600">
                        <a:latin typeface="+mj-lt"/>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2D69B"/>
                    </a:solidFill>
                  </a:tcPr>
                </a:tc>
                <a:tc>
                  <a:txBody>
                    <a:bodyPr/>
                    <a:lstStyle/>
                    <a:p>
                      <a:pPr>
                        <a:lnSpc>
                          <a:spcPct val="115000"/>
                        </a:lnSpc>
                        <a:spcAft>
                          <a:spcPts val="1000"/>
                        </a:spcAft>
                      </a:pPr>
                      <a:endParaRPr lang="en-GB" sz="1600">
                        <a:latin typeface="+mj-lt"/>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nSpc>
                          <a:spcPct val="115000"/>
                        </a:lnSpc>
                        <a:spcAft>
                          <a:spcPts val="1000"/>
                        </a:spcAft>
                      </a:pPr>
                      <a:endParaRPr lang="en-GB" sz="1600">
                        <a:latin typeface="+mj-lt"/>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r>
              <a:tr h="268608">
                <a:tc>
                  <a:txBody>
                    <a:bodyPr/>
                    <a:lstStyle/>
                    <a:p>
                      <a:pPr>
                        <a:lnSpc>
                          <a:spcPct val="115000"/>
                        </a:lnSpc>
                        <a:spcAft>
                          <a:spcPts val="1000"/>
                        </a:spcAft>
                      </a:pPr>
                      <a:endParaRPr lang="en-GB" sz="1600">
                        <a:latin typeface="+mj-lt"/>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nSpc>
                          <a:spcPct val="115000"/>
                        </a:lnSpc>
                        <a:spcAft>
                          <a:spcPts val="1000"/>
                        </a:spcAft>
                      </a:pPr>
                      <a:endParaRPr lang="en-GB" sz="1600">
                        <a:latin typeface="+mj-lt"/>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6923C"/>
                    </a:solidFill>
                  </a:tcPr>
                </a:tc>
                <a:tc>
                  <a:txBody>
                    <a:bodyPr/>
                    <a:lstStyle/>
                    <a:p>
                      <a:pPr>
                        <a:lnSpc>
                          <a:spcPct val="115000"/>
                        </a:lnSpc>
                        <a:spcAft>
                          <a:spcPts val="1000"/>
                        </a:spcAft>
                      </a:pPr>
                      <a:endParaRPr lang="en-GB" sz="1600">
                        <a:latin typeface="+mj-lt"/>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2D69B"/>
                    </a:solidFill>
                  </a:tcPr>
                </a:tc>
                <a:tc>
                  <a:txBody>
                    <a:bodyPr/>
                    <a:lstStyle/>
                    <a:p>
                      <a:pPr>
                        <a:lnSpc>
                          <a:spcPct val="115000"/>
                        </a:lnSpc>
                        <a:spcAft>
                          <a:spcPts val="1000"/>
                        </a:spcAft>
                      </a:pPr>
                      <a:endParaRPr lang="en-GB" sz="1600">
                        <a:latin typeface="+mj-lt"/>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AF1DD"/>
                    </a:solidFill>
                  </a:tcPr>
                </a:tc>
                <a:tc>
                  <a:txBody>
                    <a:bodyPr/>
                    <a:lstStyle/>
                    <a:p>
                      <a:pPr>
                        <a:lnSpc>
                          <a:spcPct val="115000"/>
                        </a:lnSpc>
                        <a:spcAft>
                          <a:spcPts val="1000"/>
                        </a:spcAft>
                      </a:pPr>
                      <a:endParaRPr lang="en-GB" sz="1600">
                        <a:latin typeface="+mj-lt"/>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r>
              <a:tr h="268608">
                <a:tc>
                  <a:txBody>
                    <a:bodyPr/>
                    <a:lstStyle/>
                    <a:p>
                      <a:pPr>
                        <a:lnSpc>
                          <a:spcPct val="115000"/>
                        </a:lnSpc>
                        <a:spcAft>
                          <a:spcPts val="1000"/>
                        </a:spcAft>
                      </a:pPr>
                      <a:endParaRPr lang="en-GB" sz="1600">
                        <a:latin typeface="+mj-lt"/>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nSpc>
                          <a:spcPct val="115000"/>
                        </a:lnSpc>
                        <a:spcAft>
                          <a:spcPts val="1000"/>
                        </a:spcAft>
                      </a:pPr>
                      <a:endParaRPr lang="en-GB" sz="1600">
                        <a:latin typeface="+mj-lt"/>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6923C"/>
                    </a:solidFill>
                  </a:tcPr>
                </a:tc>
                <a:tc>
                  <a:txBody>
                    <a:bodyPr/>
                    <a:lstStyle/>
                    <a:p>
                      <a:pPr>
                        <a:lnSpc>
                          <a:spcPct val="115000"/>
                        </a:lnSpc>
                        <a:spcAft>
                          <a:spcPts val="1000"/>
                        </a:spcAft>
                      </a:pPr>
                      <a:endParaRPr lang="en-GB" sz="1600">
                        <a:latin typeface="+mj-lt"/>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2D69B"/>
                    </a:solidFill>
                  </a:tcPr>
                </a:tc>
                <a:tc>
                  <a:txBody>
                    <a:bodyPr/>
                    <a:lstStyle/>
                    <a:p>
                      <a:pPr>
                        <a:lnSpc>
                          <a:spcPct val="115000"/>
                        </a:lnSpc>
                        <a:spcAft>
                          <a:spcPts val="1000"/>
                        </a:spcAft>
                      </a:pPr>
                      <a:endParaRPr lang="en-GB" sz="1600">
                        <a:latin typeface="+mj-lt"/>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AF1DD"/>
                    </a:solidFill>
                  </a:tcPr>
                </a:tc>
                <a:tc>
                  <a:txBody>
                    <a:bodyPr/>
                    <a:lstStyle/>
                    <a:p>
                      <a:pPr>
                        <a:lnSpc>
                          <a:spcPct val="115000"/>
                        </a:lnSpc>
                        <a:spcAft>
                          <a:spcPts val="1000"/>
                        </a:spcAft>
                      </a:pPr>
                      <a:endParaRPr lang="en-GB" sz="1600">
                        <a:latin typeface="+mj-lt"/>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r>
              <a:tr h="268608">
                <a:tc>
                  <a:txBody>
                    <a:bodyPr/>
                    <a:lstStyle/>
                    <a:p>
                      <a:pPr>
                        <a:lnSpc>
                          <a:spcPct val="115000"/>
                        </a:lnSpc>
                        <a:spcAft>
                          <a:spcPts val="1000"/>
                        </a:spcAft>
                      </a:pPr>
                      <a:endParaRPr lang="en-GB" sz="1600">
                        <a:latin typeface="+mj-lt"/>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nSpc>
                          <a:spcPct val="115000"/>
                        </a:lnSpc>
                        <a:spcAft>
                          <a:spcPts val="1000"/>
                        </a:spcAft>
                      </a:pPr>
                      <a:endParaRPr lang="en-GB" sz="1600">
                        <a:latin typeface="+mj-lt"/>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6923C"/>
                    </a:solidFill>
                  </a:tcPr>
                </a:tc>
                <a:tc>
                  <a:txBody>
                    <a:bodyPr/>
                    <a:lstStyle/>
                    <a:p>
                      <a:pPr>
                        <a:lnSpc>
                          <a:spcPct val="115000"/>
                        </a:lnSpc>
                        <a:spcAft>
                          <a:spcPts val="1000"/>
                        </a:spcAft>
                      </a:pPr>
                      <a:endParaRPr lang="en-GB" sz="1600">
                        <a:latin typeface="+mj-lt"/>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2D69B"/>
                    </a:solidFill>
                  </a:tcPr>
                </a:tc>
                <a:tc>
                  <a:txBody>
                    <a:bodyPr/>
                    <a:lstStyle/>
                    <a:p>
                      <a:pPr>
                        <a:lnSpc>
                          <a:spcPct val="115000"/>
                        </a:lnSpc>
                        <a:spcAft>
                          <a:spcPts val="1000"/>
                        </a:spcAft>
                      </a:pPr>
                      <a:endParaRPr lang="en-GB" sz="1600">
                        <a:latin typeface="+mj-lt"/>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AF1DD"/>
                    </a:solidFill>
                  </a:tcPr>
                </a:tc>
                <a:tc>
                  <a:txBody>
                    <a:bodyPr/>
                    <a:lstStyle/>
                    <a:p>
                      <a:pPr>
                        <a:lnSpc>
                          <a:spcPct val="115000"/>
                        </a:lnSpc>
                        <a:spcAft>
                          <a:spcPts val="1000"/>
                        </a:spcAft>
                      </a:pPr>
                      <a:endParaRPr lang="en-GB" sz="1600">
                        <a:latin typeface="+mj-lt"/>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r>
              <a:tr h="268608">
                <a:tc>
                  <a:txBody>
                    <a:bodyPr/>
                    <a:lstStyle/>
                    <a:p>
                      <a:pPr>
                        <a:lnSpc>
                          <a:spcPct val="115000"/>
                        </a:lnSpc>
                        <a:spcAft>
                          <a:spcPts val="1000"/>
                        </a:spcAft>
                      </a:pPr>
                      <a:endParaRPr lang="en-GB" sz="1600">
                        <a:latin typeface="+mj-lt"/>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F6228"/>
                    </a:solidFill>
                  </a:tcPr>
                </a:tc>
                <a:tc>
                  <a:txBody>
                    <a:bodyPr/>
                    <a:lstStyle/>
                    <a:p>
                      <a:pPr>
                        <a:lnSpc>
                          <a:spcPct val="115000"/>
                        </a:lnSpc>
                        <a:spcAft>
                          <a:spcPts val="1000"/>
                        </a:spcAft>
                      </a:pPr>
                      <a:endParaRPr lang="en-GB" sz="1600">
                        <a:latin typeface="+mj-lt"/>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6923C"/>
                    </a:solidFill>
                  </a:tcPr>
                </a:tc>
                <a:tc>
                  <a:txBody>
                    <a:bodyPr/>
                    <a:lstStyle/>
                    <a:p>
                      <a:pPr>
                        <a:lnSpc>
                          <a:spcPct val="115000"/>
                        </a:lnSpc>
                        <a:spcAft>
                          <a:spcPts val="1000"/>
                        </a:spcAft>
                      </a:pPr>
                      <a:endParaRPr lang="en-GB" sz="1600">
                        <a:latin typeface="+mj-lt"/>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2D69B"/>
                    </a:solidFill>
                  </a:tcPr>
                </a:tc>
                <a:tc>
                  <a:txBody>
                    <a:bodyPr/>
                    <a:lstStyle/>
                    <a:p>
                      <a:pPr>
                        <a:lnSpc>
                          <a:spcPct val="115000"/>
                        </a:lnSpc>
                        <a:spcAft>
                          <a:spcPts val="1000"/>
                        </a:spcAft>
                      </a:pPr>
                      <a:endParaRPr lang="en-GB" sz="1600">
                        <a:latin typeface="+mj-lt"/>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AF1DD"/>
                    </a:solidFill>
                  </a:tcPr>
                </a:tc>
                <a:tc>
                  <a:txBody>
                    <a:bodyPr/>
                    <a:lstStyle/>
                    <a:p>
                      <a:pPr>
                        <a:lnSpc>
                          <a:spcPct val="115000"/>
                        </a:lnSpc>
                        <a:spcAft>
                          <a:spcPts val="1000"/>
                        </a:spcAft>
                      </a:pPr>
                      <a:endParaRPr lang="en-GB" sz="1600">
                        <a:latin typeface="+mj-lt"/>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r>
              <a:tr h="245738">
                <a:tc>
                  <a:txBody>
                    <a:bodyPr/>
                    <a:lstStyle/>
                    <a:p>
                      <a:pPr algn="ctr">
                        <a:lnSpc>
                          <a:spcPct val="115000"/>
                        </a:lnSpc>
                        <a:spcAft>
                          <a:spcPts val="1000"/>
                        </a:spcAft>
                      </a:pPr>
                      <a:r>
                        <a:rPr lang="en-GB" sz="1600">
                          <a:latin typeface="+mj-lt"/>
                          <a:ea typeface="Times New Roman"/>
                          <a:cs typeface="Times New Roman"/>
                        </a:rPr>
                        <a:t>AAAA</a:t>
                      </a:r>
                      <a:endParaRPr lang="en-GB" sz="1400">
                        <a:latin typeface="+mj-lt"/>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8CCE4"/>
                    </a:solidFill>
                  </a:tcPr>
                </a:tc>
                <a:tc>
                  <a:txBody>
                    <a:bodyPr/>
                    <a:lstStyle/>
                    <a:p>
                      <a:pPr algn="ctr">
                        <a:lnSpc>
                          <a:spcPct val="115000"/>
                        </a:lnSpc>
                        <a:spcAft>
                          <a:spcPts val="1000"/>
                        </a:spcAft>
                      </a:pPr>
                      <a:r>
                        <a:rPr lang="en-GB" sz="1600">
                          <a:latin typeface="+mj-lt"/>
                          <a:ea typeface="Times New Roman"/>
                          <a:cs typeface="Times New Roman"/>
                        </a:rPr>
                        <a:t>AAAa</a:t>
                      </a:r>
                      <a:endParaRPr lang="en-GB" sz="1400">
                        <a:latin typeface="+mj-lt"/>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8CCE4"/>
                    </a:solidFill>
                  </a:tcPr>
                </a:tc>
                <a:tc>
                  <a:txBody>
                    <a:bodyPr/>
                    <a:lstStyle/>
                    <a:p>
                      <a:pPr algn="ctr">
                        <a:lnSpc>
                          <a:spcPct val="115000"/>
                        </a:lnSpc>
                        <a:spcAft>
                          <a:spcPts val="1000"/>
                        </a:spcAft>
                      </a:pPr>
                      <a:r>
                        <a:rPr lang="en-GB" sz="1600">
                          <a:latin typeface="+mj-lt"/>
                          <a:ea typeface="Times New Roman"/>
                          <a:cs typeface="Times New Roman"/>
                        </a:rPr>
                        <a:t>AAaa</a:t>
                      </a:r>
                      <a:endParaRPr lang="en-GB" sz="1400">
                        <a:latin typeface="+mj-lt"/>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8CCE4"/>
                    </a:solidFill>
                  </a:tcPr>
                </a:tc>
                <a:tc>
                  <a:txBody>
                    <a:bodyPr/>
                    <a:lstStyle/>
                    <a:p>
                      <a:pPr algn="ctr">
                        <a:lnSpc>
                          <a:spcPct val="115000"/>
                        </a:lnSpc>
                        <a:spcAft>
                          <a:spcPts val="1000"/>
                        </a:spcAft>
                      </a:pPr>
                      <a:r>
                        <a:rPr lang="en-GB" sz="1600">
                          <a:latin typeface="+mj-lt"/>
                          <a:ea typeface="Times New Roman"/>
                          <a:cs typeface="Times New Roman"/>
                        </a:rPr>
                        <a:t>Aaaa</a:t>
                      </a:r>
                      <a:endParaRPr lang="en-GB" sz="1400">
                        <a:latin typeface="+mj-lt"/>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8CCE4"/>
                    </a:solidFill>
                  </a:tcPr>
                </a:tc>
                <a:tc>
                  <a:txBody>
                    <a:bodyPr/>
                    <a:lstStyle/>
                    <a:p>
                      <a:pPr algn="ctr">
                        <a:lnSpc>
                          <a:spcPct val="115000"/>
                        </a:lnSpc>
                        <a:spcAft>
                          <a:spcPts val="1000"/>
                        </a:spcAft>
                      </a:pPr>
                      <a:r>
                        <a:rPr lang="en-GB" sz="1600" dirty="0" err="1">
                          <a:latin typeface="+mj-lt"/>
                          <a:ea typeface="Times New Roman"/>
                          <a:cs typeface="Times New Roman"/>
                        </a:rPr>
                        <a:t>aaaa</a:t>
                      </a:r>
                      <a:endParaRPr lang="en-GB" sz="1400" dirty="0">
                        <a:latin typeface="+mj-lt"/>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8CCE4"/>
                    </a:solidFill>
                  </a:tcPr>
                </a:tc>
              </a:tr>
            </a:tbl>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dirty="0" smtClean="0"/>
              <a:t>Normal Distribution: “the natural distribution from basic gene theory”</a:t>
            </a:r>
            <a:endParaRPr lang="en-GB" dirty="0"/>
          </a:p>
        </p:txBody>
      </p:sp>
      <p:sp>
        <p:nvSpPr>
          <p:cNvPr id="3" name="Content Placeholder 2"/>
          <p:cNvSpPr>
            <a:spLocks noGrp="1"/>
          </p:cNvSpPr>
          <p:nvPr>
            <p:ph idx="1"/>
          </p:nvPr>
        </p:nvSpPr>
        <p:spPr/>
        <p:txBody>
          <a:bodyPr/>
          <a:lstStyle/>
          <a:p>
            <a:pPr lvl="0"/>
            <a:r>
              <a:rPr lang="en-GB" sz="2000" dirty="0" smtClean="0"/>
              <a:t>Assume that there 3 genes for being Tall </a:t>
            </a:r>
          </a:p>
          <a:p>
            <a:pPr lvl="0"/>
            <a:r>
              <a:rPr lang="en-GB" sz="2000" dirty="0" smtClean="0"/>
              <a:t>AAA, </a:t>
            </a:r>
            <a:r>
              <a:rPr lang="en-GB" sz="2000" dirty="0" err="1" smtClean="0"/>
              <a:t>Aaa</a:t>
            </a:r>
            <a:r>
              <a:rPr lang="en-GB" sz="2000" dirty="0" smtClean="0"/>
              <a:t>, </a:t>
            </a:r>
            <a:r>
              <a:rPr lang="en-GB" sz="2000" dirty="0" err="1" smtClean="0"/>
              <a:t>Aaa</a:t>
            </a:r>
            <a:r>
              <a:rPr lang="en-GB" sz="2000" dirty="0" smtClean="0"/>
              <a:t>, </a:t>
            </a:r>
            <a:r>
              <a:rPr lang="en-GB" sz="2000" dirty="0" err="1" smtClean="0"/>
              <a:t>aaa</a:t>
            </a:r>
            <a:r>
              <a:rPr lang="en-GB" sz="2000" dirty="0" smtClean="0"/>
              <a:t> from each parent</a:t>
            </a:r>
          </a:p>
          <a:p>
            <a:pPr lvl="0"/>
            <a:endParaRPr lang="en-GB" sz="2000" dirty="0" smtClean="0"/>
          </a:p>
          <a:p>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1720068464"/>
              </p:ext>
            </p:extLst>
          </p:nvPr>
        </p:nvGraphicFramePr>
        <p:xfrm>
          <a:off x="2771801" y="2564904"/>
          <a:ext cx="5180462" cy="1984248"/>
        </p:xfrm>
        <a:graphic>
          <a:graphicData uri="http://schemas.openxmlformats.org/drawingml/2006/table">
            <a:tbl>
              <a:tblPr/>
              <a:tblGrid>
                <a:gridCol w="801788"/>
                <a:gridCol w="729779"/>
                <a:gridCol w="729779"/>
                <a:gridCol w="729779"/>
                <a:gridCol w="729779"/>
                <a:gridCol w="729779"/>
                <a:gridCol w="729779"/>
              </a:tblGrid>
              <a:tr h="283464">
                <a:tc>
                  <a:txBody>
                    <a:bodyPr/>
                    <a:lstStyle/>
                    <a:p>
                      <a:pPr>
                        <a:lnSpc>
                          <a:spcPct val="115000"/>
                        </a:lnSpc>
                      </a:pPr>
                      <a:endParaRPr lang="en-GB" sz="1400" b="1" dirty="0">
                        <a:latin typeface="Calibri"/>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pPr>
                      <a:r>
                        <a:rPr lang="en-GB" sz="1400" b="1" dirty="0" smtClean="0">
                          <a:latin typeface="Calibri"/>
                        </a:rPr>
                        <a:t>AAA</a:t>
                      </a:r>
                      <a:endParaRPr lang="en-GB" sz="1400" b="1" dirty="0">
                        <a:latin typeface="Calibri"/>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pPr>
                      <a:r>
                        <a:rPr lang="en-GB" sz="1400" b="1" dirty="0" err="1" smtClean="0">
                          <a:latin typeface="Calibri"/>
                        </a:rPr>
                        <a:t>AAa</a:t>
                      </a:r>
                      <a:endParaRPr lang="en-GB" sz="1400" b="1" dirty="0">
                        <a:latin typeface="Calibri"/>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pPr>
                      <a:r>
                        <a:rPr lang="en-GB" sz="1400" b="1" dirty="0" err="1" smtClean="0">
                          <a:latin typeface="Calibri"/>
                        </a:rPr>
                        <a:t>AAa</a:t>
                      </a:r>
                      <a:endParaRPr lang="en-GB" sz="1400" b="1" dirty="0">
                        <a:latin typeface="Calibri"/>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pPr>
                      <a:r>
                        <a:rPr lang="en-GB" sz="1400" b="1" dirty="0" err="1" smtClean="0">
                          <a:latin typeface="Calibri"/>
                        </a:rPr>
                        <a:t>Aaa</a:t>
                      </a:r>
                      <a:endParaRPr lang="en-GB" sz="1400" b="1" dirty="0">
                        <a:latin typeface="Calibri"/>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1400" b="1" dirty="0" err="1" smtClean="0">
                          <a:latin typeface="Calibri"/>
                          <a:ea typeface="Calibri"/>
                          <a:cs typeface="Times New Roman"/>
                        </a:rPr>
                        <a:t>Aaa</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1400" b="1" dirty="0" err="1" smtClean="0">
                          <a:latin typeface="Calibri"/>
                          <a:ea typeface="Calibri"/>
                          <a:cs typeface="Times New Roman"/>
                        </a:rPr>
                        <a:t>aaa</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83464">
                <a:tc>
                  <a:txBody>
                    <a:bodyPr/>
                    <a:lstStyle/>
                    <a:p>
                      <a:pPr>
                        <a:lnSpc>
                          <a:spcPct val="115000"/>
                        </a:lnSpc>
                        <a:spcAft>
                          <a:spcPts val="0"/>
                        </a:spcAft>
                      </a:pPr>
                      <a:r>
                        <a:rPr lang="en-GB" sz="1400" b="1" dirty="0" smtClean="0">
                          <a:latin typeface="Calibri"/>
                          <a:ea typeface="Calibri"/>
                          <a:cs typeface="Times New Roman"/>
                        </a:rPr>
                        <a:t>AAA</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400" b="1" dirty="0" smtClean="0">
                          <a:latin typeface="Calibri"/>
                          <a:ea typeface="Calibri"/>
                          <a:cs typeface="Times New Roman"/>
                        </a:rPr>
                        <a:t>?</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400" b="1" dirty="0" smtClean="0">
                          <a:latin typeface="Calibri"/>
                          <a:ea typeface="Calibri"/>
                          <a:cs typeface="Times New Roman"/>
                        </a:rPr>
                        <a:t>?</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400" b="1" dirty="0" smtClean="0">
                          <a:latin typeface="Calibri"/>
                          <a:ea typeface="Calibri"/>
                          <a:cs typeface="Times New Roman"/>
                        </a:rPr>
                        <a:t>?</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400" b="1" dirty="0" smtClean="0">
                          <a:latin typeface="Calibri"/>
                          <a:ea typeface="Calibri"/>
                          <a:cs typeface="Times New Roman"/>
                        </a:rPr>
                        <a:t>?</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400" b="1" dirty="0" smtClean="0">
                          <a:latin typeface="Calibri"/>
                          <a:ea typeface="Calibri"/>
                          <a:cs typeface="Times New Roman"/>
                        </a:rPr>
                        <a:t>?</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en-GB" sz="1400" b="1" dirty="0" smtClean="0">
                          <a:latin typeface="Calibri"/>
                          <a:ea typeface="Calibri"/>
                          <a:cs typeface="Times New Roman"/>
                        </a:rPr>
                        <a:t>?</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83464">
                <a:tc>
                  <a:txBody>
                    <a:bodyPr/>
                    <a:lstStyle/>
                    <a:p>
                      <a:pPr>
                        <a:lnSpc>
                          <a:spcPct val="115000"/>
                        </a:lnSpc>
                        <a:spcAft>
                          <a:spcPts val="0"/>
                        </a:spcAft>
                      </a:pPr>
                      <a:r>
                        <a:rPr lang="en-GB" sz="1400" b="1" dirty="0" err="1" smtClean="0">
                          <a:latin typeface="Calibri"/>
                          <a:ea typeface="Calibri"/>
                          <a:cs typeface="Times New Roman"/>
                        </a:rPr>
                        <a:t>AAa</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400" b="1" dirty="0" smtClean="0">
                          <a:latin typeface="Calibri"/>
                          <a:ea typeface="Calibri"/>
                          <a:cs typeface="Times New Roman"/>
                        </a:rPr>
                        <a:t>?</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400" b="1" dirty="0" smtClean="0">
                          <a:latin typeface="Calibri"/>
                          <a:ea typeface="Calibri"/>
                          <a:cs typeface="Times New Roman"/>
                        </a:rPr>
                        <a:t>?</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400" b="1" dirty="0" smtClean="0">
                          <a:latin typeface="Calibri"/>
                          <a:ea typeface="Calibri"/>
                          <a:cs typeface="Times New Roman"/>
                        </a:rPr>
                        <a:t>?</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400" b="1" dirty="0" smtClean="0">
                          <a:latin typeface="Calibri"/>
                          <a:ea typeface="Calibri"/>
                          <a:cs typeface="Times New Roman"/>
                        </a:rPr>
                        <a:t>?</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400" b="1" dirty="0" smtClean="0">
                          <a:latin typeface="Calibri"/>
                          <a:ea typeface="Calibri"/>
                          <a:cs typeface="Times New Roman"/>
                        </a:rPr>
                        <a:t>?</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en-GB" sz="1400" b="1" dirty="0" smtClean="0">
                          <a:latin typeface="Calibri"/>
                          <a:ea typeface="Calibri"/>
                          <a:cs typeface="Times New Roman"/>
                        </a:rPr>
                        <a:t>?</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83464">
                <a:tc>
                  <a:txBody>
                    <a:bodyPr/>
                    <a:lstStyle/>
                    <a:p>
                      <a:pPr>
                        <a:lnSpc>
                          <a:spcPct val="115000"/>
                        </a:lnSpc>
                        <a:spcAft>
                          <a:spcPts val="0"/>
                        </a:spcAft>
                      </a:pPr>
                      <a:r>
                        <a:rPr lang="en-GB" sz="1400" b="1" dirty="0" err="1" smtClean="0">
                          <a:latin typeface="Calibri"/>
                          <a:ea typeface="Calibri"/>
                          <a:cs typeface="Times New Roman"/>
                        </a:rPr>
                        <a:t>AAa</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400" b="1" dirty="0" smtClean="0">
                          <a:latin typeface="Calibri"/>
                          <a:ea typeface="Calibri"/>
                          <a:cs typeface="Times New Roman"/>
                        </a:rPr>
                        <a:t>?</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400" b="1" dirty="0" smtClean="0">
                          <a:latin typeface="Calibri"/>
                          <a:ea typeface="Calibri"/>
                          <a:cs typeface="Times New Roman"/>
                        </a:rPr>
                        <a:t>?</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400" b="1" dirty="0" smtClean="0">
                          <a:latin typeface="Calibri"/>
                          <a:ea typeface="Calibri"/>
                          <a:cs typeface="Times New Roman"/>
                        </a:rPr>
                        <a:t>?</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400" b="1" dirty="0" smtClean="0">
                          <a:latin typeface="Calibri"/>
                          <a:ea typeface="Calibri"/>
                          <a:cs typeface="Times New Roman"/>
                        </a:rPr>
                        <a:t>?</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400" b="1" dirty="0" smtClean="0">
                          <a:latin typeface="Calibri"/>
                          <a:ea typeface="Calibri"/>
                          <a:cs typeface="Times New Roman"/>
                        </a:rPr>
                        <a:t>?</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en-GB" sz="1400" b="1" dirty="0" smtClean="0">
                          <a:latin typeface="Calibri"/>
                          <a:ea typeface="Calibri"/>
                          <a:cs typeface="Times New Roman"/>
                        </a:rPr>
                        <a:t>?</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83464">
                <a:tc>
                  <a:txBody>
                    <a:bodyPr/>
                    <a:lstStyle/>
                    <a:p>
                      <a:pPr>
                        <a:lnSpc>
                          <a:spcPct val="115000"/>
                        </a:lnSpc>
                        <a:spcAft>
                          <a:spcPts val="0"/>
                        </a:spcAft>
                      </a:pPr>
                      <a:r>
                        <a:rPr lang="en-GB" sz="1400" b="1" dirty="0" err="1" smtClean="0">
                          <a:latin typeface="Calibri"/>
                          <a:ea typeface="Calibri"/>
                          <a:cs typeface="Times New Roman"/>
                        </a:rPr>
                        <a:t>Aaa</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400" b="1" dirty="0" smtClean="0">
                          <a:latin typeface="Calibri"/>
                          <a:ea typeface="Calibri"/>
                          <a:cs typeface="Times New Roman"/>
                        </a:rPr>
                        <a:t>?</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400" b="1" dirty="0" smtClean="0">
                          <a:latin typeface="Calibri"/>
                          <a:ea typeface="Calibri"/>
                          <a:cs typeface="Times New Roman"/>
                        </a:rPr>
                        <a:t>?</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400" b="1" dirty="0" smtClean="0">
                          <a:latin typeface="Calibri"/>
                          <a:ea typeface="Calibri"/>
                          <a:cs typeface="Times New Roman"/>
                        </a:rPr>
                        <a:t>?</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400" b="1" dirty="0" smtClean="0">
                          <a:latin typeface="Calibri"/>
                          <a:ea typeface="Calibri"/>
                          <a:cs typeface="Times New Roman"/>
                        </a:rPr>
                        <a:t>?</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400" b="1" dirty="0" smtClean="0">
                          <a:latin typeface="Calibri"/>
                          <a:ea typeface="Calibri"/>
                          <a:cs typeface="Times New Roman"/>
                        </a:rPr>
                        <a:t>?</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en-GB" sz="1400" b="1" dirty="0" smtClean="0">
                          <a:latin typeface="Calibri"/>
                          <a:ea typeface="Calibri"/>
                          <a:cs typeface="Times New Roman"/>
                        </a:rPr>
                        <a:t>?</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83464">
                <a:tc>
                  <a:txBody>
                    <a:bodyPr/>
                    <a:lstStyle/>
                    <a:p>
                      <a:pPr>
                        <a:lnSpc>
                          <a:spcPct val="115000"/>
                        </a:lnSpc>
                        <a:spcAft>
                          <a:spcPts val="0"/>
                        </a:spcAft>
                      </a:pPr>
                      <a:r>
                        <a:rPr lang="en-GB" sz="1400" b="1" dirty="0" err="1" smtClean="0">
                          <a:latin typeface="Calibri"/>
                          <a:ea typeface="Calibri"/>
                          <a:cs typeface="Times New Roman"/>
                        </a:rPr>
                        <a:t>Aaa</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400" b="1" dirty="0" smtClean="0">
                          <a:latin typeface="Calibri"/>
                          <a:ea typeface="Calibri"/>
                          <a:cs typeface="Times New Roman"/>
                        </a:rPr>
                        <a:t>?</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400" b="1" dirty="0" smtClean="0">
                          <a:latin typeface="Calibri"/>
                          <a:ea typeface="Calibri"/>
                          <a:cs typeface="Times New Roman"/>
                        </a:rPr>
                        <a:t>?</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400" b="1" dirty="0" smtClean="0">
                          <a:latin typeface="Calibri"/>
                          <a:ea typeface="Calibri"/>
                          <a:cs typeface="Times New Roman"/>
                        </a:rPr>
                        <a:t>?</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400" b="1" dirty="0" smtClean="0">
                          <a:latin typeface="Calibri"/>
                          <a:ea typeface="Calibri"/>
                          <a:cs typeface="Times New Roman"/>
                        </a:rPr>
                        <a:t>?</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400" b="1" dirty="0" smtClean="0">
                          <a:latin typeface="Calibri"/>
                          <a:ea typeface="Calibri"/>
                          <a:cs typeface="Times New Roman"/>
                        </a:rPr>
                        <a:t>?</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en-GB" sz="1400" b="1" dirty="0" smtClean="0">
                          <a:latin typeface="Calibri"/>
                          <a:ea typeface="Calibri"/>
                          <a:cs typeface="Times New Roman"/>
                        </a:rPr>
                        <a:t>?</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83464">
                <a:tc>
                  <a:txBody>
                    <a:bodyPr/>
                    <a:lstStyle/>
                    <a:p>
                      <a:pPr>
                        <a:lnSpc>
                          <a:spcPct val="115000"/>
                        </a:lnSpc>
                        <a:spcAft>
                          <a:spcPts val="0"/>
                        </a:spcAft>
                      </a:pPr>
                      <a:r>
                        <a:rPr lang="en-GB" sz="1400" b="1" dirty="0" err="1" smtClean="0">
                          <a:latin typeface="Calibri"/>
                          <a:ea typeface="Calibri"/>
                          <a:cs typeface="Times New Roman"/>
                        </a:rPr>
                        <a:t>aaa</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400" b="1" dirty="0" smtClean="0">
                          <a:latin typeface="Calibri"/>
                          <a:ea typeface="Calibri"/>
                          <a:cs typeface="Times New Roman"/>
                        </a:rPr>
                        <a:t>?</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400" b="1" dirty="0" smtClean="0">
                          <a:latin typeface="Calibri"/>
                          <a:ea typeface="Calibri"/>
                          <a:cs typeface="Times New Roman"/>
                        </a:rPr>
                        <a:t>?</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400" b="1" dirty="0" smtClean="0">
                          <a:latin typeface="Calibri"/>
                          <a:ea typeface="Calibri"/>
                          <a:cs typeface="Times New Roman"/>
                        </a:rPr>
                        <a:t>?</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400" b="1" dirty="0" smtClean="0">
                          <a:latin typeface="Calibri"/>
                          <a:ea typeface="Calibri"/>
                          <a:cs typeface="Times New Roman"/>
                        </a:rPr>
                        <a:t>?</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400" b="1" dirty="0" smtClean="0">
                          <a:latin typeface="Calibri"/>
                          <a:ea typeface="Calibri"/>
                          <a:cs typeface="Times New Roman"/>
                        </a:rPr>
                        <a:t>?</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en-GB" sz="1400" b="1" dirty="0" smtClean="0">
                          <a:latin typeface="Calibri"/>
                          <a:ea typeface="Calibri"/>
                          <a:cs typeface="Times New Roman"/>
                        </a:rPr>
                        <a:t>?</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175721260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dirty="0" smtClean="0"/>
              <a:t>Normal Distribution: “the natural distribution from basic gene theory”</a:t>
            </a:r>
            <a:endParaRPr lang="en-GB" dirty="0"/>
          </a:p>
        </p:txBody>
      </p:sp>
      <p:sp>
        <p:nvSpPr>
          <p:cNvPr id="3" name="Content Placeholder 2"/>
          <p:cNvSpPr>
            <a:spLocks noGrp="1"/>
          </p:cNvSpPr>
          <p:nvPr>
            <p:ph idx="1"/>
          </p:nvPr>
        </p:nvSpPr>
        <p:spPr/>
        <p:txBody>
          <a:bodyPr/>
          <a:lstStyle/>
          <a:p>
            <a:pPr lvl="0"/>
            <a:r>
              <a:rPr lang="en-GB" sz="2000" dirty="0" smtClean="0"/>
              <a:t>Assume that there 3 genes for being Tall </a:t>
            </a:r>
          </a:p>
          <a:p>
            <a:pPr lvl="0"/>
            <a:r>
              <a:rPr lang="en-GB" sz="2000" dirty="0" smtClean="0"/>
              <a:t>AAA, </a:t>
            </a:r>
            <a:r>
              <a:rPr lang="en-GB" sz="2000" dirty="0" err="1" smtClean="0"/>
              <a:t>Aaa</a:t>
            </a:r>
            <a:r>
              <a:rPr lang="en-GB" sz="2000" dirty="0" smtClean="0"/>
              <a:t>, </a:t>
            </a:r>
            <a:r>
              <a:rPr lang="en-GB" sz="2000" dirty="0" err="1" smtClean="0"/>
              <a:t>Aaa</a:t>
            </a:r>
            <a:r>
              <a:rPr lang="en-GB" sz="2000" dirty="0" smtClean="0"/>
              <a:t>, </a:t>
            </a:r>
            <a:r>
              <a:rPr lang="en-GB" sz="2000" dirty="0" err="1" smtClean="0"/>
              <a:t>aaa</a:t>
            </a:r>
            <a:r>
              <a:rPr lang="en-GB" sz="2000" dirty="0" smtClean="0"/>
              <a:t> from each parent</a:t>
            </a:r>
          </a:p>
          <a:p>
            <a:pPr lvl="0"/>
            <a:endParaRPr lang="en-GB" sz="2000" dirty="0" smtClean="0"/>
          </a:p>
          <a:p>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1171245022"/>
              </p:ext>
            </p:extLst>
          </p:nvPr>
        </p:nvGraphicFramePr>
        <p:xfrm>
          <a:off x="2771801" y="2564904"/>
          <a:ext cx="5180462" cy="1984248"/>
        </p:xfrm>
        <a:graphic>
          <a:graphicData uri="http://schemas.openxmlformats.org/drawingml/2006/table">
            <a:tbl>
              <a:tblPr/>
              <a:tblGrid>
                <a:gridCol w="801788"/>
                <a:gridCol w="729779"/>
                <a:gridCol w="729779"/>
                <a:gridCol w="729779"/>
                <a:gridCol w="729779"/>
                <a:gridCol w="729779"/>
                <a:gridCol w="729779"/>
              </a:tblGrid>
              <a:tr h="283464">
                <a:tc>
                  <a:txBody>
                    <a:bodyPr/>
                    <a:lstStyle/>
                    <a:p>
                      <a:pPr>
                        <a:lnSpc>
                          <a:spcPct val="115000"/>
                        </a:lnSpc>
                      </a:pPr>
                      <a:endParaRPr lang="en-GB" sz="1400" b="1" dirty="0">
                        <a:latin typeface="Calibri"/>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pPr>
                      <a:r>
                        <a:rPr lang="en-GB" sz="1400" b="1" dirty="0" smtClean="0">
                          <a:latin typeface="Calibri"/>
                        </a:rPr>
                        <a:t>AAA</a:t>
                      </a:r>
                      <a:endParaRPr lang="en-GB" sz="1400" b="1" dirty="0">
                        <a:latin typeface="Calibri"/>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pPr>
                      <a:r>
                        <a:rPr lang="en-GB" sz="1400" b="1" dirty="0" err="1" smtClean="0">
                          <a:latin typeface="Calibri"/>
                        </a:rPr>
                        <a:t>AAa</a:t>
                      </a:r>
                      <a:endParaRPr lang="en-GB" sz="1400" b="1" dirty="0">
                        <a:latin typeface="Calibri"/>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pPr>
                      <a:r>
                        <a:rPr lang="en-GB" sz="1400" b="1" dirty="0" err="1" smtClean="0">
                          <a:latin typeface="Calibri"/>
                        </a:rPr>
                        <a:t>AAa</a:t>
                      </a:r>
                      <a:endParaRPr lang="en-GB" sz="1400" b="1" dirty="0">
                        <a:latin typeface="Calibri"/>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pPr>
                      <a:r>
                        <a:rPr lang="en-GB" sz="1400" b="1" dirty="0" err="1" smtClean="0">
                          <a:latin typeface="Calibri"/>
                        </a:rPr>
                        <a:t>Aaa</a:t>
                      </a:r>
                      <a:endParaRPr lang="en-GB" sz="1400" b="1" dirty="0">
                        <a:latin typeface="Calibri"/>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1400" b="1" dirty="0" err="1" smtClean="0">
                          <a:latin typeface="Calibri"/>
                          <a:ea typeface="Calibri"/>
                          <a:cs typeface="Times New Roman"/>
                        </a:rPr>
                        <a:t>Aaa</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1400" b="1" dirty="0" err="1" smtClean="0">
                          <a:latin typeface="Calibri"/>
                          <a:ea typeface="Calibri"/>
                          <a:cs typeface="Times New Roman"/>
                        </a:rPr>
                        <a:t>aaa</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83464">
                <a:tc>
                  <a:txBody>
                    <a:bodyPr/>
                    <a:lstStyle/>
                    <a:p>
                      <a:pPr>
                        <a:lnSpc>
                          <a:spcPct val="115000"/>
                        </a:lnSpc>
                        <a:spcAft>
                          <a:spcPts val="0"/>
                        </a:spcAft>
                      </a:pPr>
                      <a:r>
                        <a:rPr lang="en-GB" sz="1400" b="1" dirty="0" smtClean="0">
                          <a:latin typeface="Calibri"/>
                          <a:ea typeface="Calibri"/>
                          <a:cs typeface="Times New Roman"/>
                        </a:rPr>
                        <a:t>AAA</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1400" b="1" dirty="0" smtClean="0">
                          <a:latin typeface="Calibri"/>
                          <a:ea typeface="Calibri"/>
                          <a:cs typeface="Times New Roman"/>
                        </a:rPr>
                        <a:t>AAAAAA</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1400" b="1" dirty="0" err="1" smtClean="0">
                          <a:latin typeface="Calibri"/>
                          <a:ea typeface="Calibri"/>
                          <a:cs typeface="Times New Roman"/>
                        </a:rPr>
                        <a:t>AAAAAa</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1400" b="1" dirty="0" err="1" smtClean="0">
                          <a:latin typeface="Calibri"/>
                          <a:ea typeface="Calibri"/>
                          <a:cs typeface="Times New Roman"/>
                        </a:rPr>
                        <a:t>AAAAAa</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1400" b="1" dirty="0" err="1" smtClean="0">
                          <a:latin typeface="Calibri"/>
                          <a:ea typeface="Calibri"/>
                          <a:cs typeface="Times New Roman"/>
                        </a:rPr>
                        <a:t>AAAAaa</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1400" b="1" dirty="0" err="1" smtClean="0">
                          <a:latin typeface="Calibri"/>
                          <a:ea typeface="Calibri"/>
                          <a:cs typeface="Times New Roman"/>
                        </a:rPr>
                        <a:t>AAAAaa</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Aft>
                          <a:spcPts val="0"/>
                        </a:spcAft>
                      </a:pPr>
                      <a:r>
                        <a:rPr lang="en-GB" sz="1400" b="1" dirty="0" err="1" smtClean="0">
                          <a:latin typeface="Calibri"/>
                          <a:ea typeface="Calibri"/>
                          <a:cs typeface="Times New Roman"/>
                        </a:rPr>
                        <a:t>AAAaaa</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83464">
                <a:tc>
                  <a:txBody>
                    <a:bodyPr/>
                    <a:lstStyle/>
                    <a:p>
                      <a:pPr>
                        <a:lnSpc>
                          <a:spcPct val="115000"/>
                        </a:lnSpc>
                        <a:spcAft>
                          <a:spcPts val="0"/>
                        </a:spcAft>
                      </a:pPr>
                      <a:r>
                        <a:rPr lang="en-GB" sz="1400" b="1" dirty="0" err="1" smtClean="0">
                          <a:latin typeface="Calibri"/>
                          <a:ea typeface="Calibri"/>
                          <a:cs typeface="Times New Roman"/>
                        </a:rPr>
                        <a:t>AAa</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1400" b="1" dirty="0" err="1" smtClean="0">
                          <a:latin typeface="Calibri"/>
                          <a:ea typeface="Calibri"/>
                          <a:cs typeface="Times New Roman"/>
                        </a:rPr>
                        <a:t>AaaAAA</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1400" b="1" dirty="0" err="1" smtClean="0">
                          <a:latin typeface="Calibri"/>
                          <a:ea typeface="Calibri"/>
                          <a:cs typeface="Times New Roman"/>
                        </a:rPr>
                        <a:t>AaaAAa</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1400" b="1" dirty="0" err="1" smtClean="0">
                          <a:latin typeface="Calibri"/>
                          <a:ea typeface="Calibri"/>
                          <a:cs typeface="Times New Roman"/>
                        </a:rPr>
                        <a:t>AaaAAa</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GB" sz="1400" b="1" dirty="0" err="1" smtClean="0">
                          <a:latin typeface="Calibri"/>
                          <a:ea typeface="Calibri"/>
                          <a:cs typeface="Times New Roman"/>
                        </a:rPr>
                        <a:t>Aaa</a:t>
                      </a:r>
                      <a:r>
                        <a:rPr lang="en-GB" sz="1400" b="1" dirty="0" err="1" smtClean="0">
                          <a:latin typeface="Calibri"/>
                        </a:rPr>
                        <a:t>Aaa</a:t>
                      </a:r>
                      <a:endParaRPr lang="en-GB" sz="1400" b="1" dirty="0" smtClean="0">
                        <a:latin typeface="Calibri"/>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GB" sz="1400" b="1" dirty="0" err="1" smtClean="0">
                          <a:latin typeface="Calibri"/>
                          <a:ea typeface="Calibri"/>
                          <a:cs typeface="Times New Roman"/>
                        </a:rPr>
                        <a:t>Aaa</a:t>
                      </a:r>
                      <a:r>
                        <a:rPr lang="en-GB" sz="1400" b="1" dirty="0" err="1" smtClean="0">
                          <a:latin typeface="Calibri"/>
                        </a:rPr>
                        <a:t>Aaa</a:t>
                      </a:r>
                      <a:endParaRPr lang="en-GB" sz="1400" b="1" dirty="0" smtClean="0">
                        <a:latin typeface="Calibri"/>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GB" sz="1400" b="1" dirty="0" err="1" smtClean="0">
                          <a:latin typeface="Calibri"/>
                          <a:ea typeface="Calibri"/>
                          <a:cs typeface="Times New Roman"/>
                        </a:rPr>
                        <a:t>Aaaaaa</a:t>
                      </a:r>
                      <a:endParaRPr lang="en-GB" sz="1400" b="1" dirty="0" smtClean="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83464">
                <a:tc>
                  <a:txBody>
                    <a:bodyPr/>
                    <a:lstStyle/>
                    <a:p>
                      <a:pPr>
                        <a:lnSpc>
                          <a:spcPct val="115000"/>
                        </a:lnSpc>
                        <a:spcAft>
                          <a:spcPts val="0"/>
                        </a:spcAft>
                      </a:pPr>
                      <a:r>
                        <a:rPr lang="en-GB" sz="1400" b="1" dirty="0" err="1" smtClean="0">
                          <a:latin typeface="Calibri"/>
                          <a:ea typeface="Calibri"/>
                          <a:cs typeface="Times New Roman"/>
                        </a:rPr>
                        <a:t>AAa</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1400" b="1" dirty="0" err="1" smtClean="0">
                          <a:latin typeface="Calibri"/>
                          <a:ea typeface="Calibri"/>
                          <a:cs typeface="Times New Roman"/>
                        </a:rPr>
                        <a:t>AaaAAA</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1400" b="1" dirty="0" err="1" smtClean="0">
                          <a:latin typeface="Calibri"/>
                          <a:ea typeface="Calibri"/>
                          <a:cs typeface="Times New Roman"/>
                        </a:rPr>
                        <a:t>AaaAAa</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GB" sz="1400" b="1" dirty="0" err="1" smtClean="0">
                          <a:latin typeface="Calibri"/>
                          <a:ea typeface="Calibri"/>
                          <a:cs typeface="Times New Roman"/>
                        </a:rPr>
                        <a:t>Aaa</a:t>
                      </a:r>
                      <a:r>
                        <a:rPr lang="en-GB" sz="1400" b="1" dirty="0" err="1" smtClean="0">
                          <a:latin typeface="Calibri"/>
                        </a:rPr>
                        <a:t>AAa</a:t>
                      </a:r>
                      <a:endParaRPr lang="en-GB" sz="1400" b="1" dirty="0" smtClean="0">
                        <a:latin typeface="Calibri"/>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GB" sz="1400" b="1" dirty="0" err="1" smtClean="0">
                          <a:latin typeface="Calibri"/>
                          <a:ea typeface="Calibri"/>
                          <a:cs typeface="Times New Roman"/>
                        </a:rPr>
                        <a:t>Aaa</a:t>
                      </a:r>
                      <a:r>
                        <a:rPr lang="en-GB" sz="1400" b="1" dirty="0" err="1" smtClean="0">
                          <a:latin typeface="Calibri"/>
                        </a:rPr>
                        <a:t>Aaa</a:t>
                      </a:r>
                      <a:endParaRPr lang="en-GB" sz="1400" b="1" dirty="0" smtClean="0">
                        <a:latin typeface="Calibri"/>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GB" sz="1400" b="1" dirty="0" err="1" smtClean="0">
                          <a:latin typeface="Calibri"/>
                          <a:ea typeface="Calibri"/>
                          <a:cs typeface="Times New Roman"/>
                        </a:rPr>
                        <a:t>Aaa</a:t>
                      </a:r>
                      <a:r>
                        <a:rPr lang="en-GB" sz="1400" b="1" dirty="0" err="1" smtClean="0">
                          <a:latin typeface="Calibri"/>
                        </a:rPr>
                        <a:t>Aaa</a:t>
                      </a:r>
                      <a:endParaRPr lang="en-GB" sz="1400" b="1" dirty="0" smtClean="0">
                        <a:latin typeface="Calibri"/>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GB" sz="1400" b="1" dirty="0" err="1" smtClean="0">
                          <a:latin typeface="Calibri"/>
                          <a:ea typeface="Calibri"/>
                          <a:cs typeface="Times New Roman"/>
                        </a:rPr>
                        <a:t>Aaaaaa</a:t>
                      </a:r>
                      <a:endParaRPr lang="en-GB" sz="1400" b="1" dirty="0" smtClean="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83464">
                <a:tc>
                  <a:txBody>
                    <a:bodyPr/>
                    <a:lstStyle/>
                    <a:p>
                      <a:pPr>
                        <a:lnSpc>
                          <a:spcPct val="115000"/>
                        </a:lnSpc>
                        <a:spcAft>
                          <a:spcPts val="0"/>
                        </a:spcAft>
                      </a:pPr>
                      <a:r>
                        <a:rPr lang="en-GB" sz="1400" b="1" dirty="0" err="1" smtClean="0">
                          <a:latin typeface="Calibri"/>
                          <a:ea typeface="Calibri"/>
                          <a:cs typeface="Times New Roman"/>
                        </a:rPr>
                        <a:t>Aaa</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1400" b="1" dirty="0" err="1" smtClean="0">
                          <a:latin typeface="Calibri"/>
                          <a:ea typeface="Calibri"/>
                          <a:cs typeface="Times New Roman"/>
                        </a:rPr>
                        <a:t>AaaAAA</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1400" b="1" dirty="0" err="1" smtClean="0">
                          <a:latin typeface="Calibri"/>
                          <a:ea typeface="Calibri"/>
                          <a:cs typeface="Times New Roman"/>
                        </a:rPr>
                        <a:t>AaaAAa</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GB" sz="1400" b="1" dirty="0" err="1" smtClean="0">
                          <a:latin typeface="Calibri"/>
                          <a:ea typeface="Calibri"/>
                          <a:cs typeface="Times New Roman"/>
                        </a:rPr>
                        <a:t>Aaa</a:t>
                      </a:r>
                      <a:r>
                        <a:rPr lang="en-GB" sz="1400" b="1" dirty="0" err="1" smtClean="0">
                          <a:latin typeface="Calibri"/>
                        </a:rPr>
                        <a:t>AAa</a:t>
                      </a:r>
                      <a:endParaRPr lang="en-GB" sz="1400" b="1" dirty="0" smtClean="0">
                        <a:latin typeface="Calibri"/>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GB" sz="1400" b="1" dirty="0" err="1" smtClean="0">
                          <a:latin typeface="Calibri"/>
                          <a:ea typeface="Calibri"/>
                          <a:cs typeface="Times New Roman"/>
                        </a:rPr>
                        <a:t>Aaa</a:t>
                      </a:r>
                      <a:r>
                        <a:rPr lang="en-GB" sz="1400" b="1" dirty="0" err="1" smtClean="0">
                          <a:latin typeface="Calibri"/>
                        </a:rPr>
                        <a:t>Aaa</a:t>
                      </a:r>
                      <a:endParaRPr lang="en-GB" sz="1400" b="1" dirty="0" smtClean="0">
                        <a:latin typeface="Calibri"/>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GB" sz="1400" b="1" dirty="0" err="1" smtClean="0">
                          <a:latin typeface="Calibri"/>
                          <a:ea typeface="Calibri"/>
                          <a:cs typeface="Times New Roman"/>
                        </a:rPr>
                        <a:t>Aaa</a:t>
                      </a:r>
                      <a:r>
                        <a:rPr lang="en-GB" sz="1400" b="1" dirty="0" err="1" smtClean="0">
                          <a:latin typeface="Calibri"/>
                        </a:rPr>
                        <a:t>Aaa</a:t>
                      </a:r>
                      <a:endParaRPr lang="en-GB" sz="1400" b="1" dirty="0" smtClean="0">
                        <a:latin typeface="Calibri"/>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GB" sz="1400" b="1" dirty="0" err="1" smtClean="0">
                          <a:latin typeface="Calibri"/>
                          <a:ea typeface="Calibri"/>
                          <a:cs typeface="Times New Roman"/>
                        </a:rPr>
                        <a:t>Aaaaaa</a:t>
                      </a:r>
                      <a:endParaRPr lang="en-GB" sz="1400" b="1" dirty="0" smtClean="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83464">
                <a:tc>
                  <a:txBody>
                    <a:bodyPr/>
                    <a:lstStyle/>
                    <a:p>
                      <a:pPr>
                        <a:lnSpc>
                          <a:spcPct val="115000"/>
                        </a:lnSpc>
                        <a:spcAft>
                          <a:spcPts val="0"/>
                        </a:spcAft>
                      </a:pPr>
                      <a:r>
                        <a:rPr lang="en-GB" sz="1400" b="1" dirty="0" err="1" smtClean="0">
                          <a:latin typeface="Calibri"/>
                          <a:ea typeface="Calibri"/>
                          <a:cs typeface="Times New Roman"/>
                        </a:rPr>
                        <a:t>Aaa</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1400" b="1" dirty="0" err="1" smtClean="0">
                          <a:latin typeface="Calibri"/>
                          <a:ea typeface="Calibri"/>
                          <a:cs typeface="Times New Roman"/>
                        </a:rPr>
                        <a:t>AaaAAA</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1400" b="1" dirty="0" err="1" smtClean="0">
                          <a:latin typeface="Calibri"/>
                          <a:ea typeface="Calibri"/>
                          <a:cs typeface="Times New Roman"/>
                        </a:rPr>
                        <a:t>AaaAAa</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GB" sz="1400" b="1" dirty="0" err="1" smtClean="0">
                          <a:latin typeface="Calibri"/>
                          <a:ea typeface="Calibri"/>
                          <a:cs typeface="Times New Roman"/>
                        </a:rPr>
                        <a:t>Aaa</a:t>
                      </a:r>
                      <a:r>
                        <a:rPr lang="en-GB" sz="1400" b="1" dirty="0" err="1" smtClean="0">
                          <a:latin typeface="Calibri"/>
                        </a:rPr>
                        <a:t>AAa</a:t>
                      </a:r>
                      <a:endParaRPr lang="en-GB" sz="1400" b="1" dirty="0" smtClean="0">
                        <a:latin typeface="Calibri"/>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GB" sz="1400" b="1" dirty="0" err="1" smtClean="0">
                          <a:latin typeface="Calibri"/>
                          <a:ea typeface="Calibri"/>
                          <a:cs typeface="Times New Roman"/>
                        </a:rPr>
                        <a:t>Aaa</a:t>
                      </a:r>
                      <a:r>
                        <a:rPr lang="en-GB" sz="1400" b="1" dirty="0" err="1" smtClean="0">
                          <a:latin typeface="Calibri"/>
                        </a:rPr>
                        <a:t>Aaa</a:t>
                      </a:r>
                      <a:endParaRPr lang="en-GB" sz="1400" b="1" dirty="0" smtClean="0">
                        <a:latin typeface="Calibri"/>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GB" sz="1400" b="1" dirty="0" err="1" smtClean="0">
                          <a:latin typeface="Calibri"/>
                          <a:ea typeface="Calibri"/>
                          <a:cs typeface="Times New Roman"/>
                        </a:rPr>
                        <a:t>Aaa</a:t>
                      </a:r>
                      <a:r>
                        <a:rPr lang="en-GB" sz="1400" b="1" dirty="0" err="1" smtClean="0">
                          <a:latin typeface="Calibri"/>
                        </a:rPr>
                        <a:t>Aaa</a:t>
                      </a:r>
                      <a:endParaRPr lang="en-GB" sz="1400" b="1" dirty="0" smtClean="0">
                        <a:latin typeface="Calibri"/>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GB" sz="1400" b="1" dirty="0" err="1" smtClean="0">
                          <a:latin typeface="Calibri"/>
                          <a:ea typeface="Calibri"/>
                          <a:cs typeface="Times New Roman"/>
                        </a:rPr>
                        <a:t>Aaaaaa</a:t>
                      </a:r>
                      <a:endParaRPr lang="en-GB" sz="1400" b="1" dirty="0" smtClean="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83464">
                <a:tc>
                  <a:txBody>
                    <a:bodyPr/>
                    <a:lstStyle/>
                    <a:p>
                      <a:pPr>
                        <a:lnSpc>
                          <a:spcPct val="115000"/>
                        </a:lnSpc>
                        <a:spcAft>
                          <a:spcPts val="0"/>
                        </a:spcAft>
                      </a:pPr>
                      <a:r>
                        <a:rPr lang="en-GB" sz="1400" b="1" dirty="0" err="1" smtClean="0">
                          <a:latin typeface="Calibri"/>
                          <a:ea typeface="Calibri"/>
                          <a:cs typeface="Times New Roman"/>
                        </a:rPr>
                        <a:t>aaa</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1400" b="1" dirty="0" err="1" smtClean="0">
                          <a:latin typeface="Calibri"/>
                          <a:ea typeface="Calibri"/>
                          <a:cs typeface="Times New Roman"/>
                        </a:rPr>
                        <a:t>aaaAAA</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1400" b="1" dirty="0" err="1" smtClean="0">
                          <a:latin typeface="Calibri"/>
                          <a:ea typeface="Calibri"/>
                          <a:cs typeface="Times New Roman"/>
                        </a:rPr>
                        <a:t>aaaAAa</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GB" sz="1400" b="1" dirty="0" err="1" smtClean="0">
                          <a:latin typeface="Calibri"/>
                          <a:ea typeface="Calibri"/>
                          <a:cs typeface="Times New Roman"/>
                        </a:rPr>
                        <a:t>aaa</a:t>
                      </a:r>
                      <a:r>
                        <a:rPr lang="en-GB" sz="1400" b="1" dirty="0" err="1" smtClean="0">
                          <a:latin typeface="Calibri"/>
                        </a:rPr>
                        <a:t>AAa</a:t>
                      </a:r>
                      <a:endParaRPr lang="en-GB" sz="1400" b="1" dirty="0" smtClean="0">
                        <a:latin typeface="Calibri"/>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GB" sz="1400" b="1" dirty="0" err="1" smtClean="0">
                          <a:latin typeface="Calibri"/>
                          <a:ea typeface="Calibri"/>
                          <a:cs typeface="Times New Roman"/>
                        </a:rPr>
                        <a:t>aaa</a:t>
                      </a:r>
                      <a:r>
                        <a:rPr lang="en-GB" sz="1400" b="1" dirty="0" err="1" smtClean="0">
                          <a:latin typeface="Calibri"/>
                        </a:rPr>
                        <a:t>Aaa</a:t>
                      </a:r>
                      <a:endParaRPr lang="en-GB" sz="1400" b="1" dirty="0" smtClean="0">
                        <a:latin typeface="Calibri"/>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GB" sz="1400" b="1" dirty="0" err="1" smtClean="0">
                          <a:latin typeface="Calibri"/>
                          <a:ea typeface="Calibri"/>
                          <a:cs typeface="Times New Roman"/>
                        </a:rPr>
                        <a:t>aaa</a:t>
                      </a:r>
                      <a:r>
                        <a:rPr lang="en-GB" sz="1400" b="1" dirty="0" err="1" smtClean="0">
                          <a:latin typeface="Calibri"/>
                        </a:rPr>
                        <a:t>Aaa</a:t>
                      </a:r>
                      <a:endParaRPr lang="en-GB" sz="1400" b="1" dirty="0" smtClean="0">
                        <a:latin typeface="Calibri"/>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GB" sz="1400" b="1" dirty="0" err="1" smtClean="0">
                          <a:latin typeface="Calibri"/>
                          <a:ea typeface="Calibri"/>
                          <a:cs typeface="Times New Roman"/>
                        </a:rPr>
                        <a:t>aaaaaa</a:t>
                      </a:r>
                      <a:endParaRPr lang="en-GB" sz="1400" b="1" dirty="0" smtClean="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dirty="0" smtClean="0"/>
              <a:t>Normal Distribution: “the natural distribution from basic gene theory”</a:t>
            </a:r>
            <a:endParaRPr lang="en-GB" dirty="0"/>
          </a:p>
        </p:txBody>
      </p:sp>
      <p:sp>
        <p:nvSpPr>
          <p:cNvPr id="3" name="Content Placeholder 2"/>
          <p:cNvSpPr>
            <a:spLocks noGrp="1"/>
          </p:cNvSpPr>
          <p:nvPr>
            <p:ph idx="1"/>
          </p:nvPr>
        </p:nvSpPr>
        <p:spPr>
          <a:xfrm>
            <a:off x="251520" y="1340768"/>
            <a:ext cx="8229600" cy="4525963"/>
          </a:xfrm>
        </p:spPr>
        <p:txBody>
          <a:bodyPr/>
          <a:lstStyle/>
          <a:p>
            <a:pPr lvl="0"/>
            <a:r>
              <a:rPr lang="en-GB" sz="2000" dirty="0" smtClean="0"/>
              <a:t>AAA, </a:t>
            </a:r>
            <a:r>
              <a:rPr lang="en-GB" sz="2000" dirty="0" err="1" smtClean="0"/>
              <a:t>Aaa</a:t>
            </a:r>
            <a:r>
              <a:rPr lang="en-GB" sz="2000" dirty="0" smtClean="0"/>
              <a:t>, </a:t>
            </a:r>
            <a:r>
              <a:rPr lang="en-GB" sz="2000" dirty="0" err="1" smtClean="0"/>
              <a:t>Aaa</a:t>
            </a:r>
            <a:r>
              <a:rPr lang="en-GB" sz="2000" dirty="0" smtClean="0"/>
              <a:t>, </a:t>
            </a:r>
            <a:r>
              <a:rPr lang="en-GB" sz="2000" dirty="0" err="1" smtClean="0"/>
              <a:t>aaa</a:t>
            </a:r>
            <a:r>
              <a:rPr lang="en-GB" sz="2000" dirty="0" smtClean="0"/>
              <a:t> from each parent</a:t>
            </a:r>
          </a:p>
          <a:p>
            <a:pPr lvl="0"/>
            <a:r>
              <a:rPr lang="en-GB" sz="2000" dirty="0" smtClean="0"/>
              <a:t>Convert to numbers: A = 1, a =0</a:t>
            </a:r>
          </a:p>
          <a:p>
            <a:pPr lvl="0"/>
            <a:endParaRPr lang="en-GB" sz="2000" dirty="0" smtClean="0"/>
          </a:p>
          <a:p>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61026991"/>
              </p:ext>
            </p:extLst>
          </p:nvPr>
        </p:nvGraphicFramePr>
        <p:xfrm>
          <a:off x="3635896" y="2636912"/>
          <a:ext cx="5180462" cy="1984248"/>
        </p:xfrm>
        <a:graphic>
          <a:graphicData uri="http://schemas.openxmlformats.org/drawingml/2006/table">
            <a:tbl>
              <a:tblPr/>
              <a:tblGrid>
                <a:gridCol w="801788"/>
                <a:gridCol w="729779"/>
                <a:gridCol w="729779"/>
                <a:gridCol w="729779"/>
                <a:gridCol w="729779"/>
                <a:gridCol w="729779"/>
                <a:gridCol w="729779"/>
              </a:tblGrid>
              <a:tr h="283464">
                <a:tc>
                  <a:txBody>
                    <a:bodyPr/>
                    <a:lstStyle/>
                    <a:p>
                      <a:pPr algn="ctr">
                        <a:lnSpc>
                          <a:spcPct val="115000"/>
                        </a:lnSpc>
                      </a:pPr>
                      <a:endParaRPr lang="en-GB" sz="1400" b="1" dirty="0">
                        <a:latin typeface="Calibri"/>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alpha val="1000"/>
                      </a:srgbClr>
                    </a:solidFill>
                  </a:tcPr>
                </a:tc>
                <a:tc>
                  <a:txBody>
                    <a:bodyPr/>
                    <a:lstStyle/>
                    <a:p>
                      <a:pPr algn="ctr">
                        <a:lnSpc>
                          <a:spcPct val="115000"/>
                        </a:lnSpc>
                      </a:pPr>
                      <a:r>
                        <a:rPr lang="en-GB" sz="1400" b="1" dirty="0" smtClean="0">
                          <a:latin typeface="Calibri"/>
                        </a:rPr>
                        <a:t>3</a:t>
                      </a:r>
                      <a:endParaRPr lang="en-GB" sz="1400" b="1" dirty="0">
                        <a:latin typeface="Calibri"/>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a:lnSpc>
                          <a:spcPct val="115000"/>
                        </a:lnSpc>
                      </a:pPr>
                      <a:r>
                        <a:rPr lang="en-GB" sz="1400" b="1" dirty="0" smtClean="0">
                          <a:latin typeface="Calibri"/>
                        </a:rPr>
                        <a:t>2</a:t>
                      </a:r>
                      <a:endParaRPr lang="en-GB" sz="1400" b="1" dirty="0">
                        <a:latin typeface="Calibri"/>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a:lnSpc>
                          <a:spcPct val="115000"/>
                        </a:lnSpc>
                      </a:pPr>
                      <a:r>
                        <a:rPr lang="en-GB" sz="1400" b="1" dirty="0" smtClean="0">
                          <a:latin typeface="Calibri"/>
                        </a:rPr>
                        <a:t>2</a:t>
                      </a:r>
                      <a:endParaRPr lang="en-GB" sz="1400" b="1" dirty="0">
                        <a:latin typeface="Calibri"/>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a:lnSpc>
                          <a:spcPct val="115000"/>
                        </a:lnSpc>
                      </a:pPr>
                      <a:r>
                        <a:rPr lang="en-GB" sz="1400" b="1" dirty="0" smtClean="0">
                          <a:latin typeface="Calibri"/>
                        </a:rPr>
                        <a:t>1</a:t>
                      </a:r>
                      <a:endParaRPr lang="en-GB" sz="1400" b="1" dirty="0">
                        <a:latin typeface="Calibri"/>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a:lnSpc>
                          <a:spcPct val="115000"/>
                        </a:lnSpc>
                        <a:spcAft>
                          <a:spcPts val="0"/>
                        </a:spcAft>
                      </a:pPr>
                      <a:r>
                        <a:rPr lang="en-GB" sz="1400" b="1" dirty="0" smtClean="0">
                          <a:latin typeface="Calibri"/>
                          <a:ea typeface="Calibri"/>
                          <a:cs typeface="Times New Roman"/>
                        </a:rPr>
                        <a:t>1</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a:lnSpc>
                          <a:spcPct val="115000"/>
                        </a:lnSpc>
                        <a:spcAft>
                          <a:spcPts val="0"/>
                        </a:spcAft>
                      </a:pPr>
                      <a:r>
                        <a:rPr lang="en-GB" sz="1400" b="1" dirty="0" smtClean="0">
                          <a:latin typeface="Calibri"/>
                          <a:ea typeface="Calibri"/>
                          <a:cs typeface="Times New Roman"/>
                        </a:rPr>
                        <a:t>0</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r>
              <a:tr h="283464">
                <a:tc>
                  <a:txBody>
                    <a:bodyPr/>
                    <a:lstStyle/>
                    <a:p>
                      <a:pPr algn="ctr">
                        <a:lnSpc>
                          <a:spcPct val="115000"/>
                        </a:lnSpc>
                        <a:spcAft>
                          <a:spcPts val="0"/>
                        </a:spcAft>
                      </a:pPr>
                      <a:r>
                        <a:rPr lang="en-GB" sz="1400" b="1" dirty="0" smtClean="0">
                          <a:latin typeface="Calibri"/>
                          <a:ea typeface="Calibri"/>
                          <a:cs typeface="Times New Roman"/>
                        </a:rPr>
                        <a:t>3</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a:lnSpc>
                          <a:spcPct val="115000"/>
                        </a:lnSpc>
                        <a:spcAft>
                          <a:spcPts val="0"/>
                        </a:spcAft>
                      </a:pPr>
                      <a:r>
                        <a:rPr lang="en-GB" sz="1400" b="1" dirty="0" smtClean="0">
                          <a:latin typeface="Calibri"/>
                          <a:ea typeface="Calibri"/>
                          <a:cs typeface="Times New Roman"/>
                        </a:rPr>
                        <a:t>?</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ctr">
                        <a:lnSpc>
                          <a:spcPct val="115000"/>
                        </a:lnSpc>
                        <a:spcAft>
                          <a:spcPts val="0"/>
                        </a:spcAft>
                      </a:pPr>
                      <a:r>
                        <a:rPr lang="en-GB" sz="1400" b="1" dirty="0" smtClean="0">
                          <a:latin typeface="Calibri"/>
                          <a:ea typeface="Calibri"/>
                          <a:cs typeface="Times New Roman"/>
                        </a:rPr>
                        <a:t>?</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75000"/>
                      </a:schemeClr>
                    </a:solidFill>
                  </a:tcPr>
                </a:tc>
                <a:tc>
                  <a:txBody>
                    <a:bodyPr/>
                    <a:lstStyle/>
                    <a:p>
                      <a:pPr algn="ctr">
                        <a:lnSpc>
                          <a:spcPct val="115000"/>
                        </a:lnSpc>
                        <a:spcAft>
                          <a:spcPts val="0"/>
                        </a:spcAft>
                      </a:pPr>
                      <a:r>
                        <a:rPr lang="en-GB" sz="1400" b="1" dirty="0" smtClean="0">
                          <a:latin typeface="Calibri"/>
                          <a:ea typeface="Calibri"/>
                          <a:cs typeface="Times New Roman"/>
                        </a:rPr>
                        <a:t>?</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75000"/>
                      </a:schemeClr>
                    </a:solidFill>
                  </a:tcPr>
                </a:tc>
                <a:tc>
                  <a:txBody>
                    <a:bodyPr/>
                    <a:lstStyle/>
                    <a:p>
                      <a:pPr algn="ctr">
                        <a:lnSpc>
                          <a:spcPct val="115000"/>
                        </a:lnSpc>
                        <a:spcAft>
                          <a:spcPts val="0"/>
                        </a:spcAft>
                      </a:pPr>
                      <a:r>
                        <a:rPr lang="en-GB" sz="1400" b="1" dirty="0" smtClean="0">
                          <a:latin typeface="Calibri"/>
                          <a:ea typeface="Calibri"/>
                          <a:cs typeface="Times New Roman"/>
                        </a:rPr>
                        <a:t>?</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50000"/>
                      </a:schemeClr>
                    </a:solidFill>
                  </a:tcPr>
                </a:tc>
                <a:tc>
                  <a:txBody>
                    <a:bodyPr/>
                    <a:lstStyle/>
                    <a:p>
                      <a:pPr algn="ctr">
                        <a:lnSpc>
                          <a:spcPct val="115000"/>
                        </a:lnSpc>
                        <a:spcAft>
                          <a:spcPts val="0"/>
                        </a:spcAft>
                      </a:pPr>
                      <a:r>
                        <a:rPr lang="en-GB" sz="1400" b="1" dirty="0" smtClean="0">
                          <a:latin typeface="Calibri"/>
                          <a:ea typeface="Calibri"/>
                          <a:cs typeface="Times New Roman"/>
                        </a:rPr>
                        <a:t>?</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50000"/>
                      </a:schemeClr>
                    </a:solidFill>
                  </a:tcPr>
                </a:tc>
                <a:tc>
                  <a:txBody>
                    <a:bodyPr/>
                    <a:lstStyle/>
                    <a:p>
                      <a:pPr algn="ctr">
                        <a:lnSpc>
                          <a:spcPct val="115000"/>
                        </a:lnSpc>
                        <a:spcAft>
                          <a:spcPts val="0"/>
                        </a:spcAft>
                      </a:pPr>
                      <a:r>
                        <a:rPr lang="en-GB" sz="1400" b="1" dirty="0" smtClean="0">
                          <a:latin typeface="Calibri"/>
                          <a:ea typeface="Calibri"/>
                          <a:cs typeface="Times New Roman"/>
                        </a:rPr>
                        <a:t>?</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r>
              <a:tr h="283464">
                <a:tc>
                  <a:txBody>
                    <a:bodyPr/>
                    <a:lstStyle/>
                    <a:p>
                      <a:pPr algn="ctr">
                        <a:lnSpc>
                          <a:spcPct val="115000"/>
                        </a:lnSpc>
                        <a:spcAft>
                          <a:spcPts val="0"/>
                        </a:spcAft>
                      </a:pPr>
                      <a:r>
                        <a:rPr lang="en-GB" sz="1400" b="1" dirty="0" smtClean="0">
                          <a:latin typeface="Calibri"/>
                          <a:ea typeface="Calibri"/>
                          <a:cs typeface="Times New Roman"/>
                        </a:rPr>
                        <a:t>2</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a:lnSpc>
                          <a:spcPct val="115000"/>
                        </a:lnSpc>
                        <a:spcAft>
                          <a:spcPts val="0"/>
                        </a:spcAft>
                      </a:pPr>
                      <a:r>
                        <a:rPr lang="en-GB" sz="1400" b="1" dirty="0" smtClean="0">
                          <a:latin typeface="Calibri"/>
                          <a:ea typeface="Calibri"/>
                          <a:cs typeface="Times New Roman"/>
                        </a:rPr>
                        <a:t>?</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75000"/>
                      </a:schemeClr>
                    </a:solidFill>
                  </a:tcPr>
                </a:tc>
                <a:tc>
                  <a:txBody>
                    <a:bodyPr/>
                    <a:lstStyle/>
                    <a:p>
                      <a:pPr algn="ctr">
                        <a:lnSpc>
                          <a:spcPct val="115000"/>
                        </a:lnSpc>
                        <a:spcAft>
                          <a:spcPts val="0"/>
                        </a:spcAft>
                      </a:pPr>
                      <a:r>
                        <a:rPr lang="en-GB" sz="1400" b="1" dirty="0" smtClean="0">
                          <a:latin typeface="Calibri"/>
                          <a:ea typeface="Calibri"/>
                          <a:cs typeface="Times New Roman"/>
                        </a:rPr>
                        <a:t>?</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50000"/>
                      </a:schemeClr>
                    </a:solidFill>
                  </a:tcPr>
                </a:tc>
                <a:tc>
                  <a:txBody>
                    <a:bodyPr/>
                    <a:lstStyle/>
                    <a:p>
                      <a:pPr algn="ctr">
                        <a:lnSpc>
                          <a:spcPct val="115000"/>
                        </a:lnSpc>
                        <a:spcAft>
                          <a:spcPts val="0"/>
                        </a:spcAft>
                      </a:pPr>
                      <a:r>
                        <a:rPr lang="en-GB" sz="1400" b="1" dirty="0" smtClean="0">
                          <a:latin typeface="Calibri"/>
                          <a:ea typeface="Calibri"/>
                          <a:cs typeface="Times New Roman"/>
                        </a:rPr>
                        <a:t>?</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50000"/>
                      </a:schemeClr>
                    </a:solidFill>
                  </a:tcPr>
                </a:tc>
                <a:tc>
                  <a:txBody>
                    <a:bodyPr/>
                    <a:lstStyle/>
                    <a:p>
                      <a:pPr algn="ctr">
                        <a:lnSpc>
                          <a:spcPct val="115000"/>
                        </a:lnSpc>
                        <a:spcAft>
                          <a:spcPts val="0"/>
                        </a:spcAft>
                      </a:pPr>
                      <a:r>
                        <a:rPr lang="en-GB" sz="1400" b="1" dirty="0" smtClean="0">
                          <a:latin typeface="Calibri"/>
                          <a:ea typeface="Calibri"/>
                          <a:cs typeface="Times New Roman"/>
                        </a:rPr>
                        <a:t>?</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a:lnSpc>
                          <a:spcPct val="115000"/>
                        </a:lnSpc>
                        <a:spcAft>
                          <a:spcPts val="0"/>
                        </a:spcAft>
                      </a:pPr>
                      <a:r>
                        <a:rPr lang="en-GB" sz="1400" b="1" dirty="0" smtClean="0">
                          <a:latin typeface="Calibri"/>
                          <a:ea typeface="Calibri"/>
                          <a:cs typeface="Times New Roman"/>
                        </a:rPr>
                        <a:t>?</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a:lnSpc>
                          <a:spcPct val="115000"/>
                        </a:lnSpc>
                        <a:spcAft>
                          <a:spcPts val="0"/>
                        </a:spcAft>
                      </a:pPr>
                      <a:r>
                        <a:rPr lang="en-GB" sz="1400" b="1" dirty="0" smtClean="0">
                          <a:latin typeface="Calibri"/>
                          <a:ea typeface="Calibri"/>
                          <a:cs typeface="Times New Roman"/>
                        </a:rPr>
                        <a:t>?</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83464">
                <a:tc>
                  <a:txBody>
                    <a:bodyPr/>
                    <a:lstStyle/>
                    <a:p>
                      <a:pPr algn="ctr">
                        <a:lnSpc>
                          <a:spcPct val="115000"/>
                        </a:lnSpc>
                        <a:spcAft>
                          <a:spcPts val="0"/>
                        </a:spcAft>
                      </a:pPr>
                      <a:r>
                        <a:rPr lang="en-GB" sz="1400" b="1" dirty="0" smtClean="0">
                          <a:latin typeface="Calibri"/>
                          <a:ea typeface="Calibri"/>
                          <a:cs typeface="Times New Roman"/>
                        </a:rPr>
                        <a:t>2</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a:lnSpc>
                          <a:spcPct val="115000"/>
                        </a:lnSpc>
                        <a:spcAft>
                          <a:spcPts val="0"/>
                        </a:spcAft>
                      </a:pPr>
                      <a:r>
                        <a:rPr lang="en-GB" sz="1400" b="1" dirty="0" smtClean="0">
                          <a:latin typeface="Calibri"/>
                          <a:ea typeface="Calibri"/>
                          <a:cs typeface="Times New Roman"/>
                        </a:rPr>
                        <a:t>?</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75000"/>
                      </a:schemeClr>
                    </a:solidFill>
                  </a:tcPr>
                </a:tc>
                <a:tc>
                  <a:txBody>
                    <a:bodyPr/>
                    <a:lstStyle/>
                    <a:p>
                      <a:pPr algn="ctr">
                        <a:lnSpc>
                          <a:spcPct val="115000"/>
                        </a:lnSpc>
                        <a:spcAft>
                          <a:spcPts val="0"/>
                        </a:spcAft>
                      </a:pPr>
                      <a:r>
                        <a:rPr lang="en-GB" sz="1400" b="1" dirty="0" smtClean="0">
                          <a:latin typeface="Calibri"/>
                          <a:ea typeface="Calibri"/>
                          <a:cs typeface="Times New Roman"/>
                        </a:rPr>
                        <a:t>?</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50000"/>
                      </a:schemeClr>
                    </a:solidFill>
                  </a:tcPr>
                </a:tc>
                <a:tc>
                  <a:txBody>
                    <a:bodyPr/>
                    <a:lstStyle/>
                    <a:p>
                      <a:pPr algn="ctr">
                        <a:lnSpc>
                          <a:spcPct val="115000"/>
                        </a:lnSpc>
                        <a:spcAft>
                          <a:spcPts val="0"/>
                        </a:spcAft>
                      </a:pPr>
                      <a:r>
                        <a:rPr lang="en-GB" sz="1400" b="1" dirty="0" smtClean="0">
                          <a:latin typeface="Calibri"/>
                          <a:ea typeface="Calibri"/>
                          <a:cs typeface="Times New Roman"/>
                        </a:rPr>
                        <a:t>?</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50000"/>
                      </a:schemeClr>
                    </a:solidFill>
                  </a:tcPr>
                </a:tc>
                <a:tc>
                  <a:txBody>
                    <a:bodyPr/>
                    <a:lstStyle/>
                    <a:p>
                      <a:pPr algn="ctr">
                        <a:lnSpc>
                          <a:spcPct val="115000"/>
                        </a:lnSpc>
                        <a:spcAft>
                          <a:spcPts val="0"/>
                        </a:spcAft>
                      </a:pPr>
                      <a:r>
                        <a:rPr lang="en-GB" sz="1400" b="1" dirty="0" smtClean="0">
                          <a:latin typeface="Calibri"/>
                          <a:ea typeface="Calibri"/>
                          <a:cs typeface="Times New Roman"/>
                        </a:rPr>
                        <a:t>?</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a:lnSpc>
                          <a:spcPct val="115000"/>
                        </a:lnSpc>
                        <a:spcAft>
                          <a:spcPts val="0"/>
                        </a:spcAft>
                      </a:pPr>
                      <a:r>
                        <a:rPr lang="en-GB" sz="1400" b="1" dirty="0" smtClean="0">
                          <a:latin typeface="Calibri"/>
                          <a:ea typeface="Calibri"/>
                          <a:cs typeface="Times New Roman"/>
                        </a:rPr>
                        <a:t>?</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a:lnSpc>
                          <a:spcPct val="115000"/>
                        </a:lnSpc>
                        <a:spcAft>
                          <a:spcPts val="0"/>
                        </a:spcAft>
                      </a:pPr>
                      <a:r>
                        <a:rPr lang="en-GB" sz="1400" b="1" dirty="0" smtClean="0">
                          <a:latin typeface="Calibri"/>
                          <a:ea typeface="Calibri"/>
                          <a:cs typeface="Times New Roman"/>
                        </a:rPr>
                        <a:t>?</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83464">
                <a:tc>
                  <a:txBody>
                    <a:bodyPr/>
                    <a:lstStyle/>
                    <a:p>
                      <a:pPr algn="ctr">
                        <a:lnSpc>
                          <a:spcPct val="115000"/>
                        </a:lnSpc>
                        <a:spcAft>
                          <a:spcPts val="0"/>
                        </a:spcAft>
                      </a:pPr>
                      <a:r>
                        <a:rPr lang="en-GB" sz="1400" b="1" dirty="0" smtClean="0">
                          <a:latin typeface="Calibri"/>
                          <a:ea typeface="Calibri"/>
                          <a:cs typeface="Times New Roman"/>
                        </a:rPr>
                        <a:t>1</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a:lnSpc>
                          <a:spcPct val="115000"/>
                        </a:lnSpc>
                        <a:spcAft>
                          <a:spcPts val="0"/>
                        </a:spcAft>
                      </a:pPr>
                      <a:r>
                        <a:rPr lang="en-GB" sz="1400" b="1" dirty="0" smtClean="0">
                          <a:latin typeface="Calibri"/>
                          <a:ea typeface="Calibri"/>
                          <a:cs typeface="Times New Roman"/>
                        </a:rPr>
                        <a:t>?</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50000"/>
                      </a:schemeClr>
                    </a:solidFill>
                  </a:tcPr>
                </a:tc>
                <a:tc>
                  <a:txBody>
                    <a:bodyPr/>
                    <a:lstStyle/>
                    <a:p>
                      <a:pPr algn="ctr">
                        <a:lnSpc>
                          <a:spcPct val="115000"/>
                        </a:lnSpc>
                        <a:spcAft>
                          <a:spcPts val="0"/>
                        </a:spcAft>
                      </a:pPr>
                      <a:r>
                        <a:rPr lang="en-GB" sz="1400" b="1" dirty="0" smtClean="0">
                          <a:latin typeface="Calibri"/>
                          <a:ea typeface="Calibri"/>
                          <a:cs typeface="Times New Roman"/>
                        </a:rPr>
                        <a:t>?</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a:lnSpc>
                          <a:spcPct val="115000"/>
                        </a:lnSpc>
                        <a:spcAft>
                          <a:spcPts val="0"/>
                        </a:spcAft>
                      </a:pPr>
                      <a:r>
                        <a:rPr lang="en-GB" sz="1400" b="1" dirty="0" smtClean="0">
                          <a:latin typeface="Calibri"/>
                          <a:ea typeface="Calibri"/>
                          <a:cs typeface="Times New Roman"/>
                        </a:rPr>
                        <a:t>?</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a:lnSpc>
                          <a:spcPct val="115000"/>
                        </a:lnSpc>
                        <a:spcAft>
                          <a:spcPts val="0"/>
                        </a:spcAft>
                      </a:pPr>
                      <a:r>
                        <a:rPr lang="en-GB" sz="1400" b="1" dirty="0" smtClean="0">
                          <a:latin typeface="Calibri"/>
                          <a:ea typeface="Calibri"/>
                          <a:cs typeface="Times New Roman"/>
                        </a:rPr>
                        <a:t>?</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50000"/>
                      </a:schemeClr>
                    </a:solidFill>
                  </a:tcPr>
                </a:tc>
                <a:tc>
                  <a:txBody>
                    <a:bodyPr/>
                    <a:lstStyle/>
                    <a:p>
                      <a:pPr algn="ctr">
                        <a:lnSpc>
                          <a:spcPct val="115000"/>
                        </a:lnSpc>
                        <a:spcAft>
                          <a:spcPts val="0"/>
                        </a:spcAft>
                      </a:pPr>
                      <a:r>
                        <a:rPr lang="en-GB" sz="1400" b="1" dirty="0" smtClean="0">
                          <a:latin typeface="Calibri"/>
                          <a:ea typeface="Calibri"/>
                          <a:cs typeface="Times New Roman"/>
                        </a:rPr>
                        <a:t>?</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50000"/>
                      </a:schemeClr>
                    </a:solidFill>
                  </a:tcPr>
                </a:tc>
                <a:tc>
                  <a:txBody>
                    <a:bodyPr/>
                    <a:lstStyle/>
                    <a:p>
                      <a:pPr algn="ctr">
                        <a:lnSpc>
                          <a:spcPct val="115000"/>
                        </a:lnSpc>
                        <a:spcAft>
                          <a:spcPts val="0"/>
                        </a:spcAft>
                      </a:pPr>
                      <a:r>
                        <a:rPr lang="en-GB" sz="1400" b="1" dirty="0" smtClean="0">
                          <a:latin typeface="Calibri"/>
                          <a:ea typeface="Calibri"/>
                          <a:cs typeface="Times New Roman"/>
                        </a:rPr>
                        <a:t>?</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75000"/>
                      </a:schemeClr>
                    </a:solidFill>
                  </a:tcPr>
                </a:tc>
              </a:tr>
              <a:tr h="283464">
                <a:tc>
                  <a:txBody>
                    <a:bodyPr/>
                    <a:lstStyle/>
                    <a:p>
                      <a:pPr algn="ctr">
                        <a:lnSpc>
                          <a:spcPct val="115000"/>
                        </a:lnSpc>
                        <a:spcAft>
                          <a:spcPts val="0"/>
                        </a:spcAft>
                      </a:pPr>
                      <a:r>
                        <a:rPr lang="en-GB" sz="1400" b="1" dirty="0" smtClean="0">
                          <a:latin typeface="Calibri"/>
                          <a:ea typeface="Calibri"/>
                          <a:cs typeface="Times New Roman"/>
                        </a:rPr>
                        <a:t>1</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a:lnSpc>
                          <a:spcPct val="115000"/>
                        </a:lnSpc>
                        <a:spcAft>
                          <a:spcPts val="0"/>
                        </a:spcAft>
                      </a:pPr>
                      <a:r>
                        <a:rPr lang="en-GB" sz="1400" b="1" dirty="0" smtClean="0">
                          <a:latin typeface="Calibri"/>
                          <a:ea typeface="Calibri"/>
                          <a:cs typeface="Times New Roman"/>
                        </a:rPr>
                        <a:t>?</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50000"/>
                      </a:schemeClr>
                    </a:solidFill>
                  </a:tcPr>
                </a:tc>
                <a:tc>
                  <a:txBody>
                    <a:bodyPr/>
                    <a:lstStyle/>
                    <a:p>
                      <a:pPr algn="ctr">
                        <a:lnSpc>
                          <a:spcPct val="115000"/>
                        </a:lnSpc>
                        <a:spcAft>
                          <a:spcPts val="0"/>
                        </a:spcAft>
                      </a:pPr>
                      <a:r>
                        <a:rPr lang="en-GB" sz="1400" b="1" dirty="0" smtClean="0">
                          <a:latin typeface="Calibri"/>
                          <a:ea typeface="Calibri"/>
                          <a:cs typeface="Times New Roman"/>
                        </a:rPr>
                        <a:t>?</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a:lnSpc>
                          <a:spcPct val="115000"/>
                        </a:lnSpc>
                        <a:spcAft>
                          <a:spcPts val="0"/>
                        </a:spcAft>
                      </a:pPr>
                      <a:r>
                        <a:rPr lang="en-GB" sz="1400" b="1" dirty="0" smtClean="0">
                          <a:latin typeface="Calibri"/>
                          <a:ea typeface="Calibri"/>
                          <a:cs typeface="Times New Roman"/>
                        </a:rPr>
                        <a:t>?</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a:lnSpc>
                          <a:spcPct val="115000"/>
                        </a:lnSpc>
                        <a:spcAft>
                          <a:spcPts val="0"/>
                        </a:spcAft>
                      </a:pPr>
                      <a:r>
                        <a:rPr lang="en-GB" sz="1400" b="1" dirty="0" smtClean="0">
                          <a:latin typeface="Calibri"/>
                          <a:ea typeface="Calibri"/>
                          <a:cs typeface="Times New Roman"/>
                        </a:rPr>
                        <a:t>?</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50000"/>
                      </a:schemeClr>
                    </a:solidFill>
                  </a:tcPr>
                </a:tc>
                <a:tc>
                  <a:txBody>
                    <a:bodyPr/>
                    <a:lstStyle/>
                    <a:p>
                      <a:pPr algn="ctr">
                        <a:lnSpc>
                          <a:spcPct val="115000"/>
                        </a:lnSpc>
                        <a:spcAft>
                          <a:spcPts val="0"/>
                        </a:spcAft>
                      </a:pPr>
                      <a:r>
                        <a:rPr lang="en-GB" sz="1400" b="1" dirty="0" smtClean="0">
                          <a:latin typeface="Calibri"/>
                          <a:ea typeface="Calibri"/>
                          <a:cs typeface="Times New Roman"/>
                        </a:rPr>
                        <a:t>?</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50000"/>
                      </a:schemeClr>
                    </a:solidFill>
                  </a:tcPr>
                </a:tc>
                <a:tc>
                  <a:txBody>
                    <a:bodyPr/>
                    <a:lstStyle/>
                    <a:p>
                      <a:pPr algn="ctr">
                        <a:lnSpc>
                          <a:spcPct val="115000"/>
                        </a:lnSpc>
                        <a:spcAft>
                          <a:spcPts val="0"/>
                        </a:spcAft>
                      </a:pPr>
                      <a:r>
                        <a:rPr lang="en-GB" sz="1400" b="1" dirty="0" smtClean="0">
                          <a:latin typeface="Calibri"/>
                          <a:ea typeface="Calibri"/>
                          <a:cs typeface="Times New Roman"/>
                        </a:rPr>
                        <a:t>?</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75000"/>
                      </a:schemeClr>
                    </a:solidFill>
                  </a:tcPr>
                </a:tc>
              </a:tr>
              <a:tr h="283464">
                <a:tc>
                  <a:txBody>
                    <a:bodyPr/>
                    <a:lstStyle/>
                    <a:p>
                      <a:pPr algn="ctr">
                        <a:lnSpc>
                          <a:spcPct val="115000"/>
                        </a:lnSpc>
                        <a:spcAft>
                          <a:spcPts val="0"/>
                        </a:spcAft>
                      </a:pPr>
                      <a:r>
                        <a:rPr lang="en-GB" sz="1400" b="1" dirty="0" smtClean="0">
                          <a:latin typeface="Calibri"/>
                          <a:ea typeface="Calibri"/>
                          <a:cs typeface="Times New Roman"/>
                        </a:rPr>
                        <a:t>0</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a:lnSpc>
                          <a:spcPct val="115000"/>
                        </a:lnSpc>
                        <a:spcAft>
                          <a:spcPts val="0"/>
                        </a:spcAft>
                      </a:pPr>
                      <a:r>
                        <a:rPr lang="en-GB" sz="1400" b="1" dirty="0" smtClean="0">
                          <a:latin typeface="Calibri"/>
                          <a:ea typeface="Calibri"/>
                          <a:cs typeface="Times New Roman"/>
                        </a:rPr>
                        <a:t>?</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a:lnSpc>
                          <a:spcPct val="115000"/>
                        </a:lnSpc>
                        <a:spcAft>
                          <a:spcPts val="0"/>
                        </a:spcAft>
                      </a:pPr>
                      <a:r>
                        <a:rPr lang="en-GB" sz="1400" b="1" dirty="0" smtClean="0">
                          <a:latin typeface="Calibri"/>
                          <a:ea typeface="Calibri"/>
                          <a:cs typeface="Times New Roman"/>
                        </a:rPr>
                        <a:t>?</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400" b="1" dirty="0" smtClean="0">
                          <a:latin typeface="Calibri"/>
                          <a:ea typeface="Calibri"/>
                          <a:cs typeface="Times New Roman"/>
                        </a:rPr>
                        <a:t>?</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400" b="1" dirty="0" smtClean="0">
                          <a:latin typeface="Calibri"/>
                          <a:ea typeface="Calibri"/>
                          <a:cs typeface="Times New Roman"/>
                        </a:rPr>
                        <a:t>?</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75000"/>
                      </a:schemeClr>
                    </a:solidFill>
                  </a:tcPr>
                </a:tc>
                <a:tc>
                  <a:txBody>
                    <a:bodyPr/>
                    <a:lstStyle/>
                    <a:p>
                      <a:pPr algn="ctr">
                        <a:lnSpc>
                          <a:spcPct val="115000"/>
                        </a:lnSpc>
                        <a:spcAft>
                          <a:spcPts val="0"/>
                        </a:spcAft>
                      </a:pPr>
                      <a:r>
                        <a:rPr lang="en-GB" sz="1400" b="1" dirty="0" smtClean="0">
                          <a:latin typeface="Calibri"/>
                          <a:ea typeface="Calibri"/>
                          <a:cs typeface="Times New Roman"/>
                        </a:rPr>
                        <a:t>?</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75000"/>
                      </a:schemeClr>
                    </a:solidFill>
                  </a:tcPr>
                </a:tc>
                <a:tc>
                  <a:txBody>
                    <a:bodyPr/>
                    <a:lstStyle/>
                    <a:p>
                      <a:pPr algn="ctr">
                        <a:lnSpc>
                          <a:spcPct val="115000"/>
                        </a:lnSpc>
                        <a:spcAft>
                          <a:spcPts val="0"/>
                        </a:spcAft>
                      </a:pPr>
                      <a:r>
                        <a:rPr lang="en-GB" sz="1400" b="1" dirty="0" smtClean="0">
                          <a:latin typeface="Calibri"/>
                          <a:ea typeface="Calibri"/>
                          <a:cs typeface="Times New Roman"/>
                        </a:rPr>
                        <a:t>?</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4193248505"/>
              </p:ext>
            </p:extLst>
          </p:nvPr>
        </p:nvGraphicFramePr>
        <p:xfrm>
          <a:off x="251520" y="2204864"/>
          <a:ext cx="3168350" cy="1466250"/>
        </p:xfrm>
        <a:graphic>
          <a:graphicData uri="http://schemas.openxmlformats.org/drawingml/2006/table">
            <a:tbl>
              <a:tblPr/>
              <a:tblGrid>
                <a:gridCol w="490370"/>
                <a:gridCol w="446330"/>
                <a:gridCol w="446330"/>
                <a:gridCol w="446330"/>
                <a:gridCol w="446330"/>
                <a:gridCol w="446330"/>
                <a:gridCol w="446330"/>
              </a:tblGrid>
              <a:tr h="128332">
                <a:tc>
                  <a:txBody>
                    <a:bodyPr/>
                    <a:lstStyle/>
                    <a:p>
                      <a:pPr>
                        <a:lnSpc>
                          <a:spcPct val="100000"/>
                        </a:lnSpc>
                      </a:pPr>
                      <a:endParaRPr lang="en-GB" sz="800" b="1" dirty="0">
                        <a:latin typeface="Calibri"/>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00000"/>
                        </a:lnSpc>
                      </a:pPr>
                      <a:r>
                        <a:rPr lang="en-GB" sz="800" b="1" dirty="0" smtClean="0">
                          <a:latin typeface="Calibri"/>
                        </a:rPr>
                        <a:t>AAA</a:t>
                      </a:r>
                      <a:endParaRPr lang="en-GB" sz="800" b="1" dirty="0">
                        <a:latin typeface="Calibri"/>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00000"/>
                        </a:lnSpc>
                      </a:pPr>
                      <a:r>
                        <a:rPr lang="en-GB" sz="800" b="1" dirty="0" err="1" smtClean="0">
                          <a:latin typeface="Calibri"/>
                        </a:rPr>
                        <a:t>AAa</a:t>
                      </a:r>
                      <a:endParaRPr lang="en-GB" sz="800" b="1" dirty="0">
                        <a:latin typeface="Calibri"/>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00000"/>
                        </a:lnSpc>
                      </a:pPr>
                      <a:r>
                        <a:rPr lang="en-GB" sz="800" b="1" dirty="0" err="1" smtClean="0">
                          <a:latin typeface="Calibri"/>
                        </a:rPr>
                        <a:t>AAa</a:t>
                      </a:r>
                      <a:endParaRPr lang="en-GB" sz="800" b="1" dirty="0">
                        <a:latin typeface="Calibri"/>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00000"/>
                        </a:lnSpc>
                      </a:pPr>
                      <a:r>
                        <a:rPr lang="en-GB" sz="800" b="1" dirty="0" err="1" smtClean="0">
                          <a:latin typeface="Calibri"/>
                        </a:rPr>
                        <a:t>Aaa</a:t>
                      </a:r>
                      <a:endParaRPr lang="en-GB" sz="800" b="1" dirty="0">
                        <a:latin typeface="Calibri"/>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00000"/>
                        </a:lnSpc>
                        <a:spcAft>
                          <a:spcPts val="0"/>
                        </a:spcAft>
                      </a:pPr>
                      <a:r>
                        <a:rPr lang="en-GB" sz="800" b="1" dirty="0" err="1" smtClean="0">
                          <a:latin typeface="Calibri"/>
                          <a:ea typeface="Calibri"/>
                          <a:cs typeface="Times New Roman"/>
                        </a:rPr>
                        <a:t>Aaa</a:t>
                      </a:r>
                      <a:endParaRPr lang="en-GB" sz="8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00000"/>
                        </a:lnSpc>
                        <a:spcAft>
                          <a:spcPts val="0"/>
                        </a:spcAft>
                      </a:pPr>
                      <a:r>
                        <a:rPr lang="en-GB" sz="800" b="1" dirty="0" err="1" smtClean="0">
                          <a:latin typeface="Calibri"/>
                          <a:ea typeface="Calibri"/>
                          <a:cs typeface="Times New Roman"/>
                        </a:rPr>
                        <a:t>aaa</a:t>
                      </a:r>
                      <a:endParaRPr lang="en-GB" sz="8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29242">
                <a:tc>
                  <a:txBody>
                    <a:bodyPr/>
                    <a:lstStyle/>
                    <a:p>
                      <a:pPr>
                        <a:lnSpc>
                          <a:spcPct val="100000"/>
                        </a:lnSpc>
                        <a:spcAft>
                          <a:spcPts val="0"/>
                        </a:spcAft>
                      </a:pPr>
                      <a:r>
                        <a:rPr lang="en-GB" sz="800" b="1" dirty="0" smtClean="0">
                          <a:latin typeface="Calibri"/>
                          <a:ea typeface="Calibri"/>
                          <a:cs typeface="Times New Roman"/>
                        </a:rPr>
                        <a:t>AAA</a:t>
                      </a:r>
                      <a:endParaRPr lang="en-GB" sz="8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00000"/>
                        </a:lnSpc>
                        <a:spcAft>
                          <a:spcPts val="0"/>
                        </a:spcAft>
                      </a:pPr>
                      <a:r>
                        <a:rPr lang="en-GB" sz="800" b="1" dirty="0" smtClean="0">
                          <a:latin typeface="Calibri"/>
                          <a:ea typeface="Calibri"/>
                          <a:cs typeface="Times New Roman"/>
                        </a:rPr>
                        <a:t>AAAAAA</a:t>
                      </a:r>
                      <a:endParaRPr lang="en-GB" sz="8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00000"/>
                        </a:lnSpc>
                        <a:spcAft>
                          <a:spcPts val="0"/>
                        </a:spcAft>
                      </a:pPr>
                      <a:r>
                        <a:rPr lang="en-GB" sz="800" b="1" dirty="0" err="1" smtClean="0">
                          <a:latin typeface="Calibri"/>
                          <a:ea typeface="Calibri"/>
                          <a:cs typeface="Times New Roman"/>
                        </a:rPr>
                        <a:t>AAAAAa</a:t>
                      </a:r>
                      <a:endParaRPr lang="en-GB" sz="8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00000"/>
                        </a:lnSpc>
                        <a:spcAft>
                          <a:spcPts val="0"/>
                        </a:spcAft>
                      </a:pPr>
                      <a:r>
                        <a:rPr lang="en-GB" sz="800" b="1" dirty="0" err="1" smtClean="0">
                          <a:latin typeface="Calibri"/>
                          <a:ea typeface="Calibri"/>
                          <a:cs typeface="Times New Roman"/>
                        </a:rPr>
                        <a:t>AAAAAa</a:t>
                      </a:r>
                      <a:endParaRPr lang="en-GB" sz="8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00000"/>
                        </a:lnSpc>
                        <a:spcAft>
                          <a:spcPts val="0"/>
                        </a:spcAft>
                      </a:pPr>
                      <a:r>
                        <a:rPr lang="en-GB" sz="800" b="1" dirty="0" err="1" smtClean="0">
                          <a:latin typeface="Calibri"/>
                          <a:ea typeface="Calibri"/>
                          <a:cs typeface="Times New Roman"/>
                        </a:rPr>
                        <a:t>AAAAaa</a:t>
                      </a:r>
                      <a:endParaRPr lang="en-GB" sz="8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00000"/>
                        </a:lnSpc>
                        <a:spcAft>
                          <a:spcPts val="0"/>
                        </a:spcAft>
                      </a:pPr>
                      <a:r>
                        <a:rPr lang="en-GB" sz="800" b="1" dirty="0" err="1" smtClean="0">
                          <a:latin typeface="Calibri"/>
                          <a:ea typeface="Calibri"/>
                          <a:cs typeface="Times New Roman"/>
                        </a:rPr>
                        <a:t>AAAAaa</a:t>
                      </a:r>
                      <a:endParaRPr lang="en-GB" sz="8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0000"/>
                        </a:lnSpc>
                        <a:spcAft>
                          <a:spcPts val="0"/>
                        </a:spcAft>
                      </a:pPr>
                      <a:r>
                        <a:rPr lang="en-GB" sz="800" b="1" dirty="0" err="1" smtClean="0">
                          <a:latin typeface="Calibri"/>
                          <a:ea typeface="Calibri"/>
                          <a:cs typeface="Times New Roman"/>
                        </a:rPr>
                        <a:t>AAAaaa</a:t>
                      </a:r>
                      <a:endParaRPr lang="en-GB" sz="8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29242">
                <a:tc>
                  <a:txBody>
                    <a:bodyPr/>
                    <a:lstStyle/>
                    <a:p>
                      <a:pPr>
                        <a:lnSpc>
                          <a:spcPct val="100000"/>
                        </a:lnSpc>
                        <a:spcAft>
                          <a:spcPts val="0"/>
                        </a:spcAft>
                      </a:pPr>
                      <a:r>
                        <a:rPr lang="en-GB" sz="800" b="1" dirty="0" err="1" smtClean="0">
                          <a:latin typeface="Calibri"/>
                          <a:ea typeface="Calibri"/>
                          <a:cs typeface="Times New Roman"/>
                        </a:rPr>
                        <a:t>Aaa</a:t>
                      </a:r>
                      <a:endParaRPr lang="en-GB" sz="8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00000"/>
                        </a:lnSpc>
                        <a:spcAft>
                          <a:spcPts val="0"/>
                        </a:spcAft>
                      </a:pPr>
                      <a:r>
                        <a:rPr lang="en-GB" sz="800" b="1" dirty="0" err="1" smtClean="0">
                          <a:latin typeface="Calibri"/>
                          <a:ea typeface="Calibri"/>
                          <a:cs typeface="Times New Roman"/>
                        </a:rPr>
                        <a:t>AaaAAA</a:t>
                      </a:r>
                      <a:endParaRPr lang="en-GB" sz="8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00000"/>
                        </a:lnSpc>
                        <a:spcAft>
                          <a:spcPts val="0"/>
                        </a:spcAft>
                      </a:pPr>
                      <a:r>
                        <a:rPr lang="en-GB" sz="800" b="1" dirty="0" err="1" smtClean="0">
                          <a:latin typeface="Calibri"/>
                          <a:ea typeface="Calibri"/>
                          <a:cs typeface="Times New Roman"/>
                        </a:rPr>
                        <a:t>AaaAAa</a:t>
                      </a:r>
                      <a:endParaRPr lang="en-GB" sz="8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00000"/>
                        </a:lnSpc>
                        <a:spcAft>
                          <a:spcPts val="0"/>
                        </a:spcAft>
                      </a:pPr>
                      <a:r>
                        <a:rPr lang="en-GB" sz="800" b="1" dirty="0" err="1" smtClean="0">
                          <a:latin typeface="Calibri"/>
                          <a:ea typeface="Calibri"/>
                          <a:cs typeface="Times New Roman"/>
                        </a:rPr>
                        <a:t>AaaAAa</a:t>
                      </a:r>
                      <a:endParaRPr lang="en-GB" sz="8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800" b="1" dirty="0" err="1" smtClean="0">
                          <a:latin typeface="Calibri"/>
                          <a:ea typeface="Calibri"/>
                          <a:cs typeface="Times New Roman"/>
                        </a:rPr>
                        <a:t>Aaa</a:t>
                      </a:r>
                      <a:r>
                        <a:rPr lang="en-GB" sz="800" b="1" dirty="0" err="1" smtClean="0">
                          <a:latin typeface="Calibri"/>
                        </a:rPr>
                        <a:t>Aaa</a:t>
                      </a:r>
                      <a:endParaRPr lang="en-GB" sz="800" b="1" dirty="0" smtClean="0">
                        <a:latin typeface="Calibri"/>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800" b="1" dirty="0" err="1" smtClean="0">
                          <a:latin typeface="Calibri"/>
                          <a:ea typeface="Calibri"/>
                          <a:cs typeface="Times New Roman"/>
                        </a:rPr>
                        <a:t>Aaa</a:t>
                      </a:r>
                      <a:r>
                        <a:rPr lang="en-GB" sz="800" b="1" dirty="0" err="1" smtClean="0">
                          <a:latin typeface="Calibri"/>
                        </a:rPr>
                        <a:t>Aaa</a:t>
                      </a:r>
                      <a:endParaRPr lang="en-GB" sz="800" b="1" dirty="0" smtClean="0">
                        <a:latin typeface="Calibri"/>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800" b="1" dirty="0" err="1" smtClean="0">
                          <a:latin typeface="Calibri"/>
                          <a:ea typeface="Calibri"/>
                          <a:cs typeface="Times New Roman"/>
                        </a:rPr>
                        <a:t>Aaaaaa</a:t>
                      </a:r>
                      <a:endParaRPr lang="en-GB" sz="800" b="1" dirty="0" smtClean="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0">
                <a:tc>
                  <a:txBody>
                    <a:bodyPr/>
                    <a:lstStyle/>
                    <a:p>
                      <a:pPr>
                        <a:lnSpc>
                          <a:spcPct val="100000"/>
                        </a:lnSpc>
                        <a:spcAft>
                          <a:spcPts val="0"/>
                        </a:spcAft>
                      </a:pPr>
                      <a:r>
                        <a:rPr lang="en-GB" sz="800" b="1" dirty="0" err="1" smtClean="0">
                          <a:latin typeface="Calibri"/>
                          <a:ea typeface="Calibri"/>
                          <a:cs typeface="Times New Roman"/>
                        </a:rPr>
                        <a:t>Aaa</a:t>
                      </a:r>
                      <a:endParaRPr lang="en-GB" sz="8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00000"/>
                        </a:lnSpc>
                        <a:spcAft>
                          <a:spcPts val="0"/>
                        </a:spcAft>
                      </a:pPr>
                      <a:r>
                        <a:rPr lang="en-GB" sz="800" b="1" dirty="0" err="1" smtClean="0">
                          <a:latin typeface="Calibri"/>
                          <a:ea typeface="Calibri"/>
                          <a:cs typeface="Times New Roman"/>
                        </a:rPr>
                        <a:t>AaaAAA</a:t>
                      </a:r>
                      <a:endParaRPr lang="en-GB" sz="8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00000"/>
                        </a:lnSpc>
                        <a:spcAft>
                          <a:spcPts val="0"/>
                        </a:spcAft>
                      </a:pPr>
                      <a:r>
                        <a:rPr lang="en-GB" sz="800" b="1" dirty="0" err="1" smtClean="0">
                          <a:latin typeface="Calibri"/>
                          <a:ea typeface="Calibri"/>
                          <a:cs typeface="Times New Roman"/>
                        </a:rPr>
                        <a:t>AaaAAa</a:t>
                      </a:r>
                      <a:endParaRPr lang="en-GB" sz="8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800" b="1" dirty="0" err="1" smtClean="0">
                          <a:latin typeface="Calibri"/>
                          <a:ea typeface="Calibri"/>
                          <a:cs typeface="Times New Roman"/>
                        </a:rPr>
                        <a:t>Aaa</a:t>
                      </a:r>
                      <a:r>
                        <a:rPr lang="en-GB" sz="800" b="1" dirty="0" err="1" smtClean="0">
                          <a:latin typeface="Calibri"/>
                        </a:rPr>
                        <a:t>AAa</a:t>
                      </a:r>
                      <a:endParaRPr lang="en-GB" sz="800" b="1" dirty="0" smtClean="0">
                        <a:latin typeface="Calibri"/>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800" b="1" dirty="0" err="1" smtClean="0">
                          <a:latin typeface="Calibri"/>
                          <a:ea typeface="Calibri"/>
                          <a:cs typeface="Times New Roman"/>
                        </a:rPr>
                        <a:t>Aaa</a:t>
                      </a:r>
                      <a:r>
                        <a:rPr lang="en-GB" sz="800" b="1" dirty="0" err="1" smtClean="0">
                          <a:latin typeface="Calibri"/>
                        </a:rPr>
                        <a:t>Aaa</a:t>
                      </a:r>
                      <a:endParaRPr lang="en-GB" sz="800" b="1" dirty="0" smtClean="0">
                        <a:latin typeface="Calibri"/>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800" b="1" dirty="0" err="1" smtClean="0">
                          <a:latin typeface="Calibri"/>
                          <a:ea typeface="Calibri"/>
                          <a:cs typeface="Times New Roman"/>
                        </a:rPr>
                        <a:t>Aaa</a:t>
                      </a:r>
                      <a:r>
                        <a:rPr lang="en-GB" sz="800" b="1" dirty="0" err="1" smtClean="0">
                          <a:latin typeface="Calibri"/>
                        </a:rPr>
                        <a:t>Aaa</a:t>
                      </a:r>
                      <a:endParaRPr lang="en-GB" sz="800" b="1" dirty="0" smtClean="0">
                        <a:latin typeface="Calibri"/>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800" b="1" dirty="0" err="1" smtClean="0">
                          <a:latin typeface="Calibri"/>
                          <a:ea typeface="Calibri"/>
                          <a:cs typeface="Times New Roman"/>
                        </a:rPr>
                        <a:t>Aaaaaa</a:t>
                      </a:r>
                      <a:endParaRPr lang="en-GB" sz="800" b="1" dirty="0" smtClean="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29242">
                <a:tc>
                  <a:txBody>
                    <a:bodyPr/>
                    <a:lstStyle/>
                    <a:p>
                      <a:pPr>
                        <a:lnSpc>
                          <a:spcPct val="100000"/>
                        </a:lnSpc>
                        <a:spcAft>
                          <a:spcPts val="0"/>
                        </a:spcAft>
                      </a:pPr>
                      <a:r>
                        <a:rPr lang="en-GB" sz="800" b="1" dirty="0" err="1" smtClean="0">
                          <a:latin typeface="Calibri"/>
                          <a:ea typeface="Calibri"/>
                          <a:cs typeface="Times New Roman"/>
                        </a:rPr>
                        <a:t>Aaa</a:t>
                      </a:r>
                      <a:endParaRPr lang="en-GB" sz="8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00000"/>
                        </a:lnSpc>
                        <a:spcAft>
                          <a:spcPts val="0"/>
                        </a:spcAft>
                      </a:pPr>
                      <a:r>
                        <a:rPr lang="en-GB" sz="800" b="1" dirty="0" err="1" smtClean="0">
                          <a:latin typeface="Calibri"/>
                          <a:ea typeface="Calibri"/>
                          <a:cs typeface="Times New Roman"/>
                        </a:rPr>
                        <a:t>AaaAAA</a:t>
                      </a:r>
                      <a:endParaRPr lang="en-GB" sz="8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00000"/>
                        </a:lnSpc>
                        <a:spcAft>
                          <a:spcPts val="0"/>
                        </a:spcAft>
                      </a:pPr>
                      <a:r>
                        <a:rPr lang="en-GB" sz="800" b="1" dirty="0" err="1" smtClean="0">
                          <a:latin typeface="Calibri"/>
                          <a:ea typeface="Calibri"/>
                          <a:cs typeface="Times New Roman"/>
                        </a:rPr>
                        <a:t>AaaAAa</a:t>
                      </a:r>
                      <a:endParaRPr lang="en-GB" sz="8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800" b="1" dirty="0" err="1" smtClean="0">
                          <a:latin typeface="Calibri"/>
                          <a:ea typeface="Calibri"/>
                          <a:cs typeface="Times New Roman"/>
                        </a:rPr>
                        <a:t>Aaa</a:t>
                      </a:r>
                      <a:r>
                        <a:rPr lang="en-GB" sz="800" b="1" dirty="0" err="1" smtClean="0">
                          <a:latin typeface="Calibri"/>
                        </a:rPr>
                        <a:t>AAa</a:t>
                      </a:r>
                      <a:endParaRPr lang="en-GB" sz="800" b="1" dirty="0" smtClean="0">
                        <a:latin typeface="Calibri"/>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800" b="1" dirty="0" err="1" smtClean="0">
                          <a:latin typeface="Calibri"/>
                          <a:ea typeface="Calibri"/>
                          <a:cs typeface="Times New Roman"/>
                        </a:rPr>
                        <a:t>Aaa</a:t>
                      </a:r>
                      <a:r>
                        <a:rPr lang="en-GB" sz="800" b="1" dirty="0" err="1" smtClean="0">
                          <a:latin typeface="Calibri"/>
                        </a:rPr>
                        <a:t>Aaa</a:t>
                      </a:r>
                      <a:endParaRPr lang="en-GB" sz="800" b="1" dirty="0" smtClean="0">
                        <a:latin typeface="Calibri"/>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800" b="1" dirty="0" err="1" smtClean="0">
                          <a:latin typeface="Calibri"/>
                          <a:ea typeface="Calibri"/>
                          <a:cs typeface="Times New Roman"/>
                        </a:rPr>
                        <a:t>Aaa</a:t>
                      </a:r>
                      <a:r>
                        <a:rPr lang="en-GB" sz="800" b="1" dirty="0" err="1" smtClean="0">
                          <a:latin typeface="Calibri"/>
                        </a:rPr>
                        <a:t>Aaa</a:t>
                      </a:r>
                      <a:endParaRPr lang="en-GB" sz="800" b="1" dirty="0" smtClean="0">
                        <a:latin typeface="Calibri"/>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800" b="1" dirty="0" err="1" smtClean="0">
                          <a:latin typeface="Calibri"/>
                          <a:ea typeface="Calibri"/>
                          <a:cs typeface="Times New Roman"/>
                        </a:rPr>
                        <a:t>Aaaaaa</a:t>
                      </a:r>
                      <a:endParaRPr lang="en-GB" sz="800" b="1" dirty="0" smtClean="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29242">
                <a:tc>
                  <a:txBody>
                    <a:bodyPr/>
                    <a:lstStyle/>
                    <a:p>
                      <a:pPr>
                        <a:lnSpc>
                          <a:spcPct val="100000"/>
                        </a:lnSpc>
                        <a:spcAft>
                          <a:spcPts val="0"/>
                        </a:spcAft>
                      </a:pPr>
                      <a:r>
                        <a:rPr lang="en-GB" sz="800" b="1" dirty="0" err="1" smtClean="0">
                          <a:latin typeface="Calibri"/>
                          <a:ea typeface="Calibri"/>
                          <a:cs typeface="Times New Roman"/>
                        </a:rPr>
                        <a:t>Aaa</a:t>
                      </a:r>
                      <a:endParaRPr lang="en-GB" sz="8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00000"/>
                        </a:lnSpc>
                        <a:spcAft>
                          <a:spcPts val="0"/>
                        </a:spcAft>
                      </a:pPr>
                      <a:r>
                        <a:rPr lang="en-GB" sz="800" b="1" dirty="0" err="1" smtClean="0">
                          <a:latin typeface="Calibri"/>
                          <a:ea typeface="Calibri"/>
                          <a:cs typeface="Times New Roman"/>
                        </a:rPr>
                        <a:t>AaaAAA</a:t>
                      </a:r>
                      <a:endParaRPr lang="en-GB" sz="8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00000"/>
                        </a:lnSpc>
                        <a:spcAft>
                          <a:spcPts val="0"/>
                        </a:spcAft>
                      </a:pPr>
                      <a:r>
                        <a:rPr lang="en-GB" sz="800" b="1" dirty="0" err="1" smtClean="0">
                          <a:latin typeface="Calibri"/>
                          <a:ea typeface="Calibri"/>
                          <a:cs typeface="Times New Roman"/>
                        </a:rPr>
                        <a:t>AaaAAa</a:t>
                      </a:r>
                      <a:endParaRPr lang="en-GB" sz="8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800" b="1" dirty="0" err="1" smtClean="0">
                          <a:latin typeface="Calibri"/>
                          <a:ea typeface="Calibri"/>
                          <a:cs typeface="Times New Roman"/>
                        </a:rPr>
                        <a:t>Aaa</a:t>
                      </a:r>
                      <a:r>
                        <a:rPr lang="en-GB" sz="800" b="1" dirty="0" err="1" smtClean="0">
                          <a:latin typeface="Calibri"/>
                        </a:rPr>
                        <a:t>AAa</a:t>
                      </a:r>
                      <a:endParaRPr lang="en-GB" sz="800" b="1" dirty="0" smtClean="0">
                        <a:latin typeface="Calibri"/>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800" b="1" dirty="0" err="1" smtClean="0">
                          <a:latin typeface="Calibri"/>
                          <a:ea typeface="Calibri"/>
                          <a:cs typeface="Times New Roman"/>
                        </a:rPr>
                        <a:t>Aaa</a:t>
                      </a:r>
                      <a:r>
                        <a:rPr lang="en-GB" sz="800" b="1" dirty="0" err="1" smtClean="0">
                          <a:latin typeface="Calibri"/>
                        </a:rPr>
                        <a:t>Aaa</a:t>
                      </a:r>
                      <a:endParaRPr lang="en-GB" sz="800" b="1" dirty="0" smtClean="0">
                        <a:latin typeface="Calibri"/>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800" b="1" dirty="0" err="1" smtClean="0">
                          <a:latin typeface="Calibri"/>
                          <a:ea typeface="Calibri"/>
                          <a:cs typeface="Times New Roman"/>
                        </a:rPr>
                        <a:t>Aaa</a:t>
                      </a:r>
                      <a:r>
                        <a:rPr lang="en-GB" sz="800" b="1" dirty="0" err="1" smtClean="0">
                          <a:latin typeface="Calibri"/>
                        </a:rPr>
                        <a:t>Aaa</a:t>
                      </a:r>
                      <a:endParaRPr lang="en-GB" sz="800" b="1" dirty="0" smtClean="0">
                        <a:latin typeface="Calibri"/>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800" b="1" dirty="0" err="1" smtClean="0">
                          <a:latin typeface="Calibri"/>
                          <a:ea typeface="Calibri"/>
                          <a:cs typeface="Times New Roman"/>
                        </a:rPr>
                        <a:t>Aaaaaa</a:t>
                      </a:r>
                      <a:endParaRPr lang="en-GB" sz="800" b="1" dirty="0" smtClean="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29242">
                <a:tc>
                  <a:txBody>
                    <a:bodyPr/>
                    <a:lstStyle/>
                    <a:p>
                      <a:pPr>
                        <a:lnSpc>
                          <a:spcPct val="100000"/>
                        </a:lnSpc>
                        <a:spcAft>
                          <a:spcPts val="0"/>
                        </a:spcAft>
                      </a:pPr>
                      <a:r>
                        <a:rPr lang="en-GB" sz="800" b="1" dirty="0" err="1" smtClean="0">
                          <a:latin typeface="Calibri"/>
                          <a:ea typeface="Calibri"/>
                          <a:cs typeface="Times New Roman"/>
                        </a:rPr>
                        <a:t>aaa</a:t>
                      </a:r>
                      <a:endParaRPr lang="en-GB" sz="8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00000"/>
                        </a:lnSpc>
                        <a:spcAft>
                          <a:spcPts val="0"/>
                        </a:spcAft>
                      </a:pPr>
                      <a:r>
                        <a:rPr lang="en-GB" sz="800" b="1" dirty="0" err="1" smtClean="0">
                          <a:latin typeface="Calibri"/>
                          <a:ea typeface="Calibri"/>
                          <a:cs typeface="Times New Roman"/>
                        </a:rPr>
                        <a:t>aaaAAA</a:t>
                      </a:r>
                      <a:endParaRPr lang="en-GB" sz="8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00000"/>
                        </a:lnSpc>
                        <a:spcAft>
                          <a:spcPts val="0"/>
                        </a:spcAft>
                      </a:pPr>
                      <a:r>
                        <a:rPr lang="en-GB" sz="800" b="1" dirty="0" err="1" smtClean="0">
                          <a:latin typeface="Calibri"/>
                          <a:ea typeface="Calibri"/>
                          <a:cs typeface="Times New Roman"/>
                        </a:rPr>
                        <a:t>aaaAAa</a:t>
                      </a:r>
                      <a:endParaRPr lang="en-GB" sz="8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800" b="1" dirty="0" err="1" smtClean="0">
                          <a:latin typeface="Calibri"/>
                          <a:ea typeface="Calibri"/>
                          <a:cs typeface="Times New Roman"/>
                        </a:rPr>
                        <a:t>aaa</a:t>
                      </a:r>
                      <a:r>
                        <a:rPr lang="en-GB" sz="800" b="1" dirty="0" err="1" smtClean="0">
                          <a:latin typeface="Calibri"/>
                        </a:rPr>
                        <a:t>AAa</a:t>
                      </a:r>
                      <a:endParaRPr lang="en-GB" sz="800" b="1" dirty="0" smtClean="0">
                        <a:latin typeface="Calibri"/>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800" b="1" dirty="0" err="1" smtClean="0">
                          <a:latin typeface="Calibri"/>
                          <a:ea typeface="Calibri"/>
                          <a:cs typeface="Times New Roman"/>
                        </a:rPr>
                        <a:t>aaa</a:t>
                      </a:r>
                      <a:r>
                        <a:rPr lang="en-GB" sz="800" b="1" dirty="0" err="1" smtClean="0">
                          <a:latin typeface="Calibri"/>
                        </a:rPr>
                        <a:t>Aaa</a:t>
                      </a:r>
                      <a:endParaRPr lang="en-GB" sz="800" b="1" dirty="0" smtClean="0">
                        <a:latin typeface="Calibri"/>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800" b="1" dirty="0" err="1" smtClean="0">
                          <a:latin typeface="Calibri"/>
                          <a:ea typeface="Calibri"/>
                          <a:cs typeface="Times New Roman"/>
                        </a:rPr>
                        <a:t>aaa</a:t>
                      </a:r>
                      <a:r>
                        <a:rPr lang="en-GB" sz="800" b="1" dirty="0" err="1" smtClean="0">
                          <a:latin typeface="Calibri"/>
                        </a:rPr>
                        <a:t>Aaa</a:t>
                      </a:r>
                      <a:endParaRPr lang="en-GB" sz="800" b="1" dirty="0" smtClean="0">
                        <a:latin typeface="Calibri"/>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800" b="1" dirty="0" err="1" smtClean="0">
                          <a:latin typeface="Calibri"/>
                          <a:ea typeface="Calibri"/>
                          <a:cs typeface="Times New Roman"/>
                        </a:rPr>
                        <a:t>aaaaaa</a:t>
                      </a:r>
                      <a:endParaRPr lang="en-GB" sz="800" b="1" dirty="0" smtClean="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cxnSp>
        <p:nvCxnSpPr>
          <p:cNvPr id="7" name="Elbow Connector 6"/>
          <p:cNvCxnSpPr/>
          <p:nvPr/>
        </p:nvCxnSpPr>
        <p:spPr>
          <a:xfrm>
            <a:off x="2483768" y="3861048"/>
            <a:ext cx="648072" cy="457200"/>
          </a:xfrm>
          <a:prstGeom prst="bentConnector3">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9222513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8229600" cy="1143000"/>
          </a:xfrm>
        </p:spPr>
        <p:txBody>
          <a:bodyPr/>
          <a:lstStyle/>
          <a:p>
            <a:r>
              <a:rPr lang="en-GB" sz="2800" dirty="0" smtClean="0"/>
              <a:t>           Worksheet: 3 Genes for Tallness</a:t>
            </a:r>
            <a:endParaRPr lang="en-GB" dirty="0"/>
          </a:p>
        </p:txBody>
      </p:sp>
      <p:sp>
        <p:nvSpPr>
          <p:cNvPr id="3" name="Content Placeholder 2"/>
          <p:cNvSpPr>
            <a:spLocks noGrp="1"/>
          </p:cNvSpPr>
          <p:nvPr>
            <p:ph idx="4294967295"/>
          </p:nvPr>
        </p:nvSpPr>
        <p:spPr>
          <a:xfrm>
            <a:off x="0" y="1341438"/>
            <a:ext cx="8229600" cy="4525962"/>
          </a:xfrm>
        </p:spPr>
        <p:txBody>
          <a:bodyPr/>
          <a:lstStyle/>
          <a:p>
            <a:pPr lvl="0"/>
            <a:endParaRPr lang="en-GB" sz="2000" dirty="0" smtClean="0"/>
          </a:p>
          <a:p>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3213071899"/>
              </p:ext>
            </p:extLst>
          </p:nvPr>
        </p:nvGraphicFramePr>
        <p:xfrm>
          <a:off x="1475656" y="1412776"/>
          <a:ext cx="6336707" cy="3168355"/>
        </p:xfrm>
        <a:graphic>
          <a:graphicData uri="http://schemas.openxmlformats.org/drawingml/2006/table">
            <a:tbl>
              <a:tblPr/>
              <a:tblGrid>
                <a:gridCol w="980741"/>
                <a:gridCol w="892661"/>
                <a:gridCol w="892661"/>
                <a:gridCol w="892661"/>
                <a:gridCol w="892661"/>
                <a:gridCol w="892661"/>
                <a:gridCol w="892661"/>
              </a:tblGrid>
              <a:tr h="390901">
                <a:tc>
                  <a:txBody>
                    <a:bodyPr/>
                    <a:lstStyle/>
                    <a:p>
                      <a:pPr algn="ctr">
                        <a:lnSpc>
                          <a:spcPct val="115000"/>
                        </a:lnSpc>
                      </a:pPr>
                      <a:endParaRPr lang="en-GB" sz="1400" b="1" dirty="0">
                        <a:latin typeface="Calibri"/>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alpha val="1000"/>
                      </a:srgbClr>
                    </a:solidFill>
                  </a:tcPr>
                </a:tc>
                <a:tc>
                  <a:txBody>
                    <a:bodyPr/>
                    <a:lstStyle/>
                    <a:p>
                      <a:pPr algn="ctr">
                        <a:lnSpc>
                          <a:spcPct val="115000"/>
                        </a:lnSpc>
                      </a:pPr>
                      <a:r>
                        <a:rPr lang="en-GB" sz="1400" b="1" dirty="0" smtClean="0">
                          <a:latin typeface="Calibri"/>
                        </a:rPr>
                        <a:t>3</a:t>
                      </a:r>
                      <a:endParaRPr lang="en-GB" sz="1400" b="1" dirty="0">
                        <a:latin typeface="Calibri"/>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a:lnSpc>
                          <a:spcPct val="115000"/>
                        </a:lnSpc>
                      </a:pPr>
                      <a:r>
                        <a:rPr lang="en-GB" sz="1400" b="1" dirty="0" smtClean="0">
                          <a:latin typeface="Calibri"/>
                        </a:rPr>
                        <a:t>2</a:t>
                      </a:r>
                      <a:endParaRPr lang="en-GB" sz="1400" b="1" dirty="0">
                        <a:latin typeface="Calibri"/>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a:lnSpc>
                          <a:spcPct val="115000"/>
                        </a:lnSpc>
                      </a:pPr>
                      <a:r>
                        <a:rPr lang="en-GB" sz="1400" b="1" dirty="0" smtClean="0">
                          <a:latin typeface="Calibri"/>
                        </a:rPr>
                        <a:t>2</a:t>
                      </a:r>
                      <a:endParaRPr lang="en-GB" sz="1400" b="1" dirty="0">
                        <a:latin typeface="Calibri"/>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a:lnSpc>
                          <a:spcPct val="115000"/>
                        </a:lnSpc>
                      </a:pPr>
                      <a:r>
                        <a:rPr lang="en-GB" sz="1400" b="1" dirty="0" smtClean="0">
                          <a:latin typeface="Calibri"/>
                        </a:rPr>
                        <a:t>1</a:t>
                      </a:r>
                      <a:endParaRPr lang="en-GB" sz="1400" b="1" dirty="0">
                        <a:latin typeface="Calibri"/>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a:lnSpc>
                          <a:spcPct val="115000"/>
                        </a:lnSpc>
                        <a:spcAft>
                          <a:spcPts val="0"/>
                        </a:spcAft>
                      </a:pPr>
                      <a:r>
                        <a:rPr lang="en-GB" sz="1400" b="1" dirty="0" smtClean="0">
                          <a:latin typeface="Calibri"/>
                          <a:ea typeface="Calibri"/>
                          <a:cs typeface="Times New Roman"/>
                        </a:rPr>
                        <a:t>1</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a:lnSpc>
                          <a:spcPct val="115000"/>
                        </a:lnSpc>
                        <a:spcAft>
                          <a:spcPts val="0"/>
                        </a:spcAft>
                      </a:pPr>
                      <a:r>
                        <a:rPr lang="en-GB" sz="1400" b="1" dirty="0" smtClean="0">
                          <a:latin typeface="Calibri"/>
                          <a:ea typeface="Calibri"/>
                          <a:cs typeface="Times New Roman"/>
                        </a:rPr>
                        <a:t>0</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r>
              <a:tr h="462909">
                <a:tc>
                  <a:txBody>
                    <a:bodyPr/>
                    <a:lstStyle/>
                    <a:p>
                      <a:pPr algn="ctr">
                        <a:lnSpc>
                          <a:spcPct val="115000"/>
                        </a:lnSpc>
                        <a:spcAft>
                          <a:spcPts val="0"/>
                        </a:spcAft>
                      </a:pPr>
                      <a:r>
                        <a:rPr lang="en-GB" sz="1400" b="1" dirty="0" smtClean="0">
                          <a:latin typeface="Calibri"/>
                          <a:ea typeface="Calibri"/>
                          <a:cs typeface="Times New Roman"/>
                        </a:rPr>
                        <a:t>3</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a:lnSpc>
                          <a:spcPct val="115000"/>
                        </a:lnSpc>
                        <a:spcAft>
                          <a:spcPts val="0"/>
                        </a:spcAft>
                      </a:pP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62909">
                <a:tc>
                  <a:txBody>
                    <a:bodyPr/>
                    <a:lstStyle/>
                    <a:p>
                      <a:pPr algn="ctr">
                        <a:lnSpc>
                          <a:spcPct val="115000"/>
                        </a:lnSpc>
                        <a:spcAft>
                          <a:spcPts val="0"/>
                        </a:spcAft>
                      </a:pPr>
                      <a:r>
                        <a:rPr lang="en-GB" sz="1400" b="1" dirty="0" smtClean="0">
                          <a:latin typeface="Calibri"/>
                          <a:ea typeface="Calibri"/>
                          <a:cs typeface="Times New Roman"/>
                        </a:rPr>
                        <a:t>2</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a:lnSpc>
                          <a:spcPct val="115000"/>
                        </a:lnSpc>
                        <a:spcAft>
                          <a:spcPts val="0"/>
                        </a:spcAft>
                      </a:pP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62909">
                <a:tc>
                  <a:txBody>
                    <a:bodyPr/>
                    <a:lstStyle/>
                    <a:p>
                      <a:pPr algn="ctr">
                        <a:lnSpc>
                          <a:spcPct val="115000"/>
                        </a:lnSpc>
                        <a:spcAft>
                          <a:spcPts val="0"/>
                        </a:spcAft>
                      </a:pPr>
                      <a:r>
                        <a:rPr lang="en-GB" sz="1400" b="1" dirty="0" smtClean="0">
                          <a:latin typeface="Calibri"/>
                          <a:ea typeface="Calibri"/>
                          <a:cs typeface="Times New Roman"/>
                        </a:rPr>
                        <a:t>2</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a:lnSpc>
                          <a:spcPct val="115000"/>
                        </a:lnSpc>
                        <a:spcAft>
                          <a:spcPts val="0"/>
                        </a:spcAft>
                      </a:pP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62909">
                <a:tc>
                  <a:txBody>
                    <a:bodyPr/>
                    <a:lstStyle/>
                    <a:p>
                      <a:pPr algn="ctr">
                        <a:lnSpc>
                          <a:spcPct val="115000"/>
                        </a:lnSpc>
                        <a:spcAft>
                          <a:spcPts val="0"/>
                        </a:spcAft>
                      </a:pPr>
                      <a:r>
                        <a:rPr lang="en-GB" sz="1400" b="1" dirty="0" smtClean="0">
                          <a:latin typeface="Calibri"/>
                          <a:ea typeface="Calibri"/>
                          <a:cs typeface="Times New Roman"/>
                        </a:rPr>
                        <a:t>1</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a:lnSpc>
                          <a:spcPct val="115000"/>
                        </a:lnSpc>
                        <a:spcAft>
                          <a:spcPts val="0"/>
                        </a:spcAft>
                      </a:pP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62909">
                <a:tc>
                  <a:txBody>
                    <a:bodyPr/>
                    <a:lstStyle/>
                    <a:p>
                      <a:pPr algn="ctr">
                        <a:lnSpc>
                          <a:spcPct val="115000"/>
                        </a:lnSpc>
                        <a:spcAft>
                          <a:spcPts val="0"/>
                        </a:spcAft>
                      </a:pPr>
                      <a:r>
                        <a:rPr lang="en-GB" sz="1400" b="1" dirty="0" smtClean="0">
                          <a:latin typeface="Calibri"/>
                          <a:ea typeface="Calibri"/>
                          <a:cs typeface="Times New Roman"/>
                        </a:rPr>
                        <a:t>1</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a:lnSpc>
                          <a:spcPct val="115000"/>
                        </a:lnSpc>
                        <a:spcAft>
                          <a:spcPts val="0"/>
                        </a:spcAft>
                      </a:pP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62909">
                <a:tc>
                  <a:txBody>
                    <a:bodyPr/>
                    <a:lstStyle/>
                    <a:p>
                      <a:pPr algn="ctr">
                        <a:lnSpc>
                          <a:spcPct val="115000"/>
                        </a:lnSpc>
                        <a:spcAft>
                          <a:spcPts val="0"/>
                        </a:spcAft>
                      </a:pPr>
                      <a:r>
                        <a:rPr lang="en-GB" sz="1400" b="1" dirty="0" smtClean="0">
                          <a:latin typeface="Calibri"/>
                          <a:ea typeface="Calibri"/>
                          <a:cs typeface="Times New Roman"/>
                        </a:rPr>
                        <a:t>0</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a:lnSpc>
                          <a:spcPct val="115000"/>
                        </a:lnSpc>
                        <a:spcAft>
                          <a:spcPts val="0"/>
                        </a:spcAft>
                      </a:pP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
        <p:nvSpPr>
          <p:cNvPr id="5" name="TextBox 4"/>
          <p:cNvSpPr txBox="1"/>
          <p:nvPr/>
        </p:nvSpPr>
        <p:spPr>
          <a:xfrm>
            <a:off x="1043608" y="4869160"/>
            <a:ext cx="7128792" cy="646331"/>
          </a:xfrm>
          <a:prstGeom prst="rect">
            <a:avLst/>
          </a:prstGeom>
          <a:noFill/>
        </p:spPr>
        <p:txBody>
          <a:bodyPr wrap="square" rtlCol="0">
            <a:spAutoFit/>
          </a:bodyPr>
          <a:lstStyle/>
          <a:p>
            <a:pPr marL="285750" indent="-285750">
              <a:buFont typeface="Arial" pitchFamily="34" charset="0"/>
              <a:buChar char="•"/>
            </a:pPr>
            <a:r>
              <a:rPr lang="en-GB" dirty="0" smtClean="0"/>
              <a:t>Then please plot a graph of the values versus the categories</a:t>
            </a:r>
          </a:p>
          <a:p>
            <a:pPr marL="285750" indent="-285750">
              <a:buFont typeface="Arial" pitchFamily="34" charset="0"/>
              <a:buChar char="•"/>
            </a:pPr>
            <a:r>
              <a:rPr lang="en-GB" smtClean="0"/>
              <a:t>Categories are 0,1,2,3,4,5,6</a:t>
            </a:r>
            <a:endParaRPr lang="en-GB" dirty="0"/>
          </a:p>
        </p:txBody>
      </p:sp>
    </p:spTree>
    <p:extLst>
      <p:ext uri="{BB962C8B-B14F-4D97-AF65-F5344CB8AC3E}">
        <p14:creationId xmlns:p14="http://schemas.microsoft.com/office/powerpoint/2010/main" val="278446312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p:txBody>
          <a:bodyPr/>
          <a:lstStyle/>
          <a:p>
            <a:r>
              <a:rPr lang="en-GB" dirty="0" smtClean="0"/>
              <a:t>Statistics Objectives</a:t>
            </a:r>
            <a:endParaRPr lang="en-GB" dirty="0"/>
          </a:p>
        </p:txBody>
      </p:sp>
      <p:sp>
        <p:nvSpPr>
          <p:cNvPr id="75779" name="Rectangle 3"/>
          <p:cNvSpPr>
            <a:spLocks noGrp="1" noChangeArrowheads="1"/>
          </p:cNvSpPr>
          <p:nvPr>
            <p:ph type="body" idx="1"/>
          </p:nvPr>
        </p:nvSpPr>
        <p:spPr>
          <a:xfrm>
            <a:off x="1146966" y="1340768"/>
            <a:ext cx="8321578" cy="4114800"/>
          </a:xfrm>
        </p:spPr>
        <p:txBody>
          <a:bodyPr/>
          <a:lstStyle/>
          <a:p>
            <a:pPr marL="0" indent="0" fontAlgn="t">
              <a:buNone/>
            </a:pPr>
            <a:r>
              <a:rPr lang="en-GB" sz="2400" dirty="0" smtClean="0"/>
              <a:t>By the end of this session you will have a working understanding of the following statistical concepts:</a:t>
            </a:r>
          </a:p>
          <a:p>
            <a:pPr fontAlgn="t"/>
            <a:r>
              <a:rPr lang="en-GB" sz="2400" dirty="0" smtClean="0"/>
              <a:t>Mean, Median, Mode</a:t>
            </a:r>
          </a:p>
          <a:p>
            <a:pPr fontAlgn="t"/>
            <a:r>
              <a:rPr lang="en-GB" sz="2400" dirty="0" smtClean="0"/>
              <a:t>Normal Distribution Curve </a:t>
            </a:r>
          </a:p>
          <a:p>
            <a:pPr fontAlgn="t"/>
            <a:r>
              <a:rPr lang="en-GB" sz="2400" dirty="0" smtClean="0"/>
              <a:t>Standard Deviation, Variance</a:t>
            </a:r>
          </a:p>
          <a:p>
            <a:pPr fontAlgn="t"/>
            <a:r>
              <a:rPr lang="en-GB" sz="2400" dirty="0" smtClean="0"/>
              <a:t>Basic Statistical tests</a:t>
            </a:r>
          </a:p>
          <a:p>
            <a:pPr fontAlgn="t"/>
            <a:r>
              <a:rPr lang="en-GB" sz="2400" dirty="0" smtClean="0"/>
              <a:t>Design of experiments</a:t>
            </a:r>
          </a:p>
          <a:p>
            <a:pPr fontAlgn="t"/>
            <a:r>
              <a:rPr lang="en-GB" sz="2400" dirty="0" smtClean="0">
                <a:solidFill>
                  <a:srgbClr val="002060"/>
                </a:solidFill>
              </a:rPr>
              <a:t>Hypothesis Testing and assessing significance</a:t>
            </a:r>
          </a:p>
          <a:p>
            <a:pPr marL="0" indent="0" fontAlgn="t">
              <a:buNone/>
            </a:pPr>
            <a:r>
              <a:rPr lang="en-GB" sz="2400" b="1" dirty="0" smtClean="0">
                <a:solidFill>
                  <a:srgbClr val="002060"/>
                </a:solidFill>
              </a:rPr>
              <a:t>           Confidence to use in Projects/Audits</a:t>
            </a:r>
            <a:endParaRPr lang="en-GB" sz="2400" b="1" dirty="0">
              <a:solidFill>
                <a:srgbClr val="002060"/>
              </a:solidFill>
            </a:endParaRPr>
          </a:p>
        </p:txBody>
      </p:sp>
    </p:spTree>
    <p:extLst>
      <p:ext uri="{BB962C8B-B14F-4D97-AF65-F5344CB8AC3E}">
        <p14:creationId xmlns:p14="http://schemas.microsoft.com/office/powerpoint/2010/main" val="221067864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dirty="0" smtClean="0"/>
              <a:t>Normal Distribution: “the natural distribution from basic gene theory”</a:t>
            </a:r>
            <a:endParaRPr lang="en-GB" dirty="0"/>
          </a:p>
        </p:txBody>
      </p:sp>
      <p:sp>
        <p:nvSpPr>
          <p:cNvPr id="3" name="Content Placeholder 2"/>
          <p:cNvSpPr>
            <a:spLocks noGrp="1"/>
          </p:cNvSpPr>
          <p:nvPr>
            <p:ph idx="1"/>
          </p:nvPr>
        </p:nvSpPr>
        <p:spPr>
          <a:xfrm>
            <a:off x="251520" y="1340768"/>
            <a:ext cx="8229600" cy="4525963"/>
          </a:xfrm>
        </p:spPr>
        <p:txBody>
          <a:bodyPr/>
          <a:lstStyle/>
          <a:p>
            <a:pPr lvl="0"/>
            <a:r>
              <a:rPr lang="en-GB" sz="2000" dirty="0" smtClean="0"/>
              <a:t>AAA, </a:t>
            </a:r>
            <a:r>
              <a:rPr lang="en-GB" sz="2000" dirty="0" err="1" smtClean="0"/>
              <a:t>Aaa</a:t>
            </a:r>
            <a:r>
              <a:rPr lang="en-GB" sz="2000" dirty="0" smtClean="0"/>
              <a:t>, </a:t>
            </a:r>
            <a:r>
              <a:rPr lang="en-GB" sz="2000" dirty="0" err="1" smtClean="0"/>
              <a:t>Aaa</a:t>
            </a:r>
            <a:r>
              <a:rPr lang="en-GB" sz="2000" dirty="0" smtClean="0"/>
              <a:t>, </a:t>
            </a:r>
            <a:r>
              <a:rPr lang="en-GB" sz="2000" dirty="0" err="1" smtClean="0"/>
              <a:t>aaa</a:t>
            </a:r>
            <a:r>
              <a:rPr lang="en-GB" sz="2000" dirty="0" smtClean="0"/>
              <a:t> from each parent</a:t>
            </a:r>
          </a:p>
          <a:p>
            <a:pPr lvl="0"/>
            <a:r>
              <a:rPr lang="en-GB" sz="2000" dirty="0" smtClean="0"/>
              <a:t>Convert to numbers: A = 1, a =0</a:t>
            </a:r>
          </a:p>
          <a:p>
            <a:pPr lvl="0"/>
            <a:endParaRPr lang="en-GB" sz="2000" dirty="0" smtClean="0"/>
          </a:p>
          <a:p>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3845503581"/>
              </p:ext>
            </p:extLst>
          </p:nvPr>
        </p:nvGraphicFramePr>
        <p:xfrm>
          <a:off x="3635896" y="2636912"/>
          <a:ext cx="5180462" cy="1984248"/>
        </p:xfrm>
        <a:graphic>
          <a:graphicData uri="http://schemas.openxmlformats.org/drawingml/2006/table">
            <a:tbl>
              <a:tblPr/>
              <a:tblGrid>
                <a:gridCol w="801788"/>
                <a:gridCol w="729779"/>
                <a:gridCol w="729779"/>
                <a:gridCol w="729779"/>
                <a:gridCol w="729779"/>
                <a:gridCol w="729779"/>
                <a:gridCol w="729779"/>
              </a:tblGrid>
              <a:tr h="283464">
                <a:tc>
                  <a:txBody>
                    <a:bodyPr/>
                    <a:lstStyle/>
                    <a:p>
                      <a:pPr algn="ctr">
                        <a:lnSpc>
                          <a:spcPct val="115000"/>
                        </a:lnSpc>
                      </a:pPr>
                      <a:endParaRPr lang="en-GB" sz="1400" b="1" dirty="0">
                        <a:latin typeface="Calibri"/>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alpha val="1000"/>
                      </a:srgbClr>
                    </a:solidFill>
                  </a:tcPr>
                </a:tc>
                <a:tc>
                  <a:txBody>
                    <a:bodyPr/>
                    <a:lstStyle/>
                    <a:p>
                      <a:pPr algn="ctr">
                        <a:lnSpc>
                          <a:spcPct val="115000"/>
                        </a:lnSpc>
                      </a:pPr>
                      <a:r>
                        <a:rPr lang="en-GB" sz="1400" b="1" dirty="0" smtClean="0">
                          <a:latin typeface="Calibri"/>
                        </a:rPr>
                        <a:t>3</a:t>
                      </a:r>
                      <a:endParaRPr lang="en-GB" sz="1400" b="1" dirty="0">
                        <a:latin typeface="Calibri"/>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a:lnSpc>
                          <a:spcPct val="115000"/>
                        </a:lnSpc>
                      </a:pPr>
                      <a:r>
                        <a:rPr lang="en-GB" sz="1400" b="1" dirty="0" smtClean="0">
                          <a:latin typeface="Calibri"/>
                        </a:rPr>
                        <a:t>2</a:t>
                      </a:r>
                      <a:endParaRPr lang="en-GB" sz="1400" b="1" dirty="0">
                        <a:latin typeface="Calibri"/>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a:lnSpc>
                          <a:spcPct val="115000"/>
                        </a:lnSpc>
                      </a:pPr>
                      <a:r>
                        <a:rPr lang="en-GB" sz="1400" b="1" dirty="0" smtClean="0">
                          <a:latin typeface="Calibri"/>
                        </a:rPr>
                        <a:t>2</a:t>
                      </a:r>
                      <a:endParaRPr lang="en-GB" sz="1400" b="1" dirty="0">
                        <a:latin typeface="Calibri"/>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a:lnSpc>
                          <a:spcPct val="115000"/>
                        </a:lnSpc>
                      </a:pPr>
                      <a:r>
                        <a:rPr lang="en-GB" sz="1400" b="1" dirty="0" smtClean="0">
                          <a:latin typeface="Calibri"/>
                        </a:rPr>
                        <a:t>1</a:t>
                      </a:r>
                      <a:endParaRPr lang="en-GB" sz="1400" b="1" dirty="0">
                        <a:latin typeface="Calibri"/>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a:lnSpc>
                          <a:spcPct val="115000"/>
                        </a:lnSpc>
                        <a:spcAft>
                          <a:spcPts val="0"/>
                        </a:spcAft>
                      </a:pPr>
                      <a:r>
                        <a:rPr lang="en-GB" sz="1400" b="1" dirty="0" smtClean="0">
                          <a:latin typeface="Calibri"/>
                          <a:ea typeface="Calibri"/>
                          <a:cs typeface="Times New Roman"/>
                        </a:rPr>
                        <a:t>1</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a:lnSpc>
                          <a:spcPct val="115000"/>
                        </a:lnSpc>
                        <a:spcAft>
                          <a:spcPts val="0"/>
                        </a:spcAft>
                      </a:pPr>
                      <a:r>
                        <a:rPr lang="en-GB" sz="1400" b="1" dirty="0" smtClean="0">
                          <a:latin typeface="Calibri"/>
                          <a:ea typeface="Calibri"/>
                          <a:cs typeface="Times New Roman"/>
                        </a:rPr>
                        <a:t>0</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r>
              <a:tr h="283464">
                <a:tc>
                  <a:txBody>
                    <a:bodyPr/>
                    <a:lstStyle/>
                    <a:p>
                      <a:pPr algn="ctr">
                        <a:lnSpc>
                          <a:spcPct val="115000"/>
                        </a:lnSpc>
                        <a:spcAft>
                          <a:spcPts val="0"/>
                        </a:spcAft>
                      </a:pPr>
                      <a:r>
                        <a:rPr lang="en-GB" sz="1400" b="1" dirty="0" smtClean="0">
                          <a:latin typeface="Calibri"/>
                          <a:ea typeface="Calibri"/>
                          <a:cs typeface="Times New Roman"/>
                        </a:rPr>
                        <a:t>3</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a:lnSpc>
                          <a:spcPct val="115000"/>
                        </a:lnSpc>
                        <a:spcAft>
                          <a:spcPts val="0"/>
                        </a:spcAft>
                      </a:pPr>
                      <a:r>
                        <a:rPr lang="en-GB" sz="1400" b="1" dirty="0" smtClean="0">
                          <a:latin typeface="Calibri"/>
                          <a:ea typeface="Calibri"/>
                          <a:cs typeface="Times New Roman"/>
                        </a:rPr>
                        <a:t>6</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ctr">
                        <a:lnSpc>
                          <a:spcPct val="115000"/>
                        </a:lnSpc>
                        <a:spcAft>
                          <a:spcPts val="0"/>
                        </a:spcAft>
                      </a:pPr>
                      <a:r>
                        <a:rPr lang="en-GB" sz="1400" b="1" dirty="0" smtClean="0">
                          <a:latin typeface="Calibri"/>
                          <a:ea typeface="Calibri"/>
                          <a:cs typeface="Times New Roman"/>
                        </a:rPr>
                        <a:t>5</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75000"/>
                      </a:schemeClr>
                    </a:solidFill>
                  </a:tcPr>
                </a:tc>
                <a:tc>
                  <a:txBody>
                    <a:bodyPr/>
                    <a:lstStyle/>
                    <a:p>
                      <a:pPr algn="ctr">
                        <a:lnSpc>
                          <a:spcPct val="115000"/>
                        </a:lnSpc>
                        <a:spcAft>
                          <a:spcPts val="0"/>
                        </a:spcAft>
                      </a:pPr>
                      <a:r>
                        <a:rPr lang="en-GB" sz="1400" b="1" dirty="0" smtClean="0">
                          <a:latin typeface="Calibri"/>
                          <a:ea typeface="Calibri"/>
                          <a:cs typeface="Times New Roman"/>
                        </a:rPr>
                        <a:t>5</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75000"/>
                      </a:schemeClr>
                    </a:solidFill>
                  </a:tcPr>
                </a:tc>
                <a:tc>
                  <a:txBody>
                    <a:bodyPr/>
                    <a:lstStyle/>
                    <a:p>
                      <a:pPr algn="ctr">
                        <a:lnSpc>
                          <a:spcPct val="115000"/>
                        </a:lnSpc>
                        <a:spcAft>
                          <a:spcPts val="0"/>
                        </a:spcAft>
                      </a:pPr>
                      <a:r>
                        <a:rPr lang="en-GB" sz="1400" b="1" dirty="0" smtClean="0">
                          <a:latin typeface="Calibri"/>
                          <a:ea typeface="Calibri"/>
                          <a:cs typeface="Times New Roman"/>
                        </a:rPr>
                        <a:t>4</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50000"/>
                      </a:schemeClr>
                    </a:solidFill>
                  </a:tcPr>
                </a:tc>
                <a:tc>
                  <a:txBody>
                    <a:bodyPr/>
                    <a:lstStyle/>
                    <a:p>
                      <a:pPr algn="ctr">
                        <a:lnSpc>
                          <a:spcPct val="115000"/>
                        </a:lnSpc>
                        <a:spcAft>
                          <a:spcPts val="0"/>
                        </a:spcAft>
                      </a:pPr>
                      <a:r>
                        <a:rPr lang="en-GB" sz="1400" b="1" dirty="0" smtClean="0">
                          <a:latin typeface="Calibri"/>
                          <a:ea typeface="Calibri"/>
                          <a:cs typeface="Times New Roman"/>
                        </a:rPr>
                        <a:t>4</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50000"/>
                      </a:schemeClr>
                    </a:solidFill>
                  </a:tcPr>
                </a:tc>
                <a:tc>
                  <a:txBody>
                    <a:bodyPr/>
                    <a:lstStyle/>
                    <a:p>
                      <a:pPr algn="ctr">
                        <a:lnSpc>
                          <a:spcPct val="115000"/>
                        </a:lnSpc>
                        <a:spcAft>
                          <a:spcPts val="0"/>
                        </a:spcAft>
                      </a:pPr>
                      <a:r>
                        <a:rPr lang="en-GB" sz="1400" b="1" dirty="0" smtClean="0">
                          <a:latin typeface="Calibri"/>
                          <a:ea typeface="Calibri"/>
                          <a:cs typeface="Times New Roman"/>
                        </a:rPr>
                        <a:t>3</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r>
              <a:tr h="283464">
                <a:tc>
                  <a:txBody>
                    <a:bodyPr/>
                    <a:lstStyle/>
                    <a:p>
                      <a:pPr algn="ctr">
                        <a:lnSpc>
                          <a:spcPct val="115000"/>
                        </a:lnSpc>
                        <a:spcAft>
                          <a:spcPts val="0"/>
                        </a:spcAft>
                      </a:pPr>
                      <a:r>
                        <a:rPr lang="en-GB" sz="1400" b="1" dirty="0" smtClean="0">
                          <a:latin typeface="Calibri"/>
                          <a:ea typeface="Calibri"/>
                          <a:cs typeface="Times New Roman"/>
                        </a:rPr>
                        <a:t>2</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a:lnSpc>
                          <a:spcPct val="115000"/>
                        </a:lnSpc>
                        <a:spcAft>
                          <a:spcPts val="0"/>
                        </a:spcAft>
                      </a:pPr>
                      <a:r>
                        <a:rPr lang="en-GB" sz="1400" b="1" dirty="0" smtClean="0">
                          <a:latin typeface="Calibri"/>
                          <a:ea typeface="Calibri"/>
                          <a:cs typeface="Times New Roman"/>
                        </a:rPr>
                        <a:t>5</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75000"/>
                      </a:schemeClr>
                    </a:solidFill>
                  </a:tcPr>
                </a:tc>
                <a:tc>
                  <a:txBody>
                    <a:bodyPr/>
                    <a:lstStyle/>
                    <a:p>
                      <a:pPr algn="ctr">
                        <a:lnSpc>
                          <a:spcPct val="115000"/>
                        </a:lnSpc>
                        <a:spcAft>
                          <a:spcPts val="0"/>
                        </a:spcAft>
                      </a:pPr>
                      <a:r>
                        <a:rPr lang="en-GB" sz="1400" b="1" dirty="0" smtClean="0">
                          <a:latin typeface="Calibri"/>
                          <a:ea typeface="Calibri"/>
                          <a:cs typeface="Times New Roman"/>
                        </a:rPr>
                        <a:t>4</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50000"/>
                      </a:schemeClr>
                    </a:solidFill>
                  </a:tcPr>
                </a:tc>
                <a:tc>
                  <a:txBody>
                    <a:bodyPr/>
                    <a:lstStyle/>
                    <a:p>
                      <a:pPr algn="ctr">
                        <a:lnSpc>
                          <a:spcPct val="115000"/>
                        </a:lnSpc>
                        <a:spcAft>
                          <a:spcPts val="0"/>
                        </a:spcAft>
                      </a:pPr>
                      <a:r>
                        <a:rPr lang="en-GB" sz="1400" b="1" dirty="0" smtClean="0">
                          <a:latin typeface="Calibri"/>
                          <a:ea typeface="Calibri"/>
                          <a:cs typeface="Times New Roman"/>
                        </a:rPr>
                        <a:t>4</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50000"/>
                      </a:schemeClr>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400" b="1" dirty="0" smtClean="0">
                          <a:latin typeface="Calibri"/>
                        </a:rPr>
                        <a:t>3</a:t>
                      </a: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400" b="1" dirty="0" smtClean="0">
                          <a:latin typeface="Calibri"/>
                        </a:rPr>
                        <a:t>3</a:t>
                      </a: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400" b="1" dirty="0" smtClean="0">
                          <a:latin typeface="Calibri"/>
                          <a:ea typeface="Calibri"/>
                          <a:cs typeface="Times New Roman"/>
                        </a:rPr>
                        <a:t>2</a:t>
                      </a: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83464">
                <a:tc>
                  <a:txBody>
                    <a:bodyPr/>
                    <a:lstStyle/>
                    <a:p>
                      <a:pPr algn="ctr">
                        <a:lnSpc>
                          <a:spcPct val="115000"/>
                        </a:lnSpc>
                        <a:spcAft>
                          <a:spcPts val="0"/>
                        </a:spcAft>
                      </a:pPr>
                      <a:r>
                        <a:rPr lang="en-GB" sz="1400" b="1" dirty="0" smtClean="0">
                          <a:latin typeface="Calibri"/>
                          <a:ea typeface="Calibri"/>
                          <a:cs typeface="Times New Roman"/>
                        </a:rPr>
                        <a:t>2</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a:lnSpc>
                          <a:spcPct val="115000"/>
                        </a:lnSpc>
                        <a:spcAft>
                          <a:spcPts val="0"/>
                        </a:spcAft>
                      </a:pPr>
                      <a:r>
                        <a:rPr lang="en-GB" sz="1400" b="1" dirty="0" smtClean="0">
                          <a:latin typeface="Calibri"/>
                          <a:ea typeface="Calibri"/>
                          <a:cs typeface="Times New Roman"/>
                        </a:rPr>
                        <a:t>5</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75000"/>
                      </a:schemeClr>
                    </a:solidFill>
                  </a:tcPr>
                </a:tc>
                <a:tc>
                  <a:txBody>
                    <a:bodyPr/>
                    <a:lstStyle/>
                    <a:p>
                      <a:pPr algn="ctr">
                        <a:lnSpc>
                          <a:spcPct val="115000"/>
                        </a:lnSpc>
                        <a:spcAft>
                          <a:spcPts val="0"/>
                        </a:spcAft>
                      </a:pPr>
                      <a:r>
                        <a:rPr lang="en-GB" sz="1400" b="1" dirty="0" smtClean="0">
                          <a:latin typeface="Calibri"/>
                          <a:ea typeface="Calibri"/>
                          <a:cs typeface="Times New Roman"/>
                        </a:rPr>
                        <a:t>4</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50000"/>
                      </a:schemeClr>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400" b="1" dirty="0" smtClean="0">
                          <a:latin typeface="Calibri"/>
                        </a:rPr>
                        <a:t>4</a:t>
                      </a: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50000"/>
                      </a:schemeClr>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400" b="1" dirty="0" smtClean="0">
                          <a:latin typeface="Calibri"/>
                        </a:rPr>
                        <a:t>3</a:t>
                      </a: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400" b="1" dirty="0" smtClean="0">
                          <a:latin typeface="Calibri"/>
                        </a:rPr>
                        <a:t>3</a:t>
                      </a: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400" b="1" dirty="0" smtClean="0">
                          <a:latin typeface="Calibri"/>
                          <a:ea typeface="Calibri"/>
                          <a:cs typeface="Times New Roman"/>
                        </a:rPr>
                        <a:t>2</a:t>
                      </a: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83464">
                <a:tc>
                  <a:txBody>
                    <a:bodyPr/>
                    <a:lstStyle/>
                    <a:p>
                      <a:pPr algn="ctr">
                        <a:lnSpc>
                          <a:spcPct val="115000"/>
                        </a:lnSpc>
                        <a:spcAft>
                          <a:spcPts val="0"/>
                        </a:spcAft>
                      </a:pPr>
                      <a:r>
                        <a:rPr lang="en-GB" sz="1400" b="1" dirty="0" smtClean="0">
                          <a:latin typeface="Calibri"/>
                          <a:ea typeface="Calibri"/>
                          <a:cs typeface="Times New Roman"/>
                        </a:rPr>
                        <a:t>1</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a:lnSpc>
                          <a:spcPct val="115000"/>
                        </a:lnSpc>
                        <a:spcAft>
                          <a:spcPts val="0"/>
                        </a:spcAft>
                      </a:pPr>
                      <a:r>
                        <a:rPr lang="en-GB" sz="1400" b="1" dirty="0" smtClean="0">
                          <a:latin typeface="Calibri"/>
                          <a:ea typeface="Calibri"/>
                          <a:cs typeface="Times New Roman"/>
                        </a:rPr>
                        <a:t>4</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50000"/>
                      </a:schemeClr>
                    </a:solidFill>
                  </a:tcPr>
                </a:tc>
                <a:tc>
                  <a:txBody>
                    <a:bodyPr/>
                    <a:lstStyle/>
                    <a:p>
                      <a:pPr algn="ctr">
                        <a:lnSpc>
                          <a:spcPct val="115000"/>
                        </a:lnSpc>
                        <a:spcAft>
                          <a:spcPts val="0"/>
                        </a:spcAft>
                      </a:pPr>
                      <a:r>
                        <a:rPr lang="en-GB" sz="1400" b="1" dirty="0" smtClean="0">
                          <a:latin typeface="Calibri"/>
                          <a:ea typeface="Calibri"/>
                          <a:cs typeface="Times New Roman"/>
                        </a:rPr>
                        <a:t>3</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400" b="1" dirty="0" smtClean="0">
                          <a:latin typeface="Calibri"/>
                        </a:rPr>
                        <a:t>3</a:t>
                      </a: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400" b="1" dirty="0" smtClean="0">
                          <a:latin typeface="Calibri"/>
                        </a:rPr>
                        <a:t>2</a:t>
                      </a: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50000"/>
                      </a:schemeClr>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400" b="1" dirty="0" smtClean="0">
                          <a:latin typeface="Calibri"/>
                        </a:rPr>
                        <a:t>2</a:t>
                      </a: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50000"/>
                      </a:schemeClr>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400" b="1" dirty="0" smtClean="0">
                          <a:latin typeface="Calibri"/>
                          <a:ea typeface="Calibri"/>
                          <a:cs typeface="Times New Roman"/>
                        </a:rPr>
                        <a:t>1</a:t>
                      </a: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75000"/>
                      </a:schemeClr>
                    </a:solidFill>
                  </a:tcPr>
                </a:tc>
              </a:tr>
              <a:tr h="283464">
                <a:tc>
                  <a:txBody>
                    <a:bodyPr/>
                    <a:lstStyle/>
                    <a:p>
                      <a:pPr algn="ctr">
                        <a:lnSpc>
                          <a:spcPct val="115000"/>
                        </a:lnSpc>
                        <a:spcAft>
                          <a:spcPts val="0"/>
                        </a:spcAft>
                      </a:pPr>
                      <a:r>
                        <a:rPr lang="en-GB" sz="1400" b="1" dirty="0" smtClean="0">
                          <a:latin typeface="Calibri"/>
                          <a:ea typeface="Calibri"/>
                          <a:cs typeface="Times New Roman"/>
                        </a:rPr>
                        <a:t>1</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a:lnSpc>
                          <a:spcPct val="115000"/>
                        </a:lnSpc>
                        <a:spcAft>
                          <a:spcPts val="0"/>
                        </a:spcAft>
                      </a:pPr>
                      <a:r>
                        <a:rPr lang="en-GB" sz="1400" b="1" dirty="0" smtClean="0">
                          <a:latin typeface="Calibri"/>
                          <a:ea typeface="Calibri"/>
                          <a:cs typeface="Times New Roman"/>
                        </a:rPr>
                        <a:t>4</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50000"/>
                      </a:schemeClr>
                    </a:solidFill>
                  </a:tcPr>
                </a:tc>
                <a:tc>
                  <a:txBody>
                    <a:bodyPr/>
                    <a:lstStyle/>
                    <a:p>
                      <a:pPr algn="ctr">
                        <a:lnSpc>
                          <a:spcPct val="115000"/>
                        </a:lnSpc>
                        <a:spcAft>
                          <a:spcPts val="0"/>
                        </a:spcAft>
                      </a:pPr>
                      <a:r>
                        <a:rPr lang="en-GB" sz="1400" b="1" dirty="0" smtClean="0">
                          <a:latin typeface="Calibri"/>
                          <a:ea typeface="Calibri"/>
                          <a:cs typeface="Times New Roman"/>
                        </a:rPr>
                        <a:t>3</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400" b="1" dirty="0" smtClean="0">
                          <a:latin typeface="Calibri"/>
                        </a:rPr>
                        <a:t>3</a:t>
                      </a: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400" b="1" dirty="0" smtClean="0">
                          <a:latin typeface="Calibri"/>
                        </a:rPr>
                        <a:t>2</a:t>
                      </a: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50000"/>
                      </a:schemeClr>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400" b="1" dirty="0" smtClean="0">
                          <a:latin typeface="Calibri"/>
                        </a:rPr>
                        <a:t>2</a:t>
                      </a: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50000"/>
                      </a:schemeClr>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400" b="1" dirty="0" smtClean="0">
                          <a:latin typeface="Calibri"/>
                          <a:ea typeface="Calibri"/>
                          <a:cs typeface="Times New Roman"/>
                        </a:rPr>
                        <a:t>1</a:t>
                      </a: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75000"/>
                      </a:schemeClr>
                    </a:solidFill>
                  </a:tcPr>
                </a:tc>
              </a:tr>
              <a:tr h="283464">
                <a:tc>
                  <a:txBody>
                    <a:bodyPr/>
                    <a:lstStyle/>
                    <a:p>
                      <a:pPr algn="ctr">
                        <a:lnSpc>
                          <a:spcPct val="115000"/>
                        </a:lnSpc>
                        <a:spcAft>
                          <a:spcPts val="0"/>
                        </a:spcAft>
                      </a:pPr>
                      <a:r>
                        <a:rPr lang="en-GB" sz="1400" b="1" dirty="0" smtClean="0">
                          <a:latin typeface="Calibri"/>
                          <a:ea typeface="Calibri"/>
                          <a:cs typeface="Times New Roman"/>
                        </a:rPr>
                        <a:t>0</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a:lnSpc>
                          <a:spcPct val="115000"/>
                        </a:lnSpc>
                        <a:spcAft>
                          <a:spcPts val="0"/>
                        </a:spcAft>
                      </a:pPr>
                      <a:r>
                        <a:rPr lang="en-GB" sz="1400" b="1" dirty="0" smtClean="0">
                          <a:latin typeface="Calibri"/>
                          <a:ea typeface="Calibri"/>
                          <a:cs typeface="Times New Roman"/>
                        </a:rPr>
                        <a:t>3</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a:lnSpc>
                          <a:spcPct val="115000"/>
                        </a:lnSpc>
                        <a:spcAft>
                          <a:spcPts val="0"/>
                        </a:spcAft>
                      </a:pPr>
                      <a:r>
                        <a:rPr lang="en-GB" sz="1400" b="1" dirty="0" smtClean="0">
                          <a:latin typeface="Calibri"/>
                          <a:ea typeface="Calibri"/>
                          <a:cs typeface="Times New Roman"/>
                        </a:rPr>
                        <a:t>2</a:t>
                      </a:r>
                      <a:endParaRPr lang="en-GB" sz="14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400" b="1" dirty="0" smtClean="0">
                          <a:latin typeface="Calibri"/>
                        </a:rPr>
                        <a:t>2</a:t>
                      </a: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400" b="1" dirty="0" smtClean="0">
                          <a:latin typeface="Calibri"/>
                        </a:rPr>
                        <a:t>1</a:t>
                      </a: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75000"/>
                      </a:schemeClr>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400" b="1" dirty="0" smtClean="0">
                          <a:latin typeface="Calibri"/>
                        </a:rPr>
                        <a:t>1</a:t>
                      </a: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75000"/>
                      </a:schemeClr>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400" b="1" dirty="0" smtClean="0">
                          <a:latin typeface="Calibri"/>
                          <a:ea typeface="Calibri"/>
                          <a:cs typeface="Times New Roman"/>
                        </a:rPr>
                        <a:t>0</a:t>
                      </a: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1117005963"/>
              </p:ext>
            </p:extLst>
          </p:nvPr>
        </p:nvGraphicFramePr>
        <p:xfrm>
          <a:off x="251520" y="2204864"/>
          <a:ext cx="3168350" cy="1535472"/>
        </p:xfrm>
        <a:graphic>
          <a:graphicData uri="http://schemas.openxmlformats.org/drawingml/2006/table">
            <a:tbl>
              <a:tblPr/>
              <a:tblGrid>
                <a:gridCol w="490370"/>
                <a:gridCol w="446330"/>
                <a:gridCol w="446330"/>
                <a:gridCol w="446330"/>
                <a:gridCol w="446330"/>
                <a:gridCol w="446330"/>
                <a:gridCol w="446330"/>
              </a:tblGrid>
              <a:tr h="128332">
                <a:tc>
                  <a:txBody>
                    <a:bodyPr/>
                    <a:lstStyle/>
                    <a:p>
                      <a:pPr>
                        <a:lnSpc>
                          <a:spcPct val="100000"/>
                        </a:lnSpc>
                      </a:pPr>
                      <a:endParaRPr lang="en-GB" sz="800" b="1" dirty="0">
                        <a:latin typeface="Calibri"/>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00000"/>
                        </a:lnSpc>
                      </a:pPr>
                      <a:r>
                        <a:rPr lang="en-GB" sz="800" b="1" dirty="0" smtClean="0">
                          <a:latin typeface="Calibri"/>
                        </a:rPr>
                        <a:t>AAA</a:t>
                      </a:r>
                      <a:endParaRPr lang="en-GB" sz="800" b="1" dirty="0">
                        <a:latin typeface="Calibri"/>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00000"/>
                        </a:lnSpc>
                      </a:pPr>
                      <a:r>
                        <a:rPr lang="en-GB" sz="800" b="1" dirty="0" err="1" smtClean="0">
                          <a:latin typeface="Calibri"/>
                        </a:rPr>
                        <a:t>AAa</a:t>
                      </a:r>
                      <a:endParaRPr lang="en-GB" sz="800" b="1" dirty="0">
                        <a:latin typeface="Calibri"/>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00000"/>
                        </a:lnSpc>
                      </a:pPr>
                      <a:r>
                        <a:rPr lang="en-GB" sz="800" b="1" dirty="0" err="1" smtClean="0">
                          <a:latin typeface="Calibri"/>
                        </a:rPr>
                        <a:t>AAa</a:t>
                      </a:r>
                      <a:endParaRPr lang="en-GB" sz="800" b="1" dirty="0">
                        <a:latin typeface="Calibri"/>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00000"/>
                        </a:lnSpc>
                      </a:pPr>
                      <a:r>
                        <a:rPr lang="en-GB" sz="800" b="1" dirty="0" err="1" smtClean="0">
                          <a:latin typeface="Calibri"/>
                        </a:rPr>
                        <a:t>Aaa</a:t>
                      </a:r>
                      <a:endParaRPr lang="en-GB" sz="800" b="1" dirty="0">
                        <a:latin typeface="Calibri"/>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00000"/>
                        </a:lnSpc>
                        <a:spcAft>
                          <a:spcPts val="0"/>
                        </a:spcAft>
                      </a:pPr>
                      <a:r>
                        <a:rPr lang="en-GB" sz="800" b="1" dirty="0" err="1" smtClean="0">
                          <a:latin typeface="Calibri"/>
                          <a:ea typeface="Calibri"/>
                          <a:cs typeface="Times New Roman"/>
                        </a:rPr>
                        <a:t>Aaa</a:t>
                      </a:r>
                      <a:endParaRPr lang="en-GB" sz="8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00000"/>
                        </a:lnSpc>
                        <a:spcAft>
                          <a:spcPts val="0"/>
                        </a:spcAft>
                      </a:pPr>
                      <a:r>
                        <a:rPr lang="en-GB" sz="800" b="1" dirty="0" err="1" smtClean="0">
                          <a:latin typeface="Calibri"/>
                          <a:ea typeface="Calibri"/>
                          <a:cs typeface="Times New Roman"/>
                        </a:rPr>
                        <a:t>aaa</a:t>
                      </a:r>
                      <a:endParaRPr lang="en-GB" sz="8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29242">
                <a:tc>
                  <a:txBody>
                    <a:bodyPr/>
                    <a:lstStyle/>
                    <a:p>
                      <a:pPr>
                        <a:lnSpc>
                          <a:spcPct val="100000"/>
                        </a:lnSpc>
                        <a:spcAft>
                          <a:spcPts val="0"/>
                        </a:spcAft>
                      </a:pPr>
                      <a:r>
                        <a:rPr lang="en-GB" sz="800" b="1" dirty="0" smtClean="0">
                          <a:latin typeface="Calibri"/>
                          <a:ea typeface="Calibri"/>
                          <a:cs typeface="Times New Roman"/>
                        </a:rPr>
                        <a:t>AAA</a:t>
                      </a:r>
                      <a:endParaRPr lang="en-GB" sz="8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00000"/>
                        </a:lnSpc>
                        <a:spcAft>
                          <a:spcPts val="0"/>
                        </a:spcAft>
                      </a:pPr>
                      <a:r>
                        <a:rPr lang="en-GB" sz="800" b="1" dirty="0" smtClean="0">
                          <a:latin typeface="Calibri"/>
                          <a:ea typeface="Calibri"/>
                          <a:cs typeface="Times New Roman"/>
                        </a:rPr>
                        <a:t>AAAAAA</a:t>
                      </a:r>
                      <a:endParaRPr lang="en-GB" sz="8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00000"/>
                        </a:lnSpc>
                        <a:spcAft>
                          <a:spcPts val="0"/>
                        </a:spcAft>
                      </a:pPr>
                      <a:r>
                        <a:rPr lang="en-GB" sz="800" b="1" dirty="0" err="1" smtClean="0">
                          <a:latin typeface="Calibri"/>
                          <a:ea typeface="Calibri"/>
                          <a:cs typeface="Times New Roman"/>
                        </a:rPr>
                        <a:t>AAAAAa</a:t>
                      </a:r>
                      <a:endParaRPr lang="en-GB" sz="8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00000"/>
                        </a:lnSpc>
                        <a:spcAft>
                          <a:spcPts val="0"/>
                        </a:spcAft>
                      </a:pPr>
                      <a:r>
                        <a:rPr lang="en-GB" sz="800" b="1" dirty="0" err="1" smtClean="0">
                          <a:latin typeface="Calibri"/>
                          <a:ea typeface="Calibri"/>
                          <a:cs typeface="Times New Roman"/>
                        </a:rPr>
                        <a:t>AAAAAa</a:t>
                      </a:r>
                      <a:endParaRPr lang="en-GB" sz="8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00000"/>
                        </a:lnSpc>
                        <a:spcAft>
                          <a:spcPts val="0"/>
                        </a:spcAft>
                      </a:pPr>
                      <a:r>
                        <a:rPr lang="en-GB" sz="800" b="1" dirty="0" err="1" smtClean="0">
                          <a:latin typeface="Calibri"/>
                          <a:ea typeface="Calibri"/>
                          <a:cs typeface="Times New Roman"/>
                        </a:rPr>
                        <a:t>AAAAaa</a:t>
                      </a:r>
                      <a:endParaRPr lang="en-GB" sz="8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00000"/>
                        </a:lnSpc>
                        <a:spcAft>
                          <a:spcPts val="0"/>
                        </a:spcAft>
                      </a:pPr>
                      <a:r>
                        <a:rPr lang="en-GB" sz="800" b="1" dirty="0" err="1" smtClean="0">
                          <a:latin typeface="Calibri"/>
                          <a:ea typeface="Calibri"/>
                          <a:cs typeface="Times New Roman"/>
                        </a:rPr>
                        <a:t>AAAAaa</a:t>
                      </a:r>
                      <a:endParaRPr lang="en-GB" sz="8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0000"/>
                        </a:lnSpc>
                        <a:spcAft>
                          <a:spcPts val="0"/>
                        </a:spcAft>
                      </a:pPr>
                      <a:r>
                        <a:rPr lang="en-GB" sz="800" b="1" dirty="0" err="1" smtClean="0">
                          <a:latin typeface="Calibri"/>
                          <a:ea typeface="Calibri"/>
                          <a:cs typeface="Times New Roman"/>
                        </a:rPr>
                        <a:t>AAAaaa</a:t>
                      </a:r>
                      <a:endParaRPr lang="en-GB" sz="8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29242">
                <a:tc>
                  <a:txBody>
                    <a:bodyPr/>
                    <a:lstStyle/>
                    <a:p>
                      <a:pPr>
                        <a:lnSpc>
                          <a:spcPct val="100000"/>
                        </a:lnSpc>
                        <a:spcAft>
                          <a:spcPts val="0"/>
                        </a:spcAft>
                      </a:pPr>
                      <a:r>
                        <a:rPr lang="en-GB" sz="800" b="1" dirty="0" err="1" smtClean="0">
                          <a:latin typeface="Calibri"/>
                          <a:ea typeface="Calibri"/>
                          <a:cs typeface="Times New Roman"/>
                        </a:rPr>
                        <a:t>Aaa</a:t>
                      </a:r>
                      <a:endParaRPr lang="en-GB" sz="8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00000"/>
                        </a:lnSpc>
                        <a:spcAft>
                          <a:spcPts val="0"/>
                        </a:spcAft>
                      </a:pPr>
                      <a:r>
                        <a:rPr lang="en-GB" sz="800" b="1" dirty="0" err="1" smtClean="0">
                          <a:latin typeface="Calibri"/>
                          <a:ea typeface="Calibri"/>
                          <a:cs typeface="Times New Roman"/>
                        </a:rPr>
                        <a:t>AaaAAA</a:t>
                      </a:r>
                      <a:endParaRPr lang="en-GB" sz="8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00000"/>
                        </a:lnSpc>
                        <a:spcAft>
                          <a:spcPts val="0"/>
                        </a:spcAft>
                      </a:pPr>
                      <a:r>
                        <a:rPr lang="en-GB" sz="800" b="1" dirty="0" err="1" smtClean="0">
                          <a:latin typeface="Calibri"/>
                          <a:ea typeface="Calibri"/>
                          <a:cs typeface="Times New Roman"/>
                        </a:rPr>
                        <a:t>AaaAAa</a:t>
                      </a:r>
                      <a:endParaRPr lang="en-GB" sz="8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00000"/>
                        </a:lnSpc>
                        <a:spcAft>
                          <a:spcPts val="0"/>
                        </a:spcAft>
                      </a:pPr>
                      <a:r>
                        <a:rPr lang="en-GB" sz="800" b="1" dirty="0" err="1" smtClean="0">
                          <a:latin typeface="Calibri"/>
                          <a:ea typeface="Calibri"/>
                          <a:cs typeface="Times New Roman"/>
                        </a:rPr>
                        <a:t>AaaAAa</a:t>
                      </a:r>
                      <a:endParaRPr lang="en-GB" sz="8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800" b="1" dirty="0" err="1" smtClean="0">
                          <a:latin typeface="Calibri"/>
                          <a:ea typeface="Calibri"/>
                          <a:cs typeface="Times New Roman"/>
                        </a:rPr>
                        <a:t>Aaa</a:t>
                      </a:r>
                      <a:r>
                        <a:rPr lang="en-GB" sz="800" b="1" dirty="0" err="1" smtClean="0">
                          <a:latin typeface="Calibri"/>
                        </a:rPr>
                        <a:t>Aaa</a:t>
                      </a:r>
                      <a:endParaRPr lang="en-GB" sz="800" b="1" dirty="0" smtClean="0">
                        <a:latin typeface="Calibri"/>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800" b="1" dirty="0" err="1" smtClean="0">
                          <a:latin typeface="Calibri"/>
                          <a:ea typeface="Calibri"/>
                          <a:cs typeface="Times New Roman"/>
                        </a:rPr>
                        <a:t>Aaa</a:t>
                      </a:r>
                      <a:r>
                        <a:rPr lang="en-GB" sz="800" b="1" dirty="0" err="1" smtClean="0">
                          <a:latin typeface="Calibri"/>
                        </a:rPr>
                        <a:t>Aaa</a:t>
                      </a:r>
                      <a:endParaRPr lang="en-GB" sz="800" b="1" dirty="0" smtClean="0">
                        <a:latin typeface="Calibri"/>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800" b="1" dirty="0" err="1" smtClean="0">
                          <a:latin typeface="Calibri"/>
                          <a:ea typeface="Calibri"/>
                          <a:cs typeface="Times New Roman"/>
                        </a:rPr>
                        <a:t>Aaaaaa</a:t>
                      </a:r>
                      <a:endParaRPr lang="en-GB" sz="800" b="1" dirty="0" smtClean="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29242">
                <a:tc>
                  <a:txBody>
                    <a:bodyPr/>
                    <a:lstStyle/>
                    <a:p>
                      <a:pPr>
                        <a:lnSpc>
                          <a:spcPct val="100000"/>
                        </a:lnSpc>
                        <a:spcAft>
                          <a:spcPts val="0"/>
                        </a:spcAft>
                      </a:pPr>
                      <a:r>
                        <a:rPr lang="en-GB" sz="800" b="1" dirty="0" err="1" smtClean="0">
                          <a:latin typeface="Calibri"/>
                          <a:ea typeface="Calibri"/>
                          <a:cs typeface="Times New Roman"/>
                        </a:rPr>
                        <a:t>Aaa</a:t>
                      </a:r>
                      <a:endParaRPr lang="en-GB" sz="8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00000"/>
                        </a:lnSpc>
                        <a:spcAft>
                          <a:spcPts val="0"/>
                        </a:spcAft>
                      </a:pPr>
                      <a:r>
                        <a:rPr lang="en-GB" sz="800" b="1" dirty="0" err="1" smtClean="0">
                          <a:latin typeface="Calibri"/>
                          <a:ea typeface="Calibri"/>
                          <a:cs typeface="Times New Roman"/>
                        </a:rPr>
                        <a:t>AaaAAA</a:t>
                      </a:r>
                      <a:endParaRPr lang="en-GB" sz="8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00000"/>
                        </a:lnSpc>
                        <a:spcAft>
                          <a:spcPts val="0"/>
                        </a:spcAft>
                      </a:pPr>
                      <a:r>
                        <a:rPr lang="en-GB" sz="800" b="1" dirty="0" err="1" smtClean="0">
                          <a:latin typeface="Calibri"/>
                          <a:ea typeface="Calibri"/>
                          <a:cs typeface="Times New Roman"/>
                        </a:rPr>
                        <a:t>AaaAAa</a:t>
                      </a:r>
                      <a:endParaRPr lang="en-GB" sz="8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800" b="1" dirty="0" err="1" smtClean="0">
                          <a:latin typeface="Calibri"/>
                          <a:ea typeface="Calibri"/>
                          <a:cs typeface="Times New Roman"/>
                        </a:rPr>
                        <a:t>Aaa</a:t>
                      </a:r>
                      <a:r>
                        <a:rPr lang="en-GB" sz="800" b="1" dirty="0" err="1" smtClean="0">
                          <a:latin typeface="Calibri"/>
                        </a:rPr>
                        <a:t>AAa</a:t>
                      </a:r>
                      <a:endParaRPr lang="en-GB" sz="800" b="1" dirty="0" smtClean="0">
                        <a:latin typeface="Calibri"/>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800" b="1" dirty="0" err="1" smtClean="0">
                          <a:latin typeface="Calibri"/>
                          <a:ea typeface="Calibri"/>
                          <a:cs typeface="Times New Roman"/>
                        </a:rPr>
                        <a:t>Aaa</a:t>
                      </a:r>
                      <a:r>
                        <a:rPr lang="en-GB" sz="800" b="1" dirty="0" err="1" smtClean="0">
                          <a:latin typeface="Calibri"/>
                        </a:rPr>
                        <a:t>Aaa</a:t>
                      </a:r>
                      <a:endParaRPr lang="en-GB" sz="800" b="1" dirty="0" smtClean="0">
                        <a:latin typeface="Calibri"/>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800" b="1" dirty="0" err="1" smtClean="0">
                          <a:latin typeface="Calibri"/>
                          <a:ea typeface="Calibri"/>
                          <a:cs typeface="Times New Roman"/>
                        </a:rPr>
                        <a:t>Aaa</a:t>
                      </a:r>
                      <a:r>
                        <a:rPr lang="en-GB" sz="800" b="1" dirty="0" err="1" smtClean="0">
                          <a:latin typeface="Calibri"/>
                        </a:rPr>
                        <a:t>Aaa</a:t>
                      </a:r>
                      <a:endParaRPr lang="en-GB" sz="800" b="1" dirty="0" smtClean="0">
                        <a:latin typeface="Calibri"/>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800" b="1" dirty="0" err="1" smtClean="0">
                          <a:latin typeface="Calibri"/>
                          <a:ea typeface="Calibri"/>
                          <a:cs typeface="Times New Roman"/>
                        </a:rPr>
                        <a:t>Aaaaaa</a:t>
                      </a:r>
                      <a:endParaRPr lang="en-GB" sz="800" b="1" dirty="0" smtClean="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29242">
                <a:tc>
                  <a:txBody>
                    <a:bodyPr/>
                    <a:lstStyle/>
                    <a:p>
                      <a:pPr>
                        <a:lnSpc>
                          <a:spcPct val="100000"/>
                        </a:lnSpc>
                        <a:spcAft>
                          <a:spcPts val="0"/>
                        </a:spcAft>
                      </a:pPr>
                      <a:r>
                        <a:rPr lang="en-GB" sz="800" b="1" dirty="0" err="1" smtClean="0">
                          <a:latin typeface="Calibri"/>
                          <a:ea typeface="Calibri"/>
                          <a:cs typeface="Times New Roman"/>
                        </a:rPr>
                        <a:t>Aaa</a:t>
                      </a:r>
                      <a:endParaRPr lang="en-GB" sz="8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00000"/>
                        </a:lnSpc>
                        <a:spcAft>
                          <a:spcPts val="0"/>
                        </a:spcAft>
                      </a:pPr>
                      <a:r>
                        <a:rPr lang="en-GB" sz="800" b="1" dirty="0" err="1" smtClean="0">
                          <a:latin typeface="Calibri"/>
                          <a:ea typeface="Calibri"/>
                          <a:cs typeface="Times New Roman"/>
                        </a:rPr>
                        <a:t>AaaAAA</a:t>
                      </a:r>
                      <a:endParaRPr lang="en-GB" sz="8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00000"/>
                        </a:lnSpc>
                        <a:spcAft>
                          <a:spcPts val="0"/>
                        </a:spcAft>
                      </a:pPr>
                      <a:r>
                        <a:rPr lang="en-GB" sz="800" b="1" dirty="0" err="1" smtClean="0">
                          <a:latin typeface="Calibri"/>
                          <a:ea typeface="Calibri"/>
                          <a:cs typeface="Times New Roman"/>
                        </a:rPr>
                        <a:t>AaaAAa</a:t>
                      </a:r>
                      <a:endParaRPr lang="en-GB" sz="8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800" b="1" dirty="0" err="1" smtClean="0">
                          <a:latin typeface="Calibri"/>
                          <a:ea typeface="Calibri"/>
                          <a:cs typeface="Times New Roman"/>
                        </a:rPr>
                        <a:t>Aaa</a:t>
                      </a:r>
                      <a:r>
                        <a:rPr lang="en-GB" sz="800" b="1" dirty="0" err="1" smtClean="0">
                          <a:latin typeface="Calibri"/>
                        </a:rPr>
                        <a:t>AAa</a:t>
                      </a:r>
                      <a:endParaRPr lang="en-GB" sz="800" b="1" dirty="0" smtClean="0">
                        <a:latin typeface="Calibri"/>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800" b="1" dirty="0" err="1" smtClean="0">
                          <a:latin typeface="Calibri"/>
                          <a:ea typeface="Calibri"/>
                          <a:cs typeface="Times New Roman"/>
                        </a:rPr>
                        <a:t>Aaa</a:t>
                      </a:r>
                      <a:r>
                        <a:rPr lang="en-GB" sz="800" b="1" dirty="0" err="1" smtClean="0">
                          <a:latin typeface="Calibri"/>
                        </a:rPr>
                        <a:t>Aaa</a:t>
                      </a:r>
                      <a:endParaRPr lang="en-GB" sz="800" b="1" dirty="0" smtClean="0">
                        <a:latin typeface="Calibri"/>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800" b="1" dirty="0" err="1" smtClean="0">
                          <a:latin typeface="Calibri"/>
                          <a:ea typeface="Calibri"/>
                          <a:cs typeface="Times New Roman"/>
                        </a:rPr>
                        <a:t>Aaa</a:t>
                      </a:r>
                      <a:r>
                        <a:rPr lang="en-GB" sz="800" b="1" dirty="0" err="1" smtClean="0">
                          <a:latin typeface="Calibri"/>
                        </a:rPr>
                        <a:t>Aaa</a:t>
                      </a:r>
                      <a:endParaRPr lang="en-GB" sz="800" b="1" dirty="0" smtClean="0">
                        <a:latin typeface="Calibri"/>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800" b="1" dirty="0" err="1" smtClean="0">
                          <a:latin typeface="Calibri"/>
                          <a:ea typeface="Calibri"/>
                          <a:cs typeface="Times New Roman"/>
                        </a:rPr>
                        <a:t>Aaaaaa</a:t>
                      </a:r>
                      <a:endParaRPr lang="en-GB" sz="800" b="1" dirty="0" smtClean="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29242">
                <a:tc>
                  <a:txBody>
                    <a:bodyPr/>
                    <a:lstStyle/>
                    <a:p>
                      <a:pPr>
                        <a:lnSpc>
                          <a:spcPct val="100000"/>
                        </a:lnSpc>
                        <a:spcAft>
                          <a:spcPts val="0"/>
                        </a:spcAft>
                      </a:pPr>
                      <a:r>
                        <a:rPr lang="en-GB" sz="800" b="1" dirty="0" err="1" smtClean="0">
                          <a:latin typeface="Calibri"/>
                          <a:ea typeface="Calibri"/>
                          <a:cs typeface="Times New Roman"/>
                        </a:rPr>
                        <a:t>Aaa</a:t>
                      </a:r>
                      <a:endParaRPr lang="en-GB" sz="8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00000"/>
                        </a:lnSpc>
                        <a:spcAft>
                          <a:spcPts val="0"/>
                        </a:spcAft>
                      </a:pPr>
                      <a:r>
                        <a:rPr lang="en-GB" sz="800" b="1" dirty="0" err="1" smtClean="0">
                          <a:latin typeface="Calibri"/>
                          <a:ea typeface="Calibri"/>
                          <a:cs typeface="Times New Roman"/>
                        </a:rPr>
                        <a:t>AaaAAA</a:t>
                      </a:r>
                      <a:endParaRPr lang="en-GB" sz="8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00000"/>
                        </a:lnSpc>
                        <a:spcAft>
                          <a:spcPts val="0"/>
                        </a:spcAft>
                      </a:pPr>
                      <a:r>
                        <a:rPr lang="en-GB" sz="800" b="1" dirty="0" err="1" smtClean="0">
                          <a:latin typeface="Calibri"/>
                          <a:ea typeface="Calibri"/>
                          <a:cs typeface="Times New Roman"/>
                        </a:rPr>
                        <a:t>AaaAAa</a:t>
                      </a:r>
                      <a:endParaRPr lang="en-GB" sz="8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800" b="1" dirty="0" err="1" smtClean="0">
                          <a:latin typeface="Calibri"/>
                          <a:ea typeface="Calibri"/>
                          <a:cs typeface="Times New Roman"/>
                        </a:rPr>
                        <a:t>Aaa</a:t>
                      </a:r>
                      <a:r>
                        <a:rPr lang="en-GB" sz="800" b="1" dirty="0" err="1" smtClean="0">
                          <a:latin typeface="Calibri"/>
                        </a:rPr>
                        <a:t>AAa</a:t>
                      </a:r>
                      <a:endParaRPr lang="en-GB" sz="800" b="1" dirty="0" smtClean="0">
                        <a:latin typeface="Calibri"/>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800" b="1" dirty="0" err="1" smtClean="0">
                          <a:latin typeface="Calibri"/>
                          <a:ea typeface="Calibri"/>
                          <a:cs typeface="Times New Roman"/>
                        </a:rPr>
                        <a:t>Aaa</a:t>
                      </a:r>
                      <a:r>
                        <a:rPr lang="en-GB" sz="800" b="1" dirty="0" err="1" smtClean="0">
                          <a:latin typeface="Calibri"/>
                        </a:rPr>
                        <a:t>Aaa</a:t>
                      </a:r>
                      <a:endParaRPr lang="en-GB" sz="800" b="1" dirty="0" smtClean="0">
                        <a:latin typeface="Calibri"/>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800" b="1" dirty="0" err="1" smtClean="0">
                          <a:latin typeface="Calibri"/>
                          <a:ea typeface="Calibri"/>
                          <a:cs typeface="Times New Roman"/>
                        </a:rPr>
                        <a:t>Aaa</a:t>
                      </a:r>
                      <a:r>
                        <a:rPr lang="en-GB" sz="800" b="1" dirty="0" err="1" smtClean="0">
                          <a:latin typeface="Calibri"/>
                        </a:rPr>
                        <a:t>Aaa</a:t>
                      </a:r>
                      <a:endParaRPr lang="en-GB" sz="800" b="1" dirty="0" smtClean="0">
                        <a:latin typeface="Calibri"/>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800" b="1" dirty="0" err="1" smtClean="0">
                          <a:latin typeface="Calibri"/>
                          <a:ea typeface="Calibri"/>
                          <a:cs typeface="Times New Roman"/>
                        </a:rPr>
                        <a:t>Aaaaaa</a:t>
                      </a:r>
                      <a:endParaRPr lang="en-GB" sz="800" b="1" dirty="0" smtClean="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29242">
                <a:tc>
                  <a:txBody>
                    <a:bodyPr/>
                    <a:lstStyle/>
                    <a:p>
                      <a:pPr>
                        <a:lnSpc>
                          <a:spcPct val="100000"/>
                        </a:lnSpc>
                        <a:spcAft>
                          <a:spcPts val="0"/>
                        </a:spcAft>
                      </a:pPr>
                      <a:r>
                        <a:rPr lang="en-GB" sz="800" b="1" dirty="0" err="1" smtClean="0">
                          <a:latin typeface="Calibri"/>
                          <a:ea typeface="Calibri"/>
                          <a:cs typeface="Times New Roman"/>
                        </a:rPr>
                        <a:t>aaa</a:t>
                      </a:r>
                      <a:endParaRPr lang="en-GB" sz="8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00000"/>
                        </a:lnSpc>
                        <a:spcAft>
                          <a:spcPts val="0"/>
                        </a:spcAft>
                      </a:pPr>
                      <a:r>
                        <a:rPr lang="en-GB" sz="800" b="1" dirty="0" err="1" smtClean="0">
                          <a:latin typeface="Calibri"/>
                          <a:ea typeface="Calibri"/>
                          <a:cs typeface="Times New Roman"/>
                        </a:rPr>
                        <a:t>aaaAAA</a:t>
                      </a:r>
                      <a:endParaRPr lang="en-GB" sz="8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00000"/>
                        </a:lnSpc>
                        <a:spcAft>
                          <a:spcPts val="0"/>
                        </a:spcAft>
                      </a:pPr>
                      <a:r>
                        <a:rPr lang="en-GB" sz="800" b="1" dirty="0" err="1" smtClean="0">
                          <a:latin typeface="Calibri"/>
                          <a:ea typeface="Calibri"/>
                          <a:cs typeface="Times New Roman"/>
                        </a:rPr>
                        <a:t>aaaAAa</a:t>
                      </a:r>
                      <a:endParaRPr lang="en-GB" sz="80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800" b="1" dirty="0" err="1" smtClean="0">
                          <a:latin typeface="Calibri"/>
                          <a:ea typeface="Calibri"/>
                          <a:cs typeface="Times New Roman"/>
                        </a:rPr>
                        <a:t>aaa</a:t>
                      </a:r>
                      <a:r>
                        <a:rPr lang="en-GB" sz="800" b="1" dirty="0" err="1" smtClean="0">
                          <a:latin typeface="Calibri"/>
                        </a:rPr>
                        <a:t>AAa</a:t>
                      </a:r>
                      <a:endParaRPr lang="en-GB" sz="800" b="1" dirty="0" smtClean="0">
                        <a:latin typeface="Calibri"/>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800" b="1" dirty="0" err="1" smtClean="0">
                          <a:latin typeface="Calibri"/>
                          <a:ea typeface="Calibri"/>
                          <a:cs typeface="Times New Roman"/>
                        </a:rPr>
                        <a:t>aaa</a:t>
                      </a:r>
                      <a:r>
                        <a:rPr lang="en-GB" sz="800" b="1" dirty="0" err="1" smtClean="0">
                          <a:latin typeface="Calibri"/>
                        </a:rPr>
                        <a:t>Aaa</a:t>
                      </a:r>
                      <a:endParaRPr lang="en-GB" sz="800" b="1" dirty="0" smtClean="0">
                        <a:latin typeface="Calibri"/>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800" b="1" dirty="0" err="1" smtClean="0">
                          <a:latin typeface="Calibri"/>
                          <a:ea typeface="Calibri"/>
                          <a:cs typeface="Times New Roman"/>
                        </a:rPr>
                        <a:t>aaa</a:t>
                      </a:r>
                      <a:r>
                        <a:rPr lang="en-GB" sz="800" b="1" dirty="0" err="1" smtClean="0">
                          <a:latin typeface="Calibri"/>
                        </a:rPr>
                        <a:t>Aaa</a:t>
                      </a:r>
                      <a:endParaRPr lang="en-GB" sz="800" b="1" dirty="0" smtClean="0">
                        <a:latin typeface="Calibri"/>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800" b="1" dirty="0" err="1" smtClean="0">
                          <a:latin typeface="Calibri"/>
                          <a:ea typeface="Calibri"/>
                          <a:cs typeface="Times New Roman"/>
                        </a:rPr>
                        <a:t>aaaaaa</a:t>
                      </a:r>
                      <a:endParaRPr lang="en-GB" sz="800" b="1" dirty="0" smtClean="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cxnSp>
        <p:nvCxnSpPr>
          <p:cNvPr id="7" name="Elbow Connector 6"/>
          <p:cNvCxnSpPr/>
          <p:nvPr/>
        </p:nvCxnSpPr>
        <p:spPr>
          <a:xfrm>
            <a:off x="2483768" y="3861048"/>
            <a:ext cx="648072" cy="457200"/>
          </a:xfrm>
          <a:prstGeom prst="bentConnector3">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2924454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dirty="0" smtClean="0"/>
              <a:t>Normal Distribution: “the natural distribution from basic gene theory”</a:t>
            </a:r>
            <a:endParaRPr lang="en-GB" dirty="0"/>
          </a:p>
        </p:txBody>
      </p:sp>
      <p:sp>
        <p:nvSpPr>
          <p:cNvPr id="3" name="Content Placeholder 2"/>
          <p:cNvSpPr>
            <a:spLocks noGrp="1"/>
          </p:cNvSpPr>
          <p:nvPr>
            <p:ph idx="1"/>
          </p:nvPr>
        </p:nvSpPr>
        <p:spPr>
          <a:xfrm>
            <a:off x="251520" y="1340768"/>
            <a:ext cx="8229600" cy="4525963"/>
          </a:xfrm>
        </p:spPr>
        <p:txBody>
          <a:bodyPr/>
          <a:lstStyle/>
          <a:p>
            <a:pPr lvl="0"/>
            <a:endParaRPr lang="en-GB" sz="2000" dirty="0" smtClean="0"/>
          </a:p>
          <a:p>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388112787"/>
              </p:ext>
            </p:extLst>
          </p:nvPr>
        </p:nvGraphicFramePr>
        <p:xfrm>
          <a:off x="323528" y="2308810"/>
          <a:ext cx="2484273" cy="1554861"/>
        </p:xfrm>
        <a:graphic>
          <a:graphicData uri="http://schemas.openxmlformats.org/drawingml/2006/table">
            <a:tbl>
              <a:tblPr/>
              <a:tblGrid>
                <a:gridCol w="384495"/>
                <a:gridCol w="349963"/>
                <a:gridCol w="349963"/>
                <a:gridCol w="349963"/>
                <a:gridCol w="349963"/>
                <a:gridCol w="349963"/>
                <a:gridCol w="349963"/>
              </a:tblGrid>
              <a:tr h="160027">
                <a:tc>
                  <a:txBody>
                    <a:bodyPr/>
                    <a:lstStyle/>
                    <a:p>
                      <a:pPr algn="ctr">
                        <a:lnSpc>
                          <a:spcPct val="115000"/>
                        </a:lnSpc>
                      </a:pPr>
                      <a:endParaRPr lang="en-GB" sz="1050" b="1" dirty="0">
                        <a:latin typeface="Calibri"/>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alpha val="1000"/>
                      </a:srgbClr>
                    </a:solidFill>
                  </a:tcPr>
                </a:tc>
                <a:tc>
                  <a:txBody>
                    <a:bodyPr/>
                    <a:lstStyle/>
                    <a:p>
                      <a:pPr algn="ctr">
                        <a:lnSpc>
                          <a:spcPct val="115000"/>
                        </a:lnSpc>
                      </a:pPr>
                      <a:r>
                        <a:rPr lang="en-GB" sz="1050" b="1" dirty="0" smtClean="0">
                          <a:latin typeface="Calibri"/>
                        </a:rPr>
                        <a:t>3</a:t>
                      </a:r>
                      <a:endParaRPr lang="en-GB" sz="1050" b="1" dirty="0">
                        <a:latin typeface="Calibri"/>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a:lnSpc>
                          <a:spcPct val="115000"/>
                        </a:lnSpc>
                      </a:pPr>
                      <a:r>
                        <a:rPr lang="en-GB" sz="1050" b="1" dirty="0" smtClean="0">
                          <a:latin typeface="Calibri"/>
                        </a:rPr>
                        <a:t>2</a:t>
                      </a:r>
                      <a:endParaRPr lang="en-GB" sz="1050" b="1" dirty="0">
                        <a:latin typeface="Calibri"/>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a:lnSpc>
                          <a:spcPct val="115000"/>
                        </a:lnSpc>
                      </a:pPr>
                      <a:r>
                        <a:rPr lang="en-GB" sz="1050" b="1" dirty="0" smtClean="0">
                          <a:latin typeface="Calibri"/>
                        </a:rPr>
                        <a:t>2</a:t>
                      </a:r>
                      <a:endParaRPr lang="en-GB" sz="1050" b="1" dirty="0">
                        <a:latin typeface="Calibri"/>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a:lnSpc>
                          <a:spcPct val="115000"/>
                        </a:lnSpc>
                      </a:pPr>
                      <a:r>
                        <a:rPr lang="en-GB" sz="1050" b="1" dirty="0" smtClean="0">
                          <a:latin typeface="Calibri"/>
                        </a:rPr>
                        <a:t>1</a:t>
                      </a:r>
                      <a:endParaRPr lang="en-GB" sz="1050" b="1" dirty="0">
                        <a:latin typeface="Calibri"/>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a:lnSpc>
                          <a:spcPct val="115000"/>
                        </a:lnSpc>
                        <a:spcAft>
                          <a:spcPts val="0"/>
                        </a:spcAft>
                      </a:pPr>
                      <a:r>
                        <a:rPr lang="en-GB" sz="1050" b="1" dirty="0" smtClean="0">
                          <a:latin typeface="Calibri"/>
                          <a:ea typeface="Calibri"/>
                          <a:cs typeface="Times New Roman"/>
                        </a:rPr>
                        <a:t>1</a:t>
                      </a:r>
                      <a:endParaRPr lang="en-GB" sz="105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a:lnSpc>
                          <a:spcPct val="115000"/>
                        </a:lnSpc>
                        <a:spcAft>
                          <a:spcPts val="0"/>
                        </a:spcAft>
                      </a:pPr>
                      <a:r>
                        <a:rPr lang="en-GB" sz="1050" b="1" dirty="0" smtClean="0">
                          <a:latin typeface="Calibri"/>
                          <a:ea typeface="Calibri"/>
                          <a:cs typeface="Times New Roman"/>
                        </a:rPr>
                        <a:t>0</a:t>
                      </a:r>
                      <a:endParaRPr lang="en-GB" sz="105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r>
              <a:tr h="160027">
                <a:tc>
                  <a:txBody>
                    <a:bodyPr/>
                    <a:lstStyle/>
                    <a:p>
                      <a:pPr algn="ctr">
                        <a:lnSpc>
                          <a:spcPct val="115000"/>
                        </a:lnSpc>
                        <a:spcAft>
                          <a:spcPts val="0"/>
                        </a:spcAft>
                      </a:pPr>
                      <a:r>
                        <a:rPr lang="en-GB" sz="1050" b="1" dirty="0" smtClean="0">
                          <a:latin typeface="Calibri"/>
                          <a:ea typeface="Calibri"/>
                          <a:cs typeface="Times New Roman"/>
                        </a:rPr>
                        <a:t>3</a:t>
                      </a:r>
                      <a:endParaRPr lang="en-GB" sz="105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a:lnSpc>
                          <a:spcPct val="115000"/>
                        </a:lnSpc>
                        <a:spcAft>
                          <a:spcPts val="0"/>
                        </a:spcAft>
                      </a:pPr>
                      <a:r>
                        <a:rPr lang="en-GB" sz="1050" b="1" dirty="0" smtClean="0">
                          <a:latin typeface="Calibri"/>
                          <a:ea typeface="Calibri"/>
                          <a:cs typeface="Times New Roman"/>
                        </a:rPr>
                        <a:t>6</a:t>
                      </a:r>
                      <a:endParaRPr lang="en-GB" sz="105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ctr">
                        <a:lnSpc>
                          <a:spcPct val="115000"/>
                        </a:lnSpc>
                        <a:spcAft>
                          <a:spcPts val="0"/>
                        </a:spcAft>
                      </a:pPr>
                      <a:r>
                        <a:rPr lang="en-GB" sz="1050" b="1" dirty="0" smtClean="0">
                          <a:latin typeface="Calibri"/>
                          <a:ea typeface="Calibri"/>
                          <a:cs typeface="Times New Roman"/>
                        </a:rPr>
                        <a:t>5</a:t>
                      </a:r>
                      <a:endParaRPr lang="en-GB" sz="105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75000"/>
                      </a:schemeClr>
                    </a:solidFill>
                  </a:tcPr>
                </a:tc>
                <a:tc>
                  <a:txBody>
                    <a:bodyPr/>
                    <a:lstStyle/>
                    <a:p>
                      <a:pPr algn="ctr">
                        <a:lnSpc>
                          <a:spcPct val="115000"/>
                        </a:lnSpc>
                        <a:spcAft>
                          <a:spcPts val="0"/>
                        </a:spcAft>
                      </a:pPr>
                      <a:r>
                        <a:rPr lang="en-GB" sz="1050" b="1" dirty="0" smtClean="0">
                          <a:latin typeface="Calibri"/>
                          <a:ea typeface="Calibri"/>
                          <a:cs typeface="Times New Roman"/>
                        </a:rPr>
                        <a:t>5</a:t>
                      </a:r>
                      <a:endParaRPr lang="en-GB" sz="105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75000"/>
                      </a:schemeClr>
                    </a:solidFill>
                  </a:tcPr>
                </a:tc>
                <a:tc>
                  <a:txBody>
                    <a:bodyPr/>
                    <a:lstStyle/>
                    <a:p>
                      <a:pPr algn="ctr">
                        <a:lnSpc>
                          <a:spcPct val="115000"/>
                        </a:lnSpc>
                        <a:spcAft>
                          <a:spcPts val="0"/>
                        </a:spcAft>
                      </a:pPr>
                      <a:r>
                        <a:rPr lang="en-GB" sz="1050" b="1" dirty="0" smtClean="0">
                          <a:latin typeface="Calibri"/>
                          <a:ea typeface="Calibri"/>
                          <a:cs typeface="Times New Roman"/>
                        </a:rPr>
                        <a:t>4</a:t>
                      </a:r>
                      <a:endParaRPr lang="en-GB" sz="105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50000"/>
                      </a:schemeClr>
                    </a:solidFill>
                  </a:tcPr>
                </a:tc>
                <a:tc>
                  <a:txBody>
                    <a:bodyPr/>
                    <a:lstStyle/>
                    <a:p>
                      <a:pPr algn="ctr">
                        <a:lnSpc>
                          <a:spcPct val="115000"/>
                        </a:lnSpc>
                        <a:spcAft>
                          <a:spcPts val="0"/>
                        </a:spcAft>
                      </a:pPr>
                      <a:r>
                        <a:rPr lang="en-GB" sz="1050" b="1" dirty="0" smtClean="0">
                          <a:latin typeface="Calibri"/>
                          <a:ea typeface="Calibri"/>
                          <a:cs typeface="Times New Roman"/>
                        </a:rPr>
                        <a:t>4</a:t>
                      </a:r>
                      <a:endParaRPr lang="en-GB" sz="105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50000"/>
                      </a:schemeClr>
                    </a:solidFill>
                  </a:tcPr>
                </a:tc>
                <a:tc>
                  <a:txBody>
                    <a:bodyPr/>
                    <a:lstStyle/>
                    <a:p>
                      <a:pPr algn="ctr">
                        <a:lnSpc>
                          <a:spcPct val="115000"/>
                        </a:lnSpc>
                        <a:spcAft>
                          <a:spcPts val="0"/>
                        </a:spcAft>
                      </a:pPr>
                      <a:r>
                        <a:rPr lang="en-GB" sz="1050" b="1" dirty="0" smtClean="0">
                          <a:latin typeface="Calibri"/>
                          <a:ea typeface="Calibri"/>
                          <a:cs typeface="Times New Roman"/>
                        </a:rPr>
                        <a:t>3</a:t>
                      </a:r>
                      <a:endParaRPr lang="en-GB" sz="105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r>
              <a:tr h="160027">
                <a:tc>
                  <a:txBody>
                    <a:bodyPr/>
                    <a:lstStyle/>
                    <a:p>
                      <a:pPr algn="ctr">
                        <a:lnSpc>
                          <a:spcPct val="115000"/>
                        </a:lnSpc>
                        <a:spcAft>
                          <a:spcPts val="0"/>
                        </a:spcAft>
                      </a:pPr>
                      <a:r>
                        <a:rPr lang="en-GB" sz="1050" b="1" dirty="0" smtClean="0">
                          <a:latin typeface="Calibri"/>
                          <a:ea typeface="Calibri"/>
                          <a:cs typeface="Times New Roman"/>
                        </a:rPr>
                        <a:t>2</a:t>
                      </a:r>
                      <a:endParaRPr lang="en-GB" sz="105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a:lnSpc>
                          <a:spcPct val="115000"/>
                        </a:lnSpc>
                        <a:spcAft>
                          <a:spcPts val="0"/>
                        </a:spcAft>
                      </a:pPr>
                      <a:r>
                        <a:rPr lang="en-GB" sz="1050" b="1" dirty="0" smtClean="0">
                          <a:latin typeface="Calibri"/>
                          <a:ea typeface="Calibri"/>
                          <a:cs typeface="Times New Roman"/>
                        </a:rPr>
                        <a:t>5</a:t>
                      </a:r>
                      <a:endParaRPr lang="en-GB" sz="105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75000"/>
                      </a:schemeClr>
                    </a:solidFill>
                  </a:tcPr>
                </a:tc>
                <a:tc>
                  <a:txBody>
                    <a:bodyPr/>
                    <a:lstStyle/>
                    <a:p>
                      <a:pPr algn="ctr">
                        <a:lnSpc>
                          <a:spcPct val="115000"/>
                        </a:lnSpc>
                        <a:spcAft>
                          <a:spcPts val="0"/>
                        </a:spcAft>
                      </a:pPr>
                      <a:r>
                        <a:rPr lang="en-GB" sz="1050" b="1" dirty="0" smtClean="0">
                          <a:latin typeface="Calibri"/>
                          <a:ea typeface="Calibri"/>
                          <a:cs typeface="Times New Roman"/>
                        </a:rPr>
                        <a:t>4</a:t>
                      </a:r>
                      <a:endParaRPr lang="en-GB" sz="105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50000"/>
                      </a:schemeClr>
                    </a:solidFill>
                  </a:tcPr>
                </a:tc>
                <a:tc>
                  <a:txBody>
                    <a:bodyPr/>
                    <a:lstStyle/>
                    <a:p>
                      <a:pPr algn="ctr">
                        <a:lnSpc>
                          <a:spcPct val="115000"/>
                        </a:lnSpc>
                        <a:spcAft>
                          <a:spcPts val="0"/>
                        </a:spcAft>
                      </a:pPr>
                      <a:r>
                        <a:rPr lang="en-GB" sz="1050" b="1" dirty="0" smtClean="0">
                          <a:latin typeface="Calibri"/>
                          <a:ea typeface="Calibri"/>
                          <a:cs typeface="Times New Roman"/>
                        </a:rPr>
                        <a:t>4</a:t>
                      </a:r>
                      <a:endParaRPr lang="en-GB" sz="105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50000"/>
                      </a:schemeClr>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050" b="1" dirty="0" smtClean="0">
                          <a:latin typeface="Calibri"/>
                        </a:rPr>
                        <a:t>3</a:t>
                      </a: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050" b="1" dirty="0" smtClean="0">
                          <a:latin typeface="Calibri"/>
                        </a:rPr>
                        <a:t>3</a:t>
                      </a: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050" b="1" dirty="0" smtClean="0">
                          <a:latin typeface="Calibri"/>
                          <a:ea typeface="Calibri"/>
                          <a:cs typeface="Times New Roman"/>
                        </a:rPr>
                        <a:t>2</a:t>
                      </a: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60027">
                <a:tc>
                  <a:txBody>
                    <a:bodyPr/>
                    <a:lstStyle/>
                    <a:p>
                      <a:pPr algn="ctr">
                        <a:lnSpc>
                          <a:spcPct val="115000"/>
                        </a:lnSpc>
                        <a:spcAft>
                          <a:spcPts val="0"/>
                        </a:spcAft>
                      </a:pPr>
                      <a:r>
                        <a:rPr lang="en-GB" sz="1050" b="1" dirty="0" smtClean="0">
                          <a:latin typeface="Calibri"/>
                          <a:ea typeface="Calibri"/>
                          <a:cs typeface="Times New Roman"/>
                        </a:rPr>
                        <a:t>2</a:t>
                      </a:r>
                      <a:endParaRPr lang="en-GB" sz="105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a:lnSpc>
                          <a:spcPct val="115000"/>
                        </a:lnSpc>
                        <a:spcAft>
                          <a:spcPts val="0"/>
                        </a:spcAft>
                      </a:pPr>
                      <a:r>
                        <a:rPr lang="en-GB" sz="1050" b="1" dirty="0" smtClean="0">
                          <a:latin typeface="Calibri"/>
                          <a:ea typeface="Calibri"/>
                          <a:cs typeface="Times New Roman"/>
                        </a:rPr>
                        <a:t>5</a:t>
                      </a:r>
                      <a:endParaRPr lang="en-GB" sz="105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75000"/>
                      </a:schemeClr>
                    </a:solidFill>
                  </a:tcPr>
                </a:tc>
                <a:tc>
                  <a:txBody>
                    <a:bodyPr/>
                    <a:lstStyle/>
                    <a:p>
                      <a:pPr algn="ctr">
                        <a:lnSpc>
                          <a:spcPct val="115000"/>
                        </a:lnSpc>
                        <a:spcAft>
                          <a:spcPts val="0"/>
                        </a:spcAft>
                      </a:pPr>
                      <a:r>
                        <a:rPr lang="en-GB" sz="1050" b="1" dirty="0" smtClean="0">
                          <a:latin typeface="Calibri"/>
                          <a:ea typeface="Calibri"/>
                          <a:cs typeface="Times New Roman"/>
                        </a:rPr>
                        <a:t>4</a:t>
                      </a:r>
                      <a:endParaRPr lang="en-GB" sz="105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50000"/>
                      </a:schemeClr>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050" b="1" dirty="0" smtClean="0">
                          <a:latin typeface="Calibri"/>
                        </a:rPr>
                        <a:t>4</a:t>
                      </a: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50000"/>
                      </a:schemeClr>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050" b="1" dirty="0" smtClean="0">
                          <a:latin typeface="Calibri"/>
                        </a:rPr>
                        <a:t>3</a:t>
                      </a: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050" b="1" dirty="0" smtClean="0">
                          <a:latin typeface="Calibri"/>
                        </a:rPr>
                        <a:t>3</a:t>
                      </a: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050" b="1" dirty="0" smtClean="0">
                          <a:latin typeface="Calibri"/>
                          <a:ea typeface="Calibri"/>
                          <a:cs typeface="Times New Roman"/>
                        </a:rPr>
                        <a:t>2</a:t>
                      </a: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60027">
                <a:tc>
                  <a:txBody>
                    <a:bodyPr/>
                    <a:lstStyle/>
                    <a:p>
                      <a:pPr algn="ctr">
                        <a:lnSpc>
                          <a:spcPct val="115000"/>
                        </a:lnSpc>
                        <a:spcAft>
                          <a:spcPts val="0"/>
                        </a:spcAft>
                      </a:pPr>
                      <a:r>
                        <a:rPr lang="en-GB" sz="1050" b="1" dirty="0" smtClean="0">
                          <a:latin typeface="Calibri"/>
                          <a:ea typeface="Calibri"/>
                          <a:cs typeface="Times New Roman"/>
                        </a:rPr>
                        <a:t>1</a:t>
                      </a:r>
                      <a:endParaRPr lang="en-GB" sz="105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a:lnSpc>
                          <a:spcPct val="115000"/>
                        </a:lnSpc>
                        <a:spcAft>
                          <a:spcPts val="0"/>
                        </a:spcAft>
                      </a:pPr>
                      <a:r>
                        <a:rPr lang="en-GB" sz="1050" b="1" dirty="0" smtClean="0">
                          <a:latin typeface="Calibri"/>
                          <a:ea typeface="Calibri"/>
                          <a:cs typeface="Times New Roman"/>
                        </a:rPr>
                        <a:t>4</a:t>
                      </a:r>
                      <a:endParaRPr lang="en-GB" sz="105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50000"/>
                      </a:schemeClr>
                    </a:solidFill>
                  </a:tcPr>
                </a:tc>
                <a:tc>
                  <a:txBody>
                    <a:bodyPr/>
                    <a:lstStyle/>
                    <a:p>
                      <a:pPr algn="ctr">
                        <a:lnSpc>
                          <a:spcPct val="115000"/>
                        </a:lnSpc>
                        <a:spcAft>
                          <a:spcPts val="0"/>
                        </a:spcAft>
                      </a:pPr>
                      <a:r>
                        <a:rPr lang="en-GB" sz="1050" b="1" dirty="0" smtClean="0">
                          <a:latin typeface="Calibri"/>
                          <a:ea typeface="Calibri"/>
                          <a:cs typeface="Times New Roman"/>
                        </a:rPr>
                        <a:t>3</a:t>
                      </a:r>
                      <a:endParaRPr lang="en-GB" sz="105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050" b="1" dirty="0" smtClean="0">
                          <a:latin typeface="Calibri"/>
                        </a:rPr>
                        <a:t>3</a:t>
                      </a: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050" b="1" dirty="0" smtClean="0">
                          <a:latin typeface="Calibri"/>
                        </a:rPr>
                        <a:t>2</a:t>
                      </a: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50000"/>
                      </a:schemeClr>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050" b="1" dirty="0" smtClean="0">
                          <a:latin typeface="Calibri"/>
                        </a:rPr>
                        <a:t>2</a:t>
                      </a: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50000"/>
                      </a:schemeClr>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050" b="1" dirty="0" smtClean="0">
                          <a:latin typeface="Calibri"/>
                          <a:ea typeface="Calibri"/>
                          <a:cs typeface="Times New Roman"/>
                        </a:rPr>
                        <a:t>1</a:t>
                      </a: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75000"/>
                      </a:schemeClr>
                    </a:solidFill>
                  </a:tcPr>
                </a:tc>
              </a:tr>
              <a:tr h="160027">
                <a:tc>
                  <a:txBody>
                    <a:bodyPr/>
                    <a:lstStyle/>
                    <a:p>
                      <a:pPr algn="ctr">
                        <a:lnSpc>
                          <a:spcPct val="115000"/>
                        </a:lnSpc>
                        <a:spcAft>
                          <a:spcPts val="0"/>
                        </a:spcAft>
                      </a:pPr>
                      <a:r>
                        <a:rPr lang="en-GB" sz="1050" b="1" dirty="0" smtClean="0">
                          <a:latin typeface="Calibri"/>
                          <a:ea typeface="Calibri"/>
                          <a:cs typeface="Times New Roman"/>
                        </a:rPr>
                        <a:t>1</a:t>
                      </a:r>
                      <a:endParaRPr lang="en-GB" sz="105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a:lnSpc>
                          <a:spcPct val="115000"/>
                        </a:lnSpc>
                        <a:spcAft>
                          <a:spcPts val="0"/>
                        </a:spcAft>
                      </a:pPr>
                      <a:r>
                        <a:rPr lang="en-GB" sz="1050" b="1" dirty="0" smtClean="0">
                          <a:latin typeface="Calibri"/>
                          <a:ea typeface="Calibri"/>
                          <a:cs typeface="Times New Roman"/>
                        </a:rPr>
                        <a:t>4</a:t>
                      </a:r>
                      <a:endParaRPr lang="en-GB" sz="105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50000"/>
                      </a:schemeClr>
                    </a:solidFill>
                  </a:tcPr>
                </a:tc>
                <a:tc>
                  <a:txBody>
                    <a:bodyPr/>
                    <a:lstStyle/>
                    <a:p>
                      <a:pPr algn="ctr">
                        <a:lnSpc>
                          <a:spcPct val="115000"/>
                        </a:lnSpc>
                        <a:spcAft>
                          <a:spcPts val="0"/>
                        </a:spcAft>
                      </a:pPr>
                      <a:r>
                        <a:rPr lang="en-GB" sz="1050" b="1" dirty="0" smtClean="0">
                          <a:latin typeface="Calibri"/>
                          <a:ea typeface="Calibri"/>
                          <a:cs typeface="Times New Roman"/>
                        </a:rPr>
                        <a:t>3</a:t>
                      </a:r>
                      <a:endParaRPr lang="en-GB" sz="105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050" b="1" dirty="0" smtClean="0">
                          <a:latin typeface="Calibri"/>
                        </a:rPr>
                        <a:t>3</a:t>
                      </a: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050" b="1" dirty="0" smtClean="0">
                          <a:latin typeface="Calibri"/>
                        </a:rPr>
                        <a:t>2</a:t>
                      </a: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50000"/>
                      </a:schemeClr>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050" b="1" dirty="0" smtClean="0">
                          <a:latin typeface="Calibri"/>
                        </a:rPr>
                        <a:t>2</a:t>
                      </a: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50000"/>
                      </a:schemeClr>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050" b="1" dirty="0" smtClean="0">
                          <a:latin typeface="Calibri"/>
                          <a:ea typeface="Calibri"/>
                          <a:cs typeface="Times New Roman"/>
                        </a:rPr>
                        <a:t>1</a:t>
                      </a: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75000"/>
                      </a:schemeClr>
                    </a:solidFill>
                  </a:tcPr>
                </a:tc>
              </a:tr>
              <a:tr h="160027">
                <a:tc>
                  <a:txBody>
                    <a:bodyPr/>
                    <a:lstStyle/>
                    <a:p>
                      <a:pPr algn="ctr">
                        <a:lnSpc>
                          <a:spcPct val="115000"/>
                        </a:lnSpc>
                        <a:spcAft>
                          <a:spcPts val="0"/>
                        </a:spcAft>
                      </a:pPr>
                      <a:r>
                        <a:rPr lang="en-GB" sz="1050" b="1" dirty="0" smtClean="0">
                          <a:latin typeface="Calibri"/>
                          <a:ea typeface="Calibri"/>
                          <a:cs typeface="Times New Roman"/>
                        </a:rPr>
                        <a:t>0</a:t>
                      </a:r>
                      <a:endParaRPr lang="en-GB" sz="105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a:lnSpc>
                          <a:spcPct val="115000"/>
                        </a:lnSpc>
                        <a:spcAft>
                          <a:spcPts val="0"/>
                        </a:spcAft>
                      </a:pPr>
                      <a:r>
                        <a:rPr lang="en-GB" sz="1050" b="1" dirty="0" smtClean="0">
                          <a:latin typeface="Calibri"/>
                          <a:ea typeface="Calibri"/>
                          <a:cs typeface="Times New Roman"/>
                        </a:rPr>
                        <a:t>3</a:t>
                      </a:r>
                      <a:endParaRPr lang="en-GB" sz="105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a:lnSpc>
                          <a:spcPct val="115000"/>
                        </a:lnSpc>
                        <a:spcAft>
                          <a:spcPts val="0"/>
                        </a:spcAft>
                      </a:pPr>
                      <a:r>
                        <a:rPr lang="en-GB" sz="1050" b="1" dirty="0" smtClean="0">
                          <a:latin typeface="Calibri"/>
                          <a:ea typeface="Calibri"/>
                          <a:cs typeface="Times New Roman"/>
                        </a:rPr>
                        <a:t>2</a:t>
                      </a:r>
                      <a:endParaRPr lang="en-GB" sz="1050" b="1" dirty="0">
                        <a:latin typeface="Calibri"/>
                        <a:ea typeface="Calibri"/>
                        <a:cs typeface="Times New Roman"/>
                      </a:endParaRP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050" b="1" dirty="0" smtClean="0">
                          <a:latin typeface="Calibri"/>
                        </a:rPr>
                        <a:t>2</a:t>
                      </a: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050" b="1" dirty="0" smtClean="0">
                          <a:latin typeface="Calibri"/>
                        </a:rPr>
                        <a:t>1</a:t>
                      </a: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75000"/>
                      </a:schemeClr>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050" b="1" dirty="0" smtClean="0">
                          <a:latin typeface="Calibri"/>
                        </a:rPr>
                        <a:t>1</a:t>
                      </a: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75000"/>
                      </a:schemeClr>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050" b="1" dirty="0" smtClean="0">
                          <a:latin typeface="Calibri"/>
                          <a:ea typeface="Calibri"/>
                          <a:cs typeface="Times New Roman"/>
                        </a:rPr>
                        <a:t>0</a:t>
                      </a: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r>
            </a:tbl>
          </a:graphicData>
        </a:graphic>
      </p:graphicFrame>
      <p:cxnSp>
        <p:nvCxnSpPr>
          <p:cNvPr id="7" name="Elbow Connector 6"/>
          <p:cNvCxnSpPr/>
          <p:nvPr/>
        </p:nvCxnSpPr>
        <p:spPr>
          <a:xfrm>
            <a:off x="2915816" y="2420888"/>
            <a:ext cx="648072" cy="457200"/>
          </a:xfrm>
          <a:prstGeom prst="bentConnector3">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8" name="Chart 7"/>
          <p:cNvGraphicFramePr/>
          <p:nvPr>
            <p:extLst>
              <p:ext uri="{D42A27DB-BD31-4B8C-83A1-F6EECF244321}">
                <p14:modId xmlns:p14="http://schemas.microsoft.com/office/powerpoint/2010/main" val="1793774563"/>
              </p:ext>
            </p:extLst>
          </p:nvPr>
        </p:nvGraphicFramePr>
        <p:xfrm>
          <a:off x="3707904" y="1772816"/>
          <a:ext cx="4752528" cy="309634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20789774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214282" y="857232"/>
            <a:ext cx="3286148" cy="1143000"/>
          </a:xfrm>
        </p:spPr>
        <p:txBody>
          <a:bodyPr/>
          <a:lstStyle/>
          <a:p>
            <a:pPr algn="l"/>
            <a:r>
              <a:rPr lang="en-GB" sz="2400" dirty="0" smtClean="0"/>
              <a:t>Normal Distribution: “the natural distribution from basic gene theory”</a:t>
            </a:r>
            <a:endParaRPr lang="en-GB" sz="4000" dirty="0"/>
          </a:p>
        </p:txBody>
      </p:sp>
      <p:sp>
        <p:nvSpPr>
          <p:cNvPr id="3" name="Content Placeholder 2"/>
          <p:cNvSpPr>
            <a:spLocks noGrp="1"/>
          </p:cNvSpPr>
          <p:nvPr>
            <p:ph idx="1"/>
          </p:nvPr>
        </p:nvSpPr>
        <p:spPr>
          <a:xfrm>
            <a:off x="285720" y="2643182"/>
            <a:ext cx="2786082" cy="2840039"/>
          </a:xfrm>
        </p:spPr>
        <p:txBody>
          <a:bodyPr/>
          <a:lstStyle/>
          <a:p>
            <a:pPr lvl="0"/>
            <a:r>
              <a:rPr lang="en-GB" sz="1800" dirty="0" smtClean="0"/>
              <a:t>Now assume that each parent has 4 genes for tallness</a:t>
            </a:r>
            <a:br>
              <a:rPr lang="en-GB" sz="1800" dirty="0" smtClean="0"/>
            </a:br>
            <a:endParaRPr lang="en-GB" sz="1800" dirty="0" smtClean="0"/>
          </a:p>
          <a:p>
            <a:pPr lvl="0"/>
            <a:r>
              <a:rPr lang="en-GB" sz="1800" dirty="0" smtClean="0"/>
              <a:t>Each parent could give AAAA, </a:t>
            </a:r>
            <a:r>
              <a:rPr lang="en-GB" sz="1800" dirty="0" err="1" smtClean="0"/>
              <a:t>AAAa</a:t>
            </a:r>
            <a:r>
              <a:rPr lang="en-GB" sz="1800" dirty="0" smtClean="0"/>
              <a:t>, </a:t>
            </a:r>
            <a:r>
              <a:rPr lang="en-GB" sz="1800" dirty="0" err="1" smtClean="0"/>
              <a:t>AAaa</a:t>
            </a:r>
            <a:r>
              <a:rPr lang="en-GB" sz="1800" dirty="0" smtClean="0"/>
              <a:t>, </a:t>
            </a:r>
            <a:r>
              <a:rPr lang="en-GB" sz="1800" dirty="0" err="1" smtClean="0"/>
              <a:t>Aaaa</a:t>
            </a:r>
            <a:r>
              <a:rPr lang="en-GB" sz="1800" dirty="0" smtClean="0"/>
              <a:t>, </a:t>
            </a:r>
            <a:r>
              <a:rPr lang="en-GB" sz="1800" dirty="0" err="1" smtClean="0"/>
              <a:t>aaaa</a:t>
            </a:r>
            <a:endParaRPr lang="en-GB" sz="1800" dirty="0" smtClean="0"/>
          </a:p>
          <a:p>
            <a:endParaRPr lang="en-GB" dirty="0"/>
          </a:p>
        </p:txBody>
      </p:sp>
      <p:graphicFrame>
        <p:nvGraphicFramePr>
          <p:cNvPr id="4" name="Table 3"/>
          <p:cNvGraphicFramePr>
            <a:graphicFrameLocks noGrp="1"/>
          </p:cNvGraphicFramePr>
          <p:nvPr/>
        </p:nvGraphicFramePr>
        <p:xfrm>
          <a:off x="3571868" y="142852"/>
          <a:ext cx="5357859" cy="5761402"/>
        </p:xfrm>
        <a:graphic>
          <a:graphicData uri="http://schemas.openxmlformats.org/drawingml/2006/table">
            <a:tbl>
              <a:tblPr/>
              <a:tblGrid>
                <a:gridCol w="374650"/>
                <a:gridCol w="312020"/>
                <a:gridCol w="312020"/>
                <a:gridCol w="312020"/>
                <a:gridCol w="312020"/>
                <a:gridCol w="312020"/>
                <a:gridCol w="312020"/>
                <a:gridCol w="312020"/>
                <a:gridCol w="312020"/>
                <a:gridCol w="312020"/>
                <a:gridCol w="312020"/>
                <a:gridCol w="312020"/>
                <a:gridCol w="312020"/>
                <a:gridCol w="312020"/>
                <a:gridCol w="312020"/>
                <a:gridCol w="312020"/>
                <a:gridCol w="302909"/>
              </a:tblGrid>
              <a:tr h="334292">
                <a:tc>
                  <a:txBody>
                    <a:bodyPr/>
                    <a:lstStyle/>
                    <a:p>
                      <a:pPr>
                        <a:lnSpc>
                          <a:spcPct val="115000"/>
                        </a:lnSpc>
                      </a:pPr>
                      <a:endParaRPr lang="en-GB" sz="1000" dirty="0">
                        <a:latin typeface="+mj-lt"/>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900">
                          <a:latin typeface="+mj-lt"/>
                          <a:ea typeface="Times New Roman"/>
                          <a:cs typeface="Times New Roman"/>
                        </a:rPr>
                        <a:t>AA</a:t>
                      </a:r>
                      <a:endParaRPr lang="en-GB" sz="1000">
                        <a:latin typeface="+mj-lt"/>
                        <a:ea typeface="Calibri"/>
                        <a:cs typeface="Times New Roman"/>
                      </a:endParaRPr>
                    </a:p>
                    <a:p>
                      <a:pPr>
                        <a:lnSpc>
                          <a:spcPct val="115000"/>
                        </a:lnSpc>
                        <a:spcAft>
                          <a:spcPts val="0"/>
                        </a:spcAft>
                      </a:pPr>
                      <a:r>
                        <a:rPr lang="en-GB" sz="900">
                          <a:latin typeface="+mj-lt"/>
                          <a:ea typeface="Times New Roman"/>
                          <a:cs typeface="Times New Roman"/>
                        </a:rPr>
                        <a:t>AA</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900">
                          <a:latin typeface="+mj-lt"/>
                          <a:ea typeface="Times New Roman"/>
                          <a:cs typeface="Times New Roman"/>
                        </a:rPr>
                        <a:t>AA</a:t>
                      </a:r>
                      <a:endParaRPr lang="en-GB" sz="1000">
                        <a:latin typeface="+mj-lt"/>
                        <a:ea typeface="Calibri"/>
                        <a:cs typeface="Times New Roman"/>
                      </a:endParaRPr>
                    </a:p>
                    <a:p>
                      <a:pPr>
                        <a:lnSpc>
                          <a:spcPct val="115000"/>
                        </a:lnSpc>
                        <a:spcAft>
                          <a:spcPts val="0"/>
                        </a:spcAft>
                      </a:pPr>
                      <a:r>
                        <a:rPr lang="en-GB" sz="900">
                          <a:latin typeface="+mj-lt"/>
                          <a:ea typeface="Times New Roman"/>
                          <a:cs typeface="Times New Roman"/>
                        </a:rPr>
                        <a:t>Aa</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900">
                          <a:latin typeface="+mj-lt"/>
                          <a:ea typeface="Times New Roman"/>
                          <a:cs typeface="Times New Roman"/>
                        </a:rPr>
                        <a:t>AA</a:t>
                      </a:r>
                      <a:endParaRPr lang="en-GB" sz="1000">
                        <a:latin typeface="+mj-lt"/>
                        <a:ea typeface="Calibri"/>
                        <a:cs typeface="Times New Roman"/>
                      </a:endParaRPr>
                    </a:p>
                    <a:p>
                      <a:pPr>
                        <a:lnSpc>
                          <a:spcPct val="115000"/>
                        </a:lnSpc>
                        <a:spcAft>
                          <a:spcPts val="0"/>
                        </a:spcAft>
                      </a:pPr>
                      <a:r>
                        <a:rPr lang="en-GB" sz="900">
                          <a:latin typeface="+mj-lt"/>
                          <a:ea typeface="Times New Roman"/>
                          <a:cs typeface="Times New Roman"/>
                        </a:rPr>
                        <a:t>Aa</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900">
                          <a:latin typeface="+mj-lt"/>
                          <a:ea typeface="Times New Roman"/>
                          <a:cs typeface="Times New Roman"/>
                        </a:rPr>
                        <a:t>AA</a:t>
                      </a:r>
                      <a:endParaRPr lang="en-GB" sz="1000">
                        <a:latin typeface="+mj-lt"/>
                        <a:ea typeface="Calibri"/>
                        <a:cs typeface="Times New Roman"/>
                      </a:endParaRPr>
                    </a:p>
                    <a:p>
                      <a:pPr>
                        <a:lnSpc>
                          <a:spcPct val="115000"/>
                        </a:lnSpc>
                        <a:spcAft>
                          <a:spcPts val="0"/>
                        </a:spcAft>
                      </a:pPr>
                      <a:r>
                        <a:rPr lang="en-GB" sz="900">
                          <a:latin typeface="+mj-lt"/>
                          <a:ea typeface="Times New Roman"/>
                          <a:cs typeface="Times New Roman"/>
                        </a:rPr>
                        <a:t>Aa</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900">
                          <a:latin typeface="+mj-lt"/>
                          <a:ea typeface="Times New Roman"/>
                          <a:cs typeface="Times New Roman"/>
                        </a:rPr>
                        <a:t>AA</a:t>
                      </a:r>
                      <a:endParaRPr lang="en-GB" sz="1000">
                        <a:latin typeface="+mj-lt"/>
                        <a:ea typeface="Calibri"/>
                        <a:cs typeface="Times New Roman"/>
                      </a:endParaRPr>
                    </a:p>
                    <a:p>
                      <a:pPr>
                        <a:lnSpc>
                          <a:spcPct val="115000"/>
                        </a:lnSpc>
                        <a:spcAft>
                          <a:spcPts val="0"/>
                        </a:spcAft>
                      </a:pPr>
                      <a:r>
                        <a:rPr lang="en-GB" sz="900">
                          <a:latin typeface="+mj-lt"/>
                          <a:ea typeface="Times New Roman"/>
                          <a:cs typeface="Times New Roman"/>
                        </a:rPr>
                        <a:t>Aa</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900">
                          <a:latin typeface="+mj-lt"/>
                          <a:ea typeface="Times New Roman"/>
                          <a:cs typeface="Times New Roman"/>
                        </a:rPr>
                        <a:t>AA</a:t>
                      </a:r>
                      <a:endParaRPr lang="en-GB" sz="1000">
                        <a:latin typeface="+mj-lt"/>
                        <a:ea typeface="Calibri"/>
                        <a:cs typeface="Times New Roman"/>
                      </a:endParaRPr>
                    </a:p>
                    <a:p>
                      <a:pPr>
                        <a:lnSpc>
                          <a:spcPct val="115000"/>
                        </a:lnSpc>
                        <a:spcAft>
                          <a:spcPts val="0"/>
                        </a:spcAft>
                      </a:pPr>
                      <a:r>
                        <a:rPr lang="en-GB" sz="900">
                          <a:latin typeface="+mj-lt"/>
                          <a:ea typeface="Times New Roman"/>
                          <a:cs typeface="Times New Roman"/>
                        </a:rPr>
                        <a:t>aa</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900">
                          <a:latin typeface="+mj-lt"/>
                          <a:ea typeface="Times New Roman"/>
                          <a:cs typeface="Times New Roman"/>
                        </a:rPr>
                        <a:t>AA</a:t>
                      </a:r>
                      <a:endParaRPr lang="en-GB" sz="1000">
                        <a:latin typeface="+mj-lt"/>
                        <a:ea typeface="Calibri"/>
                        <a:cs typeface="Times New Roman"/>
                      </a:endParaRPr>
                    </a:p>
                    <a:p>
                      <a:pPr>
                        <a:lnSpc>
                          <a:spcPct val="115000"/>
                        </a:lnSpc>
                        <a:spcAft>
                          <a:spcPts val="0"/>
                        </a:spcAft>
                      </a:pPr>
                      <a:r>
                        <a:rPr lang="en-GB" sz="900">
                          <a:latin typeface="+mj-lt"/>
                          <a:ea typeface="Times New Roman"/>
                          <a:cs typeface="Times New Roman"/>
                        </a:rPr>
                        <a:t>aa</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900">
                          <a:latin typeface="+mj-lt"/>
                          <a:ea typeface="Times New Roman"/>
                          <a:cs typeface="Times New Roman"/>
                        </a:rPr>
                        <a:t>AA</a:t>
                      </a:r>
                      <a:endParaRPr lang="en-GB" sz="1000">
                        <a:latin typeface="+mj-lt"/>
                        <a:ea typeface="Calibri"/>
                        <a:cs typeface="Times New Roman"/>
                      </a:endParaRPr>
                    </a:p>
                    <a:p>
                      <a:pPr>
                        <a:lnSpc>
                          <a:spcPct val="115000"/>
                        </a:lnSpc>
                        <a:spcAft>
                          <a:spcPts val="0"/>
                        </a:spcAft>
                      </a:pPr>
                      <a:r>
                        <a:rPr lang="en-GB" sz="900">
                          <a:latin typeface="+mj-lt"/>
                          <a:ea typeface="Times New Roman"/>
                          <a:cs typeface="Times New Roman"/>
                        </a:rPr>
                        <a:t>aa</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900">
                          <a:latin typeface="+mj-lt"/>
                          <a:ea typeface="Times New Roman"/>
                          <a:cs typeface="Times New Roman"/>
                        </a:rPr>
                        <a:t>AA</a:t>
                      </a:r>
                      <a:endParaRPr lang="en-GB" sz="1000">
                        <a:latin typeface="+mj-lt"/>
                        <a:ea typeface="Calibri"/>
                        <a:cs typeface="Times New Roman"/>
                      </a:endParaRPr>
                    </a:p>
                    <a:p>
                      <a:pPr>
                        <a:lnSpc>
                          <a:spcPct val="115000"/>
                        </a:lnSpc>
                        <a:spcAft>
                          <a:spcPts val="0"/>
                        </a:spcAft>
                      </a:pPr>
                      <a:r>
                        <a:rPr lang="en-GB" sz="900">
                          <a:latin typeface="+mj-lt"/>
                          <a:ea typeface="Times New Roman"/>
                          <a:cs typeface="Times New Roman"/>
                        </a:rPr>
                        <a:t>aa</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900">
                          <a:latin typeface="+mj-lt"/>
                          <a:ea typeface="Times New Roman"/>
                          <a:cs typeface="Times New Roman"/>
                        </a:rPr>
                        <a:t>AA</a:t>
                      </a:r>
                      <a:endParaRPr lang="en-GB" sz="1000">
                        <a:latin typeface="+mj-lt"/>
                        <a:ea typeface="Calibri"/>
                        <a:cs typeface="Times New Roman"/>
                      </a:endParaRPr>
                    </a:p>
                    <a:p>
                      <a:pPr>
                        <a:lnSpc>
                          <a:spcPct val="115000"/>
                        </a:lnSpc>
                        <a:spcAft>
                          <a:spcPts val="0"/>
                        </a:spcAft>
                      </a:pPr>
                      <a:r>
                        <a:rPr lang="en-GB" sz="900">
                          <a:latin typeface="+mj-lt"/>
                          <a:ea typeface="Times New Roman"/>
                          <a:cs typeface="Times New Roman"/>
                        </a:rPr>
                        <a:t>aa</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900">
                          <a:latin typeface="+mj-lt"/>
                          <a:ea typeface="Times New Roman"/>
                          <a:cs typeface="Times New Roman"/>
                        </a:rPr>
                        <a:t>AA</a:t>
                      </a:r>
                      <a:endParaRPr lang="en-GB" sz="1000">
                        <a:latin typeface="+mj-lt"/>
                        <a:ea typeface="Calibri"/>
                        <a:cs typeface="Times New Roman"/>
                      </a:endParaRPr>
                    </a:p>
                    <a:p>
                      <a:pPr>
                        <a:lnSpc>
                          <a:spcPct val="115000"/>
                        </a:lnSpc>
                        <a:spcAft>
                          <a:spcPts val="0"/>
                        </a:spcAft>
                      </a:pPr>
                      <a:r>
                        <a:rPr lang="en-GB" sz="900">
                          <a:latin typeface="+mj-lt"/>
                          <a:ea typeface="Times New Roman"/>
                          <a:cs typeface="Times New Roman"/>
                        </a:rPr>
                        <a:t>aa</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900">
                          <a:latin typeface="+mj-lt"/>
                          <a:ea typeface="Times New Roman"/>
                          <a:cs typeface="Times New Roman"/>
                        </a:rPr>
                        <a:t>Aa</a:t>
                      </a:r>
                      <a:endParaRPr lang="en-GB" sz="1000">
                        <a:latin typeface="+mj-lt"/>
                        <a:ea typeface="Calibri"/>
                        <a:cs typeface="Times New Roman"/>
                      </a:endParaRPr>
                    </a:p>
                    <a:p>
                      <a:pPr>
                        <a:lnSpc>
                          <a:spcPct val="115000"/>
                        </a:lnSpc>
                        <a:spcAft>
                          <a:spcPts val="0"/>
                        </a:spcAft>
                      </a:pPr>
                      <a:r>
                        <a:rPr lang="en-GB" sz="900">
                          <a:latin typeface="+mj-lt"/>
                          <a:ea typeface="Times New Roman"/>
                          <a:cs typeface="Times New Roman"/>
                        </a:rPr>
                        <a:t>aa</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900">
                          <a:latin typeface="+mj-lt"/>
                          <a:ea typeface="Times New Roman"/>
                          <a:cs typeface="Times New Roman"/>
                        </a:rPr>
                        <a:t>Aa</a:t>
                      </a:r>
                      <a:endParaRPr lang="en-GB" sz="1000">
                        <a:latin typeface="+mj-lt"/>
                        <a:ea typeface="Calibri"/>
                        <a:cs typeface="Times New Roman"/>
                      </a:endParaRPr>
                    </a:p>
                    <a:p>
                      <a:pPr>
                        <a:lnSpc>
                          <a:spcPct val="115000"/>
                        </a:lnSpc>
                        <a:spcAft>
                          <a:spcPts val="0"/>
                        </a:spcAft>
                      </a:pPr>
                      <a:r>
                        <a:rPr lang="en-GB" sz="900">
                          <a:latin typeface="+mj-lt"/>
                          <a:ea typeface="Times New Roman"/>
                          <a:cs typeface="Times New Roman"/>
                        </a:rPr>
                        <a:t>aa</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900">
                          <a:latin typeface="+mj-lt"/>
                          <a:ea typeface="Times New Roman"/>
                          <a:cs typeface="Times New Roman"/>
                        </a:rPr>
                        <a:t>Aa</a:t>
                      </a:r>
                      <a:endParaRPr lang="en-GB" sz="1000">
                        <a:latin typeface="+mj-lt"/>
                        <a:ea typeface="Calibri"/>
                        <a:cs typeface="Times New Roman"/>
                      </a:endParaRPr>
                    </a:p>
                    <a:p>
                      <a:pPr>
                        <a:lnSpc>
                          <a:spcPct val="115000"/>
                        </a:lnSpc>
                        <a:spcAft>
                          <a:spcPts val="0"/>
                        </a:spcAft>
                      </a:pPr>
                      <a:r>
                        <a:rPr lang="en-GB" sz="900">
                          <a:latin typeface="+mj-lt"/>
                          <a:ea typeface="Times New Roman"/>
                          <a:cs typeface="Times New Roman"/>
                        </a:rPr>
                        <a:t>aa</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900">
                          <a:latin typeface="+mj-lt"/>
                          <a:ea typeface="Times New Roman"/>
                          <a:cs typeface="Times New Roman"/>
                        </a:rPr>
                        <a:t>Aa</a:t>
                      </a:r>
                      <a:endParaRPr lang="en-GB" sz="1000">
                        <a:latin typeface="+mj-lt"/>
                        <a:ea typeface="Calibri"/>
                        <a:cs typeface="Times New Roman"/>
                      </a:endParaRPr>
                    </a:p>
                    <a:p>
                      <a:pPr>
                        <a:lnSpc>
                          <a:spcPct val="115000"/>
                        </a:lnSpc>
                        <a:spcAft>
                          <a:spcPts val="0"/>
                        </a:spcAft>
                      </a:pPr>
                      <a:r>
                        <a:rPr lang="en-GB" sz="900">
                          <a:latin typeface="+mj-lt"/>
                          <a:ea typeface="Times New Roman"/>
                          <a:cs typeface="Times New Roman"/>
                        </a:rPr>
                        <a:t>aa</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900">
                          <a:latin typeface="+mj-lt"/>
                          <a:ea typeface="Times New Roman"/>
                          <a:cs typeface="Times New Roman"/>
                        </a:rPr>
                        <a:t>aa</a:t>
                      </a:r>
                      <a:endParaRPr lang="en-GB" sz="1000">
                        <a:latin typeface="+mj-lt"/>
                        <a:ea typeface="Calibri"/>
                        <a:cs typeface="Times New Roman"/>
                      </a:endParaRPr>
                    </a:p>
                    <a:p>
                      <a:pPr>
                        <a:lnSpc>
                          <a:spcPct val="115000"/>
                        </a:lnSpc>
                        <a:spcAft>
                          <a:spcPts val="0"/>
                        </a:spcAft>
                      </a:pPr>
                      <a:r>
                        <a:rPr lang="en-GB" sz="900">
                          <a:latin typeface="+mj-lt"/>
                          <a:ea typeface="Times New Roman"/>
                          <a:cs typeface="Times New Roman"/>
                        </a:rPr>
                        <a:t>aa</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34292">
                <a:tc>
                  <a:txBody>
                    <a:bodyPr/>
                    <a:lstStyle/>
                    <a:p>
                      <a:pPr>
                        <a:lnSpc>
                          <a:spcPct val="115000"/>
                        </a:lnSpc>
                        <a:spcAft>
                          <a:spcPts val="0"/>
                        </a:spcAft>
                      </a:pPr>
                      <a:r>
                        <a:rPr lang="en-GB" sz="900">
                          <a:latin typeface="+mj-lt"/>
                          <a:ea typeface="Times New Roman"/>
                          <a:cs typeface="Times New Roman"/>
                        </a:rPr>
                        <a:t>AA</a:t>
                      </a:r>
                      <a:endParaRPr lang="en-GB" sz="1000">
                        <a:latin typeface="+mj-lt"/>
                        <a:ea typeface="Calibri"/>
                        <a:cs typeface="Times New Roman"/>
                      </a:endParaRPr>
                    </a:p>
                    <a:p>
                      <a:pPr>
                        <a:lnSpc>
                          <a:spcPct val="115000"/>
                        </a:lnSpc>
                        <a:spcAft>
                          <a:spcPts val="0"/>
                        </a:spcAft>
                      </a:pPr>
                      <a:r>
                        <a:rPr lang="en-GB" sz="900">
                          <a:latin typeface="+mj-lt"/>
                          <a:ea typeface="Times New Roman"/>
                          <a:cs typeface="Times New Roman"/>
                        </a:rPr>
                        <a:t>AA</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1000" b="1">
                          <a:solidFill>
                            <a:srgbClr val="FFFFFF"/>
                          </a:solidFill>
                          <a:latin typeface="+mj-lt"/>
                          <a:ea typeface="Times New Roman"/>
                          <a:cs typeface="Times New Roman"/>
                        </a:rPr>
                        <a:t>8</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F6228"/>
                    </a:solidFill>
                  </a:tcPr>
                </a:tc>
                <a:tc>
                  <a:txBody>
                    <a:bodyPr/>
                    <a:lstStyle/>
                    <a:p>
                      <a:pPr>
                        <a:lnSpc>
                          <a:spcPct val="115000"/>
                        </a:lnSpc>
                        <a:spcAft>
                          <a:spcPts val="0"/>
                        </a:spcAft>
                      </a:pPr>
                      <a:r>
                        <a:rPr lang="en-GB" sz="1000" b="1">
                          <a:latin typeface="+mj-lt"/>
                          <a:ea typeface="Times New Roman"/>
                          <a:cs typeface="Times New Roman"/>
                        </a:rPr>
                        <a:t>7</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6923C"/>
                    </a:solidFill>
                  </a:tcPr>
                </a:tc>
                <a:tc>
                  <a:txBody>
                    <a:bodyPr/>
                    <a:lstStyle/>
                    <a:p>
                      <a:pPr>
                        <a:lnSpc>
                          <a:spcPct val="115000"/>
                        </a:lnSpc>
                        <a:spcAft>
                          <a:spcPts val="0"/>
                        </a:spcAft>
                      </a:pPr>
                      <a:r>
                        <a:rPr lang="en-GB" sz="1000" b="1">
                          <a:latin typeface="+mj-lt"/>
                          <a:ea typeface="Times New Roman"/>
                          <a:cs typeface="Times New Roman"/>
                        </a:rPr>
                        <a:t>7</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6923C"/>
                    </a:solidFill>
                  </a:tcPr>
                </a:tc>
                <a:tc>
                  <a:txBody>
                    <a:bodyPr/>
                    <a:lstStyle/>
                    <a:p>
                      <a:pPr>
                        <a:lnSpc>
                          <a:spcPct val="115000"/>
                        </a:lnSpc>
                        <a:spcAft>
                          <a:spcPts val="0"/>
                        </a:spcAft>
                      </a:pPr>
                      <a:r>
                        <a:rPr lang="en-GB" sz="1000" b="1">
                          <a:latin typeface="+mj-lt"/>
                          <a:ea typeface="Times New Roman"/>
                          <a:cs typeface="Times New Roman"/>
                        </a:rPr>
                        <a:t>7</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6923C"/>
                    </a:solidFill>
                  </a:tcPr>
                </a:tc>
                <a:tc>
                  <a:txBody>
                    <a:bodyPr/>
                    <a:lstStyle/>
                    <a:p>
                      <a:pPr>
                        <a:lnSpc>
                          <a:spcPct val="115000"/>
                        </a:lnSpc>
                        <a:spcAft>
                          <a:spcPts val="0"/>
                        </a:spcAft>
                      </a:pPr>
                      <a:r>
                        <a:rPr lang="en-GB" sz="1000" b="1">
                          <a:latin typeface="+mj-lt"/>
                          <a:ea typeface="Times New Roman"/>
                          <a:cs typeface="Times New Roman"/>
                        </a:rPr>
                        <a:t>7</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6923C"/>
                    </a:solidFill>
                  </a:tcPr>
                </a:tc>
                <a:tc>
                  <a:txBody>
                    <a:bodyPr/>
                    <a:lstStyle/>
                    <a:p>
                      <a:pPr>
                        <a:lnSpc>
                          <a:spcPct val="115000"/>
                        </a:lnSpc>
                        <a:spcAft>
                          <a:spcPts val="0"/>
                        </a:spcAft>
                      </a:pPr>
                      <a:r>
                        <a:rPr lang="en-GB" sz="1000" b="1">
                          <a:latin typeface="+mj-lt"/>
                          <a:ea typeface="Times New Roman"/>
                          <a:cs typeface="Times New Roman"/>
                        </a:rPr>
                        <a:t>6</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2D69B"/>
                    </a:solidFill>
                  </a:tcPr>
                </a:tc>
                <a:tc>
                  <a:txBody>
                    <a:bodyPr/>
                    <a:lstStyle/>
                    <a:p>
                      <a:pPr>
                        <a:lnSpc>
                          <a:spcPct val="115000"/>
                        </a:lnSpc>
                        <a:spcAft>
                          <a:spcPts val="0"/>
                        </a:spcAft>
                      </a:pPr>
                      <a:r>
                        <a:rPr lang="en-GB" sz="1000" b="1">
                          <a:latin typeface="+mj-lt"/>
                          <a:ea typeface="Times New Roman"/>
                          <a:cs typeface="Times New Roman"/>
                        </a:rPr>
                        <a:t>6</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2D69B"/>
                    </a:solidFill>
                  </a:tcPr>
                </a:tc>
                <a:tc>
                  <a:txBody>
                    <a:bodyPr/>
                    <a:lstStyle/>
                    <a:p>
                      <a:pPr>
                        <a:lnSpc>
                          <a:spcPct val="115000"/>
                        </a:lnSpc>
                        <a:spcAft>
                          <a:spcPts val="0"/>
                        </a:spcAft>
                      </a:pPr>
                      <a:r>
                        <a:rPr lang="en-GB" sz="1000" b="1">
                          <a:latin typeface="+mj-lt"/>
                          <a:ea typeface="Times New Roman"/>
                          <a:cs typeface="Times New Roman"/>
                        </a:rPr>
                        <a:t>6</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2D69B"/>
                    </a:solidFill>
                  </a:tcPr>
                </a:tc>
                <a:tc>
                  <a:txBody>
                    <a:bodyPr/>
                    <a:lstStyle/>
                    <a:p>
                      <a:pPr>
                        <a:lnSpc>
                          <a:spcPct val="115000"/>
                        </a:lnSpc>
                        <a:spcAft>
                          <a:spcPts val="0"/>
                        </a:spcAft>
                      </a:pPr>
                      <a:r>
                        <a:rPr lang="en-GB" sz="1000" b="1">
                          <a:latin typeface="+mj-lt"/>
                          <a:ea typeface="Times New Roman"/>
                          <a:cs typeface="Times New Roman"/>
                        </a:rPr>
                        <a:t>6</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2D69B"/>
                    </a:solidFill>
                  </a:tcPr>
                </a:tc>
                <a:tc>
                  <a:txBody>
                    <a:bodyPr/>
                    <a:lstStyle/>
                    <a:p>
                      <a:pPr>
                        <a:lnSpc>
                          <a:spcPct val="115000"/>
                        </a:lnSpc>
                        <a:spcAft>
                          <a:spcPts val="0"/>
                        </a:spcAft>
                      </a:pPr>
                      <a:r>
                        <a:rPr lang="en-GB" sz="1000" b="1">
                          <a:latin typeface="+mj-lt"/>
                          <a:ea typeface="Times New Roman"/>
                          <a:cs typeface="Times New Roman"/>
                        </a:rPr>
                        <a:t>6</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2D69B"/>
                    </a:solidFill>
                  </a:tcPr>
                </a:tc>
                <a:tc>
                  <a:txBody>
                    <a:bodyPr/>
                    <a:lstStyle/>
                    <a:p>
                      <a:pPr>
                        <a:lnSpc>
                          <a:spcPct val="115000"/>
                        </a:lnSpc>
                        <a:spcAft>
                          <a:spcPts val="0"/>
                        </a:spcAft>
                      </a:pPr>
                      <a:r>
                        <a:rPr lang="en-GB" sz="1000" b="1">
                          <a:latin typeface="+mj-lt"/>
                          <a:ea typeface="Times New Roman"/>
                          <a:cs typeface="Times New Roman"/>
                        </a:rPr>
                        <a:t>6</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2D69B"/>
                    </a:solidFill>
                  </a:tcPr>
                </a:tc>
                <a:tc>
                  <a:txBody>
                    <a:bodyPr/>
                    <a:lstStyle/>
                    <a:p>
                      <a:pPr>
                        <a:lnSpc>
                          <a:spcPct val="115000"/>
                        </a:lnSpc>
                        <a:spcAft>
                          <a:spcPts val="0"/>
                        </a:spcAft>
                      </a:pPr>
                      <a:r>
                        <a:rPr lang="en-GB" sz="1000" b="1">
                          <a:latin typeface="+mj-lt"/>
                          <a:ea typeface="Times New Roman"/>
                          <a:cs typeface="Times New Roman"/>
                        </a:rPr>
                        <a:t>5</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6E3BC"/>
                    </a:solidFill>
                  </a:tcPr>
                </a:tc>
                <a:tc>
                  <a:txBody>
                    <a:bodyPr/>
                    <a:lstStyle/>
                    <a:p>
                      <a:pPr>
                        <a:lnSpc>
                          <a:spcPct val="115000"/>
                        </a:lnSpc>
                        <a:spcAft>
                          <a:spcPts val="0"/>
                        </a:spcAft>
                      </a:pPr>
                      <a:r>
                        <a:rPr lang="en-GB" sz="1000" b="1">
                          <a:latin typeface="+mj-lt"/>
                          <a:ea typeface="Times New Roman"/>
                          <a:cs typeface="Times New Roman"/>
                        </a:rPr>
                        <a:t>5</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6E3BC"/>
                    </a:solidFill>
                  </a:tcPr>
                </a:tc>
                <a:tc>
                  <a:txBody>
                    <a:bodyPr/>
                    <a:lstStyle/>
                    <a:p>
                      <a:pPr>
                        <a:lnSpc>
                          <a:spcPct val="115000"/>
                        </a:lnSpc>
                        <a:spcAft>
                          <a:spcPts val="0"/>
                        </a:spcAft>
                      </a:pPr>
                      <a:r>
                        <a:rPr lang="en-GB" sz="1000" b="1">
                          <a:latin typeface="+mj-lt"/>
                          <a:ea typeface="Times New Roman"/>
                          <a:cs typeface="Times New Roman"/>
                        </a:rPr>
                        <a:t>5</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6E3BC"/>
                    </a:solidFill>
                  </a:tcPr>
                </a:tc>
                <a:tc>
                  <a:txBody>
                    <a:bodyPr/>
                    <a:lstStyle/>
                    <a:p>
                      <a:pPr>
                        <a:lnSpc>
                          <a:spcPct val="115000"/>
                        </a:lnSpc>
                        <a:spcAft>
                          <a:spcPts val="0"/>
                        </a:spcAft>
                      </a:pPr>
                      <a:r>
                        <a:rPr lang="en-GB" sz="1000" b="1">
                          <a:latin typeface="+mj-lt"/>
                          <a:ea typeface="Times New Roman"/>
                          <a:cs typeface="Times New Roman"/>
                        </a:rPr>
                        <a:t>5</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6E3BC"/>
                    </a:solidFill>
                  </a:tcPr>
                </a:tc>
                <a:tc>
                  <a:txBody>
                    <a:bodyPr/>
                    <a:lstStyle/>
                    <a:p>
                      <a:pPr>
                        <a:lnSpc>
                          <a:spcPct val="115000"/>
                        </a:lnSpc>
                        <a:spcAft>
                          <a:spcPts val="0"/>
                        </a:spcAft>
                      </a:pPr>
                      <a:r>
                        <a:rPr lang="en-GB" sz="1000" b="1">
                          <a:latin typeface="+mj-lt"/>
                          <a:ea typeface="Times New Roman"/>
                          <a:cs typeface="Times New Roman"/>
                        </a:rPr>
                        <a:t>4</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r>
              <a:tr h="334292">
                <a:tc>
                  <a:txBody>
                    <a:bodyPr/>
                    <a:lstStyle/>
                    <a:p>
                      <a:pPr>
                        <a:lnSpc>
                          <a:spcPct val="115000"/>
                        </a:lnSpc>
                        <a:spcAft>
                          <a:spcPts val="0"/>
                        </a:spcAft>
                      </a:pPr>
                      <a:r>
                        <a:rPr lang="en-GB" sz="900">
                          <a:latin typeface="+mj-lt"/>
                          <a:ea typeface="Times New Roman"/>
                          <a:cs typeface="Times New Roman"/>
                        </a:rPr>
                        <a:t>AA</a:t>
                      </a:r>
                      <a:endParaRPr lang="en-GB" sz="1000">
                        <a:latin typeface="+mj-lt"/>
                        <a:ea typeface="Calibri"/>
                        <a:cs typeface="Times New Roman"/>
                      </a:endParaRPr>
                    </a:p>
                    <a:p>
                      <a:pPr>
                        <a:lnSpc>
                          <a:spcPct val="115000"/>
                        </a:lnSpc>
                        <a:spcAft>
                          <a:spcPts val="0"/>
                        </a:spcAft>
                      </a:pPr>
                      <a:r>
                        <a:rPr lang="en-GB" sz="900">
                          <a:latin typeface="+mj-lt"/>
                          <a:ea typeface="Times New Roman"/>
                          <a:cs typeface="Times New Roman"/>
                        </a:rPr>
                        <a:t>Aa</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1000" b="1">
                          <a:latin typeface="+mj-lt"/>
                          <a:ea typeface="Times New Roman"/>
                          <a:cs typeface="Times New Roman"/>
                        </a:rPr>
                        <a:t>7</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6923C"/>
                    </a:solidFill>
                  </a:tcPr>
                </a:tc>
                <a:tc>
                  <a:txBody>
                    <a:bodyPr/>
                    <a:lstStyle/>
                    <a:p>
                      <a:pPr>
                        <a:lnSpc>
                          <a:spcPct val="115000"/>
                        </a:lnSpc>
                        <a:spcAft>
                          <a:spcPts val="0"/>
                        </a:spcAft>
                      </a:pPr>
                      <a:r>
                        <a:rPr lang="en-GB" sz="1000" b="1">
                          <a:latin typeface="+mj-lt"/>
                          <a:ea typeface="Times New Roman"/>
                          <a:cs typeface="Times New Roman"/>
                        </a:rPr>
                        <a:t>6</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2D69B"/>
                    </a:solidFill>
                  </a:tcPr>
                </a:tc>
                <a:tc>
                  <a:txBody>
                    <a:bodyPr/>
                    <a:lstStyle/>
                    <a:p>
                      <a:pPr>
                        <a:lnSpc>
                          <a:spcPct val="115000"/>
                        </a:lnSpc>
                        <a:spcAft>
                          <a:spcPts val="0"/>
                        </a:spcAft>
                      </a:pPr>
                      <a:r>
                        <a:rPr lang="en-GB" sz="1000" b="1">
                          <a:latin typeface="+mj-lt"/>
                          <a:ea typeface="Times New Roman"/>
                          <a:cs typeface="Times New Roman"/>
                        </a:rPr>
                        <a:t>6</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2D69B"/>
                    </a:solidFill>
                  </a:tcPr>
                </a:tc>
                <a:tc>
                  <a:txBody>
                    <a:bodyPr/>
                    <a:lstStyle/>
                    <a:p>
                      <a:pPr>
                        <a:lnSpc>
                          <a:spcPct val="115000"/>
                        </a:lnSpc>
                        <a:spcAft>
                          <a:spcPts val="0"/>
                        </a:spcAft>
                      </a:pPr>
                      <a:r>
                        <a:rPr lang="en-GB" sz="1000" b="1">
                          <a:latin typeface="+mj-lt"/>
                          <a:ea typeface="Times New Roman"/>
                          <a:cs typeface="Times New Roman"/>
                        </a:rPr>
                        <a:t>6</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2D69B"/>
                    </a:solidFill>
                  </a:tcPr>
                </a:tc>
                <a:tc>
                  <a:txBody>
                    <a:bodyPr/>
                    <a:lstStyle/>
                    <a:p>
                      <a:pPr>
                        <a:lnSpc>
                          <a:spcPct val="115000"/>
                        </a:lnSpc>
                        <a:spcAft>
                          <a:spcPts val="0"/>
                        </a:spcAft>
                      </a:pPr>
                      <a:r>
                        <a:rPr lang="en-GB" sz="1000" b="1">
                          <a:latin typeface="+mj-lt"/>
                          <a:ea typeface="Times New Roman"/>
                          <a:cs typeface="Times New Roman"/>
                        </a:rPr>
                        <a:t>6</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2D69B"/>
                    </a:solidFill>
                  </a:tcPr>
                </a:tc>
                <a:tc>
                  <a:txBody>
                    <a:bodyPr/>
                    <a:lstStyle/>
                    <a:p>
                      <a:pPr>
                        <a:lnSpc>
                          <a:spcPct val="115000"/>
                        </a:lnSpc>
                        <a:spcAft>
                          <a:spcPts val="0"/>
                        </a:spcAft>
                      </a:pPr>
                      <a:r>
                        <a:rPr lang="en-GB" sz="1000" b="1">
                          <a:latin typeface="+mj-lt"/>
                          <a:ea typeface="Times New Roman"/>
                          <a:cs typeface="Times New Roman"/>
                        </a:rPr>
                        <a:t>5</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6E3BC"/>
                    </a:solidFill>
                  </a:tcPr>
                </a:tc>
                <a:tc>
                  <a:txBody>
                    <a:bodyPr/>
                    <a:lstStyle/>
                    <a:p>
                      <a:pPr>
                        <a:lnSpc>
                          <a:spcPct val="115000"/>
                        </a:lnSpc>
                        <a:spcAft>
                          <a:spcPts val="0"/>
                        </a:spcAft>
                      </a:pPr>
                      <a:r>
                        <a:rPr lang="en-GB" sz="1000" b="1">
                          <a:latin typeface="+mj-lt"/>
                          <a:ea typeface="Times New Roman"/>
                          <a:cs typeface="Times New Roman"/>
                        </a:rPr>
                        <a:t>5</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6E3BC"/>
                    </a:solidFill>
                  </a:tcPr>
                </a:tc>
                <a:tc>
                  <a:txBody>
                    <a:bodyPr/>
                    <a:lstStyle/>
                    <a:p>
                      <a:pPr>
                        <a:lnSpc>
                          <a:spcPct val="115000"/>
                        </a:lnSpc>
                        <a:spcAft>
                          <a:spcPts val="0"/>
                        </a:spcAft>
                      </a:pPr>
                      <a:r>
                        <a:rPr lang="en-GB" sz="1000" b="1">
                          <a:latin typeface="+mj-lt"/>
                          <a:ea typeface="Times New Roman"/>
                          <a:cs typeface="Times New Roman"/>
                        </a:rPr>
                        <a:t>5</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6E3BC"/>
                    </a:solidFill>
                  </a:tcPr>
                </a:tc>
                <a:tc>
                  <a:txBody>
                    <a:bodyPr/>
                    <a:lstStyle/>
                    <a:p>
                      <a:pPr>
                        <a:lnSpc>
                          <a:spcPct val="115000"/>
                        </a:lnSpc>
                        <a:spcAft>
                          <a:spcPts val="0"/>
                        </a:spcAft>
                      </a:pPr>
                      <a:r>
                        <a:rPr lang="en-GB" sz="1000" b="1">
                          <a:latin typeface="+mj-lt"/>
                          <a:ea typeface="Times New Roman"/>
                          <a:cs typeface="Times New Roman"/>
                        </a:rPr>
                        <a:t>5</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6E3BC"/>
                    </a:solidFill>
                  </a:tcPr>
                </a:tc>
                <a:tc>
                  <a:txBody>
                    <a:bodyPr/>
                    <a:lstStyle/>
                    <a:p>
                      <a:pPr>
                        <a:lnSpc>
                          <a:spcPct val="115000"/>
                        </a:lnSpc>
                        <a:spcAft>
                          <a:spcPts val="0"/>
                        </a:spcAft>
                      </a:pPr>
                      <a:r>
                        <a:rPr lang="en-GB" sz="1000" b="1">
                          <a:latin typeface="+mj-lt"/>
                          <a:ea typeface="Times New Roman"/>
                          <a:cs typeface="Times New Roman"/>
                        </a:rPr>
                        <a:t>5</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6E3BC"/>
                    </a:solidFill>
                  </a:tcPr>
                </a:tc>
                <a:tc>
                  <a:txBody>
                    <a:bodyPr/>
                    <a:lstStyle/>
                    <a:p>
                      <a:pPr>
                        <a:lnSpc>
                          <a:spcPct val="115000"/>
                        </a:lnSpc>
                        <a:spcAft>
                          <a:spcPts val="0"/>
                        </a:spcAft>
                      </a:pPr>
                      <a:r>
                        <a:rPr lang="en-GB" sz="1000" b="1">
                          <a:latin typeface="+mj-lt"/>
                          <a:ea typeface="Times New Roman"/>
                          <a:cs typeface="Times New Roman"/>
                        </a:rPr>
                        <a:t>5</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6E3BC"/>
                    </a:solidFill>
                  </a:tcPr>
                </a:tc>
                <a:tc>
                  <a:txBody>
                    <a:bodyPr/>
                    <a:lstStyle/>
                    <a:p>
                      <a:pPr>
                        <a:lnSpc>
                          <a:spcPct val="115000"/>
                        </a:lnSpc>
                        <a:spcAft>
                          <a:spcPts val="0"/>
                        </a:spcAft>
                      </a:pPr>
                      <a:r>
                        <a:rPr lang="en-GB" sz="1000" b="1">
                          <a:latin typeface="+mj-lt"/>
                          <a:ea typeface="Times New Roman"/>
                          <a:cs typeface="Times New Roman"/>
                        </a:rPr>
                        <a:t>4</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nSpc>
                          <a:spcPct val="115000"/>
                        </a:lnSpc>
                        <a:spcAft>
                          <a:spcPts val="0"/>
                        </a:spcAft>
                      </a:pPr>
                      <a:r>
                        <a:rPr lang="en-GB" sz="1000" b="1">
                          <a:latin typeface="+mj-lt"/>
                          <a:ea typeface="Times New Roman"/>
                          <a:cs typeface="Times New Roman"/>
                        </a:rPr>
                        <a:t>4</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nSpc>
                          <a:spcPct val="115000"/>
                        </a:lnSpc>
                        <a:spcAft>
                          <a:spcPts val="0"/>
                        </a:spcAft>
                      </a:pPr>
                      <a:r>
                        <a:rPr lang="en-GB" sz="1000" b="1">
                          <a:latin typeface="+mj-lt"/>
                          <a:ea typeface="Times New Roman"/>
                          <a:cs typeface="Times New Roman"/>
                        </a:rPr>
                        <a:t>4</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nSpc>
                          <a:spcPct val="115000"/>
                        </a:lnSpc>
                        <a:spcAft>
                          <a:spcPts val="0"/>
                        </a:spcAft>
                      </a:pPr>
                      <a:r>
                        <a:rPr lang="en-GB" sz="1000" b="1">
                          <a:latin typeface="+mj-lt"/>
                          <a:ea typeface="Times New Roman"/>
                          <a:cs typeface="Times New Roman"/>
                        </a:rPr>
                        <a:t>4</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nSpc>
                          <a:spcPct val="115000"/>
                        </a:lnSpc>
                        <a:spcAft>
                          <a:spcPts val="0"/>
                        </a:spcAft>
                      </a:pPr>
                      <a:r>
                        <a:rPr lang="en-GB" sz="1000" b="1">
                          <a:latin typeface="+mj-lt"/>
                          <a:ea typeface="Times New Roman"/>
                          <a:cs typeface="Times New Roman"/>
                        </a:rPr>
                        <a:t>3</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6DDE8"/>
                    </a:solidFill>
                  </a:tcPr>
                </a:tc>
              </a:tr>
              <a:tr h="334292">
                <a:tc>
                  <a:txBody>
                    <a:bodyPr/>
                    <a:lstStyle/>
                    <a:p>
                      <a:pPr>
                        <a:lnSpc>
                          <a:spcPct val="115000"/>
                        </a:lnSpc>
                        <a:spcAft>
                          <a:spcPts val="0"/>
                        </a:spcAft>
                      </a:pPr>
                      <a:r>
                        <a:rPr lang="en-GB" sz="900">
                          <a:latin typeface="+mj-lt"/>
                          <a:ea typeface="Times New Roman"/>
                          <a:cs typeface="Times New Roman"/>
                        </a:rPr>
                        <a:t>AA</a:t>
                      </a:r>
                      <a:endParaRPr lang="en-GB" sz="1000">
                        <a:latin typeface="+mj-lt"/>
                        <a:ea typeface="Calibri"/>
                        <a:cs typeface="Times New Roman"/>
                      </a:endParaRPr>
                    </a:p>
                    <a:p>
                      <a:pPr>
                        <a:lnSpc>
                          <a:spcPct val="115000"/>
                        </a:lnSpc>
                        <a:spcAft>
                          <a:spcPts val="0"/>
                        </a:spcAft>
                      </a:pPr>
                      <a:r>
                        <a:rPr lang="en-GB" sz="900">
                          <a:latin typeface="+mj-lt"/>
                          <a:ea typeface="Times New Roman"/>
                          <a:cs typeface="Times New Roman"/>
                        </a:rPr>
                        <a:t>Aa</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1000" b="1">
                          <a:latin typeface="+mj-lt"/>
                          <a:ea typeface="Times New Roman"/>
                          <a:cs typeface="Times New Roman"/>
                        </a:rPr>
                        <a:t>7</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6923C"/>
                    </a:solidFill>
                  </a:tcPr>
                </a:tc>
                <a:tc>
                  <a:txBody>
                    <a:bodyPr/>
                    <a:lstStyle/>
                    <a:p>
                      <a:pPr>
                        <a:lnSpc>
                          <a:spcPct val="115000"/>
                        </a:lnSpc>
                        <a:spcAft>
                          <a:spcPts val="0"/>
                        </a:spcAft>
                      </a:pPr>
                      <a:r>
                        <a:rPr lang="en-GB" sz="1000" b="1">
                          <a:latin typeface="+mj-lt"/>
                          <a:ea typeface="Times New Roman"/>
                          <a:cs typeface="Times New Roman"/>
                        </a:rPr>
                        <a:t>6</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2D69B"/>
                    </a:solidFill>
                  </a:tcPr>
                </a:tc>
                <a:tc>
                  <a:txBody>
                    <a:bodyPr/>
                    <a:lstStyle/>
                    <a:p>
                      <a:pPr>
                        <a:lnSpc>
                          <a:spcPct val="115000"/>
                        </a:lnSpc>
                        <a:spcAft>
                          <a:spcPts val="0"/>
                        </a:spcAft>
                      </a:pPr>
                      <a:r>
                        <a:rPr lang="en-GB" sz="1000" b="1">
                          <a:latin typeface="+mj-lt"/>
                          <a:ea typeface="Times New Roman"/>
                          <a:cs typeface="Times New Roman"/>
                        </a:rPr>
                        <a:t>6</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2D69B"/>
                    </a:solidFill>
                  </a:tcPr>
                </a:tc>
                <a:tc>
                  <a:txBody>
                    <a:bodyPr/>
                    <a:lstStyle/>
                    <a:p>
                      <a:pPr>
                        <a:lnSpc>
                          <a:spcPct val="115000"/>
                        </a:lnSpc>
                        <a:spcAft>
                          <a:spcPts val="0"/>
                        </a:spcAft>
                      </a:pPr>
                      <a:r>
                        <a:rPr lang="en-GB" sz="1000" b="1">
                          <a:latin typeface="+mj-lt"/>
                          <a:ea typeface="Times New Roman"/>
                          <a:cs typeface="Times New Roman"/>
                        </a:rPr>
                        <a:t>6</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2D69B"/>
                    </a:solidFill>
                  </a:tcPr>
                </a:tc>
                <a:tc>
                  <a:txBody>
                    <a:bodyPr/>
                    <a:lstStyle/>
                    <a:p>
                      <a:pPr>
                        <a:lnSpc>
                          <a:spcPct val="115000"/>
                        </a:lnSpc>
                        <a:spcAft>
                          <a:spcPts val="0"/>
                        </a:spcAft>
                      </a:pPr>
                      <a:r>
                        <a:rPr lang="en-GB" sz="1000" b="1">
                          <a:latin typeface="+mj-lt"/>
                          <a:ea typeface="Times New Roman"/>
                          <a:cs typeface="Times New Roman"/>
                        </a:rPr>
                        <a:t>6</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2D69B"/>
                    </a:solidFill>
                  </a:tcPr>
                </a:tc>
                <a:tc>
                  <a:txBody>
                    <a:bodyPr/>
                    <a:lstStyle/>
                    <a:p>
                      <a:pPr>
                        <a:lnSpc>
                          <a:spcPct val="115000"/>
                        </a:lnSpc>
                        <a:spcAft>
                          <a:spcPts val="0"/>
                        </a:spcAft>
                      </a:pPr>
                      <a:r>
                        <a:rPr lang="en-GB" sz="1000" b="1">
                          <a:latin typeface="+mj-lt"/>
                          <a:ea typeface="Times New Roman"/>
                          <a:cs typeface="Times New Roman"/>
                        </a:rPr>
                        <a:t>5</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6E3BC"/>
                    </a:solidFill>
                  </a:tcPr>
                </a:tc>
                <a:tc>
                  <a:txBody>
                    <a:bodyPr/>
                    <a:lstStyle/>
                    <a:p>
                      <a:pPr>
                        <a:lnSpc>
                          <a:spcPct val="115000"/>
                        </a:lnSpc>
                        <a:spcAft>
                          <a:spcPts val="0"/>
                        </a:spcAft>
                      </a:pPr>
                      <a:r>
                        <a:rPr lang="en-GB" sz="1000" b="1">
                          <a:latin typeface="+mj-lt"/>
                          <a:ea typeface="Times New Roman"/>
                          <a:cs typeface="Times New Roman"/>
                        </a:rPr>
                        <a:t>5</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6E3BC"/>
                    </a:solidFill>
                  </a:tcPr>
                </a:tc>
                <a:tc>
                  <a:txBody>
                    <a:bodyPr/>
                    <a:lstStyle/>
                    <a:p>
                      <a:pPr>
                        <a:lnSpc>
                          <a:spcPct val="115000"/>
                        </a:lnSpc>
                        <a:spcAft>
                          <a:spcPts val="0"/>
                        </a:spcAft>
                      </a:pPr>
                      <a:r>
                        <a:rPr lang="en-GB" sz="1000" b="1">
                          <a:latin typeface="+mj-lt"/>
                          <a:ea typeface="Times New Roman"/>
                          <a:cs typeface="Times New Roman"/>
                        </a:rPr>
                        <a:t>5</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6E3BC"/>
                    </a:solidFill>
                  </a:tcPr>
                </a:tc>
                <a:tc>
                  <a:txBody>
                    <a:bodyPr/>
                    <a:lstStyle/>
                    <a:p>
                      <a:pPr>
                        <a:lnSpc>
                          <a:spcPct val="115000"/>
                        </a:lnSpc>
                        <a:spcAft>
                          <a:spcPts val="0"/>
                        </a:spcAft>
                      </a:pPr>
                      <a:r>
                        <a:rPr lang="en-GB" sz="1000" b="1">
                          <a:latin typeface="+mj-lt"/>
                          <a:ea typeface="Times New Roman"/>
                          <a:cs typeface="Times New Roman"/>
                        </a:rPr>
                        <a:t>5</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6E3BC"/>
                    </a:solidFill>
                  </a:tcPr>
                </a:tc>
                <a:tc>
                  <a:txBody>
                    <a:bodyPr/>
                    <a:lstStyle/>
                    <a:p>
                      <a:pPr>
                        <a:lnSpc>
                          <a:spcPct val="115000"/>
                        </a:lnSpc>
                        <a:spcAft>
                          <a:spcPts val="0"/>
                        </a:spcAft>
                      </a:pPr>
                      <a:r>
                        <a:rPr lang="en-GB" sz="1000" b="1">
                          <a:latin typeface="+mj-lt"/>
                          <a:ea typeface="Times New Roman"/>
                          <a:cs typeface="Times New Roman"/>
                        </a:rPr>
                        <a:t>5</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6E3BC"/>
                    </a:solidFill>
                  </a:tcPr>
                </a:tc>
                <a:tc>
                  <a:txBody>
                    <a:bodyPr/>
                    <a:lstStyle/>
                    <a:p>
                      <a:pPr>
                        <a:lnSpc>
                          <a:spcPct val="115000"/>
                        </a:lnSpc>
                        <a:spcAft>
                          <a:spcPts val="0"/>
                        </a:spcAft>
                      </a:pPr>
                      <a:r>
                        <a:rPr lang="en-GB" sz="1000" b="1">
                          <a:latin typeface="+mj-lt"/>
                          <a:ea typeface="Times New Roman"/>
                          <a:cs typeface="Times New Roman"/>
                        </a:rPr>
                        <a:t>5</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6E3BC"/>
                    </a:solidFill>
                  </a:tcPr>
                </a:tc>
                <a:tc>
                  <a:txBody>
                    <a:bodyPr/>
                    <a:lstStyle/>
                    <a:p>
                      <a:pPr>
                        <a:lnSpc>
                          <a:spcPct val="115000"/>
                        </a:lnSpc>
                        <a:spcAft>
                          <a:spcPts val="0"/>
                        </a:spcAft>
                      </a:pPr>
                      <a:r>
                        <a:rPr lang="en-GB" sz="1000" b="1">
                          <a:latin typeface="+mj-lt"/>
                          <a:ea typeface="Times New Roman"/>
                          <a:cs typeface="Times New Roman"/>
                        </a:rPr>
                        <a:t>4</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nSpc>
                          <a:spcPct val="115000"/>
                        </a:lnSpc>
                        <a:spcAft>
                          <a:spcPts val="0"/>
                        </a:spcAft>
                      </a:pPr>
                      <a:r>
                        <a:rPr lang="en-GB" sz="1000" b="1">
                          <a:latin typeface="+mj-lt"/>
                          <a:ea typeface="Times New Roman"/>
                          <a:cs typeface="Times New Roman"/>
                        </a:rPr>
                        <a:t>4</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nSpc>
                          <a:spcPct val="115000"/>
                        </a:lnSpc>
                        <a:spcAft>
                          <a:spcPts val="0"/>
                        </a:spcAft>
                      </a:pPr>
                      <a:r>
                        <a:rPr lang="en-GB" sz="1000" b="1">
                          <a:latin typeface="+mj-lt"/>
                          <a:ea typeface="Times New Roman"/>
                          <a:cs typeface="Times New Roman"/>
                        </a:rPr>
                        <a:t>4</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nSpc>
                          <a:spcPct val="115000"/>
                        </a:lnSpc>
                        <a:spcAft>
                          <a:spcPts val="0"/>
                        </a:spcAft>
                      </a:pPr>
                      <a:r>
                        <a:rPr lang="en-GB" sz="1000" b="1">
                          <a:latin typeface="+mj-lt"/>
                          <a:ea typeface="Times New Roman"/>
                          <a:cs typeface="Times New Roman"/>
                        </a:rPr>
                        <a:t>4</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nSpc>
                          <a:spcPct val="115000"/>
                        </a:lnSpc>
                        <a:spcAft>
                          <a:spcPts val="0"/>
                        </a:spcAft>
                      </a:pPr>
                      <a:r>
                        <a:rPr lang="en-GB" sz="1000" b="1">
                          <a:latin typeface="+mj-lt"/>
                          <a:ea typeface="Times New Roman"/>
                          <a:cs typeface="Times New Roman"/>
                        </a:rPr>
                        <a:t>3</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6DDE8"/>
                    </a:solidFill>
                  </a:tcPr>
                </a:tc>
              </a:tr>
              <a:tr h="334292">
                <a:tc>
                  <a:txBody>
                    <a:bodyPr/>
                    <a:lstStyle/>
                    <a:p>
                      <a:pPr>
                        <a:lnSpc>
                          <a:spcPct val="115000"/>
                        </a:lnSpc>
                        <a:spcAft>
                          <a:spcPts val="0"/>
                        </a:spcAft>
                      </a:pPr>
                      <a:r>
                        <a:rPr lang="en-GB" sz="900">
                          <a:latin typeface="+mj-lt"/>
                          <a:ea typeface="Times New Roman"/>
                          <a:cs typeface="Times New Roman"/>
                        </a:rPr>
                        <a:t>AA</a:t>
                      </a:r>
                      <a:endParaRPr lang="en-GB" sz="1000">
                        <a:latin typeface="+mj-lt"/>
                        <a:ea typeface="Calibri"/>
                        <a:cs typeface="Times New Roman"/>
                      </a:endParaRPr>
                    </a:p>
                    <a:p>
                      <a:pPr>
                        <a:lnSpc>
                          <a:spcPct val="115000"/>
                        </a:lnSpc>
                        <a:spcAft>
                          <a:spcPts val="0"/>
                        </a:spcAft>
                      </a:pPr>
                      <a:r>
                        <a:rPr lang="en-GB" sz="900">
                          <a:latin typeface="+mj-lt"/>
                          <a:ea typeface="Times New Roman"/>
                          <a:cs typeface="Times New Roman"/>
                        </a:rPr>
                        <a:t>Aa</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1000" b="1">
                          <a:latin typeface="+mj-lt"/>
                          <a:ea typeface="Times New Roman"/>
                          <a:cs typeface="Times New Roman"/>
                        </a:rPr>
                        <a:t>7</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6923C"/>
                    </a:solidFill>
                  </a:tcPr>
                </a:tc>
                <a:tc>
                  <a:txBody>
                    <a:bodyPr/>
                    <a:lstStyle/>
                    <a:p>
                      <a:pPr>
                        <a:lnSpc>
                          <a:spcPct val="115000"/>
                        </a:lnSpc>
                        <a:spcAft>
                          <a:spcPts val="0"/>
                        </a:spcAft>
                      </a:pPr>
                      <a:r>
                        <a:rPr lang="en-GB" sz="1000" b="1" dirty="0">
                          <a:latin typeface="+mj-lt"/>
                          <a:ea typeface="Times New Roman"/>
                          <a:cs typeface="Times New Roman"/>
                        </a:rPr>
                        <a:t>6</a:t>
                      </a:r>
                      <a:endParaRPr lang="en-GB" sz="1000" dirty="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2D69B"/>
                    </a:solidFill>
                  </a:tcPr>
                </a:tc>
                <a:tc>
                  <a:txBody>
                    <a:bodyPr/>
                    <a:lstStyle/>
                    <a:p>
                      <a:pPr>
                        <a:lnSpc>
                          <a:spcPct val="115000"/>
                        </a:lnSpc>
                        <a:spcAft>
                          <a:spcPts val="0"/>
                        </a:spcAft>
                      </a:pPr>
                      <a:r>
                        <a:rPr lang="en-GB" sz="1000" b="1">
                          <a:latin typeface="+mj-lt"/>
                          <a:ea typeface="Times New Roman"/>
                          <a:cs typeface="Times New Roman"/>
                        </a:rPr>
                        <a:t>6</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2D69B"/>
                    </a:solidFill>
                  </a:tcPr>
                </a:tc>
                <a:tc>
                  <a:txBody>
                    <a:bodyPr/>
                    <a:lstStyle/>
                    <a:p>
                      <a:pPr>
                        <a:lnSpc>
                          <a:spcPct val="115000"/>
                        </a:lnSpc>
                        <a:spcAft>
                          <a:spcPts val="0"/>
                        </a:spcAft>
                      </a:pPr>
                      <a:r>
                        <a:rPr lang="en-GB" sz="1000" b="1">
                          <a:latin typeface="+mj-lt"/>
                          <a:ea typeface="Times New Roman"/>
                          <a:cs typeface="Times New Roman"/>
                        </a:rPr>
                        <a:t>6</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2D69B"/>
                    </a:solidFill>
                  </a:tcPr>
                </a:tc>
                <a:tc>
                  <a:txBody>
                    <a:bodyPr/>
                    <a:lstStyle/>
                    <a:p>
                      <a:pPr>
                        <a:lnSpc>
                          <a:spcPct val="115000"/>
                        </a:lnSpc>
                        <a:spcAft>
                          <a:spcPts val="0"/>
                        </a:spcAft>
                      </a:pPr>
                      <a:r>
                        <a:rPr lang="en-GB" sz="1000" b="1">
                          <a:latin typeface="+mj-lt"/>
                          <a:ea typeface="Times New Roman"/>
                          <a:cs typeface="Times New Roman"/>
                        </a:rPr>
                        <a:t>6</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2D69B"/>
                    </a:solidFill>
                  </a:tcPr>
                </a:tc>
                <a:tc>
                  <a:txBody>
                    <a:bodyPr/>
                    <a:lstStyle/>
                    <a:p>
                      <a:pPr>
                        <a:lnSpc>
                          <a:spcPct val="115000"/>
                        </a:lnSpc>
                        <a:spcAft>
                          <a:spcPts val="0"/>
                        </a:spcAft>
                      </a:pPr>
                      <a:r>
                        <a:rPr lang="en-GB" sz="1000" b="1">
                          <a:latin typeface="+mj-lt"/>
                          <a:ea typeface="Times New Roman"/>
                          <a:cs typeface="Times New Roman"/>
                        </a:rPr>
                        <a:t>5</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6E3BC"/>
                    </a:solidFill>
                  </a:tcPr>
                </a:tc>
                <a:tc>
                  <a:txBody>
                    <a:bodyPr/>
                    <a:lstStyle/>
                    <a:p>
                      <a:pPr>
                        <a:lnSpc>
                          <a:spcPct val="115000"/>
                        </a:lnSpc>
                        <a:spcAft>
                          <a:spcPts val="0"/>
                        </a:spcAft>
                      </a:pPr>
                      <a:r>
                        <a:rPr lang="en-GB" sz="1000" b="1">
                          <a:latin typeface="+mj-lt"/>
                          <a:ea typeface="Times New Roman"/>
                          <a:cs typeface="Times New Roman"/>
                        </a:rPr>
                        <a:t>5</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6E3BC"/>
                    </a:solidFill>
                  </a:tcPr>
                </a:tc>
                <a:tc>
                  <a:txBody>
                    <a:bodyPr/>
                    <a:lstStyle/>
                    <a:p>
                      <a:pPr>
                        <a:lnSpc>
                          <a:spcPct val="115000"/>
                        </a:lnSpc>
                        <a:spcAft>
                          <a:spcPts val="0"/>
                        </a:spcAft>
                      </a:pPr>
                      <a:r>
                        <a:rPr lang="en-GB" sz="1000" b="1">
                          <a:latin typeface="+mj-lt"/>
                          <a:ea typeface="Times New Roman"/>
                          <a:cs typeface="Times New Roman"/>
                        </a:rPr>
                        <a:t>5</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6E3BC"/>
                    </a:solidFill>
                  </a:tcPr>
                </a:tc>
                <a:tc>
                  <a:txBody>
                    <a:bodyPr/>
                    <a:lstStyle/>
                    <a:p>
                      <a:pPr>
                        <a:lnSpc>
                          <a:spcPct val="115000"/>
                        </a:lnSpc>
                        <a:spcAft>
                          <a:spcPts val="0"/>
                        </a:spcAft>
                      </a:pPr>
                      <a:r>
                        <a:rPr lang="en-GB" sz="1000" b="1">
                          <a:latin typeface="+mj-lt"/>
                          <a:ea typeface="Times New Roman"/>
                          <a:cs typeface="Times New Roman"/>
                        </a:rPr>
                        <a:t>5</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6E3BC"/>
                    </a:solidFill>
                  </a:tcPr>
                </a:tc>
                <a:tc>
                  <a:txBody>
                    <a:bodyPr/>
                    <a:lstStyle/>
                    <a:p>
                      <a:pPr>
                        <a:lnSpc>
                          <a:spcPct val="115000"/>
                        </a:lnSpc>
                        <a:spcAft>
                          <a:spcPts val="0"/>
                        </a:spcAft>
                      </a:pPr>
                      <a:r>
                        <a:rPr lang="en-GB" sz="1000" b="1">
                          <a:latin typeface="+mj-lt"/>
                          <a:ea typeface="Times New Roman"/>
                          <a:cs typeface="Times New Roman"/>
                        </a:rPr>
                        <a:t>5</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6E3BC"/>
                    </a:solidFill>
                  </a:tcPr>
                </a:tc>
                <a:tc>
                  <a:txBody>
                    <a:bodyPr/>
                    <a:lstStyle/>
                    <a:p>
                      <a:pPr>
                        <a:lnSpc>
                          <a:spcPct val="115000"/>
                        </a:lnSpc>
                        <a:spcAft>
                          <a:spcPts val="0"/>
                        </a:spcAft>
                      </a:pPr>
                      <a:r>
                        <a:rPr lang="en-GB" sz="1000" b="1">
                          <a:latin typeface="+mj-lt"/>
                          <a:ea typeface="Times New Roman"/>
                          <a:cs typeface="Times New Roman"/>
                        </a:rPr>
                        <a:t>5</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6E3BC"/>
                    </a:solidFill>
                  </a:tcPr>
                </a:tc>
                <a:tc>
                  <a:txBody>
                    <a:bodyPr/>
                    <a:lstStyle/>
                    <a:p>
                      <a:pPr>
                        <a:lnSpc>
                          <a:spcPct val="115000"/>
                        </a:lnSpc>
                        <a:spcAft>
                          <a:spcPts val="0"/>
                        </a:spcAft>
                      </a:pPr>
                      <a:r>
                        <a:rPr lang="en-GB" sz="1000" b="1">
                          <a:latin typeface="+mj-lt"/>
                          <a:ea typeface="Times New Roman"/>
                          <a:cs typeface="Times New Roman"/>
                        </a:rPr>
                        <a:t>4</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nSpc>
                          <a:spcPct val="115000"/>
                        </a:lnSpc>
                        <a:spcAft>
                          <a:spcPts val="0"/>
                        </a:spcAft>
                      </a:pPr>
                      <a:r>
                        <a:rPr lang="en-GB" sz="1000" b="1">
                          <a:latin typeface="+mj-lt"/>
                          <a:ea typeface="Times New Roman"/>
                          <a:cs typeface="Times New Roman"/>
                        </a:rPr>
                        <a:t>4</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nSpc>
                          <a:spcPct val="115000"/>
                        </a:lnSpc>
                        <a:spcAft>
                          <a:spcPts val="0"/>
                        </a:spcAft>
                      </a:pPr>
                      <a:r>
                        <a:rPr lang="en-GB" sz="1000" b="1">
                          <a:latin typeface="+mj-lt"/>
                          <a:ea typeface="Times New Roman"/>
                          <a:cs typeface="Times New Roman"/>
                        </a:rPr>
                        <a:t>4</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nSpc>
                          <a:spcPct val="115000"/>
                        </a:lnSpc>
                        <a:spcAft>
                          <a:spcPts val="0"/>
                        </a:spcAft>
                      </a:pPr>
                      <a:r>
                        <a:rPr lang="en-GB" sz="1000" b="1">
                          <a:latin typeface="+mj-lt"/>
                          <a:ea typeface="Times New Roman"/>
                          <a:cs typeface="Times New Roman"/>
                        </a:rPr>
                        <a:t>4</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nSpc>
                          <a:spcPct val="115000"/>
                        </a:lnSpc>
                        <a:spcAft>
                          <a:spcPts val="0"/>
                        </a:spcAft>
                      </a:pPr>
                      <a:r>
                        <a:rPr lang="en-GB" sz="1000" b="1">
                          <a:latin typeface="+mj-lt"/>
                          <a:ea typeface="Times New Roman"/>
                          <a:cs typeface="Times New Roman"/>
                        </a:rPr>
                        <a:t>3</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6DDE8"/>
                    </a:solidFill>
                  </a:tcPr>
                </a:tc>
              </a:tr>
              <a:tr h="334292">
                <a:tc>
                  <a:txBody>
                    <a:bodyPr/>
                    <a:lstStyle/>
                    <a:p>
                      <a:pPr>
                        <a:lnSpc>
                          <a:spcPct val="115000"/>
                        </a:lnSpc>
                        <a:spcAft>
                          <a:spcPts val="0"/>
                        </a:spcAft>
                      </a:pPr>
                      <a:r>
                        <a:rPr lang="en-GB" sz="900">
                          <a:latin typeface="+mj-lt"/>
                          <a:ea typeface="Times New Roman"/>
                          <a:cs typeface="Times New Roman"/>
                        </a:rPr>
                        <a:t>AA</a:t>
                      </a:r>
                      <a:endParaRPr lang="en-GB" sz="1000">
                        <a:latin typeface="+mj-lt"/>
                        <a:ea typeface="Calibri"/>
                        <a:cs typeface="Times New Roman"/>
                      </a:endParaRPr>
                    </a:p>
                    <a:p>
                      <a:pPr>
                        <a:lnSpc>
                          <a:spcPct val="115000"/>
                        </a:lnSpc>
                        <a:spcAft>
                          <a:spcPts val="0"/>
                        </a:spcAft>
                      </a:pPr>
                      <a:r>
                        <a:rPr lang="en-GB" sz="900">
                          <a:latin typeface="+mj-lt"/>
                          <a:ea typeface="Times New Roman"/>
                          <a:cs typeface="Times New Roman"/>
                        </a:rPr>
                        <a:t>Aa</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1000" b="1">
                          <a:latin typeface="+mj-lt"/>
                          <a:ea typeface="Times New Roman"/>
                          <a:cs typeface="Times New Roman"/>
                        </a:rPr>
                        <a:t>7</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6923C"/>
                    </a:solidFill>
                  </a:tcPr>
                </a:tc>
                <a:tc>
                  <a:txBody>
                    <a:bodyPr/>
                    <a:lstStyle/>
                    <a:p>
                      <a:pPr>
                        <a:lnSpc>
                          <a:spcPct val="115000"/>
                        </a:lnSpc>
                        <a:spcAft>
                          <a:spcPts val="0"/>
                        </a:spcAft>
                      </a:pPr>
                      <a:r>
                        <a:rPr lang="en-GB" sz="1000" b="1">
                          <a:latin typeface="+mj-lt"/>
                          <a:ea typeface="Times New Roman"/>
                          <a:cs typeface="Times New Roman"/>
                        </a:rPr>
                        <a:t>6</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2D69B"/>
                    </a:solidFill>
                  </a:tcPr>
                </a:tc>
                <a:tc>
                  <a:txBody>
                    <a:bodyPr/>
                    <a:lstStyle/>
                    <a:p>
                      <a:pPr>
                        <a:lnSpc>
                          <a:spcPct val="115000"/>
                        </a:lnSpc>
                        <a:spcAft>
                          <a:spcPts val="0"/>
                        </a:spcAft>
                      </a:pPr>
                      <a:r>
                        <a:rPr lang="en-GB" sz="1000" b="1">
                          <a:latin typeface="+mj-lt"/>
                          <a:ea typeface="Times New Roman"/>
                          <a:cs typeface="Times New Roman"/>
                        </a:rPr>
                        <a:t>6</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2D69B"/>
                    </a:solidFill>
                  </a:tcPr>
                </a:tc>
                <a:tc>
                  <a:txBody>
                    <a:bodyPr/>
                    <a:lstStyle/>
                    <a:p>
                      <a:pPr>
                        <a:lnSpc>
                          <a:spcPct val="115000"/>
                        </a:lnSpc>
                        <a:spcAft>
                          <a:spcPts val="0"/>
                        </a:spcAft>
                      </a:pPr>
                      <a:r>
                        <a:rPr lang="en-GB" sz="1000" b="1" dirty="0">
                          <a:latin typeface="+mj-lt"/>
                          <a:ea typeface="Times New Roman"/>
                          <a:cs typeface="Times New Roman"/>
                        </a:rPr>
                        <a:t>6</a:t>
                      </a:r>
                      <a:endParaRPr lang="en-GB" sz="1000" dirty="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2D69B"/>
                    </a:solidFill>
                  </a:tcPr>
                </a:tc>
                <a:tc>
                  <a:txBody>
                    <a:bodyPr/>
                    <a:lstStyle/>
                    <a:p>
                      <a:pPr>
                        <a:lnSpc>
                          <a:spcPct val="115000"/>
                        </a:lnSpc>
                        <a:spcAft>
                          <a:spcPts val="0"/>
                        </a:spcAft>
                      </a:pPr>
                      <a:r>
                        <a:rPr lang="en-GB" sz="1000" b="1">
                          <a:latin typeface="+mj-lt"/>
                          <a:ea typeface="Times New Roman"/>
                          <a:cs typeface="Times New Roman"/>
                        </a:rPr>
                        <a:t>6</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2D69B"/>
                    </a:solidFill>
                  </a:tcPr>
                </a:tc>
                <a:tc>
                  <a:txBody>
                    <a:bodyPr/>
                    <a:lstStyle/>
                    <a:p>
                      <a:pPr>
                        <a:lnSpc>
                          <a:spcPct val="115000"/>
                        </a:lnSpc>
                        <a:spcAft>
                          <a:spcPts val="0"/>
                        </a:spcAft>
                      </a:pPr>
                      <a:r>
                        <a:rPr lang="en-GB" sz="1000" b="1">
                          <a:latin typeface="+mj-lt"/>
                          <a:ea typeface="Times New Roman"/>
                          <a:cs typeface="Times New Roman"/>
                        </a:rPr>
                        <a:t>5</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6E3BC"/>
                    </a:solidFill>
                  </a:tcPr>
                </a:tc>
                <a:tc>
                  <a:txBody>
                    <a:bodyPr/>
                    <a:lstStyle/>
                    <a:p>
                      <a:pPr>
                        <a:lnSpc>
                          <a:spcPct val="115000"/>
                        </a:lnSpc>
                        <a:spcAft>
                          <a:spcPts val="0"/>
                        </a:spcAft>
                      </a:pPr>
                      <a:r>
                        <a:rPr lang="en-GB" sz="1000" b="1">
                          <a:latin typeface="+mj-lt"/>
                          <a:ea typeface="Times New Roman"/>
                          <a:cs typeface="Times New Roman"/>
                        </a:rPr>
                        <a:t>5</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6E3BC"/>
                    </a:solidFill>
                  </a:tcPr>
                </a:tc>
                <a:tc>
                  <a:txBody>
                    <a:bodyPr/>
                    <a:lstStyle/>
                    <a:p>
                      <a:pPr>
                        <a:lnSpc>
                          <a:spcPct val="115000"/>
                        </a:lnSpc>
                        <a:spcAft>
                          <a:spcPts val="0"/>
                        </a:spcAft>
                      </a:pPr>
                      <a:r>
                        <a:rPr lang="en-GB" sz="1000" b="1">
                          <a:latin typeface="+mj-lt"/>
                          <a:ea typeface="Times New Roman"/>
                          <a:cs typeface="Times New Roman"/>
                        </a:rPr>
                        <a:t>5</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6E3BC"/>
                    </a:solidFill>
                  </a:tcPr>
                </a:tc>
                <a:tc>
                  <a:txBody>
                    <a:bodyPr/>
                    <a:lstStyle/>
                    <a:p>
                      <a:pPr>
                        <a:lnSpc>
                          <a:spcPct val="115000"/>
                        </a:lnSpc>
                        <a:spcAft>
                          <a:spcPts val="0"/>
                        </a:spcAft>
                      </a:pPr>
                      <a:r>
                        <a:rPr lang="en-GB" sz="1000" b="1">
                          <a:latin typeface="+mj-lt"/>
                          <a:ea typeface="Times New Roman"/>
                          <a:cs typeface="Times New Roman"/>
                        </a:rPr>
                        <a:t>5</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6E3BC"/>
                    </a:solidFill>
                  </a:tcPr>
                </a:tc>
                <a:tc>
                  <a:txBody>
                    <a:bodyPr/>
                    <a:lstStyle/>
                    <a:p>
                      <a:pPr>
                        <a:lnSpc>
                          <a:spcPct val="115000"/>
                        </a:lnSpc>
                        <a:spcAft>
                          <a:spcPts val="0"/>
                        </a:spcAft>
                      </a:pPr>
                      <a:r>
                        <a:rPr lang="en-GB" sz="1000" b="1">
                          <a:latin typeface="+mj-lt"/>
                          <a:ea typeface="Times New Roman"/>
                          <a:cs typeface="Times New Roman"/>
                        </a:rPr>
                        <a:t>5</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6E3BC"/>
                    </a:solidFill>
                  </a:tcPr>
                </a:tc>
                <a:tc>
                  <a:txBody>
                    <a:bodyPr/>
                    <a:lstStyle/>
                    <a:p>
                      <a:pPr>
                        <a:lnSpc>
                          <a:spcPct val="115000"/>
                        </a:lnSpc>
                        <a:spcAft>
                          <a:spcPts val="0"/>
                        </a:spcAft>
                      </a:pPr>
                      <a:r>
                        <a:rPr lang="en-GB" sz="1000" b="1">
                          <a:latin typeface="+mj-lt"/>
                          <a:ea typeface="Times New Roman"/>
                          <a:cs typeface="Times New Roman"/>
                        </a:rPr>
                        <a:t>5</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6E3BC"/>
                    </a:solidFill>
                  </a:tcPr>
                </a:tc>
                <a:tc>
                  <a:txBody>
                    <a:bodyPr/>
                    <a:lstStyle/>
                    <a:p>
                      <a:pPr>
                        <a:lnSpc>
                          <a:spcPct val="115000"/>
                        </a:lnSpc>
                        <a:spcAft>
                          <a:spcPts val="0"/>
                        </a:spcAft>
                      </a:pPr>
                      <a:r>
                        <a:rPr lang="en-GB" sz="1000" b="1">
                          <a:latin typeface="+mj-lt"/>
                          <a:ea typeface="Times New Roman"/>
                          <a:cs typeface="Times New Roman"/>
                        </a:rPr>
                        <a:t>4</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nSpc>
                          <a:spcPct val="115000"/>
                        </a:lnSpc>
                        <a:spcAft>
                          <a:spcPts val="0"/>
                        </a:spcAft>
                      </a:pPr>
                      <a:r>
                        <a:rPr lang="en-GB" sz="1000" b="1">
                          <a:latin typeface="+mj-lt"/>
                          <a:ea typeface="Times New Roman"/>
                          <a:cs typeface="Times New Roman"/>
                        </a:rPr>
                        <a:t>4</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nSpc>
                          <a:spcPct val="115000"/>
                        </a:lnSpc>
                        <a:spcAft>
                          <a:spcPts val="0"/>
                        </a:spcAft>
                      </a:pPr>
                      <a:r>
                        <a:rPr lang="en-GB" sz="1000" b="1">
                          <a:latin typeface="+mj-lt"/>
                          <a:ea typeface="Times New Roman"/>
                          <a:cs typeface="Times New Roman"/>
                        </a:rPr>
                        <a:t>4</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nSpc>
                          <a:spcPct val="115000"/>
                        </a:lnSpc>
                        <a:spcAft>
                          <a:spcPts val="0"/>
                        </a:spcAft>
                      </a:pPr>
                      <a:r>
                        <a:rPr lang="en-GB" sz="1000" b="1">
                          <a:latin typeface="+mj-lt"/>
                          <a:ea typeface="Times New Roman"/>
                          <a:cs typeface="Times New Roman"/>
                        </a:rPr>
                        <a:t>4</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nSpc>
                          <a:spcPct val="115000"/>
                        </a:lnSpc>
                        <a:spcAft>
                          <a:spcPts val="0"/>
                        </a:spcAft>
                      </a:pPr>
                      <a:r>
                        <a:rPr lang="en-GB" sz="1000" b="1">
                          <a:latin typeface="+mj-lt"/>
                          <a:ea typeface="Times New Roman"/>
                          <a:cs typeface="Times New Roman"/>
                        </a:rPr>
                        <a:t>3</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6DDE8"/>
                    </a:solidFill>
                  </a:tcPr>
                </a:tc>
              </a:tr>
              <a:tr h="334292">
                <a:tc>
                  <a:txBody>
                    <a:bodyPr/>
                    <a:lstStyle/>
                    <a:p>
                      <a:pPr>
                        <a:lnSpc>
                          <a:spcPct val="115000"/>
                        </a:lnSpc>
                        <a:spcAft>
                          <a:spcPts val="0"/>
                        </a:spcAft>
                      </a:pPr>
                      <a:r>
                        <a:rPr lang="en-GB" sz="900">
                          <a:latin typeface="+mj-lt"/>
                          <a:ea typeface="Times New Roman"/>
                          <a:cs typeface="Times New Roman"/>
                        </a:rPr>
                        <a:t>AA</a:t>
                      </a:r>
                      <a:endParaRPr lang="en-GB" sz="1000">
                        <a:latin typeface="+mj-lt"/>
                        <a:ea typeface="Calibri"/>
                        <a:cs typeface="Times New Roman"/>
                      </a:endParaRPr>
                    </a:p>
                    <a:p>
                      <a:pPr>
                        <a:lnSpc>
                          <a:spcPct val="115000"/>
                        </a:lnSpc>
                        <a:spcAft>
                          <a:spcPts val="0"/>
                        </a:spcAft>
                      </a:pPr>
                      <a:r>
                        <a:rPr lang="en-GB" sz="900">
                          <a:latin typeface="+mj-lt"/>
                          <a:ea typeface="Times New Roman"/>
                          <a:cs typeface="Times New Roman"/>
                        </a:rPr>
                        <a:t>aa</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1000" b="1">
                          <a:latin typeface="+mj-lt"/>
                          <a:ea typeface="Times New Roman"/>
                          <a:cs typeface="Times New Roman"/>
                        </a:rPr>
                        <a:t>6</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2D69B"/>
                    </a:solidFill>
                  </a:tcPr>
                </a:tc>
                <a:tc>
                  <a:txBody>
                    <a:bodyPr/>
                    <a:lstStyle/>
                    <a:p>
                      <a:pPr>
                        <a:lnSpc>
                          <a:spcPct val="115000"/>
                        </a:lnSpc>
                        <a:spcAft>
                          <a:spcPts val="0"/>
                        </a:spcAft>
                      </a:pPr>
                      <a:r>
                        <a:rPr lang="en-GB" sz="1000" b="1">
                          <a:latin typeface="+mj-lt"/>
                          <a:ea typeface="Times New Roman"/>
                          <a:cs typeface="Times New Roman"/>
                        </a:rPr>
                        <a:t>5</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6E3BC"/>
                    </a:solidFill>
                  </a:tcPr>
                </a:tc>
                <a:tc>
                  <a:txBody>
                    <a:bodyPr/>
                    <a:lstStyle/>
                    <a:p>
                      <a:pPr>
                        <a:lnSpc>
                          <a:spcPct val="115000"/>
                        </a:lnSpc>
                        <a:spcAft>
                          <a:spcPts val="0"/>
                        </a:spcAft>
                      </a:pPr>
                      <a:r>
                        <a:rPr lang="en-GB" sz="1000" b="1">
                          <a:latin typeface="+mj-lt"/>
                          <a:ea typeface="Times New Roman"/>
                          <a:cs typeface="Times New Roman"/>
                        </a:rPr>
                        <a:t>5</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6E3BC"/>
                    </a:solidFill>
                  </a:tcPr>
                </a:tc>
                <a:tc>
                  <a:txBody>
                    <a:bodyPr/>
                    <a:lstStyle/>
                    <a:p>
                      <a:pPr>
                        <a:lnSpc>
                          <a:spcPct val="115000"/>
                        </a:lnSpc>
                        <a:spcAft>
                          <a:spcPts val="0"/>
                        </a:spcAft>
                      </a:pPr>
                      <a:r>
                        <a:rPr lang="en-GB" sz="1000" b="1">
                          <a:latin typeface="+mj-lt"/>
                          <a:ea typeface="Times New Roman"/>
                          <a:cs typeface="Times New Roman"/>
                        </a:rPr>
                        <a:t>5</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6E3BC"/>
                    </a:solidFill>
                  </a:tcPr>
                </a:tc>
                <a:tc>
                  <a:txBody>
                    <a:bodyPr/>
                    <a:lstStyle/>
                    <a:p>
                      <a:pPr>
                        <a:lnSpc>
                          <a:spcPct val="115000"/>
                        </a:lnSpc>
                        <a:spcAft>
                          <a:spcPts val="0"/>
                        </a:spcAft>
                      </a:pPr>
                      <a:r>
                        <a:rPr lang="en-GB" sz="1000" b="1">
                          <a:latin typeface="+mj-lt"/>
                          <a:ea typeface="Times New Roman"/>
                          <a:cs typeface="Times New Roman"/>
                        </a:rPr>
                        <a:t>5</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6E3BC"/>
                    </a:solidFill>
                  </a:tcPr>
                </a:tc>
                <a:tc>
                  <a:txBody>
                    <a:bodyPr/>
                    <a:lstStyle/>
                    <a:p>
                      <a:pPr>
                        <a:lnSpc>
                          <a:spcPct val="115000"/>
                        </a:lnSpc>
                        <a:spcAft>
                          <a:spcPts val="0"/>
                        </a:spcAft>
                      </a:pPr>
                      <a:r>
                        <a:rPr lang="en-GB" sz="1000" b="1">
                          <a:latin typeface="+mj-lt"/>
                          <a:ea typeface="Times New Roman"/>
                          <a:cs typeface="Times New Roman"/>
                        </a:rPr>
                        <a:t>4</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nSpc>
                          <a:spcPct val="115000"/>
                        </a:lnSpc>
                        <a:spcAft>
                          <a:spcPts val="0"/>
                        </a:spcAft>
                      </a:pPr>
                      <a:r>
                        <a:rPr lang="en-GB" sz="1000" b="1">
                          <a:latin typeface="+mj-lt"/>
                          <a:ea typeface="Times New Roman"/>
                          <a:cs typeface="Times New Roman"/>
                        </a:rPr>
                        <a:t>4</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nSpc>
                          <a:spcPct val="115000"/>
                        </a:lnSpc>
                        <a:spcAft>
                          <a:spcPts val="0"/>
                        </a:spcAft>
                      </a:pPr>
                      <a:r>
                        <a:rPr lang="en-GB" sz="1000" b="1">
                          <a:latin typeface="+mj-lt"/>
                          <a:ea typeface="Times New Roman"/>
                          <a:cs typeface="Times New Roman"/>
                        </a:rPr>
                        <a:t>4</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nSpc>
                          <a:spcPct val="115000"/>
                        </a:lnSpc>
                        <a:spcAft>
                          <a:spcPts val="0"/>
                        </a:spcAft>
                      </a:pPr>
                      <a:r>
                        <a:rPr lang="en-GB" sz="1000" b="1">
                          <a:latin typeface="+mj-lt"/>
                          <a:ea typeface="Times New Roman"/>
                          <a:cs typeface="Times New Roman"/>
                        </a:rPr>
                        <a:t>4</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nSpc>
                          <a:spcPct val="115000"/>
                        </a:lnSpc>
                        <a:spcAft>
                          <a:spcPts val="0"/>
                        </a:spcAft>
                      </a:pPr>
                      <a:r>
                        <a:rPr lang="en-GB" sz="1000" b="1">
                          <a:latin typeface="+mj-lt"/>
                          <a:ea typeface="Times New Roman"/>
                          <a:cs typeface="Times New Roman"/>
                        </a:rPr>
                        <a:t>4</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nSpc>
                          <a:spcPct val="115000"/>
                        </a:lnSpc>
                        <a:spcAft>
                          <a:spcPts val="0"/>
                        </a:spcAft>
                      </a:pPr>
                      <a:r>
                        <a:rPr lang="en-GB" sz="1000" b="1">
                          <a:latin typeface="+mj-lt"/>
                          <a:ea typeface="Times New Roman"/>
                          <a:cs typeface="Times New Roman"/>
                        </a:rPr>
                        <a:t>4</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nSpc>
                          <a:spcPct val="115000"/>
                        </a:lnSpc>
                        <a:spcAft>
                          <a:spcPts val="0"/>
                        </a:spcAft>
                      </a:pPr>
                      <a:r>
                        <a:rPr lang="en-GB" sz="1000" b="1">
                          <a:latin typeface="+mj-lt"/>
                          <a:ea typeface="Times New Roman"/>
                          <a:cs typeface="Times New Roman"/>
                        </a:rPr>
                        <a:t>3</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6DDE8"/>
                    </a:solidFill>
                  </a:tcPr>
                </a:tc>
                <a:tc>
                  <a:txBody>
                    <a:bodyPr/>
                    <a:lstStyle/>
                    <a:p>
                      <a:pPr>
                        <a:lnSpc>
                          <a:spcPct val="115000"/>
                        </a:lnSpc>
                        <a:spcAft>
                          <a:spcPts val="0"/>
                        </a:spcAft>
                      </a:pPr>
                      <a:r>
                        <a:rPr lang="en-GB" sz="1000" b="1">
                          <a:latin typeface="+mj-lt"/>
                          <a:ea typeface="Times New Roman"/>
                          <a:cs typeface="Times New Roman"/>
                        </a:rPr>
                        <a:t>3</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6DDE8"/>
                    </a:solidFill>
                  </a:tcPr>
                </a:tc>
                <a:tc>
                  <a:txBody>
                    <a:bodyPr/>
                    <a:lstStyle/>
                    <a:p>
                      <a:pPr>
                        <a:lnSpc>
                          <a:spcPct val="115000"/>
                        </a:lnSpc>
                        <a:spcAft>
                          <a:spcPts val="0"/>
                        </a:spcAft>
                      </a:pPr>
                      <a:r>
                        <a:rPr lang="en-GB" sz="1000" b="1">
                          <a:latin typeface="+mj-lt"/>
                          <a:ea typeface="Times New Roman"/>
                          <a:cs typeface="Times New Roman"/>
                        </a:rPr>
                        <a:t>3</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6DDE8"/>
                    </a:solidFill>
                  </a:tcPr>
                </a:tc>
                <a:tc>
                  <a:txBody>
                    <a:bodyPr/>
                    <a:lstStyle/>
                    <a:p>
                      <a:pPr>
                        <a:lnSpc>
                          <a:spcPct val="115000"/>
                        </a:lnSpc>
                        <a:spcAft>
                          <a:spcPts val="0"/>
                        </a:spcAft>
                      </a:pPr>
                      <a:r>
                        <a:rPr lang="en-GB" sz="1000" b="1">
                          <a:latin typeface="+mj-lt"/>
                          <a:ea typeface="Times New Roman"/>
                          <a:cs typeface="Times New Roman"/>
                        </a:rPr>
                        <a:t>3</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6DDE8"/>
                    </a:solidFill>
                  </a:tcPr>
                </a:tc>
                <a:tc>
                  <a:txBody>
                    <a:bodyPr/>
                    <a:lstStyle/>
                    <a:p>
                      <a:pPr>
                        <a:lnSpc>
                          <a:spcPct val="115000"/>
                        </a:lnSpc>
                        <a:spcAft>
                          <a:spcPts val="0"/>
                        </a:spcAft>
                      </a:pPr>
                      <a:r>
                        <a:rPr lang="en-GB" sz="1000" b="1">
                          <a:latin typeface="+mj-lt"/>
                          <a:ea typeface="Times New Roman"/>
                          <a:cs typeface="Times New Roman"/>
                        </a:rPr>
                        <a:t>2</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6D9F1"/>
                    </a:solidFill>
                  </a:tcPr>
                </a:tc>
              </a:tr>
              <a:tr h="334292">
                <a:tc>
                  <a:txBody>
                    <a:bodyPr/>
                    <a:lstStyle/>
                    <a:p>
                      <a:pPr>
                        <a:lnSpc>
                          <a:spcPct val="115000"/>
                        </a:lnSpc>
                        <a:spcAft>
                          <a:spcPts val="0"/>
                        </a:spcAft>
                      </a:pPr>
                      <a:r>
                        <a:rPr lang="en-GB" sz="900">
                          <a:latin typeface="+mj-lt"/>
                          <a:ea typeface="Times New Roman"/>
                          <a:cs typeface="Times New Roman"/>
                        </a:rPr>
                        <a:t>AA</a:t>
                      </a:r>
                      <a:endParaRPr lang="en-GB" sz="1000">
                        <a:latin typeface="+mj-lt"/>
                        <a:ea typeface="Calibri"/>
                        <a:cs typeface="Times New Roman"/>
                      </a:endParaRPr>
                    </a:p>
                    <a:p>
                      <a:pPr>
                        <a:lnSpc>
                          <a:spcPct val="115000"/>
                        </a:lnSpc>
                        <a:spcAft>
                          <a:spcPts val="0"/>
                        </a:spcAft>
                      </a:pPr>
                      <a:r>
                        <a:rPr lang="en-GB" sz="900">
                          <a:latin typeface="+mj-lt"/>
                          <a:ea typeface="Times New Roman"/>
                          <a:cs typeface="Times New Roman"/>
                        </a:rPr>
                        <a:t>aa</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1000" b="1">
                          <a:latin typeface="+mj-lt"/>
                          <a:ea typeface="Times New Roman"/>
                          <a:cs typeface="Times New Roman"/>
                        </a:rPr>
                        <a:t>6</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2D69B"/>
                    </a:solidFill>
                  </a:tcPr>
                </a:tc>
                <a:tc>
                  <a:txBody>
                    <a:bodyPr/>
                    <a:lstStyle/>
                    <a:p>
                      <a:pPr>
                        <a:lnSpc>
                          <a:spcPct val="115000"/>
                        </a:lnSpc>
                        <a:spcAft>
                          <a:spcPts val="0"/>
                        </a:spcAft>
                      </a:pPr>
                      <a:r>
                        <a:rPr lang="en-GB" sz="1000" b="1">
                          <a:latin typeface="+mj-lt"/>
                          <a:ea typeface="Times New Roman"/>
                          <a:cs typeface="Times New Roman"/>
                        </a:rPr>
                        <a:t>5</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6E3BC"/>
                    </a:solidFill>
                  </a:tcPr>
                </a:tc>
                <a:tc>
                  <a:txBody>
                    <a:bodyPr/>
                    <a:lstStyle/>
                    <a:p>
                      <a:pPr>
                        <a:lnSpc>
                          <a:spcPct val="115000"/>
                        </a:lnSpc>
                        <a:spcAft>
                          <a:spcPts val="0"/>
                        </a:spcAft>
                      </a:pPr>
                      <a:r>
                        <a:rPr lang="en-GB" sz="1000" b="1">
                          <a:latin typeface="+mj-lt"/>
                          <a:ea typeface="Times New Roman"/>
                          <a:cs typeface="Times New Roman"/>
                        </a:rPr>
                        <a:t>5</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6E3BC"/>
                    </a:solidFill>
                  </a:tcPr>
                </a:tc>
                <a:tc>
                  <a:txBody>
                    <a:bodyPr/>
                    <a:lstStyle/>
                    <a:p>
                      <a:pPr>
                        <a:lnSpc>
                          <a:spcPct val="115000"/>
                        </a:lnSpc>
                        <a:spcAft>
                          <a:spcPts val="0"/>
                        </a:spcAft>
                      </a:pPr>
                      <a:r>
                        <a:rPr lang="en-GB" sz="1000" b="1">
                          <a:latin typeface="+mj-lt"/>
                          <a:ea typeface="Times New Roman"/>
                          <a:cs typeface="Times New Roman"/>
                        </a:rPr>
                        <a:t>5</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6E3BC"/>
                    </a:solidFill>
                  </a:tcPr>
                </a:tc>
                <a:tc>
                  <a:txBody>
                    <a:bodyPr/>
                    <a:lstStyle/>
                    <a:p>
                      <a:pPr>
                        <a:lnSpc>
                          <a:spcPct val="115000"/>
                        </a:lnSpc>
                        <a:spcAft>
                          <a:spcPts val="0"/>
                        </a:spcAft>
                      </a:pPr>
                      <a:r>
                        <a:rPr lang="en-GB" sz="1000" b="1">
                          <a:latin typeface="+mj-lt"/>
                          <a:ea typeface="Times New Roman"/>
                          <a:cs typeface="Times New Roman"/>
                        </a:rPr>
                        <a:t>5</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6E3BC"/>
                    </a:solidFill>
                  </a:tcPr>
                </a:tc>
                <a:tc>
                  <a:txBody>
                    <a:bodyPr/>
                    <a:lstStyle/>
                    <a:p>
                      <a:pPr>
                        <a:lnSpc>
                          <a:spcPct val="115000"/>
                        </a:lnSpc>
                        <a:spcAft>
                          <a:spcPts val="0"/>
                        </a:spcAft>
                      </a:pPr>
                      <a:r>
                        <a:rPr lang="en-GB" sz="1000" b="1">
                          <a:latin typeface="+mj-lt"/>
                          <a:ea typeface="Times New Roman"/>
                          <a:cs typeface="Times New Roman"/>
                        </a:rPr>
                        <a:t>4</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nSpc>
                          <a:spcPct val="115000"/>
                        </a:lnSpc>
                        <a:spcAft>
                          <a:spcPts val="0"/>
                        </a:spcAft>
                      </a:pPr>
                      <a:r>
                        <a:rPr lang="en-GB" sz="1000" b="1">
                          <a:latin typeface="+mj-lt"/>
                          <a:ea typeface="Times New Roman"/>
                          <a:cs typeface="Times New Roman"/>
                        </a:rPr>
                        <a:t>4</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nSpc>
                          <a:spcPct val="115000"/>
                        </a:lnSpc>
                        <a:spcAft>
                          <a:spcPts val="0"/>
                        </a:spcAft>
                      </a:pPr>
                      <a:r>
                        <a:rPr lang="en-GB" sz="1000" b="1">
                          <a:latin typeface="+mj-lt"/>
                          <a:ea typeface="Times New Roman"/>
                          <a:cs typeface="Times New Roman"/>
                        </a:rPr>
                        <a:t>4</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nSpc>
                          <a:spcPct val="115000"/>
                        </a:lnSpc>
                        <a:spcAft>
                          <a:spcPts val="0"/>
                        </a:spcAft>
                      </a:pPr>
                      <a:r>
                        <a:rPr lang="en-GB" sz="1000" b="1">
                          <a:latin typeface="+mj-lt"/>
                          <a:ea typeface="Times New Roman"/>
                          <a:cs typeface="Times New Roman"/>
                        </a:rPr>
                        <a:t>4</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nSpc>
                          <a:spcPct val="115000"/>
                        </a:lnSpc>
                        <a:spcAft>
                          <a:spcPts val="0"/>
                        </a:spcAft>
                      </a:pPr>
                      <a:r>
                        <a:rPr lang="en-GB" sz="1000" b="1">
                          <a:latin typeface="+mj-lt"/>
                          <a:ea typeface="Times New Roman"/>
                          <a:cs typeface="Times New Roman"/>
                        </a:rPr>
                        <a:t>4</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nSpc>
                          <a:spcPct val="115000"/>
                        </a:lnSpc>
                        <a:spcAft>
                          <a:spcPts val="0"/>
                        </a:spcAft>
                      </a:pPr>
                      <a:r>
                        <a:rPr lang="en-GB" sz="1000" b="1">
                          <a:latin typeface="+mj-lt"/>
                          <a:ea typeface="Times New Roman"/>
                          <a:cs typeface="Times New Roman"/>
                        </a:rPr>
                        <a:t>4</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nSpc>
                          <a:spcPct val="115000"/>
                        </a:lnSpc>
                        <a:spcAft>
                          <a:spcPts val="0"/>
                        </a:spcAft>
                      </a:pPr>
                      <a:r>
                        <a:rPr lang="en-GB" sz="1000" b="1">
                          <a:latin typeface="+mj-lt"/>
                          <a:ea typeface="Times New Roman"/>
                          <a:cs typeface="Times New Roman"/>
                        </a:rPr>
                        <a:t>3</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6DDE8"/>
                    </a:solidFill>
                  </a:tcPr>
                </a:tc>
                <a:tc>
                  <a:txBody>
                    <a:bodyPr/>
                    <a:lstStyle/>
                    <a:p>
                      <a:pPr>
                        <a:lnSpc>
                          <a:spcPct val="115000"/>
                        </a:lnSpc>
                        <a:spcAft>
                          <a:spcPts val="0"/>
                        </a:spcAft>
                      </a:pPr>
                      <a:r>
                        <a:rPr lang="en-GB" sz="1000" b="1">
                          <a:latin typeface="+mj-lt"/>
                          <a:ea typeface="Times New Roman"/>
                          <a:cs typeface="Times New Roman"/>
                        </a:rPr>
                        <a:t>3</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6DDE8"/>
                    </a:solidFill>
                  </a:tcPr>
                </a:tc>
                <a:tc>
                  <a:txBody>
                    <a:bodyPr/>
                    <a:lstStyle/>
                    <a:p>
                      <a:pPr>
                        <a:lnSpc>
                          <a:spcPct val="115000"/>
                        </a:lnSpc>
                        <a:spcAft>
                          <a:spcPts val="0"/>
                        </a:spcAft>
                      </a:pPr>
                      <a:r>
                        <a:rPr lang="en-GB" sz="1000" b="1">
                          <a:latin typeface="+mj-lt"/>
                          <a:ea typeface="Times New Roman"/>
                          <a:cs typeface="Times New Roman"/>
                        </a:rPr>
                        <a:t>3</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6DDE8"/>
                    </a:solidFill>
                  </a:tcPr>
                </a:tc>
                <a:tc>
                  <a:txBody>
                    <a:bodyPr/>
                    <a:lstStyle/>
                    <a:p>
                      <a:pPr>
                        <a:lnSpc>
                          <a:spcPct val="115000"/>
                        </a:lnSpc>
                        <a:spcAft>
                          <a:spcPts val="0"/>
                        </a:spcAft>
                      </a:pPr>
                      <a:r>
                        <a:rPr lang="en-GB" sz="1000" b="1">
                          <a:latin typeface="+mj-lt"/>
                          <a:ea typeface="Times New Roman"/>
                          <a:cs typeface="Times New Roman"/>
                        </a:rPr>
                        <a:t>3</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6DDE8"/>
                    </a:solidFill>
                  </a:tcPr>
                </a:tc>
                <a:tc>
                  <a:txBody>
                    <a:bodyPr/>
                    <a:lstStyle/>
                    <a:p>
                      <a:pPr>
                        <a:lnSpc>
                          <a:spcPct val="115000"/>
                        </a:lnSpc>
                        <a:spcAft>
                          <a:spcPts val="0"/>
                        </a:spcAft>
                      </a:pPr>
                      <a:r>
                        <a:rPr lang="en-GB" sz="1000" b="1">
                          <a:latin typeface="+mj-lt"/>
                          <a:ea typeface="Times New Roman"/>
                          <a:cs typeface="Times New Roman"/>
                        </a:rPr>
                        <a:t>2</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6D9F1"/>
                    </a:solidFill>
                  </a:tcPr>
                </a:tc>
              </a:tr>
              <a:tr h="334292">
                <a:tc>
                  <a:txBody>
                    <a:bodyPr/>
                    <a:lstStyle/>
                    <a:p>
                      <a:pPr>
                        <a:lnSpc>
                          <a:spcPct val="115000"/>
                        </a:lnSpc>
                        <a:spcAft>
                          <a:spcPts val="0"/>
                        </a:spcAft>
                      </a:pPr>
                      <a:r>
                        <a:rPr lang="en-GB" sz="900">
                          <a:latin typeface="+mj-lt"/>
                          <a:ea typeface="Times New Roman"/>
                          <a:cs typeface="Times New Roman"/>
                        </a:rPr>
                        <a:t>AA</a:t>
                      </a:r>
                      <a:endParaRPr lang="en-GB" sz="1000">
                        <a:latin typeface="+mj-lt"/>
                        <a:ea typeface="Calibri"/>
                        <a:cs typeface="Times New Roman"/>
                      </a:endParaRPr>
                    </a:p>
                    <a:p>
                      <a:pPr>
                        <a:lnSpc>
                          <a:spcPct val="115000"/>
                        </a:lnSpc>
                        <a:spcAft>
                          <a:spcPts val="0"/>
                        </a:spcAft>
                      </a:pPr>
                      <a:r>
                        <a:rPr lang="en-GB" sz="900">
                          <a:latin typeface="+mj-lt"/>
                          <a:ea typeface="Times New Roman"/>
                          <a:cs typeface="Times New Roman"/>
                        </a:rPr>
                        <a:t>aa</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1000" b="1">
                          <a:latin typeface="+mj-lt"/>
                          <a:ea typeface="Times New Roman"/>
                          <a:cs typeface="Times New Roman"/>
                        </a:rPr>
                        <a:t>6</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2D69B"/>
                    </a:solidFill>
                  </a:tcPr>
                </a:tc>
                <a:tc>
                  <a:txBody>
                    <a:bodyPr/>
                    <a:lstStyle/>
                    <a:p>
                      <a:pPr>
                        <a:lnSpc>
                          <a:spcPct val="115000"/>
                        </a:lnSpc>
                        <a:spcAft>
                          <a:spcPts val="0"/>
                        </a:spcAft>
                      </a:pPr>
                      <a:r>
                        <a:rPr lang="en-GB" sz="1000" b="1">
                          <a:latin typeface="+mj-lt"/>
                          <a:ea typeface="Times New Roman"/>
                          <a:cs typeface="Times New Roman"/>
                        </a:rPr>
                        <a:t>5</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6E3BC"/>
                    </a:solidFill>
                  </a:tcPr>
                </a:tc>
                <a:tc>
                  <a:txBody>
                    <a:bodyPr/>
                    <a:lstStyle/>
                    <a:p>
                      <a:pPr>
                        <a:lnSpc>
                          <a:spcPct val="115000"/>
                        </a:lnSpc>
                        <a:spcAft>
                          <a:spcPts val="0"/>
                        </a:spcAft>
                      </a:pPr>
                      <a:r>
                        <a:rPr lang="en-GB" sz="1000" b="1">
                          <a:latin typeface="+mj-lt"/>
                          <a:ea typeface="Times New Roman"/>
                          <a:cs typeface="Times New Roman"/>
                        </a:rPr>
                        <a:t>5</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6E3BC"/>
                    </a:solidFill>
                  </a:tcPr>
                </a:tc>
                <a:tc>
                  <a:txBody>
                    <a:bodyPr/>
                    <a:lstStyle/>
                    <a:p>
                      <a:pPr>
                        <a:lnSpc>
                          <a:spcPct val="115000"/>
                        </a:lnSpc>
                        <a:spcAft>
                          <a:spcPts val="0"/>
                        </a:spcAft>
                      </a:pPr>
                      <a:r>
                        <a:rPr lang="en-GB" sz="1000" b="1">
                          <a:latin typeface="+mj-lt"/>
                          <a:ea typeface="Times New Roman"/>
                          <a:cs typeface="Times New Roman"/>
                        </a:rPr>
                        <a:t>5</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6E3BC"/>
                    </a:solidFill>
                  </a:tcPr>
                </a:tc>
                <a:tc>
                  <a:txBody>
                    <a:bodyPr/>
                    <a:lstStyle/>
                    <a:p>
                      <a:pPr>
                        <a:lnSpc>
                          <a:spcPct val="115000"/>
                        </a:lnSpc>
                        <a:spcAft>
                          <a:spcPts val="0"/>
                        </a:spcAft>
                      </a:pPr>
                      <a:r>
                        <a:rPr lang="en-GB" sz="1000" b="1">
                          <a:latin typeface="+mj-lt"/>
                          <a:ea typeface="Times New Roman"/>
                          <a:cs typeface="Times New Roman"/>
                        </a:rPr>
                        <a:t>5</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6E3BC"/>
                    </a:solidFill>
                  </a:tcPr>
                </a:tc>
                <a:tc>
                  <a:txBody>
                    <a:bodyPr/>
                    <a:lstStyle/>
                    <a:p>
                      <a:pPr>
                        <a:lnSpc>
                          <a:spcPct val="115000"/>
                        </a:lnSpc>
                        <a:spcAft>
                          <a:spcPts val="0"/>
                        </a:spcAft>
                      </a:pPr>
                      <a:r>
                        <a:rPr lang="en-GB" sz="1000" b="1">
                          <a:latin typeface="+mj-lt"/>
                          <a:ea typeface="Times New Roman"/>
                          <a:cs typeface="Times New Roman"/>
                        </a:rPr>
                        <a:t>4</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nSpc>
                          <a:spcPct val="115000"/>
                        </a:lnSpc>
                        <a:spcAft>
                          <a:spcPts val="0"/>
                        </a:spcAft>
                      </a:pPr>
                      <a:r>
                        <a:rPr lang="en-GB" sz="1000" b="1">
                          <a:latin typeface="+mj-lt"/>
                          <a:ea typeface="Times New Roman"/>
                          <a:cs typeface="Times New Roman"/>
                        </a:rPr>
                        <a:t>4</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nSpc>
                          <a:spcPct val="115000"/>
                        </a:lnSpc>
                        <a:spcAft>
                          <a:spcPts val="0"/>
                        </a:spcAft>
                      </a:pPr>
                      <a:r>
                        <a:rPr lang="en-GB" sz="1000" b="1">
                          <a:latin typeface="+mj-lt"/>
                          <a:ea typeface="Times New Roman"/>
                          <a:cs typeface="Times New Roman"/>
                        </a:rPr>
                        <a:t>4</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nSpc>
                          <a:spcPct val="115000"/>
                        </a:lnSpc>
                        <a:spcAft>
                          <a:spcPts val="0"/>
                        </a:spcAft>
                      </a:pPr>
                      <a:r>
                        <a:rPr lang="en-GB" sz="1000" b="1">
                          <a:latin typeface="+mj-lt"/>
                          <a:ea typeface="Times New Roman"/>
                          <a:cs typeface="Times New Roman"/>
                        </a:rPr>
                        <a:t>4</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nSpc>
                          <a:spcPct val="115000"/>
                        </a:lnSpc>
                        <a:spcAft>
                          <a:spcPts val="0"/>
                        </a:spcAft>
                      </a:pPr>
                      <a:r>
                        <a:rPr lang="en-GB" sz="1000" b="1">
                          <a:latin typeface="+mj-lt"/>
                          <a:ea typeface="Times New Roman"/>
                          <a:cs typeface="Times New Roman"/>
                        </a:rPr>
                        <a:t>4</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nSpc>
                          <a:spcPct val="115000"/>
                        </a:lnSpc>
                        <a:spcAft>
                          <a:spcPts val="0"/>
                        </a:spcAft>
                      </a:pPr>
                      <a:r>
                        <a:rPr lang="en-GB" sz="1000" b="1">
                          <a:latin typeface="+mj-lt"/>
                          <a:ea typeface="Times New Roman"/>
                          <a:cs typeface="Times New Roman"/>
                        </a:rPr>
                        <a:t>4</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nSpc>
                          <a:spcPct val="115000"/>
                        </a:lnSpc>
                        <a:spcAft>
                          <a:spcPts val="0"/>
                        </a:spcAft>
                      </a:pPr>
                      <a:r>
                        <a:rPr lang="en-GB" sz="1000" b="1">
                          <a:latin typeface="+mj-lt"/>
                          <a:ea typeface="Times New Roman"/>
                          <a:cs typeface="Times New Roman"/>
                        </a:rPr>
                        <a:t>3</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6DDE8"/>
                    </a:solidFill>
                  </a:tcPr>
                </a:tc>
                <a:tc>
                  <a:txBody>
                    <a:bodyPr/>
                    <a:lstStyle/>
                    <a:p>
                      <a:pPr>
                        <a:lnSpc>
                          <a:spcPct val="115000"/>
                        </a:lnSpc>
                        <a:spcAft>
                          <a:spcPts val="0"/>
                        </a:spcAft>
                      </a:pPr>
                      <a:r>
                        <a:rPr lang="en-GB" sz="1000" b="1">
                          <a:latin typeface="+mj-lt"/>
                          <a:ea typeface="Times New Roman"/>
                          <a:cs typeface="Times New Roman"/>
                        </a:rPr>
                        <a:t>3</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6DDE8"/>
                    </a:solidFill>
                  </a:tcPr>
                </a:tc>
                <a:tc>
                  <a:txBody>
                    <a:bodyPr/>
                    <a:lstStyle/>
                    <a:p>
                      <a:pPr>
                        <a:lnSpc>
                          <a:spcPct val="115000"/>
                        </a:lnSpc>
                        <a:spcAft>
                          <a:spcPts val="0"/>
                        </a:spcAft>
                      </a:pPr>
                      <a:r>
                        <a:rPr lang="en-GB" sz="1000" b="1">
                          <a:latin typeface="+mj-lt"/>
                          <a:ea typeface="Times New Roman"/>
                          <a:cs typeface="Times New Roman"/>
                        </a:rPr>
                        <a:t>3</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6DDE8"/>
                    </a:solidFill>
                  </a:tcPr>
                </a:tc>
                <a:tc>
                  <a:txBody>
                    <a:bodyPr/>
                    <a:lstStyle/>
                    <a:p>
                      <a:pPr>
                        <a:lnSpc>
                          <a:spcPct val="115000"/>
                        </a:lnSpc>
                        <a:spcAft>
                          <a:spcPts val="0"/>
                        </a:spcAft>
                      </a:pPr>
                      <a:r>
                        <a:rPr lang="en-GB" sz="1000" b="1">
                          <a:latin typeface="+mj-lt"/>
                          <a:ea typeface="Times New Roman"/>
                          <a:cs typeface="Times New Roman"/>
                        </a:rPr>
                        <a:t>3</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6DDE8"/>
                    </a:solidFill>
                  </a:tcPr>
                </a:tc>
                <a:tc>
                  <a:txBody>
                    <a:bodyPr/>
                    <a:lstStyle/>
                    <a:p>
                      <a:pPr>
                        <a:lnSpc>
                          <a:spcPct val="115000"/>
                        </a:lnSpc>
                        <a:spcAft>
                          <a:spcPts val="0"/>
                        </a:spcAft>
                      </a:pPr>
                      <a:r>
                        <a:rPr lang="en-GB" sz="1000" b="1">
                          <a:latin typeface="+mj-lt"/>
                          <a:ea typeface="Times New Roman"/>
                          <a:cs typeface="Times New Roman"/>
                        </a:rPr>
                        <a:t>2</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6D9F1"/>
                    </a:solidFill>
                  </a:tcPr>
                </a:tc>
              </a:tr>
              <a:tr h="334292">
                <a:tc>
                  <a:txBody>
                    <a:bodyPr/>
                    <a:lstStyle/>
                    <a:p>
                      <a:pPr>
                        <a:lnSpc>
                          <a:spcPct val="115000"/>
                        </a:lnSpc>
                        <a:spcAft>
                          <a:spcPts val="0"/>
                        </a:spcAft>
                      </a:pPr>
                      <a:r>
                        <a:rPr lang="en-GB" sz="900">
                          <a:latin typeface="+mj-lt"/>
                          <a:ea typeface="Times New Roman"/>
                          <a:cs typeface="Times New Roman"/>
                        </a:rPr>
                        <a:t>AA</a:t>
                      </a:r>
                      <a:endParaRPr lang="en-GB" sz="1000">
                        <a:latin typeface="+mj-lt"/>
                        <a:ea typeface="Calibri"/>
                        <a:cs typeface="Times New Roman"/>
                      </a:endParaRPr>
                    </a:p>
                    <a:p>
                      <a:pPr>
                        <a:lnSpc>
                          <a:spcPct val="115000"/>
                        </a:lnSpc>
                        <a:spcAft>
                          <a:spcPts val="0"/>
                        </a:spcAft>
                      </a:pPr>
                      <a:r>
                        <a:rPr lang="en-GB" sz="900">
                          <a:latin typeface="+mj-lt"/>
                          <a:ea typeface="Times New Roman"/>
                          <a:cs typeface="Times New Roman"/>
                        </a:rPr>
                        <a:t>aa</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1000" b="1">
                          <a:latin typeface="+mj-lt"/>
                          <a:ea typeface="Times New Roman"/>
                          <a:cs typeface="Times New Roman"/>
                        </a:rPr>
                        <a:t>6</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2D69B"/>
                    </a:solidFill>
                  </a:tcPr>
                </a:tc>
                <a:tc>
                  <a:txBody>
                    <a:bodyPr/>
                    <a:lstStyle/>
                    <a:p>
                      <a:pPr>
                        <a:lnSpc>
                          <a:spcPct val="115000"/>
                        </a:lnSpc>
                        <a:spcAft>
                          <a:spcPts val="0"/>
                        </a:spcAft>
                      </a:pPr>
                      <a:r>
                        <a:rPr lang="en-GB" sz="1000" b="1">
                          <a:latin typeface="+mj-lt"/>
                          <a:ea typeface="Times New Roman"/>
                          <a:cs typeface="Times New Roman"/>
                        </a:rPr>
                        <a:t>5</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6E3BC"/>
                    </a:solidFill>
                  </a:tcPr>
                </a:tc>
                <a:tc>
                  <a:txBody>
                    <a:bodyPr/>
                    <a:lstStyle/>
                    <a:p>
                      <a:pPr>
                        <a:lnSpc>
                          <a:spcPct val="115000"/>
                        </a:lnSpc>
                        <a:spcAft>
                          <a:spcPts val="0"/>
                        </a:spcAft>
                      </a:pPr>
                      <a:r>
                        <a:rPr lang="en-GB" sz="1000" b="1">
                          <a:latin typeface="+mj-lt"/>
                          <a:ea typeface="Times New Roman"/>
                          <a:cs typeface="Times New Roman"/>
                        </a:rPr>
                        <a:t>5</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6E3BC"/>
                    </a:solidFill>
                  </a:tcPr>
                </a:tc>
                <a:tc>
                  <a:txBody>
                    <a:bodyPr/>
                    <a:lstStyle/>
                    <a:p>
                      <a:pPr>
                        <a:lnSpc>
                          <a:spcPct val="115000"/>
                        </a:lnSpc>
                        <a:spcAft>
                          <a:spcPts val="0"/>
                        </a:spcAft>
                      </a:pPr>
                      <a:r>
                        <a:rPr lang="en-GB" sz="1000" b="1">
                          <a:latin typeface="+mj-lt"/>
                          <a:ea typeface="Times New Roman"/>
                          <a:cs typeface="Times New Roman"/>
                        </a:rPr>
                        <a:t>5</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6E3BC"/>
                    </a:solidFill>
                  </a:tcPr>
                </a:tc>
                <a:tc>
                  <a:txBody>
                    <a:bodyPr/>
                    <a:lstStyle/>
                    <a:p>
                      <a:pPr>
                        <a:lnSpc>
                          <a:spcPct val="115000"/>
                        </a:lnSpc>
                        <a:spcAft>
                          <a:spcPts val="0"/>
                        </a:spcAft>
                      </a:pPr>
                      <a:r>
                        <a:rPr lang="en-GB" sz="1000" b="1">
                          <a:latin typeface="+mj-lt"/>
                          <a:ea typeface="Times New Roman"/>
                          <a:cs typeface="Times New Roman"/>
                        </a:rPr>
                        <a:t>5</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6E3BC"/>
                    </a:solidFill>
                  </a:tcPr>
                </a:tc>
                <a:tc>
                  <a:txBody>
                    <a:bodyPr/>
                    <a:lstStyle/>
                    <a:p>
                      <a:pPr>
                        <a:lnSpc>
                          <a:spcPct val="115000"/>
                        </a:lnSpc>
                        <a:spcAft>
                          <a:spcPts val="0"/>
                        </a:spcAft>
                      </a:pPr>
                      <a:r>
                        <a:rPr lang="en-GB" sz="1000" b="1">
                          <a:latin typeface="+mj-lt"/>
                          <a:ea typeface="Times New Roman"/>
                          <a:cs typeface="Times New Roman"/>
                        </a:rPr>
                        <a:t>4</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nSpc>
                          <a:spcPct val="115000"/>
                        </a:lnSpc>
                        <a:spcAft>
                          <a:spcPts val="0"/>
                        </a:spcAft>
                      </a:pPr>
                      <a:r>
                        <a:rPr lang="en-GB" sz="1000" b="1">
                          <a:latin typeface="+mj-lt"/>
                          <a:ea typeface="Times New Roman"/>
                          <a:cs typeface="Times New Roman"/>
                        </a:rPr>
                        <a:t>4</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nSpc>
                          <a:spcPct val="115000"/>
                        </a:lnSpc>
                        <a:spcAft>
                          <a:spcPts val="0"/>
                        </a:spcAft>
                      </a:pPr>
                      <a:r>
                        <a:rPr lang="en-GB" sz="1000" b="1">
                          <a:latin typeface="+mj-lt"/>
                          <a:ea typeface="Times New Roman"/>
                          <a:cs typeface="Times New Roman"/>
                        </a:rPr>
                        <a:t>4</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nSpc>
                          <a:spcPct val="115000"/>
                        </a:lnSpc>
                        <a:spcAft>
                          <a:spcPts val="0"/>
                        </a:spcAft>
                      </a:pPr>
                      <a:r>
                        <a:rPr lang="en-GB" sz="1000" b="1">
                          <a:latin typeface="+mj-lt"/>
                          <a:ea typeface="Times New Roman"/>
                          <a:cs typeface="Times New Roman"/>
                        </a:rPr>
                        <a:t>4</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nSpc>
                          <a:spcPct val="115000"/>
                        </a:lnSpc>
                        <a:spcAft>
                          <a:spcPts val="0"/>
                        </a:spcAft>
                      </a:pPr>
                      <a:r>
                        <a:rPr lang="en-GB" sz="1000" b="1">
                          <a:latin typeface="+mj-lt"/>
                          <a:ea typeface="Times New Roman"/>
                          <a:cs typeface="Times New Roman"/>
                        </a:rPr>
                        <a:t>4</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nSpc>
                          <a:spcPct val="115000"/>
                        </a:lnSpc>
                        <a:spcAft>
                          <a:spcPts val="0"/>
                        </a:spcAft>
                      </a:pPr>
                      <a:r>
                        <a:rPr lang="en-GB" sz="1000" b="1">
                          <a:latin typeface="+mj-lt"/>
                          <a:ea typeface="Times New Roman"/>
                          <a:cs typeface="Times New Roman"/>
                        </a:rPr>
                        <a:t>4</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nSpc>
                          <a:spcPct val="115000"/>
                        </a:lnSpc>
                        <a:spcAft>
                          <a:spcPts val="0"/>
                        </a:spcAft>
                      </a:pPr>
                      <a:r>
                        <a:rPr lang="en-GB" sz="1000" b="1">
                          <a:latin typeface="+mj-lt"/>
                          <a:ea typeface="Times New Roman"/>
                          <a:cs typeface="Times New Roman"/>
                        </a:rPr>
                        <a:t>3</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6DDE8"/>
                    </a:solidFill>
                  </a:tcPr>
                </a:tc>
                <a:tc>
                  <a:txBody>
                    <a:bodyPr/>
                    <a:lstStyle/>
                    <a:p>
                      <a:pPr>
                        <a:lnSpc>
                          <a:spcPct val="115000"/>
                        </a:lnSpc>
                        <a:spcAft>
                          <a:spcPts val="0"/>
                        </a:spcAft>
                      </a:pPr>
                      <a:r>
                        <a:rPr lang="en-GB" sz="1000" b="1">
                          <a:latin typeface="+mj-lt"/>
                          <a:ea typeface="Times New Roman"/>
                          <a:cs typeface="Times New Roman"/>
                        </a:rPr>
                        <a:t>3</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6DDE8"/>
                    </a:solidFill>
                  </a:tcPr>
                </a:tc>
                <a:tc>
                  <a:txBody>
                    <a:bodyPr/>
                    <a:lstStyle/>
                    <a:p>
                      <a:pPr>
                        <a:lnSpc>
                          <a:spcPct val="115000"/>
                        </a:lnSpc>
                        <a:spcAft>
                          <a:spcPts val="0"/>
                        </a:spcAft>
                      </a:pPr>
                      <a:r>
                        <a:rPr lang="en-GB" sz="1000" b="1">
                          <a:latin typeface="+mj-lt"/>
                          <a:ea typeface="Times New Roman"/>
                          <a:cs typeface="Times New Roman"/>
                        </a:rPr>
                        <a:t>3</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6DDE8"/>
                    </a:solidFill>
                  </a:tcPr>
                </a:tc>
                <a:tc>
                  <a:txBody>
                    <a:bodyPr/>
                    <a:lstStyle/>
                    <a:p>
                      <a:pPr>
                        <a:lnSpc>
                          <a:spcPct val="115000"/>
                        </a:lnSpc>
                        <a:spcAft>
                          <a:spcPts val="0"/>
                        </a:spcAft>
                      </a:pPr>
                      <a:r>
                        <a:rPr lang="en-GB" sz="1000" b="1">
                          <a:latin typeface="+mj-lt"/>
                          <a:ea typeface="Times New Roman"/>
                          <a:cs typeface="Times New Roman"/>
                        </a:rPr>
                        <a:t>3</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6DDE8"/>
                    </a:solidFill>
                  </a:tcPr>
                </a:tc>
                <a:tc>
                  <a:txBody>
                    <a:bodyPr/>
                    <a:lstStyle/>
                    <a:p>
                      <a:pPr>
                        <a:lnSpc>
                          <a:spcPct val="115000"/>
                        </a:lnSpc>
                        <a:spcAft>
                          <a:spcPts val="0"/>
                        </a:spcAft>
                      </a:pPr>
                      <a:r>
                        <a:rPr lang="en-GB" sz="1000" b="1">
                          <a:latin typeface="+mj-lt"/>
                          <a:ea typeface="Times New Roman"/>
                          <a:cs typeface="Times New Roman"/>
                        </a:rPr>
                        <a:t>2</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6D9F1"/>
                    </a:solidFill>
                  </a:tcPr>
                </a:tc>
              </a:tr>
              <a:tr h="334292">
                <a:tc>
                  <a:txBody>
                    <a:bodyPr/>
                    <a:lstStyle/>
                    <a:p>
                      <a:pPr>
                        <a:lnSpc>
                          <a:spcPct val="115000"/>
                        </a:lnSpc>
                        <a:spcAft>
                          <a:spcPts val="0"/>
                        </a:spcAft>
                      </a:pPr>
                      <a:r>
                        <a:rPr lang="en-GB" sz="900">
                          <a:latin typeface="+mj-lt"/>
                          <a:ea typeface="Times New Roman"/>
                          <a:cs typeface="Times New Roman"/>
                        </a:rPr>
                        <a:t>AA</a:t>
                      </a:r>
                      <a:endParaRPr lang="en-GB" sz="1000">
                        <a:latin typeface="+mj-lt"/>
                        <a:ea typeface="Calibri"/>
                        <a:cs typeface="Times New Roman"/>
                      </a:endParaRPr>
                    </a:p>
                    <a:p>
                      <a:pPr>
                        <a:lnSpc>
                          <a:spcPct val="115000"/>
                        </a:lnSpc>
                        <a:spcAft>
                          <a:spcPts val="0"/>
                        </a:spcAft>
                      </a:pPr>
                      <a:r>
                        <a:rPr lang="en-GB" sz="900">
                          <a:latin typeface="+mj-lt"/>
                          <a:ea typeface="Times New Roman"/>
                          <a:cs typeface="Times New Roman"/>
                        </a:rPr>
                        <a:t>aa</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1000" b="1">
                          <a:latin typeface="+mj-lt"/>
                          <a:ea typeface="Times New Roman"/>
                          <a:cs typeface="Times New Roman"/>
                        </a:rPr>
                        <a:t>6</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2D69B"/>
                    </a:solidFill>
                  </a:tcPr>
                </a:tc>
                <a:tc>
                  <a:txBody>
                    <a:bodyPr/>
                    <a:lstStyle/>
                    <a:p>
                      <a:pPr>
                        <a:lnSpc>
                          <a:spcPct val="115000"/>
                        </a:lnSpc>
                        <a:spcAft>
                          <a:spcPts val="0"/>
                        </a:spcAft>
                      </a:pPr>
                      <a:r>
                        <a:rPr lang="en-GB" sz="1000" b="1">
                          <a:latin typeface="+mj-lt"/>
                          <a:ea typeface="Times New Roman"/>
                          <a:cs typeface="Times New Roman"/>
                        </a:rPr>
                        <a:t>5</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6E3BC"/>
                    </a:solidFill>
                  </a:tcPr>
                </a:tc>
                <a:tc>
                  <a:txBody>
                    <a:bodyPr/>
                    <a:lstStyle/>
                    <a:p>
                      <a:pPr>
                        <a:lnSpc>
                          <a:spcPct val="115000"/>
                        </a:lnSpc>
                        <a:spcAft>
                          <a:spcPts val="0"/>
                        </a:spcAft>
                      </a:pPr>
                      <a:r>
                        <a:rPr lang="en-GB" sz="1000" b="1">
                          <a:latin typeface="+mj-lt"/>
                          <a:ea typeface="Times New Roman"/>
                          <a:cs typeface="Times New Roman"/>
                        </a:rPr>
                        <a:t>5</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6E3BC"/>
                    </a:solidFill>
                  </a:tcPr>
                </a:tc>
                <a:tc>
                  <a:txBody>
                    <a:bodyPr/>
                    <a:lstStyle/>
                    <a:p>
                      <a:pPr>
                        <a:lnSpc>
                          <a:spcPct val="115000"/>
                        </a:lnSpc>
                        <a:spcAft>
                          <a:spcPts val="0"/>
                        </a:spcAft>
                      </a:pPr>
                      <a:r>
                        <a:rPr lang="en-GB" sz="1000" b="1">
                          <a:latin typeface="+mj-lt"/>
                          <a:ea typeface="Times New Roman"/>
                          <a:cs typeface="Times New Roman"/>
                        </a:rPr>
                        <a:t>5</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6E3BC"/>
                    </a:solidFill>
                  </a:tcPr>
                </a:tc>
                <a:tc>
                  <a:txBody>
                    <a:bodyPr/>
                    <a:lstStyle/>
                    <a:p>
                      <a:pPr>
                        <a:lnSpc>
                          <a:spcPct val="115000"/>
                        </a:lnSpc>
                        <a:spcAft>
                          <a:spcPts val="0"/>
                        </a:spcAft>
                      </a:pPr>
                      <a:r>
                        <a:rPr lang="en-GB" sz="1000" b="1">
                          <a:latin typeface="+mj-lt"/>
                          <a:ea typeface="Times New Roman"/>
                          <a:cs typeface="Times New Roman"/>
                        </a:rPr>
                        <a:t>5</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6E3BC"/>
                    </a:solidFill>
                  </a:tcPr>
                </a:tc>
                <a:tc>
                  <a:txBody>
                    <a:bodyPr/>
                    <a:lstStyle/>
                    <a:p>
                      <a:pPr>
                        <a:lnSpc>
                          <a:spcPct val="115000"/>
                        </a:lnSpc>
                        <a:spcAft>
                          <a:spcPts val="0"/>
                        </a:spcAft>
                      </a:pPr>
                      <a:r>
                        <a:rPr lang="en-GB" sz="1000" b="1">
                          <a:latin typeface="+mj-lt"/>
                          <a:ea typeface="Times New Roman"/>
                          <a:cs typeface="Times New Roman"/>
                        </a:rPr>
                        <a:t>4</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nSpc>
                          <a:spcPct val="115000"/>
                        </a:lnSpc>
                        <a:spcAft>
                          <a:spcPts val="0"/>
                        </a:spcAft>
                      </a:pPr>
                      <a:r>
                        <a:rPr lang="en-GB" sz="1000" b="1">
                          <a:latin typeface="+mj-lt"/>
                          <a:ea typeface="Times New Roman"/>
                          <a:cs typeface="Times New Roman"/>
                        </a:rPr>
                        <a:t>4</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nSpc>
                          <a:spcPct val="115000"/>
                        </a:lnSpc>
                        <a:spcAft>
                          <a:spcPts val="0"/>
                        </a:spcAft>
                      </a:pPr>
                      <a:r>
                        <a:rPr lang="en-GB" sz="1000" b="1">
                          <a:latin typeface="+mj-lt"/>
                          <a:ea typeface="Times New Roman"/>
                          <a:cs typeface="Times New Roman"/>
                        </a:rPr>
                        <a:t>4</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nSpc>
                          <a:spcPct val="115000"/>
                        </a:lnSpc>
                        <a:spcAft>
                          <a:spcPts val="0"/>
                        </a:spcAft>
                      </a:pPr>
                      <a:r>
                        <a:rPr lang="en-GB" sz="1000" b="1">
                          <a:latin typeface="+mj-lt"/>
                          <a:ea typeface="Times New Roman"/>
                          <a:cs typeface="Times New Roman"/>
                        </a:rPr>
                        <a:t>4</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nSpc>
                          <a:spcPct val="115000"/>
                        </a:lnSpc>
                        <a:spcAft>
                          <a:spcPts val="0"/>
                        </a:spcAft>
                      </a:pPr>
                      <a:r>
                        <a:rPr lang="en-GB" sz="1000" b="1">
                          <a:latin typeface="+mj-lt"/>
                          <a:ea typeface="Times New Roman"/>
                          <a:cs typeface="Times New Roman"/>
                        </a:rPr>
                        <a:t>4</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nSpc>
                          <a:spcPct val="115000"/>
                        </a:lnSpc>
                        <a:spcAft>
                          <a:spcPts val="0"/>
                        </a:spcAft>
                      </a:pPr>
                      <a:r>
                        <a:rPr lang="en-GB" sz="1000" b="1">
                          <a:latin typeface="+mj-lt"/>
                          <a:ea typeface="Times New Roman"/>
                          <a:cs typeface="Times New Roman"/>
                        </a:rPr>
                        <a:t>4</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nSpc>
                          <a:spcPct val="115000"/>
                        </a:lnSpc>
                        <a:spcAft>
                          <a:spcPts val="0"/>
                        </a:spcAft>
                      </a:pPr>
                      <a:r>
                        <a:rPr lang="en-GB" sz="1000" b="1">
                          <a:latin typeface="+mj-lt"/>
                          <a:ea typeface="Times New Roman"/>
                          <a:cs typeface="Times New Roman"/>
                        </a:rPr>
                        <a:t>3</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6DDE8"/>
                    </a:solidFill>
                  </a:tcPr>
                </a:tc>
                <a:tc>
                  <a:txBody>
                    <a:bodyPr/>
                    <a:lstStyle/>
                    <a:p>
                      <a:pPr>
                        <a:lnSpc>
                          <a:spcPct val="115000"/>
                        </a:lnSpc>
                        <a:spcAft>
                          <a:spcPts val="0"/>
                        </a:spcAft>
                      </a:pPr>
                      <a:r>
                        <a:rPr lang="en-GB" sz="1000" b="1">
                          <a:latin typeface="+mj-lt"/>
                          <a:ea typeface="Times New Roman"/>
                          <a:cs typeface="Times New Roman"/>
                        </a:rPr>
                        <a:t>3</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6DDE8"/>
                    </a:solidFill>
                  </a:tcPr>
                </a:tc>
                <a:tc>
                  <a:txBody>
                    <a:bodyPr/>
                    <a:lstStyle/>
                    <a:p>
                      <a:pPr>
                        <a:lnSpc>
                          <a:spcPct val="115000"/>
                        </a:lnSpc>
                        <a:spcAft>
                          <a:spcPts val="0"/>
                        </a:spcAft>
                      </a:pPr>
                      <a:r>
                        <a:rPr lang="en-GB" sz="1000" b="1">
                          <a:latin typeface="+mj-lt"/>
                          <a:ea typeface="Times New Roman"/>
                          <a:cs typeface="Times New Roman"/>
                        </a:rPr>
                        <a:t>3</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6DDE8"/>
                    </a:solidFill>
                  </a:tcPr>
                </a:tc>
                <a:tc>
                  <a:txBody>
                    <a:bodyPr/>
                    <a:lstStyle/>
                    <a:p>
                      <a:pPr>
                        <a:lnSpc>
                          <a:spcPct val="115000"/>
                        </a:lnSpc>
                        <a:spcAft>
                          <a:spcPts val="0"/>
                        </a:spcAft>
                      </a:pPr>
                      <a:r>
                        <a:rPr lang="en-GB" sz="1000" b="1">
                          <a:latin typeface="+mj-lt"/>
                          <a:ea typeface="Times New Roman"/>
                          <a:cs typeface="Times New Roman"/>
                        </a:rPr>
                        <a:t>3</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6DDE8"/>
                    </a:solidFill>
                  </a:tcPr>
                </a:tc>
                <a:tc>
                  <a:txBody>
                    <a:bodyPr/>
                    <a:lstStyle/>
                    <a:p>
                      <a:pPr>
                        <a:lnSpc>
                          <a:spcPct val="115000"/>
                        </a:lnSpc>
                        <a:spcAft>
                          <a:spcPts val="0"/>
                        </a:spcAft>
                      </a:pPr>
                      <a:r>
                        <a:rPr lang="en-GB" sz="1000" b="1">
                          <a:latin typeface="+mj-lt"/>
                          <a:ea typeface="Times New Roman"/>
                          <a:cs typeface="Times New Roman"/>
                        </a:rPr>
                        <a:t>2</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6D9F1"/>
                    </a:solidFill>
                  </a:tcPr>
                </a:tc>
              </a:tr>
              <a:tr h="334292">
                <a:tc>
                  <a:txBody>
                    <a:bodyPr/>
                    <a:lstStyle/>
                    <a:p>
                      <a:pPr>
                        <a:lnSpc>
                          <a:spcPct val="115000"/>
                        </a:lnSpc>
                        <a:spcAft>
                          <a:spcPts val="0"/>
                        </a:spcAft>
                      </a:pPr>
                      <a:r>
                        <a:rPr lang="en-GB" sz="900">
                          <a:latin typeface="+mj-lt"/>
                          <a:ea typeface="Times New Roman"/>
                          <a:cs typeface="Times New Roman"/>
                        </a:rPr>
                        <a:t>AA</a:t>
                      </a:r>
                      <a:endParaRPr lang="en-GB" sz="1000">
                        <a:latin typeface="+mj-lt"/>
                        <a:ea typeface="Calibri"/>
                        <a:cs typeface="Times New Roman"/>
                      </a:endParaRPr>
                    </a:p>
                    <a:p>
                      <a:pPr>
                        <a:lnSpc>
                          <a:spcPct val="115000"/>
                        </a:lnSpc>
                        <a:spcAft>
                          <a:spcPts val="0"/>
                        </a:spcAft>
                      </a:pPr>
                      <a:r>
                        <a:rPr lang="en-GB" sz="900">
                          <a:latin typeface="+mj-lt"/>
                          <a:ea typeface="Times New Roman"/>
                          <a:cs typeface="Times New Roman"/>
                        </a:rPr>
                        <a:t>aa</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1000" b="1">
                          <a:latin typeface="+mj-lt"/>
                          <a:ea typeface="Times New Roman"/>
                          <a:cs typeface="Times New Roman"/>
                        </a:rPr>
                        <a:t>6</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2D69B"/>
                    </a:solidFill>
                  </a:tcPr>
                </a:tc>
                <a:tc>
                  <a:txBody>
                    <a:bodyPr/>
                    <a:lstStyle/>
                    <a:p>
                      <a:pPr>
                        <a:lnSpc>
                          <a:spcPct val="115000"/>
                        </a:lnSpc>
                        <a:spcAft>
                          <a:spcPts val="0"/>
                        </a:spcAft>
                      </a:pPr>
                      <a:r>
                        <a:rPr lang="en-GB" sz="1000" b="1">
                          <a:latin typeface="+mj-lt"/>
                          <a:ea typeface="Times New Roman"/>
                          <a:cs typeface="Times New Roman"/>
                        </a:rPr>
                        <a:t>5</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6E3BC"/>
                    </a:solidFill>
                  </a:tcPr>
                </a:tc>
                <a:tc>
                  <a:txBody>
                    <a:bodyPr/>
                    <a:lstStyle/>
                    <a:p>
                      <a:pPr>
                        <a:lnSpc>
                          <a:spcPct val="115000"/>
                        </a:lnSpc>
                        <a:spcAft>
                          <a:spcPts val="0"/>
                        </a:spcAft>
                      </a:pPr>
                      <a:r>
                        <a:rPr lang="en-GB" sz="1000" b="1">
                          <a:latin typeface="+mj-lt"/>
                          <a:ea typeface="Times New Roman"/>
                          <a:cs typeface="Times New Roman"/>
                        </a:rPr>
                        <a:t>5</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6E3BC"/>
                    </a:solidFill>
                  </a:tcPr>
                </a:tc>
                <a:tc>
                  <a:txBody>
                    <a:bodyPr/>
                    <a:lstStyle/>
                    <a:p>
                      <a:pPr>
                        <a:lnSpc>
                          <a:spcPct val="115000"/>
                        </a:lnSpc>
                        <a:spcAft>
                          <a:spcPts val="0"/>
                        </a:spcAft>
                      </a:pPr>
                      <a:r>
                        <a:rPr lang="en-GB" sz="1000" b="1">
                          <a:latin typeface="+mj-lt"/>
                          <a:ea typeface="Times New Roman"/>
                          <a:cs typeface="Times New Roman"/>
                        </a:rPr>
                        <a:t>5</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6E3BC"/>
                    </a:solidFill>
                  </a:tcPr>
                </a:tc>
                <a:tc>
                  <a:txBody>
                    <a:bodyPr/>
                    <a:lstStyle/>
                    <a:p>
                      <a:pPr>
                        <a:lnSpc>
                          <a:spcPct val="115000"/>
                        </a:lnSpc>
                        <a:spcAft>
                          <a:spcPts val="0"/>
                        </a:spcAft>
                      </a:pPr>
                      <a:r>
                        <a:rPr lang="en-GB" sz="1000" b="1">
                          <a:latin typeface="+mj-lt"/>
                          <a:ea typeface="Times New Roman"/>
                          <a:cs typeface="Times New Roman"/>
                        </a:rPr>
                        <a:t>5</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6E3BC"/>
                    </a:solidFill>
                  </a:tcPr>
                </a:tc>
                <a:tc>
                  <a:txBody>
                    <a:bodyPr/>
                    <a:lstStyle/>
                    <a:p>
                      <a:pPr>
                        <a:lnSpc>
                          <a:spcPct val="115000"/>
                        </a:lnSpc>
                        <a:spcAft>
                          <a:spcPts val="0"/>
                        </a:spcAft>
                      </a:pPr>
                      <a:r>
                        <a:rPr lang="en-GB" sz="1000" b="1">
                          <a:latin typeface="+mj-lt"/>
                          <a:ea typeface="Times New Roman"/>
                          <a:cs typeface="Times New Roman"/>
                        </a:rPr>
                        <a:t>4</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nSpc>
                          <a:spcPct val="115000"/>
                        </a:lnSpc>
                        <a:spcAft>
                          <a:spcPts val="0"/>
                        </a:spcAft>
                      </a:pPr>
                      <a:r>
                        <a:rPr lang="en-GB" sz="1000" b="1">
                          <a:latin typeface="+mj-lt"/>
                          <a:ea typeface="Times New Roman"/>
                          <a:cs typeface="Times New Roman"/>
                        </a:rPr>
                        <a:t>4</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nSpc>
                          <a:spcPct val="115000"/>
                        </a:lnSpc>
                        <a:spcAft>
                          <a:spcPts val="0"/>
                        </a:spcAft>
                      </a:pPr>
                      <a:r>
                        <a:rPr lang="en-GB" sz="1000" b="1">
                          <a:latin typeface="+mj-lt"/>
                          <a:ea typeface="Times New Roman"/>
                          <a:cs typeface="Times New Roman"/>
                        </a:rPr>
                        <a:t>4</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nSpc>
                          <a:spcPct val="115000"/>
                        </a:lnSpc>
                        <a:spcAft>
                          <a:spcPts val="0"/>
                        </a:spcAft>
                      </a:pPr>
                      <a:r>
                        <a:rPr lang="en-GB" sz="1000" b="1">
                          <a:latin typeface="+mj-lt"/>
                          <a:ea typeface="Times New Roman"/>
                          <a:cs typeface="Times New Roman"/>
                        </a:rPr>
                        <a:t>4</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nSpc>
                          <a:spcPct val="115000"/>
                        </a:lnSpc>
                        <a:spcAft>
                          <a:spcPts val="0"/>
                        </a:spcAft>
                      </a:pPr>
                      <a:r>
                        <a:rPr lang="en-GB" sz="1000" b="1">
                          <a:latin typeface="+mj-lt"/>
                          <a:ea typeface="Times New Roman"/>
                          <a:cs typeface="Times New Roman"/>
                        </a:rPr>
                        <a:t>4</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nSpc>
                          <a:spcPct val="115000"/>
                        </a:lnSpc>
                        <a:spcAft>
                          <a:spcPts val="0"/>
                        </a:spcAft>
                      </a:pPr>
                      <a:r>
                        <a:rPr lang="en-GB" sz="1000" b="1">
                          <a:latin typeface="+mj-lt"/>
                          <a:ea typeface="Times New Roman"/>
                          <a:cs typeface="Times New Roman"/>
                        </a:rPr>
                        <a:t>4</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nSpc>
                          <a:spcPct val="115000"/>
                        </a:lnSpc>
                        <a:spcAft>
                          <a:spcPts val="0"/>
                        </a:spcAft>
                      </a:pPr>
                      <a:r>
                        <a:rPr lang="en-GB" sz="1000" b="1">
                          <a:latin typeface="+mj-lt"/>
                          <a:ea typeface="Times New Roman"/>
                          <a:cs typeface="Times New Roman"/>
                        </a:rPr>
                        <a:t>3</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6DDE8"/>
                    </a:solidFill>
                  </a:tcPr>
                </a:tc>
                <a:tc>
                  <a:txBody>
                    <a:bodyPr/>
                    <a:lstStyle/>
                    <a:p>
                      <a:pPr>
                        <a:lnSpc>
                          <a:spcPct val="115000"/>
                        </a:lnSpc>
                        <a:spcAft>
                          <a:spcPts val="0"/>
                        </a:spcAft>
                      </a:pPr>
                      <a:r>
                        <a:rPr lang="en-GB" sz="1000" b="1">
                          <a:latin typeface="+mj-lt"/>
                          <a:ea typeface="Times New Roman"/>
                          <a:cs typeface="Times New Roman"/>
                        </a:rPr>
                        <a:t>3</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6DDE8"/>
                    </a:solidFill>
                  </a:tcPr>
                </a:tc>
                <a:tc>
                  <a:txBody>
                    <a:bodyPr/>
                    <a:lstStyle/>
                    <a:p>
                      <a:pPr>
                        <a:lnSpc>
                          <a:spcPct val="115000"/>
                        </a:lnSpc>
                        <a:spcAft>
                          <a:spcPts val="0"/>
                        </a:spcAft>
                      </a:pPr>
                      <a:r>
                        <a:rPr lang="en-GB" sz="1000" b="1">
                          <a:latin typeface="+mj-lt"/>
                          <a:ea typeface="Times New Roman"/>
                          <a:cs typeface="Times New Roman"/>
                        </a:rPr>
                        <a:t>3</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6DDE8"/>
                    </a:solidFill>
                  </a:tcPr>
                </a:tc>
                <a:tc>
                  <a:txBody>
                    <a:bodyPr/>
                    <a:lstStyle/>
                    <a:p>
                      <a:pPr>
                        <a:lnSpc>
                          <a:spcPct val="115000"/>
                        </a:lnSpc>
                        <a:spcAft>
                          <a:spcPts val="0"/>
                        </a:spcAft>
                      </a:pPr>
                      <a:r>
                        <a:rPr lang="en-GB" sz="1000" b="1">
                          <a:latin typeface="+mj-lt"/>
                          <a:ea typeface="Times New Roman"/>
                          <a:cs typeface="Times New Roman"/>
                        </a:rPr>
                        <a:t>3</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6DDE8"/>
                    </a:solidFill>
                  </a:tcPr>
                </a:tc>
                <a:tc>
                  <a:txBody>
                    <a:bodyPr/>
                    <a:lstStyle/>
                    <a:p>
                      <a:pPr>
                        <a:lnSpc>
                          <a:spcPct val="115000"/>
                        </a:lnSpc>
                        <a:spcAft>
                          <a:spcPts val="0"/>
                        </a:spcAft>
                      </a:pPr>
                      <a:r>
                        <a:rPr lang="en-GB" sz="1000" b="1">
                          <a:latin typeface="+mj-lt"/>
                          <a:ea typeface="Times New Roman"/>
                          <a:cs typeface="Times New Roman"/>
                        </a:rPr>
                        <a:t>2</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6D9F1"/>
                    </a:solidFill>
                  </a:tcPr>
                </a:tc>
              </a:tr>
              <a:tr h="334292">
                <a:tc>
                  <a:txBody>
                    <a:bodyPr/>
                    <a:lstStyle/>
                    <a:p>
                      <a:pPr>
                        <a:lnSpc>
                          <a:spcPct val="115000"/>
                        </a:lnSpc>
                        <a:spcAft>
                          <a:spcPts val="0"/>
                        </a:spcAft>
                      </a:pPr>
                      <a:r>
                        <a:rPr lang="en-GB" sz="900">
                          <a:latin typeface="+mj-lt"/>
                          <a:ea typeface="Times New Roman"/>
                          <a:cs typeface="Times New Roman"/>
                        </a:rPr>
                        <a:t>Aa</a:t>
                      </a:r>
                      <a:endParaRPr lang="en-GB" sz="1000">
                        <a:latin typeface="+mj-lt"/>
                        <a:ea typeface="Calibri"/>
                        <a:cs typeface="Times New Roman"/>
                      </a:endParaRPr>
                    </a:p>
                    <a:p>
                      <a:pPr>
                        <a:lnSpc>
                          <a:spcPct val="115000"/>
                        </a:lnSpc>
                        <a:spcAft>
                          <a:spcPts val="0"/>
                        </a:spcAft>
                      </a:pPr>
                      <a:r>
                        <a:rPr lang="en-GB" sz="900">
                          <a:latin typeface="+mj-lt"/>
                          <a:ea typeface="Times New Roman"/>
                          <a:cs typeface="Times New Roman"/>
                        </a:rPr>
                        <a:t>aa</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1000" b="1">
                          <a:latin typeface="+mj-lt"/>
                          <a:ea typeface="Times New Roman"/>
                          <a:cs typeface="Times New Roman"/>
                        </a:rPr>
                        <a:t>5</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6E3BC"/>
                    </a:solidFill>
                  </a:tcPr>
                </a:tc>
                <a:tc>
                  <a:txBody>
                    <a:bodyPr/>
                    <a:lstStyle/>
                    <a:p>
                      <a:pPr>
                        <a:lnSpc>
                          <a:spcPct val="115000"/>
                        </a:lnSpc>
                        <a:spcAft>
                          <a:spcPts val="0"/>
                        </a:spcAft>
                      </a:pPr>
                      <a:r>
                        <a:rPr lang="en-GB" sz="1000" b="1">
                          <a:latin typeface="+mj-lt"/>
                          <a:ea typeface="Times New Roman"/>
                          <a:cs typeface="Times New Roman"/>
                        </a:rPr>
                        <a:t>4</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nSpc>
                          <a:spcPct val="115000"/>
                        </a:lnSpc>
                        <a:spcAft>
                          <a:spcPts val="0"/>
                        </a:spcAft>
                      </a:pPr>
                      <a:r>
                        <a:rPr lang="en-GB" sz="1000" b="1">
                          <a:latin typeface="+mj-lt"/>
                          <a:ea typeface="Times New Roman"/>
                          <a:cs typeface="Times New Roman"/>
                        </a:rPr>
                        <a:t>4</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nSpc>
                          <a:spcPct val="115000"/>
                        </a:lnSpc>
                        <a:spcAft>
                          <a:spcPts val="0"/>
                        </a:spcAft>
                      </a:pPr>
                      <a:r>
                        <a:rPr lang="en-GB" sz="1000" b="1">
                          <a:latin typeface="+mj-lt"/>
                          <a:ea typeface="Times New Roman"/>
                          <a:cs typeface="Times New Roman"/>
                        </a:rPr>
                        <a:t>4</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nSpc>
                          <a:spcPct val="115000"/>
                        </a:lnSpc>
                        <a:spcAft>
                          <a:spcPts val="0"/>
                        </a:spcAft>
                      </a:pPr>
                      <a:r>
                        <a:rPr lang="en-GB" sz="1000" b="1">
                          <a:latin typeface="+mj-lt"/>
                          <a:ea typeface="Times New Roman"/>
                          <a:cs typeface="Times New Roman"/>
                        </a:rPr>
                        <a:t>4</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nSpc>
                          <a:spcPct val="115000"/>
                        </a:lnSpc>
                        <a:spcAft>
                          <a:spcPts val="0"/>
                        </a:spcAft>
                      </a:pPr>
                      <a:r>
                        <a:rPr lang="en-GB" sz="1000" b="1">
                          <a:latin typeface="+mj-lt"/>
                          <a:ea typeface="Times New Roman"/>
                          <a:cs typeface="Times New Roman"/>
                        </a:rPr>
                        <a:t>3</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6DDE8"/>
                    </a:solidFill>
                  </a:tcPr>
                </a:tc>
                <a:tc>
                  <a:txBody>
                    <a:bodyPr/>
                    <a:lstStyle/>
                    <a:p>
                      <a:pPr>
                        <a:lnSpc>
                          <a:spcPct val="115000"/>
                        </a:lnSpc>
                        <a:spcAft>
                          <a:spcPts val="0"/>
                        </a:spcAft>
                      </a:pPr>
                      <a:r>
                        <a:rPr lang="en-GB" sz="1000" b="1">
                          <a:latin typeface="+mj-lt"/>
                          <a:ea typeface="Times New Roman"/>
                          <a:cs typeface="Times New Roman"/>
                        </a:rPr>
                        <a:t>3</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6DDE8"/>
                    </a:solidFill>
                  </a:tcPr>
                </a:tc>
                <a:tc>
                  <a:txBody>
                    <a:bodyPr/>
                    <a:lstStyle/>
                    <a:p>
                      <a:pPr>
                        <a:lnSpc>
                          <a:spcPct val="115000"/>
                        </a:lnSpc>
                        <a:spcAft>
                          <a:spcPts val="0"/>
                        </a:spcAft>
                      </a:pPr>
                      <a:r>
                        <a:rPr lang="en-GB" sz="1000" b="1">
                          <a:latin typeface="+mj-lt"/>
                          <a:ea typeface="Times New Roman"/>
                          <a:cs typeface="Times New Roman"/>
                        </a:rPr>
                        <a:t>3</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6DDE8"/>
                    </a:solidFill>
                  </a:tcPr>
                </a:tc>
                <a:tc>
                  <a:txBody>
                    <a:bodyPr/>
                    <a:lstStyle/>
                    <a:p>
                      <a:pPr>
                        <a:lnSpc>
                          <a:spcPct val="115000"/>
                        </a:lnSpc>
                        <a:spcAft>
                          <a:spcPts val="0"/>
                        </a:spcAft>
                      </a:pPr>
                      <a:r>
                        <a:rPr lang="en-GB" sz="1000" b="1">
                          <a:latin typeface="+mj-lt"/>
                          <a:ea typeface="Times New Roman"/>
                          <a:cs typeface="Times New Roman"/>
                        </a:rPr>
                        <a:t>3</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6DDE8"/>
                    </a:solidFill>
                  </a:tcPr>
                </a:tc>
                <a:tc>
                  <a:txBody>
                    <a:bodyPr/>
                    <a:lstStyle/>
                    <a:p>
                      <a:pPr>
                        <a:lnSpc>
                          <a:spcPct val="115000"/>
                        </a:lnSpc>
                        <a:spcAft>
                          <a:spcPts val="0"/>
                        </a:spcAft>
                      </a:pPr>
                      <a:r>
                        <a:rPr lang="en-GB" sz="1000" b="1">
                          <a:latin typeface="+mj-lt"/>
                          <a:ea typeface="Times New Roman"/>
                          <a:cs typeface="Times New Roman"/>
                        </a:rPr>
                        <a:t>3</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6DDE8"/>
                    </a:solidFill>
                  </a:tcPr>
                </a:tc>
                <a:tc>
                  <a:txBody>
                    <a:bodyPr/>
                    <a:lstStyle/>
                    <a:p>
                      <a:pPr>
                        <a:lnSpc>
                          <a:spcPct val="115000"/>
                        </a:lnSpc>
                        <a:spcAft>
                          <a:spcPts val="0"/>
                        </a:spcAft>
                      </a:pPr>
                      <a:r>
                        <a:rPr lang="en-GB" sz="1000" b="1">
                          <a:latin typeface="+mj-lt"/>
                          <a:ea typeface="Times New Roman"/>
                          <a:cs typeface="Times New Roman"/>
                        </a:rPr>
                        <a:t>3</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6DDE8"/>
                    </a:solidFill>
                  </a:tcPr>
                </a:tc>
                <a:tc>
                  <a:txBody>
                    <a:bodyPr/>
                    <a:lstStyle/>
                    <a:p>
                      <a:pPr>
                        <a:lnSpc>
                          <a:spcPct val="115000"/>
                        </a:lnSpc>
                        <a:spcAft>
                          <a:spcPts val="0"/>
                        </a:spcAft>
                      </a:pPr>
                      <a:r>
                        <a:rPr lang="en-GB" sz="1000" b="1">
                          <a:latin typeface="+mj-lt"/>
                          <a:ea typeface="Times New Roman"/>
                          <a:cs typeface="Times New Roman"/>
                        </a:rPr>
                        <a:t>2</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6D9F1"/>
                    </a:solidFill>
                  </a:tcPr>
                </a:tc>
                <a:tc>
                  <a:txBody>
                    <a:bodyPr/>
                    <a:lstStyle/>
                    <a:p>
                      <a:pPr>
                        <a:lnSpc>
                          <a:spcPct val="115000"/>
                        </a:lnSpc>
                        <a:spcAft>
                          <a:spcPts val="0"/>
                        </a:spcAft>
                      </a:pPr>
                      <a:r>
                        <a:rPr lang="en-GB" sz="1000" b="1">
                          <a:latin typeface="+mj-lt"/>
                          <a:ea typeface="Times New Roman"/>
                          <a:cs typeface="Times New Roman"/>
                        </a:rPr>
                        <a:t>2</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6D9F1"/>
                    </a:solidFill>
                  </a:tcPr>
                </a:tc>
                <a:tc>
                  <a:txBody>
                    <a:bodyPr/>
                    <a:lstStyle/>
                    <a:p>
                      <a:pPr>
                        <a:lnSpc>
                          <a:spcPct val="115000"/>
                        </a:lnSpc>
                        <a:spcAft>
                          <a:spcPts val="0"/>
                        </a:spcAft>
                      </a:pPr>
                      <a:r>
                        <a:rPr lang="en-GB" sz="1000" b="1">
                          <a:latin typeface="+mj-lt"/>
                          <a:ea typeface="Times New Roman"/>
                          <a:cs typeface="Times New Roman"/>
                        </a:rPr>
                        <a:t>2</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6D9F1"/>
                    </a:solidFill>
                  </a:tcPr>
                </a:tc>
                <a:tc>
                  <a:txBody>
                    <a:bodyPr/>
                    <a:lstStyle/>
                    <a:p>
                      <a:pPr>
                        <a:lnSpc>
                          <a:spcPct val="115000"/>
                        </a:lnSpc>
                        <a:spcAft>
                          <a:spcPts val="0"/>
                        </a:spcAft>
                      </a:pPr>
                      <a:r>
                        <a:rPr lang="en-GB" sz="1000" b="1">
                          <a:latin typeface="+mj-lt"/>
                          <a:ea typeface="Times New Roman"/>
                          <a:cs typeface="Times New Roman"/>
                        </a:rPr>
                        <a:t>2</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6D9F1"/>
                    </a:solidFill>
                  </a:tcPr>
                </a:tc>
                <a:tc>
                  <a:txBody>
                    <a:bodyPr/>
                    <a:lstStyle/>
                    <a:p>
                      <a:pPr>
                        <a:lnSpc>
                          <a:spcPct val="115000"/>
                        </a:lnSpc>
                        <a:spcAft>
                          <a:spcPts val="0"/>
                        </a:spcAft>
                      </a:pPr>
                      <a:r>
                        <a:rPr lang="en-GB" sz="1000" b="1">
                          <a:latin typeface="+mj-lt"/>
                          <a:ea typeface="Times New Roman"/>
                          <a:cs typeface="Times New Roman"/>
                        </a:rPr>
                        <a:t>1</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5B3D7"/>
                    </a:solidFill>
                  </a:tcPr>
                </a:tc>
              </a:tr>
              <a:tr h="334292">
                <a:tc>
                  <a:txBody>
                    <a:bodyPr/>
                    <a:lstStyle/>
                    <a:p>
                      <a:pPr>
                        <a:lnSpc>
                          <a:spcPct val="115000"/>
                        </a:lnSpc>
                        <a:spcAft>
                          <a:spcPts val="0"/>
                        </a:spcAft>
                      </a:pPr>
                      <a:r>
                        <a:rPr lang="en-GB" sz="900">
                          <a:latin typeface="+mj-lt"/>
                          <a:ea typeface="Times New Roman"/>
                          <a:cs typeface="Times New Roman"/>
                        </a:rPr>
                        <a:t>Aa</a:t>
                      </a:r>
                      <a:endParaRPr lang="en-GB" sz="1000">
                        <a:latin typeface="+mj-lt"/>
                        <a:ea typeface="Calibri"/>
                        <a:cs typeface="Times New Roman"/>
                      </a:endParaRPr>
                    </a:p>
                    <a:p>
                      <a:pPr>
                        <a:lnSpc>
                          <a:spcPct val="115000"/>
                        </a:lnSpc>
                        <a:spcAft>
                          <a:spcPts val="0"/>
                        </a:spcAft>
                      </a:pPr>
                      <a:r>
                        <a:rPr lang="en-GB" sz="900">
                          <a:latin typeface="+mj-lt"/>
                          <a:ea typeface="Times New Roman"/>
                          <a:cs typeface="Times New Roman"/>
                        </a:rPr>
                        <a:t>aa</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1000" b="1">
                          <a:latin typeface="+mj-lt"/>
                          <a:ea typeface="Times New Roman"/>
                          <a:cs typeface="Times New Roman"/>
                        </a:rPr>
                        <a:t>5</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6E3BC"/>
                    </a:solidFill>
                  </a:tcPr>
                </a:tc>
                <a:tc>
                  <a:txBody>
                    <a:bodyPr/>
                    <a:lstStyle/>
                    <a:p>
                      <a:pPr>
                        <a:lnSpc>
                          <a:spcPct val="115000"/>
                        </a:lnSpc>
                        <a:spcAft>
                          <a:spcPts val="0"/>
                        </a:spcAft>
                      </a:pPr>
                      <a:r>
                        <a:rPr lang="en-GB" sz="1000" b="1">
                          <a:latin typeface="+mj-lt"/>
                          <a:ea typeface="Times New Roman"/>
                          <a:cs typeface="Times New Roman"/>
                        </a:rPr>
                        <a:t>4</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nSpc>
                          <a:spcPct val="115000"/>
                        </a:lnSpc>
                        <a:spcAft>
                          <a:spcPts val="0"/>
                        </a:spcAft>
                      </a:pPr>
                      <a:r>
                        <a:rPr lang="en-GB" sz="1000" b="1">
                          <a:latin typeface="+mj-lt"/>
                          <a:ea typeface="Times New Roman"/>
                          <a:cs typeface="Times New Roman"/>
                        </a:rPr>
                        <a:t>4</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nSpc>
                          <a:spcPct val="115000"/>
                        </a:lnSpc>
                        <a:spcAft>
                          <a:spcPts val="0"/>
                        </a:spcAft>
                      </a:pPr>
                      <a:r>
                        <a:rPr lang="en-GB" sz="1000" b="1">
                          <a:latin typeface="+mj-lt"/>
                          <a:ea typeface="Times New Roman"/>
                          <a:cs typeface="Times New Roman"/>
                        </a:rPr>
                        <a:t>4</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nSpc>
                          <a:spcPct val="115000"/>
                        </a:lnSpc>
                        <a:spcAft>
                          <a:spcPts val="0"/>
                        </a:spcAft>
                      </a:pPr>
                      <a:r>
                        <a:rPr lang="en-GB" sz="1000" b="1">
                          <a:latin typeface="+mj-lt"/>
                          <a:ea typeface="Times New Roman"/>
                          <a:cs typeface="Times New Roman"/>
                        </a:rPr>
                        <a:t>4</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nSpc>
                          <a:spcPct val="115000"/>
                        </a:lnSpc>
                        <a:spcAft>
                          <a:spcPts val="0"/>
                        </a:spcAft>
                      </a:pPr>
                      <a:r>
                        <a:rPr lang="en-GB" sz="1000" b="1">
                          <a:latin typeface="+mj-lt"/>
                          <a:ea typeface="Times New Roman"/>
                          <a:cs typeface="Times New Roman"/>
                        </a:rPr>
                        <a:t>3</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6DDE8"/>
                    </a:solidFill>
                  </a:tcPr>
                </a:tc>
                <a:tc>
                  <a:txBody>
                    <a:bodyPr/>
                    <a:lstStyle/>
                    <a:p>
                      <a:pPr>
                        <a:lnSpc>
                          <a:spcPct val="115000"/>
                        </a:lnSpc>
                        <a:spcAft>
                          <a:spcPts val="0"/>
                        </a:spcAft>
                      </a:pPr>
                      <a:r>
                        <a:rPr lang="en-GB" sz="1000" b="1">
                          <a:latin typeface="+mj-lt"/>
                          <a:ea typeface="Times New Roman"/>
                          <a:cs typeface="Times New Roman"/>
                        </a:rPr>
                        <a:t>3</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6DDE8"/>
                    </a:solidFill>
                  </a:tcPr>
                </a:tc>
                <a:tc>
                  <a:txBody>
                    <a:bodyPr/>
                    <a:lstStyle/>
                    <a:p>
                      <a:pPr>
                        <a:lnSpc>
                          <a:spcPct val="115000"/>
                        </a:lnSpc>
                        <a:spcAft>
                          <a:spcPts val="0"/>
                        </a:spcAft>
                      </a:pPr>
                      <a:r>
                        <a:rPr lang="en-GB" sz="1000" b="1">
                          <a:latin typeface="+mj-lt"/>
                          <a:ea typeface="Times New Roman"/>
                          <a:cs typeface="Times New Roman"/>
                        </a:rPr>
                        <a:t>3</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6DDE8"/>
                    </a:solidFill>
                  </a:tcPr>
                </a:tc>
                <a:tc>
                  <a:txBody>
                    <a:bodyPr/>
                    <a:lstStyle/>
                    <a:p>
                      <a:pPr>
                        <a:lnSpc>
                          <a:spcPct val="115000"/>
                        </a:lnSpc>
                        <a:spcAft>
                          <a:spcPts val="0"/>
                        </a:spcAft>
                      </a:pPr>
                      <a:r>
                        <a:rPr lang="en-GB" sz="1000" b="1">
                          <a:latin typeface="+mj-lt"/>
                          <a:ea typeface="Times New Roman"/>
                          <a:cs typeface="Times New Roman"/>
                        </a:rPr>
                        <a:t>3</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6DDE8"/>
                    </a:solidFill>
                  </a:tcPr>
                </a:tc>
                <a:tc>
                  <a:txBody>
                    <a:bodyPr/>
                    <a:lstStyle/>
                    <a:p>
                      <a:pPr>
                        <a:lnSpc>
                          <a:spcPct val="115000"/>
                        </a:lnSpc>
                        <a:spcAft>
                          <a:spcPts val="0"/>
                        </a:spcAft>
                      </a:pPr>
                      <a:r>
                        <a:rPr lang="en-GB" sz="1000" b="1">
                          <a:latin typeface="+mj-lt"/>
                          <a:ea typeface="Times New Roman"/>
                          <a:cs typeface="Times New Roman"/>
                        </a:rPr>
                        <a:t>3</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6DDE8"/>
                    </a:solidFill>
                  </a:tcPr>
                </a:tc>
                <a:tc>
                  <a:txBody>
                    <a:bodyPr/>
                    <a:lstStyle/>
                    <a:p>
                      <a:pPr>
                        <a:lnSpc>
                          <a:spcPct val="115000"/>
                        </a:lnSpc>
                        <a:spcAft>
                          <a:spcPts val="0"/>
                        </a:spcAft>
                      </a:pPr>
                      <a:r>
                        <a:rPr lang="en-GB" sz="1000" b="1">
                          <a:latin typeface="+mj-lt"/>
                          <a:ea typeface="Times New Roman"/>
                          <a:cs typeface="Times New Roman"/>
                        </a:rPr>
                        <a:t>3</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6DDE8"/>
                    </a:solidFill>
                  </a:tcPr>
                </a:tc>
                <a:tc>
                  <a:txBody>
                    <a:bodyPr/>
                    <a:lstStyle/>
                    <a:p>
                      <a:pPr>
                        <a:lnSpc>
                          <a:spcPct val="115000"/>
                        </a:lnSpc>
                        <a:spcAft>
                          <a:spcPts val="0"/>
                        </a:spcAft>
                      </a:pPr>
                      <a:r>
                        <a:rPr lang="en-GB" sz="1000" b="1">
                          <a:latin typeface="+mj-lt"/>
                          <a:ea typeface="Times New Roman"/>
                          <a:cs typeface="Times New Roman"/>
                        </a:rPr>
                        <a:t>2</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6D9F1"/>
                    </a:solidFill>
                  </a:tcPr>
                </a:tc>
                <a:tc>
                  <a:txBody>
                    <a:bodyPr/>
                    <a:lstStyle/>
                    <a:p>
                      <a:pPr>
                        <a:lnSpc>
                          <a:spcPct val="115000"/>
                        </a:lnSpc>
                        <a:spcAft>
                          <a:spcPts val="0"/>
                        </a:spcAft>
                      </a:pPr>
                      <a:r>
                        <a:rPr lang="en-GB" sz="1000" b="1">
                          <a:latin typeface="+mj-lt"/>
                          <a:ea typeface="Times New Roman"/>
                          <a:cs typeface="Times New Roman"/>
                        </a:rPr>
                        <a:t>2</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6D9F1"/>
                    </a:solidFill>
                  </a:tcPr>
                </a:tc>
                <a:tc>
                  <a:txBody>
                    <a:bodyPr/>
                    <a:lstStyle/>
                    <a:p>
                      <a:pPr>
                        <a:lnSpc>
                          <a:spcPct val="115000"/>
                        </a:lnSpc>
                        <a:spcAft>
                          <a:spcPts val="0"/>
                        </a:spcAft>
                      </a:pPr>
                      <a:r>
                        <a:rPr lang="en-GB" sz="1000" b="1">
                          <a:latin typeface="+mj-lt"/>
                          <a:ea typeface="Times New Roman"/>
                          <a:cs typeface="Times New Roman"/>
                        </a:rPr>
                        <a:t>2</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6D9F1"/>
                    </a:solidFill>
                  </a:tcPr>
                </a:tc>
                <a:tc>
                  <a:txBody>
                    <a:bodyPr/>
                    <a:lstStyle/>
                    <a:p>
                      <a:pPr>
                        <a:lnSpc>
                          <a:spcPct val="115000"/>
                        </a:lnSpc>
                        <a:spcAft>
                          <a:spcPts val="0"/>
                        </a:spcAft>
                      </a:pPr>
                      <a:r>
                        <a:rPr lang="en-GB" sz="1000" b="1">
                          <a:latin typeface="+mj-lt"/>
                          <a:ea typeface="Times New Roman"/>
                          <a:cs typeface="Times New Roman"/>
                        </a:rPr>
                        <a:t>2</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6D9F1"/>
                    </a:solidFill>
                  </a:tcPr>
                </a:tc>
                <a:tc>
                  <a:txBody>
                    <a:bodyPr/>
                    <a:lstStyle/>
                    <a:p>
                      <a:pPr>
                        <a:lnSpc>
                          <a:spcPct val="115000"/>
                        </a:lnSpc>
                        <a:spcAft>
                          <a:spcPts val="0"/>
                        </a:spcAft>
                      </a:pPr>
                      <a:r>
                        <a:rPr lang="en-GB" sz="1000" b="1">
                          <a:latin typeface="+mj-lt"/>
                          <a:ea typeface="Times New Roman"/>
                          <a:cs typeface="Times New Roman"/>
                        </a:rPr>
                        <a:t>1</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5B3D7"/>
                    </a:solidFill>
                  </a:tcPr>
                </a:tc>
              </a:tr>
              <a:tr h="334292">
                <a:tc>
                  <a:txBody>
                    <a:bodyPr/>
                    <a:lstStyle/>
                    <a:p>
                      <a:pPr>
                        <a:lnSpc>
                          <a:spcPct val="115000"/>
                        </a:lnSpc>
                        <a:spcAft>
                          <a:spcPts val="0"/>
                        </a:spcAft>
                      </a:pPr>
                      <a:r>
                        <a:rPr lang="en-GB" sz="900">
                          <a:latin typeface="+mj-lt"/>
                          <a:ea typeface="Times New Roman"/>
                          <a:cs typeface="Times New Roman"/>
                        </a:rPr>
                        <a:t>Aa</a:t>
                      </a:r>
                      <a:endParaRPr lang="en-GB" sz="1000">
                        <a:latin typeface="+mj-lt"/>
                        <a:ea typeface="Calibri"/>
                        <a:cs typeface="Times New Roman"/>
                      </a:endParaRPr>
                    </a:p>
                    <a:p>
                      <a:pPr>
                        <a:lnSpc>
                          <a:spcPct val="115000"/>
                        </a:lnSpc>
                        <a:spcAft>
                          <a:spcPts val="0"/>
                        </a:spcAft>
                      </a:pPr>
                      <a:r>
                        <a:rPr lang="en-GB" sz="900">
                          <a:latin typeface="+mj-lt"/>
                          <a:ea typeface="Times New Roman"/>
                          <a:cs typeface="Times New Roman"/>
                        </a:rPr>
                        <a:t>aa</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1000" b="1">
                          <a:latin typeface="+mj-lt"/>
                          <a:ea typeface="Times New Roman"/>
                          <a:cs typeface="Times New Roman"/>
                        </a:rPr>
                        <a:t>5</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6E3BC"/>
                    </a:solidFill>
                  </a:tcPr>
                </a:tc>
                <a:tc>
                  <a:txBody>
                    <a:bodyPr/>
                    <a:lstStyle/>
                    <a:p>
                      <a:pPr>
                        <a:lnSpc>
                          <a:spcPct val="115000"/>
                        </a:lnSpc>
                        <a:spcAft>
                          <a:spcPts val="0"/>
                        </a:spcAft>
                      </a:pPr>
                      <a:r>
                        <a:rPr lang="en-GB" sz="1000" b="1">
                          <a:latin typeface="+mj-lt"/>
                          <a:ea typeface="Times New Roman"/>
                          <a:cs typeface="Times New Roman"/>
                        </a:rPr>
                        <a:t>4</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nSpc>
                          <a:spcPct val="115000"/>
                        </a:lnSpc>
                        <a:spcAft>
                          <a:spcPts val="0"/>
                        </a:spcAft>
                      </a:pPr>
                      <a:r>
                        <a:rPr lang="en-GB" sz="1000" b="1">
                          <a:latin typeface="+mj-lt"/>
                          <a:ea typeface="Times New Roman"/>
                          <a:cs typeface="Times New Roman"/>
                        </a:rPr>
                        <a:t>4</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nSpc>
                          <a:spcPct val="115000"/>
                        </a:lnSpc>
                        <a:spcAft>
                          <a:spcPts val="0"/>
                        </a:spcAft>
                      </a:pPr>
                      <a:r>
                        <a:rPr lang="en-GB" sz="1000" b="1">
                          <a:latin typeface="+mj-lt"/>
                          <a:ea typeface="Times New Roman"/>
                          <a:cs typeface="Times New Roman"/>
                        </a:rPr>
                        <a:t>4</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nSpc>
                          <a:spcPct val="115000"/>
                        </a:lnSpc>
                        <a:spcAft>
                          <a:spcPts val="0"/>
                        </a:spcAft>
                      </a:pPr>
                      <a:r>
                        <a:rPr lang="en-GB" sz="1000" b="1">
                          <a:latin typeface="+mj-lt"/>
                          <a:ea typeface="Times New Roman"/>
                          <a:cs typeface="Times New Roman"/>
                        </a:rPr>
                        <a:t>4</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nSpc>
                          <a:spcPct val="115000"/>
                        </a:lnSpc>
                        <a:spcAft>
                          <a:spcPts val="0"/>
                        </a:spcAft>
                      </a:pPr>
                      <a:r>
                        <a:rPr lang="en-GB" sz="1000" b="1">
                          <a:latin typeface="+mj-lt"/>
                          <a:ea typeface="Times New Roman"/>
                          <a:cs typeface="Times New Roman"/>
                        </a:rPr>
                        <a:t>3</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6DDE8"/>
                    </a:solidFill>
                  </a:tcPr>
                </a:tc>
                <a:tc>
                  <a:txBody>
                    <a:bodyPr/>
                    <a:lstStyle/>
                    <a:p>
                      <a:pPr>
                        <a:lnSpc>
                          <a:spcPct val="115000"/>
                        </a:lnSpc>
                        <a:spcAft>
                          <a:spcPts val="0"/>
                        </a:spcAft>
                      </a:pPr>
                      <a:r>
                        <a:rPr lang="en-GB" sz="1000" b="1">
                          <a:latin typeface="+mj-lt"/>
                          <a:ea typeface="Times New Roman"/>
                          <a:cs typeface="Times New Roman"/>
                        </a:rPr>
                        <a:t>3</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6DDE8"/>
                    </a:solidFill>
                  </a:tcPr>
                </a:tc>
                <a:tc>
                  <a:txBody>
                    <a:bodyPr/>
                    <a:lstStyle/>
                    <a:p>
                      <a:pPr>
                        <a:lnSpc>
                          <a:spcPct val="115000"/>
                        </a:lnSpc>
                        <a:spcAft>
                          <a:spcPts val="0"/>
                        </a:spcAft>
                      </a:pPr>
                      <a:r>
                        <a:rPr lang="en-GB" sz="1000" b="1">
                          <a:latin typeface="+mj-lt"/>
                          <a:ea typeface="Times New Roman"/>
                          <a:cs typeface="Times New Roman"/>
                        </a:rPr>
                        <a:t>3</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6DDE8"/>
                    </a:solidFill>
                  </a:tcPr>
                </a:tc>
                <a:tc>
                  <a:txBody>
                    <a:bodyPr/>
                    <a:lstStyle/>
                    <a:p>
                      <a:pPr>
                        <a:lnSpc>
                          <a:spcPct val="115000"/>
                        </a:lnSpc>
                        <a:spcAft>
                          <a:spcPts val="0"/>
                        </a:spcAft>
                      </a:pPr>
                      <a:r>
                        <a:rPr lang="en-GB" sz="1000" b="1">
                          <a:latin typeface="+mj-lt"/>
                          <a:ea typeface="Times New Roman"/>
                          <a:cs typeface="Times New Roman"/>
                        </a:rPr>
                        <a:t>3</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6DDE8"/>
                    </a:solidFill>
                  </a:tcPr>
                </a:tc>
                <a:tc>
                  <a:txBody>
                    <a:bodyPr/>
                    <a:lstStyle/>
                    <a:p>
                      <a:pPr>
                        <a:lnSpc>
                          <a:spcPct val="115000"/>
                        </a:lnSpc>
                        <a:spcAft>
                          <a:spcPts val="0"/>
                        </a:spcAft>
                      </a:pPr>
                      <a:r>
                        <a:rPr lang="en-GB" sz="1000" b="1">
                          <a:latin typeface="+mj-lt"/>
                          <a:ea typeface="Times New Roman"/>
                          <a:cs typeface="Times New Roman"/>
                        </a:rPr>
                        <a:t>3</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6DDE8"/>
                    </a:solidFill>
                  </a:tcPr>
                </a:tc>
                <a:tc>
                  <a:txBody>
                    <a:bodyPr/>
                    <a:lstStyle/>
                    <a:p>
                      <a:pPr>
                        <a:lnSpc>
                          <a:spcPct val="115000"/>
                        </a:lnSpc>
                        <a:spcAft>
                          <a:spcPts val="0"/>
                        </a:spcAft>
                      </a:pPr>
                      <a:r>
                        <a:rPr lang="en-GB" sz="1000" b="1">
                          <a:latin typeface="+mj-lt"/>
                          <a:ea typeface="Times New Roman"/>
                          <a:cs typeface="Times New Roman"/>
                        </a:rPr>
                        <a:t>3</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6DDE8"/>
                    </a:solidFill>
                  </a:tcPr>
                </a:tc>
                <a:tc>
                  <a:txBody>
                    <a:bodyPr/>
                    <a:lstStyle/>
                    <a:p>
                      <a:pPr>
                        <a:lnSpc>
                          <a:spcPct val="115000"/>
                        </a:lnSpc>
                        <a:spcAft>
                          <a:spcPts val="0"/>
                        </a:spcAft>
                      </a:pPr>
                      <a:r>
                        <a:rPr lang="en-GB" sz="1000" b="1">
                          <a:latin typeface="+mj-lt"/>
                          <a:ea typeface="Times New Roman"/>
                          <a:cs typeface="Times New Roman"/>
                        </a:rPr>
                        <a:t>2</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6D9F1"/>
                    </a:solidFill>
                  </a:tcPr>
                </a:tc>
                <a:tc>
                  <a:txBody>
                    <a:bodyPr/>
                    <a:lstStyle/>
                    <a:p>
                      <a:pPr>
                        <a:lnSpc>
                          <a:spcPct val="115000"/>
                        </a:lnSpc>
                        <a:spcAft>
                          <a:spcPts val="0"/>
                        </a:spcAft>
                      </a:pPr>
                      <a:r>
                        <a:rPr lang="en-GB" sz="1000" b="1">
                          <a:latin typeface="+mj-lt"/>
                          <a:ea typeface="Times New Roman"/>
                          <a:cs typeface="Times New Roman"/>
                        </a:rPr>
                        <a:t>2</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6D9F1"/>
                    </a:solidFill>
                  </a:tcPr>
                </a:tc>
                <a:tc>
                  <a:txBody>
                    <a:bodyPr/>
                    <a:lstStyle/>
                    <a:p>
                      <a:pPr>
                        <a:lnSpc>
                          <a:spcPct val="115000"/>
                        </a:lnSpc>
                        <a:spcAft>
                          <a:spcPts val="0"/>
                        </a:spcAft>
                      </a:pPr>
                      <a:r>
                        <a:rPr lang="en-GB" sz="1000" b="1">
                          <a:latin typeface="+mj-lt"/>
                          <a:ea typeface="Times New Roman"/>
                          <a:cs typeface="Times New Roman"/>
                        </a:rPr>
                        <a:t>2</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6D9F1"/>
                    </a:solidFill>
                  </a:tcPr>
                </a:tc>
                <a:tc>
                  <a:txBody>
                    <a:bodyPr/>
                    <a:lstStyle/>
                    <a:p>
                      <a:pPr>
                        <a:lnSpc>
                          <a:spcPct val="115000"/>
                        </a:lnSpc>
                        <a:spcAft>
                          <a:spcPts val="0"/>
                        </a:spcAft>
                      </a:pPr>
                      <a:r>
                        <a:rPr lang="en-GB" sz="1000" b="1">
                          <a:latin typeface="+mj-lt"/>
                          <a:ea typeface="Times New Roman"/>
                          <a:cs typeface="Times New Roman"/>
                        </a:rPr>
                        <a:t>2</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6D9F1"/>
                    </a:solidFill>
                  </a:tcPr>
                </a:tc>
                <a:tc>
                  <a:txBody>
                    <a:bodyPr/>
                    <a:lstStyle/>
                    <a:p>
                      <a:pPr>
                        <a:lnSpc>
                          <a:spcPct val="115000"/>
                        </a:lnSpc>
                        <a:spcAft>
                          <a:spcPts val="0"/>
                        </a:spcAft>
                      </a:pPr>
                      <a:r>
                        <a:rPr lang="en-GB" sz="1000" b="1">
                          <a:latin typeface="+mj-lt"/>
                          <a:ea typeface="Times New Roman"/>
                          <a:cs typeface="Times New Roman"/>
                        </a:rPr>
                        <a:t>1</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5B3D7"/>
                    </a:solidFill>
                  </a:tcPr>
                </a:tc>
              </a:tr>
              <a:tr h="334292">
                <a:tc>
                  <a:txBody>
                    <a:bodyPr/>
                    <a:lstStyle/>
                    <a:p>
                      <a:pPr>
                        <a:lnSpc>
                          <a:spcPct val="115000"/>
                        </a:lnSpc>
                        <a:spcAft>
                          <a:spcPts val="0"/>
                        </a:spcAft>
                      </a:pPr>
                      <a:r>
                        <a:rPr lang="en-GB" sz="900">
                          <a:latin typeface="+mj-lt"/>
                          <a:ea typeface="Times New Roman"/>
                          <a:cs typeface="Times New Roman"/>
                        </a:rPr>
                        <a:t>Aa</a:t>
                      </a:r>
                      <a:endParaRPr lang="en-GB" sz="1000">
                        <a:latin typeface="+mj-lt"/>
                        <a:ea typeface="Calibri"/>
                        <a:cs typeface="Times New Roman"/>
                      </a:endParaRPr>
                    </a:p>
                    <a:p>
                      <a:pPr>
                        <a:lnSpc>
                          <a:spcPct val="115000"/>
                        </a:lnSpc>
                        <a:spcAft>
                          <a:spcPts val="0"/>
                        </a:spcAft>
                      </a:pPr>
                      <a:r>
                        <a:rPr lang="en-GB" sz="900">
                          <a:latin typeface="+mj-lt"/>
                          <a:ea typeface="Times New Roman"/>
                          <a:cs typeface="Times New Roman"/>
                        </a:rPr>
                        <a:t>aa</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1000" b="1">
                          <a:latin typeface="+mj-lt"/>
                          <a:ea typeface="Times New Roman"/>
                          <a:cs typeface="Times New Roman"/>
                        </a:rPr>
                        <a:t>5</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6E3BC"/>
                    </a:solidFill>
                  </a:tcPr>
                </a:tc>
                <a:tc>
                  <a:txBody>
                    <a:bodyPr/>
                    <a:lstStyle/>
                    <a:p>
                      <a:pPr>
                        <a:lnSpc>
                          <a:spcPct val="115000"/>
                        </a:lnSpc>
                        <a:spcAft>
                          <a:spcPts val="0"/>
                        </a:spcAft>
                      </a:pPr>
                      <a:r>
                        <a:rPr lang="en-GB" sz="1000" b="1">
                          <a:latin typeface="+mj-lt"/>
                          <a:ea typeface="Times New Roman"/>
                          <a:cs typeface="Times New Roman"/>
                        </a:rPr>
                        <a:t>4</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nSpc>
                          <a:spcPct val="115000"/>
                        </a:lnSpc>
                        <a:spcAft>
                          <a:spcPts val="0"/>
                        </a:spcAft>
                      </a:pPr>
                      <a:r>
                        <a:rPr lang="en-GB" sz="1000" b="1">
                          <a:latin typeface="+mj-lt"/>
                          <a:ea typeface="Times New Roman"/>
                          <a:cs typeface="Times New Roman"/>
                        </a:rPr>
                        <a:t>4</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nSpc>
                          <a:spcPct val="115000"/>
                        </a:lnSpc>
                        <a:spcAft>
                          <a:spcPts val="0"/>
                        </a:spcAft>
                      </a:pPr>
                      <a:r>
                        <a:rPr lang="en-GB" sz="1000" b="1" dirty="0">
                          <a:latin typeface="+mj-lt"/>
                          <a:ea typeface="Times New Roman"/>
                          <a:cs typeface="Times New Roman"/>
                        </a:rPr>
                        <a:t>4</a:t>
                      </a:r>
                      <a:endParaRPr lang="en-GB" sz="1000" dirty="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nSpc>
                          <a:spcPct val="115000"/>
                        </a:lnSpc>
                        <a:spcAft>
                          <a:spcPts val="0"/>
                        </a:spcAft>
                      </a:pPr>
                      <a:r>
                        <a:rPr lang="en-GB" sz="1000" b="1">
                          <a:latin typeface="+mj-lt"/>
                          <a:ea typeface="Times New Roman"/>
                          <a:cs typeface="Times New Roman"/>
                        </a:rPr>
                        <a:t>4</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nSpc>
                          <a:spcPct val="115000"/>
                        </a:lnSpc>
                        <a:spcAft>
                          <a:spcPts val="0"/>
                        </a:spcAft>
                      </a:pPr>
                      <a:r>
                        <a:rPr lang="en-GB" sz="1000" b="1">
                          <a:latin typeface="+mj-lt"/>
                          <a:ea typeface="Times New Roman"/>
                          <a:cs typeface="Times New Roman"/>
                        </a:rPr>
                        <a:t>3</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6DDE8"/>
                    </a:solidFill>
                  </a:tcPr>
                </a:tc>
                <a:tc>
                  <a:txBody>
                    <a:bodyPr/>
                    <a:lstStyle/>
                    <a:p>
                      <a:pPr>
                        <a:lnSpc>
                          <a:spcPct val="115000"/>
                        </a:lnSpc>
                        <a:spcAft>
                          <a:spcPts val="0"/>
                        </a:spcAft>
                      </a:pPr>
                      <a:r>
                        <a:rPr lang="en-GB" sz="1000" b="1">
                          <a:latin typeface="+mj-lt"/>
                          <a:ea typeface="Times New Roman"/>
                          <a:cs typeface="Times New Roman"/>
                        </a:rPr>
                        <a:t>3</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6DDE8"/>
                    </a:solidFill>
                  </a:tcPr>
                </a:tc>
                <a:tc>
                  <a:txBody>
                    <a:bodyPr/>
                    <a:lstStyle/>
                    <a:p>
                      <a:pPr>
                        <a:lnSpc>
                          <a:spcPct val="115000"/>
                        </a:lnSpc>
                        <a:spcAft>
                          <a:spcPts val="0"/>
                        </a:spcAft>
                      </a:pPr>
                      <a:r>
                        <a:rPr lang="en-GB" sz="1000" b="1">
                          <a:latin typeface="+mj-lt"/>
                          <a:ea typeface="Times New Roman"/>
                          <a:cs typeface="Times New Roman"/>
                        </a:rPr>
                        <a:t>3</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6DDE8"/>
                    </a:solidFill>
                  </a:tcPr>
                </a:tc>
                <a:tc>
                  <a:txBody>
                    <a:bodyPr/>
                    <a:lstStyle/>
                    <a:p>
                      <a:pPr>
                        <a:lnSpc>
                          <a:spcPct val="115000"/>
                        </a:lnSpc>
                        <a:spcAft>
                          <a:spcPts val="0"/>
                        </a:spcAft>
                      </a:pPr>
                      <a:r>
                        <a:rPr lang="en-GB" sz="1000" b="1">
                          <a:latin typeface="+mj-lt"/>
                          <a:ea typeface="Times New Roman"/>
                          <a:cs typeface="Times New Roman"/>
                        </a:rPr>
                        <a:t>3</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6DDE8"/>
                    </a:solidFill>
                  </a:tcPr>
                </a:tc>
                <a:tc>
                  <a:txBody>
                    <a:bodyPr/>
                    <a:lstStyle/>
                    <a:p>
                      <a:pPr>
                        <a:lnSpc>
                          <a:spcPct val="115000"/>
                        </a:lnSpc>
                        <a:spcAft>
                          <a:spcPts val="0"/>
                        </a:spcAft>
                      </a:pPr>
                      <a:r>
                        <a:rPr lang="en-GB" sz="1000" b="1">
                          <a:latin typeface="+mj-lt"/>
                          <a:ea typeface="Times New Roman"/>
                          <a:cs typeface="Times New Roman"/>
                        </a:rPr>
                        <a:t>3</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6DDE8"/>
                    </a:solidFill>
                  </a:tcPr>
                </a:tc>
                <a:tc>
                  <a:txBody>
                    <a:bodyPr/>
                    <a:lstStyle/>
                    <a:p>
                      <a:pPr>
                        <a:lnSpc>
                          <a:spcPct val="115000"/>
                        </a:lnSpc>
                        <a:spcAft>
                          <a:spcPts val="0"/>
                        </a:spcAft>
                      </a:pPr>
                      <a:r>
                        <a:rPr lang="en-GB" sz="1000" b="1">
                          <a:latin typeface="+mj-lt"/>
                          <a:ea typeface="Times New Roman"/>
                          <a:cs typeface="Times New Roman"/>
                        </a:rPr>
                        <a:t>3</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6DDE8"/>
                    </a:solidFill>
                  </a:tcPr>
                </a:tc>
                <a:tc>
                  <a:txBody>
                    <a:bodyPr/>
                    <a:lstStyle/>
                    <a:p>
                      <a:pPr>
                        <a:lnSpc>
                          <a:spcPct val="115000"/>
                        </a:lnSpc>
                        <a:spcAft>
                          <a:spcPts val="0"/>
                        </a:spcAft>
                      </a:pPr>
                      <a:r>
                        <a:rPr lang="en-GB" sz="1000" b="1">
                          <a:latin typeface="+mj-lt"/>
                          <a:ea typeface="Times New Roman"/>
                          <a:cs typeface="Times New Roman"/>
                        </a:rPr>
                        <a:t>2</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6D9F1"/>
                    </a:solidFill>
                  </a:tcPr>
                </a:tc>
                <a:tc>
                  <a:txBody>
                    <a:bodyPr/>
                    <a:lstStyle/>
                    <a:p>
                      <a:pPr>
                        <a:lnSpc>
                          <a:spcPct val="115000"/>
                        </a:lnSpc>
                        <a:spcAft>
                          <a:spcPts val="0"/>
                        </a:spcAft>
                      </a:pPr>
                      <a:r>
                        <a:rPr lang="en-GB" sz="1000" b="1">
                          <a:latin typeface="+mj-lt"/>
                          <a:ea typeface="Times New Roman"/>
                          <a:cs typeface="Times New Roman"/>
                        </a:rPr>
                        <a:t>2</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6D9F1"/>
                    </a:solidFill>
                  </a:tcPr>
                </a:tc>
                <a:tc>
                  <a:txBody>
                    <a:bodyPr/>
                    <a:lstStyle/>
                    <a:p>
                      <a:pPr>
                        <a:lnSpc>
                          <a:spcPct val="115000"/>
                        </a:lnSpc>
                        <a:spcAft>
                          <a:spcPts val="0"/>
                        </a:spcAft>
                      </a:pPr>
                      <a:r>
                        <a:rPr lang="en-GB" sz="1000" b="1">
                          <a:latin typeface="+mj-lt"/>
                          <a:ea typeface="Times New Roman"/>
                          <a:cs typeface="Times New Roman"/>
                        </a:rPr>
                        <a:t>2</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6D9F1"/>
                    </a:solidFill>
                  </a:tcPr>
                </a:tc>
                <a:tc>
                  <a:txBody>
                    <a:bodyPr/>
                    <a:lstStyle/>
                    <a:p>
                      <a:pPr>
                        <a:lnSpc>
                          <a:spcPct val="115000"/>
                        </a:lnSpc>
                        <a:spcAft>
                          <a:spcPts val="0"/>
                        </a:spcAft>
                      </a:pPr>
                      <a:r>
                        <a:rPr lang="en-GB" sz="1000" b="1">
                          <a:latin typeface="+mj-lt"/>
                          <a:ea typeface="Times New Roman"/>
                          <a:cs typeface="Times New Roman"/>
                        </a:rPr>
                        <a:t>2</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6D9F1"/>
                    </a:solidFill>
                  </a:tcPr>
                </a:tc>
                <a:tc>
                  <a:txBody>
                    <a:bodyPr/>
                    <a:lstStyle/>
                    <a:p>
                      <a:pPr>
                        <a:lnSpc>
                          <a:spcPct val="115000"/>
                        </a:lnSpc>
                        <a:spcAft>
                          <a:spcPts val="0"/>
                        </a:spcAft>
                      </a:pPr>
                      <a:r>
                        <a:rPr lang="en-GB" sz="1000" b="1">
                          <a:latin typeface="+mj-lt"/>
                          <a:ea typeface="Times New Roman"/>
                          <a:cs typeface="Times New Roman"/>
                        </a:rPr>
                        <a:t>1</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5B3D7"/>
                    </a:solidFill>
                  </a:tcPr>
                </a:tc>
              </a:tr>
              <a:tr h="334292">
                <a:tc>
                  <a:txBody>
                    <a:bodyPr/>
                    <a:lstStyle/>
                    <a:p>
                      <a:pPr>
                        <a:lnSpc>
                          <a:spcPct val="115000"/>
                        </a:lnSpc>
                        <a:spcAft>
                          <a:spcPts val="0"/>
                        </a:spcAft>
                      </a:pPr>
                      <a:r>
                        <a:rPr lang="en-GB" sz="900">
                          <a:latin typeface="+mj-lt"/>
                          <a:ea typeface="Times New Roman"/>
                          <a:cs typeface="Times New Roman"/>
                        </a:rPr>
                        <a:t>aa</a:t>
                      </a:r>
                      <a:endParaRPr lang="en-GB" sz="1000">
                        <a:latin typeface="+mj-lt"/>
                        <a:ea typeface="Calibri"/>
                        <a:cs typeface="Times New Roman"/>
                      </a:endParaRPr>
                    </a:p>
                    <a:p>
                      <a:pPr>
                        <a:lnSpc>
                          <a:spcPct val="115000"/>
                        </a:lnSpc>
                        <a:spcAft>
                          <a:spcPts val="0"/>
                        </a:spcAft>
                      </a:pPr>
                      <a:r>
                        <a:rPr lang="en-GB" sz="900">
                          <a:latin typeface="+mj-lt"/>
                          <a:ea typeface="Times New Roman"/>
                          <a:cs typeface="Times New Roman"/>
                        </a:rPr>
                        <a:t>aa</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1000" b="1">
                          <a:latin typeface="+mj-lt"/>
                          <a:ea typeface="Times New Roman"/>
                          <a:cs typeface="Times New Roman"/>
                        </a:rPr>
                        <a:t>4</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nSpc>
                          <a:spcPct val="115000"/>
                        </a:lnSpc>
                        <a:spcAft>
                          <a:spcPts val="0"/>
                        </a:spcAft>
                      </a:pPr>
                      <a:r>
                        <a:rPr lang="en-GB" sz="1000" b="1" dirty="0">
                          <a:latin typeface="+mj-lt"/>
                          <a:ea typeface="Times New Roman"/>
                          <a:cs typeface="Times New Roman"/>
                        </a:rPr>
                        <a:t>3</a:t>
                      </a:r>
                      <a:endParaRPr lang="en-GB" sz="1000" dirty="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6DDE8"/>
                    </a:solidFill>
                  </a:tcPr>
                </a:tc>
                <a:tc>
                  <a:txBody>
                    <a:bodyPr/>
                    <a:lstStyle/>
                    <a:p>
                      <a:pPr>
                        <a:lnSpc>
                          <a:spcPct val="115000"/>
                        </a:lnSpc>
                        <a:spcAft>
                          <a:spcPts val="0"/>
                        </a:spcAft>
                      </a:pPr>
                      <a:r>
                        <a:rPr lang="en-GB" sz="1000" b="1">
                          <a:latin typeface="+mj-lt"/>
                          <a:ea typeface="Times New Roman"/>
                          <a:cs typeface="Times New Roman"/>
                        </a:rPr>
                        <a:t>3</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6DDE8"/>
                    </a:solidFill>
                  </a:tcPr>
                </a:tc>
                <a:tc>
                  <a:txBody>
                    <a:bodyPr/>
                    <a:lstStyle/>
                    <a:p>
                      <a:pPr>
                        <a:lnSpc>
                          <a:spcPct val="115000"/>
                        </a:lnSpc>
                        <a:spcAft>
                          <a:spcPts val="0"/>
                        </a:spcAft>
                      </a:pPr>
                      <a:r>
                        <a:rPr lang="en-GB" sz="1000" b="1">
                          <a:latin typeface="+mj-lt"/>
                          <a:ea typeface="Times New Roman"/>
                          <a:cs typeface="Times New Roman"/>
                        </a:rPr>
                        <a:t>3</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6DDE8"/>
                    </a:solidFill>
                  </a:tcPr>
                </a:tc>
                <a:tc>
                  <a:txBody>
                    <a:bodyPr/>
                    <a:lstStyle/>
                    <a:p>
                      <a:pPr>
                        <a:lnSpc>
                          <a:spcPct val="115000"/>
                        </a:lnSpc>
                        <a:spcAft>
                          <a:spcPts val="0"/>
                        </a:spcAft>
                      </a:pPr>
                      <a:r>
                        <a:rPr lang="en-GB" sz="1000" b="1">
                          <a:latin typeface="+mj-lt"/>
                          <a:ea typeface="Times New Roman"/>
                          <a:cs typeface="Times New Roman"/>
                        </a:rPr>
                        <a:t>3</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6DDE8"/>
                    </a:solidFill>
                  </a:tcPr>
                </a:tc>
                <a:tc>
                  <a:txBody>
                    <a:bodyPr/>
                    <a:lstStyle/>
                    <a:p>
                      <a:pPr>
                        <a:lnSpc>
                          <a:spcPct val="115000"/>
                        </a:lnSpc>
                        <a:spcAft>
                          <a:spcPts val="0"/>
                        </a:spcAft>
                      </a:pPr>
                      <a:r>
                        <a:rPr lang="en-GB" sz="1000" b="1">
                          <a:latin typeface="+mj-lt"/>
                          <a:ea typeface="Times New Roman"/>
                          <a:cs typeface="Times New Roman"/>
                        </a:rPr>
                        <a:t>2</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6D9F1"/>
                    </a:solidFill>
                  </a:tcPr>
                </a:tc>
                <a:tc>
                  <a:txBody>
                    <a:bodyPr/>
                    <a:lstStyle/>
                    <a:p>
                      <a:pPr>
                        <a:lnSpc>
                          <a:spcPct val="115000"/>
                        </a:lnSpc>
                        <a:spcAft>
                          <a:spcPts val="0"/>
                        </a:spcAft>
                      </a:pPr>
                      <a:r>
                        <a:rPr lang="en-GB" sz="1000" b="1">
                          <a:latin typeface="+mj-lt"/>
                          <a:ea typeface="Times New Roman"/>
                          <a:cs typeface="Times New Roman"/>
                        </a:rPr>
                        <a:t>2</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6D9F1"/>
                    </a:solidFill>
                  </a:tcPr>
                </a:tc>
                <a:tc>
                  <a:txBody>
                    <a:bodyPr/>
                    <a:lstStyle/>
                    <a:p>
                      <a:pPr>
                        <a:lnSpc>
                          <a:spcPct val="115000"/>
                        </a:lnSpc>
                        <a:spcAft>
                          <a:spcPts val="0"/>
                        </a:spcAft>
                      </a:pPr>
                      <a:r>
                        <a:rPr lang="en-GB" sz="1000" b="1">
                          <a:latin typeface="+mj-lt"/>
                          <a:ea typeface="Times New Roman"/>
                          <a:cs typeface="Times New Roman"/>
                        </a:rPr>
                        <a:t>2</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6D9F1"/>
                    </a:solidFill>
                  </a:tcPr>
                </a:tc>
                <a:tc>
                  <a:txBody>
                    <a:bodyPr/>
                    <a:lstStyle/>
                    <a:p>
                      <a:pPr>
                        <a:lnSpc>
                          <a:spcPct val="115000"/>
                        </a:lnSpc>
                        <a:spcAft>
                          <a:spcPts val="0"/>
                        </a:spcAft>
                      </a:pPr>
                      <a:r>
                        <a:rPr lang="en-GB" sz="1000" b="1">
                          <a:latin typeface="+mj-lt"/>
                          <a:ea typeface="Times New Roman"/>
                          <a:cs typeface="Times New Roman"/>
                        </a:rPr>
                        <a:t>2</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6D9F1"/>
                    </a:solidFill>
                  </a:tcPr>
                </a:tc>
                <a:tc>
                  <a:txBody>
                    <a:bodyPr/>
                    <a:lstStyle/>
                    <a:p>
                      <a:pPr>
                        <a:lnSpc>
                          <a:spcPct val="115000"/>
                        </a:lnSpc>
                        <a:spcAft>
                          <a:spcPts val="0"/>
                        </a:spcAft>
                      </a:pPr>
                      <a:r>
                        <a:rPr lang="en-GB" sz="1000" b="1">
                          <a:latin typeface="+mj-lt"/>
                          <a:ea typeface="Times New Roman"/>
                          <a:cs typeface="Times New Roman"/>
                        </a:rPr>
                        <a:t>2</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6D9F1"/>
                    </a:solidFill>
                  </a:tcPr>
                </a:tc>
                <a:tc>
                  <a:txBody>
                    <a:bodyPr/>
                    <a:lstStyle/>
                    <a:p>
                      <a:pPr>
                        <a:lnSpc>
                          <a:spcPct val="115000"/>
                        </a:lnSpc>
                        <a:spcAft>
                          <a:spcPts val="0"/>
                        </a:spcAft>
                      </a:pPr>
                      <a:r>
                        <a:rPr lang="en-GB" sz="1000" b="1">
                          <a:latin typeface="+mj-lt"/>
                          <a:ea typeface="Times New Roman"/>
                          <a:cs typeface="Times New Roman"/>
                        </a:rPr>
                        <a:t>2</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6D9F1"/>
                    </a:solidFill>
                  </a:tcPr>
                </a:tc>
                <a:tc>
                  <a:txBody>
                    <a:bodyPr/>
                    <a:lstStyle/>
                    <a:p>
                      <a:pPr>
                        <a:lnSpc>
                          <a:spcPct val="115000"/>
                        </a:lnSpc>
                        <a:spcAft>
                          <a:spcPts val="0"/>
                        </a:spcAft>
                      </a:pPr>
                      <a:r>
                        <a:rPr lang="en-GB" sz="1000" b="1">
                          <a:latin typeface="+mj-lt"/>
                          <a:ea typeface="Times New Roman"/>
                          <a:cs typeface="Times New Roman"/>
                        </a:rPr>
                        <a:t>1</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5B3D7"/>
                    </a:solidFill>
                  </a:tcPr>
                </a:tc>
                <a:tc>
                  <a:txBody>
                    <a:bodyPr/>
                    <a:lstStyle/>
                    <a:p>
                      <a:pPr>
                        <a:lnSpc>
                          <a:spcPct val="115000"/>
                        </a:lnSpc>
                        <a:spcAft>
                          <a:spcPts val="0"/>
                        </a:spcAft>
                      </a:pPr>
                      <a:r>
                        <a:rPr lang="en-GB" sz="1000" b="1">
                          <a:latin typeface="+mj-lt"/>
                          <a:ea typeface="Times New Roman"/>
                          <a:cs typeface="Times New Roman"/>
                        </a:rPr>
                        <a:t>1</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5B3D7"/>
                    </a:solidFill>
                  </a:tcPr>
                </a:tc>
                <a:tc>
                  <a:txBody>
                    <a:bodyPr/>
                    <a:lstStyle/>
                    <a:p>
                      <a:pPr>
                        <a:lnSpc>
                          <a:spcPct val="115000"/>
                        </a:lnSpc>
                        <a:spcAft>
                          <a:spcPts val="0"/>
                        </a:spcAft>
                      </a:pPr>
                      <a:r>
                        <a:rPr lang="en-GB" sz="1000" b="1">
                          <a:latin typeface="+mj-lt"/>
                          <a:ea typeface="Times New Roman"/>
                          <a:cs typeface="Times New Roman"/>
                        </a:rPr>
                        <a:t>1</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5B3D7"/>
                    </a:solidFill>
                  </a:tcPr>
                </a:tc>
                <a:tc>
                  <a:txBody>
                    <a:bodyPr/>
                    <a:lstStyle/>
                    <a:p>
                      <a:pPr>
                        <a:lnSpc>
                          <a:spcPct val="115000"/>
                        </a:lnSpc>
                        <a:spcAft>
                          <a:spcPts val="0"/>
                        </a:spcAft>
                      </a:pPr>
                      <a:r>
                        <a:rPr lang="en-GB" sz="1000" b="1">
                          <a:latin typeface="+mj-lt"/>
                          <a:ea typeface="Times New Roman"/>
                          <a:cs typeface="Times New Roman"/>
                        </a:rPr>
                        <a:t>1</a:t>
                      </a:r>
                      <a:endParaRPr lang="en-GB" sz="100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5B3D7"/>
                    </a:solidFill>
                  </a:tcPr>
                </a:tc>
                <a:tc>
                  <a:txBody>
                    <a:bodyPr/>
                    <a:lstStyle/>
                    <a:p>
                      <a:pPr>
                        <a:lnSpc>
                          <a:spcPct val="115000"/>
                        </a:lnSpc>
                        <a:spcAft>
                          <a:spcPts val="0"/>
                        </a:spcAft>
                      </a:pPr>
                      <a:r>
                        <a:rPr lang="en-GB" sz="1000" b="1" dirty="0">
                          <a:latin typeface="+mj-lt"/>
                          <a:ea typeface="Times New Roman"/>
                          <a:cs typeface="Times New Roman"/>
                        </a:rPr>
                        <a:t>0</a:t>
                      </a:r>
                      <a:endParaRPr lang="en-GB" sz="1000" dirty="0">
                        <a:latin typeface="+mj-lt"/>
                        <a:ea typeface="Calibri"/>
                        <a:cs typeface="Times New Roman"/>
                      </a:endParaRPr>
                    </a:p>
                  </a:txBody>
                  <a:tcPr marL="11719" marR="11719" marT="11719" marB="11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bl>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dirty="0" smtClean="0"/>
              <a:t>Frequency Distribution Table</a:t>
            </a:r>
            <a:endParaRPr lang="en-GB" sz="3600" dirty="0"/>
          </a:p>
        </p:txBody>
      </p:sp>
      <p:graphicFrame>
        <p:nvGraphicFramePr>
          <p:cNvPr id="4" name="Table 3"/>
          <p:cNvGraphicFramePr>
            <a:graphicFrameLocks noGrp="1"/>
          </p:cNvGraphicFramePr>
          <p:nvPr/>
        </p:nvGraphicFramePr>
        <p:xfrm>
          <a:off x="285720" y="2571744"/>
          <a:ext cx="8215370" cy="642942"/>
        </p:xfrm>
        <a:graphic>
          <a:graphicData uri="http://schemas.openxmlformats.org/drawingml/2006/table">
            <a:tbl>
              <a:tblPr/>
              <a:tblGrid>
                <a:gridCol w="1000131"/>
                <a:gridCol w="607920"/>
                <a:gridCol w="814248"/>
                <a:gridCol w="832915"/>
                <a:gridCol w="832915"/>
                <a:gridCol w="832915"/>
                <a:gridCol w="832915"/>
                <a:gridCol w="832915"/>
                <a:gridCol w="814248"/>
                <a:gridCol w="814248"/>
              </a:tblGrid>
              <a:tr h="321471">
                <a:tc>
                  <a:txBody>
                    <a:bodyPr/>
                    <a:lstStyle/>
                    <a:p>
                      <a:pPr algn="ctr">
                        <a:lnSpc>
                          <a:spcPct val="115000"/>
                        </a:lnSpc>
                        <a:spcAft>
                          <a:spcPts val="1000"/>
                        </a:spcAft>
                      </a:pPr>
                      <a:r>
                        <a:rPr lang="en-GB" sz="1200" b="1" dirty="0">
                          <a:latin typeface="Arial"/>
                          <a:ea typeface="Times New Roman"/>
                          <a:cs typeface="Times New Roman"/>
                        </a:rPr>
                        <a:t>Number</a:t>
                      </a:r>
                      <a:endParaRPr lang="en-GB" sz="1100" dirty="0">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1000"/>
                        </a:spcAft>
                      </a:pPr>
                      <a:r>
                        <a:rPr lang="en-GB" sz="1200" b="1">
                          <a:latin typeface="Arial"/>
                          <a:ea typeface="Times New Roman"/>
                          <a:cs typeface="Times New Roman"/>
                        </a:rPr>
                        <a:t>1</a:t>
                      </a:r>
                      <a:endParaRPr lang="en-GB" sz="1100">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1000"/>
                        </a:spcAft>
                      </a:pPr>
                      <a:r>
                        <a:rPr lang="en-GB" sz="1200" b="1">
                          <a:latin typeface="Arial"/>
                          <a:ea typeface="Times New Roman"/>
                          <a:cs typeface="Times New Roman"/>
                        </a:rPr>
                        <a:t>8</a:t>
                      </a:r>
                      <a:endParaRPr lang="en-GB" sz="1100">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1000"/>
                        </a:spcAft>
                      </a:pPr>
                      <a:r>
                        <a:rPr lang="en-GB" sz="1200" b="1">
                          <a:latin typeface="Arial"/>
                          <a:ea typeface="Times New Roman"/>
                          <a:cs typeface="Times New Roman"/>
                        </a:rPr>
                        <a:t>24</a:t>
                      </a:r>
                      <a:endParaRPr lang="en-GB" sz="1100">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1000"/>
                        </a:spcAft>
                      </a:pPr>
                      <a:r>
                        <a:rPr lang="en-GB" sz="1200" b="1">
                          <a:latin typeface="Arial"/>
                          <a:ea typeface="Times New Roman"/>
                          <a:cs typeface="Times New Roman"/>
                        </a:rPr>
                        <a:t>56</a:t>
                      </a:r>
                      <a:endParaRPr lang="en-GB" sz="1100">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1000"/>
                        </a:spcAft>
                      </a:pPr>
                      <a:r>
                        <a:rPr lang="en-GB" sz="1200" b="1">
                          <a:latin typeface="Arial"/>
                          <a:ea typeface="Times New Roman"/>
                          <a:cs typeface="Times New Roman"/>
                        </a:rPr>
                        <a:t>68</a:t>
                      </a:r>
                      <a:endParaRPr lang="en-GB" sz="1100">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1000"/>
                        </a:spcAft>
                      </a:pPr>
                      <a:r>
                        <a:rPr lang="en-GB" sz="1200" b="1">
                          <a:latin typeface="Arial"/>
                          <a:ea typeface="Times New Roman"/>
                          <a:cs typeface="Times New Roman"/>
                        </a:rPr>
                        <a:t>56</a:t>
                      </a:r>
                      <a:endParaRPr lang="en-GB" sz="1100">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1000"/>
                        </a:spcAft>
                      </a:pPr>
                      <a:r>
                        <a:rPr lang="en-GB" sz="1200" b="1">
                          <a:latin typeface="Arial"/>
                          <a:ea typeface="Times New Roman"/>
                          <a:cs typeface="Times New Roman"/>
                        </a:rPr>
                        <a:t>24</a:t>
                      </a:r>
                      <a:endParaRPr lang="en-GB" sz="1100">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1000"/>
                        </a:spcAft>
                      </a:pPr>
                      <a:r>
                        <a:rPr lang="en-GB" sz="1200" b="1">
                          <a:latin typeface="Arial"/>
                          <a:ea typeface="Times New Roman"/>
                          <a:cs typeface="Times New Roman"/>
                        </a:rPr>
                        <a:t>8</a:t>
                      </a:r>
                      <a:endParaRPr lang="en-GB" sz="1100">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1000"/>
                        </a:spcAft>
                      </a:pPr>
                      <a:r>
                        <a:rPr lang="en-GB" sz="1200" b="1">
                          <a:latin typeface="Arial"/>
                          <a:ea typeface="Times New Roman"/>
                          <a:cs typeface="Times New Roman"/>
                        </a:rPr>
                        <a:t>1</a:t>
                      </a:r>
                      <a:endParaRPr lang="en-GB" sz="1100">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21471">
                <a:tc>
                  <a:txBody>
                    <a:bodyPr/>
                    <a:lstStyle/>
                    <a:p>
                      <a:pPr algn="ctr">
                        <a:lnSpc>
                          <a:spcPct val="115000"/>
                        </a:lnSpc>
                        <a:spcAft>
                          <a:spcPts val="1000"/>
                        </a:spcAft>
                      </a:pPr>
                      <a:r>
                        <a:rPr lang="en-GB" sz="1200" b="1">
                          <a:latin typeface="Arial"/>
                          <a:ea typeface="Times New Roman"/>
                          <a:cs typeface="Times New Roman"/>
                        </a:rPr>
                        <a:t>Category</a:t>
                      </a:r>
                      <a:endParaRPr lang="en-GB" sz="1100">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1000"/>
                        </a:spcAft>
                      </a:pPr>
                      <a:r>
                        <a:rPr lang="en-GB" sz="1200" b="1">
                          <a:latin typeface="Arial"/>
                          <a:ea typeface="Times New Roman"/>
                          <a:cs typeface="Times New Roman"/>
                        </a:rPr>
                        <a:t>0</a:t>
                      </a:r>
                      <a:endParaRPr lang="en-GB" sz="1100">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1000"/>
                        </a:spcAft>
                      </a:pPr>
                      <a:r>
                        <a:rPr lang="en-GB" sz="1200" b="1">
                          <a:latin typeface="Arial"/>
                          <a:ea typeface="Times New Roman"/>
                          <a:cs typeface="Times New Roman"/>
                        </a:rPr>
                        <a:t>1</a:t>
                      </a:r>
                      <a:endParaRPr lang="en-GB" sz="1100">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1000"/>
                        </a:spcAft>
                      </a:pPr>
                      <a:r>
                        <a:rPr lang="en-GB" sz="1200" b="1">
                          <a:latin typeface="Arial"/>
                          <a:ea typeface="Times New Roman"/>
                          <a:cs typeface="Times New Roman"/>
                        </a:rPr>
                        <a:t>2</a:t>
                      </a:r>
                      <a:endParaRPr lang="en-GB" sz="1100">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1000"/>
                        </a:spcAft>
                      </a:pPr>
                      <a:r>
                        <a:rPr lang="en-GB" sz="1200" b="1">
                          <a:latin typeface="Arial"/>
                          <a:ea typeface="Times New Roman"/>
                          <a:cs typeface="Times New Roman"/>
                        </a:rPr>
                        <a:t>3</a:t>
                      </a:r>
                      <a:endParaRPr lang="en-GB" sz="1100">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1000"/>
                        </a:spcAft>
                      </a:pPr>
                      <a:r>
                        <a:rPr lang="en-GB" sz="1200" b="1">
                          <a:latin typeface="Arial"/>
                          <a:ea typeface="Times New Roman"/>
                          <a:cs typeface="Times New Roman"/>
                        </a:rPr>
                        <a:t>4</a:t>
                      </a:r>
                      <a:endParaRPr lang="en-GB" sz="1100">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1000"/>
                        </a:spcAft>
                      </a:pPr>
                      <a:r>
                        <a:rPr lang="en-GB" sz="1200" b="1" dirty="0">
                          <a:latin typeface="Arial"/>
                          <a:ea typeface="Times New Roman"/>
                          <a:cs typeface="Times New Roman"/>
                        </a:rPr>
                        <a:t>5</a:t>
                      </a:r>
                      <a:endParaRPr lang="en-GB" sz="1100" dirty="0">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1000"/>
                        </a:spcAft>
                      </a:pPr>
                      <a:r>
                        <a:rPr lang="en-GB" sz="1200" b="1">
                          <a:latin typeface="Arial"/>
                          <a:ea typeface="Times New Roman"/>
                          <a:cs typeface="Times New Roman"/>
                        </a:rPr>
                        <a:t>6</a:t>
                      </a:r>
                      <a:endParaRPr lang="en-GB" sz="1100">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1000"/>
                        </a:spcAft>
                      </a:pPr>
                      <a:r>
                        <a:rPr lang="en-GB" sz="1200" b="1">
                          <a:latin typeface="Arial"/>
                          <a:ea typeface="Times New Roman"/>
                          <a:cs typeface="Times New Roman"/>
                        </a:rPr>
                        <a:t>7</a:t>
                      </a:r>
                      <a:endParaRPr lang="en-GB" sz="1100">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1000"/>
                        </a:spcAft>
                      </a:pPr>
                      <a:r>
                        <a:rPr lang="en-GB" sz="1200" b="1" dirty="0">
                          <a:latin typeface="Arial"/>
                          <a:ea typeface="Times New Roman"/>
                          <a:cs typeface="Times New Roman"/>
                        </a:rPr>
                        <a:t>8</a:t>
                      </a:r>
                      <a:endParaRPr lang="en-GB" sz="1100" dirty="0">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4282" y="142852"/>
            <a:ext cx="8229600" cy="796908"/>
          </a:xfrm>
        </p:spPr>
        <p:txBody>
          <a:bodyPr/>
          <a:lstStyle/>
          <a:p>
            <a:r>
              <a:rPr lang="en-GB" sz="3600" dirty="0" smtClean="0"/>
              <a:t>Frequency Distribution Chart</a:t>
            </a:r>
            <a:endParaRPr lang="en-GB" sz="3600" dirty="0"/>
          </a:p>
        </p:txBody>
      </p:sp>
      <p:graphicFrame>
        <p:nvGraphicFramePr>
          <p:cNvPr id="4" name="Chart 3"/>
          <p:cNvGraphicFramePr/>
          <p:nvPr/>
        </p:nvGraphicFramePr>
        <p:xfrm>
          <a:off x="2500298" y="1071546"/>
          <a:ext cx="4214842" cy="2571768"/>
        </p:xfrm>
        <a:graphic>
          <a:graphicData uri="http://schemas.openxmlformats.org/drawingml/2006/chart">
            <c:chart xmlns:c="http://schemas.openxmlformats.org/drawingml/2006/chart" xmlns:r="http://schemas.openxmlformats.org/officeDocument/2006/relationships" r:id="rId2"/>
          </a:graphicData>
        </a:graphic>
      </p:graphicFrame>
      <p:sp>
        <p:nvSpPr>
          <p:cNvPr id="66561" name="Rectangle 1"/>
          <p:cNvSpPr>
            <a:spLocks noChangeArrowheads="1"/>
          </p:cNvSpPr>
          <p:nvPr/>
        </p:nvSpPr>
        <p:spPr bwMode="auto">
          <a:xfrm>
            <a:off x="1285852" y="3714752"/>
            <a:ext cx="6715172" cy="21236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358775" marR="0" lvl="0" indent="-358775" algn="l" defTabSz="914400" rtl="0" eaLnBrk="1" fontAlgn="base" latinLnBrk="0" hangingPunct="1">
              <a:lnSpc>
                <a:spcPct val="100000"/>
              </a:lnSpc>
              <a:spcBef>
                <a:spcPct val="0"/>
              </a:spcBef>
              <a:spcAft>
                <a:spcPct val="0"/>
              </a:spcAft>
              <a:buClrTx/>
              <a:buSzTx/>
              <a:buFontTx/>
              <a:buChar char="•"/>
              <a:tabLst/>
            </a:pPr>
            <a:r>
              <a:rPr kumimoji="0" lang="en-GB"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Notice that the frequency distribution of phenotypes like the bell shaped curve  'Normal Distribution'. </a:t>
            </a:r>
            <a:endParaRPr kumimoji="0" lang="en-GB" sz="1200" b="0" i="0" u="none" strike="noStrike" cap="none" normalizeH="0" baseline="0" dirty="0" smtClean="0">
              <a:ln>
                <a:noFill/>
              </a:ln>
              <a:solidFill>
                <a:schemeClr val="tx1"/>
              </a:solidFill>
              <a:effectLst/>
              <a:latin typeface="Arial" pitchFamily="34" charset="0"/>
            </a:endParaRPr>
          </a:p>
          <a:p>
            <a:pPr marL="358775" marR="0" lvl="0" indent="-358775" algn="l" defTabSz="914400" rtl="0" eaLnBrk="0" fontAlgn="base" latinLnBrk="0" hangingPunct="0">
              <a:lnSpc>
                <a:spcPct val="100000"/>
              </a:lnSpc>
              <a:spcBef>
                <a:spcPct val="0"/>
              </a:spcBef>
              <a:spcAft>
                <a:spcPct val="0"/>
              </a:spcAft>
              <a:buClrTx/>
              <a:buSzTx/>
              <a:buFontTx/>
              <a:buChar char="•"/>
              <a:tabLst/>
            </a:pPr>
            <a:r>
              <a:rPr kumimoji="0" lang="en-GB"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For large numbers of genes or variables each gene or factor has a small additive effect, a Normal Distribution results.</a:t>
            </a:r>
            <a:endParaRPr kumimoji="0" lang="en-GB" sz="1200" b="0" i="0" u="none" strike="noStrike" cap="none" normalizeH="0" baseline="0" dirty="0" smtClean="0">
              <a:ln>
                <a:noFill/>
              </a:ln>
              <a:solidFill>
                <a:schemeClr val="tx1"/>
              </a:solidFill>
              <a:effectLst/>
              <a:latin typeface="Arial" pitchFamily="34" charset="0"/>
            </a:endParaRPr>
          </a:p>
          <a:p>
            <a:pPr marL="358775" marR="0" lvl="0" indent="-358775" algn="l" defTabSz="914400" rtl="0" eaLnBrk="0" fontAlgn="base" latinLnBrk="0" hangingPunct="0">
              <a:lnSpc>
                <a:spcPct val="100000"/>
              </a:lnSpc>
              <a:spcBef>
                <a:spcPct val="0"/>
              </a:spcBef>
              <a:spcAft>
                <a:spcPct val="0"/>
              </a:spcAft>
              <a:buClrTx/>
              <a:buSzTx/>
              <a:tabLst/>
            </a:pPr>
            <a:endParaRPr kumimoji="0" lang="en-GB" sz="32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smtClean="0"/>
              <a:t>Normal Distribution: “the natural distribution from basic gene theory”</a:t>
            </a:r>
            <a:endParaRPr lang="en-GB" dirty="0"/>
          </a:p>
        </p:txBody>
      </p:sp>
      <p:sp>
        <p:nvSpPr>
          <p:cNvPr id="3" name="Content Placeholder 2"/>
          <p:cNvSpPr>
            <a:spLocks noGrp="1"/>
          </p:cNvSpPr>
          <p:nvPr>
            <p:ph idx="1"/>
          </p:nvPr>
        </p:nvSpPr>
        <p:spPr>
          <a:xfrm>
            <a:off x="4500562" y="1857364"/>
            <a:ext cx="4186238" cy="2971808"/>
          </a:xfrm>
        </p:spPr>
        <p:txBody>
          <a:bodyPr/>
          <a:lstStyle/>
          <a:p>
            <a:pPr fontAlgn="t">
              <a:buNone/>
            </a:pPr>
            <a:r>
              <a:rPr lang="en-GB" sz="2000" b="1" dirty="0" smtClean="0"/>
              <a:t>Special </a:t>
            </a:r>
            <a:r>
              <a:rPr lang="en-GB" sz="2000" b="1" dirty="0" err="1" smtClean="0"/>
              <a:t>Charactersistics</a:t>
            </a:r>
            <a:r>
              <a:rPr lang="en-GB" sz="2000" b="1" dirty="0" smtClean="0"/>
              <a:t> 1 :</a:t>
            </a:r>
            <a:br>
              <a:rPr lang="en-GB" sz="2000" b="1" dirty="0" smtClean="0"/>
            </a:br>
            <a:r>
              <a:rPr lang="en-GB" sz="2000" b="1" dirty="0" smtClean="0"/>
              <a:t> </a:t>
            </a:r>
            <a:endParaRPr lang="en-GB" sz="2000" dirty="0" smtClean="0"/>
          </a:p>
          <a:p>
            <a:pPr lvl="0" fontAlgn="t"/>
            <a:r>
              <a:rPr lang="en-GB" sz="2000" dirty="0" smtClean="0"/>
              <a:t>Mean. Mode and Median are the same value</a:t>
            </a:r>
          </a:p>
          <a:p>
            <a:pPr lvl="0" fontAlgn="t"/>
            <a:r>
              <a:rPr lang="en-GB" sz="2000" dirty="0" smtClean="0"/>
              <a:t>Standard Deviation is 34.1%</a:t>
            </a:r>
          </a:p>
          <a:p>
            <a:pPr lvl="0" fontAlgn="t"/>
            <a:r>
              <a:rPr lang="en-GB" sz="2000" dirty="0" smtClean="0"/>
              <a:t>So  68.1% of values lie within one SD of the mean</a:t>
            </a:r>
          </a:p>
          <a:p>
            <a:pPr lvl="0" fontAlgn="t"/>
            <a:r>
              <a:rPr lang="en-GB" sz="2000" dirty="0" smtClean="0"/>
              <a:t>So 95.4% of values lie within 2SD of the mean </a:t>
            </a:r>
          </a:p>
          <a:p>
            <a:endParaRPr lang="en-GB" sz="1400" dirty="0"/>
          </a:p>
        </p:txBody>
      </p:sp>
      <p:pic>
        <p:nvPicPr>
          <p:cNvPr id="4" name="Picture 3"/>
          <p:cNvPicPr/>
          <p:nvPr/>
        </p:nvPicPr>
        <p:blipFill>
          <a:blip r:embed="rId2" cstate="print"/>
          <a:stretch>
            <a:fillRect/>
          </a:stretch>
        </p:blipFill>
        <p:spPr>
          <a:xfrm>
            <a:off x="357158" y="2143116"/>
            <a:ext cx="3810000" cy="1905000"/>
          </a:xfrm>
          <a:prstGeom prst="rect">
            <a:avLst/>
          </a:prstGeo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25470"/>
          </a:xfrm>
        </p:spPr>
        <p:txBody>
          <a:bodyPr/>
          <a:lstStyle/>
          <a:p>
            <a:r>
              <a:rPr lang="en-GB" sz="4000" dirty="0" smtClean="0"/>
              <a:t>The Variance </a:t>
            </a:r>
            <a:endParaRPr lang="en-GB" sz="4000" dirty="0"/>
          </a:p>
        </p:txBody>
      </p:sp>
      <p:sp>
        <p:nvSpPr>
          <p:cNvPr id="3" name="Content Placeholder 2"/>
          <p:cNvSpPr>
            <a:spLocks noGrp="1"/>
          </p:cNvSpPr>
          <p:nvPr>
            <p:ph idx="1"/>
          </p:nvPr>
        </p:nvSpPr>
        <p:spPr>
          <a:xfrm>
            <a:off x="428596" y="1357298"/>
            <a:ext cx="8229600" cy="4525963"/>
          </a:xfrm>
        </p:spPr>
        <p:txBody>
          <a:bodyPr/>
          <a:lstStyle/>
          <a:p>
            <a:pPr marL="0" indent="0" fontAlgn="t">
              <a:buNone/>
            </a:pPr>
            <a:r>
              <a:rPr lang="en-GB" sz="2400" dirty="0" smtClean="0"/>
              <a:t>In a population, variance is the average squared deviation from the population mean, as defined by the following formula: </a:t>
            </a:r>
          </a:p>
          <a:p>
            <a:pPr marL="0" indent="0" fontAlgn="t">
              <a:buNone/>
            </a:pPr>
            <a:r>
              <a:rPr lang="en-GB" sz="2400" dirty="0" smtClean="0"/>
              <a:t>                                 σ</a:t>
            </a:r>
            <a:r>
              <a:rPr lang="en-GB" sz="2400" baseline="30000" dirty="0" smtClean="0"/>
              <a:t>2</a:t>
            </a:r>
            <a:r>
              <a:rPr lang="en-GB" sz="2400" dirty="0" smtClean="0"/>
              <a:t> = Σ ( X</a:t>
            </a:r>
            <a:r>
              <a:rPr lang="en-GB" sz="2400" baseline="-25000" dirty="0" smtClean="0"/>
              <a:t>i</a:t>
            </a:r>
            <a:r>
              <a:rPr lang="en-GB" sz="2400" dirty="0" smtClean="0"/>
              <a:t> - μ )</a:t>
            </a:r>
            <a:r>
              <a:rPr lang="en-GB" sz="2400" baseline="30000" dirty="0" smtClean="0"/>
              <a:t>2</a:t>
            </a:r>
            <a:r>
              <a:rPr lang="en-GB" sz="2400" dirty="0" smtClean="0"/>
              <a:t> / N </a:t>
            </a:r>
          </a:p>
          <a:p>
            <a:pPr marL="0" indent="0" fontAlgn="t">
              <a:buNone/>
            </a:pPr>
            <a:r>
              <a:rPr lang="en-GB" sz="2400" dirty="0" smtClean="0"/>
              <a:t>where σ</a:t>
            </a:r>
            <a:r>
              <a:rPr lang="en-GB" sz="2400" baseline="30000" dirty="0" smtClean="0"/>
              <a:t>2</a:t>
            </a:r>
            <a:r>
              <a:rPr lang="en-GB" sz="2400" dirty="0" smtClean="0"/>
              <a:t> is the population variance, μ is the population mean, X</a:t>
            </a:r>
            <a:r>
              <a:rPr lang="en-GB" sz="2400" baseline="-25000" dirty="0" smtClean="0"/>
              <a:t>i</a:t>
            </a:r>
            <a:r>
              <a:rPr lang="en-GB" sz="2400" dirty="0" smtClean="0"/>
              <a:t> is the </a:t>
            </a:r>
            <a:r>
              <a:rPr lang="en-GB" sz="2400" i="1" dirty="0" err="1" smtClean="0"/>
              <a:t>i</a:t>
            </a:r>
            <a:r>
              <a:rPr lang="en-GB" sz="2400" dirty="0" err="1" smtClean="0"/>
              <a:t>th</a:t>
            </a:r>
            <a:r>
              <a:rPr lang="en-GB" sz="2400" dirty="0" smtClean="0"/>
              <a:t> element from the population, and N is the number of elements in the population. </a:t>
            </a:r>
          </a:p>
          <a:p>
            <a:endParaRPr lang="en-GB" sz="2400" dirty="0"/>
          </a:p>
        </p:txBody>
      </p:sp>
    </p:spTree>
    <p:extLst>
      <p:ext uri="{BB962C8B-B14F-4D97-AF65-F5344CB8AC3E}">
        <p14:creationId xmlns:p14="http://schemas.microsoft.com/office/powerpoint/2010/main" val="377230938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25470"/>
          </a:xfrm>
        </p:spPr>
        <p:txBody>
          <a:bodyPr/>
          <a:lstStyle/>
          <a:p>
            <a:r>
              <a:rPr lang="en-GB" sz="4000" dirty="0" smtClean="0"/>
              <a:t>The Variance </a:t>
            </a:r>
            <a:endParaRPr lang="en-GB" sz="4000" dirty="0"/>
          </a:p>
        </p:txBody>
      </p:sp>
      <p:sp>
        <p:nvSpPr>
          <p:cNvPr id="3" name="Content Placeholder 2"/>
          <p:cNvSpPr>
            <a:spLocks noGrp="1"/>
          </p:cNvSpPr>
          <p:nvPr>
            <p:ph idx="1"/>
          </p:nvPr>
        </p:nvSpPr>
        <p:spPr>
          <a:xfrm>
            <a:off x="428596" y="1357298"/>
            <a:ext cx="8229600" cy="4525963"/>
          </a:xfrm>
        </p:spPr>
        <p:txBody>
          <a:bodyPr/>
          <a:lstStyle/>
          <a:p>
            <a:pPr marL="0" indent="0" fontAlgn="t">
              <a:buNone/>
            </a:pPr>
            <a:r>
              <a:rPr lang="en-GB" sz="2400" dirty="0" smtClean="0"/>
              <a:t>In a population, variance is the average squared deviation from the population mean:</a:t>
            </a:r>
          </a:p>
          <a:p>
            <a:r>
              <a:rPr lang="en-GB" sz="2400" dirty="0" smtClean="0"/>
              <a:t>Example: Take 11 cards (1 to 11), ACE = 1 to Picture card =</a:t>
            </a:r>
            <a:r>
              <a:rPr lang="en-GB" sz="2400" dirty="0" smtClean="0"/>
              <a:t>11</a:t>
            </a:r>
            <a:endParaRPr lang="en-GB" sz="2400" dirty="0" smtClean="0"/>
          </a:p>
          <a:p>
            <a:r>
              <a:rPr lang="en-GB" sz="2400" dirty="0" smtClean="0"/>
              <a:t>What is the average? = 6</a:t>
            </a:r>
          </a:p>
          <a:p>
            <a:r>
              <a:rPr lang="en-GB" sz="2400" dirty="0" smtClean="0"/>
              <a:t>What is the total deviation from the mean?</a:t>
            </a:r>
          </a:p>
          <a:p>
            <a:endParaRPr lang="en-GB" sz="2400" dirty="0"/>
          </a:p>
        </p:txBody>
      </p:sp>
    </p:spTree>
    <p:extLst>
      <p:ext uri="{BB962C8B-B14F-4D97-AF65-F5344CB8AC3E}">
        <p14:creationId xmlns:p14="http://schemas.microsoft.com/office/powerpoint/2010/main" val="163579944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16632"/>
            <a:ext cx="8229600" cy="725470"/>
          </a:xfrm>
        </p:spPr>
        <p:txBody>
          <a:bodyPr/>
          <a:lstStyle/>
          <a:p>
            <a:pPr algn="l"/>
            <a:r>
              <a:rPr lang="en-GB" sz="4000" dirty="0" smtClean="0"/>
              <a:t>The Variance </a:t>
            </a:r>
            <a:endParaRPr lang="en-GB" sz="4000" dirty="0"/>
          </a:p>
        </p:txBody>
      </p:sp>
      <p:sp>
        <p:nvSpPr>
          <p:cNvPr id="3" name="Content Placeholder 2"/>
          <p:cNvSpPr>
            <a:spLocks noGrp="1"/>
          </p:cNvSpPr>
          <p:nvPr>
            <p:ph idx="1"/>
          </p:nvPr>
        </p:nvSpPr>
        <p:spPr>
          <a:xfrm>
            <a:off x="611560" y="836712"/>
            <a:ext cx="3999388" cy="4525963"/>
          </a:xfrm>
        </p:spPr>
        <p:txBody>
          <a:bodyPr/>
          <a:lstStyle/>
          <a:p>
            <a:pPr marL="0" indent="0" fontAlgn="t">
              <a:buNone/>
            </a:pPr>
            <a:r>
              <a:rPr lang="en-GB" sz="1600" dirty="0" smtClean="0"/>
              <a:t>In a population, variance is the average squared deviation from the population mean:</a:t>
            </a:r>
          </a:p>
          <a:p>
            <a:r>
              <a:rPr lang="en-GB" sz="1600" dirty="0" smtClean="0"/>
              <a:t>Example: Take 11 cards (1 to 11</a:t>
            </a:r>
          </a:p>
          <a:p>
            <a:r>
              <a:rPr lang="en-GB" sz="1600" dirty="0" smtClean="0"/>
              <a:t>What is the average? = 6</a:t>
            </a:r>
          </a:p>
          <a:p>
            <a:r>
              <a:rPr lang="en-GB" sz="2000" dirty="0" smtClean="0"/>
              <a:t>What is the total deviation from the mean?</a:t>
            </a:r>
          </a:p>
          <a:p>
            <a:r>
              <a:rPr lang="en-GB" sz="2000" dirty="0" smtClean="0"/>
              <a:t>Work out Mean minus x</a:t>
            </a:r>
          </a:p>
          <a:p>
            <a:r>
              <a:rPr lang="en-GB" sz="2000" dirty="0" smtClean="0"/>
              <a:t>Square this</a:t>
            </a:r>
          </a:p>
          <a:p>
            <a:r>
              <a:rPr lang="en-GB" sz="2000" dirty="0" smtClean="0"/>
              <a:t>Add up</a:t>
            </a:r>
          </a:p>
          <a:p>
            <a:r>
              <a:rPr lang="en-GB" sz="2000" dirty="0" smtClean="0"/>
              <a:t>Average this</a:t>
            </a:r>
          </a:p>
          <a:p>
            <a:r>
              <a:rPr lang="en-GB" sz="2400" b="1" dirty="0" smtClean="0"/>
              <a:t>The variance is ?</a:t>
            </a:r>
          </a:p>
          <a:p>
            <a:endParaRPr lang="en-GB" sz="2000" dirty="0" smtClean="0"/>
          </a:p>
          <a:p>
            <a:endParaRPr lang="en-GB" sz="2400" dirty="0" smtClean="0"/>
          </a:p>
          <a:p>
            <a:endParaRPr lang="en-GB" sz="2400" dirty="0"/>
          </a:p>
        </p:txBody>
      </p:sp>
      <p:graphicFrame>
        <p:nvGraphicFramePr>
          <p:cNvPr id="4" name="Table 3"/>
          <p:cNvGraphicFramePr>
            <a:graphicFrameLocks noGrp="1"/>
          </p:cNvGraphicFramePr>
          <p:nvPr>
            <p:extLst>
              <p:ext uri="{D42A27DB-BD31-4B8C-83A1-F6EECF244321}">
                <p14:modId xmlns:p14="http://schemas.microsoft.com/office/powerpoint/2010/main" val="443475390"/>
              </p:ext>
            </p:extLst>
          </p:nvPr>
        </p:nvGraphicFramePr>
        <p:xfrm>
          <a:off x="4716016" y="404664"/>
          <a:ext cx="2831976" cy="5029200"/>
        </p:xfrm>
        <a:graphic>
          <a:graphicData uri="http://schemas.openxmlformats.org/drawingml/2006/table">
            <a:tbl>
              <a:tblPr firstRow="1" bandRow="1">
                <a:tableStyleId>{5C22544A-7EE6-4342-B048-85BDC9FD1C3A}</a:tableStyleId>
              </a:tblPr>
              <a:tblGrid>
                <a:gridCol w="943992"/>
                <a:gridCol w="943992"/>
                <a:gridCol w="943992"/>
              </a:tblGrid>
              <a:tr h="370840">
                <a:tc>
                  <a:txBody>
                    <a:bodyPr/>
                    <a:lstStyle/>
                    <a:p>
                      <a:r>
                        <a:rPr lang="en-GB" sz="1600" dirty="0" smtClean="0">
                          <a:solidFill>
                            <a:sysClr val="windowText" lastClr="000000"/>
                          </a:solidFill>
                        </a:rPr>
                        <a:t>Card</a:t>
                      </a:r>
                    </a:p>
                    <a:p>
                      <a:r>
                        <a:rPr lang="en-GB" sz="1600" dirty="0" smtClean="0">
                          <a:solidFill>
                            <a:sysClr val="windowText" lastClr="000000"/>
                          </a:solidFill>
                        </a:rPr>
                        <a:t>x</a:t>
                      </a:r>
                      <a:endParaRPr lang="en-GB" sz="1600" dirty="0">
                        <a:solidFill>
                          <a:sysClr val="windowText" lastClr="000000"/>
                        </a:solidFill>
                      </a:endParaRPr>
                    </a:p>
                  </a:txBody>
                  <a:tcPr/>
                </a:tc>
                <a:tc>
                  <a:txBody>
                    <a:bodyPr/>
                    <a:lstStyle/>
                    <a:p>
                      <a:r>
                        <a:rPr lang="en-GB" sz="1600" dirty="0" smtClean="0">
                          <a:solidFill>
                            <a:sysClr val="windowText" lastClr="000000"/>
                          </a:solidFill>
                        </a:rPr>
                        <a:t>Mean- x</a:t>
                      </a:r>
                      <a:endParaRPr lang="en-GB" sz="1600" dirty="0">
                        <a:solidFill>
                          <a:sysClr val="windowText" lastClr="000000"/>
                        </a:solidFill>
                      </a:endParaRPr>
                    </a:p>
                  </a:txBody>
                  <a:tcPr/>
                </a:tc>
                <a:tc>
                  <a:txBody>
                    <a:bodyPr/>
                    <a:lstStyle/>
                    <a:p>
                      <a:r>
                        <a:rPr lang="en-GB" sz="1600" dirty="0" smtClean="0">
                          <a:solidFill>
                            <a:sysClr val="windowText" lastClr="000000"/>
                          </a:solidFill>
                        </a:rPr>
                        <a:t>Square</a:t>
                      </a:r>
                      <a:r>
                        <a:rPr lang="en-GB" sz="1600" baseline="0" dirty="0" smtClean="0">
                          <a:solidFill>
                            <a:sysClr val="windowText" lastClr="000000"/>
                          </a:solidFill>
                        </a:rPr>
                        <a:t> this</a:t>
                      </a:r>
                      <a:endParaRPr lang="en-GB" sz="1600" dirty="0">
                        <a:solidFill>
                          <a:sysClr val="windowText" lastClr="000000"/>
                        </a:solidFill>
                      </a:endParaRPr>
                    </a:p>
                  </a:txBody>
                  <a:tcPr/>
                </a:tc>
              </a:tr>
              <a:tr h="370840">
                <a:tc>
                  <a:txBody>
                    <a:bodyPr/>
                    <a:lstStyle/>
                    <a:p>
                      <a:pPr algn="ctr"/>
                      <a:r>
                        <a:rPr lang="en-GB" dirty="0" smtClean="0"/>
                        <a:t>1</a:t>
                      </a:r>
                      <a:endParaRPr lang="en-GB" dirty="0"/>
                    </a:p>
                  </a:txBody>
                  <a:tcPr/>
                </a:tc>
                <a:tc>
                  <a:txBody>
                    <a:bodyPr/>
                    <a:lstStyle/>
                    <a:p>
                      <a:pPr algn="ctr"/>
                      <a:endParaRPr lang="en-GB" dirty="0"/>
                    </a:p>
                  </a:txBody>
                  <a:tcPr/>
                </a:tc>
                <a:tc>
                  <a:txBody>
                    <a:bodyPr/>
                    <a:lstStyle/>
                    <a:p>
                      <a:pPr algn="ctr"/>
                      <a:endParaRPr lang="en-GB" dirty="0"/>
                    </a:p>
                  </a:txBody>
                  <a:tcPr/>
                </a:tc>
              </a:tr>
              <a:tr h="370840">
                <a:tc>
                  <a:txBody>
                    <a:bodyPr/>
                    <a:lstStyle/>
                    <a:p>
                      <a:pPr algn="ctr"/>
                      <a:r>
                        <a:rPr lang="en-GB" dirty="0" smtClean="0"/>
                        <a:t>2</a:t>
                      </a:r>
                      <a:endParaRPr lang="en-GB" dirty="0"/>
                    </a:p>
                  </a:txBody>
                  <a:tcPr/>
                </a:tc>
                <a:tc>
                  <a:txBody>
                    <a:bodyPr/>
                    <a:lstStyle/>
                    <a:p>
                      <a:pPr algn="ctr"/>
                      <a:endParaRPr lang="en-GB" dirty="0"/>
                    </a:p>
                  </a:txBody>
                  <a:tcPr/>
                </a:tc>
                <a:tc>
                  <a:txBody>
                    <a:bodyPr/>
                    <a:lstStyle/>
                    <a:p>
                      <a:pPr algn="ctr"/>
                      <a:endParaRPr lang="en-GB" dirty="0"/>
                    </a:p>
                  </a:txBody>
                  <a:tcPr/>
                </a:tc>
              </a:tr>
              <a:tr h="370840">
                <a:tc>
                  <a:txBody>
                    <a:bodyPr/>
                    <a:lstStyle/>
                    <a:p>
                      <a:pPr algn="ctr"/>
                      <a:r>
                        <a:rPr lang="en-GB" dirty="0" smtClean="0"/>
                        <a:t>3</a:t>
                      </a:r>
                      <a:endParaRPr lang="en-GB" dirty="0"/>
                    </a:p>
                  </a:txBody>
                  <a:tcPr/>
                </a:tc>
                <a:tc>
                  <a:txBody>
                    <a:bodyPr/>
                    <a:lstStyle/>
                    <a:p>
                      <a:pPr algn="ctr"/>
                      <a:endParaRPr lang="en-GB" dirty="0"/>
                    </a:p>
                  </a:txBody>
                  <a:tcPr/>
                </a:tc>
                <a:tc>
                  <a:txBody>
                    <a:bodyPr/>
                    <a:lstStyle/>
                    <a:p>
                      <a:pPr algn="ctr"/>
                      <a:endParaRPr lang="en-GB" dirty="0"/>
                    </a:p>
                  </a:txBody>
                  <a:tcPr/>
                </a:tc>
              </a:tr>
              <a:tr h="370840">
                <a:tc>
                  <a:txBody>
                    <a:bodyPr/>
                    <a:lstStyle/>
                    <a:p>
                      <a:pPr algn="ctr"/>
                      <a:r>
                        <a:rPr lang="en-GB" dirty="0" smtClean="0"/>
                        <a:t>4</a:t>
                      </a:r>
                      <a:endParaRPr lang="en-GB" dirty="0"/>
                    </a:p>
                  </a:txBody>
                  <a:tcPr/>
                </a:tc>
                <a:tc>
                  <a:txBody>
                    <a:bodyPr/>
                    <a:lstStyle/>
                    <a:p>
                      <a:pPr algn="ctr"/>
                      <a:endParaRPr lang="en-GB" dirty="0"/>
                    </a:p>
                  </a:txBody>
                  <a:tcPr/>
                </a:tc>
                <a:tc>
                  <a:txBody>
                    <a:bodyPr/>
                    <a:lstStyle/>
                    <a:p>
                      <a:pPr algn="ctr"/>
                      <a:endParaRPr lang="en-GB" dirty="0"/>
                    </a:p>
                  </a:txBody>
                  <a:tcPr/>
                </a:tc>
              </a:tr>
              <a:tr h="370840">
                <a:tc>
                  <a:txBody>
                    <a:bodyPr/>
                    <a:lstStyle/>
                    <a:p>
                      <a:pPr algn="ctr"/>
                      <a:r>
                        <a:rPr lang="en-GB" dirty="0" smtClean="0"/>
                        <a:t>5</a:t>
                      </a:r>
                      <a:endParaRPr lang="en-GB" dirty="0"/>
                    </a:p>
                  </a:txBody>
                  <a:tcPr/>
                </a:tc>
                <a:tc>
                  <a:txBody>
                    <a:bodyPr/>
                    <a:lstStyle/>
                    <a:p>
                      <a:pPr algn="ctr"/>
                      <a:endParaRPr lang="en-GB" dirty="0"/>
                    </a:p>
                  </a:txBody>
                  <a:tcPr/>
                </a:tc>
                <a:tc>
                  <a:txBody>
                    <a:bodyPr/>
                    <a:lstStyle/>
                    <a:p>
                      <a:pPr algn="ctr"/>
                      <a:endParaRPr lang="en-GB" dirty="0"/>
                    </a:p>
                  </a:txBody>
                  <a:tcPr/>
                </a:tc>
              </a:tr>
              <a:tr h="370840">
                <a:tc>
                  <a:txBody>
                    <a:bodyPr/>
                    <a:lstStyle/>
                    <a:p>
                      <a:pPr algn="ctr"/>
                      <a:r>
                        <a:rPr lang="en-GB" dirty="0" smtClean="0"/>
                        <a:t>6</a:t>
                      </a:r>
                      <a:endParaRPr lang="en-GB" dirty="0"/>
                    </a:p>
                  </a:txBody>
                  <a:tcPr/>
                </a:tc>
                <a:tc>
                  <a:txBody>
                    <a:bodyPr/>
                    <a:lstStyle/>
                    <a:p>
                      <a:pPr algn="ctr"/>
                      <a:endParaRPr lang="en-GB" dirty="0"/>
                    </a:p>
                  </a:txBody>
                  <a:tcPr/>
                </a:tc>
                <a:tc>
                  <a:txBody>
                    <a:bodyPr/>
                    <a:lstStyle/>
                    <a:p>
                      <a:pPr algn="ctr"/>
                      <a:endParaRPr lang="en-GB" dirty="0"/>
                    </a:p>
                  </a:txBody>
                  <a:tcPr/>
                </a:tc>
              </a:tr>
              <a:tr h="370840">
                <a:tc>
                  <a:txBody>
                    <a:bodyPr/>
                    <a:lstStyle/>
                    <a:p>
                      <a:pPr algn="ctr"/>
                      <a:r>
                        <a:rPr lang="en-GB" dirty="0" smtClean="0"/>
                        <a:t>7</a:t>
                      </a:r>
                      <a:endParaRPr lang="en-GB" dirty="0"/>
                    </a:p>
                  </a:txBody>
                  <a:tcPr/>
                </a:tc>
                <a:tc>
                  <a:txBody>
                    <a:bodyPr/>
                    <a:lstStyle/>
                    <a:p>
                      <a:pPr algn="ctr"/>
                      <a:endParaRPr lang="en-GB" dirty="0"/>
                    </a:p>
                  </a:txBody>
                  <a:tcPr/>
                </a:tc>
                <a:tc>
                  <a:txBody>
                    <a:bodyPr/>
                    <a:lstStyle/>
                    <a:p>
                      <a:pPr algn="ctr"/>
                      <a:endParaRPr lang="en-GB" dirty="0"/>
                    </a:p>
                  </a:txBody>
                  <a:tcPr/>
                </a:tc>
              </a:tr>
              <a:tr h="370840">
                <a:tc>
                  <a:txBody>
                    <a:bodyPr/>
                    <a:lstStyle/>
                    <a:p>
                      <a:pPr algn="ctr"/>
                      <a:r>
                        <a:rPr lang="en-GB" dirty="0" smtClean="0"/>
                        <a:t>8</a:t>
                      </a:r>
                      <a:endParaRPr lang="en-GB" dirty="0"/>
                    </a:p>
                  </a:txBody>
                  <a:tcPr/>
                </a:tc>
                <a:tc>
                  <a:txBody>
                    <a:bodyPr/>
                    <a:lstStyle/>
                    <a:p>
                      <a:pPr algn="ctr"/>
                      <a:endParaRPr lang="en-GB" dirty="0"/>
                    </a:p>
                  </a:txBody>
                  <a:tcPr/>
                </a:tc>
                <a:tc>
                  <a:txBody>
                    <a:bodyPr/>
                    <a:lstStyle/>
                    <a:p>
                      <a:pPr algn="ctr"/>
                      <a:endParaRPr lang="en-GB" dirty="0"/>
                    </a:p>
                  </a:txBody>
                  <a:tcPr/>
                </a:tc>
              </a:tr>
              <a:tr h="370840">
                <a:tc>
                  <a:txBody>
                    <a:bodyPr/>
                    <a:lstStyle/>
                    <a:p>
                      <a:pPr algn="ctr"/>
                      <a:r>
                        <a:rPr lang="en-GB" dirty="0" smtClean="0"/>
                        <a:t>9</a:t>
                      </a:r>
                      <a:endParaRPr lang="en-GB" dirty="0"/>
                    </a:p>
                  </a:txBody>
                  <a:tcPr/>
                </a:tc>
                <a:tc>
                  <a:txBody>
                    <a:bodyPr/>
                    <a:lstStyle/>
                    <a:p>
                      <a:pPr algn="ctr"/>
                      <a:endParaRPr lang="en-GB" dirty="0"/>
                    </a:p>
                  </a:txBody>
                  <a:tcPr/>
                </a:tc>
                <a:tc>
                  <a:txBody>
                    <a:bodyPr/>
                    <a:lstStyle/>
                    <a:p>
                      <a:pPr algn="ctr"/>
                      <a:endParaRPr lang="en-GB" dirty="0"/>
                    </a:p>
                  </a:txBody>
                  <a:tcPr/>
                </a:tc>
              </a:tr>
              <a:tr h="370840">
                <a:tc>
                  <a:txBody>
                    <a:bodyPr/>
                    <a:lstStyle/>
                    <a:p>
                      <a:pPr algn="ctr"/>
                      <a:r>
                        <a:rPr lang="en-GB" dirty="0" smtClean="0"/>
                        <a:t>10</a:t>
                      </a:r>
                      <a:endParaRPr lang="en-GB" dirty="0"/>
                    </a:p>
                  </a:txBody>
                  <a:tcPr/>
                </a:tc>
                <a:tc>
                  <a:txBody>
                    <a:bodyPr/>
                    <a:lstStyle/>
                    <a:p>
                      <a:pPr algn="ctr"/>
                      <a:endParaRPr lang="en-GB" dirty="0"/>
                    </a:p>
                  </a:txBody>
                  <a:tcPr/>
                </a:tc>
                <a:tc>
                  <a:txBody>
                    <a:bodyPr/>
                    <a:lstStyle/>
                    <a:p>
                      <a:pPr algn="ctr"/>
                      <a:endParaRPr lang="en-GB" dirty="0"/>
                    </a:p>
                  </a:txBody>
                  <a:tcPr/>
                </a:tc>
              </a:tr>
              <a:tr h="370840">
                <a:tc>
                  <a:txBody>
                    <a:bodyPr/>
                    <a:lstStyle/>
                    <a:p>
                      <a:pPr algn="ctr"/>
                      <a:r>
                        <a:rPr lang="en-GB" dirty="0" smtClean="0"/>
                        <a:t>11</a:t>
                      </a:r>
                      <a:endParaRPr lang="en-GB" dirty="0"/>
                    </a:p>
                  </a:txBody>
                  <a:tcPr/>
                </a:tc>
                <a:tc>
                  <a:txBody>
                    <a:bodyPr/>
                    <a:lstStyle/>
                    <a:p>
                      <a:pPr algn="ctr"/>
                      <a:endParaRPr lang="en-GB" dirty="0"/>
                    </a:p>
                  </a:txBody>
                  <a:tcPr/>
                </a:tc>
                <a:tc>
                  <a:txBody>
                    <a:bodyPr/>
                    <a:lstStyle/>
                    <a:p>
                      <a:pPr algn="ctr"/>
                      <a:endParaRPr lang="en-GB" dirty="0"/>
                    </a:p>
                  </a:txBody>
                  <a:tcPr/>
                </a:tc>
              </a:tr>
              <a:tr h="370840">
                <a:tc>
                  <a:txBody>
                    <a:bodyPr/>
                    <a:lstStyle/>
                    <a:p>
                      <a:pPr algn="ctr"/>
                      <a:endParaRPr lang="en-GB" dirty="0"/>
                    </a:p>
                  </a:txBody>
                  <a:tcPr/>
                </a:tc>
                <a:tc>
                  <a:txBody>
                    <a:bodyPr/>
                    <a:lstStyle/>
                    <a:p>
                      <a:pPr algn="ctr"/>
                      <a:endParaRPr lang="en-GB"/>
                    </a:p>
                  </a:txBody>
                  <a:tcPr/>
                </a:tc>
                <a:tc>
                  <a:txBody>
                    <a:bodyPr/>
                    <a:lstStyle/>
                    <a:p>
                      <a:pPr algn="ctr"/>
                      <a:endParaRPr lang="en-GB" dirty="0"/>
                    </a:p>
                  </a:txBody>
                  <a:tcPr/>
                </a:tc>
              </a:tr>
            </a:tbl>
          </a:graphicData>
        </a:graphic>
      </p:graphicFrame>
    </p:spTree>
    <p:extLst>
      <p:ext uri="{BB962C8B-B14F-4D97-AF65-F5344CB8AC3E}">
        <p14:creationId xmlns:p14="http://schemas.microsoft.com/office/powerpoint/2010/main" val="33920763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16632"/>
            <a:ext cx="8229600" cy="725470"/>
          </a:xfrm>
        </p:spPr>
        <p:txBody>
          <a:bodyPr/>
          <a:lstStyle/>
          <a:p>
            <a:pPr algn="l"/>
            <a:r>
              <a:rPr lang="en-GB" sz="4000" dirty="0" smtClean="0"/>
              <a:t>The Variance </a:t>
            </a:r>
            <a:endParaRPr lang="en-GB" sz="4000" dirty="0"/>
          </a:p>
        </p:txBody>
      </p:sp>
      <p:sp>
        <p:nvSpPr>
          <p:cNvPr id="3" name="Content Placeholder 2"/>
          <p:cNvSpPr>
            <a:spLocks noGrp="1"/>
          </p:cNvSpPr>
          <p:nvPr>
            <p:ph idx="1"/>
          </p:nvPr>
        </p:nvSpPr>
        <p:spPr>
          <a:xfrm>
            <a:off x="683568" y="836712"/>
            <a:ext cx="3999388" cy="4525963"/>
          </a:xfrm>
        </p:spPr>
        <p:txBody>
          <a:bodyPr/>
          <a:lstStyle/>
          <a:p>
            <a:pPr marL="0" indent="0" fontAlgn="t">
              <a:buNone/>
            </a:pPr>
            <a:r>
              <a:rPr lang="en-GB" sz="1600" dirty="0" smtClean="0"/>
              <a:t>In a population, variance is the average squared deviation from the population mean:</a:t>
            </a:r>
          </a:p>
          <a:p>
            <a:r>
              <a:rPr lang="en-GB" sz="1600" dirty="0" smtClean="0"/>
              <a:t>Example: Take 11 cards (1 to 11</a:t>
            </a:r>
          </a:p>
          <a:p>
            <a:r>
              <a:rPr lang="en-GB" sz="1600" dirty="0" smtClean="0"/>
              <a:t>What is the average? = 6</a:t>
            </a:r>
          </a:p>
          <a:p>
            <a:r>
              <a:rPr lang="en-GB" sz="2000" dirty="0" smtClean="0"/>
              <a:t>What is the total deviation from the mean?</a:t>
            </a:r>
          </a:p>
          <a:p>
            <a:r>
              <a:rPr lang="en-GB" sz="2000" dirty="0" smtClean="0"/>
              <a:t>Work out Mean minus x</a:t>
            </a:r>
          </a:p>
          <a:p>
            <a:r>
              <a:rPr lang="en-GB" sz="2000" dirty="0" smtClean="0"/>
              <a:t>Square this</a:t>
            </a:r>
          </a:p>
          <a:p>
            <a:r>
              <a:rPr lang="en-GB" sz="2000" dirty="0" smtClean="0"/>
              <a:t>Add up</a:t>
            </a:r>
          </a:p>
          <a:p>
            <a:r>
              <a:rPr lang="en-GB" sz="2000" dirty="0" smtClean="0"/>
              <a:t>Average this (110 divided 11)</a:t>
            </a:r>
          </a:p>
          <a:p>
            <a:r>
              <a:rPr lang="en-GB" sz="2400" b="1" dirty="0" smtClean="0"/>
              <a:t>The variance is 10</a:t>
            </a:r>
          </a:p>
          <a:p>
            <a:endParaRPr lang="en-GB" sz="2400" b="1" dirty="0"/>
          </a:p>
          <a:p>
            <a:pPr lvl="2"/>
            <a:r>
              <a:rPr lang="en-GB" b="1" dirty="0" smtClean="0"/>
              <a:t>What is the SD?</a:t>
            </a:r>
          </a:p>
          <a:p>
            <a:endParaRPr lang="en-GB" sz="2000" dirty="0" smtClean="0"/>
          </a:p>
          <a:p>
            <a:endParaRPr lang="en-GB" sz="2400" dirty="0" smtClean="0"/>
          </a:p>
          <a:p>
            <a:endParaRPr lang="en-GB" sz="2400" dirty="0"/>
          </a:p>
        </p:txBody>
      </p:sp>
      <p:graphicFrame>
        <p:nvGraphicFramePr>
          <p:cNvPr id="4" name="Table 3"/>
          <p:cNvGraphicFramePr>
            <a:graphicFrameLocks noGrp="1"/>
          </p:cNvGraphicFramePr>
          <p:nvPr>
            <p:extLst>
              <p:ext uri="{D42A27DB-BD31-4B8C-83A1-F6EECF244321}">
                <p14:modId xmlns:p14="http://schemas.microsoft.com/office/powerpoint/2010/main" val="1027959280"/>
              </p:ext>
            </p:extLst>
          </p:nvPr>
        </p:nvGraphicFramePr>
        <p:xfrm>
          <a:off x="4716016" y="404664"/>
          <a:ext cx="2831976" cy="5029200"/>
        </p:xfrm>
        <a:graphic>
          <a:graphicData uri="http://schemas.openxmlformats.org/drawingml/2006/table">
            <a:tbl>
              <a:tblPr firstRow="1" bandRow="1">
                <a:tableStyleId>{5C22544A-7EE6-4342-B048-85BDC9FD1C3A}</a:tableStyleId>
              </a:tblPr>
              <a:tblGrid>
                <a:gridCol w="943992"/>
                <a:gridCol w="943992"/>
                <a:gridCol w="943992"/>
              </a:tblGrid>
              <a:tr h="370840">
                <a:tc>
                  <a:txBody>
                    <a:bodyPr/>
                    <a:lstStyle/>
                    <a:p>
                      <a:r>
                        <a:rPr lang="en-GB" sz="1600" dirty="0" smtClean="0">
                          <a:solidFill>
                            <a:sysClr val="windowText" lastClr="000000"/>
                          </a:solidFill>
                        </a:rPr>
                        <a:t>Card</a:t>
                      </a:r>
                    </a:p>
                    <a:p>
                      <a:r>
                        <a:rPr lang="en-GB" sz="1600" dirty="0" smtClean="0">
                          <a:solidFill>
                            <a:sysClr val="windowText" lastClr="000000"/>
                          </a:solidFill>
                        </a:rPr>
                        <a:t>x</a:t>
                      </a:r>
                      <a:endParaRPr lang="en-GB" sz="1600" dirty="0">
                        <a:solidFill>
                          <a:sysClr val="windowText" lastClr="000000"/>
                        </a:solidFill>
                      </a:endParaRPr>
                    </a:p>
                  </a:txBody>
                  <a:tcPr/>
                </a:tc>
                <a:tc>
                  <a:txBody>
                    <a:bodyPr/>
                    <a:lstStyle/>
                    <a:p>
                      <a:r>
                        <a:rPr lang="en-GB" sz="1600" dirty="0" smtClean="0">
                          <a:solidFill>
                            <a:sysClr val="windowText" lastClr="000000"/>
                          </a:solidFill>
                        </a:rPr>
                        <a:t>Mean- x</a:t>
                      </a:r>
                      <a:endParaRPr lang="en-GB" sz="1600" dirty="0">
                        <a:solidFill>
                          <a:sysClr val="windowText" lastClr="000000"/>
                        </a:solidFill>
                      </a:endParaRPr>
                    </a:p>
                  </a:txBody>
                  <a:tcPr/>
                </a:tc>
                <a:tc>
                  <a:txBody>
                    <a:bodyPr/>
                    <a:lstStyle/>
                    <a:p>
                      <a:r>
                        <a:rPr lang="en-GB" sz="1600" dirty="0" smtClean="0">
                          <a:solidFill>
                            <a:sysClr val="windowText" lastClr="000000"/>
                          </a:solidFill>
                        </a:rPr>
                        <a:t>Square</a:t>
                      </a:r>
                      <a:r>
                        <a:rPr lang="en-GB" sz="1600" baseline="0" dirty="0" smtClean="0">
                          <a:solidFill>
                            <a:sysClr val="windowText" lastClr="000000"/>
                          </a:solidFill>
                        </a:rPr>
                        <a:t> this</a:t>
                      </a:r>
                      <a:endParaRPr lang="en-GB" sz="1600" dirty="0">
                        <a:solidFill>
                          <a:sysClr val="windowText" lastClr="000000"/>
                        </a:solidFill>
                      </a:endParaRPr>
                    </a:p>
                  </a:txBody>
                  <a:tcPr/>
                </a:tc>
              </a:tr>
              <a:tr h="370840">
                <a:tc>
                  <a:txBody>
                    <a:bodyPr/>
                    <a:lstStyle/>
                    <a:p>
                      <a:pPr algn="ctr"/>
                      <a:r>
                        <a:rPr lang="en-GB" dirty="0" smtClean="0"/>
                        <a:t>1</a:t>
                      </a:r>
                      <a:endParaRPr lang="en-GB" dirty="0"/>
                    </a:p>
                  </a:txBody>
                  <a:tcPr/>
                </a:tc>
                <a:tc>
                  <a:txBody>
                    <a:bodyPr/>
                    <a:lstStyle/>
                    <a:p>
                      <a:pPr algn="ctr"/>
                      <a:r>
                        <a:rPr lang="en-GB" dirty="0" smtClean="0"/>
                        <a:t>-5</a:t>
                      </a:r>
                      <a:endParaRPr lang="en-GB" dirty="0"/>
                    </a:p>
                  </a:txBody>
                  <a:tcPr/>
                </a:tc>
                <a:tc>
                  <a:txBody>
                    <a:bodyPr/>
                    <a:lstStyle/>
                    <a:p>
                      <a:pPr algn="ctr"/>
                      <a:r>
                        <a:rPr lang="en-GB" dirty="0" smtClean="0"/>
                        <a:t>25</a:t>
                      </a:r>
                      <a:endParaRPr lang="en-GB" dirty="0"/>
                    </a:p>
                  </a:txBody>
                  <a:tcPr/>
                </a:tc>
              </a:tr>
              <a:tr h="370840">
                <a:tc>
                  <a:txBody>
                    <a:bodyPr/>
                    <a:lstStyle/>
                    <a:p>
                      <a:pPr algn="ctr"/>
                      <a:r>
                        <a:rPr lang="en-GB" dirty="0" smtClean="0"/>
                        <a:t>2</a:t>
                      </a:r>
                      <a:endParaRPr lang="en-GB" dirty="0"/>
                    </a:p>
                  </a:txBody>
                  <a:tcPr/>
                </a:tc>
                <a:tc>
                  <a:txBody>
                    <a:bodyPr/>
                    <a:lstStyle/>
                    <a:p>
                      <a:pPr algn="ctr"/>
                      <a:r>
                        <a:rPr lang="en-GB" dirty="0" smtClean="0"/>
                        <a:t>-4</a:t>
                      </a:r>
                      <a:endParaRPr lang="en-GB" dirty="0"/>
                    </a:p>
                  </a:txBody>
                  <a:tcPr/>
                </a:tc>
                <a:tc>
                  <a:txBody>
                    <a:bodyPr/>
                    <a:lstStyle/>
                    <a:p>
                      <a:pPr algn="ctr"/>
                      <a:r>
                        <a:rPr lang="en-GB" dirty="0" smtClean="0"/>
                        <a:t>16</a:t>
                      </a:r>
                      <a:endParaRPr lang="en-GB" dirty="0"/>
                    </a:p>
                  </a:txBody>
                  <a:tcPr/>
                </a:tc>
              </a:tr>
              <a:tr h="370840">
                <a:tc>
                  <a:txBody>
                    <a:bodyPr/>
                    <a:lstStyle/>
                    <a:p>
                      <a:pPr algn="ctr"/>
                      <a:r>
                        <a:rPr lang="en-GB" dirty="0" smtClean="0"/>
                        <a:t>3</a:t>
                      </a:r>
                      <a:endParaRPr lang="en-GB" dirty="0"/>
                    </a:p>
                  </a:txBody>
                  <a:tcPr/>
                </a:tc>
                <a:tc>
                  <a:txBody>
                    <a:bodyPr/>
                    <a:lstStyle/>
                    <a:p>
                      <a:pPr algn="ctr"/>
                      <a:r>
                        <a:rPr lang="en-GB" dirty="0" smtClean="0"/>
                        <a:t>-3</a:t>
                      </a:r>
                      <a:endParaRPr lang="en-GB" dirty="0"/>
                    </a:p>
                  </a:txBody>
                  <a:tcPr/>
                </a:tc>
                <a:tc>
                  <a:txBody>
                    <a:bodyPr/>
                    <a:lstStyle/>
                    <a:p>
                      <a:pPr algn="ctr"/>
                      <a:r>
                        <a:rPr lang="en-GB" dirty="0" smtClean="0"/>
                        <a:t>9</a:t>
                      </a:r>
                      <a:endParaRPr lang="en-GB" dirty="0"/>
                    </a:p>
                  </a:txBody>
                  <a:tcPr/>
                </a:tc>
              </a:tr>
              <a:tr h="370840">
                <a:tc>
                  <a:txBody>
                    <a:bodyPr/>
                    <a:lstStyle/>
                    <a:p>
                      <a:pPr algn="ctr"/>
                      <a:r>
                        <a:rPr lang="en-GB" dirty="0" smtClean="0"/>
                        <a:t>4</a:t>
                      </a:r>
                      <a:endParaRPr lang="en-GB" dirty="0"/>
                    </a:p>
                  </a:txBody>
                  <a:tcPr/>
                </a:tc>
                <a:tc>
                  <a:txBody>
                    <a:bodyPr/>
                    <a:lstStyle/>
                    <a:p>
                      <a:pPr algn="ctr"/>
                      <a:r>
                        <a:rPr lang="en-GB" dirty="0" smtClean="0"/>
                        <a:t>-2</a:t>
                      </a:r>
                      <a:endParaRPr lang="en-GB" dirty="0"/>
                    </a:p>
                  </a:txBody>
                  <a:tcPr/>
                </a:tc>
                <a:tc>
                  <a:txBody>
                    <a:bodyPr/>
                    <a:lstStyle/>
                    <a:p>
                      <a:pPr algn="ctr"/>
                      <a:r>
                        <a:rPr lang="en-GB" dirty="0" smtClean="0"/>
                        <a:t>4</a:t>
                      </a:r>
                      <a:endParaRPr lang="en-GB" dirty="0"/>
                    </a:p>
                  </a:txBody>
                  <a:tcPr/>
                </a:tc>
              </a:tr>
              <a:tr h="370840">
                <a:tc>
                  <a:txBody>
                    <a:bodyPr/>
                    <a:lstStyle/>
                    <a:p>
                      <a:pPr algn="ctr"/>
                      <a:r>
                        <a:rPr lang="en-GB" dirty="0" smtClean="0"/>
                        <a:t>5</a:t>
                      </a:r>
                      <a:endParaRPr lang="en-GB" dirty="0"/>
                    </a:p>
                  </a:txBody>
                  <a:tcPr/>
                </a:tc>
                <a:tc>
                  <a:txBody>
                    <a:bodyPr/>
                    <a:lstStyle/>
                    <a:p>
                      <a:pPr algn="ctr"/>
                      <a:r>
                        <a:rPr lang="en-GB" dirty="0" smtClean="0"/>
                        <a:t>-1</a:t>
                      </a:r>
                      <a:endParaRPr lang="en-GB" dirty="0"/>
                    </a:p>
                  </a:txBody>
                  <a:tcPr/>
                </a:tc>
                <a:tc>
                  <a:txBody>
                    <a:bodyPr/>
                    <a:lstStyle/>
                    <a:p>
                      <a:pPr algn="ctr"/>
                      <a:r>
                        <a:rPr lang="en-GB" dirty="0" smtClean="0"/>
                        <a:t>1</a:t>
                      </a:r>
                      <a:endParaRPr lang="en-GB" dirty="0"/>
                    </a:p>
                  </a:txBody>
                  <a:tcPr/>
                </a:tc>
              </a:tr>
              <a:tr h="370840">
                <a:tc>
                  <a:txBody>
                    <a:bodyPr/>
                    <a:lstStyle/>
                    <a:p>
                      <a:pPr algn="ctr"/>
                      <a:r>
                        <a:rPr lang="en-GB" dirty="0" smtClean="0"/>
                        <a:t>6</a:t>
                      </a:r>
                      <a:endParaRPr lang="en-GB" dirty="0"/>
                    </a:p>
                  </a:txBody>
                  <a:tcPr/>
                </a:tc>
                <a:tc>
                  <a:txBody>
                    <a:bodyPr/>
                    <a:lstStyle/>
                    <a:p>
                      <a:pPr algn="ctr"/>
                      <a:r>
                        <a:rPr lang="en-GB" dirty="0" smtClean="0"/>
                        <a:t>0</a:t>
                      </a:r>
                      <a:endParaRPr lang="en-GB" dirty="0"/>
                    </a:p>
                  </a:txBody>
                  <a:tcPr/>
                </a:tc>
                <a:tc>
                  <a:txBody>
                    <a:bodyPr/>
                    <a:lstStyle/>
                    <a:p>
                      <a:pPr algn="ctr"/>
                      <a:r>
                        <a:rPr lang="en-GB" dirty="0" smtClean="0"/>
                        <a:t>0</a:t>
                      </a:r>
                      <a:endParaRPr lang="en-GB" dirty="0"/>
                    </a:p>
                  </a:txBody>
                  <a:tcPr/>
                </a:tc>
              </a:tr>
              <a:tr h="370840">
                <a:tc>
                  <a:txBody>
                    <a:bodyPr/>
                    <a:lstStyle/>
                    <a:p>
                      <a:pPr algn="ctr"/>
                      <a:r>
                        <a:rPr lang="en-GB" dirty="0" smtClean="0"/>
                        <a:t>7</a:t>
                      </a:r>
                      <a:endParaRPr lang="en-GB" dirty="0"/>
                    </a:p>
                  </a:txBody>
                  <a:tcPr/>
                </a:tc>
                <a:tc>
                  <a:txBody>
                    <a:bodyPr/>
                    <a:lstStyle/>
                    <a:p>
                      <a:pPr algn="ctr"/>
                      <a:r>
                        <a:rPr lang="en-GB" dirty="0" smtClean="0"/>
                        <a:t>1</a:t>
                      </a:r>
                      <a:endParaRPr lang="en-GB" dirty="0"/>
                    </a:p>
                  </a:txBody>
                  <a:tcPr/>
                </a:tc>
                <a:tc>
                  <a:txBody>
                    <a:bodyPr/>
                    <a:lstStyle/>
                    <a:p>
                      <a:pPr algn="ctr"/>
                      <a:r>
                        <a:rPr lang="en-GB" dirty="0" smtClean="0"/>
                        <a:t>1</a:t>
                      </a:r>
                      <a:endParaRPr lang="en-GB" dirty="0"/>
                    </a:p>
                  </a:txBody>
                  <a:tcPr/>
                </a:tc>
              </a:tr>
              <a:tr h="370840">
                <a:tc>
                  <a:txBody>
                    <a:bodyPr/>
                    <a:lstStyle/>
                    <a:p>
                      <a:pPr algn="ctr"/>
                      <a:r>
                        <a:rPr lang="en-GB" dirty="0" smtClean="0"/>
                        <a:t>8</a:t>
                      </a:r>
                      <a:endParaRPr lang="en-GB" dirty="0"/>
                    </a:p>
                  </a:txBody>
                  <a:tcPr/>
                </a:tc>
                <a:tc>
                  <a:txBody>
                    <a:bodyPr/>
                    <a:lstStyle/>
                    <a:p>
                      <a:pPr algn="ctr"/>
                      <a:r>
                        <a:rPr lang="en-GB" dirty="0" smtClean="0"/>
                        <a:t>2</a:t>
                      </a:r>
                      <a:endParaRPr lang="en-GB" dirty="0"/>
                    </a:p>
                  </a:txBody>
                  <a:tcPr/>
                </a:tc>
                <a:tc>
                  <a:txBody>
                    <a:bodyPr/>
                    <a:lstStyle/>
                    <a:p>
                      <a:pPr algn="ctr"/>
                      <a:r>
                        <a:rPr lang="en-GB" dirty="0" smtClean="0"/>
                        <a:t>4</a:t>
                      </a:r>
                      <a:endParaRPr lang="en-GB" dirty="0"/>
                    </a:p>
                  </a:txBody>
                  <a:tcPr/>
                </a:tc>
              </a:tr>
              <a:tr h="370840">
                <a:tc>
                  <a:txBody>
                    <a:bodyPr/>
                    <a:lstStyle/>
                    <a:p>
                      <a:pPr algn="ctr"/>
                      <a:r>
                        <a:rPr lang="en-GB" dirty="0" smtClean="0"/>
                        <a:t>9</a:t>
                      </a:r>
                      <a:endParaRPr lang="en-GB" dirty="0"/>
                    </a:p>
                  </a:txBody>
                  <a:tcPr/>
                </a:tc>
                <a:tc>
                  <a:txBody>
                    <a:bodyPr/>
                    <a:lstStyle/>
                    <a:p>
                      <a:pPr algn="ctr"/>
                      <a:r>
                        <a:rPr lang="en-GB" dirty="0" smtClean="0"/>
                        <a:t>3</a:t>
                      </a:r>
                      <a:endParaRPr lang="en-GB" dirty="0"/>
                    </a:p>
                  </a:txBody>
                  <a:tcPr/>
                </a:tc>
                <a:tc>
                  <a:txBody>
                    <a:bodyPr/>
                    <a:lstStyle/>
                    <a:p>
                      <a:pPr algn="ctr"/>
                      <a:r>
                        <a:rPr lang="en-GB" dirty="0" smtClean="0"/>
                        <a:t>9</a:t>
                      </a:r>
                      <a:endParaRPr lang="en-GB" dirty="0"/>
                    </a:p>
                  </a:txBody>
                  <a:tcPr/>
                </a:tc>
              </a:tr>
              <a:tr h="370840">
                <a:tc>
                  <a:txBody>
                    <a:bodyPr/>
                    <a:lstStyle/>
                    <a:p>
                      <a:pPr algn="ctr"/>
                      <a:r>
                        <a:rPr lang="en-GB" dirty="0" smtClean="0"/>
                        <a:t>10</a:t>
                      </a:r>
                      <a:endParaRPr lang="en-GB" dirty="0"/>
                    </a:p>
                  </a:txBody>
                  <a:tcPr/>
                </a:tc>
                <a:tc>
                  <a:txBody>
                    <a:bodyPr/>
                    <a:lstStyle/>
                    <a:p>
                      <a:pPr algn="ctr"/>
                      <a:r>
                        <a:rPr lang="en-GB" dirty="0" smtClean="0"/>
                        <a:t>4</a:t>
                      </a:r>
                      <a:endParaRPr lang="en-GB" dirty="0"/>
                    </a:p>
                  </a:txBody>
                  <a:tcPr/>
                </a:tc>
                <a:tc>
                  <a:txBody>
                    <a:bodyPr/>
                    <a:lstStyle/>
                    <a:p>
                      <a:pPr algn="ctr"/>
                      <a:r>
                        <a:rPr lang="en-GB" dirty="0" smtClean="0"/>
                        <a:t>16</a:t>
                      </a:r>
                      <a:endParaRPr lang="en-GB" dirty="0"/>
                    </a:p>
                  </a:txBody>
                  <a:tcPr/>
                </a:tc>
              </a:tr>
              <a:tr h="370840">
                <a:tc>
                  <a:txBody>
                    <a:bodyPr/>
                    <a:lstStyle/>
                    <a:p>
                      <a:pPr algn="ctr"/>
                      <a:r>
                        <a:rPr lang="en-GB" dirty="0" smtClean="0"/>
                        <a:t>11</a:t>
                      </a:r>
                      <a:endParaRPr lang="en-GB" dirty="0"/>
                    </a:p>
                  </a:txBody>
                  <a:tcPr/>
                </a:tc>
                <a:tc>
                  <a:txBody>
                    <a:bodyPr/>
                    <a:lstStyle/>
                    <a:p>
                      <a:pPr algn="ctr"/>
                      <a:r>
                        <a:rPr lang="en-GB" dirty="0" smtClean="0"/>
                        <a:t>5</a:t>
                      </a:r>
                      <a:endParaRPr lang="en-GB" dirty="0"/>
                    </a:p>
                  </a:txBody>
                  <a:tcPr/>
                </a:tc>
                <a:tc>
                  <a:txBody>
                    <a:bodyPr/>
                    <a:lstStyle/>
                    <a:p>
                      <a:pPr algn="ctr"/>
                      <a:r>
                        <a:rPr lang="en-GB" dirty="0" smtClean="0"/>
                        <a:t>25</a:t>
                      </a:r>
                      <a:endParaRPr lang="en-GB" dirty="0"/>
                    </a:p>
                  </a:txBody>
                  <a:tcPr/>
                </a:tc>
              </a:tr>
              <a:tr h="370840">
                <a:tc>
                  <a:txBody>
                    <a:bodyPr/>
                    <a:lstStyle/>
                    <a:p>
                      <a:pPr algn="ctr"/>
                      <a:endParaRPr lang="en-GB" dirty="0"/>
                    </a:p>
                  </a:txBody>
                  <a:tcPr/>
                </a:tc>
                <a:tc>
                  <a:txBody>
                    <a:bodyPr/>
                    <a:lstStyle/>
                    <a:p>
                      <a:pPr algn="ctr"/>
                      <a:endParaRPr lang="en-GB"/>
                    </a:p>
                  </a:txBody>
                  <a:tcPr/>
                </a:tc>
                <a:tc>
                  <a:txBody>
                    <a:bodyPr/>
                    <a:lstStyle/>
                    <a:p>
                      <a:pPr algn="ctr"/>
                      <a:endParaRPr lang="en-GB" dirty="0"/>
                    </a:p>
                  </a:txBody>
                  <a:tcPr/>
                </a:tc>
              </a:tr>
            </a:tbl>
          </a:graphicData>
        </a:graphic>
      </p:graphicFrame>
    </p:spTree>
    <p:extLst>
      <p:ext uri="{BB962C8B-B14F-4D97-AF65-F5344CB8AC3E}">
        <p14:creationId xmlns:p14="http://schemas.microsoft.com/office/powerpoint/2010/main" val="8528817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p:txBody>
          <a:bodyPr/>
          <a:lstStyle/>
          <a:p>
            <a:r>
              <a:rPr lang="en-GB" dirty="0" smtClean="0"/>
              <a:t>Statistics</a:t>
            </a:r>
            <a:endParaRPr lang="en-GB" dirty="0"/>
          </a:p>
        </p:txBody>
      </p:sp>
      <p:sp>
        <p:nvSpPr>
          <p:cNvPr id="75779" name="Rectangle 3"/>
          <p:cNvSpPr>
            <a:spLocks noGrp="1" noChangeArrowheads="1"/>
          </p:cNvSpPr>
          <p:nvPr>
            <p:ph type="body" idx="1"/>
          </p:nvPr>
        </p:nvSpPr>
        <p:spPr>
          <a:xfrm>
            <a:off x="642910" y="1428736"/>
            <a:ext cx="8321578" cy="4114800"/>
          </a:xfrm>
        </p:spPr>
        <p:txBody>
          <a:bodyPr/>
          <a:lstStyle/>
          <a:p>
            <a:pPr fontAlgn="t"/>
            <a:r>
              <a:rPr lang="en-GB" dirty="0" smtClean="0"/>
              <a:t>A measurable characteristic of a sample is called a </a:t>
            </a:r>
            <a:r>
              <a:rPr lang="en-GB" b="1" dirty="0" smtClean="0"/>
              <a:t>statistic</a:t>
            </a:r>
            <a:endParaRPr lang="en-GB" dirty="0" smtClean="0"/>
          </a:p>
          <a:p>
            <a:pPr lvl="0" fontAlgn="t"/>
            <a:r>
              <a:rPr lang="en-GB" dirty="0" smtClean="0">
                <a:solidFill>
                  <a:srgbClr val="002060"/>
                </a:solidFill>
              </a:rPr>
              <a:t>A  measurable characteristic of a population, such as a </a:t>
            </a:r>
            <a:r>
              <a:rPr lang="en-GB" b="1" dirty="0" smtClean="0">
                <a:solidFill>
                  <a:srgbClr val="002060"/>
                </a:solidFill>
              </a:rPr>
              <a:t>mean</a:t>
            </a:r>
            <a:r>
              <a:rPr lang="en-GB" dirty="0" smtClean="0">
                <a:solidFill>
                  <a:srgbClr val="002060"/>
                </a:solidFill>
              </a:rPr>
              <a:t> or </a:t>
            </a:r>
            <a:r>
              <a:rPr lang="en-GB" b="1" dirty="0" smtClean="0">
                <a:solidFill>
                  <a:srgbClr val="002060"/>
                </a:solidFill>
              </a:rPr>
              <a:t>standard deviation</a:t>
            </a:r>
            <a:r>
              <a:rPr lang="en-GB" dirty="0" smtClean="0">
                <a:solidFill>
                  <a:srgbClr val="002060"/>
                </a:solidFill>
              </a:rPr>
              <a:t>, is called a </a:t>
            </a:r>
            <a:r>
              <a:rPr lang="en-GB" b="1" dirty="0" smtClean="0">
                <a:solidFill>
                  <a:srgbClr val="002060"/>
                </a:solidFill>
              </a:rPr>
              <a:t>parameter</a:t>
            </a:r>
            <a:endParaRPr lang="en-GB" dirty="0" smtClean="0">
              <a:solidFill>
                <a:srgbClr val="002060"/>
              </a:solidFill>
            </a:endParaRPr>
          </a:p>
          <a:p>
            <a:pPr lvl="0" fontAlgn="t"/>
            <a:r>
              <a:rPr lang="en-GB" dirty="0" smtClean="0">
                <a:solidFill>
                  <a:srgbClr val="002060"/>
                </a:solidFill>
              </a:rPr>
              <a:t>Basically counting …scientifically</a:t>
            </a:r>
            <a:endParaRPr lang="en-GB" dirty="0">
              <a:solidFill>
                <a:srgbClr val="002060"/>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6908"/>
          </a:xfrm>
        </p:spPr>
        <p:txBody>
          <a:bodyPr/>
          <a:lstStyle/>
          <a:p>
            <a:r>
              <a:rPr lang="en-GB" sz="4000" dirty="0" smtClean="0"/>
              <a:t>The Standard Deviation </a:t>
            </a:r>
            <a:endParaRPr lang="en-GB" sz="4000" dirty="0"/>
          </a:p>
        </p:txBody>
      </p:sp>
      <p:sp>
        <p:nvSpPr>
          <p:cNvPr id="3" name="Content Placeholder 2"/>
          <p:cNvSpPr>
            <a:spLocks noGrp="1"/>
          </p:cNvSpPr>
          <p:nvPr>
            <p:ph idx="1"/>
          </p:nvPr>
        </p:nvSpPr>
        <p:spPr>
          <a:xfrm>
            <a:off x="428596" y="1214422"/>
            <a:ext cx="8229600" cy="4768865"/>
          </a:xfrm>
        </p:spPr>
        <p:txBody>
          <a:bodyPr/>
          <a:lstStyle/>
          <a:p>
            <a:pPr marL="0" indent="0" fontAlgn="t">
              <a:buNone/>
            </a:pPr>
            <a:r>
              <a:rPr lang="en-GB" sz="2400" dirty="0" smtClean="0"/>
              <a:t>The </a:t>
            </a:r>
            <a:r>
              <a:rPr lang="en-GB" sz="2400" b="1" dirty="0" smtClean="0"/>
              <a:t>standard deviation</a:t>
            </a:r>
            <a:r>
              <a:rPr lang="en-GB" sz="2400" dirty="0" smtClean="0"/>
              <a:t> is the square root of the variance. Thus, the standard deviation of a population is:</a:t>
            </a:r>
          </a:p>
          <a:p>
            <a:pPr marL="0" indent="0" fontAlgn="t">
              <a:buNone/>
            </a:pPr>
            <a:r>
              <a:rPr lang="en-GB" sz="2400" dirty="0" smtClean="0"/>
              <a:t>	σ = </a:t>
            </a:r>
            <a:r>
              <a:rPr lang="en-GB" sz="2400" dirty="0" err="1" smtClean="0"/>
              <a:t>sqrt</a:t>
            </a:r>
            <a:r>
              <a:rPr lang="en-GB" sz="2400" dirty="0" smtClean="0"/>
              <a:t> [ σ</a:t>
            </a:r>
            <a:r>
              <a:rPr lang="en-GB" sz="2400" baseline="30000" dirty="0" smtClean="0"/>
              <a:t>2</a:t>
            </a:r>
            <a:r>
              <a:rPr lang="en-GB" sz="2400" dirty="0" smtClean="0"/>
              <a:t> ] = </a:t>
            </a:r>
            <a:r>
              <a:rPr lang="en-GB" sz="2400" dirty="0" err="1" smtClean="0"/>
              <a:t>sqrt</a:t>
            </a:r>
            <a:r>
              <a:rPr lang="en-GB" sz="2400" dirty="0" smtClean="0"/>
              <a:t> [ Σ ( X</a:t>
            </a:r>
            <a:r>
              <a:rPr lang="en-GB" sz="2400" baseline="-25000" dirty="0" smtClean="0"/>
              <a:t>i</a:t>
            </a:r>
            <a:r>
              <a:rPr lang="en-GB" sz="2400" dirty="0" smtClean="0"/>
              <a:t> - μ )</a:t>
            </a:r>
            <a:r>
              <a:rPr lang="en-GB" sz="2400" baseline="30000" dirty="0" smtClean="0"/>
              <a:t>2</a:t>
            </a:r>
            <a:r>
              <a:rPr lang="en-GB" sz="2400" dirty="0" smtClean="0"/>
              <a:t> / N ] </a:t>
            </a:r>
          </a:p>
          <a:p>
            <a:pPr marL="0" indent="0" fontAlgn="t">
              <a:buNone/>
            </a:pPr>
            <a:r>
              <a:rPr lang="en-GB" sz="2400" dirty="0" smtClean="0"/>
              <a:t>where σ is the population standard deviation, σ</a:t>
            </a:r>
            <a:r>
              <a:rPr lang="en-GB" sz="2400" baseline="30000" dirty="0" smtClean="0"/>
              <a:t>2</a:t>
            </a:r>
            <a:r>
              <a:rPr lang="en-GB" sz="2400" dirty="0" smtClean="0"/>
              <a:t> is the population variance, μ is the population mean, X</a:t>
            </a:r>
            <a:r>
              <a:rPr lang="en-GB" sz="2400" baseline="-25000" dirty="0" smtClean="0"/>
              <a:t>i</a:t>
            </a:r>
            <a:r>
              <a:rPr lang="en-GB" sz="2400" dirty="0" smtClean="0"/>
              <a:t> is the </a:t>
            </a:r>
            <a:r>
              <a:rPr lang="en-GB" sz="2400" i="1" dirty="0" err="1" smtClean="0"/>
              <a:t>i</a:t>
            </a:r>
            <a:r>
              <a:rPr lang="en-GB" sz="2400" dirty="0" err="1" smtClean="0"/>
              <a:t>th</a:t>
            </a:r>
            <a:r>
              <a:rPr lang="en-GB" sz="2400" dirty="0" smtClean="0"/>
              <a:t> element from the population, and N is the number of elements in the population. </a:t>
            </a:r>
          </a:p>
          <a:p>
            <a:endParaRPr lang="en-GB" dirty="0"/>
          </a:p>
        </p:txBody>
      </p:sp>
      <p:pic>
        <p:nvPicPr>
          <p:cNvPr id="4" name="Picture 3"/>
          <p:cNvPicPr/>
          <p:nvPr/>
        </p:nvPicPr>
        <p:blipFill>
          <a:blip r:embed="rId2" cstate="print"/>
          <a:stretch>
            <a:fillRect/>
          </a:stretch>
        </p:blipFill>
        <p:spPr>
          <a:xfrm>
            <a:off x="4000496" y="4000504"/>
            <a:ext cx="3643338" cy="1895921"/>
          </a:xfrm>
          <a:prstGeom prst="rect">
            <a:avLst/>
          </a:prstGeom>
        </p:spPr>
      </p:pic>
    </p:spTree>
    <p:extLst>
      <p:ext uri="{BB962C8B-B14F-4D97-AF65-F5344CB8AC3E}">
        <p14:creationId xmlns:p14="http://schemas.microsoft.com/office/powerpoint/2010/main" val="275448555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6908"/>
          </a:xfrm>
        </p:spPr>
        <p:txBody>
          <a:bodyPr/>
          <a:lstStyle/>
          <a:p>
            <a:r>
              <a:rPr lang="en-GB" sz="4000" dirty="0" smtClean="0"/>
              <a:t>The Standard Deviation </a:t>
            </a:r>
            <a:endParaRPr lang="en-GB" sz="4000" dirty="0"/>
          </a:p>
        </p:txBody>
      </p:sp>
      <p:sp>
        <p:nvSpPr>
          <p:cNvPr id="3" name="Content Placeholder 2"/>
          <p:cNvSpPr>
            <a:spLocks noGrp="1"/>
          </p:cNvSpPr>
          <p:nvPr>
            <p:ph idx="1"/>
          </p:nvPr>
        </p:nvSpPr>
        <p:spPr>
          <a:xfrm>
            <a:off x="395536" y="980728"/>
            <a:ext cx="8229600" cy="4768865"/>
          </a:xfrm>
        </p:spPr>
        <p:txBody>
          <a:bodyPr/>
          <a:lstStyle/>
          <a:p>
            <a:pPr marL="0" indent="0" fontAlgn="t">
              <a:buNone/>
            </a:pPr>
            <a:r>
              <a:rPr lang="en-GB" sz="1800" dirty="0" smtClean="0"/>
              <a:t>The </a:t>
            </a:r>
            <a:r>
              <a:rPr lang="en-GB" sz="1800" b="1" dirty="0" smtClean="0"/>
              <a:t>standard deviation</a:t>
            </a:r>
            <a:r>
              <a:rPr lang="en-GB" sz="1800" dirty="0" smtClean="0"/>
              <a:t> is the square root of the variance. Thus, the standard deviation of a population is:</a:t>
            </a:r>
          </a:p>
          <a:p>
            <a:pPr marL="0" indent="0" fontAlgn="t">
              <a:buNone/>
            </a:pPr>
            <a:r>
              <a:rPr lang="en-GB" sz="1800" dirty="0" smtClean="0"/>
              <a:t>	σ = </a:t>
            </a:r>
            <a:r>
              <a:rPr lang="en-GB" sz="1800" dirty="0" err="1" smtClean="0"/>
              <a:t>sqrt</a:t>
            </a:r>
            <a:r>
              <a:rPr lang="en-GB" sz="1800" dirty="0" smtClean="0"/>
              <a:t> [ σ</a:t>
            </a:r>
            <a:r>
              <a:rPr lang="en-GB" sz="1800" baseline="30000" dirty="0" smtClean="0"/>
              <a:t>2</a:t>
            </a:r>
            <a:r>
              <a:rPr lang="en-GB" sz="1800" dirty="0" smtClean="0"/>
              <a:t> ] = </a:t>
            </a:r>
            <a:r>
              <a:rPr lang="en-GB" sz="1800" dirty="0" err="1" smtClean="0"/>
              <a:t>sqrt</a:t>
            </a:r>
            <a:r>
              <a:rPr lang="en-GB" sz="1800" dirty="0" smtClean="0"/>
              <a:t> [ Σ ( X</a:t>
            </a:r>
            <a:r>
              <a:rPr lang="en-GB" sz="1800" baseline="-25000" dirty="0" smtClean="0"/>
              <a:t>i</a:t>
            </a:r>
            <a:r>
              <a:rPr lang="en-GB" sz="1800" dirty="0" smtClean="0"/>
              <a:t> - μ )</a:t>
            </a:r>
            <a:r>
              <a:rPr lang="en-GB" sz="1800" baseline="30000" dirty="0" smtClean="0"/>
              <a:t>2</a:t>
            </a:r>
            <a:r>
              <a:rPr lang="en-GB" sz="1800" dirty="0" smtClean="0"/>
              <a:t> / N ] </a:t>
            </a:r>
          </a:p>
          <a:p>
            <a:pPr marL="0" indent="0" fontAlgn="t">
              <a:buNone/>
            </a:pPr>
            <a:r>
              <a:rPr lang="en-GB" sz="1800" dirty="0" smtClean="0"/>
              <a:t>where σ is the population standard deviation, σ</a:t>
            </a:r>
            <a:r>
              <a:rPr lang="en-GB" sz="1800" baseline="30000" dirty="0" smtClean="0"/>
              <a:t>2</a:t>
            </a:r>
            <a:r>
              <a:rPr lang="en-GB" sz="1800" dirty="0" smtClean="0"/>
              <a:t> is the population variance, μ is the population mean, X</a:t>
            </a:r>
            <a:r>
              <a:rPr lang="en-GB" sz="1800" baseline="-25000" dirty="0" smtClean="0"/>
              <a:t>i</a:t>
            </a:r>
            <a:r>
              <a:rPr lang="en-GB" sz="1800" dirty="0" smtClean="0"/>
              <a:t> is the </a:t>
            </a:r>
            <a:r>
              <a:rPr lang="en-GB" sz="1800" i="1" dirty="0" err="1" smtClean="0"/>
              <a:t>i</a:t>
            </a:r>
            <a:r>
              <a:rPr lang="en-GB" sz="1800" dirty="0" err="1" smtClean="0"/>
              <a:t>th</a:t>
            </a:r>
            <a:r>
              <a:rPr lang="en-GB" sz="1800" dirty="0" smtClean="0"/>
              <a:t> element from the population, and N is the number of elements in the population. </a:t>
            </a:r>
          </a:p>
          <a:p>
            <a:pPr marL="0" indent="0" fontAlgn="t">
              <a:buNone/>
            </a:pPr>
            <a:endParaRPr lang="en-GB" sz="1800" dirty="0"/>
          </a:p>
          <a:p>
            <a:pPr marL="0" indent="0" fontAlgn="t">
              <a:buNone/>
            </a:pPr>
            <a:r>
              <a:rPr lang="en-GB" sz="1800" dirty="0" smtClean="0"/>
              <a:t>With our 11 cards variance was 10</a:t>
            </a:r>
          </a:p>
          <a:p>
            <a:pPr marL="0" indent="0" fontAlgn="t">
              <a:buNone/>
            </a:pPr>
            <a:r>
              <a:rPr lang="en-GB" sz="1800" dirty="0" smtClean="0"/>
              <a:t>So the SD is ? Square root of 10? = 3.16</a:t>
            </a:r>
          </a:p>
          <a:p>
            <a:endParaRPr lang="en-GB" dirty="0"/>
          </a:p>
        </p:txBody>
      </p:sp>
      <p:pic>
        <p:nvPicPr>
          <p:cNvPr id="4" name="Picture 3"/>
          <p:cNvPicPr/>
          <p:nvPr/>
        </p:nvPicPr>
        <p:blipFill>
          <a:blip r:embed="rId2" cstate="print"/>
          <a:stretch>
            <a:fillRect/>
          </a:stretch>
        </p:blipFill>
        <p:spPr>
          <a:xfrm>
            <a:off x="4000496" y="4000504"/>
            <a:ext cx="3643338" cy="1895921"/>
          </a:xfrm>
          <a:prstGeom prst="rect">
            <a:avLst/>
          </a:prstGeom>
        </p:spPr>
      </p:pic>
    </p:spTree>
    <p:extLst>
      <p:ext uri="{BB962C8B-B14F-4D97-AF65-F5344CB8AC3E}">
        <p14:creationId xmlns:p14="http://schemas.microsoft.com/office/powerpoint/2010/main" val="246906542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6908"/>
          </a:xfrm>
        </p:spPr>
        <p:txBody>
          <a:bodyPr/>
          <a:lstStyle/>
          <a:p>
            <a:r>
              <a:rPr lang="en-GB" sz="3200" dirty="0" smtClean="0"/>
              <a:t>The Variance and  Standard Deviation </a:t>
            </a:r>
            <a:endParaRPr lang="en-GB" sz="3200" dirty="0"/>
          </a:p>
        </p:txBody>
      </p:sp>
      <p:sp>
        <p:nvSpPr>
          <p:cNvPr id="3" name="Content Placeholder 2"/>
          <p:cNvSpPr>
            <a:spLocks noGrp="1"/>
          </p:cNvSpPr>
          <p:nvPr>
            <p:ph idx="1"/>
          </p:nvPr>
        </p:nvSpPr>
        <p:spPr>
          <a:xfrm>
            <a:off x="899592" y="1743668"/>
            <a:ext cx="3927380" cy="1350482"/>
          </a:xfrm>
        </p:spPr>
        <p:txBody>
          <a:bodyPr/>
          <a:lstStyle/>
          <a:p>
            <a:pPr marL="0" indent="0" fontAlgn="t">
              <a:buNone/>
            </a:pPr>
            <a:r>
              <a:rPr lang="en-GB" sz="2400" b="1" dirty="0" smtClean="0"/>
              <a:t>11 values</a:t>
            </a:r>
          </a:p>
          <a:p>
            <a:pPr marL="0" indent="0" fontAlgn="t">
              <a:buNone/>
            </a:pPr>
            <a:endParaRPr lang="en-GB" sz="2400" b="1" dirty="0"/>
          </a:p>
          <a:p>
            <a:pPr marL="0" indent="0" fontAlgn="t">
              <a:buNone/>
            </a:pPr>
            <a:r>
              <a:rPr lang="en-GB" sz="2400" b="1" dirty="0" smtClean="0"/>
              <a:t>Mean was 6</a:t>
            </a:r>
          </a:p>
          <a:p>
            <a:pPr marL="0" indent="0" fontAlgn="t">
              <a:buNone/>
            </a:pPr>
            <a:r>
              <a:rPr lang="en-GB" sz="2400" b="1" dirty="0" smtClean="0"/>
              <a:t>Variance was 10</a:t>
            </a:r>
          </a:p>
          <a:p>
            <a:pPr marL="0" indent="0" fontAlgn="t">
              <a:buNone/>
            </a:pPr>
            <a:r>
              <a:rPr lang="en-GB" sz="2400" b="1" dirty="0" smtClean="0"/>
              <a:t>Standard deviation = 3.16</a:t>
            </a:r>
            <a:endParaRPr lang="en-GB" dirty="0"/>
          </a:p>
        </p:txBody>
      </p:sp>
      <p:pic>
        <p:nvPicPr>
          <p:cNvPr id="4" name="Picture 3"/>
          <p:cNvPicPr/>
          <p:nvPr/>
        </p:nvPicPr>
        <p:blipFill>
          <a:blip r:embed="rId2" cstate="print"/>
          <a:stretch>
            <a:fillRect/>
          </a:stretch>
        </p:blipFill>
        <p:spPr>
          <a:xfrm>
            <a:off x="7740352" y="3068960"/>
            <a:ext cx="1296144" cy="947960"/>
          </a:xfrm>
          <a:prstGeom prst="rect">
            <a:avLst/>
          </a:prstGeom>
        </p:spPr>
      </p:pic>
      <p:graphicFrame>
        <p:nvGraphicFramePr>
          <p:cNvPr id="6" name="Table 5"/>
          <p:cNvGraphicFramePr>
            <a:graphicFrameLocks noGrp="1"/>
          </p:cNvGraphicFramePr>
          <p:nvPr>
            <p:extLst>
              <p:ext uri="{D42A27DB-BD31-4B8C-83A1-F6EECF244321}">
                <p14:modId xmlns:p14="http://schemas.microsoft.com/office/powerpoint/2010/main" val="3849650438"/>
              </p:ext>
            </p:extLst>
          </p:nvPr>
        </p:nvGraphicFramePr>
        <p:xfrm>
          <a:off x="6012160" y="1028340"/>
          <a:ext cx="943992" cy="4820920"/>
        </p:xfrm>
        <a:graphic>
          <a:graphicData uri="http://schemas.openxmlformats.org/drawingml/2006/table">
            <a:tbl>
              <a:tblPr firstRow="1" bandRow="1">
                <a:tableStyleId>{5C22544A-7EE6-4342-B048-85BDC9FD1C3A}</a:tableStyleId>
              </a:tblPr>
              <a:tblGrid>
                <a:gridCol w="943992"/>
              </a:tblGrid>
              <a:tr h="370840">
                <a:tc>
                  <a:txBody>
                    <a:bodyPr/>
                    <a:lstStyle/>
                    <a:p>
                      <a:pPr algn="ctr"/>
                      <a:r>
                        <a:rPr lang="en-GB" sz="1600" dirty="0" smtClean="0">
                          <a:solidFill>
                            <a:sysClr val="windowText" lastClr="000000"/>
                          </a:solidFill>
                        </a:rPr>
                        <a:t>Data</a:t>
                      </a:r>
                      <a:endParaRPr lang="en-GB" sz="1600" dirty="0">
                        <a:solidFill>
                          <a:sysClr val="windowText" lastClr="000000"/>
                        </a:solidFill>
                      </a:endParaRPr>
                    </a:p>
                  </a:txBody>
                  <a:tcPr/>
                </a:tc>
              </a:tr>
              <a:tr h="370840">
                <a:tc>
                  <a:txBody>
                    <a:bodyPr/>
                    <a:lstStyle/>
                    <a:p>
                      <a:pPr algn="ctr"/>
                      <a:r>
                        <a:rPr lang="en-GB" dirty="0" smtClean="0"/>
                        <a:t>1</a:t>
                      </a:r>
                      <a:endParaRPr lang="en-GB" dirty="0"/>
                    </a:p>
                  </a:txBody>
                  <a:tcPr/>
                </a:tc>
              </a:tr>
              <a:tr h="370840">
                <a:tc>
                  <a:txBody>
                    <a:bodyPr/>
                    <a:lstStyle/>
                    <a:p>
                      <a:pPr algn="ctr"/>
                      <a:r>
                        <a:rPr lang="en-GB" dirty="0" smtClean="0"/>
                        <a:t>2</a:t>
                      </a:r>
                      <a:endParaRPr lang="en-GB" dirty="0"/>
                    </a:p>
                  </a:txBody>
                  <a:tcPr/>
                </a:tc>
              </a:tr>
              <a:tr h="370840">
                <a:tc>
                  <a:txBody>
                    <a:bodyPr/>
                    <a:lstStyle/>
                    <a:p>
                      <a:pPr algn="ctr"/>
                      <a:r>
                        <a:rPr lang="en-GB" dirty="0" smtClean="0"/>
                        <a:t>3</a:t>
                      </a:r>
                      <a:endParaRPr lang="en-GB" dirty="0"/>
                    </a:p>
                  </a:txBody>
                  <a:tcPr/>
                </a:tc>
              </a:tr>
              <a:tr h="370840">
                <a:tc>
                  <a:txBody>
                    <a:bodyPr/>
                    <a:lstStyle/>
                    <a:p>
                      <a:pPr algn="ctr"/>
                      <a:r>
                        <a:rPr lang="en-GB" dirty="0" smtClean="0"/>
                        <a:t>4</a:t>
                      </a:r>
                      <a:endParaRPr lang="en-GB" dirty="0"/>
                    </a:p>
                  </a:txBody>
                  <a:tcPr/>
                </a:tc>
              </a:tr>
              <a:tr h="370840">
                <a:tc>
                  <a:txBody>
                    <a:bodyPr/>
                    <a:lstStyle/>
                    <a:p>
                      <a:pPr algn="ctr"/>
                      <a:r>
                        <a:rPr lang="en-GB" dirty="0" smtClean="0"/>
                        <a:t>5</a:t>
                      </a:r>
                      <a:endParaRPr lang="en-GB" dirty="0"/>
                    </a:p>
                  </a:txBody>
                  <a:tcPr/>
                </a:tc>
              </a:tr>
              <a:tr h="370840">
                <a:tc>
                  <a:txBody>
                    <a:bodyPr/>
                    <a:lstStyle/>
                    <a:p>
                      <a:pPr algn="ctr"/>
                      <a:r>
                        <a:rPr lang="en-GB" dirty="0" smtClean="0"/>
                        <a:t>6</a:t>
                      </a:r>
                      <a:endParaRPr lang="en-GB" dirty="0"/>
                    </a:p>
                  </a:txBody>
                  <a:tcPr/>
                </a:tc>
              </a:tr>
              <a:tr h="370840">
                <a:tc>
                  <a:txBody>
                    <a:bodyPr/>
                    <a:lstStyle/>
                    <a:p>
                      <a:pPr algn="ctr"/>
                      <a:r>
                        <a:rPr lang="en-GB" dirty="0" smtClean="0"/>
                        <a:t>7</a:t>
                      </a:r>
                      <a:endParaRPr lang="en-GB" dirty="0"/>
                    </a:p>
                  </a:txBody>
                  <a:tcPr/>
                </a:tc>
              </a:tr>
              <a:tr h="370840">
                <a:tc>
                  <a:txBody>
                    <a:bodyPr/>
                    <a:lstStyle/>
                    <a:p>
                      <a:pPr algn="ctr"/>
                      <a:r>
                        <a:rPr lang="en-GB" dirty="0" smtClean="0"/>
                        <a:t>8</a:t>
                      </a:r>
                      <a:endParaRPr lang="en-GB" dirty="0"/>
                    </a:p>
                  </a:txBody>
                  <a:tcPr/>
                </a:tc>
              </a:tr>
              <a:tr h="370840">
                <a:tc>
                  <a:txBody>
                    <a:bodyPr/>
                    <a:lstStyle/>
                    <a:p>
                      <a:pPr algn="ctr"/>
                      <a:r>
                        <a:rPr lang="en-GB" dirty="0" smtClean="0"/>
                        <a:t>9</a:t>
                      </a:r>
                      <a:endParaRPr lang="en-GB" dirty="0"/>
                    </a:p>
                  </a:txBody>
                  <a:tcPr/>
                </a:tc>
              </a:tr>
              <a:tr h="370840">
                <a:tc>
                  <a:txBody>
                    <a:bodyPr/>
                    <a:lstStyle/>
                    <a:p>
                      <a:pPr algn="ctr"/>
                      <a:r>
                        <a:rPr lang="en-GB" dirty="0" smtClean="0"/>
                        <a:t>10</a:t>
                      </a:r>
                      <a:endParaRPr lang="en-GB" dirty="0"/>
                    </a:p>
                  </a:txBody>
                  <a:tcPr/>
                </a:tc>
              </a:tr>
              <a:tr h="370840">
                <a:tc>
                  <a:txBody>
                    <a:bodyPr/>
                    <a:lstStyle/>
                    <a:p>
                      <a:pPr algn="ctr"/>
                      <a:r>
                        <a:rPr lang="en-GB" dirty="0" smtClean="0"/>
                        <a:t>11</a:t>
                      </a:r>
                      <a:endParaRPr lang="en-GB" dirty="0"/>
                    </a:p>
                  </a:txBody>
                  <a:tcPr/>
                </a:tc>
              </a:tr>
              <a:tr h="370840">
                <a:tc>
                  <a:txBody>
                    <a:bodyPr/>
                    <a:lstStyle/>
                    <a:p>
                      <a:pPr algn="ctr"/>
                      <a:endParaRPr lang="en-GB" dirty="0"/>
                    </a:p>
                  </a:txBody>
                  <a:tcPr/>
                </a:tc>
              </a:tr>
            </a:tbl>
          </a:graphicData>
        </a:graphic>
      </p:graphicFrame>
    </p:spTree>
    <p:extLst>
      <p:ext uri="{BB962C8B-B14F-4D97-AF65-F5344CB8AC3E}">
        <p14:creationId xmlns:p14="http://schemas.microsoft.com/office/powerpoint/2010/main" val="304173325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82594"/>
          </a:xfrm>
        </p:spPr>
        <p:txBody>
          <a:bodyPr/>
          <a:lstStyle/>
          <a:p>
            <a:r>
              <a:rPr lang="en-GB" sz="3600" dirty="0" smtClean="0"/>
              <a:t>Special </a:t>
            </a:r>
            <a:r>
              <a:rPr lang="en-GB" sz="3600" dirty="0" err="1" smtClean="0"/>
              <a:t>Charactersistics</a:t>
            </a:r>
            <a:r>
              <a:rPr lang="en-GB" sz="3600" dirty="0" smtClean="0"/>
              <a:t> 2: </a:t>
            </a:r>
            <a:endParaRPr lang="en-GB" sz="3600" dirty="0"/>
          </a:p>
        </p:txBody>
      </p:sp>
      <p:sp>
        <p:nvSpPr>
          <p:cNvPr id="3" name="Content Placeholder 2"/>
          <p:cNvSpPr>
            <a:spLocks noGrp="1"/>
          </p:cNvSpPr>
          <p:nvPr>
            <p:ph idx="1"/>
          </p:nvPr>
        </p:nvSpPr>
        <p:spPr>
          <a:xfrm>
            <a:off x="214282" y="1071546"/>
            <a:ext cx="8572560" cy="5054617"/>
          </a:xfrm>
        </p:spPr>
        <p:txBody>
          <a:bodyPr/>
          <a:lstStyle/>
          <a:p>
            <a:pPr fontAlgn="t"/>
            <a:r>
              <a:rPr lang="en-GB" sz="1800" dirty="0" smtClean="0"/>
              <a:t>Additionally, every normal curve (regardless of its mean or standard deviation) conforms to the following "rule".</a:t>
            </a:r>
          </a:p>
          <a:p>
            <a:pPr lvl="0" fontAlgn="t"/>
            <a:r>
              <a:rPr lang="en-GB" sz="1800" dirty="0" smtClean="0"/>
              <a:t>About 68% of the area under the curve falls within 1 standard deviation of the mean.</a:t>
            </a:r>
          </a:p>
          <a:p>
            <a:pPr lvl="0" fontAlgn="t"/>
            <a:r>
              <a:rPr lang="en-GB" sz="1800" dirty="0" smtClean="0"/>
              <a:t>About 95% of the area under the curve falls within 2 standard deviations of the mean.</a:t>
            </a:r>
          </a:p>
          <a:p>
            <a:pPr lvl="0" fontAlgn="t"/>
            <a:r>
              <a:rPr lang="en-GB" sz="1800" dirty="0" smtClean="0"/>
              <a:t>About 99.7% of the area under the curve falls within 3 standard deviations of the mean.</a:t>
            </a:r>
          </a:p>
          <a:p>
            <a:pPr fontAlgn="t"/>
            <a:r>
              <a:rPr lang="en-GB" sz="1800" dirty="0" smtClean="0"/>
              <a:t>Collectively, these points are known as the </a:t>
            </a:r>
            <a:r>
              <a:rPr lang="en-GB" sz="1800" b="1" dirty="0" smtClean="0"/>
              <a:t>empirical rule</a:t>
            </a:r>
            <a:r>
              <a:rPr lang="en-GB" sz="1800" dirty="0" smtClean="0"/>
              <a:t> or the </a:t>
            </a:r>
            <a:r>
              <a:rPr lang="en-GB" sz="1800" b="1" dirty="0" smtClean="0"/>
              <a:t>68-95-99.7 rule</a:t>
            </a:r>
            <a:r>
              <a:rPr lang="en-GB" sz="1800" dirty="0" smtClean="0"/>
              <a:t>. Clearly, given a normal distribution, most outcomes will be within 3 standard deviations of the mean.</a:t>
            </a:r>
          </a:p>
          <a:p>
            <a:endParaRPr lang="en-GB" dirty="0"/>
          </a:p>
        </p:txBody>
      </p:sp>
      <p:pic>
        <p:nvPicPr>
          <p:cNvPr id="4" name="Picture 3"/>
          <p:cNvPicPr/>
          <p:nvPr/>
        </p:nvPicPr>
        <p:blipFill>
          <a:blip r:embed="rId3" cstate="print"/>
          <a:stretch>
            <a:fillRect/>
          </a:stretch>
        </p:blipFill>
        <p:spPr>
          <a:xfrm>
            <a:off x="2500298" y="4524372"/>
            <a:ext cx="4071966" cy="2333628"/>
          </a:xfrm>
          <a:prstGeom prst="rect">
            <a:avLst/>
          </a:prstGeom>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a:hlinkClick r:id="rId3" action="ppaction://hlinksldjump"/>
          </p:cNvPr>
          <p:cNvPicPr>
            <a:picLocks noChangeAspect="1" noChangeArrowheads="1"/>
          </p:cNvPicPr>
          <p:nvPr/>
        </p:nvPicPr>
        <p:blipFill>
          <a:blip r:embed="rId4" cstate="print"/>
          <a:srcRect/>
          <a:stretch>
            <a:fillRect/>
          </a:stretch>
        </p:blipFill>
        <p:spPr bwMode="auto">
          <a:xfrm>
            <a:off x="0" y="4589615"/>
            <a:ext cx="9144000" cy="2268385"/>
          </a:xfrm>
          <a:prstGeom prst="rect">
            <a:avLst/>
          </a:prstGeom>
          <a:noFill/>
        </p:spPr>
      </p:pic>
      <p:sp>
        <p:nvSpPr>
          <p:cNvPr id="23555" name="Text Box 3"/>
          <p:cNvSpPr txBox="1">
            <a:spLocks noChangeArrowheads="1"/>
          </p:cNvSpPr>
          <p:nvPr/>
        </p:nvSpPr>
        <p:spPr bwMode="auto">
          <a:xfrm>
            <a:off x="762000" y="1981200"/>
            <a:ext cx="7467600" cy="1098550"/>
          </a:xfrm>
          <a:prstGeom prst="rect">
            <a:avLst/>
          </a:prstGeom>
          <a:noFill/>
          <a:ln w="9525">
            <a:noFill/>
            <a:miter lim="800000"/>
            <a:headEnd/>
            <a:tailEnd/>
          </a:ln>
          <a:effectLst/>
        </p:spPr>
        <p:txBody>
          <a:bodyPr>
            <a:spAutoFit/>
          </a:bodyPr>
          <a:lstStyle/>
          <a:p>
            <a:pPr algn="ctr" eaLnBrk="0" hangingPunct="0">
              <a:spcBef>
                <a:spcPct val="50000"/>
              </a:spcBef>
            </a:pPr>
            <a:endParaRPr lang="en-GB">
              <a:latin typeface="Arial" charset="0"/>
            </a:endParaRPr>
          </a:p>
          <a:p>
            <a:pPr algn="ctr" eaLnBrk="0" hangingPunct="0">
              <a:spcBef>
                <a:spcPct val="50000"/>
              </a:spcBef>
            </a:pPr>
            <a:endParaRPr lang="en-GB" sz="2800">
              <a:latin typeface="Arial" charset="0"/>
            </a:endParaRPr>
          </a:p>
        </p:txBody>
      </p:sp>
      <p:sp>
        <p:nvSpPr>
          <p:cNvPr id="23556" name="Text Box 4"/>
          <p:cNvSpPr txBox="1">
            <a:spLocks noChangeArrowheads="1"/>
          </p:cNvSpPr>
          <p:nvPr/>
        </p:nvSpPr>
        <p:spPr bwMode="auto">
          <a:xfrm>
            <a:off x="214282" y="714356"/>
            <a:ext cx="8686800" cy="2123658"/>
          </a:xfrm>
          <a:prstGeom prst="rect">
            <a:avLst/>
          </a:prstGeom>
          <a:noFill/>
          <a:ln w="9525">
            <a:noFill/>
            <a:miter lim="800000"/>
            <a:headEnd/>
            <a:tailEnd/>
          </a:ln>
          <a:effectLst/>
        </p:spPr>
        <p:txBody>
          <a:bodyPr>
            <a:spAutoFit/>
          </a:bodyPr>
          <a:lstStyle/>
          <a:p>
            <a:pPr algn="ctr" fontAlgn="t"/>
            <a:r>
              <a:rPr lang="en-GB" sz="4000" b="1" dirty="0" smtClean="0">
                <a:solidFill>
                  <a:srgbClr val="C00000"/>
                </a:solidFill>
              </a:rPr>
              <a:t>Statistics</a:t>
            </a:r>
            <a:br>
              <a:rPr lang="en-GB" sz="4000" b="1" dirty="0" smtClean="0">
                <a:solidFill>
                  <a:srgbClr val="C00000"/>
                </a:solidFill>
              </a:rPr>
            </a:br>
            <a:r>
              <a:rPr lang="en-GB" sz="3200" b="1" dirty="0" smtClean="0">
                <a:solidFill>
                  <a:srgbClr val="C00000"/>
                </a:solidFill>
              </a:rPr>
              <a:t>A Basic Introduction and Review</a:t>
            </a:r>
          </a:p>
          <a:p>
            <a:pPr algn="ctr" fontAlgn="t"/>
            <a:r>
              <a:rPr lang="en-GB" sz="4000" b="1" dirty="0" smtClean="0">
                <a:solidFill>
                  <a:srgbClr val="C00000"/>
                </a:solidFill>
              </a:rPr>
              <a:t>Additional Key Concepts</a:t>
            </a:r>
            <a:endParaRPr lang="en-GB" sz="4000" dirty="0" smtClean="0">
              <a:solidFill>
                <a:srgbClr val="C00000"/>
              </a:solidFill>
            </a:endParaRPr>
          </a:p>
          <a:p>
            <a:pPr algn="ctr" eaLnBrk="0" hangingPunct="0"/>
            <a:endParaRPr lang="en-GB" sz="2000" b="1" dirty="0">
              <a:solidFill>
                <a:srgbClr val="C00000"/>
              </a:solidFill>
              <a:latin typeface="Arial" charset="0"/>
            </a:endParaRPr>
          </a:p>
        </p:txBody>
      </p:sp>
      <p:pic>
        <p:nvPicPr>
          <p:cNvPr id="6" name="Picture 5" descr="C:\Documents and Settings\patelv\Desktop\data-analysis-statistics.jpg"/>
          <p:cNvPicPr/>
          <p:nvPr/>
        </p:nvPicPr>
        <p:blipFill>
          <a:blip r:embed="rId5" cstate="print"/>
          <a:srcRect/>
          <a:stretch>
            <a:fillRect/>
          </a:stretch>
        </p:blipFill>
        <p:spPr bwMode="auto">
          <a:xfrm>
            <a:off x="5004048" y="2708920"/>
            <a:ext cx="2028944" cy="1729145"/>
          </a:xfrm>
          <a:prstGeom prst="rect">
            <a:avLst/>
          </a:prstGeom>
          <a:noFill/>
          <a:ln w="9525">
            <a:noFill/>
            <a:miter lim="800000"/>
            <a:headEnd/>
            <a:tailEnd/>
          </a:ln>
        </p:spPr>
      </p:pic>
      <p:pic>
        <p:nvPicPr>
          <p:cNvPr id="8" name="Picture 7" descr="\\MOKEY\User47\m\mdsdbc\Desktop\ETATMBA May drafts\african.png"/>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907704" y="2780928"/>
            <a:ext cx="2376264" cy="1512168"/>
          </a:xfrm>
          <a:prstGeom prst="rect">
            <a:avLst/>
          </a:prstGeom>
          <a:noFill/>
          <a:ln>
            <a:noFill/>
          </a:ln>
        </p:spPr>
      </p:pic>
    </p:spTree>
    <p:extLst>
      <p:ext uri="{BB962C8B-B14F-4D97-AF65-F5344CB8AC3E}">
        <p14:creationId xmlns:p14="http://schemas.microsoft.com/office/powerpoint/2010/main" val="363986099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6908"/>
          </a:xfrm>
        </p:spPr>
        <p:txBody>
          <a:bodyPr/>
          <a:lstStyle/>
          <a:p>
            <a:r>
              <a:rPr lang="en-GB" sz="3600" dirty="0" smtClean="0"/>
              <a:t>Simple Random Sampling</a:t>
            </a:r>
            <a:endParaRPr lang="en-GB" sz="3600" dirty="0"/>
          </a:p>
        </p:txBody>
      </p:sp>
      <p:sp>
        <p:nvSpPr>
          <p:cNvPr id="3" name="Content Placeholder 2"/>
          <p:cNvSpPr>
            <a:spLocks noGrp="1"/>
          </p:cNvSpPr>
          <p:nvPr>
            <p:ph idx="1"/>
          </p:nvPr>
        </p:nvSpPr>
        <p:spPr>
          <a:xfrm>
            <a:off x="428596" y="1285860"/>
            <a:ext cx="8229600" cy="4240211"/>
          </a:xfrm>
        </p:spPr>
        <p:txBody>
          <a:bodyPr/>
          <a:lstStyle/>
          <a:p>
            <a:pPr marL="0" indent="0" fontAlgn="t">
              <a:buNone/>
            </a:pPr>
            <a:r>
              <a:rPr lang="en-GB" sz="2400" dirty="0" smtClean="0"/>
              <a:t>A </a:t>
            </a:r>
            <a:r>
              <a:rPr lang="en-GB" sz="2400" b="1" dirty="0" smtClean="0"/>
              <a:t>sampling method</a:t>
            </a:r>
            <a:r>
              <a:rPr lang="en-GB" sz="2400" dirty="0" smtClean="0"/>
              <a:t> is a procedure for selecting sample elements from a population. </a:t>
            </a:r>
            <a:r>
              <a:rPr lang="en-GB" sz="2400" b="1" dirty="0" smtClean="0"/>
              <a:t>Simple random sampling</a:t>
            </a:r>
            <a:r>
              <a:rPr lang="en-GB" sz="2400" dirty="0" smtClean="0"/>
              <a:t> refers to a sampling method that has the following properties. </a:t>
            </a:r>
          </a:p>
          <a:p>
            <a:pPr lvl="1" fontAlgn="t"/>
            <a:r>
              <a:rPr lang="en-GB" sz="2000" dirty="0" smtClean="0"/>
              <a:t>The population consists of </a:t>
            </a:r>
            <a:r>
              <a:rPr lang="en-GB" sz="2000" i="1" dirty="0" smtClean="0"/>
              <a:t>N</a:t>
            </a:r>
            <a:r>
              <a:rPr lang="en-GB" sz="2000" dirty="0" smtClean="0"/>
              <a:t> objects.</a:t>
            </a:r>
          </a:p>
          <a:p>
            <a:pPr lvl="1" fontAlgn="t"/>
            <a:r>
              <a:rPr lang="en-GB" sz="2000" dirty="0" smtClean="0"/>
              <a:t>The sample consists of </a:t>
            </a:r>
            <a:r>
              <a:rPr lang="en-GB" sz="2000" i="1" dirty="0" smtClean="0"/>
              <a:t>n</a:t>
            </a:r>
            <a:r>
              <a:rPr lang="en-GB" sz="2000" dirty="0" smtClean="0"/>
              <a:t> objects.</a:t>
            </a:r>
          </a:p>
          <a:p>
            <a:pPr lvl="1" fontAlgn="t"/>
            <a:r>
              <a:rPr lang="en-GB" sz="2000" dirty="0" smtClean="0"/>
              <a:t>All possible samples of </a:t>
            </a:r>
            <a:r>
              <a:rPr lang="en-GB" sz="2000" i="1" dirty="0" smtClean="0"/>
              <a:t>n</a:t>
            </a:r>
            <a:r>
              <a:rPr lang="en-GB" sz="2000" dirty="0" smtClean="0"/>
              <a:t> objects are equally likely to occur. </a:t>
            </a:r>
          </a:p>
          <a:p>
            <a:endParaRPr lang="en-GB" sz="2400"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0"/>
            <a:ext cx="8229600" cy="796908"/>
          </a:xfrm>
        </p:spPr>
        <p:txBody>
          <a:bodyPr/>
          <a:lstStyle/>
          <a:p>
            <a:r>
              <a:rPr lang="en-GB" sz="4000" dirty="0" smtClean="0"/>
              <a:t>Confidence Intervals: </a:t>
            </a:r>
            <a:endParaRPr lang="en-GB" sz="4000" dirty="0"/>
          </a:p>
        </p:txBody>
      </p:sp>
      <p:sp>
        <p:nvSpPr>
          <p:cNvPr id="3" name="Content Placeholder 2"/>
          <p:cNvSpPr>
            <a:spLocks noGrp="1"/>
          </p:cNvSpPr>
          <p:nvPr>
            <p:ph idx="1"/>
          </p:nvPr>
        </p:nvSpPr>
        <p:spPr>
          <a:xfrm>
            <a:off x="500034" y="785794"/>
            <a:ext cx="8429684" cy="4525963"/>
          </a:xfrm>
        </p:spPr>
        <p:txBody>
          <a:bodyPr/>
          <a:lstStyle/>
          <a:p>
            <a:pPr lvl="0" fontAlgn="t"/>
            <a:r>
              <a:rPr lang="en-GB" sz="2000" dirty="0" smtClean="0"/>
              <a:t>An important benefit of simple random sampling is that it allows researchers to use statistical methods to analyze sample results.</a:t>
            </a:r>
          </a:p>
          <a:p>
            <a:pPr lvl="0" fontAlgn="t"/>
            <a:r>
              <a:rPr lang="en-GB" sz="2000" dirty="0" smtClean="0"/>
              <a:t> For example, given a simple random sample, researchers can use statistical methods to define a confidence interval around a sample mean. </a:t>
            </a:r>
          </a:p>
          <a:p>
            <a:pPr lvl="0" fontAlgn="t"/>
            <a:r>
              <a:rPr lang="en-GB" sz="2000" dirty="0" smtClean="0"/>
              <a:t>Statistical analysis is not appropriate when non-random sampling methods are used.</a:t>
            </a:r>
          </a:p>
          <a:p>
            <a:pPr fontAlgn="t"/>
            <a:r>
              <a:rPr lang="en-GB" sz="2000" dirty="0" smtClean="0"/>
              <a:t>There are many ways to obtain a simple random sample. One way would be the lottery method. Each of the </a:t>
            </a:r>
            <a:r>
              <a:rPr lang="en-GB" sz="2000" i="1" dirty="0" smtClean="0"/>
              <a:t>N</a:t>
            </a:r>
            <a:r>
              <a:rPr lang="en-GB" sz="2000" dirty="0" smtClean="0"/>
              <a:t> population members is assigned a unique number. The numbers are placed in a bowl and thoroughly mixed. Then, a blind-folded researcher selects </a:t>
            </a:r>
            <a:r>
              <a:rPr lang="en-GB" sz="2000" i="1" dirty="0" smtClean="0"/>
              <a:t>n</a:t>
            </a:r>
            <a:r>
              <a:rPr lang="en-GB" sz="2000" dirty="0" smtClean="0"/>
              <a:t> numbers. Population members having the selected numbers are included in the sample or Stat Trek!</a:t>
            </a:r>
          </a:p>
          <a:p>
            <a:endParaRPr lang="en-GB" sz="2000"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214290"/>
            <a:ext cx="8229600" cy="654032"/>
          </a:xfrm>
        </p:spPr>
        <p:txBody>
          <a:bodyPr/>
          <a:lstStyle/>
          <a:p>
            <a:r>
              <a:rPr lang="en-GB" sz="4000" dirty="0" err="1" smtClean="0"/>
              <a:t>Univariate</a:t>
            </a:r>
            <a:r>
              <a:rPr lang="en-GB" sz="4000" dirty="0" smtClean="0"/>
              <a:t> vs. </a:t>
            </a:r>
            <a:r>
              <a:rPr lang="en-GB" sz="4000" dirty="0" err="1" smtClean="0"/>
              <a:t>Bivariate</a:t>
            </a:r>
            <a:r>
              <a:rPr lang="en-GB" sz="4000" dirty="0" smtClean="0"/>
              <a:t> Data</a:t>
            </a:r>
            <a:endParaRPr lang="en-GB" sz="4000" dirty="0"/>
          </a:p>
        </p:txBody>
      </p:sp>
      <p:sp>
        <p:nvSpPr>
          <p:cNvPr id="3" name="Content Placeholder 2"/>
          <p:cNvSpPr>
            <a:spLocks noGrp="1"/>
          </p:cNvSpPr>
          <p:nvPr>
            <p:ph idx="1"/>
          </p:nvPr>
        </p:nvSpPr>
        <p:spPr>
          <a:xfrm>
            <a:off x="428596" y="1071546"/>
            <a:ext cx="8229600" cy="4768865"/>
          </a:xfrm>
        </p:spPr>
        <p:txBody>
          <a:bodyPr/>
          <a:lstStyle/>
          <a:p>
            <a:pPr fontAlgn="t"/>
            <a:r>
              <a:rPr lang="en-GB" sz="2400" dirty="0" smtClean="0"/>
              <a:t>Statistical data are often classified according to the number of variables being studied.</a:t>
            </a:r>
          </a:p>
          <a:p>
            <a:pPr lvl="0" fontAlgn="t"/>
            <a:r>
              <a:rPr lang="en-GB" sz="2400" b="1" dirty="0" err="1" smtClean="0"/>
              <a:t>Univariate</a:t>
            </a:r>
            <a:r>
              <a:rPr lang="en-GB" sz="2400" b="1" dirty="0" smtClean="0"/>
              <a:t> data</a:t>
            </a:r>
            <a:r>
              <a:rPr lang="en-GB" sz="2400" dirty="0" smtClean="0"/>
              <a:t>. When we conduct a study that looks at only one variable: </a:t>
            </a:r>
            <a:r>
              <a:rPr lang="en-GB" sz="2400" dirty="0" err="1" smtClean="0"/>
              <a:t>eg</a:t>
            </a:r>
            <a:r>
              <a:rPr lang="en-GB" sz="2400" dirty="0" smtClean="0"/>
              <a:t>, we say that average weight of school students. Since we are only working with one variable (weight), we would be working with </a:t>
            </a:r>
            <a:r>
              <a:rPr lang="en-GB" sz="2400" dirty="0" err="1" smtClean="0"/>
              <a:t>univariate</a:t>
            </a:r>
            <a:r>
              <a:rPr lang="en-GB" sz="2400" dirty="0" smtClean="0"/>
              <a:t> data.</a:t>
            </a:r>
          </a:p>
          <a:p>
            <a:pPr lvl="0" fontAlgn="t"/>
            <a:r>
              <a:rPr lang="en-GB" sz="2400" b="1" dirty="0" err="1" smtClean="0"/>
              <a:t>Bivariate</a:t>
            </a:r>
            <a:r>
              <a:rPr lang="en-GB" sz="2400" b="1" dirty="0" smtClean="0"/>
              <a:t> data</a:t>
            </a:r>
            <a:r>
              <a:rPr lang="en-GB" sz="2400" dirty="0" smtClean="0"/>
              <a:t>. A study that examines the relationship between two variables </a:t>
            </a:r>
            <a:r>
              <a:rPr lang="en-GB" sz="2400" dirty="0" err="1" smtClean="0"/>
              <a:t>eg</a:t>
            </a:r>
            <a:r>
              <a:rPr lang="en-GB" sz="2400" dirty="0" smtClean="0"/>
              <a:t> height and weight</a:t>
            </a:r>
          </a:p>
          <a:p>
            <a:endParaRPr lang="en-GB" dirty="0"/>
          </a:p>
        </p:txBody>
      </p:sp>
    </p:spTree>
    <p:extLst>
      <p:ext uri="{BB962C8B-B14F-4D97-AF65-F5344CB8AC3E}">
        <p14:creationId xmlns:p14="http://schemas.microsoft.com/office/powerpoint/2010/main" val="112329875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54032"/>
          </a:xfrm>
        </p:spPr>
        <p:txBody>
          <a:bodyPr/>
          <a:lstStyle/>
          <a:p>
            <a:r>
              <a:rPr lang="en-GB" sz="4000" dirty="0" smtClean="0"/>
              <a:t>Percentiles</a:t>
            </a:r>
            <a:endParaRPr lang="en-GB" sz="4000" dirty="0"/>
          </a:p>
        </p:txBody>
      </p:sp>
      <p:sp>
        <p:nvSpPr>
          <p:cNvPr id="3" name="Content Placeholder 2"/>
          <p:cNvSpPr>
            <a:spLocks noGrp="1"/>
          </p:cNvSpPr>
          <p:nvPr>
            <p:ph idx="1"/>
          </p:nvPr>
        </p:nvSpPr>
        <p:spPr>
          <a:xfrm>
            <a:off x="357158" y="1071546"/>
            <a:ext cx="8229600" cy="4525963"/>
          </a:xfrm>
        </p:spPr>
        <p:txBody>
          <a:bodyPr/>
          <a:lstStyle/>
          <a:p>
            <a:pPr fontAlgn="t"/>
            <a:r>
              <a:rPr lang="en-GB" sz="2000" dirty="0" smtClean="0"/>
              <a:t>Assume that the elements in a data set are rank ordered from the smallest to the largest. The values that divide a rank-ordered set of elements into 100 equal parts are called </a:t>
            </a:r>
            <a:r>
              <a:rPr lang="en-GB" sz="2000" b="1" dirty="0" smtClean="0"/>
              <a:t>percentiles</a:t>
            </a:r>
            <a:r>
              <a:rPr lang="en-GB" sz="2000" dirty="0" smtClean="0"/>
              <a:t>.</a:t>
            </a:r>
          </a:p>
          <a:p>
            <a:pPr fontAlgn="t"/>
            <a:r>
              <a:rPr lang="en-GB" sz="2000" dirty="0" smtClean="0"/>
              <a:t>An element having a percentile rank of P</a:t>
            </a:r>
            <a:r>
              <a:rPr lang="en-GB" sz="2000" baseline="-25000" dirty="0" smtClean="0"/>
              <a:t>i</a:t>
            </a:r>
            <a:r>
              <a:rPr lang="en-GB" sz="2000" dirty="0" smtClean="0"/>
              <a:t> would have a greater value than </a:t>
            </a:r>
            <a:r>
              <a:rPr lang="en-GB" sz="2000" dirty="0" err="1" smtClean="0"/>
              <a:t>i</a:t>
            </a:r>
            <a:r>
              <a:rPr lang="en-GB" sz="2000" dirty="0" smtClean="0"/>
              <a:t> percent of all the elements in the set. Thus, the observation at the 50th percentile would be denoted P</a:t>
            </a:r>
            <a:r>
              <a:rPr lang="en-GB" sz="2000" baseline="-25000" dirty="0" smtClean="0"/>
              <a:t>50</a:t>
            </a:r>
            <a:r>
              <a:rPr lang="en-GB" sz="2000" dirty="0" smtClean="0"/>
              <a:t>, and it would be greater than 50 percent of the observations in the set. An observation at the 50th percentile would correspond to the median value in the set.</a:t>
            </a:r>
          </a:p>
          <a:p>
            <a:endParaRPr lang="en-GB" sz="2000" dirty="0"/>
          </a:p>
        </p:txBody>
      </p:sp>
      <p:pic>
        <p:nvPicPr>
          <p:cNvPr id="4" name="Picture 3"/>
          <p:cNvPicPr/>
          <p:nvPr/>
        </p:nvPicPr>
        <p:blipFill>
          <a:blip r:embed="rId2" cstate="print"/>
          <a:stretch>
            <a:fillRect/>
          </a:stretch>
        </p:blipFill>
        <p:spPr>
          <a:xfrm>
            <a:off x="3500430" y="3929066"/>
            <a:ext cx="3810000" cy="1905000"/>
          </a:xfrm>
          <a:prstGeom prst="rect">
            <a:avLst/>
          </a:prstGeom>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dirty="0" smtClean="0"/>
              <a:t>The </a:t>
            </a:r>
            <a:r>
              <a:rPr lang="en-GB" sz="3600" dirty="0" err="1" smtClean="0"/>
              <a:t>Interquartile</a:t>
            </a:r>
            <a:r>
              <a:rPr lang="en-GB" sz="3600" dirty="0" smtClean="0"/>
              <a:t> Range (IQR)</a:t>
            </a:r>
            <a:endParaRPr lang="en-GB" sz="3600" dirty="0"/>
          </a:p>
        </p:txBody>
      </p:sp>
      <p:sp>
        <p:nvSpPr>
          <p:cNvPr id="3" name="Content Placeholder 2"/>
          <p:cNvSpPr>
            <a:spLocks noGrp="1"/>
          </p:cNvSpPr>
          <p:nvPr>
            <p:ph idx="1"/>
          </p:nvPr>
        </p:nvSpPr>
        <p:spPr>
          <a:xfrm>
            <a:off x="285720" y="1357298"/>
            <a:ext cx="8329642" cy="4525963"/>
          </a:xfrm>
        </p:spPr>
        <p:txBody>
          <a:bodyPr/>
          <a:lstStyle/>
          <a:p>
            <a:pPr marL="0" indent="0" fontAlgn="t">
              <a:buNone/>
            </a:pPr>
            <a:r>
              <a:rPr lang="en-GB" sz="2400" dirty="0" smtClean="0"/>
              <a:t>Quartiles divide a rank-ordered data set into four equal parts. The values that divide each part are called the first, second, and third quartiles; and they are denoted by Q1, Q2, and Q3, respectively.</a:t>
            </a:r>
          </a:p>
          <a:p>
            <a:pPr lvl="1" fontAlgn="t"/>
            <a:r>
              <a:rPr lang="en-GB" sz="2000" dirty="0" smtClean="0"/>
              <a:t>Q1 is the "middle" value in the </a:t>
            </a:r>
            <a:r>
              <a:rPr lang="en-GB" sz="2000" i="1" dirty="0" smtClean="0"/>
              <a:t>first</a:t>
            </a:r>
            <a:r>
              <a:rPr lang="en-GB" sz="2000" dirty="0" smtClean="0"/>
              <a:t> half of the rank-ordered data set.</a:t>
            </a:r>
          </a:p>
          <a:p>
            <a:pPr lvl="1" fontAlgn="t"/>
            <a:r>
              <a:rPr lang="en-GB" sz="2000" dirty="0" smtClean="0"/>
              <a:t>Q2 is the median value in the set.</a:t>
            </a:r>
          </a:p>
          <a:p>
            <a:pPr lvl="1" fontAlgn="t"/>
            <a:r>
              <a:rPr lang="en-GB" sz="2000" dirty="0" smtClean="0"/>
              <a:t>Q3 is the "middle" value in the </a:t>
            </a:r>
            <a:r>
              <a:rPr lang="en-GB" sz="2000" i="1" dirty="0" smtClean="0"/>
              <a:t>second</a:t>
            </a:r>
            <a:r>
              <a:rPr lang="en-GB" sz="2000" dirty="0" smtClean="0"/>
              <a:t> half of the rank-ordered data set.</a:t>
            </a:r>
          </a:p>
          <a:p>
            <a:endParaRPr lang="en-GB"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Sample Mean : “average”</a:t>
            </a:r>
            <a:endParaRPr lang="en-GB" dirty="0"/>
          </a:p>
        </p:txBody>
      </p:sp>
      <p:sp>
        <p:nvSpPr>
          <p:cNvPr id="3" name="Content Placeholder 2"/>
          <p:cNvSpPr>
            <a:spLocks noGrp="1"/>
          </p:cNvSpPr>
          <p:nvPr>
            <p:ph idx="1"/>
          </p:nvPr>
        </p:nvSpPr>
        <p:spPr/>
        <p:txBody>
          <a:bodyPr/>
          <a:lstStyle/>
          <a:p>
            <a:pPr lvl="0"/>
            <a:r>
              <a:rPr lang="en-GB" sz="2800" dirty="0" smtClean="0"/>
              <a:t>Commonly called the average, often symbolised</a:t>
            </a:r>
          </a:p>
          <a:p>
            <a:pPr lvl="0"/>
            <a:r>
              <a:rPr lang="en-GB" sz="2800" dirty="0" smtClean="0"/>
              <a:t>Its value depends equally on all of the data which may include outliers. </a:t>
            </a:r>
          </a:p>
          <a:p>
            <a:pPr lvl="0"/>
            <a:r>
              <a:rPr lang="en-GB" sz="2800" dirty="0" smtClean="0"/>
              <a:t>It may be useful if the distribution of values is “not even” but skewed</a:t>
            </a:r>
          </a:p>
          <a:p>
            <a:endParaRPr lang="en-GB" dirty="0"/>
          </a:p>
        </p:txBody>
      </p:sp>
      <p:pic>
        <p:nvPicPr>
          <p:cNvPr id="4" name="Picture 3" descr="x_ba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501090" y="1643050"/>
            <a:ext cx="428596" cy="452440"/>
          </a:xfrm>
          <a:prstGeom prst="rect">
            <a:avLst/>
          </a:prstGeom>
          <a:noFill/>
          <a:ln>
            <a:noFill/>
          </a:ln>
        </p:spPr>
      </p:pic>
      <p:pic>
        <p:nvPicPr>
          <p:cNvPr id="5" name="Picture 4" descr="\\MOKEY\User47\m\mdsdbc\Desktop\ETATMBA May drafts\cards average.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43438" y="3714752"/>
            <a:ext cx="2814640" cy="2071689"/>
          </a:xfrm>
          <a:prstGeom prst="rect">
            <a:avLst/>
          </a:prstGeom>
          <a:noFill/>
          <a:ln>
            <a:noFill/>
          </a:ln>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6908"/>
          </a:xfrm>
        </p:spPr>
        <p:txBody>
          <a:bodyPr/>
          <a:lstStyle/>
          <a:p>
            <a:r>
              <a:rPr lang="en-GB" sz="4000" dirty="0" smtClean="0"/>
              <a:t>The </a:t>
            </a:r>
            <a:r>
              <a:rPr lang="en-GB" sz="4000" dirty="0" err="1" smtClean="0"/>
              <a:t>Interquartile</a:t>
            </a:r>
            <a:r>
              <a:rPr lang="en-GB" sz="4000" dirty="0" smtClean="0"/>
              <a:t> Range (IQR)</a:t>
            </a:r>
            <a:endParaRPr lang="en-GB" sz="4000" dirty="0"/>
          </a:p>
        </p:txBody>
      </p:sp>
      <p:sp>
        <p:nvSpPr>
          <p:cNvPr id="3" name="Content Placeholder 2"/>
          <p:cNvSpPr>
            <a:spLocks noGrp="1"/>
          </p:cNvSpPr>
          <p:nvPr>
            <p:ph idx="1"/>
          </p:nvPr>
        </p:nvSpPr>
        <p:spPr>
          <a:xfrm>
            <a:off x="428596" y="1071546"/>
            <a:ext cx="8229600" cy="4525963"/>
          </a:xfrm>
        </p:spPr>
        <p:txBody>
          <a:bodyPr/>
          <a:lstStyle/>
          <a:p>
            <a:pPr fontAlgn="t"/>
            <a:r>
              <a:rPr lang="en-GB" sz="2000" dirty="0" smtClean="0"/>
              <a:t>The </a:t>
            </a:r>
            <a:r>
              <a:rPr lang="en-GB" sz="2000" dirty="0" err="1" smtClean="0"/>
              <a:t>interquartile</a:t>
            </a:r>
            <a:r>
              <a:rPr lang="en-GB" sz="2000" dirty="0" smtClean="0"/>
              <a:t> range is equal to Q3 minus Q1.</a:t>
            </a:r>
          </a:p>
          <a:p>
            <a:pPr fontAlgn="t"/>
            <a:r>
              <a:rPr lang="en-GB" sz="2000" dirty="0" err="1" smtClean="0"/>
              <a:t>Eg</a:t>
            </a:r>
            <a:r>
              <a:rPr lang="en-GB" sz="2000" dirty="0" smtClean="0"/>
              <a:t>:  1, 3, 4, 5, 5, 6, 7, 11. Q1 is the middle value in the first half of the data set. Since there are an even number of data points in the first half of the data set, the middle value is the average of the two middle values; that is, Q1 = (3 + 4)/2 or Q1 = 3.5. Q3 is the middle value in the second half of the data set. Again, since the second half of the data set has an even number of observations, the middle value is the average of the two middle values; that is, Q3 = (6 + 7)/2 or Q3 = 6.5. The </a:t>
            </a:r>
            <a:r>
              <a:rPr lang="en-GB" sz="2000" dirty="0" err="1" smtClean="0"/>
              <a:t>interquartile</a:t>
            </a:r>
            <a:r>
              <a:rPr lang="en-GB" sz="2000" dirty="0" smtClean="0"/>
              <a:t> range is Q3 minus Q1, so IQR = 6.5 - 3.5 = 3. </a:t>
            </a:r>
          </a:p>
          <a:p>
            <a:endParaRPr lang="en-GB" dirty="0"/>
          </a:p>
        </p:txBody>
      </p:sp>
      <p:pic>
        <p:nvPicPr>
          <p:cNvPr id="4" name="Picture 3"/>
          <p:cNvPicPr/>
          <p:nvPr/>
        </p:nvPicPr>
        <p:blipFill>
          <a:blip r:embed="rId2" cstate="print"/>
          <a:stretch>
            <a:fillRect/>
          </a:stretch>
        </p:blipFill>
        <p:spPr>
          <a:xfrm>
            <a:off x="2857488" y="4000504"/>
            <a:ext cx="3810000" cy="1905000"/>
          </a:xfrm>
          <a:prstGeom prst="rect">
            <a:avLst/>
          </a:prstGeom>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25470"/>
          </a:xfrm>
        </p:spPr>
        <p:txBody>
          <a:bodyPr/>
          <a:lstStyle/>
          <a:p>
            <a:r>
              <a:rPr lang="en-GB" sz="3600" dirty="0" smtClean="0"/>
              <a:t>Shape of a distribution </a:t>
            </a:r>
            <a:endParaRPr lang="en-GB" sz="3600" dirty="0"/>
          </a:p>
        </p:txBody>
      </p:sp>
      <p:sp>
        <p:nvSpPr>
          <p:cNvPr id="3" name="Content Placeholder 2"/>
          <p:cNvSpPr>
            <a:spLocks noGrp="1"/>
          </p:cNvSpPr>
          <p:nvPr>
            <p:ph idx="1"/>
          </p:nvPr>
        </p:nvSpPr>
        <p:spPr>
          <a:xfrm>
            <a:off x="428596" y="1142985"/>
            <a:ext cx="8229600" cy="642942"/>
          </a:xfrm>
        </p:spPr>
        <p:txBody>
          <a:bodyPr/>
          <a:lstStyle/>
          <a:p>
            <a:pPr>
              <a:buNone/>
            </a:pPr>
            <a:r>
              <a:rPr lang="en-GB" sz="2400" dirty="0" smtClean="0"/>
              <a:t>Here are some examples of distributions and shapes.</a:t>
            </a:r>
          </a:p>
          <a:p>
            <a:endParaRPr lang="en-GB" sz="2400" dirty="0"/>
          </a:p>
        </p:txBody>
      </p:sp>
      <p:pic>
        <p:nvPicPr>
          <p:cNvPr id="81922" name="Picture 2"/>
          <p:cNvPicPr>
            <a:picLocks noChangeAspect="1" noChangeArrowheads="1"/>
          </p:cNvPicPr>
          <p:nvPr/>
        </p:nvPicPr>
        <p:blipFill>
          <a:blip r:embed="rId2" cstate="print"/>
          <a:srcRect/>
          <a:stretch>
            <a:fillRect/>
          </a:stretch>
        </p:blipFill>
        <p:spPr bwMode="auto">
          <a:xfrm>
            <a:off x="0" y="1785926"/>
            <a:ext cx="9144000" cy="2707836"/>
          </a:xfrm>
          <a:prstGeom prst="rect">
            <a:avLst/>
          </a:prstGeom>
          <a:noFill/>
          <a:ln w="9525">
            <a:noFill/>
            <a:miter lim="800000"/>
            <a:headEnd/>
            <a:tailEnd/>
          </a:ln>
          <a:effectLst/>
        </p:spPr>
      </p:pic>
    </p:spTree>
    <p:extLst>
      <p:ext uri="{BB962C8B-B14F-4D97-AF65-F5344CB8AC3E}">
        <p14:creationId xmlns:p14="http://schemas.microsoft.com/office/powerpoint/2010/main" val="32673530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6908"/>
          </a:xfrm>
        </p:spPr>
        <p:txBody>
          <a:bodyPr/>
          <a:lstStyle/>
          <a:p>
            <a:r>
              <a:rPr lang="en-GB" sz="4000" dirty="0" smtClean="0"/>
              <a:t>Correlation coefficients</a:t>
            </a:r>
            <a:endParaRPr lang="en-GB" sz="4000" dirty="0"/>
          </a:p>
        </p:txBody>
      </p:sp>
      <p:sp>
        <p:nvSpPr>
          <p:cNvPr id="3" name="Content Placeholder 2"/>
          <p:cNvSpPr>
            <a:spLocks noGrp="1"/>
          </p:cNvSpPr>
          <p:nvPr>
            <p:ph idx="1"/>
          </p:nvPr>
        </p:nvSpPr>
        <p:spPr>
          <a:xfrm>
            <a:off x="428596" y="1285860"/>
            <a:ext cx="8229600" cy="4525963"/>
          </a:xfrm>
        </p:spPr>
        <p:txBody>
          <a:bodyPr/>
          <a:lstStyle/>
          <a:p>
            <a:pPr fontAlgn="t"/>
            <a:r>
              <a:rPr lang="en-GB" sz="2800" b="1" dirty="0" smtClean="0"/>
              <a:t>Correlation coefficients</a:t>
            </a:r>
            <a:r>
              <a:rPr lang="en-GB" sz="2800" dirty="0" smtClean="0"/>
              <a:t> measure the strength of association between two variables. The most common correlation coefficient, called the </a:t>
            </a:r>
            <a:r>
              <a:rPr lang="en-GB" sz="2800" b="1" dirty="0" smtClean="0"/>
              <a:t>Pearson product-moment correlation coefficient</a:t>
            </a:r>
            <a:r>
              <a:rPr lang="en-GB" sz="2800" dirty="0" smtClean="0"/>
              <a:t>, measures the strength of the </a:t>
            </a:r>
            <a:r>
              <a:rPr lang="en-GB" sz="2800" i="1" dirty="0" smtClean="0"/>
              <a:t>linear association</a:t>
            </a:r>
            <a:r>
              <a:rPr lang="en-GB" sz="2800" dirty="0" smtClean="0"/>
              <a:t> between variables.</a:t>
            </a:r>
          </a:p>
          <a:p>
            <a:endParaRPr lang="en-GB" dirty="0"/>
          </a:p>
        </p:txBody>
      </p:sp>
    </p:spTree>
    <p:extLst>
      <p:ext uri="{BB962C8B-B14F-4D97-AF65-F5344CB8AC3E}">
        <p14:creationId xmlns:p14="http://schemas.microsoft.com/office/powerpoint/2010/main" val="219220918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285728"/>
            <a:ext cx="8229600" cy="796908"/>
          </a:xfrm>
        </p:spPr>
        <p:txBody>
          <a:bodyPr/>
          <a:lstStyle/>
          <a:p>
            <a:r>
              <a:rPr lang="en-GB" sz="3200" dirty="0" smtClean="0"/>
              <a:t>How to Interpret a Correlation Coefficient</a:t>
            </a:r>
            <a:endParaRPr lang="en-GB" sz="3200" dirty="0"/>
          </a:p>
        </p:txBody>
      </p:sp>
      <p:sp>
        <p:nvSpPr>
          <p:cNvPr id="3" name="Content Placeholder 2"/>
          <p:cNvSpPr>
            <a:spLocks noGrp="1"/>
          </p:cNvSpPr>
          <p:nvPr>
            <p:ph idx="1"/>
          </p:nvPr>
        </p:nvSpPr>
        <p:spPr>
          <a:xfrm>
            <a:off x="428596" y="847253"/>
            <a:ext cx="8607900" cy="4525963"/>
          </a:xfrm>
        </p:spPr>
        <p:txBody>
          <a:bodyPr/>
          <a:lstStyle/>
          <a:p>
            <a:pPr fontAlgn="t"/>
            <a:r>
              <a:rPr lang="en-GB" sz="2000" dirty="0" smtClean="0"/>
              <a:t>The sign and the value of a correlation coefficient describe the direction and the magnitude of the relationship between two variables.</a:t>
            </a:r>
          </a:p>
          <a:p>
            <a:pPr lvl="0" fontAlgn="t"/>
            <a:r>
              <a:rPr lang="en-GB" sz="2000" dirty="0" smtClean="0"/>
              <a:t>The value of a correlation coefficient ranges between -1 and 1.</a:t>
            </a:r>
          </a:p>
          <a:p>
            <a:pPr lvl="0" fontAlgn="t"/>
            <a:r>
              <a:rPr lang="en-GB" sz="2000" dirty="0" smtClean="0"/>
              <a:t>The greater the absolute value of a correlation coefficient, the stronger the </a:t>
            </a:r>
            <a:r>
              <a:rPr lang="en-GB" sz="2000" i="1" dirty="0" smtClean="0"/>
              <a:t>linear</a:t>
            </a:r>
            <a:r>
              <a:rPr lang="en-GB" sz="2000" dirty="0" smtClean="0"/>
              <a:t> relationship.</a:t>
            </a:r>
          </a:p>
          <a:p>
            <a:pPr lvl="0" fontAlgn="t"/>
            <a:r>
              <a:rPr lang="en-GB" sz="2000" dirty="0" smtClean="0"/>
              <a:t>The strongest linear relationship is indicated by a CC of -1 or 1.</a:t>
            </a:r>
          </a:p>
          <a:p>
            <a:pPr lvl="0" fontAlgn="t"/>
            <a:r>
              <a:rPr lang="en-GB" sz="2000" dirty="0" smtClean="0"/>
              <a:t>The weakest linear relationship is indicated by a CC equal to 0.</a:t>
            </a:r>
          </a:p>
          <a:p>
            <a:pPr lvl="0" fontAlgn="t"/>
            <a:r>
              <a:rPr lang="en-GB" sz="2000" dirty="0" smtClean="0"/>
              <a:t>A positive correlation means that if one variable gets bigger, the other variable tends to get bigger.</a:t>
            </a:r>
          </a:p>
          <a:p>
            <a:pPr lvl="0" fontAlgn="t"/>
            <a:r>
              <a:rPr lang="en-GB" sz="2000" dirty="0" smtClean="0"/>
              <a:t>A negative correlation means that if one variable gets bigger, the other variable tends to get smaller.</a:t>
            </a:r>
          </a:p>
          <a:p>
            <a:endParaRPr lang="en-GB" dirty="0"/>
          </a:p>
        </p:txBody>
      </p:sp>
    </p:spTree>
    <p:extLst>
      <p:ext uri="{BB962C8B-B14F-4D97-AF65-F5344CB8AC3E}">
        <p14:creationId xmlns:p14="http://schemas.microsoft.com/office/powerpoint/2010/main" val="137233122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142852"/>
            <a:ext cx="8229600" cy="714380"/>
          </a:xfrm>
        </p:spPr>
        <p:txBody>
          <a:bodyPr/>
          <a:lstStyle/>
          <a:p>
            <a:r>
              <a:rPr lang="en-GB" sz="3200" dirty="0" err="1" smtClean="0"/>
              <a:t>Scatterplots</a:t>
            </a:r>
            <a:r>
              <a:rPr lang="en-GB" sz="3200" dirty="0" smtClean="0"/>
              <a:t> and Correlation Coefficients</a:t>
            </a:r>
            <a:endParaRPr lang="en-GB" sz="3200" dirty="0"/>
          </a:p>
        </p:txBody>
      </p:sp>
      <p:sp>
        <p:nvSpPr>
          <p:cNvPr id="3" name="Content Placeholder 2"/>
          <p:cNvSpPr>
            <a:spLocks noGrp="1"/>
          </p:cNvSpPr>
          <p:nvPr>
            <p:ph idx="1"/>
          </p:nvPr>
        </p:nvSpPr>
        <p:spPr>
          <a:xfrm>
            <a:off x="428596" y="1000108"/>
            <a:ext cx="8229600" cy="4811715"/>
          </a:xfrm>
        </p:spPr>
        <p:txBody>
          <a:bodyPr/>
          <a:lstStyle/>
          <a:p>
            <a:pPr marL="0" indent="0">
              <a:buNone/>
            </a:pPr>
            <a:r>
              <a:rPr lang="en-GB" sz="2400" dirty="0" smtClean="0"/>
              <a:t>The scatterplots below show how different patterns of data produce different degrees of correlation.</a:t>
            </a:r>
          </a:p>
          <a:p>
            <a:endParaRPr lang="en-GB" dirty="0"/>
          </a:p>
        </p:txBody>
      </p:sp>
      <p:pic>
        <p:nvPicPr>
          <p:cNvPr id="101383" name="Picture 7"/>
          <p:cNvPicPr>
            <a:picLocks noChangeAspect="1" noChangeArrowheads="1"/>
          </p:cNvPicPr>
          <p:nvPr/>
        </p:nvPicPr>
        <p:blipFill>
          <a:blip r:embed="rId2" cstate="print"/>
          <a:srcRect/>
          <a:stretch>
            <a:fillRect/>
          </a:stretch>
        </p:blipFill>
        <p:spPr bwMode="auto">
          <a:xfrm>
            <a:off x="1785918" y="2071678"/>
            <a:ext cx="5915037" cy="3722047"/>
          </a:xfrm>
          <a:prstGeom prst="rect">
            <a:avLst/>
          </a:prstGeom>
          <a:noFill/>
          <a:ln w="9525">
            <a:noFill/>
            <a:miter lim="800000"/>
            <a:headEnd/>
            <a:tailEnd/>
          </a:ln>
          <a:effectLst/>
        </p:spPr>
      </p:pic>
    </p:spTree>
    <p:extLst>
      <p:ext uri="{BB962C8B-B14F-4D97-AF65-F5344CB8AC3E}">
        <p14:creationId xmlns:p14="http://schemas.microsoft.com/office/powerpoint/2010/main" val="324808203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720" y="274638"/>
            <a:ext cx="8715436" cy="654032"/>
          </a:xfrm>
        </p:spPr>
        <p:txBody>
          <a:bodyPr/>
          <a:lstStyle/>
          <a:p>
            <a:r>
              <a:rPr lang="en-GB" sz="3200" dirty="0" smtClean="0"/>
              <a:t>Several points are evident from the </a:t>
            </a:r>
            <a:r>
              <a:rPr lang="en-GB" sz="3200" dirty="0" err="1" smtClean="0"/>
              <a:t>scatterplots</a:t>
            </a:r>
            <a:r>
              <a:rPr lang="en-GB" sz="3200" dirty="0" smtClean="0"/>
              <a:t>.</a:t>
            </a:r>
            <a:endParaRPr lang="en-GB" sz="3200" dirty="0"/>
          </a:p>
        </p:txBody>
      </p:sp>
      <p:sp>
        <p:nvSpPr>
          <p:cNvPr id="3" name="Content Placeholder 2"/>
          <p:cNvSpPr>
            <a:spLocks noGrp="1"/>
          </p:cNvSpPr>
          <p:nvPr>
            <p:ph idx="1"/>
          </p:nvPr>
        </p:nvSpPr>
        <p:spPr>
          <a:xfrm>
            <a:off x="500034" y="1071546"/>
            <a:ext cx="8229600" cy="4525963"/>
          </a:xfrm>
        </p:spPr>
        <p:txBody>
          <a:bodyPr/>
          <a:lstStyle/>
          <a:p>
            <a:pPr lvl="0" fontAlgn="t"/>
            <a:r>
              <a:rPr lang="en-GB" sz="2000" dirty="0" smtClean="0"/>
              <a:t>When the slope of the line in the plot is negative, the correlation is negative; and vice versa.</a:t>
            </a:r>
          </a:p>
          <a:p>
            <a:pPr lvl="0" fontAlgn="t"/>
            <a:r>
              <a:rPr lang="en-GB" sz="2000" dirty="0" smtClean="0"/>
              <a:t>The strongest correlations (r = 1.0 and r = -1.0 ) occur when data points fall </a:t>
            </a:r>
            <a:r>
              <a:rPr lang="en-GB" sz="2000" i="1" dirty="0" smtClean="0"/>
              <a:t>exactly</a:t>
            </a:r>
            <a:r>
              <a:rPr lang="en-GB" sz="2000" dirty="0" smtClean="0"/>
              <a:t> on a straight line.</a:t>
            </a:r>
          </a:p>
          <a:p>
            <a:pPr lvl="0" fontAlgn="t"/>
            <a:r>
              <a:rPr lang="en-GB" sz="2000" dirty="0" smtClean="0"/>
              <a:t>The correlation becomes weaker as the data points become more scattered.</a:t>
            </a:r>
          </a:p>
          <a:p>
            <a:pPr lvl="0" fontAlgn="t"/>
            <a:r>
              <a:rPr lang="en-GB" sz="2000" dirty="0" smtClean="0"/>
              <a:t>If the data points fall in a random pattern, the correlation is equal to zero.</a:t>
            </a:r>
          </a:p>
          <a:p>
            <a:pPr lvl="0" fontAlgn="t"/>
            <a:r>
              <a:rPr lang="en-GB" sz="2000" dirty="0" smtClean="0"/>
              <a:t>Correlation is affected by outliers. Compare the first </a:t>
            </a:r>
            <a:r>
              <a:rPr lang="en-GB" sz="2000" dirty="0" err="1" smtClean="0"/>
              <a:t>scatterplot</a:t>
            </a:r>
            <a:r>
              <a:rPr lang="en-GB" sz="2000" dirty="0" smtClean="0"/>
              <a:t> with the last </a:t>
            </a:r>
            <a:r>
              <a:rPr lang="en-GB" sz="2000" dirty="0" err="1" smtClean="0"/>
              <a:t>scatterplot</a:t>
            </a:r>
            <a:r>
              <a:rPr lang="en-GB" sz="2000" dirty="0" smtClean="0"/>
              <a:t>. The single outlier in the last plot greatly reduces the correlation (from 1.00 to 0.71).</a:t>
            </a:r>
          </a:p>
          <a:p>
            <a:endParaRPr lang="en-GB" dirty="0"/>
          </a:p>
        </p:txBody>
      </p:sp>
    </p:spTree>
    <p:extLst>
      <p:ext uri="{BB962C8B-B14F-4D97-AF65-F5344CB8AC3E}">
        <p14:creationId xmlns:p14="http://schemas.microsoft.com/office/powerpoint/2010/main" val="262163626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571480"/>
            <a:ext cx="8229600" cy="654032"/>
          </a:xfrm>
        </p:spPr>
        <p:txBody>
          <a:bodyPr/>
          <a:lstStyle/>
          <a:p>
            <a:r>
              <a:rPr lang="en-GB" sz="3600" dirty="0" smtClean="0"/>
              <a:t>What is a Confidence Interval?</a:t>
            </a:r>
            <a:endParaRPr lang="en-GB" dirty="0"/>
          </a:p>
        </p:txBody>
      </p:sp>
      <p:sp>
        <p:nvSpPr>
          <p:cNvPr id="3" name="Content Placeholder 2"/>
          <p:cNvSpPr>
            <a:spLocks noGrp="1"/>
          </p:cNvSpPr>
          <p:nvPr>
            <p:ph idx="1"/>
          </p:nvPr>
        </p:nvSpPr>
        <p:spPr>
          <a:xfrm>
            <a:off x="428596" y="1643050"/>
            <a:ext cx="8229600" cy="3883021"/>
          </a:xfrm>
        </p:spPr>
        <p:txBody>
          <a:bodyPr/>
          <a:lstStyle/>
          <a:p>
            <a:pPr fontAlgn="t"/>
            <a:r>
              <a:rPr lang="en-GB" sz="2400" dirty="0" smtClean="0"/>
              <a:t>Statisticians use a confidence interval to describe the amount of uncertainty associated with a sample estimate of a population parameter.</a:t>
            </a:r>
          </a:p>
          <a:p>
            <a:endParaRPr lang="en-GB" sz="2400" dirty="0"/>
          </a:p>
        </p:txBody>
      </p:sp>
    </p:spTree>
    <p:extLst>
      <p:ext uri="{BB962C8B-B14F-4D97-AF65-F5344CB8AC3E}">
        <p14:creationId xmlns:p14="http://schemas.microsoft.com/office/powerpoint/2010/main" val="102942210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82594"/>
          </a:xfrm>
        </p:spPr>
        <p:txBody>
          <a:bodyPr/>
          <a:lstStyle/>
          <a:p>
            <a:r>
              <a:rPr lang="en-GB" sz="3600" dirty="0" smtClean="0"/>
              <a:t>Confidence Intervals</a:t>
            </a:r>
            <a:endParaRPr lang="en-GB" sz="3600" dirty="0"/>
          </a:p>
        </p:txBody>
      </p:sp>
      <p:sp>
        <p:nvSpPr>
          <p:cNvPr id="3" name="Content Placeholder 2"/>
          <p:cNvSpPr>
            <a:spLocks noGrp="1"/>
          </p:cNvSpPr>
          <p:nvPr>
            <p:ph idx="1"/>
          </p:nvPr>
        </p:nvSpPr>
        <p:spPr>
          <a:xfrm>
            <a:off x="500034" y="1142984"/>
            <a:ext cx="8229600" cy="4525963"/>
          </a:xfrm>
        </p:spPr>
        <p:txBody>
          <a:bodyPr/>
          <a:lstStyle/>
          <a:p>
            <a:pPr fontAlgn="t"/>
            <a:r>
              <a:rPr lang="en-GB" sz="2000" dirty="0" smtClean="0"/>
              <a:t>Statisticians use a </a:t>
            </a:r>
            <a:r>
              <a:rPr lang="en-GB" sz="2000" b="1" dirty="0" smtClean="0"/>
              <a:t>confidence interval</a:t>
            </a:r>
            <a:r>
              <a:rPr lang="en-GB" sz="2000" dirty="0" smtClean="0"/>
              <a:t> to express the precision and uncertainty associated with a particular sampling method. A confidence interval consists of three parts.</a:t>
            </a:r>
          </a:p>
          <a:p>
            <a:pPr lvl="1" fontAlgn="t"/>
            <a:r>
              <a:rPr lang="en-GB" sz="1600" dirty="0" smtClean="0"/>
              <a:t>A confidence level.</a:t>
            </a:r>
          </a:p>
          <a:p>
            <a:pPr lvl="1" fontAlgn="t"/>
            <a:r>
              <a:rPr lang="en-GB" sz="1600" dirty="0" smtClean="0"/>
              <a:t>A statistic.</a:t>
            </a:r>
          </a:p>
          <a:p>
            <a:pPr lvl="1" fontAlgn="t"/>
            <a:r>
              <a:rPr lang="en-GB" sz="1600" dirty="0" smtClean="0"/>
              <a:t>A margin of error.</a:t>
            </a:r>
          </a:p>
          <a:p>
            <a:pPr fontAlgn="t"/>
            <a:r>
              <a:rPr lang="en-GB" sz="2000" dirty="0" smtClean="0"/>
              <a:t>The confidence level describes the uncertainty of a sampling method. </a:t>
            </a:r>
          </a:p>
          <a:p>
            <a:pPr fontAlgn="t"/>
            <a:r>
              <a:rPr lang="en-GB" sz="2000" dirty="0" smtClean="0"/>
              <a:t>For example, suppose we compute an interval estimate of a population parameter. We might describe this interval estimate as a 95% confidence interval. This means that if we used the same sampling method to select different samples and compute different interval estimates, the true population parameter would fall within a range defined by the </a:t>
            </a:r>
            <a:r>
              <a:rPr lang="en-GB" sz="2000" i="1" dirty="0" smtClean="0"/>
              <a:t>sample statistic</a:t>
            </a:r>
            <a:r>
              <a:rPr lang="en-GB" sz="2000" dirty="0" smtClean="0"/>
              <a:t> </a:t>
            </a:r>
            <a:r>
              <a:rPr lang="en-GB" sz="2000" u="sng" dirty="0" smtClean="0"/>
              <a:t>+</a:t>
            </a:r>
            <a:r>
              <a:rPr lang="en-GB" sz="2000" dirty="0" smtClean="0"/>
              <a:t> </a:t>
            </a:r>
            <a:r>
              <a:rPr lang="en-GB" sz="2000" i="1" dirty="0" smtClean="0"/>
              <a:t>margin of error</a:t>
            </a:r>
            <a:r>
              <a:rPr lang="en-GB" sz="2000" dirty="0" smtClean="0"/>
              <a:t> 95% of the time.</a:t>
            </a:r>
          </a:p>
          <a:p>
            <a:endParaRPr lang="en-GB" dirty="0"/>
          </a:p>
        </p:txBody>
      </p:sp>
    </p:spTree>
    <p:extLst>
      <p:ext uri="{BB962C8B-B14F-4D97-AF65-F5344CB8AC3E}">
        <p14:creationId xmlns:p14="http://schemas.microsoft.com/office/powerpoint/2010/main" val="265897449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54032"/>
          </a:xfrm>
        </p:spPr>
        <p:txBody>
          <a:bodyPr/>
          <a:lstStyle/>
          <a:p>
            <a:r>
              <a:rPr lang="en-GB" sz="4000" dirty="0" smtClean="0"/>
              <a:t>Confidence Level</a:t>
            </a:r>
            <a:endParaRPr lang="en-GB" sz="4000" dirty="0"/>
          </a:p>
        </p:txBody>
      </p:sp>
      <p:sp>
        <p:nvSpPr>
          <p:cNvPr id="3" name="Content Placeholder 2"/>
          <p:cNvSpPr>
            <a:spLocks noGrp="1"/>
          </p:cNvSpPr>
          <p:nvPr>
            <p:ph idx="1"/>
          </p:nvPr>
        </p:nvSpPr>
        <p:spPr>
          <a:xfrm>
            <a:off x="428596" y="1142984"/>
            <a:ext cx="8229600" cy="4525963"/>
          </a:xfrm>
        </p:spPr>
        <p:txBody>
          <a:bodyPr/>
          <a:lstStyle/>
          <a:p>
            <a:pPr fontAlgn="t"/>
            <a:r>
              <a:rPr lang="en-GB" sz="2000" dirty="0" smtClean="0"/>
              <a:t>The probability part of a confidence interval is called a </a:t>
            </a:r>
            <a:r>
              <a:rPr lang="en-GB" sz="2000" b="1" dirty="0" smtClean="0"/>
              <a:t>confidence level</a:t>
            </a:r>
            <a:r>
              <a:rPr lang="en-GB" sz="2000" dirty="0" smtClean="0"/>
              <a:t>. The confidence level describes the likelihood that a particular sampling method will produce a confidence interval that includes the true population parameter.</a:t>
            </a:r>
          </a:p>
          <a:p>
            <a:pPr fontAlgn="t"/>
            <a:r>
              <a:rPr lang="en-GB" sz="2000" dirty="0" smtClean="0"/>
              <a:t>Here is how to interpret a confidence level. Suppose we collected all possible samples from a given population, and computed confidence intervals for each sample. Some confidence intervals would include the true population parameter; others would not. A 95% confidence level means that 95% of the intervals contain the true population parameter; a 90% confidence level means that 90% of the intervals contain the population parameter; and so on.</a:t>
            </a:r>
          </a:p>
          <a:p>
            <a:endParaRPr lang="en-GB" sz="2000" dirty="0"/>
          </a:p>
        </p:txBody>
      </p:sp>
    </p:spTree>
    <p:extLst>
      <p:ext uri="{BB962C8B-B14F-4D97-AF65-F5344CB8AC3E}">
        <p14:creationId xmlns:p14="http://schemas.microsoft.com/office/powerpoint/2010/main" val="119658681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11156"/>
          </a:xfrm>
        </p:spPr>
        <p:txBody>
          <a:bodyPr/>
          <a:lstStyle/>
          <a:p>
            <a:r>
              <a:rPr lang="en-GB" sz="3200" dirty="0" smtClean="0"/>
              <a:t>How to Interpret Confidence Intervals</a:t>
            </a:r>
            <a:endParaRPr lang="en-GB" sz="3200" dirty="0"/>
          </a:p>
        </p:txBody>
      </p:sp>
      <p:sp>
        <p:nvSpPr>
          <p:cNvPr id="3" name="Content Placeholder 2"/>
          <p:cNvSpPr>
            <a:spLocks noGrp="1"/>
          </p:cNvSpPr>
          <p:nvPr>
            <p:ph idx="1"/>
          </p:nvPr>
        </p:nvSpPr>
        <p:spPr>
          <a:xfrm>
            <a:off x="500034" y="1142984"/>
            <a:ext cx="8229600" cy="4311649"/>
          </a:xfrm>
        </p:spPr>
        <p:txBody>
          <a:bodyPr/>
          <a:lstStyle/>
          <a:p>
            <a:pPr fontAlgn="t"/>
            <a:r>
              <a:rPr lang="en-GB" sz="2400" dirty="0" smtClean="0"/>
              <a:t>Suppose that a 90% confidence interval states that the population mean is greater than 100 and less than 200. How would you interpret this statement?</a:t>
            </a:r>
          </a:p>
          <a:p>
            <a:pPr fontAlgn="t"/>
            <a:r>
              <a:rPr lang="en-GB" sz="2400" dirty="0" smtClean="0"/>
              <a:t>Some people think this means there is a 90% chance that the population mean falls between 100 and 200. This is incorrect. Like any population parameter, the population mean is a constant, not a random variable. It does not change. The probability that a constant falls within any given range is always 0.00 or 1.00</a:t>
            </a:r>
            <a:endParaRPr lang="en-GB" sz="2400" dirty="0"/>
          </a:p>
        </p:txBody>
      </p:sp>
    </p:spTree>
    <p:extLst>
      <p:ext uri="{BB962C8B-B14F-4D97-AF65-F5344CB8AC3E}">
        <p14:creationId xmlns:p14="http://schemas.microsoft.com/office/powerpoint/2010/main" val="98802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142852"/>
            <a:ext cx="8229600" cy="1143000"/>
          </a:xfrm>
        </p:spPr>
        <p:txBody>
          <a:bodyPr/>
          <a:lstStyle/>
          <a:p>
            <a:r>
              <a:rPr lang="en-GB" dirty="0" smtClean="0"/>
              <a:t>Sample Mean : “average”</a:t>
            </a:r>
            <a:endParaRPr lang="en-GB" dirty="0"/>
          </a:p>
        </p:txBody>
      </p:sp>
      <p:sp>
        <p:nvSpPr>
          <p:cNvPr id="3" name="Content Placeholder 2"/>
          <p:cNvSpPr>
            <a:spLocks noGrp="1"/>
          </p:cNvSpPr>
          <p:nvPr>
            <p:ph idx="1"/>
          </p:nvPr>
        </p:nvSpPr>
        <p:spPr>
          <a:xfrm>
            <a:off x="500034" y="1214422"/>
            <a:ext cx="8229600" cy="4525963"/>
          </a:xfrm>
        </p:spPr>
        <p:txBody>
          <a:bodyPr/>
          <a:lstStyle/>
          <a:p>
            <a:pPr>
              <a:buNone/>
            </a:pPr>
            <a:r>
              <a:rPr lang="en-GB" sz="2800" b="1" i="1" dirty="0" smtClean="0"/>
              <a:t>Example</a:t>
            </a:r>
            <a:r>
              <a:rPr lang="en-GB" sz="2800" b="1" dirty="0" smtClean="0"/>
              <a:t> </a:t>
            </a:r>
            <a:endParaRPr lang="en-GB" sz="2800" dirty="0" smtClean="0"/>
          </a:p>
          <a:p>
            <a:r>
              <a:rPr lang="en-GB" sz="2800" dirty="0" smtClean="0"/>
              <a:t>Our data set is: 2, 4, 8, 9, 10, 10, 10, 11 </a:t>
            </a:r>
          </a:p>
          <a:p>
            <a:r>
              <a:rPr lang="en-GB" sz="2800" dirty="0" smtClean="0"/>
              <a:t>The sample mean is calculated by taking the sum of all the data values and dividing by the total number of data values (8): </a:t>
            </a:r>
          </a:p>
          <a:p>
            <a:r>
              <a:rPr lang="en-GB" sz="2800" dirty="0" smtClean="0"/>
              <a:t>64 divided by 8 = 4</a:t>
            </a:r>
          </a:p>
          <a:p>
            <a:endParaRPr lang="en-GB" dirty="0"/>
          </a:p>
        </p:txBody>
      </p:sp>
      <p:pic>
        <p:nvPicPr>
          <p:cNvPr id="4" name="Picture 3" descr="\\MOKEY\User47\m\mdsdbc\Desktop\ETATMBA May drafts\cards average.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86314" y="3857628"/>
            <a:ext cx="2643206" cy="2000251"/>
          </a:xfrm>
          <a:prstGeom prst="rect">
            <a:avLst/>
          </a:prstGeom>
          <a:noFill/>
          <a:ln>
            <a:noFill/>
          </a:ln>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82594"/>
          </a:xfrm>
        </p:spPr>
        <p:txBody>
          <a:bodyPr/>
          <a:lstStyle/>
          <a:p>
            <a:r>
              <a:rPr lang="en-GB" sz="3600" dirty="0" smtClean="0"/>
              <a:t>What is an Experiment?</a:t>
            </a:r>
            <a:endParaRPr lang="en-GB" sz="3600" dirty="0"/>
          </a:p>
        </p:txBody>
      </p:sp>
      <p:sp>
        <p:nvSpPr>
          <p:cNvPr id="3" name="Content Placeholder 2"/>
          <p:cNvSpPr>
            <a:spLocks noGrp="1"/>
          </p:cNvSpPr>
          <p:nvPr>
            <p:ph idx="1"/>
          </p:nvPr>
        </p:nvSpPr>
        <p:spPr>
          <a:xfrm>
            <a:off x="457200" y="1214422"/>
            <a:ext cx="8229600" cy="4911741"/>
          </a:xfrm>
        </p:spPr>
        <p:txBody>
          <a:bodyPr/>
          <a:lstStyle/>
          <a:p>
            <a:r>
              <a:rPr lang="en-GB" sz="2400" dirty="0" smtClean="0"/>
              <a:t>In an experiment, a researcher manipulates one or more variables, while holding all other variables constant. By noting how the manipulated variables affect a response variable, the researcher can test whether a causal relationship exists between the manipulated variables and the response variable.</a:t>
            </a:r>
          </a:p>
          <a:p>
            <a:endParaRPr lang="en-GB" dirty="0"/>
          </a:p>
        </p:txBody>
      </p:sp>
      <p:pic>
        <p:nvPicPr>
          <p:cNvPr id="4" name="Picture 3" descr="C:\Documents and Settings\patelv\Desktop\ex.bmp"/>
          <p:cNvPicPr/>
          <p:nvPr/>
        </p:nvPicPr>
        <p:blipFill>
          <a:blip r:embed="rId2" cstate="print"/>
          <a:srcRect/>
          <a:stretch>
            <a:fillRect/>
          </a:stretch>
        </p:blipFill>
        <p:spPr bwMode="auto">
          <a:xfrm>
            <a:off x="4143372" y="3786190"/>
            <a:ext cx="2850750" cy="1878755"/>
          </a:xfrm>
          <a:prstGeom prst="rect">
            <a:avLst/>
          </a:prstGeom>
          <a:noFill/>
          <a:ln w="9525">
            <a:noFill/>
            <a:miter lim="800000"/>
            <a:headEnd/>
            <a:tailEnd/>
          </a:ln>
        </p:spPr>
      </p:pic>
    </p:spTree>
    <p:extLst>
      <p:ext uri="{BB962C8B-B14F-4D97-AF65-F5344CB8AC3E}">
        <p14:creationId xmlns:p14="http://schemas.microsoft.com/office/powerpoint/2010/main" val="302575387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500042"/>
            <a:ext cx="8229600" cy="368280"/>
          </a:xfrm>
        </p:spPr>
        <p:txBody>
          <a:bodyPr/>
          <a:lstStyle/>
          <a:p>
            <a:r>
              <a:rPr lang="en-GB" sz="3600" dirty="0" smtClean="0"/>
              <a:t>Parts of an Experiment</a:t>
            </a:r>
            <a:endParaRPr lang="en-GB" sz="3600" dirty="0"/>
          </a:p>
        </p:txBody>
      </p:sp>
      <p:sp>
        <p:nvSpPr>
          <p:cNvPr id="3" name="Content Placeholder 2"/>
          <p:cNvSpPr>
            <a:spLocks noGrp="1"/>
          </p:cNvSpPr>
          <p:nvPr>
            <p:ph idx="1"/>
          </p:nvPr>
        </p:nvSpPr>
        <p:spPr>
          <a:xfrm>
            <a:off x="428596" y="1285860"/>
            <a:ext cx="8229600" cy="4554551"/>
          </a:xfrm>
        </p:spPr>
        <p:txBody>
          <a:bodyPr/>
          <a:lstStyle/>
          <a:p>
            <a:pPr marL="0" indent="0" fontAlgn="t">
              <a:buNone/>
            </a:pPr>
            <a:r>
              <a:rPr lang="en-GB" sz="2000" dirty="0" smtClean="0"/>
              <a:t>All experiments have independent variables, dependent variables, and experimental units.</a:t>
            </a:r>
            <a:br>
              <a:rPr lang="en-GB" sz="2000" dirty="0" smtClean="0"/>
            </a:br>
            <a:endParaRPr lang="en-GB" sz="2000" dirty="0" smtClean="0"/>
          </a:p>
          <a:p>
            <a:pPr marL="358775" indent="-358775"/>
            <a:r>
              <a:rPr lang="en-GB" sz="2000" b="1" dirty="0" smtClean="0"/>
              <a:t>Independent variable</a:t>
            </a:r>
            <a:r>
              <a:rPr lang="en-GB" sz="2000" dirty="0" smtClean="0"/>
              <a:t>. An independent variable (also called a </a:t>
            </a:r>
            <a:r>
              <a:rPr lang="en-GB" sz="2000" b="1" dirty="0" smtClean="0"/>
              <a:t>factor</a:t>
            </a:r>
            <a:r>
              <a:rPr lang="en-GB" sz="2000" dirty="0" smtClean="0"/>
              <a:t>) is an explanatory variable manipulated by the experimenter.</a:t>
            </a:r>
          </a:p>
          <a:p>
            <a:pPr marL="358775" indent="-358775">
              <a:buNone/>
            </a:pPr>
            <a:endParaRPr lang="en-GB" sz="2000" dirty="0" smtClean="0"/>
          </a:p>
          <a:p>
            <a:pPr marL="358775" indent="-358775">
              <a:buNone/>
            </a:pPr>
            <a:endParaRPr lang="en-GB" sz="2000" dirty="0" smtClean="0"/>
          </a:p>
          <a:p>
            <a:pPr marL="358775" indent="-358775">
              <a:buNone/>
            </a:pPr>
            <a:r>
              <a:rPr lang="en-GB" sz="2000" dirty="0" smtClean="0"/>
              <a:t> </a:t>
            </a:r>
          </a:p>
          <a:p>
            <a:pPr marL="358775" indent="-358775">
              <a:buNone/>
            </a:pPr>
            <a:endParaRPr lang="en-GB" sz="2000" dirty="0" smtClean="0"/>
          </a:p>
          <a:p>
            <a:pPr fontAlgn="t">
              <a:buNone/>
            </a:pPr>
            <a:r>
              <a:rPr lang="en-GB" sz="2000" dirty="0" smtClean="0"/>
              <a:t/>
            </a:r>
            <a:br>
              <a:rPr lang="en-GB" sz="2000" dirty="0" smtClean="0"/>
            </a:br>
            <a:endParaRPr lang="en-GB" sz="2000" dirty="0"/>
          </a:p>
        </p:txBody>
      </p:sp>
      <p:pic>
        <p:nvPicPr>
          <p:cNvPr id="74753" name="Picture 1"/>
          <p:cNvPicPr>
            <a:picLocks noChangeAspect="1" noChangeArrowheads="1"/>
          </p:cNvPicPr>
          <p:nvPr/>
        </p:nvPicPr>
        <p:blipFill>
          <a:blip r:embed="rId2" cstate="print"/>
          <a:srcRect/>
          <a:stretch>
            <a:fillRect/>
          </a:stretch>
        </p:blipFill>
        <p:spPr bwMode="auto">
          <a:xfrm>
            <a:off x="3000364" y="3429000"/>
            <a:ext cx="4292336" cy="1875909"/>
          </a:xfrm>
          <a:prstGeom prst="rect">
            <a:avLst/>
          </a:prstGeom>
          <a:noFill/>
          <a:ln w="9525">
            <a:noFill/>
            <a:miter lim="800000"/>
            <a:headEnd/>
            <a:tailEnd/>
          </a:ln>
          <a:effectLst/>
        </p:spPr>
      </p:pic>
    </p:spTree>
    <p:extLst>
      <p:ext uri="{BB962C8B-B14F-4D97-AF65-F5344CB8AC3E}">
        <p14:creationId xmlns:p14="http://schemas.microsoft.com/office/powerpoint/2010/main" val="1806560271"/>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571480"/>
            <a:ext cx="8229600" cy="368280"/>
          </a:xfrm>
        </p:spPr>
        <p:txBody>
          <a:bodyPr/>
          <a:lstStyle/>
          <a:p>
            <a:r>
              <a:rPr lang="en-GB" sz="3600" dirty="0" smtClean="0"/>
              <a:t>Parts of an Experiment</a:t>
            </a:r>
            <a:endParaRPr lang="en-GB" sz="3600" dirty="0"/>
          </a:p>
        </p:txBody>
      </p:sp>
      <p:sp>
        <p:nvSpPr>
          <p:cNvPr id="3" name="Content Placeholder 2"/>
          <p:cNvSpPr>
            <a:spLocks noGrp="1"/>
          </p:cNvSpPr>
          <p:nvPr>
            <p:ph idx="1"/>
          </p:nvPr>
        </p:nvSpPr>
        <p:spPr>
          <a:xfrm>
            <a:off x="428596" y="785794"/>
            <a:ext cx="8229600" cy="5054617"/>
          </a:xfrm>
        </p:spPr>
        <p:txBody>
          <a:bodyPr/>
          <a:lstStyle/>
          <a:p>
            <a:pPr marL="0" indent="0" fontAlgn="t">
              <a:buNone/>
            </a:pPr>
            <a:endParaRPr lang="en-GB" sz="2000" dirty="0" smtClean="0"/>
          </a:p>
          <a:p>
            <a:pPr marL="358775" indent="-358775">
              <a:buNone/>
            </a:pPr>
            <a:endParaRPr lang="en-GB" sz="2000" dirty="0" smtClean="0"/>
          </a:p>
          <a:p>
            <a:pPr fontAlgn="t"/>
            <a:r>
              <a:rPr lang="en-GB" sz="2000" b="1" dirty="0" smtClean="0"/>
              <a:t>Dependent variable</a:t>
            </a:r>
            <a:r>
              <a:rPr lang="en-GB" sz="2000" dirty="0" smtClean="0"/>
              <a:t>. In the hypothetical experiment above, the researcher is looking at the effect of vitamins on health. The dependent variable in this experiment would be some measure of health (annual doctor bills, number of colds caught in a year, number of days hospitalized, etc.).</a:t>
            </a:r>
          </a:p>
          <a:p>
            <a:pPr fontAlgn="t"/>
            <a:endParaRPr lang="en-GB" sz="2000" dirty="0" smtClean="0"/>
          </a:p>
          <a:p>
            <a:r>
              <a:rPr lang="en-GB" sz="2000" b="1" dirty="0" smtClean="0"/>
              <a:t>Subjects or Experimental units</a:t>
            </a:r>
            <a:r>
              <a:rPr lang="en-GB" sz="2000" dirty="0" smtClean="0"/>
              <a:t>. The recipients of experimental treatments are called experimental units. The experimental units in an experiment could be anything - people, plants, animals, or even inanimate objects. </a:t>
            </a:r>
            <a:br>
              <a:rPr lang="en-GB" sz="2000" dirty="0" smtClean="0"/>
            </a:br>
            <a:r>
              <a:rPr lang="en-GB" sz="2000" dirty="0" smtClean="0"/>
              <a:t/>
            </a:r>
            <a:br>
              <a:rPr lang="en-GB" sz="2000" dirty="0" smtClean="0"/>
            </a:br>
            <a:endParaRPr lang="en-GB" sz="2000" dirty="0"/>
          </a:p>
        </p:txBody>
      </p:sp>
    </p:spTree>
    <p:extLst>
      <p:ext uri="{BB962C8B-B14F-4D97-AF65-F5344CB8AC3E}">
        <p14:creationId xmlns:p14="http://schemas.microsoft.com/office/powerpoint/2010/main" val="1049387814"/>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571480"/>
            <a:ext cx="8229600" cy="368280"/>
          </a:xfrm>
        </p:spPr>
        <p:txBody>
          <a:bodyPr/>
          <a:lstStyle/>
          <a:p>
            <a:r>
              <a:rPr lang="en-GB" sz="3600" dirty="0" smtClean="0"/>
              <a:t>Parts of an Experiment</a:t>
            </a:r>
            <a:endParaRPr lang="en-GB" sz="3600" dirty="0"/>
          </a:p>
        </p:txBody>
      </p:sp>
      <p:sp>
        <p:nvSpPr>
          <p:cNvPr id="3" name="Content Placeholder 2"/>
          <p:cNvSpPr>
            <a:spLocks noGrp="1"/>
          </p:cNvSpPr>
          <p:nvPr>
            <p:ph idx="1"/>
          </p:nvPr>
        </p:nvSpPr>
        <p:spPr>
          <a:xfrm>
            <a:off x="428596" y="785794"/>
            <a:ext cx="8229600" cy="5054617"/>
          </a:xfrm>
        </p:spPr>
        <p:txBody>
          <a:bodyPr/>
          <a:lstStyle/>
          <a:p>
            <a:pPr marL="0" indent="0" fontAlgn="t">
              <a:buNone/>
            </a:pPr>
            <a:endParaRPr lang="en-GB" sz="2000" dirty="0" smtClean="0"/>
          </a:p>
          <a:p>
            <a:pPr marL="358775" indent="-358775">
              <a:buNone/>
            </a:pPr>
            <a:endParaRPr lang="en-GB" sz="2000" dirty="0" smtClean="0"/>
          </a:p>
          <a:p>
            <a:pPr fontAlgn="t"/>
            <a:r>
              <a:rPr lang="en-GB" sz="2000" b="1" dirty="0" smtClean="0"/>
              <a:t>Dependent variable</a:t>
            </a:r>
            <a:r>
              <a:rPr lang="en-GB" sz="2000" dirty="0" smtClean="0"/>
              <a:t>. In the hypothetical experiment above, the researcher is looking at the effect of vitamins on health. The dependent variable in this experiment would be some measure of health (annual doctor bills, number of colds caught in a year, number of days hospitalized, etc.).</a:t>
            </a:r>
          </a:p>
          <a:p>
            <a:pPr fontAlgn="t"/>
            <a:endParaRPr lang="en-GB" sz="2000" dirty="0" smtClean="0"/>
          </a:p>
          <a:p>
            <a:r>
              <a:rPr lang="en-GB" sz="2000" b="1" dirty="0" smtClean="0"/>
              <a:t>Subjects or Experimental units</a:t>
            </a:r>
            <a:r>
              <a:rPr lang="en-GB" sz="2000" dirty="0" smtClean="0"/>
              <a:t>. The recipients of experimental treatments are called experimental units. The experimental units in an experiment could be anything - people, plants, animals, or even inanimate objects. </a:t>
            </a:r>
            <a:br>
              <a:rPr lang="en-GB" sz="2000" dirty="0" smtClean="0"/>
            </a:br>
            <a:r>
              <a:rPr lang="en-GB" sz="2000" dirty="0" smtClean="0"/>
              <a:t/>
            </a:r>
            <a:br>
              <a:rPr lang="en-GB" sz="2000" dirty="0" smtClean="0"/>
            </a:br>
            <a:endParaRPr lang="en-GB" sz="2000" dirty="0"/>
          </a:p>
        </p:txBody>
      </p:sp>
    </p:spTree>
    <p:extLst>
      <p:ext uri="{BB962C8B-B14F-4D97-AF65-F5344CB8AC3E}">
        <p14:creationId xmlns:p14="http://schemas.microsoft.com/office/powerpoint/2010/main" val="1109513266"/>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54032"/>
          </a:xfrm>
        </p:spPr>
        <p:txBody>
          <a:bodyPr/>
          <a:lstStyle/>
          <a:p>
            <a:r>
              <a:rPr lang="en-GB" sz="2800" dirty="0" smtClean="0"/>
              <a:t>Characteristics of a Well-Designed Experiment</a:t>
            </a:r>
            <a:endParaRPr lang="en-GB" dirty="0"/>
          </a:p>
        </p:txBody>
      </p:sp>
      <p:sp>
        <p:nvSpPr>
          <p:cNvPr id="3" name="Content Placeholder 2"/>
          <p:cNvSpPr>
            <a:spLocks noGrp="1"/>
          </p:cNvSpPr>
          <p:nvPr>
            <p:ph idx="1"/>
          </p:nvPr>
        </p:nvSpPr>
        <p:spPr>
          <a:xfrm>
            <a:off x="500034" y="1214422"/>
            <a:ext cx="8229600" cy="4525963"/>
          </a:xfrm>
        </p:spPr>
        <p:txBody>
          <a:bodyPr/>
          <a:lstStyle/>
          <a:p>
            <a:pPr marL="0" indent="0" fontAlgn="t">
              <a:buNone/>
            </a:pPr>
            <a:r>
              <a:rPr lang="en-GB" sz="2000" dirty="0" smtClean="0"/>
              <a:t>A well-designed experiment includes design features that allow researchers to eliminate extraneous variables as an explanation for the observed relationship between the independent variable(s) and the dependent variable. Some of these features are listed below.</a:t>
            </a:r>
          </a:p>
          <a:p>
            <a:pPr marL="0" indent="0" fontAlgn="t">
              <a:buNone/>
            </a:pPr>
            <a:endParaRPr lang="en-GB" sz="2000" dirty="0" smtClean="0"/>
          </a:p>
          <a:p>
            <a:pPr lvl="0" fontAlgn="t"/>
            <a:r>
              <a:rPr lang="en-GB" sz="2000" b="1" dirty="0" smtClean="0"/>
              <a:t>Overall Design: s</a:t>
            </a:r>
            <a:r>
              <a:rPr lang="en-GB" sz="2000" dirty="0" smtClean="0"/>
              <a:t>teps taken to reduce the effects of extraneous variables (i.e., variables other than the independent variable and the dependent variable). </a:t>
            </a:r>
          </a:p>
          <a:p>
            <a:endParaRPr lang="en-GB" sz="2000" dirty="0"/>
          </a:p>
        </p:txBody>
      </p:sp>
    </p:spTree>
    <p:extLst>
      <p:ext uri="{BB962C8B-B14F-4D97-AF65-F5344CB8AC3E}">
        <p14:creationId xmlns:p14="http://schemas.microsoft.com/office/powerpoint/2010/main" val="1103240064"/>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54032"/>
          </a:xfrm>
        </p:spPr>
        <p:txBody>
          <a:bodyPr/>
          <a:lstStyle/>
          <a:p>
            <a:r>
              <a:rPr lang="en-GB" sz="2800" dirty="0" smtClean="0"/>
              <a:t>Characteristics of a Well-Designed Experiment</a:t>
            </a:r>
            <a:endParaRPr lang="en-GB" dirty="0"/>
          </a:p>
        </p:txBody>
      </p:sp>
      <p:sp>
        <p:nvSpPr>
          <p:cNvPr id="3" name="Content Placeholder 2"/>
          <p:cNvSpPr>
            <a:spLocks noGrp="1"/>
          </p:cNvSpPr>
          <p:nvPr>
            <p:ph idx="1"/>
          </p:nvPr>
        </p:nvSpPr>
        <p:spPr>
          <a:xfrm>
            <a:off x="500034" y="1285860"/>
            <a:ext cx="8229600" cy="4311649"/>
          </a:xfrm>
        </p:spPr>
        <p:txBody>
          <a:bodyPr/>
          <a:lstStyle/>
          <a:p>
            <a:pPr lvl="0" fontAlgn="t"/>
            <a:r>
              <a:rPr lang="en-GB" sz="2000" b="1" dirty="0" smtClean="0"/>
              <a:t>Control group</a:t>
            </a:r>
            <a:r>
              <a:rPr lang="en-GB" sz="2000" dirty="0" smtClean="0"/>
              <a:t>. A control group is a baseline group that receives no treatment or a neutral treatment. To assess treatment effects, the experimenter compares results in the treatment group to results in the control group.</a:t>
            </a:r>
          </a:p>
          <a:p>
            <a:r>
              <a:rPr lang="en-GB" sz="2000" b="1" dirty="0" smtClean="0"/>
              <a:t>Placebo</a:t>
            </a:r>
            <a:r>
              <a:rPr lang="en-GB" sz="2000" dirty="0" smtClean="0"/>
              <a:t>. Often, participants in an experiment respond differently after they receive a treatment, even if the treatment is neutral. A neutral treatment that has no "real" effect on the dependent variable is called a </a:t>
            </a:r>
            <a:r>
              <a:rPr lang="en-GB" sz="2000" b="1" dirty="0" smtClean="0"/>
              <a:t>placebo</a:t>
            </a:r>
            <a:r>
              <a:rPr lang="en-GB" sz="2000" dirty="0" smtClean="0"/>
              <a:t>, and a participant's positive response to a placebo is called the </a:t>
            </a:r>
            <a:r>
              <a:rPr lang="en-GB" sz="2000" b="1" dirty="0" smtClean="0"/>
              <a:t>placebo effect</a:t>
            </a:r>
            <a:r>
              <a:rPr lang="en-GB" sz="2000" dirty="0" smtClean="0"/>
              <a:t>. </a:t>
            </a:r>
          </a:p>
          <a:p>
            <a:endParaRPr lang="en-GB" sz="2000" dirty="0"/>
          </a:p>
        </p:txBody>
      </p:sp>
    </p:spTree>
    <p:extLst>
      <p:ext uri="{BB962C8B-B14F-4D97-AF65-F5344CB8AC3E}">
        <p14:creationId xmlns:p14="http://schemas.microsoft.com/office/powerpoint/2010/main" val="325353802"/>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214290"/>
            <a:ext cx="8229600" cy="582594"/>
          </a:xfrm>
        </p:spPr>
        <p:txBody>
          <a:bodyPr/>
          <a:lstStyle/>
          <a:p>
            <a:r>
              <a:rPr lang="en-GB" sz="3600" dirty="0" smtClean="0"/>
              <a:t>Placebo Effect</a:t>
            </a:r>
            <a:endParaRPr lang="en-GB" sz="3600" dirty="0"/>
          </a:p>
        </p:txBody>
      </p:sp>
      <p:sp>
        <p:nvSpPr>
          <p:cNvPr id="3" name="Content Placeholder 2"/>
          <p:cNvSpPr>
            <a:spLocks noGrp="1"/>
          </p:cNvSpPr>
          <p:nvPr>
            <p:ph idx="1"/>
          </p:nvPr>
        </p:nvSpPr>
        <p:spPr>
          <a:xfrm>
            <a:off x="500034" y="928670"/>
            <a:ext cx="8229600" cy="4525963"/>
          </a:xfrm>
        </p:spPr>
        <p:txBody>
          <a:bodyPr/>
          <a:lstStyle/>
          <a:p>
            <a:r>
              <a:rPr lang="en-GB" sz="2000" dirty="0" smtClean="0"/>
              <a:t>To control for the placebo effect, researchers often administer a neutral treatment (i.e., a placebo) to the control group. The classic example is using a sugar pill in drug research. The drug is considered effective only if participants who receive the drug have better outcomes than participants who receive the sugar pill.</a:t>
            </a:r>
          </a:p>
          <a:p>
            <a:pPr lvl="0" fontAlgn="t"/>
            <a:r>
              <a:rPr lang="en-GB" sz="2000" b="1" dirty="0" smtClean="0"/>
              <a:t>Blinding</a:t>
            </a:r>
            <a:r>
              <a:rPr lang="en-GB" sz="2000" dirty="0" smtClean="0"/>
              <a:t>. Blinding is the practice of not telling participants whether they are receiving a placebo. Often, knowledge of which groups receive placebos is also kept from people who administer or evaluate the experiment. This practice is called </a:t>
            </a:r>
            <a:r>
              <a:rPr lang="en-GB" sz="2000" b="1" dirty="0" smtClean="0"/>
              <a:t>double blinding</a:t>
            </a:r>
            <a:r>
              <a:rPr lang="en-GB" sz="2000" dirty="0" smtClean="0"/>
              <a:t>.</a:t>
            </a:r>
          </a:p>
          <a:p>
            <a:pPr lvl="0" fontAlgn="t"/>
            <a:r>
              <a:rPr lang="en-GB" sz="2000" b="1" dirty="0" smtClean="0"/>
              <a:t>Randomization</a:t>
            </a:r>
            <a:r>
              <a:rPr lang="en-GB" sz="2000" dirty="0" smtClean="0"/>
              <a:t>. Randomization refers to the practice of using chance methods (random number tables, flipping a coin, etc.) to assign experimental units to treatments. </a:t>
            </a:r>
          </a:p>
          <a:p>
            <a:endParaRPr lang="en-GB" sz="2000" dirty="0"/>
          </a:p>
        </p:txBody>
      </p:sp>
    </p:spTree>
    <p:extLst>
      <p:ext uri="{BB962C8B-B14F-4D97-AF65-F5344CB8AC3E}">
        <p14:creationId xmlns:p14="http://schemas.microsoft.com/office/powerpoint/2010/main" val="3257912545"/>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142852"/>
            <a:ext cx="8229600" cy="654032"/>
          </a:xfrm>
        </p:spPr>
        <p:txBody>
          <a:bodyPr/>
          <a:lstStyle/>
          <a:p>
            <a:r>
              <a:rPr lang="en-GB" sz="3600" dirty="0" smtClean="0"/>
              <a:t>Data Collection Methods</a:t>
            </a:r>
            <a:endParaRPr lang="en-GB" sz="3600" dirty="0"/>
          </a:p>
        </p:txBody>
      </p:sp>
      <p:sp>
        <p:nvSpPr>
          <p:cNvPr id="3" name="Content Placeholder 2"/>
          <p:cNvSpPr>
            <a:spLocks noGrp="1"/>
          </p:cNvSpPr>
          <p:nvPr>
            <p:ph idx="1"/>
          </p:nvPr>
        </p:nvSpPr>
        <p:spPr>
          <a:xfrm>
            <a:off x="214282" y="785794"/>
            <a:ext cx="8786874" cy="5340369"/>
          </a:xfrm>
        </p:spPr>
        <p:txBody>
          <a:bodyPr/>
          <a:lstStyle/>
          <a:p>
            <a:pPr fontAlgn="t">
              <a:buNone/>
            </a:pPr>
            <a:r>
              <a:rPr lang="en-GB" sz="2000" dirty="0" smtClean="0"/>
              <a:t>There are four main methods of data collection.</a:t>
            </a:r>
          </a:p>
          <a:p>
            <a:pPr lvl="0" fontAlgn="t"/>
            <a:r>
              <a:rPr lang="en-GB" sz="2000" b="1" dirty="0" smtClean="0"/>
              <a:t>Census</a:t>
            </a:r>
            <a:r>
              <a:rPr lang="en-GB" sz="2000" dirty="0" smtClean="0"/>
              <a:t>. Obtains data from every member of a population. In most studies, a census often </a:t>
            </a:r>
            <a:r>
              <a:rPr lang="en-GB" sz="2000" dirty="0" err="1" smtClean="0"/>
              <a:t>ot</a:t>
            </a:r>
            <a:r>
              <a:rPr lang="en-GB" sz="2000" dirty="0" smtClean="0"/>
              <a:t> practical, cost and/or time required.</a:t>
            </a:r>
          </a:p>
          <a:p>
            <a:pPr lvl="0" fontAlgn="t"/>
            <a:r>
              <a:rPr lang="en-GB" sz="2000" b="1" dirty="0" smtClean="0"/>
              <a:t>Sample survey</a:t>
            </a:r>
            <a:r>
              <a:rPr lang="en-GB" sz="2000" dirty="0" smtClean="0"/>
              <a:t>. A sample survey is a study that obtains data from a subset of a population, in order to estimate population attributes.</a:t>
            </a:r>
          </a:p>
          <a:p>
            <a:pPr lvl="0" fontAlgn="t"/>
            <a:r>
              <a:rPr lang="en-GB" sz="2000" b="1" dirty="0" smtClean="0"/>
              <a:t>Experiment</a:t>
            </a:r>
            <a:r>
              <a:rPr lang="en-GB" sz="2000" dirty="0" smtClean="0"/>
              <a:t>. Controlled study, researcher attempts to understand cause-and-effect relationships. The study is "controlled" in the sense that the researcher controls (1) how subjects are assigned to groups and (2) which treatments each group receives.</a:t>
            </a:r>
          </a:p>
          <a:p>
            <a:pPr lvl="0" fontAlgn="t"/>
            <a:r>
              <a:rPr lang="en-GB" sz="2000" b="1" dirty="0" smtClean="0"/>
              <a:t>Observational study</a:t>
            </a:r>
            <a:r>
              <a:rPr lang="en-GB" sz="2000" dirty="0" smtClean="0"/>
              <a:t>. Attempt to understand cause-and-effect relationships. Researcher is not able to control (1) how subjects are assigned to groups and/or (2) which treatments each group receives.</a:t>
            </a:r>
          </a:p>
          <a:p>
            <a:endParaRPr lang="en-GB" sz="3600" dirty="0"/>
          </a:p>
        </p:txBody>
      </p:sp>
    </p:spTree>
    <p:extLst>
      <p:ext uri="{BB962C8B-B14F-4D97-AF65-F5344CB8AC3E}">
        <p14:creationId xmlns:p14="http://schemas.microsoft.com/office/powerpoint/2010/main" val="2554140504"/>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54032"/>
          </a:xfrm>
        </p:spPr>
        <p:txBody>
          <a:bodyPr/>
          <a:lstStyle/>
          <a:p>
            <a:r>
              <a:rPr lang="en-GB" sz="3200" dirty="0" smtClean="0"/>
              <a:t>Data Collection Methods: Pros and Cons</a:t>
            </a:r>
            <a:endParaRPr lang="en-GB" sz="3200" dirty="0"/>
          </a:p>
        </p:txBody>
      </p:sp>
      <p:sp>
        <p:nvSpPr>
          <p:cNvPr id="3" name="Content Placeholder 2"/>
          <p:cNvSpPr>
            <a:spLocks noGrp="1"/>
          </p:cNvSpPr>
          <p:nvPr>
            <p:ph idx="1"/>
          </p:nvPr>
        </p:nvSpPr>
        <p:spPr>
          <a:xfrm>
            <a:off x="457200" y="1000108"/>
            <a:ext cx="8795320" cy="5126055"/>
          </a:xfrm>
        </p:spPr>
        <p:txBody>
          <a:bodyPr/>
          <a:lstStyle/>
          <a:p>
            <a:pPr fontAlgn="t">
              <a:buNone/>
            </a:pPr>
            <a:r>
              <a:rPr lang="en-GB" sz="2000" dirty="0" smtClean="0"/>
              <a:t>Each method of data collection has advantages and disadvantages.</a:t>
            </a:r>
          </a:p>
          <a:p>
            <a:pPr lvl="0" fontAlgn="t"/>
            <a:r>
              <a:rPr lang="en-GB" sz="2000" b="1" dirty="0" smtClean="0"/>
              <a:t>Resources</a:t>
            </a:r>
            <a:r>
              <a:rPr lang="en-GB" sz="2000" dirty="0" smtClean="0"/>
              <a:t>. A sample survey has a big resource advantage over a census. Can provide very precise estimates of population parameters - quicker, cheaper, and with less manpower than a census.</a:t>
            </a:r>
          </a:p>
          <a:p>
            <a:pPr lvl="0" fontAlgn="t"/>
            <a:r>
              <a:rPr lang="en-GB" sz="2000" b="1" dirty="0" err="1" smtClean="0"/>
              <a:t>Generalizability</a:t>
            </a:r>
            <a:r>
              <a:rPr lang="en-GB" sz="2000" dirty="0" err="1" smtClean="0"/>
              <a:t>.Refers</a:t>
            </a:r>
            <a:r>
              <a:rPr lang="en-GB" sz="2000" dirty="0" smtClean="0"/>
              <a:t> to the appropriateness of applying findings from a study to a larger population. </a:t>
            </a:r>
            <a:r>
              <a:rPr lang="en-GB" sz="2000" dirty="0" err="1" smtClean="0"/>
              <a:t>Generalizability</a:t>
            </a:r>
            <a:r>
              <a:rPr lang="en-GB" sz="2000" dirty="0" smtClean="0"/>
              <a:t> requires random selection. </a:t>
            </a:r>
          </a:p>
          <a:p>
            <a:pPr lvl="0" fontAlgn="t"/>
            <a:r>
              <a:rPr lang="en-GB" sz="2000" b="1" dirty="0" smtClean="0"/>
              <a:t>Observational studies</a:t>
            </a:r>
            <a:r>
              <a:rPr lang="en-GB" sz="2000" dirty="0" smtClean="0"/>
              <a:t> do not feature random selection; so generalizing from an observational study to a larger population can be a problem.</a:t>
            </a:r>
          </a:p>
          <a:p>
            <a:pPr lvl="0" fontAlgn="t"/>
            <a:r>
              <a:rPr lang="en-GB" sz="2000" b="1" dirty="0" smtClean="0"/>
              <a:t>Cohort/Case-control/ Causal inference</a:t>
            </a:r>
            <a:r>
              <a:rPr lang="en-GB" sz="2000" dirty="0" smtClean="0"/>
              <a:t>. Cause-and-effect relationships can be teased out when subjects are randomly assigned to groups.: </a:t>
            </a:r>
            <a:r>
              <a:rPr lang="en-GB" sz="2000" dirty="0" err="1" smtClean="0"/>
              <a:t>eg</a:t>
            </a:r>
            <a:r>
              <a:rPr lang="en-GB" sz="2000" dirty="0" smtClean="0"/>
              <a:t> treatment groups</a:t>
            </a:r>
          </a:p>
          <a:p>
            <a:endParaRPr lang="en-GB" dirty="0"/>
          </a:p>
        </p:txBody>
      </p:sp>
    </p:spTree>
    <p:extLst>
      <p:ext uri="{BB962C8B-B14F-4D97-AF65-F5344CB8AC3E}">
        <p14:creationId xmlns:p14="http://schemas.microsoft.com/office/powerpoint/2010/main" val="3185104693"/>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142852"/>
            <a:ext cx="8229600" cy="511156"/>
          </a:xfrm>
        </p:spPr>
        <p:txBody>
          <a:bodyPr/>
          <a:lstStyle/>
          <a:p>
            <a:r>
              <a:rPr lang="en-GB" sz="3600" dirty="0" smtClean="0"/>
              <a:t>Bias in Survey Sampling</a:t>
            </a:r>
            <a:endParaRPr lang="en-GB" sz="3600" dirty="0"/>
          </a:p>
        </p:txBody>
      </p:sp>
      <p:sp>
        <p:nvSpPr>
          <p:cNvPr id="3" name="Content Placeholder 2"/>
          <p:cNvSpPr>
            <a:spLocks noGrp="1"/>
          </p:cNvSpPr>
          <p:nvPr>
            <p:ph idx="1"/>
          </p:nvPr>
        </p:nvSpPr>
        <p:spPr>
          <a:xfrm>
            <a:off x="457200" y="857232"/>
            <a:ext cx="8229600" cy="5268931"/>
          </a:xfrm>
        </p:spPr>
        <p:txBody>
          <a:bodyPr/>
          <a:lstStyle/>
          <a:p>
            <a:pPr fontAlgn="t"/>
            <a:r>
              <a:rPr lang="en-GB" sz="2000" dirty="0" smtClean="0"/>
              <a:t>In survey sampling, </a:t>
            </a:r>
            <a:r>
              <a:rPr lang="en-GB" sz="2000" b="1" dirty="0" smtClean="0"/>
              <a:t>bias</a:t>
            </a:r>
            <a:r>
              <a:rPr lang="en-GB" sz="2000" dirty="0" smtClean="0"/>
              <a:t> refers to the tendency of a sample statistic to systematically over- or under-estimate a population parameter</a:t>
            </a:r>
          </a:p>
          <a:p>
            <a:pPr fontAlgn="t"/>
            <a:r>
              <a:rPr lang="en-GB" sz="2000" dirty="0" smtClean="0"/>
              <a:t>A good sample is </a:t>
            </a:r>
            <a:r>
              <a:rPr lang="en-GB" sz="2000" b="1" dirty="0" smtClean="0"/>
              <a:t>representative</a:t>
            </a:r>
            <a:r>
              <a:rPr lang="en-GB" sz="2000" dirty="0" smtClean="0"/>
              <a:t>. This means that each sample point represents the attributes of a known number of population</a:t>
            </a:r>
          </a:p>
          <a:p>
            <a:pPr fontAlgn="t"/>
            <a:r>
              <a:rPr lang="en-GB" sz="2000" dirty="0" smtClean="0"/>
              <a:t>Bias often occurs when the survey sample does not accurately represent the population </a:t>
            </a:r>
            <a:r>
              <a:rPr lang="en-GB" sz="2000" dirty="0" err="1" smtClean="0"/>
              <a:t>eg</a:t>
            </a:r>
            <a:r>
              <a:rPr lang="en-GB" sz="2000" dirty="0" smtClean="0"/>
              <a:t> unrepresentative sample is called </a:t>
            </a:r>
            <a:r>
              <a:rPr lang="en-GB" sz="2000" b="1" dirty="0" smtClean="0"/>
              <a:t>selection bias</a:t>
            </a:r>
            <a:r>
              <a:rPr lang="en-GB" sz="2000" dirty="0" smtClean="0"/>
              <a:t>. </a:t>
            </a:r>
          </a:p>
          <a:p>
            <a:pPr lvl="1" fontAlgn="t"/>
            <a:r>
              <a:rPr lang="en-GB" sz="1600" b="1" dirty="0" err="1" smtClean="0"/>
              <a:t>Undercoverage</a:t>
            </a:r>
            <a:r>
              <a:rPr lang="en-GB" sz="1600" dirty="0" smtClean="0"/>
              <a:t>. </a:t>
            </a:r>
            <a:r>
              <a:rPr lang="en-GB" sz="1600" dirty="0" err="1" smtClean="0"/>
              <a:t>Undercoverage</a:t>
            </a:r>
            <a:r>
              <a:rPr lang="en-GB" sz="1600" dirty="0" smtClean="0"/>
              <a:t> occurs when some members of the population are inadequately represented in the sample. </a:t>
            </a:r>
          </a:p>
          <a:p>
            <a:pPr lvl="1" fontAlgn="t"/>
            <a:r>
              <a:rPr lang="en-GB" sz="1600" b="1" dirty="0" err="1" smtClean="0"/>
              <a:t>Nonresponse</a:t>
            </a:r>
            <a:r>
              <a:rPr lang="en-GB" sz="1600" b="1" dirty="0" smtClean="0"/>
              <a:t> bias</a:t>
            </a:r>
            <a:r>
              <a:rPr lang="en-GB" sz="1600" dirty="0" smtClean="0"/>
              <a:t>. Sometimes, individuals chosen for the sample are unwilling or unable to participate in the survey. </a:t>
            </a:r>
          </a:p>
          <a:p>
            <a:pPr lvl="1" fontAlgn="t"/>
            <a:r>
              <a:rPr lang="en-GB" sz="1600" b="1" dirty="0" smtClean="0"/>
              <a:t>Voluntary response bias</a:t>
            </a:r>
            <a:r>
              <a:rPr lang="en-GB" sz="1600" dirty="0" smtClean="0"/>
              <a:t>. Voluntary response bias occurs when sample members are self-selected volunteers</a:t>
            </a:r>
          </a:p>
          <a:p>
            <a:endParaRPr lang="en-GB" dirty="0"/>
          </a:p>
        </p:txBody>
      </p:sp>
    </p:spTree>
    <p:extLst>
      <p:ext uri="{BB962C8B-B14F-4D97-AF65-F5344CB8AC3E}">
        <p14:creationId xmlns:p14="http://schemas.microsoft.com/office/powerpoint/2010/main" val="262266408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39784"/>
          </a:xfrm>
        </p:spPr>
        <p:txBody>
          <a:bodyPr/>
          <a:lstStyle/>
          <a:p>
            <a:r>
              <a:rPr lang="en-GB" sz="4000" dirty="0" smtClean="0"/>
              <a:t>Median : “order and middle”</a:t>
            </a:r>
            <a:endParaRPr lang="en-GB" sz="4000" dirty="0"/>
          </a:p>
        </p:txBody>
      </p:sp>
      <p:sp>
        <p:nvSpPr>
          <p:cNvPr id="3" name="Content Placeholder 2"/>
          <p:cNvSpPr>
            <a:spLocks noGrp="1"/>
          </p:cNvSpPr>
          <p:nvPr>
            <p:ph idx="1"/>
          </p:nvPr>
        </p:nvSpPr>
        <p:spPr>
          <a:xfrm>
            <a:off x="428596" y="1285860"/>
            <a:ext cx="8229600" cy="4525963"/>
          </a:xfrm>
        </p:spPr>
        <p:txBody>
          <a:bodyPr/>
          <a:lstStyle/>
          <a:p>
            <a:pPr lvl="0"/>
            <a:r>
              <a:rPr lang="en-GB" sz="2800" dirty="0" smtClean="0"/>
              <a:t>The median is the halfway value through the ordered data set. Below and above this value, there will be an equal number of data values.</a:t>
            </a:r>
          </a:p>
          <a:p>
            <a:pPr lvl="0"/>
            <a:r>
              <a:rPr lang="en-GB" sz="2800" dirty="0" smtClean="0"/>
              <a:t>It gives us an idea of the “middle value”</a:t>
            </a:r>
          </a:p>
          <a:p>
            <a:pPr lvl="0"/>
            <a:r>
              <a:rPr lang="en-GB" sz="2800" dirty="0" smtClean="0"/>
              <a:t>Therefore it works well for skewed data, or data with outliers</a:t>
            </a:r>
          </a:p>
          <a:p>
            <a:endParaRPr lang="en-GB" sz="2800" dirty="0"/>
          </a:p>
        </p:txBody>
      </p:sp>
      <p:pic>
        <p:nvPicPr>
          <p:cNvPr id="4" name="Picture 3" descr="\\MOKEY\User47\m\mdsdbc\Desktop\ETATMBA May drafts\classic-playing-cards.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43240" y="3786190"/>
            <a:ext cx="3929090" cy="2071702"/>
          </a:xfrm>
          <a:prstGeom prst="rect">
            <a:avLst/>
          </a:prstGeom>
          <a:noFill/>
          <a:ln>
            <a:noFill/>
          </a:ln>
        </p:spPr>
      </p:pic>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82594"/>
          </a:xfrm>
        </p:spPr>
        <p:txBody>
          <a:bodyPr/>
          <a:lstStyle/>
          <a:p>
            <a:r>
              <a:rPr lang="en-GB" sz="3600" dirty="0" smtClean="0"/>
              <a:t>What is Probability?</a:t>
            </a:r>
            <a:endParaRPr lang="en-GB" sz="3600" dirty="0"/>
          </a:p>
        </p:txBody>
      </p:sp>
      <p:sp>
        <p:nvSpPr>
          <p:cNvPr id="3" name="Content Placeholder 2"/>
          <p:cNvSpPr>
            <a:spLocks noGrp="1"/>
          </p:cNvSpPr>
          <p:nvPr>
            <p:ph idx="1"/>
          </p:nvPr>
        </p:nvSpPr>
        <p:spPr>
          <a:xfrm>
            <a:off x="107504" y="908720"/>
            <a:ext cx="9001000" cy="4525963"/>
          </a:xfrm>
        </p:spPr>
        <p:txBody>
          <a:bodyPr/>
          <a:lstStyle/>
          <a:p>
            <a:pPr marL="0" indent="0" fontAlgn="t">
              <a:buNone/>
            </a:pPr>
            <a:r>
              <a:rPr lang="en-GB" sz="2000" dirty="0" smtClean="0"/>
              <a:t>The </a:t>
            </a:r>
            <a:r>
              <a:rPr lang="en-GB" sz="2000" b="1" dirty="0" smtClean="0"/>
              <a:t>probability</a:t>
            </a:r>
            <a:r>
              <a:rPr lang="en-GB" sz="2000" dirty="0" smtClean="0"/>
              <a:t> of an event refers to the likelihood that the event will occur.</a:t>
            </a:r>
          </a:p>
          <a:p>
            <a:pPr marL="0" indent="0" fontAlgn="t">
              <a:buNone/>
            </a:pPr>
            <a:r>
              <a:rPr lang="en-GB" sz="2000" dirty="0" smtClean="0"/>
              <a:t>Mathematically, the probability that an event will occur is expressed as a number between 0 and 1. ?probability of event A , P(A). </a:t>
            </a:r>
            <a:br>
              <a:rPr lang="en-GB" sz="2000" dirty="0" smtClean="0"/>
            </a:br>
            <a:endParaRPr lang="en-GB" sz="2000" dirty="0" smtClean="0"/>
          </a:p>
          <a:p>
            <a:pPr lvl="1" fontAlgn="t"/>
            <a:r>
              <a:rPr lang="en-GB" sz="1600" dirty="0" smtClean="0"/>
              <a:t>If P(A) equals zero, event A will almost definitely not occur.</a:t>
            </a:r>
          </a:p>
          <a:p>
            <a:pPr lvl="1" fontAlgn="t"/>
            <a:r>
              <a:rPr lang="en-GB" sz="1600" dirty="0" smtClean="0"/>
              <a:t>If P(A) is close to zero, there is only a small chance that event A will occur.</a:t>
            </a:r>
          </a:p>
          <a:p>
            <a:pPr lvl="1" fontAlgn="t"/>
            <a:r>
              <a:rPr lang="en-GB" sz="1600" dirty="0" smtClean="0"/>
              <a:t>If P(A) equals 0.5, there is a 50-50 chance that event A will occur.</a:t>
            </a:r>
          </a:p>
          <a:p>
            <a:pPr lvl="1" fontAlgn="t"/>
            <a:r>
              <a:rPr lang="en-GB" sz="1600" dirty="0" smtClean="0"/>
              <a:t>If P(A) equals one, event A will almost definitely occur.</a:t>
            </a:r>
          </a:p>
          <a:p>
            <a:pPr lvl="1" fontAlgn="t"/>
            <a:r>
              <a:rPr lang="en-GB" sz="1600" dirty="0"/>
              <a:t>If P(A) equals </a:t>
            </a:r>
            <a:r>
              <a:rPr lang="en-GB" sz="1600" dirty="0" smtClean="0"/>
              <a:t>0.05</a:t>
            </a:r>
            <a:r>
              <a:rPr lang="en-GB" sz="1600" dirty="0"/>
              <a:t>, there is a </a:t>
            </a:r>
            <a:r>
              <a:rPr lang="en-GB" sz="1600" dirty="0" smtClean="0"/>
              <a:t>1 in 20 </a:t>
            </a:r>
            <a:r>
              <a:rPr lang="en-GB" sz="1600" dirty="0"/>
              <a:t>chance that event A will occur</a:t>
            </a:r>
            <a:r>
              <a:rPr lang="en-GB" sz="1600" dirty="0" smtClean="0"/>
              <a:t>.</a:t>
            </a:r>
          </a:p>
          <a:p>
            <a:pPr fontAlgn="t"/>
            <a:r>
              <a:rPr lang="en-GB" sz="2000" dirty="0" smtClean="0"/>
              <a:t>Statistical significance is usually less than 1 in 20, p &lt; 0.05</a:t>
            </a:r>
          </a:p>
          <a:p>
            <a:pPr fontAlgn="t"/>
            <a:r>
              <a:rPr lang="en-GB" sz="2000" dirty="0" smtClean="0"/>
              <a:t>That mean that there is a less than 1 in 20 chance that the results rose by chance alone  </a:t>
            </a:r>
          </a:p>
          <a:p>
            <a:pPr lvl="1" fontAlgn="t"/>
            <a:endParaRPr lang="en-GB" sz="1600" dirty="0"/>
          </a:p>
          <a:p>
            <a:pPr fontAlgn="t"/>
            <a:endParaRPr lang="en-GB" sz="2000" dirty="0" smtClean="0"/>
          </a:p>
          <a:p>
            <a:endParaRPr lang="en-GB" sz="2000" dirty="0"/>
          </a:p>
        </p:txBody>
      </p:sp>
    </p:spTree>
    <p:extLst>
      <p:ext uri="{BB962C8B-B14F-4D97-AF65-F5344CB8AC3E}">
        <p14:creationId xmlns:p14="http://schemas.microsoft.com/office/powerpoint/2010/main" val="3264655363"/>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dirty="0" smtClean="0"/>
              <a:t>Tests of Significance</a:t>
            </a:r>
            <a:endParaRPr lang="en-GB" sz="3600" dirty="0"/>
          </a:p>
        </p:txBody>
      </p:sp>
      <p:sp>
        <p:nvSpPr>
          <p:cNvPr id="3" name="Content Placeholder 2"/>
          <p:cNvSpPr>
            <a:spLocks noGrp="1"/>
          </p:cNvSpPr>
          <p:nvPr>
            <p:ph idx="1"/>
          </p:nvPr>
        </p:nvSpPr>
        <p:spPr/>
        <p:txBody>
          <a:bodyPr/>
          <a:lstStyle/>
          <a:p>
            <a:pPr fontAlgn="t"/>
            <a:r>
              <a:rPr lang="en-GB" sz="2400" b="1" dirty="0" smtClean="0"/>
              <a:t>Student’s t test: </a:t>
            </a:r>
            <a:r>
              <a:rPr lang="en-GB" sz="2400" dirty="0" smtClean="0"/>
              <a:t>can be used to test the statistical difference between two means, in data that is normally distributed</a:t>
            </a:r>
          </a:p>
          <a:p>
            <a:pPr fontAlgn="t"/>
            <a:r>
              <a:rPr lang="en-GB" sz="2400" b="1" dirty="0" smtClean="0"/>
              <a:t>Chi- test: </a:t>
            </a:r>
            <a:r>
              <a:rPr lang="en-GB" sz="2400" dirty="0"/>
              <a:t>can be used to test the difference between two </a:t>
            </a:r>
            <a:r>
              <a:rPr lang="en-GB" sz="2400" dirty="0" smtClean="0"/>
              <a:t>proportions in </a:t>
            </a:r>
            <a:r>
              <a:rPr lang="en-GB" sz="2400" dirty="0"/>
              <a:t>data </a:t>
            </a:r>
            <a:r>
              <a:rPr lang="en-GB" sz="2400" dirty="0" err="1" smtClean="0"/>
              <a:t>eg</a:t>
            </a:r>
            <a:endParaRPr lang="en-GB" sz="2400" dirty="0" smtClean="0"/>
          </a:p>
          <a:p>
            <a:pPr fontAlgn="t"/>
            <a:endParaRPr lang="en-GB" sz="2400" dirty="0"/>
          </a:p>
        </p:txBody>
      </p:sp>
      <p:graphicFrame>
        <p:nvGraphicFramePr>
          <p:cNvPr id="4" name="Table 3"/>
          <p:cNvGraphicFramePr>
            <a:graphicFrameLocks noGrp="1"/>
          </p:cNvGraphicFramePr>
          <p:nvPr>
            <p:extLst>
              <p:ext uri="{D42A27DB-BD31-4B8C-83A1-F6EECF244321}">
                <p14:modId xmlns:p14="http://schemas.microsoft.com/office/powerpoint/2010/main" val="2896531796"/>
              </p:ext>
            </p:extLst>
          </p:nvPr>
        </p:nvGraphicFramePr>
        <p:xfrm>
          <a:off x="1835696" y="3933056"/>
          <a:ext cx="2559842" cy="1320800"/>
        </p:xfrm>
        <a:graphic>
          <a:graphicData uri="http://schemas.openxmlformats.org/drawingml/2006/table">
            <a:tbl>
              <a:tblPr firstRow="1" bandRow="1">
                <a:tableStyleId>{5C22544A-7EE6-4342-B048-85BDC9FD1C3A}</a:tableStyleId>
              </a:tblPr>
              <a:tblGrid>
                <a:gridCol w="879850"/>
                <a:gridCol w="864096"/>
                <a:gridCol w="815896"/>
              </a:tblGrid>
              <a:tr h="370840">
                <a:tc>
                  <a:txBody>
                    <a:bodyPr/>
                    <a:lstStyle/>
                    <a:p>
                      <a:pPr algn="ctr"/>
                      <a:r>
                        <a:rPr lang="en-GB" sz="1800" b="1" dirty="0" smtClean="0">
                          <a:solidFill>
                            <a:schemeClr val="tx1"/>
                          </a:solidFill>
                        </a:rPr>
                        <a:t>Drug</a:t>
                      </a:r>
                      <a:endParaRPr lang="en-GB" sz="1800" b="1" dirty="0">
                        <a:solidFill>
                          <a:schemeClr val="tx1"/>
                        </a:solidFill>
                      </a:endParaRPr>
                    </a:p>
                  </a:txBody>
                  <a:tcPr/>
                </a:tc>
                <a:tc>
                  <a:txBody>
                    <a:bodyPr/>
                    <a:lstStyle/>
                    <a:p>
                      <a:pPr algn="ctr"/>
                      <a:r>
                        <a:rPr lang="en-GB" sz="1600" b="1" dirty="0" smtClean="0">
                          <a:solidFill>
                            <a:schemeClr val="tx1"/>
                          </a:solidFill>
                        </a:rPr>
                        <a:t>Cured</a:t>
                      </a:r>
                      <a:endParaRPr lang="en-GB" sz="1600" b="1" dirty="0">
                        <a:solidFill>
                          <a:schemeClr val="tx1"/>
                        </a:solidFill>
                      </a:endParaRPr>
                    </a:p>
                  </a:txBody>
                  <a:tcPr/>
                </a:tc>
                <a:tc>
                  <a:txBody>
                    <a:bodyPr/>
                    <a:lstStyle/>
                    <a:p>
                      <a:pPr algn="ctr"/>
                      <a:r>
                        <a:rPr lang="en-GB" sz="1600" b="1" dirty="0" smtClean="0">
                          <a:solidFill>
                            <a:schemeClr val="tx1"/>
                          </a:solidFill>
                        </a:rPr>
                        <a:t>Not Cured</a:t>
                      </a:r>
                      <a:endParaRPr lang="en-GB" sz="1600" b="1" dirty="0">
                        <a:solidFill>
                          <a:schemeClr val="tx1"/>
                        </a:solidFill>
                      </a:endParaRPr>
                    </a:p>
                  </a:txBody>
                  <a:tcPr/>
                </a:tc>
              </a:tr>
              <a:tr h="370840">
                <a:tc>
                  <a:txBody>
                    <a:bodyPr/>
                    <a:lstStyle/>
                    <a:p>
                      <a:pPr algn="ctr"/>
                      <a:r>
                        <a:rPr lang="en-GB" sz="1800" b="1" dirty="0" smtClean="0">
                          <a:solidFill>
                            <a:schemeClr val="tx1"/>
                          </a:solidFill>
                        </a:rPr>
                        <a:t>A</a:t>
                      </a:r>
                      <a:endParaRPr lang="en-GB" sz="1800" b="1" dirty="0">
                        <a:solidFill>
                          <a:schemeClr val="tx1"/>
                        </a:solidFill>
                      </a:endParaRPr>
                    </a:p>
                  </a:txBody>
                  <a:tcPr/>
                </a:tc>
                <a:tc>
                  <a:txBody>
                    <a:bodyPr/>
                    <a:lstStyle/>
                    <a:p>
                      <a:pPr algn="ctr"/>
                      <a:r>
                        <a:rPr lang="en-GB" sz="1800" b="1" dirty="0" smtClean="0">
                          <a:solidFill>
                            <a:schemeClr val="tx1"/>
                          </a:solidFill>
                        </a:rPr>
                        <a:t>67</a:t>
                      </a:r>
                      <a:endParaRPr lang="en-GB" sz="1800" b="1" dirty="0">
                        <a:solidFill>
                          <a:schemeClr val="tx1"/>
                        </a:solidFill>
                      </a:endParaRPr>
                    </a:p>
                  </a:txBody>
                  <a:tcPr/>
                </a:tc>
                <a:tc>
                  <a:txBody>
                    <a:bodyPr/>
                    <a:lstStyle/>
                    <a:p>
                      <a:pPr algn="ctr"/>
                      <a:r>
                        <a:rPr lang="en-GB" sz="1800" b="1" dirty="0" smtClean="0">
                          <a:solidFill>
                            <a:schemeClr val="tx1"/>
                          </a:solidFill>
                        </a:rPr>
                        <a:t>133</a:t>
                      </a:r>
                      <a:endParaRPr lang="en-GB" sz="1800" b="1" dirty="0">
                        <a:solidFill>
                          <a:schemeClr val="tx1"/>
                        </a:solidFill>
                      </a:endParaRPr>
                    </a:p>
                  </a:txBody>
                  <a:tcPr/>
                </a:tc>
              </a:tr>
              <a:tr h="370840">
                <a:tc>
                  <a:txBody>
                    <a:bodyPr/>
                    <a:lstStyle/>
                    <a:p>
                      <a:pPr algn="ctr"/>
                      <a:r>
                        <a:rPr lang="en-GB" sz="1800" b="1" dirty="0" smtClean="0">
                          <a:solidFill>
                            <a:schemeClr val="tx1"/>
                          </a:solidFill>
                        </a:rPr>
                        <a:t>B</a:t>
                      </a:r>
                      <a:endParaRPr lang="en-GB" sz="1800" b="1" dirty="0">
                        <a:solidFill>
                          <a:schemeClr val="tx1"/>
                        </a:solidFill>
                      </a:endParaRPr>
                    </a:p>
                  </a:txBody>
                  <a:tcPr/>
                </a:tc>
                <a:tc>
                  <a:txBody>
                    <a:bodyPr/>
                    <a:lstStyle/>
                    <a:p>
                      <a:pPr algn="ctr"/>
                      <a:r>
                        <a:rPr lang="en-GB" sz="1800" b="1" dirty="0" smtClean="0">
                          <a:solidFill>
                            <a:schemeClr val="tx1"/>
                          </a:solidFill>
                        </a:rPr>
                        <a:t>30</a:t>
                      </a:r>
                      <a:endParaRPr lang="en-GB" sz="1800" b="1" dirty="0">
                        <a:solidFill>
                          <a:schemeClr val="tx1"/>
                        </a:solidFill>
                      </a:endParaRPr>
                    </a:p>
                  </a:txBody>
                  <a:tcPr/>
                </a:tc>
                <a:tc>
                  <a:txBody>
                    <a:bodyPr/>
                    <a:lstStyle/>
                    <a:p>
                      <a:pPr algn="ctr"/>
                      <a:r>
                        <a:rPr lang="en-GB" sz="1800" b="1" dirty="0" smtClean="0">
                          <a:solidFill>
                            <a:schemeClr val="tx1"/>
                          </a:solidFill>
                        </a:rPr>
                        <a:t>170</a:t>
                      </a:r>
                      <a:endParaRPr lang="en-GB" sz="1800" b="1" dirty="0">
                        <a:solidFill>
                          <a:schemeClr val="tx1"/>
                        </a:solidFill>
                      </a:endParaRPr>
                    </a:p>
                  </a:txBody>
                  <a:tcPr/>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1271978215"/>
              </p:ext>
            </p:extLst>
          </p:nvPr>
        </p:nvGraphicFramePr>
        <p:xfrm>
          <a:off x="5292080" y="3933056"/>
          <a:ext cx="2559842" cy="1320800"/>
        </p:xfrm>
        <a:graphic>
          <a:graphicData uri="http://schemas.openxmlformats.org/drawingml/2006/table">
            <a:tbl>
              <a:tblPr firstRow="1" bandRow="1">
                <a:tableStyleId>{5C22544A-7EE6-4342-B048-85BDC9FD1C3A}</a:tableStyleId>
              </a:tblPr>
              <a:tblGrid>
                <a:gridCol w="879850"/>
                <a:gridCol w="864096"/>
                <a:gridCol w="815896"/>
              </a:tblGrid>
              <a:tr h="370840">
                <a:tc>
                  <a:txBody>
                    <a:bodyPr/>
                    <a:lstStyle/>
                    <a:p>
                      <a:pPr algn="ctr"/>
                      <a:r>
                        <a:rPr lang="en-GB" sz="1800" b="1" dirty="0" smtClean="0">
                          <a:solidFill>
                            <a:schemeClr val="tx1"/>
                          </a:solidFill>
                        </a:rPr>
                        <a:t>Drug</a:t>
                      </a:r>
                      <a:endParaRPr lang="en-GB" sz="1800" b="1" dirty="0">
                        <a:solidFill>
                          <a:schemeClr val="tx1"/>
                        </a:solidFill>
                      </a:endParaRPr>
                    </a:p>
                  </a:txBody>
                  <a:tcPr/>
                </a:tc>
                <a:tc>
                  <a:txBody>
                    <a:bodyPr/>
                    <a:lstStyle/>
                    <a:p>
                      <a:pPr algn="ctr"/>
                      <a:r>
                        <a:rPr lang="en-GB" sz="1600" b="1" dirty="0" smtClean="0">
                          <a:solidFill>
                            <a:schemeClr val="tx1"/>
                          </a:solidFill>
                        </a:rPr>
                        <a:t>Cured</a:t>
                      </a:r>
                      <a:endParaRPr lang="en-GB" sz="1600" b="1" dirty="0">
                        <a:solidFill>
                          <a:schemeClr val="tx1"/>
                        </a:solidFill>
                      </a:endParaRPr>
                    </a:p>
                  </a:txBody>
                  <a:tcPr/>
                </a:tc>
                <a:tc>
                  <a:txBody>
                    <a:bodyPr/>
                    <a:lstStyle/>
                    <a:p>
                      <a:pPr algn="ctr"/>
                      <a:r>
                        <a:rPr lang="en-GB" sz="1600" b="1" dirty="0" smtClean="0">
                          <a:solidFill>
                            <a:schemeClr val="tx1"/>
                          </a:solidFill>
                        </a:rPr>
                        <a:t>Not Cured</a:t>
                      </a:r>
                      <a:endParaRPr lang="en-GB" sz="1600" b="1" dirty="0">
                        <a:solidFill>
                          <a:schemeClr val="tx1"/>
                        </a:solidFill>
                      </a:endParaRPr>
                    </a:p>
                  </a:txBody>
                  <a:tcPr/>
                </a:tc>
              </a:tr>
              <a:tr h="370840">
                <a:tc>
                  <a:txBody>
                    <a:bodyPr/>
                    <a:lstStyle/>
                    <a:p>
                      <a:pPr algn="ctr"/>
                      <a:r>
                        <a:rPr lang="en-GB" sz="1800" b="1" dirty="0" smtClean="0">
                          <a:solidFill>
                            <a:schemeClr val="tx1"/>
                          </a:solidFill>
                        </a:rPr>
                        <a:t>C</a:t>
                      </a:r>
                      <a:endParaRPr lang="en-GB" sz="1800" b="1" dirty="0">
                        <a:solidFill>
                          <a:schemeClr val="tx1"/>
                        </a:solidFill>
                      </a:endParaRPr>
                    </a:p>
                  </a:txBody>
                  <a:tcPr/>
                </a:tc>
                <a:tc>
                  <a:txBody>
                    <a:bodyPr/>
                    <a:lstStyle/>
                    <a:p>
                      <a:pPr algn="ctr"/>
                      <a:r>
                        <a:rPr lang="en-GB" sz="1800" b="1" dirty="0" smtClean="0">
                          <a:solidFill>
                            <a:schemeClr val="tx1"/>
                          </a:solidFill>
                        </a:rPr>
                        <a:t>100</a:t>
                      </a:r>
                      <a:endParaRPr lang="en-GB" sz="1800" b="1" dirty="0">
                        <a:solidFill>
                          <a:schemeClr val="tx1"/>
                        </a:solidFill>
                      </a:endParaRPr>
                    </a:p>
                  </a:txBody>
                  <a:tcPr/>
                </a:tc>
                <a:tc>
                  <a:txBody>
                    <a:bodyPr/>
                    <a:lstStyle/>
                    <a:p>
                      <a:pPr algn="ctr"/>
                      <a:r>
                        <a:rPr lang="en-GB" sz="1800" b="1" dirty="0" smtClean="0">
                          <a:solidFill>
                            <a:schemeClr val="tx1"/>
                          </a:solidFill>
                        </a:rPr>
                        <a:t>100</a:t>
                      </a:r>
                      <a:endParaRPr lang="en-GB" sz="1800" b="1" dirty="0">
                        <a:solidFill>
                          <a:schemeClr val="tx1"/>
                        </a:solidFill>
                      </a:endParaRPr>
                    </a:p>
                  </a:txBody>
                  <a:tcPr/>
                </a:tc>
              </a:tr>
              <a:tr h="370840">
                <a:tc>
                  <a:txBody>
                    <a:bodyPr/>
                    <a:lstStyle/>
                    <a:p>
                      <a:pPr algn="ctr"/>
                      <a:r>
                        <a:rPr lang="en-GB" sz="1800" b="1" dirty="0" smtClean="0">
                          <a:solidFill>
                            <a:schemeClr val="tx1"/>
                          </a:solidFill>
                        </a:rPr>
                        <a:t>D</a:t>
                      </a:r>
                      <a:endParaRPr lang="en-GB" sz="1800" b="1" dirty="0">
                        <a:solidFill>
                          <a:schemeClr val="tx1"/>
                        </a:solidFill>
                      </a:endParaRPr>
                    </a:p>
                  </a:txBody>
                  <a:tcPr/>
                </a:tc>
                <a:tc>
                  <a:txBody>
                    <a:bodyPr/>
                    <a:lstStyle/>
                    <a:p>
                      <a:pPr algn="ctr"/>
                      <a:r>
                        <a:rPr lang="en-GB" sz="1800" b="1" dirty="0" smtClean="0">
                          <a:solidFill>
                            <a:schemeClr val="tx1"/>
                          </a:solidFill>
                        </a:rPr>
                        <a:t>94</a:t>
                      </a:r>
                      <a:endParaRPr lang="en-GB" sz="1800" b="1" dirty="0">
                        <a:solidFill>
                          <a:schemeClr val="tx1"/>
                        </a:solidFill>
                      </a:endParaRPr>
                    </a:p>
                  </a:txBody>
                  <a:tcPr/>
                </a:tc>
                <a:tc>
                  <a:txBody>
                    <a:bodyPr/>
                    <a:lstStyle/>
                    <a:p>
                      <a:pPr algn="ctr"/>
                      <a:r>
                        <a:rPr lang="en-GB" sz="1800" b="1" dirty="0" smtClean="0">
                          <a:solidFill>
                            <a:schemeClr val="tx1"/>
                          </a:solidFill>
                        </a:rPr>
                        <a:t>106</a:t>
                      </a:r>
                      <a:endParaRPr lang="en-GB" sz="1800" b="1" dirty="0">
                        <a:solidFill>
                          <a:schemeClr val="tx1"/>
                        </a:solidFill>
                      </a:endParaRPr>
                    </a:p>
                  </a:txBody>
                  <a:tcPr/>
                </a:tc>
              </a:tr>
            </a:tbl>
          </a:graphicData>
        </a:graphic>
      </p:graphicFrame>
    </p:spTree>
    <p:extLst>
      <p:ext uri="{BB962C8B-B14F-4D97-AF65-F5344CB8AC3E}">
        <p14:creationId xmlns:p14="http://schemas.microsoft.com/office/powerpoint/2010/main" val="3976334370"/>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a:hlinkClick r:id="rId3" action="ppaction://hlinksldjump"/>
          </p:cNvPr>
          <p:cNvPicPr>
            <a:picLocks noChangeAspect="1" noChangeArrowheads="1"/>
          </p:cNvPicPr>
          <p:nvPr/>
        </p:nvPicPr>
        <p:blipFill>
          <a:blip r:embed="rId4" cstate="print"/>
          <a:srcRect/>
          <a:stretch>
            <a:fillRect/>
          </a:stretch>
        </p:blipFill>
        <p:spPr bwMode="auto">
          <a:xfrm>
            <a:off x="0" y="4589615"/>
            <a:ext cx="9144000" cy="2268385"/>
          </a:xfrm>
          <a:prstGeom prst="rect">
            <a:avLst/>
          </a:prstGeom>
          <a:noFill/>
        </p:spPr>
      </p:pic>
      <p:sp>
        <p:nvSpPr>
          <p:cNvPr id="23555" name="Text Box 3"/>
          <p:cNvSpPr txBox="1">
            <a:spLocks noChangeArrowheads="1"/>
          </p:cNvSpPr>
          <p:nvPr/>
        </p:nvSpPr>
        <p:spPr bwMode="auto">
          <a:xfrm>
            <a:off x="762000" y="1981200"/>
            <a:ext cx="7467600" cy="1098550"/>
          </a:xfrm>
          <a:prstGeom prst="rect">
            <a:avLst/>
          </a:prstGeom>
          <a:noFill/>
          <a:ln w="9525">
            <a:noFill/>
            <a:miter lim="800000"/>
            <a:headEnd/>
            <a:tailEnd/>
          </a:ln>
          <a:effectLst/>
        </p:spPr>
        <p:txBody>
          <a:bodyPr>
            <a:spAutoFit/>
          </a:bodyPr>
          <a:lstStyle/>
          <a:p>
            <a:pPr algn="ctr" eaLnBrk="0" hangingPunct="0">
              <a:spcBef>
                <a:spcPct val="50000"/>
              </a:spcBef>
            </a:pPr>
            <a:endParaRPr lang="en-GB">
              <a:latin typeface="Arial" charset="0"/>
            </a:endParaRPr>
          </a:p>
          <a:p>
            <a:pPr algn="ctr" eaLnBrk="0" hangingPunct="0">
              <a:spcBef>
                <a:spcPct val="50000"/>
              </a:spcBef>
            </a:pPr>
            <a:endParaRPr lang="en-GB" sz="2800">
              <a:latin typeface="Arial" charset="0"/>
            </a:endParaRPr>
          </a:p>
        </p:txBody>
      </p:sp>
      <p:sp>
        <p:nvSpPr>
          <p:cNvPr id="23556" name="Text Box 4"/>
          <p:cNvSpPr txBox="1">
            <a:spLocks noChangeArrowheads="1"/>
          </p:cNvSpPr>
          <p:nvPr/>
        </p:nvSpPr>
        <p:spPr bwMode="auto">
          <a:xfrm>
            <a:off x="214282" y="714356"/>
            <a:ext cx="8686800" cy="2123658"/>
          </a:xfrm>
          <a:prstGeom prst="rect">
            <a:avLst/>
          </a:prstGeom>
          <a:noFill/>
          <a:ln w="9525">
            <a:noFill/>
            <a:miter lim="800000"/>
            <a:headEnd/>
            <a:tailEnd/>
          </a:ln>
          <a:effectLst/>
        </p:spPr>
        <p:txBody>
          <a:bodyPr>
            <a:spAutoFit/>
          </a:bodyPr>
          <a:lstStyle/>
          <a:p>
            <a:pPr algn="ctr" fontAlgn="t"/>
            <a:r>
              <a:rPr lang="en-GB" sz="4000" b="1" dirty="0" smtClean="0">
                <a:solidFill>
                  <a:srgbClr val="C00000"/>
                </a:solidFill>
              </a:rPr>
              <a:t>Statistics</a:t>
            </a:r>
            <a:br>
              <a:rPr lang="en-GB" sz="4000" b="1" dirty="0" smtClean="0">
                <a:solidFill>
                  <a:srgbClr val="C00000"/>
                </a:solidFill>
              </a:rPr>
            </a:br>
            <a:r>
              <a:rPr lang="en-GB" sz="3200" b="1" dirty="0" smtClean="0">
                <a:solidFill>
                  <a:srgbClr val="C00000"/>
                </a:solidFill>
              </a:rPr>
              <a:t>A Basic Introduction and Review</a:t>
            </a:r>
          </a:p>
          <a:p>
            <a:pPr algn="ctr" fontAlgn="t"/>
            <a:r>
              <a:rPr lang="en-GB" sz="4000" b="1" dirty="0" smtClean="0">
                <a:solidFill>
                  <a:srgbClr val="C00000"/>
                </a:solidFill>
              </a:rPr>
              <a:t>Additional Slides</a:t>
            </a:r>
            <a:endParaRPr lang="en-GB" sz="4000" dirty="0" smtClean="0">
              <a:solidFill>
                <a:srgbClr val="C00000"/>
              </a:solidFill>
            </a:endParaRPr>
          </a:p>
          <a:p>
            <a:pPr algn="ctr" eaLnBrk="0" hangingPunct="0"/>
            <a:endParaRPr lang="en-GB" sz="2000" b="1" dirty="0">
              <a:solidFill>
                <a:srgbClr val="C00000"/>
              </a:solidFill>
              <a:latin typeface="Arial" charset="0"/>
            </a:endParaRPr>
          </a:p>
        </p:txBody>
      </p:sp>
      <p:pic>
        <p:nvPicPr>
          <p:cNvPr id="6" name="Picture 5" descr="C:\Documents and Settings\patelv\Desktop\data-analysis-statistics.jpg"/>
          <p:cNvPicPr/>
          <p:nvPr/>
        </p:nvPicPr>
        <p:blipFill>
          <a:blip r:embed="rId5" cstate="print"/>
          <a:srcRect/>
          <a:stretch>
            <a:fillRect/>
          </a:stretch>
        </p:blipFill>
        <p:spPr bwMode="auto">
          <a:xfrm>
            <a:off x="5004048" y="2708920"/>
            <a:ext cx="2028944" cy="1729145"/>
          </a:xfrm>
          <a:prstGeom prst="rect">
            <a:avLst/>
          </a:prstGeom>
          <a:noFill/>
          <a:ln w="9525">
            <a:noFill/>
            <a:miter lim="800000"/>
            <a:headEnd/>
            <a:tailEnd/>
          </a:ln>
        </p:spPr>
      </p:pic>
      <p:pic>
        <p:nvPicPr>
          <p:cNvPr id="8" name="Picture 7" descr="\\MOKEY\User47\m\mdsdbc\Desktop\ETATMBA May drafts\african.png"/>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907704" y="2780928"/>
            <a:ext cx="2376264" cy="1512168"/>
          </a:xfrm>
          <a:prstGeom prst="rect">
            <a:avLst/>
          </a:prstGeom>
          <a:noFill/>
          <a:ln>
            <a:noFill/>
          </a:ln>
        </p:spPr>
      </p:pic>
    </p:spTree>
    <p:extLst>
      <p:ext uri="{BB962C8B-B14F-4D97-AF65-F5344CB8AC3E}">
        <p14:creationId xmlns:p14="http://schemas.microsoft.com/office/powerpoint/2010/main" val="3215805242"/>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142852"/>
            <a:ext cx="8229600" cy="725470"/>
          </a:xfrm>
        </p:spPr>
        <p:txBody>
          <a:bodyPr/>
          <a:lstStyle/>
          <a:p>
            <a:r>
              <a:rPr lang="en-GB" sz="4000" dirty="0" smtClean="0"/>
              <a:t>Variables:</a:t>
            </a:r>
            <a:endParaRPr lang="en-GB" sz="4000" dirty="0"/>
          </a:p>
        </p:txBody>
      </p:sp>
      <p:sp>
        <p:nvSpPr>
          <p:cNvPr id="3" name="Content Placeholder 2"/>
          <p:cNvSpPr>
            <a:spLocks noGrp="1"/>
          </p:cNvSpPr>
          <p:nvPr>
            <p:ph idx="1"/>
          </p:nvPr>
        </p:nvSpPr>
        <p:spPr>
          <a:xfrm>
            <a:off x="428596" y="1071546"/>
            <a:ext cx="8229600" cy="4525963"/>
          </a:xfrm>
        </p:spPr>
        <p:txBody>
          <a:bodyPr/>
          <a:lstStyle/>
          <a:p>
            <a:pPr marL="0" lvl="0" indent="0" fontAlgn="t">
              <a:buNone/>
            </a:pPr>
            <a:r>
              <a:rPr lang="en-GB" sz="2400" dirty="0" smtClean="0"/>
              <a:t>In statistics, a </a:t>
            </a:r>
            <a:r>
              <a:rPr lang="en-GB" sz="2400" b="1" dirty="0" smtClean="0"/>
              <a:t>variable</a:t>
            </a:r>
            <a:r>
              <a:rPr lang="en-GB" sz="2400" dirty="0" smtClean="0"/>
              <a:t> has two defining characteristics:</a:t>
            </a:r>
            <a:br>
              <a:rPr lang="en-GB" sz="2400" dirty="0" smtClean="0"/>
            </a:br>
            <a:endParaRPr lang="en-GB" sz="2400" dirty="0" smtClean="0"/>
          </a:p>
          <a:p>
            <a:pPr lvl="0" fontAlgn="t"/>
            <a:r>
              <a:rPr lang="en-GB" sz="2400" dirty="0" smtClean="0"/>
              <a:t>A variable is an attribute that describes a person, place, thing, or idea.</a:t>
            </a:r>
          </a:p>
          <a:p>
            <a:pPr lvl="0" fontAlgn="t"/>
            <a:r>
              <a:rPr lang="en-GB" sz="2400" dirty="0" smtClean="0"/>
              <a:t>The value of the variable can "vary" from one entity to another.</a:t>
            </a:r>
          </a:p>
          <a:p>
            <a:pPr>
              <a:buNone/>
            </a:pPr>
            <a:endParaRPr lang="en-GB" sz="2400" dirty="0"/>
          </a:p>
        </p:txBody>
      </p:sp>
      <p:pic>
        <p:nvPicPr>
          <p:cNvPr id="4" name="Picture 3"/>
          <p:cNvPicPr/>
          <p:nvPr/>
        </p:nvPicPr>
        <p:blipFill>
          <a:blip r:embed="rId2" cstate="print"/>
          <a:stretch>
            <a:fillRect/>
          </a:stretch>
        </p:blipFill>
        <p:spPr>
          <a:xfrm>
            <a:off x="2571736" y="3357562"/>
            <a:ext cx="4429156" cy="2405066"/>
          </a:xfrm>
          <a:prstGeom prst="rect">
            <a:avLst/>
          </a:prstGeom>
        </p:spPr>
      </p:pic>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142852"/>
            <a:ext cx="8229600" cy="1143000"/>
          </a:xfrm>
        </p:spPr>
        <p:txBody>
          <a:bodyPr/>
          <a:lstStyle/>
          <a:p>
            <a:r>
              <a:rPr lang="en-GB" sz="3600" dirty="0" smtClean="0"/>
              <a:t>Qualitative vs. Quantitative Variables</a:t>
            </a:r>
            <a:endParaRPr lang="en-GB" sz="3600" dirty="0"/>
          </a:p>
        </p:txBody>
      </p:sp>
      <p:sp>
        <p:nvSpPr>
          <p:cNvPr id="3" name="Content Placeholder 2"/>
          <p:cNvSpPr>
            <a:spLocks noGrp="1"/>
          </p:cNvSpPr>
          <p:nvPr>
            <p:ph idx="1"/>
          </p:nvPr>
        </p:nvSpPr>
        <p:spPr>
          <a:xfrm>
            <a:off x="500034" y="1428736"/>
            <a:ext cx="8229600" cy="4525963"/>
          </a:xfrm>
        </p:spPr>
        <p:txBody>
          <a:bodyPr/>
          <a:lstStyle/>
          <a:p>
            <a:pPr fontAlgn="t"/>
            <a:r>
              <a:rPr lang="en-GB" sz="2400" dirty="0" smtClean="0"/>
              <a:t>Variables can be classified as </a:t>
            </a:r>
            <a:r>
              <a:rPr lang="en-GB" sz="2400" b="1" dirty="0" smtClean="0"/>
              <a:t>qualitative</a:t>
            </a:r>
            <a:r>
              <a:rPr lang="en-GB" sz="2400" dirty="0" smtClean="0"/>
              <a:t> (categorical) or </a:t>
            </a:r>
            <a:r>
              <a:rPr lang="en-GB" sz="2400" b="1" dirty="0" smtClean="0"/>
              <a:t>quantitative</a:t>
            </a:r>
            <a:r>
              <a:rPr lang="en-GB" sz="2400" dirty="0" smtClean="0"/>
              <a:t> (numeric). </a:t>
            </a:r>
          </a:p>
          <a:p>
            <a:pPr lvl="0" fontAlgn="t"/>
            <a:r>
              <a:rPr lang="en-GB" sz="2400" dirty="0" smtClean="0"/>
              <a:t>Qualitative: Names or </a:t>
            </a:r>
            <a:r>
              <a:rPr lang="en-GB" sz="2400" dirty="0" err="1" smtClean="0"/>
              <a:t>labelsl</a:t>
            </a:r>
            <a:r>
              <a:rPr lang="en-GB" sz="2400" dirty="0" smtClean="0"/>
              <a:t> (e.g., red, green, blue) or the breed of a dog (collie, shepherd, terrier) </a:t>
            </a:r>
          </a:p>
          <a:p>
            <a:pPr lvl="0" fontAlgn="t"/>
            <a:r>
              <a:rPr lang="en-GB" sz="2400" dirty="0" smtClean="0"/>
              <a:t>Quantitative: Quantitative variables are numeric. population of  countries, </a:t>
            </a:r>
          </a:p>
          <a:p>
            <a:pPr fontAlgn="t"/>
            <a:r>
              <a:rPr lang="en-GB" sz="2400" dirty="0" smtClean="0"/>
              <a:t>In algebraic equations, quantitative variables are represented by symbols (e.g., </a:t>
            </a:r>
            <a:r>
              <a:rPr lang="en-GB" sz="2400" i="1" dirty="0" smtClean="0"/>
              <a:t>x</a:t>
            </a:r>
            <a:r>
              <a:rPr lang="en-GB" sz="2400" dirty="0" smtClean="0"/>
              <a:t>, </a:t>
            </a:r>
            <a:r>
              <a:rPr lang="en-GB" sz="2400" i="1" dirty="0" smtClean="0"/>
              <a:t>y</a:t>
            </a:r>
            <a:r>
              <a:rPr lang="en-GB" sz="2400" dirty="0" smtClean="0"/>
              <a:t>, or </a:t>
            </a:r>
            <a:r>
              <a:rPr lang="en-GB" sz="2400" i="1" dirty="0" smtClean="0"/>
              <a:t>z</a:t>
            </a:r>
            <a:r>
              <a:rPr lang="en-GB" sz="2400" dirty="0" smtClean="0"/>
              <a:t>).</a:t>
            </a:r>
          </a:p>
          <a:p>
            <a:endParaRPr lang="en-GB" dirty="0"/>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dirty="0" smtClean="0"/>
              <a:t>Discrete vs. Continuous Variables </a:t>
            </a:r>
            <a:endParaRPr lang="en-GB" dirty="0"/>
          </a:p>
        </p:txBody>
      </p:sp>
      <p:sp>
        <p:nvSpPr>
          <p:cNvPr id="3" name="Content Placeholder 2"/>
          <p:cNvSpPr>
            <a:spLocks noGrp="1"/>
          </p:cNvSpPr>
          <p:nvPr>
            <p:ph idx="1"/>
          </p:nvPr>
        </p:nvSpPr>
        <p:spPr/>
        <p:txBody>
          <a:bodyPr/>
          <a:lstStyle/>
          <a:p>
            <a:r>
              <a:rPr lang="en-GB" sz="2800" dirty="0" smtClean="0"/>
              <a:t>Quantitative variables can be further classified as </a:t>
            </a:r>
            <a:r>
              <a:rPr lang="en-GB" sz="2800" b="1" dirty="0" smtClean="0"/>
              <a:t>discrete</a:t>
            </a:r>
            <a:r>
              <a:rPr lang="en-GB" sz="2800" dirty="0" smtClean="0"/>
              <a:t> or </a:t>
            </a:r>
            <a:r>
              <a:rPr lang="en-GB" sz="2800" b="1" dirty="0" smtClean="0"/>
              <a:t>continuous</a:t>
            </a:r>
            <a:r>
              <a:rPr lang="en-GB" sz="2800" dirty="0" smtClean="0"/>
              <a:t>. If a variable can take on any value between its minimum value and its maximum value, it is called a continuous variable; otherwise, it is called a discrete variable: </a:t>
            </a:r>
            <a:r>
              <a:rPr lang="en-GB" sz="2800" dirty="0" err="1" smtClean="0"/>
              <a:t>eg</a:t>
            </a:r>
            <a:r>
              <a:rPr lang="en-GB" sz="2800" dirty="0" smtClean="0"/>
              <a:t> weight ? </a:t>
            </a:r>
            <a:r>
              <a:rPr lang="en-GB" sz="2800" dirty="0" err="1" smtClean="0"/>
              <a:t>eg</a:t>
            </a:r>
            <a:r>
              <a:rPr lang="en-GB" sz="2800" dirty="0" smtClean="0"/>
              <a:t> cost of items?</a:t>
            </a:r>
          </a:p>
          <a:p>
            <a:endParaRPr lang="en-GB" dirty="0"/>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142852"/>
            <a:ext cx="8229600" cy="725470"/>
          </a:xfrm>
        </p:spPr>
        <p:txBody>
          <a:bodyPr/>
          <a:lstStyle/>
          <a:p>
            <a:r>
              <a:rPr lang="en-GB" sz="4000" dirty="0" smtClean="0"/>
              <a:t>Populations and Samples</a:t>
            </a:r>
            <a:endParaRPr lang="en-GB" sz="4000" dirty="0"/>
          </a:p>
        </p:txBody>
      </p:sp>
      <p:sp>
        <p:nvSpPr>
          <p:cNvPr id="3" name="Content Placeholder 2"/>
          <p:cNvSpPr>
            <a:spLocks noGrp="1"/>
          </p:cNvSpPr>
          <p:nvPr>
            <p:ph idx="1"/>
          </p:nvPr>
        </p:nvSpPr>
        <p:spPr>
          <a:xfrm>
            <a:off x="500034" y="1214422"/>
            <a:ext cx="8229600" cy="3214710"/>
          </a:xfrm>
        </p:spPr>
        <p:txBody>
          <a:bodyPr/>
          <a:lstStyle/>
          <a:p>
            <a:pPr fontAlgn="t"/>
            <a:r>
              <a:rPr lang="en-GB" sz="2000" dirty="0" smtClean="0"/>
              <a:t>The main difference between populations and samples has to do with how observations are assigned to the data set</a:t>
            </a:r>
            <a:r>
              <a:rPr lang="en-GB" sz="2400" dirty="0" smtClean="0"/>
              <a:t>.</a:t>
            </a:r>
          </a:p>
          <a:p>
            <a:pPr lvl="1" fontAlgn="t"/>
            <a:r>
              <a:rPr lang="en-GB" sz="1800" dirty="0" smtClean="0"/>
              <a:t>A </a:t>
            </a:r>
            <a:r>
              <a:rPr lang="en-GB" sz="1800" b="1" dirty="0" smtClean="0"/>
              <a:t>population</a:t>
            </a:r>
            <a:r>
              <a:rPr lang="en-GB" sz="1800" dirty="0" smtClean="0"/>
              <a:t> includes each element from the set of observations that can be made.</a:t>
            </a:r>
          </a:p>
          <a:p>
            <a:pPr lvl="1" fontAlgn="t"/>
            <a:r>
              <a:rPr lang="en-GB" sz="1800" dirty="0" smtClean="0"/>
              <a:t>A </a:t>
            </a:r>
            <a:r>
              <a:rPr lang="en-GB" sz="1800" b="1" dirty="0" smtClean="0"/>
              <a:t>sample</a:t>
            </a:r>
            <a:r>
              <a:rPr lang="en-GB" sz="1800" dirty="0" smtClean="0"/>
              <a:t> consists only of observations drawn from the population.</a:t>
            </a:r>
          </a:p>
          <a:p>
            <a:pPr fontAlgn="t"/>
            <a:r>
              <a:rPr lang="en-GB" sz="2000" dirty="0" smtClean="0"/>
              <a:t>Depending on the sampling method, a sample can have fewer observations than the population, the same number of observations, or more observations. More than one sample can be derived from the same population.</a:t>
            </a:r>
          </a:p>
          <a:p>
            <a:endParaRPr lang="en-GB" sz="3600" dirty="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82594"/>
          </a:xfrm>
        </p:spPr>
        <p:txBody>
          <a:bodyPr/>
          <a:lstStyle/>
          <a:p>
            <a:r>
              <a:rPr lang="en-GB" sz="4000" dirty="0" smtClean="0"/>
              <a:t>Variability</a:t>
            </a:r>
            <a:endParaRPr lang="en-GB" sz="4000" dirty="0"/>
          </a:p>
        </p:txBody>
      </p:sp>
      <p:sp>
        <p:nvSpPr>
          <p:cNvPr id="3" name="Content Placeholder 2"/>
          <p:cNvSpPr>
            <a:spLocks noGrp="1"/>
          </p:cNvSpPr>
          <p:nvPr>
            <p:ph idx="1"/>
          </p:nvPr>
        </p:nvSpPr>
        <p:spPr>
          <a:xfrm>
            <a:off x="428596" y="1214422"/>
            <a:ext cx="8229600" cy="4525963"/>
          </a:xfrm>
        </p:spPr>
        <p:txBody>
          <a:bodyPr/>
          <a:lstStyle/>
          <a:p>
            <a:pPr fontAlgn="t"/>
            <a:r>
              <a:rPr lang="en-GB" sz="2000" dirty="0" smtClean="0"/>
              <a:t>Statisticians use summary measures to describe the amount of variability or spread in a set of data. The most common measures of variability are the range, the </a:t>
            </a:r>
            <a:r>
              <a:rPr lang="en-GB" sz="2000" dirty="0" err="1" smtClean="0"/>
              <a:t>interquartile</a:t>
            </a:r>
            <a:r>
              <a:rPr lang="en-GB" sz="2000" dirty="0" smtClean="0"/>
              <a:t> range (IQR), variance, and standard deviation.</a:t>
            </a:r>
          </a:p>
          <a:p>
            <a:pPr fontAlgn="t"/>
            <a:r>
              <a:rPr lang="en-GB" sz="2000" b="1" dirty="0" smtClean="0"/>
              <a:t>Range:</a:t>
            </a:r>
            <a:r>
              <a:rPr lang="en-GB" sz="2000" dirty="0" smtClean="0"/>
              <a:t> is the difference between the largest and smallest values in a set of values. </a:t>
            </a:r>
          </a:p>
          <a:p>
            <a:pPr fontAlgn="t"/>
            <a:r>
              <a:rPr lang="en-GB" sz="2000" dirty="0" smtClean="0"/>
              <a:t>For example, consider the following numbers: 1, 3, 4, 5, 5, 6, 7, 11. For this set of numbers, the range would be 11 - 1 or 10. </a:t>
            </a:r>
          </a:p>
          <a:p>
            <a:endParaRPr lang="en-GB" sz="2000" dirty="0"/>
          </a:p>
        </p:txBody>
      </p:sp>
      <p:pic>
        <p:nvPicPr>
          <p:cNvPr id="4" name="Picture 3"/>
          <p:cNvPicPr/>
          <p:nvPr/>
        </p:nvPicPr>
        <p:blipFill>
          <a:blip r:embed="rId2" cstate="print"/>
          <a:stretch>
            <a:fillRect/>
          </a:stretch>
        </p:blipFill>
        <p:spPr>
          <a:xfrm>
            <a:off x="2928926" y="4000504"/>
            <a:ext cx="3810000" cy="1905000"/>
          </a:xfrm>
          <a:prstGeom prst="rect">
            <a:avLst/>
          </a:prstGeom>
        </p:spPr>
      </p:pic>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46"/>
          </a:xfrm>
        </p:spPr>
        <p:txBody>
          <a:bodyPr/>
          <a:lstStyle/>
          <a:p>
            <a:r>
              <a:rPr lang="en-GB" sz="4000" dirty="0" smtClean="0"/>
              <a:t>Measures of Data Position</a:t>
            </a:r>
            <a:endParaRPr lang="en-GB" sz="4000" dirty="0"/>
          </a:p>
        </p:txBody>
      </p:sp>
      <p:sp>
        <p:nvSpPr>
          <p:cNvPr id="3" name="Content Placeholder 2"/>
          <p:cNvSpPr>
            <a:spLocks noGrp="1"/>
          </p:cNvSpPr>
          <p:nvPr>
            <p:ph idx="1"/>
          </p:nvPr>
        </p:nvSpPr>
        <p:spPr>
          <a:xfrm>
            <a:off x="428596" y="1357298"/>
            <a:ext cx="8229600" cy="4525963"/>
          </a:xfrm>
        </p:spPr>
        <p:txBody>
          <a:bodyPr/>
          <a:lstStyle/>
          <a:p>
            <a:pPr fontAlgn="t"/>
            <a:r>
              <a:rPr lang="en-GB" sz="2800" dirty="0" smtClean="0"/>
              <a:t>Statisticians often talk about the </a:t>
            </a:r>
            <a:r>
              <a:rPr lang="en-GB" sz="2800" b="1" dirty="0" smtClean="0"/>
              <a:t>position</a:t>
            </a:r>
            <a:r>
              <a:rPr lang="en-GB" sz="2800" dirty="0" smtClean="0"/>
              <a:t> of a value, relative to other values in a </a:t>
            </a:r>
            <a:r>
              <a:rPr lang="en-GB" sz="2800" dirty="0" smtClean="0">
                <a:hlinkClick r:id="rId2"/>
              </a:rPr>
              <a:t>set</a:t>
            </a:r>
            <a:r>
              <a:rPr lang="en-GB" sz="2800" dirty="0" smtClean="0"/>
              <a:t> of observations. The most common measures of position are percentiles, quartiles, and standard scores ( z-scores).</a:t>
            </a:r>
          </a:p>
          <a:p>
            <a:endParaRPr lang="en-GB" dirty="0"/>
          </a:p>
        </p:txBody>
      </p:sp>
      <p:pic>
        <p:nvPicPr>
          <p:cNvPr id="4" name="Picture 3"/>
          <p:cNvPicPr/>
          <p:nvPr/>
        </p:nvPicPr>
        <p:blipFill>
          <a:blip r:embed="rId3" cstate="print"/>
          <a:stretch>
            <a:fillRect/>
          </a:stretch>
        </p:blipFill>
        <p:spPr>
          <a:xfrm>
            <a:off x="3286116" y="3571876"/>
            <a:ext cx="4143404" cy="2333628"/>
          </a:xfrm>
          <a:prstGeom prst="rect">
            <a:avLst/>
          </a:prstGeom>
        </p:spPr>
      </p:pic>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25470"/>
          </a:xfrm>
        </p:spPr>
        <p:txBody>
          <a:bodyPr/>
          <a:lstStyle/>
          <a:p>
            <a:r>
              <a:rPr lang="en-GB" sz="3600" dirty="0" smtClean="0"/>
              <a:t>Quartiles</a:t>
            </a:r>
            <a:endParaRPr lang="en-GB" sz="3600" dirty="0"/>
          </a:p>
        </p:txBody>
      </p:sp>
      <p:sp>
        <p:nvSpPr>
          <p:cNvPr id="3" name="Content Placeholder 2"/>
          <p:cNvSpPr>
            <a:spLocks noGrp="1"/>
          </p:cNvSpPr>
          <p:nvPr>
            <p:ph idx="1"/>
          </p:nvPr>
        </p:nvSpPr>
        <p:spPr>
          <a:xfrm>
            <a:off x="428596" y="1000108"/>
            <a:ext cx="8229600" cy="4525963"/>
          </a:xfrm>
        </p:spPr>
        <p:txBody>
          <a:bodyPr/>
          <a:lstStyle/>
          <a:p>
            <a:pPr fontAlgn="t"/>
            <a:r>
              <a:rPr lang="en-GB" sz="2400" b="1" dirty="0" smtClean="0"/>
              <a:t>Quartiles</a:t>
            </a:r>
            <a:r>
              <a:rPr lang="en-GB" sz="2400" dirty="0" smtClean="0"/>
              <a:t> divide a rank-ordered data set into four equal parts. The values that divide each part are called the first, second, and third quartiles; and they are denoted by Q</a:t>
            </a:r>
            <a:r>
              <a:rPr lang="en-GB" sz="2400" baseline="-25000" dirty="0" smtClean="0"/>
              <a:t>1</a:t>
            </a:r>
            <a:r>
              <a:rPr lang="en-GB" sz="2400" dirty="0" smtClean="0"/>
              <a:t>, Q</a:t>
            </a:r>
            <a:r>
              <a:rPr lang="en-GB" sz="2400" baseline="-25000" dirty="0" smtClean="0"/>
              <a:t>2</a:t>
            </a:r>
            <a:r>
              <a:rPr lang="en-GB" sz="2400" dirty="0" smtClean="0"/>
              <a:t>, and Q</a:t>
            </a:r>
            <a:r>
              <a:rPr lang="en-GB" sz="2400" baseline="-25000" dirty="0" smtClean="0"/>
              <a:t>3</a:t>
            </a:r>
            <a:r>
              <a:rPr lang="en-GB" sz="2400" dirty="0" smtClean="0"/>
              <a:t>, respectively.</a:t>
            </a:r>
          </a:p>
          <a:p>
            <a:pPr fontAlgn="t"/>
            <a:r>
              <a:rPr lang="en-GB" sz="2400" dirty="0" smtClean="0"/>
              <a:t>Note the relationship between quartiles and percentiles. Q</a:t>
            </a:r>
            <a:r>
              <a:rPr lang="en-GB" sz="2400" baseline="-25000" dirty="0" smtClean="0"/>
              <a:t>1</a:t>
            </a:r>
            <a:r>
              <a:rPr lang="en-GB" sz="2400" dirty="0" smtClean="0"/>
              <a:t> corresponds to P</a:t>
            </a:r>
            <a:r>
              <a:rPr lang="en-GB" sz="2400" baseline="-25000" dirty="0" smtClean="0"/>
              <a:t>25</a:t>
            </a:r>
            <a:r>
              <a:rPr lang="en-GB" sz="2400" dirty="0" smtClean="0"/>
              <a:t>, Q</a:t>
            </a:r>
            <a:r>
              <a:rPr lang="en-GB" sz="2400" baseline="-25000" dirty="0" smtClean="0"/>
              <a:t>2</a:t>
            </a:r>
            <a:r>
              <a:rPr lang="en-GB" sz="2400" dirty="0" smtClean="0"/>
              <a:t> corresponds to P</a:t>
            </a:r>
            <a:r>
              <a:rPr lang="en-GB" sz="2400" baseline="-25000" dirty="0" smtClean="0"/>
              <a:t>50</a:t>
            </a:r>
            <a:r>
              <a:rPr lang="en-GB" sz="2400" dirty="0" smtClean="0"/>
              <a:t>, Q</a:t>
            </a:r>
            <a:r>
              <a:rPr lang="en-GB" sz="2400" baseline="-25000" dirty="0" smtClean="0"/>
              <a:t>3</a:t>
            </a:r>
            <a:r>
              <a:rPr lang="en-GB" sz="2400" dirty="0" smtClean="0"/>
              <a:t> corresponds to P</a:t>
            </a:r>
            <a:r>
              <a:rPr lang="en-GB" sz="2400" baseline="-25000" dirty="0" smtClean="0"/>
              <a:t>75</a:t>
            </a:r>
            <a:r>
              <a:rPr lang="en-GB" sz="2400" dirty="0" smtClean="0"/>
              <a:t>. Q</a:t>
            </a:r>
            <a:r>
              <a:rPr lang="en-GB" sz="2400" baseline="-25000" dirty="0" smtClean="0"/>
              <a:t>2</a:t>
            </a:r>
            <a:r>
              <a:rPr lang="en-GB" sz="2400" dirty="0" smtClean="0"/>
              <a:t> is the median value in the set.</a:t>
            </a:r>
          </a:p>
          <a:p>
            <a:endParaRPr lang="en-GB" sz="2400" dirty="0"/>
          </a:p>
        </p:txBody>
      </p:sp>
      <p:pic>
        <p:nvPicPr>
          <p:cNvPr id="4" name="Picture 3"/>
          <p:cNvPicPr/>
          <p:nvPr/>
        </p:nvPicPr>
        <p:blipFill>
          <a:blip r:embed="rId2" cstate="print"/>
          <a:stretch>
            <a:fillRect/>
          </a:stretch>
        </p:blipFill>
        <p:spPr>
          <a:xfrm>
            <a:off x="3071802" y="3714752"/>
            <a:ext cx="4095752" cy="2119314"/>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214290"/>
            <a:ext cx="8229600" cy="654032"/>
          </a:xfrm>
        </p:spPr>
        <p:txBody>
          <a:bodyPr/>
          <a:lstStyle/>
          <a:p>
            <a:r>
              <a:rPr lang="en-GB" sz="4000" dirty="0" smtClean="0"/>
              <a:t>Median : “order and middle”</a:t>
            </a:r>
            <a:endParaRPr lang="en-GB" sz="4000" dirty="0"/>
          </a:p>
        </p:txBody>
      </p:sp>
      <p:sp>
        <p:nvSpPr>
          <p:cNvPr id="3" name="Content Placeholder 2"/>
          <p:cNvSpPr>
            <a:spLocks noGrp="1"/>
          </p:cNvSpPr>
          <p:nvPr>
            <p:ph idx="1"/>
          </p:nvPr>
        </p:nvSpPr>
        <p:spPr>
          <a:xfrm>
            <a:off x="428596" y="928670"/>
            <a:ext cx="8229600" cy="4525963"/>
          </a:xfrm>
        </p:spPr>
        <p:txBody>
          <a:bodyPr/>
          <a:lstStyle/>
          <a:p>
            <a:pPr>
              <a:buNone/>
            </a:pPr>
            <a:r>
              <a:rPr lang="en-GB" sz="2400" b="1" i="1" dirty="0" smtClean="0"/>
              <a:t>Example</a:t>
            </a:r>
            <a:r>
              <a:rPr lang="en-GB" sz="2400" b="1" dirty="0" smtClean="0"/>
              <a:t> </a:t>
            </a:r>
            <a:endParaRPr lang="en-GB" sz="2400" dirty="0" smtClean="0"/>
          </a:p>
          <a:p>
            <a:r>
              <a:rPr lang="en-GB" sz="2400" dirty="0" smtClean="0"/>
              <a:t>Our Data-set is the first row of cards: ACE is 1, Jack, Queen and King are all 10</a:t>
            </a:r>
          </a:p>
          <a:p>
            <a:pPr lvl="1"/>
            <a:r>
              <a:rPr lang="en-GB" sz="2000" dirty="0" smtClean="0"/>
              <a:t>What is the average value, what is the median value</a:t>
            </a:r>
          </a:p>
          <a:p>
            <a:pPr lvl="1"/>
            <a:r>
              <a:rPr lang="en-GB" sz="2000" dirty="0" smtClean="0"/>
              <a:t>How does the mean compare to the median value</a:t>
            </a:r>
          </a:p>
          <a:p>
            <a:r>
              <a:rPr lang="en-GB" sz="2400" dirty="0" smtClean="0"/>
              <a:t>Please repeat the exercise using the new values as below:</a:t>
            </a:r>
          </a:p>
          <a:p>
            <a:r>
              <a:rPr lang="en-GB" sz="2400" dirty="0" smtClean="0"/>
              <a:t>Our Data-set is the first row of cards: ACE is 1, Jack = 100, Queen and King are  1000</a:t>
            </a:r>
          </a:p>
          <a:p>
            <a:endParaRPr lang="en-GB" sz="2400" dirty="0"/>
          </a:p>
        </p:txBody>
      </p:sp>
      <p:pic>
        <p:nvPicPr>
          <p:cNvPr id="4" name="Picture 3" descr="\\MOKEY\User47\m\mdsdbc\Desktop\ETATMBA May drafts\classic-playing-cards.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43372" y="4572008"/>
            <a:ext cx="2928958" cy="1285884"/>
          </a:xfrm>
          <a:prstGeom prst="rect">
            <a:avLst/>
          </a:prstGeom>
          <a:noFill/>
          <a:ln>
            <a:noFill/>
          </a:ln>
        </p:spPr>
      </p:pic>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6908"/>
          </a:xfrm>
        </p:spPr>
        <p:txBody>
          <a:bodyPr/>
          <a:lstStyle/>
          <a:p>
            <a:r>
              <a:rPr lang="en-GB" sz="3600" dirty="0" smtClean="0"/>
              <a:t>Standard Scores (z-Scores)</a:t>
            </a:r>
            <a:endParaRPr lang="en-GB" sz="3600" dirty="0"/>
          </a:p>
        </p:txBody>
      </p:sp>
      <p:sp>
        <p:nvSpPr>
          <p:cNvPr id="3" name="Content Placeholder 2"/>
          <p:cNvSpPr>
            <a:spLocks noGrp="1"/>
          </p:cNvSpPr>
          <p:nvPr>
            <p:ph idx="1"/>
          </p:nvPr>
        </p:nvSpPr>
        <p:spPr>
          <a:xfrm>
            <a:off x="500034" y="1214422"/>
            <a:ext cx="8229600" cy="4525963"/>
          </a:xfrm>
        </p:spPr>
        <p:txBody>
          <a:bodyPr/>
          <a:lstStyle/>
          <a:p>
            <a:pPr marL="0" indent="0" fontAlgn="t">
              <a:buNone/>
            </a:pPr>
            <a:r>
              <a:rPr lang="en-GB" sz="2400" dirty="0" smtClean="0"/>
              <a:t>A </a:t>
            </a:r>
            <a:r>
              <a:rPr lang="en-GB" sz="2400" b="1" dirty="0" smtClean="0"/>
              <a:t>standard score</a:t>
            </a:r>
            <a:r>
              <a:rPr lang="en-GB" sz="2400" dirty="0" smtClean="0"/>
              <a:t> (aka, a </a:t>
            </a:r>
            <a:r>
              <a:rPr lang="en-GB" sz="2400" b="1" dirty="0" smtClean="0"/>
              <a:t>z-score</a:t>
            </a:r>
            <a:r>
              <a:rPr lang="en-GB" sz="2400" dirty="0" smtClean="0"/>
              <a:t>) indicates how many standard deviations an element is from the mean. A standard score can be calculated from the following formula.</a:t>
            </a:r>
          </a:p>
          <a:p>
            <a:pPr marL="0" indent="0" fontAlgn="t">
              <a:buNone/>
            </a:pPr>
            <a:r>
              <a:rPr lang="en-GB" sz="2400" dirty="0" smtClean="0"/>
              <a:t>            z = (X - μ) / σ</a:t>
            </a:r>
          </a:p>
          <a:p>
            <a:pPr marL="0" indent="0" fontAlgn="t">
              <a:buNone/>
            </a:pPr>
            <a:r>
              <a:rPr lang="en-GB" sz="2400" dirty="0" smtClean="0"/>
              <a:t>where z is the z-score, X is the value of the element, μ is the mean of the population, and σ is the standard deviation.</a:t>
            </a:r>
          </a:p>
          <a:p>
            <a:endParaRPr lang="en-GB" dirty="0"/>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142852"/>
            <a:ext cx="8229600" cy="654032"/>
          </a:xfrm>
        </p:spPr>
        <p:txBody>
          <a:bodyPr/>
          <a:lstStyle/>
          <a:p>
            <a:r>
              <a:rPr lang="en-GB" sz="3600" dirty="0" smtClean="0"/>
              <a:t>Here is how to interpret z-scores.</a:t>
            </a:r>
            <a:endParaRPr lang="en-GB" dirty="0"/>
          </a:p>
        </p:txBody>
      </p:sp>
      <p:sp>
        <p:nvSpPr>
          <p:cNvPr id="3" name="Content Placeholder 2"/>
          <p:cNvSpPr>
            <a:spLocks noGrp="1"/>
          </p:cNvSpPr>
          <p:nvPr>
            <p:ph idx="1"/>
          </p:nvPr>
        </p:nvSpPr>
        <p:spPr>
          <a:xfrm>
            <a:off x="428596" y="1000108"/>
            <a:ext cx="8229600" cy="4768865"/>
          </a:xfrm>
        </p:spPr>
        <p:txBody>
          <a:bodyPr/>
          <a:lstStyle/>
          <a:p>
            <a:pPr lvl="0" fontAlgn="t"/>
            <a:r>
              <a:rPr lang="en-GB" sz="1800" dirty="0" smtClean="0"/>
              <a:t>A z-score less than 0 represents an element less than the mean.</a:t>
            </a:r>
          </a:p>
          <a:p>
            <a:pPr lvl="0" fontAlgn="t"/>
            <a:r>
              <a:rPr lang="en-GB" sz="1800" dirty="0" smtClean="0"/>
              <a:t>A z-score greater than 0 represents an element greater than the mean.</a:t>
            </a:r>
          </a:p>
          <a:p>
            <a:pPr lvl="0" fontAlgn="t"/>
            <a:r>
              <a:rPr lang="en-GB" sz="1800" dirty="0" smtClean="0"/>
              <a:t>A z-score equal to 0 represents an element equal to the mean.</a:t>
            </a:r>
          </a:p>
          <a:p>
            <a:pPr lvl="0" fontAlgn="t"/>
            <a:r>
              <a:rPr lang="en-GB" sz="1800" dirty="0" smtClean="0"/>
              <a:t>A z-score equal to 1 represents an element that is 1 standard deviation greater than the mean; a z-score equal to 2, 2 standard deviations greater than the mean; etc.</a:t>
            </a:r>
          </a:p>
          <a:p>
            <a:pPr lvl="0" fontAlgn="t"/>
            <a:r>
              <a:rPr lang="en-GB" sz="1800" dirty="0" smtClean="0"/>
              <a:t>A z-score equal to -1 represents an element that is 1 standard deviation less than the mean; a z-score equal to -2, 2 standard deviations less than the mean; etc.</a:t>
            </a:r>
          </a:p>
          <a:p>
            <a:pPr lvl="0" fontAlgn="t"/>
            <a:r>
              <a:rPr lang="en-GB" sz="1800" dirty="0" smtClean="0"/>
              <a:t>If the number of elements in the set is large, about 68% of the elements have a z-score between -1 and 1; about 95% have a z-score between -2 and 2; and about 99% have a z-score between -3 and 3.</a:t>
            </a:r>
          </a:p>
          <a:p>
            <a:endParaRPr lang="en-GB" dirty="0"/>
          </a:p>
        </p:txBody>
      </p:sp>
      <p:pic>
        <p:nvPicPr>
          <p:cNvPr id="4" name="Picture 3"/>
          <p:cNvPicPr/>
          <p:nvPr/>
        </p:nvPicPr>
        <p:blipFill>
          <a:blip r:embed="rId2" cstate="print"/>
          <a:stretch>
            <a:fillRect/>
          </a:stretch>
        </p:blipFill>
        <p:spPr>
          <a:xfrm>
            <a:off x="2643174" y="4786322"/>
            <a:ext cx="4000528" cy="2071678"/>
          </a:xfrm>
          <a:prstGeom prst="rect">
            <a:avLst/>
          </a:prstGeom>
        </p:spPr>
      </p:pic>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214290"/>
            <a:ext cx="8229600" cy="654032"/>
          </a:xfrm>
        </p:spPr>
        <p:txBody>
          <a:bodyPr/>
          <a:lstStyle/>
          <a:p>
            <a:r>
              <a:rPr lang="en-GB" sz="4000" dirty="0" smtClean="0"/>
              <a:t>Shape of a distribution </a:t>
            </a:r>
            <a:endParaRPr lang="en-GB" sz="4000" dirty="0"/>
          </a:p>
        </p:txBody>
      </p:sp>
      <p:sp>
        <p:nvSpPr>
          <p:cNvPr id="3" name="Content Placeholder 2"/>
          <p:cNvSpPr>
            <a:spLocks noGrp="1"/>
          </p:cNvSpPr>
          <p:nvPr>
            <p:ph idx="1"/>
          </p:nvPr>
        </p:nvSpPr>
        <p:spPr>
          <a:xfrm>
            <a:off x="428596" y="1071546"/>
            <a:ext cx="8229600" cy="4525963"/>
          </a:xfrm>
        </p:spPr>
        <p:txBody>
          <a:bodyPr/>
          <a:lstStyle/>
          <a:p>
            <a:pPr lvl="0" fontAlgn="t"/>
            <a:r>
              <a:rPr lang="en-GB" sz="1900" b="1" dirty="0" smtClean="0"/>
              <a:t>Symmetry</a:t>
            </a:r>
            <a:r>
              <a:rPr lang="en-GB" sz="1900" dirty="0" smtClean="0"/>
              <a:t>. When it is graphed, a symmetric distribution can be divided at the </a:t>
            </a:r>
            <a:r>
              <a:rPr lang="en-GB" sz="1900" dirty="0" err="1" smtClean="0"/>
              <a:t>center</a:t>
            </a:r>
            <a:r>
              <a:rPr lang="en-GB" sz="1900" dirty="0" smtClean="0"/>
              <a:t> so that each half is a mirror image of the other.</a:t>
            </a:r>
          </a:p>
          <a:p>
            <a:pPr lvl="0" fontAlgn="t"/>
            <a:r>
              <a:rPr lang="en-GB" sz="1900" b="1" dirty="0" smtClean="0"/>
              <a:t>Number of peaks</a:t>
            </a:r>
            <a:r>
              <a:rPr lang="en-GB" sz="1900" dirty="0" smtClean="0"/>
              <a:t>. Distributions can have few or many peaks. Distributions with one clear peak are called </a:t>
            </a:r>
            <a:r>
              <a:rPr lang="en-GB" sz="1900" b="1" dirty="0" err="1" smtClean="0"/>
              <a:t>unimodal</a:t>
            </a:r>
            <a:r>
              <a:rPr lang="en-GB" sz="1900" dirty="0" smtClean="0"/>
              <a:t>, and distributions with two clear peaks are called </a:t>
            </a:r>
            <a:r>
              <a:rPr lang="en-GB" sz="1900" b="1" dirty="0" smtClean="0"/>
              <a:t>bimodal</a:t>
            </a:r>
            <a:r>
              <a:rPr lang="en-GB" sz="1900" dirty="0" smtClean="0"/>
              <a:t>. When a symmetric distribution has a single peak at the </a:t>
            </a:r>
            <a:r>
              <a:rPr lang="en-GB" sz="1900" dirty="0" err="1" smtClean="0"/>
              <a:t>center</a:t>
            </a:r>
            <a:r>
              <a:rPr lang="en-GB" sz="1900" dirty="0" smtClean="0"/>
              <a:t>, it is referred to as </a:t>
            </a:r>
            <a:r>
              <a:rPr lang="en-GB" sz="1900" b="1" dirty="0" smtClean="0"/>
              <a:t>bell-shaped</a:t>
            </a:r>
            <a:r>
              <a:rPr lang="en-GB" sz="1900" dirty="0" smtClean="0"/>
              <a:t>.</a:t>
            </a:r>
          </a:p>
          <a:p>
            <a:pPr lvl="0" fontAlgn="t"/>
            <a:r>
              <a:rPr lang="en-GB" sz="1900" b="1" dirty="0" err="1" smtClean="0"/>
              <a:t>Skewness</a:t>
            </a:r>
            <a:r>
              <a:rPr lang="en-GB" sz="1900" dirty="0" smtClean="0"/>
              <a:t>. When they are displayed graphically, some distributions have many more observations on one side of the graph than the other. Distributions with fewer observations on the right (toward higher values) are said to be </a:t>
            </a:r>
            <a:r>
              <a:rPr lang="en-GB" sz="1900" b="1" dirty="0" smtClean="0"/>
              <a:t>skewed right</a:t>
            </a:r>
            <a:r>
              <a:rPr lang="en-GB" sz="1900" dirty="0" smtClean="0"/>
              <a:t>; and distributions with fewer observations on the left (toward lower values) are said to be </a:t>
            </a:r>
            <a:r>
              <a:rPr lang="en-GB" sz="1900" b="1" dirty="0" smtClean="0"/>
              <a:t>skewed left</a:t>
            </a:r>
            <a:r>
              <a:rPr lang="en-GB" sz="1900" dirty="0" smtClean="0"/>
              <a:t>.</a:t>
            </a:r>
          </a:p>
          <a:p>
            <a:pPr lvl="0" fontAlgn="t"/>
            <a:r>
              <a:rPr lang="en-GB" sz="1900" b="1" dirty="0" smtClean="0"/>
              <a:t>Uniform</a:t>
            </a:r>
            <a:r>
              <a:rPr lang="en-GB" sz="1900" dirty="0" smtClean="0"/>
              <a:t>. When the observations in a set of data are equally spread across the range of the distribution, the distribution is called a </a:t>
            </a:r>
            <a:r>
              <a:rPr lang="en-GB" sz="1900" b="1" dirty="0" smtClean="0"/>
              <a:t>uniform distribution</a:t>
            </a:r>
            <a:r>
              <a:rPr lang="en-GB" sz="1900" dirty="0" smtClean="0"/>
              <a:t>. A uniform distribution has no clear peaks.</a:t>
            </a:r>
          </a:p>
          <a:p>
            <a:endParaRPr lang="en-GB" sz="2800" dirty="0"/>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dirty="0" smtClean="0"/>
              <a:t>Student's t Distribution</a:t>
            </a:r>
            <a:endParaRPr lang="en-GB" sz="3600" dirty="0"/>
          </a:p>
        </p:txBody>
      </p:sp>
      <p:sp>
        <p:nvSpPr>
          <p:cNvPr id="3" name="Content Placeholder 2"/>
          <p:cNvSpPr>
            <a:spLocks noGrp="1"/>
          </p:cNvSpPr>
          <p:nvPr>
            <p:ph idx="1"/>
          </p:nvPr>
        </p:nvSpPr>
        <p:spPr/>
        <p:txBody>
          <a:bodyPr/>
          <a:lstStyle/>
          <a:p>
            <a:pPr fontAlgn="t"/>
            <a:r>
              <a:rPr lang="en-GB" sz="2400" dirty="0" smtClean="0"/>
              <a:t>The </a:t>
            </a:r>
            <a:r>
              <a:rPr lang="en-GB" sz="2400" b="1" dirty="0" smtClean="0"/>
              <a:t>t distribution</a:t>
            </a:r>
            <a:r>
              <a:rPr lang="en-GB" sz="2400" dirty="0" smtClean="0"/>
              <a:t> (aka, </a:t>
            </a:r>
            <a:r>
              <a:rPr lang="en-GB" sz="2400" b="1" dirty="0" smtClean="0"/>
              <a:t>Student’s t-distribution</a:t>
            </a:r>
            <a:r>
              <a:rPr lang="en-GB" sz="2400" dirty="0" smtClean="0"/>
              <a:t>) is a probability distribution that is used to estimate population parameters when the sample size is small and/or when the population variance is unknown.</a:t>
            </a:r>
          </a:p>
          <a:p>
            <a:endParaRPr lang="en-GB" dirty="0"/>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82594"/>
          </a:xfrm>
        </p:spPr>
        <p:txBody>
          <a:bodyPr/>
          <a:lstStyle/>
          <a:p>
            <a:r>
              <a:rPr lang="en-GB" sz="3600" dirty="0" smtClean="0"/>
              <a:t>Why Use the t Distribution?</a:t>
            </a:r>
            <a:endParaRPr lang="en-GB" sz="3600" dirty="0"/>
          </a:p>
        </p:txBody>
      </p:sp>
      <p:sp>
        <p:nvSpPr>
          <p:cNvPr id="3" name="Content Placeholder 2"/>
          <p:cNvSpPr>
            <a:spLocks noGrp="1"/>
          </p:cNvSpPr>
          <p:nvPr>
            <p:ph idx="1"/>
          </p:nvPr>
        </p:nvSpPr>
        <p:spPr>
          <a:xfrm>
            <a:off x="500034" y="1214422"/>
            <a:ext cx="8229600" cy="4525963"/>
          </a:xfrm>
        </p:spPr>
        <p:txBody>
          <a:bodyPr/>
          <a:lstStyle/>
          <a:p>
            <a:pPr fontAlgn="t"/>
            <a:r>
              <a:rPr lang="en-GB" sz="2000" dirty="0" smtClean="0"/>
              <a:t>According to the central limit theorem, the sampling distribution of a statistic (like a sample mean) will follow a normal distribution, as long as the sample size is sufficiently large. Therefore, when we know the standard deviation of the population, we can compute a z- score, and use the normal distribution to evaluate probabilities with the sample mean.</a:t>
            </a:r>
          </a:p>
          <a:p>
            <a:pPr fontAlgn="t"/>
            <a:r>
              <a:rPr lang="en-GB" sz="2000" dirty="0" smtClean="0"/>
              <a:t>But sample sizes are sometimes small, and often we do not know the standard deviation of the population. When either of these problems occur, statisticians rely on the distribution of the </a:t>
            </a:r>
            <a:r>
              <a:rPr lang="en-GB" sz="2000" b="1" dirty="0" smtClean="0"/>
              <a:t>t statistic</a:t>
            </a:r>
            <a:r>
              <a:rPr lang="en-GB" sz="2000" dirty="0" smtClean="0"/>
              <a:t> (also known as the </a:t>
            </a:r>
            <a:r>
              <a:rPr lang="en-GB" sz="2000" b="1" dirty="0" smtClean="0"/>
              <a:t>t score</a:t>
            </a:r>
            <a:r>
              <a:rPr lang="en-GB" sz="2000" dirty="0" smtClean="0"/>
              <a:t>), whose values are given by: </a:t>
            </a:r>
            <a:br>
              <a:rPr lang="en-GB" sz="2000" dirty="0" smtClean="0"/>
            </a:br>
            <a:endParaRPr lang="en-GB" sz="2000" dirty="0" smtClean="0"/>
          </a:p>
          <a:p>
            <a:pPr fontAlgn="t">
              <a:buNone/>
            </a:pPr>
            <a:r>
              <a:rPr lang="en-GB" sz="2000" b="1" dirty="0" smtClean="0"/>
              <a:t>                           t = [ x - μ ] / [ s / </a:t>
            </a:r>
            <a:r>
              <a:rPr lang="en-GB" sz="2000" b="1" dirty="0" err="1" smtClean="0"/>
              <a:t>sqrt</a:t>
            </a:r>
            <a:r>
              <a:rPr lang="en-GB" sz="2000" b="1" dirty="0" smtClean="0"/>
              <a:t>( n ) ]</a:t>
            </a:r>
            <a:endParaRPr lang="en-GB" sz="2000" dirty="0" smtClean="0"/>
          </a:p>
          <a:p>
            <a:endParaRPr lang="en-GB" sz="2000" dirty="0"/>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214290"/>
            <a:ext cx="8229600" cy="654032"/>
          </a:xfrm>
        </p:spPr>
        <p:txBody>
          <a:bodyPr/>
          <a:lstStyle/>
          <a:p>
            <a:r>
              <a:rPr lang="en-GB" sz="3600" dirty="0" smtClean="0"/>
              <a:t>Degrees of Freedom</a:t>
            </a:r>
            <a:endParaRPr lang="en-GB" sz="3600" dirty="0"/>
          </a:p>
        </p:txBody>
      </p:sp>
      <p:sp>
        <p:nvSpPr>
          <p:cNvPr id="3" name="Content Placeholder 2"/>
          <p:cNvSpPr>
            <a:spLocks noGrp="1"/>
          </p:cNvSpPr>
          <p:nvPr>
            <p:ph idx="1"/>
          </p:nvPr>
        </p:nvSpPr>
        <p:spPr>
          <a:xfrm>
            <a:off x="500034" y="1000108"/>
            <a:ext cx="8229600" cy="4525963"/>
          </a:xfrm>
        </p:spPr>
        <p:txBody>
          <a:bodyPr/>
          <a:lstStyle/>
          <a:p>
            <a:pPr fontAlgn="t"/>
            <a:r>
              <a:rPr lang="en-GB" sz="2000" dirty="0" smtClean="0"/>
              <a:t>There are actually many different t distributions. The particular form of the t distribution is determined by its </a:t>
            </a:r>
            <a:r>
              <a:rPr lang="en-GB" sz="2000" b="1" dirty="0" smtClean="0"/>
              <a:t>degrees of freedom</a:t>
            </a:r>
            <a:r>
              <a:rPr lang="en-GB" sz="2000" dirty="0" smtClean="0"/>
              <a:t>. The degrees of freedom refers to the number of independent observations in a set of data.</a:t>
            </a:r>
          </a:p>
          <a:p>
            <a:pPr fontAlgn="t"/>
            <a:r>
              <a:rPr lang="en-GB" sz="2000" dirty="0" smtClean="0"/>
              <a:t>When estimating a mean score or a proportion from a single sample, the number of independent observations is equal to the sample size minus one. Hence, the distribution of the </a:t>
            </a:r>
            <a:r>
              <a:rPr lang="en-GB" sz="2000" i="1" dirty="0" smtClean="0"/>
              <a:t>t</a:t>
            </a:r>
            <a:r>
              <a:rPr lang="en-GB" sz="2000" dirty="0" smtClean="0"/>
              <a:t> statistic from samples of size 8 would be described by a t distribution having 8 - 1 or 7 degrees of freedom. Similarly, a t distribution having 15 degrees of freedom would be used with a sample of size 16.</a:t>
            </a:r>
          </a:p>
          <a:p>
            <a:pPr fontAlgn="t"/>
            <a:r>
              <a:rPr lang="en-GB" sz="2000" dirty="0" smtClean="0"/>
              <a:t>For other applications, the degrees of freedom may be calculated differently. We will describe those computations as they come up.</a:t>
            </a:r>
          </a:p>
          <a:p>
            <a:endParaRPr lang="en-GB" sz="2000" dirty="0"/>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11156"/>
          </a:xfrm>
        </p:spPr>
        <p:txBody>
          <a:bodyPr/>
          <a:lstStyle/>
          <a:p>
            <a:r>
              <a:rPr lang="en-GB" sz="3200" dirty="0" smtClean="0"/>
              <a:t>When to Use the t Distribution</a:t>
            </a:r>
            <a:endParaRPr lang="en-GB" sz="3200" dirty="0"/>
          </a:p>
        </p:txBody>
      </p:sp>
      <p:sp>
        <p:nvSpPr>
          <p:cNvPr id="3" name="Content Placeholder 2"/>
          <p:cNvSpPr>
            <a:spLocks noGrp="1"/>
          </p:cNvSpPr>
          <p:nvPr>
            <p:ph idx="1"/>
          </p:nvPr>
        </p:nvSpPr>
        <p:spPr>
          <a:xfrm>
            <a:off x="467544" y="764704"/>
            <a:ext cx="8229600" cy="4525963"/>
          </a:xfrm>
        </p:spPr>
        <p:txBody>
          <a:bodyPr/>
          <a:lstStyle/>
          <a:p>
            <a:pPr fontAlgn="t"/>
            <a:r>
              <a:rPr lang="en-GB" sz="2000" dirty="0" smtClean="0"/>
              <a:t>The t distribution can be used with any statistic having a bell-shaped distribution (i.e., approximately normal). The central limit theorem states that the sampling distribution of a statistic will be normal or nearly normal, if any of the following conditions apply.</a:t>
            </a:r>
          </a:p>
          <a:p>
            <a:pPr lvl="0" fontAlgn="t"/>
            <a:r>
              <a:rPr lang="en-GB" sz="2000" dirty="0" smtClean="0"/>
              <a:t>The population distribution is normal.</a:t>
            </a:r>
          </a:p>
          <a:p>
            <a:pPr lvl="0" fontAlgn="t"/>
            <a:r>
              <a:rPr lang="en-GB" sz="2000" dirty="0" smtClean="0"/>
              <a:t>The sampling distribution is symmetric, </a:t>
            </a:r>
            <a:r>
              <a:rPr lang="en-GB" sz="2000" dirty="0" err="1" smtClean="0"/>
              <a:t>unimodal</a:t>
            </a:r>
            <a:r>
              <a:rPr lang="en-GB" sz="2000" dirty="0" smtClean="0"/>
              <a:t>, without outliers and the sample size is 15 or less.</a:t>
            </a:r>
          </a:p>
          <a:p>
            <a:pPr lvl="0" fontAlgn="t"/>
            <a:r>
              <a:rPr lang="en-GB" sz="2000" dirty="0" smtClean="0"/>
              <a:t>The sampling distribution is moderately skewed, </a:t>
            </a:r>
            <a:r>
              <a:rPr lang="en-GB" sz="2000" dirty="0" err="1" smtClean="0"/>
              <a:t>unimodal</a:t>
            </a:r>
            <a:r>
              <a:rPr lang="en-GB" sz="2000" dirty="0" smtClean="0"/>
              <a:t>, without outliers, and the sample size is between 16 and 40.</a:t>
            </a:r>
          </a:p>
          <a:p>
            <a:pPr lvl="0" fontAlgn="t"/>
            <a:r>
              <a:rPr lang="en-GB" sz="2000" dirty="0" smtClean="0"/>
              <a:t>The sample size is greater than 40, without outliers.</a:t>
            </a:r>
          </a:p>
          <a:p>
            <a:pPr fontAlgn="t"/>
            <a:r>
              <a:rPr lang="en-GB" sz="2000" dirty="0" smtClean="0"/>
              <a:t>The t distribution should </a:t>
            </a:r>
            <a:r>
              <a:rPr lang="en-GB" sz="2000" i="1" dirty="0" smtClean="0"/>
              <a:t>not</a:t>
            </a:r>
            <a:r>
              <a:rPr lang="en-GB" sz="2000" dirty="0" smtClean="0"/>
              <a:t> be used with small samples from populations that are not approximately normal.</a:t>
            </a:r>
          </a:p>
          <a:p>
            <a:endParaRPr lang="en-GB" sz="2000" dirty="0"/>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39718"/>
          </a:xfrm>
        </p:spPr>
        <p:txBody>
          <a:bodyPr/>
          <a:lstStyle/>
          <a:p>
            <a:r>
              <a:rPr lang="en-GB" sz="3600" dirty="0" smtClean="0"/>
              <a:t>Chi-Square Distribution</a:t>
            </a:r>
            <a:endParaRPr lang="en-GB" sz="3600" dirty="0"/>
          </a:p>
        </p:txBody>
      </p:sp>
      <p:sp>
        <p:nvSpPr>
          <p:cNvPr id="3" name="Content Placeholder 2"/>
          <p:cNvSpPr>
            <a:spLocks noGrp="1"/>
          </p:cNvSpPr>
          <p:nvPr>
            <p:ph idx="1"/>
          </p:nvPr>
        </p:nvSpPr>
        <p:spPr>
          <a:xfrm>
            <a:off x="500034" y="928670"/>
            <a:ext cx="8229600" cy="4454525"/>
          </a:xfrm>
        </p:spPr>
        <p:txBody>
          <a:bodyPr/>
          <a:lstStyle/>
          <a:p>
            <a:pPr fontAlgn="t"/>
            <a:r>
              <a:rPr lang="en-GB" sz="2200" dirty="0" smtClean="0"/>
              <a:t>The distribution of the chi-square statistic is called the chi-square distribution. In this lesson, we learn to compute the chi-square statistic and find the probability associated with the statistic.</a:t>
            </a:r>
          </a:p>
          <a:p>
            <a:pPr fontAlgn="t"/>
            <a:r>
              <a:rPr lang="en-GB" sz="2200" dirty="0" smtClean="0"/>
              <a:t>Suppose we conduct the following statistical experiment. We select a random sample of size </a:t>
            </a:r>
            <a:r>
              <a:rPr lang="en-GB" sz="2200" i="1" dirty="0" smtClean="0"/>
              <a:t>n</a:t>
            </a:r>
            <a:r>
              <a:rPr lang="en-GB" sz="2200" dirty="0" smtClean="0"/>
              <a:t> from a normal population, having a standard deviation equal to σ. We find that the standard deviation in our sample is equal to </a:t>
            </a:r>
            <a:r>
              <a:rPr lang="en-GB" sz="2200" i="1" dirty="0" smtClean="0"/>
              <a:t>s</a:t>
            </a:r>
            <a:r>
              <a:rPr lang="en-GB" sz="2200" dirty="0" smtClean="0"/>
              <a:t>. Given these data, we can define a statistic, called </a:t>
            </a:r>
            <a:r>
              <a:rPr lang="en-GB" sz="2200" b="1" dirty="0" smtClean="0"/>
              <a:t>chi-square</a:t>
            </a:r>
            <a:r>
              <a:rPr lang="en-GB" sz="2200" dirty="0" smtClean="0"/>
              <a:t>, using the following equation: </a:t>
            </a:r>
          </a:p>
          <a:p>
            <a:pPr fontAlgn="t">
              <a:buNone/>
            </a:pPr>
            <a:r>
              <a:rPr lang="en-GB" sz="2400" dirty="0" smtClean="0"/>
              <a:t>			Χ</a:t>
            </a:r>
            <a:r>
              <a:rPr lang="en-GB" sz="2400" baseline="30000" dirty="0" smtClean="0"/>
              <a:t>2</a:t>
            </a:r>
            <a:r>
              <a:rPr lang="en-GB" sz="2400" dirty="0" smtClean="0"/>
              <a:t> = [ ( n - 1 ) * s</a:t>
            </a:r>
            <a:r>
              <a:rPr lang="en-GB" sz="2400" baseline="30000" dirty="0" smtClean="0"/>
              <a:t>2</a:t>
            </a:r>
            <a:r>
              <a:rPr lang="en-GB" sz="2400" dirty="0" smtClean="0"/>
              <a:t> ] / σ</a:t>
            </a:r>
            <a:r>
              <a:rPr lang="en-GB" sz="2400" baseline="30000" dirty="0" smtClean="0"/>
              <a:t>2</a:t>
            </a:r>
            <a:endParaRPr lang="en-GB" sz="2400" dirty="0" smtClean="0"/>
          </a:p>
          <a:p>
            <a:endParaRPr lang="en-GB" sz="2400" dirty="0"/>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357166"/>
            <a:ext cx="8229600" cy="511156"/>
          </a:xfrm>
        </p:spPr>
        <p:txBody>
          <a:bodyPr/>
          <a:lstStyle/>
          <a:p>
            <a:r>
              <a:rPr lang="en-GB" sz="3600" dirty="0" smtClean="0"/>
              <a:t>Difference Between Proportions</a:t>
            </a:r>
            <a:endParaRPr lang="en-GB" dirty="0"/>
          </a:p>
        </p:txBody>
      </p:sp>
      <p:sp>
        <p:nvSpPr>
          <p:cNvPr id="3" name="Content Placeholder 2"/>
          <p:cNvSpPr>
            <a:spLocks noGrp="1"/>
          </p:cNvSpPr>
          <p:nvPr>
            <p:ph idx="1"/>
          </p:nvPr>
        </p:nvSpPr>
        <p:spPr>
          <a:xfrm>
            <a:off x="428596" y="1142984"/>
            <a:ext cx="8229600" cy="4240211"/>
          </a:xfrm>
        </p:spPr>
        <p:txBody>
          <a:bodyPr/>
          <a:lstStyle/>
          <a:p>
            <a:pPr fontAlgn="t"/>
            <a:r>
              <a:rPr lang="en-GB" sz="2400" dirty="0" smtClean="0"/>
              <a:t>Statistics problems often involve comparisons between two independent sample proportions. This lesson explains how to compute probabilities associated with differences between proportions.</a:t>
            </a:r>
          </a:p>
          <a:p>
            <a:pPr fontAlgn="t"/>
            <a:r>
              <a:rPr lang="en-GB" sz="2400" dirty="0" smtClean="0"/>
              <a:t>Suppose we have two populations with proportions equal to P</a:t>
            </a:r>
            <a:r>
              <a:rPr lang="en-GB" sz="2400" baseline="-25000" dirty="0" smtClean="0"/>
              <a:t>1</a:t>
            </a:r>
            <a:r>
              <a:rPr lang="en-GB" sz="2400" dirty="0" smtClean="0"/>
              <a:t> and P</a:t>
            </a:r>
            <a:r>
              <a:rPr lang="en-GB" sz="2400" baseline="-25000" dirty="0" smtClean="0"/>
              <a:t>2</a:t>
            </a:r>
            <a:r>
              <a:rPr lang="en-GB" sz="2400" dirty="0" smtClean="0"/>
              <a:t>. Suppose further that we take all possible samples of size n</a:t>
            </a:r>
            <a:r>
              <a:rPr lang="en-GB" sz="2400" baseline="-25000" dirty="0" smtClean="0"/>
              <a:t>1</a:t>
            </a:r>
            <a:r>
              <a:rPr lang="en-GB" sz="2400" dirty="0" smtClean="0"/>
              <a:t> and n</a:t>
            </a:r>
            <a:r>
              <a:rPr lang="en-GB" sz="2400" baseline="-25000" dirty="0" smtClean="0"/>
              <a:t>2</a:t>
            </a:r>
            <a:r>
              <a:rPr lang="en-GB" sz="2400" dirty="0" smtClean="0"/>
              <a:t>. And finally, suppose that the following assumptions are valid.</a:t>
            </a:r>
          </a:p>
          <a:p>
            <a:endParaRPr lang="en-GB" sz="2400" dirty="0"/>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285728"/>
            <a:ext cx="8229600" cy="511156"/>
          </a:xfrm>
        </p:spPr>
        <p:txBody>
          <a:bodyPr/>
          <a:lstStyle/>
          <a:p>
            <a:r>
              <a:rPr lang="en-GB" sz="3600" dirty="0" smtClean="0"/>
              <a:t>Difference Between Proportions</a:t>
            </a:r>
            <a:endParaRPr lang="en-GB" dirty="0"/>
          </a:p>
        </p:txBody>
      </p:sp>
      <p:sp>
        <p:nvSpPr>
          <p:cNvPr id="3" name="Content Placeholder 2"/>
          <p:cNvSpPr>
            <a:spLocks noGrp="1"/>
          </p:cNvSpPr>
          <p:nvPr>
            <p:ph idx="1"/>
          </p:nvPr>
        </p:nvSpPr>
        <p:spPr>
          <a:xfrm>
            <a:off x="428596" y="1071546"/>
            <a:ext cx="8229600" cy="4311649"/>
          </a:xfrm>
        </p:spPr>
        <p:txBody>
          <a:bodyPr/>
          <a:lstStyle/>
          <a:p>
            <a:pPr lvl="0" fontAlgn="t"/>
            <a:r>
              <a:rPr lang="en-GB" sz="2000" dirty="0" smtClean="0"/>
              <a:t>The size of each population is large relative to the sample drawn from the population. That is, N</a:t>
            </a:r>
            <a:r>
              <a:rPr lang="en-GB" sz="2000" baseline="-25000" dirty="0" smtClean="0"/>
              <a:t>1</a:t>
            </a:r>
            <a:r>
              <a:rPr lang="en-GB" sz="2000" dirty="0" smtClean="0"/>
              <a:t> is large relative to n</a:t>
            </a:r>
            <a:r>
              <a:rPr lang="en-GB" sz="2000" baseline="-25000" dirty="0" smtClean="0"/>
              <a:t>1</a:t>
            </a:r>
            <a:r>
              <a:rPr lang="en-GB" sz="2000" dirty="0" smtClean="0"/>
              <a:t>, and N</a:t>
            </a:r>
            <a:r>
              <a:rPr lang="en-GB" sz="2000" baseline="-25000" dirty="0" smtClean="0"/>
              <a:t>2</a:t>
            </a:r>
            <a:r>
              <a:rPr lang="en-GB" sz="2000" dirty="0" smtClean="0"/>
              <a:t> is large relative to n</a:t>
            </a:r>
            <a:r>
              <a:rPr lang="en-GB" sz="2000" baseline="-25000" dirty="0" smtClean="0"/>
              <a:t>2</a:t>
            </a:r>
            <a:r>
              <a:rPr lang="en-GB" sz="2000" dirty="0" smtClean="0"/>
              <a:t>. (In this context, populations are considered to be large if they are at least 10 times bigger than their sample.)</a:t>
            </a:r>
          </a:p>
          <a:p>
            <a:pPr lvl="0" fontAlgn="t"/>
            <a:r>
              <a:rPr lang="en-GB" sz="2000" dirty="0" smtClean="0"/>
              <a:t>The samples from each population are big enough to justify using a normal distribution to model differences between proportions. The sample sizes will be big enough when the following conditions are met: n</a:t>
            </a:r>
            <a:r>
              <a:rPr lang="en-GB" sz="2000" baseline="-25000" dirty="0" smtClean="0"/>
              <a:t>1</a:t>
            </a:r>
            <a:r>
              <a:rPr lang="en-GB" sz="2000" dirty="0" smtClean="0"/>
              <a:t>P</a:t>
            </a:r>
            <a:r>
              <a:rPr lang="en-GB" sz="2000" baseline="-25000" dirty="0" smtClean="0"/>
              <a:t>1</a:t>
            </a:r>
            <a:r>
              <a:rPr lang="en-GB" sz="2000" dirty="0" smtClean="0"/>
              <a:t> </a:t>
            </a:r>
            <a:r>
              <a:rPr lang="en-GB" sz="2000" u="sng" dirty="0" smtClean="0"/>
              <a:t>&gt;</a:t>
            </a:r>
            <a:r>
              <a:rPr lang="en-GB" sz="2000" dirty="0" smtClean="0"/>
              <a:t> 10, n</a:t>
            </a:r>
            <a:r>
              <a:rPr lang="en-GB" sz="2000" baseline="-25000" dirty="0" smtClean="0"/>
              <a:t>1</a:t>
            </a:r>
            <a:r>
              <a:rPr lang="en-GB" sz="2000" dirty="0" smtClean="0"/>
              <a:t>(1 -P</a:t>
            </a:r>
            <a:r>
              <a:rPr lang="en-GB" sz="2000" baseline="-25000" dirty="0" smtClean="0"/>
              <a:t>1</a:t>
            </a:r>
            <a:r>
              <a:rPr lang="en-GB" sz="2000" dirty="0" smtClean="0"/>
              <a:t>) </a:t>
            </a:r>
            <a:r>
              <a:rPr lang="en-GB" sz="2000" u="sng" dirty="0" smtClean="0"/>
              <a:t>&gt;</a:t>
            </a:r>
            <a:r>
              <a:rPr lang="en-GB" sz="2000" dirty="0" smtClean="0"/>
              <a:t> 10, n</a:t>
            </a:r>
            <a:r>
              <a:rPr lang="en-GB" sz="2000" baseline="-25000" dirty="0" smtClean="0"/>
              <a:t>2</a:t>
            </a:r>
            <a:r>
              <a:rPr lang="en-GB" sz="2000" dirty="0" smtClean="0"/>
              <a:t>P</a:t>
            </a:r>
            <a:r>
              <a:rPr lang="en-GB" sz="2000" baseline="-25000" dirty="0" smtClean="0"/>
              <a:t>2</a:t>
            </a:r>
            <a:r>
              <a:rPr lang="en-GB" sz="2000" dirty="0" smtClean="0"/>
              <a:t> </a:t>
            </a:r>
            <a:r>
              <a:rPr lang="en-GB" sz="2000" u="sng" dirty="0" smtClean="0"/>
              <a:t>&gt;</a:t>
            </a:r>
            <a:r>
              <a:rPr lang="en-GB" sz="2000" dirty="0" smtClean="0"/>
              <a:t> 10, and n</a:t>
            </a:r>
            <a:r>
              <a:rPr lang="en-GB" sz="2000" baseline="-25000" dirty="0" smtClean="0"/>
              <a:t>2</a:t>
            </a:r>
            <a:r>
              <a:rPr lang="en-GB" sz="2000" dirty="0" smtClean="0"/>
              <a:t>(1 - P</a:t>
            </a:r>
            <a:r>
              <a:rPr lang="en-GB" sz="2000" baseline="-25000" dirty="0" smtClean="0"/>
              <a:t>2</a:t>
            </a:r>
            <a:r>
              <a:rPr lang="en-GB" sz="2000" dirty="0" smtClean="0"/>
              <a:t>) </a:t>
            </a:r>
            <a:r>
              <a:rPr lang="en-GB" sz="2000" u="sng" dirty="0" smtClean="0"/>
              <a:t>&gt;</a:t>
            </a:r>
            <a:r>
              <a:rPr lang="en-GB" sz="2000" dirty="0" smtClean="0"/>
              <a:t> 10.</a:t>
            </a:r>
          </a:p>
          <a:p>
            <a:pPr lvl="0" fontAlgn="t"/>
            <a:r>
              <a:rPr lang="en-GB" sz="2000" dirty="0" smtClean="0"/>
              <a:t>The samples are independent; that is, observations in population 1 are not affected by observations in population 2, and vice versa.</a:t>
            </a:r>
          </a:p>
          <a:p>
            <a:endParaRPr lang="en-GB" sz="18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Mode: “most common”</a:t>
            </a:r>
            <a:endParaRPr lang="en-GB" dirty="0"/>
          </a:p>
        </p:txBody>
      </p:sp>
      <p:sp>
        <p:nvSpPr>
          <p:cNvPr id="3" name="Content Placeholder 2"/>
          <p:cNvSpPr>
            <a:spLocks noGrp="1"/>
          </p:cNvSpPr>
          <p:nvPr>
            <p:ph idx="1"/>
          </p:nvPr>
        </p:nvSpPr>
        <p:spPr/>
        <p:txBody>
          <a:bodyPr/>
          <a:lstStyle/>
          <a:p>
            <a:pPr lvl="0"/>
            <a:r>
              <a:rPr lang="en-GB" dirty="0" smtClean="0"/>
              <a:t>This is the most frequently occurring value in a set of data. </a:t>
            </a:r>
          </a:p>
          <a:p>
            <a:pPr lvl="0"/>
            <a:r>
              <a:rPr lang="en-GB" dirty="0" smtClean="0"/>
              <a:t>There can be more than one mode if two or more values are equally common.</a:t>
            </a:r>
          </a:p>
          <a:p>
            <a:endParaRPr lang="en-GB" dirty="0"/>
          </a:p>
        </p:txBody>
      </p:sp>
      <p:pic>
        <p:nvPicPr>
          <p:cNvPr id="4" name="Picture 3" descr="\\MOKEY\User47\m\mdsdbc\Desktop\ETATMBA May drafts\classic-playing-cards.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00364" y="3929066"/>
            <a:ext cx="3214710" cy="1762912"/>
          </a:xfrm>
          <a:prstGeom prst="rect">
            <a:avLst/>
          </a:prstGeom>
          <a:noFill/>
          <a:ln>
            <a:noFill/>
          </a:ln>
        </p:spPr>
      </p:pic>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96842"/>
          </a:xfrm>
        </p:spPr>
        <p:txBody>
          <a:bodyPr/>
          <a:lstStyle/>
          <a:p>
            <a:r>
              <a:rPr lang="en-GB" sz="3600" dirty="0" smtClean="0"/>
              <a:t>Difference Between Means</a:t>
            </a:r>
            <a:endParaRPr lang="en-GB" sz="3600" dirty="0"/>
          </a:p>
        </p:txBody>
      </p:sp>
      <p:sp>
        <p:nvSpPr>
          <p:cNvPr id="3" name="Content Placeholder 2"/>
          <p:cNvSpPr>
            <a:spLocks noGrp="1"/>
          </p:cNvSpPr>
          <p:nvPr>
            <p:ph idx="1"/>
          </p:nvPr>
        </p:nvSpPr>
        <p:spPr>
          <a:xfrm>
            <a:off x="428596" y="928670"/>
            <a:ext cx="8229600" cy="4383087"/>
          </a:xfrm>
        </p:spPr>
        <p:txBody>
          <a:bodyPr/>
          <a:lstStyle/>
          <a:p>
            <a:pPr fontAlgn="t"/>
            <a:r>
              <a:rPr lang="en-GB" sz="2000" dirty="0" smtClean="0"/>
              <a:t>Statistics problems often involve comparisons between two independent sample means. This lesson explains how to compute probabilities associated with differences between means.</a:t>
            </a:r>
          </a:p>
          <a:p>
            <a:pPr fontAlgn="t"/>
            <a:r>
              <a:rPr lang="en-GB" sz="2000" dirty="0" smtClean="0"/>
              <a:t>Suppose we have two populations with means equal to μ</a:t>
            </a:r>
            <a:r>
              <a:rPr lang="en-GB" sz="2000" baseline="-25000" dirty="0" smtClean="0"/>
              <a:t>1</a:t>
            </a:r>
            <a:r>
              <a:rPr lang="en-GB" sz="2000" dirty="0" smtClean="0"/>
              <a:t> and μ</a:t>
            </a:r>
            <a:r>
              <a:rPr lang="en-GB" sz="2000" baseline="-25000" dirty="0" smtClean="0"/>
              <a:t>2</a:t>
            </a:r>
            <a:r>
              <a:rPr lang="en-GB" sz="2000" dirty="0" smtClean="0"/>
              <a:t>. Suppose further that we take all possible samples of size n</a:t>
            </a:r>
            <a:r>
              <a:rPr lang="en-GB" sz="2000" baseline="-25000" dirty="0" smtClean="0"/>
              <a:t>1</a:t>
            </a:r>
            <a:r>
              <a:rPr lang="en-GB" sz="2000" dirty="0" smtClean="0"/>
              <a:t> and n</a:t>
            </a:r>
            <a:r>
              <a:rPr lang="en-GB" sz="2000" baseline="-25000" dirty="0" smtClean="0"/>
              <a:t>2</a:t>
            </a:r>
            <a:r>
              <a:rPr lang="en-GB" sz="2000" dirty="0" smtClean="0"/>
              <a:t>. And finally, suppose that the following assumptions are valid.</a:t>
            </a:r>
          </a:p>
          <a:p>
            <a:pPr lvl="0" fontAlgn="t"/>
            <a:r>
              <a:rPr lang="en-GB" sz="2000" dirty="0" smtClean="0"/>
              <a:t>The size of each population is large relative to the sample drawn from the population. That is, N</a:t>
            </a:r>
            <a:r>
              <a:rPr lang="en-GB" sz="2000" baseline="-25000" dirty="0" smtClean="0"/>
              <a:t>1</a:t>
            </a:r>
            <a:r>
              <a:rPr lang="en-GB" sz="2000" dirty="0" smtClean="0"/>
              <a:t> is large relative to n</a:t>
            </a:r>
            <a:r>
              <a:rPr lang="en-GB" sz="2000" baseline="-25000" dirty="0" smtClean="0"/>
              <a:t>1</a:t>
            </a:r>
            <a:r>
              <a:rPr lang="en-GB" sz="2000" dirty="0" smtClean="0"/>
              <a:t>, and N</a:t>
            </a:r>
            <a:r>
              <a:rPr lang="en-GB" sz="2000" baseline="-25000" dirty="0" smtClean="0"/>
              <a:t>2</a:t>
            </a:r>
            <a:r>
              <a:rPr lang="en-GB" sz="2000" dirty="0" smtClean="0"/>
              <a:t> is large relative to n</a:t>
            </a:r>
            <a:r>
              <a:rPr lang="en-GB" sz="2000" baseline="-25000" dirty="0" smtClean="0"/>
              <a:t>2</a:t>
            </a:r>
            <a:r>
              <a:rPr lang="en-GB" sz="2000" dirty="0" smtClean="0"/>
              <a:t>. (In this context, populations are considered to be large if they are at least 10 times bigger than their sample.)</a:t>
            </a:r>
          </a:p>
          <a:p>
            <a:endParaRPr lang="en-GB" sz="2000" dirty="0"/>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357166"/>
            <a:ext cx="8229600" cy="296842"/>
          </a:xfrm>
        </p:spPr>
        <p:txBody>
          <a:bodyPr/>
          <a:lstStyle/>
          <a:p>
            <a:r>
              <a:rPr lang="en-GB" sz="3600" dirty="0" smtClean="0"/>
              <a:t>Difference Between Means</a:t>
            </a:r>
            <a:endParaRPr lang="en-GB" sz="3600" dirty="0"/>
          </a:p>
        </p:txBody>
      </p:sp>
      <p:sp>
        <p:nvSpPr>
          <p:cNvPr id="3" name="Content Placeholder 2"/>
          <p:cNvSpPr>
            <a:spLocks noGrp="1"/>
          </p:cNvSpPr>
          <p:nvPr>
            <p:ph idx="1"/>
          </p:nvPr>
        </p:nvSpPr>
        <p:spPr>
          <a:xfrm>
            <a:off x="428596" y="1071546"/>
            <a:ext cx="8229600" cy="4240211"/>
          </a:xfrm>
        </p:spPr>
        <p:txBody>
          <a:bodyPr/>
          <a:lstStyle/>
          <a:p>
            <a:pPr lvl="0" fontAlgn="t"/>
            <a:r>
              <a:rPr lang="en-GB" sz="2400" dirty="0" smtClean="0"/>
              <a:t>The samples are independent; that is, observations in population 1 are not affected by observations in population 2, and vice versa.</a:t>
            </a:r>
          </a:p>
          <a:p>
            <a:pPr lvl="0" fontAlgn="t"/>
            <a:r>
              <a:rPr lang="en-GB" sz="2400" dirty="0" smtClean="0"/>
              <a:t>The set of differences between sample means is normally distributed. This will be true if each population is normal or if the sample sizes are large. (Based on the central limit theorem, sample sizes of 40 are large enough).</a:t>
            </a:r>
          </a:p>
          <a:p>
            <a:endParaRPr lang="en-GB" sz="2400" dirty="0"/>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82594"/>
          </a:xfrm>
        </p:spPr>
        <p:txBody>
          <a:bodyPr/>
          <a:lstStyle/>
          <a:p>
            <a:r>
              <a:rPr lang="en-GB" sz="3600" dirty="0" smtClean="0"/>
              <a:t>What is Hypothesis Testing?</a:t>
            </a:r>
            <a:endParaRPr lang="en-GB" sz="3600" dirty="0"/>
          </a:p>
        </p:txBody>
      </p:sp>
      <p:sp>
        <p:nvSpPr>
          <p:cNvPr id="3" name="Content Placeholder 2"/>
          <p:cNvSpPr>
            <a:spLocks noGrp="1"/>
          </p:cNvSpPr>
          <p:nvPr>
            <p:ph idx="1"/>
          </p:nvPr>
        </p:nvSpPr>
        <p:spPr>
          <a:xfrm>
            <a:off x="428596" y="1071546"/>
            <a:ext cx="8229600" cy="4525963"/>
          </a:xfrm>
        </p:spPr>
        <p:txBody>
          <a:bodyPr/>
          <a:lstStyle/>
          <a:p>
            <a:pPr marL="0" indent="0" fontAlgn="t">
              <a:buNone/>
            </a:pPr>
            <a:r>
              <a:rPr lang="en-GB" sz="2000" dirty="0" smtClean="0"/>
              <a:t>A </a:t>
            </a:r>
            <a:r>
              <a:rPr lang="en-GB" sz="2000" b="1" dirty="0" smtClean="0"/>
              <a:t>statistical hypothesis</a:t>
            </a:r>
            <a:r>
              <a:rPr lang="en-GB" sz="2000" dirty="0" smtClean="0"/>
              <a:t> is an assumption about a population parameter. This assumption may or may not be true. </a:t>
            </a:r>
            <a:r>
              <a:rPr lang="en-GB" sz="2000" b="1" dirty="0" smtClean="0"/>
              <a:t>Hypothesis testing</a:t>
            </a:r>
            <a:r>
              <a:rPr lang="en-GB" sz="2000" dirty="0" smtClean="0"/>
              <a:t> refers to the formal procedures used by statisticians to accept or reject statistical hypotheses.</a:t>
            </a:r>
            <a:br>
              <a:rPr lang="en-GB" sz="2000" dirty="0" smtClean="0"/>
            </a:br>
            <a:endParaRPr lang="en-GB" sz="2000" dirty="0" smtClean="0"/>
          </a:p>
          <a:p>
            <a:pPr marL="0" indent="0" fontAlgn="t">
              <a:buNone/>
            </a:pPr>
            <a:r>
              <a:rPr lang="en-GB" sz="2000" dirty="0" smtClean="0"/>
              <a:t>There are two types of statistical hypotheses.</a:t>
            </a:r>
          </a:p>
          <a:p>
            <a:pPr lvl="0" fontAlgn="t"/>
            <a:r>
              <a:rPr lang="en-GB" sz="2000" b="1" dirty="0" smtClean="0"/>
              <a:t>Null hypothesis</a:t>
            </a:r>
            <a:r>
              <a:rPr lang="en-GB" sz="2000" dirty="0" smtClean="0"/>
              <a:t>. The null hypothesis, denoted by H</a:t>
            </a:r>
            <a:r>
              <a:rPr lang="en-GB" sz="2000" baseline="-25000" dirty="0" smtClean="0"/>
              <a:t>0</a:t>
            </a:r>
            <a:r>
              <a:rPr lang="en-GB" sz="2000" dirty="0" smtClean="0"/>
              <a:t>, is usually the hypothesis that sample observations result purely from chance. </a:t>
            </a:r>
          </a:p>
          <a:p>
            <a:pPr lvl="0" fontAlgn="t"/>
            <a:r>
              <a:rPr lang="en-GB" sz="2000" b="1" dirty="0" smtClean="0"/>
              <a:t>Alternative hypothesis</a:t>
            </a:r>
            <a:r>
              <a:rPr lang="en-GB" sz="2000" dirty="0" smtClean="0"/>
              <a:t>. The alternative hypothesis, denoted by H</a:t>
            </a:r>
            <a:r>
              <a:rPr lang="en-GB" sz="2000" baseline="-25000" dirty="0" smtClean="0"/>
              <a:t>1</a:t>
            </a:r>
            <a:r>
              <a:rPr lang="en-GB" sz="2000" dirty="0" smtClean="0"/>
              <a:t> or H</a:t>
            </a:r>
            <a:r>
              <a:rPr lang="en-GB" sz="2000" baseline="-25000" dirty="0" smtClean="0"/>
              <a:t>a</a:t>
            </a:r>
            <a:r>
              <a:rPr lang="en-GB" sz="2000" dirty="0" smtClean="0"/>
              <a:t>, is the hypothesis that sample observations are influenced by some non-random cause. </a:t>
            </a:r>
          </a:p>
          <a:p>
            <a:endParaRPr lang="en-GB" sz="2000" dirty="0"/>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11156"/>
          </a:xfrm>
        </p:spPr>
        <p:txBody>
          <a:bodyPr/>
          <a:lstStyle/>
          <a:p>
            <a:r>
              <a:rPr lang="en-GB" sz="3200" dirty="0" smtClean="0"/>
              <a:t>Can We Accept the Null Hypothesis?</a:t>
            </a:r>
            <a:endParaRPr lang="en-GB" dirty="0"/>
          </a:p>
        </p:txBody>
      </p:sp>
      <p:sp>
        <p:nvSpPr>
          <p:cNvPr id="3" name="Content Placeholder 2"/>
          <p:cNvSpPr>
            <a:spLocks noGrp="1"/>
          </p:cNvSpPr>
          <p:nvPr>
            <p:ph idx="1"/>
          </p:nvPr>
        </p:nvSpPr>
        <p:spPr>
          <a:xfrm>
            <a:off x="428596" y="1000108"/>
            <a:ext cx="8229600" cy="4525963"/>
          </a:xfrm>
        </p:spPr>
        <p:txBody>
          <a:bodyPr/>
          <a:lstStyle/>
          <a:p>
            <a:pPr fontAlgn="t"/>
            <a:r>
              <a:rPr lang="en-GB" sz="2200" dirty="0" smtClean="0"/>
              <a:t>Some researchers say that a hypothesis test can have one of two outcomes: you accept the null hypothesis or you reject the null hypothesis. Many statisticians, however, take issue with the notion of "accepting the null hypothesis." Instead, they say: you reject the null hypothesis or you fail to reject the null hypothesis.</a:t>
            </a:r>
          </a:p>
          <a:p>
            <a:pPr fontAlgn="t"/>
            <a:r>
              <a:rPr lang="en-GB" sz="2200" dirty="0" smtClean="0"/>
              <a:t>Why the distinction between "acceptance" and "failure to reject?" Acceptance implies that the null hypothesis is true. Failure to reject implies that the data are not sufficiently persuasive for us to prefer the alternative hypothesis over the null hypothesis.</a:t>
            </a:r>
          </a:p>
          <a:p>
            <a:endParaRPr lang="en-GB" sz="2200" dirty="0"/>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intro_banner.jpg                                               00056021WIP                            B59E31D9:"/>
          <p:cNvPicPr>
            <a:picLocks noChangeAspect="1" noChangeArrowheads="1"/>
          </p:cNvPicPr>
          <p:nvPr/>
        </p:nvPicPr>
        <p:blipFill>
          <a:blip r:embed="rId3" cstate="print"/>
          <a:srcRect/>
          <a:stretch>
            <a:fillRect/>
          </a:stretch>
        </p:blipFill>
        <p:spPr bwMode="auto">
          <a:xfrm>
            <a:off x="0" y="4587875"/>
            <a:ext cx="9144000" cy="2270125"/>
          </a:xfrm>
          <a:prstGeom prst="rect">
            <a:avLst/>
          </a:prstGeom>
          <a:noFill/>
        </p:spPr>
      </p:pic>
      <p:sp>
        <p:nvSpPr>
          <p:cNvPr id="14339" name="Text Box 3"/>
          <p:cNvSpPr txBox="1">
            <a:spLocks noChangeArrowheads="1"/>
          </p:cNvSpPr>
          <p:nvPr/>
        </p:nvSpPr>
        <p:spPr bwMode="auto">
          <a:xfrm>
            <a:off x="762000" y="1981200"/>
            <a:ext cx="7467600" cy="1098550"/>
          </a:xfrm>
          <a:prstGeom prst="rect">
            <a:avLst/>
          </a:prstGeom>
          <a:noFill/>
          <a:ln w="9525">
            <a:noFill/>
            <a:miter lim="800000"/>
            <a:headEnd/>
            <a:tailEnd/>
          </a:ln>
          <a:effectLst/>
        </p:spPr>
        <p:txBody>
          <a:bodyPr>
            <a:spAutoFit/>
          </a:bodyPr>
          <a:lstStyle/>
          <a:p>
            <a:pPr algn="ctr">
              <a:spcBef>
                <a:spcPct val="50000"/>
              </a:spcBef>
            </a:pPr>
            <a:endParaRPr lang="en-GB">
              <a:latin typeface="Arial Black" pitchFamily="34" charset="0"/>
            </a:endParaRPr>
          </a:p>
          <a:p>
            <a:pPr algn="ctr">
              <a:spcBef>
                <a:spcPct val="50000"/>
              </a:spcBef>
            </a:pPr>
            <a:endParaRPr lang="en-GB" sz="2800">
              <a:latin typeface="Arial Black" pitchFamily="34" charset="0"/>
            </a:endParaRPr>
          </a:p>
        </p:txBody>
      </p:sp>
      <p:sp>
        <p:nvSpPr>
          <p:cNvPr id="14346" name="Rectangle 10"/>
          <p:cNvSpPr>
            <a:spLocks noGrp="1" noChangeArrowheads="1"/>
          </p:cNvSpPr>
          <p:nvPr>
            <p:ph type="subTitle" idx="1"/>
          </p:nvPr>
        </p:nvSpPr>
        <p:spPr>
          <a:xfrm>
            <a:off x="1571604" y="2285992"/>
            <a:ext cx="6400800" cy="1752600"/>
          </a:xfrm>
        </p:spPr>
        <p:txBody>
          <a:bodyPr/>
          <a:lstStyle/>
          <a:p>
            <a:r>
              <a:rPr lang="en-GB" dirty="0" smtClean="0"/>
              <a:t/>
            </a:r>
            <a:br>
              <a:rPr lang="en-GB" dirty="0" smtClean="0"/>
            </a:br>
            <a:r>
              <a:rPr lang="en-GB" dirty="0" smtClean="0"/>
              <a:t> </a:t>
            </a:r>
            <a:r>
              <a:rPr lang="en-GB" dirty="0" smtClean="0">
                <a:solidFill>
                  <a:schemeClr val="accent6">
                    <a:lumMod val="75000"/>
                  </a:schemeClr>
                </a:solidFill>
              </a:rPr>
              <a:t>Magpie Trial</a:t>
            </a:r>
            <a:r>
              <a:rPr lang="en-GB" dirty="0" smtClean="0"/>
              <a:t> </a:t>
            </a:r>
            <a:br>
              <a:rPr lang="en-GB" dirty="0" smtClean="0"/>
            </a:br>
            <a:endParaRPr lang="en-US" dirty="0"/>
          </a:p>
        </p:txBody>
      </p:sp>
      <p:sp>
        <p:nvSpPr>
          <p:cNvPr id="14352" name="Rectangle 16"/>
          <p:cNvSpPr>
            <a:spLocks noGrp="1" noChangeArrowheads="1"/>
          </p:cNvSpPr>
          <p:nvPr>
            <p:ph type="ctrTitle"/>
          </p:nvPr>
        </p:nvSpPr>
        <p:spPr>
          <a:xfrm>
            <a:off x="642910" y="714356"/>
            <a:ext cx="7772400" cy="1143000"/>
          </a:xfrm>
        </p:spPr>
        <p:txBody>
          <a:bodyPr/>
          <a:lstStyle/>
          <a:p>
            <a:pPr algn="ctr"/>
            <a:r>
              <a:rPr lang="en-GB" sz="4800" dirty="0" smtClean="0">
                <a:solidFill>
                  <a:srgbClr val="C00000"/>
                </a:solidFill>
              </a:rPr>
              <a:t>Magnesium therapy for</a:t>
            </a:r>
            <a:br>
              <a:rPr lang="en-GB" sz="4800" dirty="0" smtClean="0">
                <a:solidFill>
                  <a:srgbClr val="C00000"/>
                </a:solidFill>
              </a:rPr>
            </a:br>
            <a:r>
              <a:rPr lang="en-GB" sz="4800" dirty="0" smtClean="0">
                <a:solidFill>
                  <a:srgbClr val="C00000"/>
                </a:solidFill>
              </a:rPr>
              <a:t> pre-</a:t>
            </a:r>
            <a:r>
              <a:rPr lang="en-GB" sz="4800" dirty="0" err="1" smtClean="0">
                <a:solidFill>
                  <a:srgbClr val="C00000"/>
                </a:solidFill>
              </a:rPr>
              <a:t>eclampsia</a:t>
            </a:r>
            <a:r>
              <a:rPr lang="en-GB" dirty="0" smtClean="0"/>
              <a:t> </a:t>
            </a:r>
            <a:endParaRPr lang="en-GB" dirty="0"/>
          </a:p>
        </p:txBody>
      </p:sp>
      <p:pic>
        <p:nvPicPr>
          <p:cNvPr id="6" name="Picture 4" descr="http://www.rspb.org.uk/Images/magpie_tcm9-17626.jpg?width=530&amp;crop=(424,660,1704,1380)"/>
          <p:cNvPicPr>
            <a:picLocks noChangeAspect="1" noChangeArrowheads="1"/>
          </p:cNvPicPr>
          <p:nvPr/>
        </p:nvPicPr>
        <p:blipFill>
          <a:blip r:embed="rId4" cstate="print"/>
          <a:srcRect/>
          <a:stretch>
            <a:fillRect/>
          </a:stretch>
        </p:blipFill>
        <p:spPr bwMode="auto">
          <a:xfrm>
            <a:off x="0" y="2786058"/>
            <a:ext cx="3095774" cy="1740643"/>
          </a:xfrm>
          <a:prstGeom prst="rect">
            <a:avLst/>
          </a:prstGeom>
          <a:noFill/>
        </p:spPr>
      </p:pic>
      <p:pic>
        <p:nvPicPr>
          <p:cNvPr id="2050" name="Picture 2" descr="\\MOKEY\User47\m\mdsdbc\Desktop\pregnant_woman.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48264" y="2132856"/>
            <a:ext cx="1617972" cy="21810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51021603"/>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28596" y="142852"/>
            <a:ext cx="8229600" cy="908050"/>
          </a:xfrm>
        </p:spPr>
        <p:txBody>
          <a:bodyPr/>
          <a:lstStyle/>
          <a:p>
            <a:pPr eaLnBrk="1" hangingPunct="1">
              <a:defRPr/>
            </a:pPr>
            <a:r>
              <a:rPr lang="en-GB" dirty="0" smtClean="0">
                <a:solidFill>
                  <a:srgbClr val="C00000"/>
                </a:solidFill>
              </a:rPr>
              <a:t>Pre-</a:t>
            </a:r>
            <a:r>
              <a:rPr lang="en-GB" dirty="0" err="1" smtClean="0">
                <a:solidFill>
                  <a:srgbClr val="C00000"/>
                </a:solidFill>
              </a:rPr>
              <a:t>eclampsia</a:t>
            </a:r>
            <a:endParaRPr lang="en-US" dirty="0" smtClean="0">
              <a:solidFill>
                <a:srgbClr val="C00000"/>
              </a:solidFill>
            </a:endParaRPr>
          </a:p>
        </p:txBody>
      </p:sp>
      <p:sp>
        <p:nvSpPr>
          <p:cNvPr id="4099" name="Rectangle 3"/>
          <p:cNvSpPr>
            <a:spLocks noGrp="1" noChangeArrowheads="1"/>
          </p:cNvSpPr>
          <p:nvPr>
            <p:ph type="body" idx="1"/>
          </p:nvPr>
        </p:nvSpPr>
        <p:spPr>
          <a:xfrm>
            <a:off x="357158" y="1357298"/>
            <a:ext cx="8291512" cy="3876685"/>
          </a:xfrm>
        </p:spPr>
        <p:txBody>
          <a:bodyPr/>
          <a:lstStyle/>
          <a:p>
            <a:r>
              <a:rPr lang="en-GB" sz="2800" dirty="0" smtClean="0"/>
              <a:t>Multisystem disorder of pregnancy </a:t>
            </a:r>
          </a:p>
          <a:p>
            <a:r>
              <a:rPr lang="en-GB" sz="2800" dirty="0" smtClean="0"/>
              <a:t>Raised blood pressure / </a:t>
            </a:r>
            <a:r>
              <a:rPr lang="en-GB" sz="2800" dirty="0" err="1" smtClean="0"/>
              <a:t>proteinuria</a:t>
            </a:r>
            <a:r>
              <a:rPr lang="en-GB" sz="2800" dirty="0" smtClean="0"/>
              <a:t> </a:t>
            </a:r>
          </a:p>
          <a:p>
            <a:r>
              <a:rPr lang="en-GB" sz="2800" dirty="0" smtClean="0"/>
              <a:t>2–8% of pregnancies </a:t>
            </a:r>
          </a:p>
          <a:p>
            <a:r>
              <a:rPr lang="en-GB" sz="2800" dirty="0" smtClean="0"/>
              <a:t>Outcome: often good </a:t>
            </a:r>
          </a:p>
          <a:p>
            <a:r>
              <a:rPr lang="en-GB" sz="2800" dirty="0" smtClean="0"/>
              <a:t>A major cause of morbidity and </a:t>
            </a:r>
            <a:br>
              <a:rPr lang="en-GB" sz="2800" dirty="0" smtClean="0"/>
            </a:br>
            <a:r>
              <a:rPr lang="en-GB" sz="2800" dirty="0" smtClean="0"/>
              <a:t>mortality for the woman and her</a:t>
            </a:r>
            <a:br>
              <a:rPr lang="en-GB" sz="2800" dirty="0" smtClean="0"/>
            </a:br>
            <a:r>
              <a:rPr lang="en-GB" sz="2800" dirty="0" smtClean="0"/>
              <a:t>child</a:t>
            </a:r>
          </a:p>
          <a:p>
            <a:pPr eaLnBrk="1" hangingPunct="1">
              <a:buFontTx/>
              <a:buNone/>
            </a:pPr>
            <a:endParaRPr lang="en-GB" dirty="0" smtClean="0"/>
          </a:p>
        </p:txBody>
      </p:sp>
      <p:pic>
        <p:nvPicPr>
          <p:cNvPr id="4100" name="Picture 4"/>
          <p:cNvPicPr>
            <a:picLocks noChangeAspect="1" noChangeArrowheads="1"/>
          </p:cNvPicPr>
          <p:nvPr/>
        </p:nvPicPr>
        <p:blipFill>
          <a:blip r:embed="rId3" cstate="print">
            <a:clrChange>
              <a:clrFrom>
                <a:srgbClr val="FCFCFE"/>
              </a:clrFrom>
              <a:clrTo>
                <a:srgbClr val="FCFCFE">
                  <a:alpha val="0"/>
                </a:srgbClr>
              </a:clrTo>
            </a:clrChange>
          </a:blip>
          <a:srcRect/>
          <a:stretch>
            <a:fillRect/>
          </a:stretch>
        </p:blipFill>
        <p:spPr bwMode="auto">
          <a:xfrm>
            <a:off x="7929586" y="4929198"/>
            <a:ext cx="1105390" cy="1144593"/>
          </a:xfrm>
          <a:prstGeom prst="rect">
            <a:avLst/>
          </a:prstGeom>
          <a:noFill/>
          <a:ln w="9525">
            <a:noFill/>
            <a:miter lim="800000"/>
            <a:headEnd/>
            <a:tailEnd/>
          </a:ln>
        </p:spPr>
      </p:pic>
      <p:pic>
        <p:nvPicPr>
          <p:cNvPr id="2052" name="Picture 4" descr="http://www.rspb.org.uk/Images/magpie_tcm9-17626.jpg?width=530&amp;crop=(424,660,1704,1380)"/>
          <p:cNvPicPr>
            <a:picLocks noChangeAspect="1" noChangeArrowheads="1"/>
          </p:cNvPicPr>
          <p:nvPr/>
        </p:nvPicPr>
        <p:blipFill>
          <a:blip r:embed="rId4" cstate="print"/>
          <a:srcRect/>
          <a:stretch>
            <a:fillRect/>
          </a:stretch>
        </p:blipFill>
        <p:spPr bwMode="auto">
          <a:xfrm>
            <a:off x="3491880" y="4467286"/>
            <a:ext cx="1643042" cy="923824"/>
          </a:xfrm>
          <a:prstGeom prst="rect">
            <a:avLst/>
          </a:prstGeom>
          <a:noFill/>
        </p:spPr>
      </p:pic>
      <p:pic>
        <p:nvPicPr>
          <p:cNvPr id="3074" name="Picture 2" descr="\\MOKEY\User47\m\mdsdbc\Desktop\pregnant_woman.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16216" y="2780928"/>
            <a:ext cx="1190625" cy="16049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12405049"/>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solidFill>
                  <a:srgbClr val="C00000"/>
                </a:solidFill>
              </a:rPr>
              <a:t>Eclampsia</a:t>
            </a:r>
            <a:r>
              <a:rPr lang="en-GB" dirty="0" smtClean="0"/>
              <a:t> </a:t>
            </a:r>
            <a:endParaRPr lang="en-GB" dirty="0"/>
          </a:p>
        </p:txBody>
      </p:sp>
      <p:sp>
        <p:nvSpPr>
          <p:cNvPr id="3" name="Content Placeholder 2"/>
          <p:cNvSpPr>
            <a:spLocks noGrp="1"/>
          </p:cNvSpPr>
          <p:nvPr>
            <p:ph idx="1"/>
          </p:nvPr>
        </p:nvSpPr>
        <p:spPr>
          <a:xfrm>
            <a:off x="457200" y="1412776"/>
            <a:ext cx="8229600" cy="4525963"/>
          </a:xfrm>
        </p:spPr>
        <p:txBody>
          <a:bodyPr/>
          <a:lstStyle/>
          <a:p>
            <a:r>
              <a:rPr lang="en-GB" sz="2400" dirty="0" smtClean="0"/>
              <a:t>One or more convulsions superimposed on pre-</a:t>
            </a:r>
            <a:r>
              <a:rPr lang="en-GB" sz="2400" dirty="0" err="1" smtClean="0"/>
              <a:t>eclampsia</a:t>
            </a:r>
            <a:r>
              <a:rPr lang="en-GB" sz="2400" dirty="0" smtClean="0"/>
              <a:t> </a:t>
            </a:r>
          </a:p>
          <a:p>
            <a:r>
              <a:rPr lang="en-GB" sz="2400" dirty="0" smtClean="0"/>
              <a:t>Rare in developed countries: around 1/2000 </a:t>
            </a:r>
          </a:p>
          <a:p>
            <a:r>
              <a:rPr lang="en-GB" sz="2400" dirty="0" smtClean="0"/>
              <a:t>Developing countries: 1/100 to 1/1700 </a:t>
            </a:r>
          </a:p>
          <a:p>
            <a:r>
              <a:rPr lang="en-GB" sz="2400" dirty="0" smtClean="0"/>
              <a:t>Pre-</a:t>
            </a:r>
            <a:r>
              <a:rPr lang="en-GB" sz="2400" dirty="0" err="1" smtClean="0"/>
              <a:t>eclampsia</a:t>
            </a:r>
            <a:r>
              <a:rPr lang="en-GB" sz="2400" dirty="0" smtClean="0"/>
              <a:t> and </a:t>
            </a:r>
            <a:r>
              <a:rPr lang="en-GB" sz="2400" dirty="0" err="1" smtClean="0"/>
              <a:t>eclampsia</a:t>
            </a:r>
            <a:r>
              <a:rPr lang="en-GB" sz="2400" dirty="0" smtClean="0"/>
              <a:t>: &gt; 50 000 maternal deaths a year </a:t>
            </a:r>
          </a:p>
          <a:p>
            <a:r>
              <a:rPr lang="en-GB" sz="2400" dirty="0" smtClean="0"/>
              <a:t>UK: pre-</a:t>
            </a:r>
            <a:r>
              <a:rPr lang="en-GB" sz="2400" dirty="0" err="1" smtClean="0"/>
              <a:t>eclampsia/eclampsia</a:t>
            </a:r>
            <a:r>
              <a:rPr lang="en-GB" sz="2400" dirty="0" smtClean="0"/>
              <a:t> for 15% of maternal deaths, 2/3 related to pre-</a:t>
            </a:r>
            <a:r>
              <a:rPr lang="en-GB" sz="2400" dirty="0" err="1" smtClean="0"/>
              <a:t>eclampsia</a:t>
            </a:r>
            <a:r>
              <a:rPr lang="en-GB" sz="2400" dirty="0" smtClean="0"/>
              <a:t> </a:t>
            </a:r>
          </a:p>
          <a:p>
            <a:endParaRPr lang="en-GB" dirty="0"/>
          </a:p>
        </p:txBody>
      </p:sp>
    </p:spTree>
    <p:extLst>
      <p:ext uri="{BB962C8B-B14F-4D97-AF65-F5344CB8AC3E}">
        <p14:creationId xmlns:p14="http://schemas.microsoft.com/office/powerpoint/2010/main" val="1758379757"/>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142852"/>
            <a:ext cx="7772400" cy="1066800"/>
          </a:xfrm>
        </p:spPr>
        <p:txBody>
          <a:bodyPr/>
          <a:lstStyle/>
          <a:p>
            <a:r>
              <a:rPr lang="en-GB" sz="4000" dirty="0" smtClean="0">
                <a:solidFill>
                  <a:srgbClr val="C00000"/>
                </a:solidFill>
              </a:rPr>
              <a:t>Therapy for pre-</a:t>
            </a:r>
            <a:r>
              <a:rPr lang="en-GB" sz="4000" dirty="0" err="1" smtClean="0">
                <a:solidFill>
                  <a:srgbClr val="C00000"/>
                </a:solidFill>
              </a:rPr>
              <a:t>eclampsia</a:t>
            </a:r>
            <a:r>
              <a:rPr lang="en-GB" sz="4000" dirty="0" smtClean="0">
                <a:solidFill>
                  <a:srgbClr val="C00000"/>
                </a:solidFill>
              </a:rPr>
              <a:t> </a:t>
            </a:r>
            <a:endParaRPr lang="en-GB" sz="4000" dirty="0">
              <a:solidFill>
                <a:srgbClr val="C00000"/>
              </a:solidFill>
            </a:endParaRPr>
          </a:p>
        </p:txBody>
      </p:sp>
      <p:sp>
        <p:nvSpPr>
          <p:cNvPr id="3" name="Content Placeholder 2"/>
          <p:cNvSpPr>
            <a:spLocks noGrp="1"/>
          </p:cNvSpPr>
          <p:nvPr>
            <p:ph idx="1"/>
          </p:nvPr>
        </p:nvSpPr>
        <p:spPr>
          <a:xfrm>
            <a:off x="457200" y="1196752"/>
            <a:ext cx="8229600" cy="4525963"/>
          </a:xfrm>
        </p:spPr>
        <p:txBody>
          <a:bodyPr/>
          <a:lstStyle/>
          <a:p>
            <a:r>
              <a:rPr lang="en-GB" sz="2400" dirty="0" smtClean="0"/>
              <a:t>Anticonvulsant drugs: reduce risk of seizure, and so improve outcome </a:t>
            </a:r>
          </a:p>
          <a:p>
            <a:r>
              <a:rPr lang="en-GB" sz="2400" dirty="0" smtClean="0"/>
              <a:t>1998, </a:t>
            </a:r>
            <a:r>
              <a:rPr lang="en-GB" sz="2400" dirty="0" err="1"/>
              <a:t>D</a:t>
            </a:r>
            <a:r>
              <a:rPr lang="en-GB" sz="2400" dirty="0" err="1" smtClean="0"/>
              <a:t>uley</a:t>
            </a:r>
            <a:r>
              <a:rPr lang="en-GB" sz="2400" dirty="0" smtClean="0"/>
              <a:t> L et al., Systematic review of 4 trials (total 1249 women): </a:t>
            </a:r>
          </a:p>
          <a:p>
            <a:pPr lvl="1"/>
            <a:r>
              <a:rPr lang="en-GB" sz="2000" dirty="0" smtClean="0"/>
              <a:t>Magnesium sulphate: drug of choice for pre-</a:t>
            </a:r>
            <a:r>
              <a:rPr lang="en-GB" sz="2000" dirty="0" err="1" smtClean="0"/>
              <a:t>eclampsia/eclampsia</a:t>
            </a:r>
            <a:r>
              <a:rPr lang="en-GB" sz="2000" dirty="0" smtClean="0"/>
              <a:t> </a:t>
            </a:r>
          </a:p>
          <a:p>
            <a:pPr lvl="1"/>
            <a:r>
              <a:rPr lang="en-GB" sz="2000" dirty="0" smtClean="0"/>
              <a:t>Better than diazepam/</a:t>
            </a:r>
            <a:r>
              <a:rPr lang="en-GB" sz="2000" dirty="0" err="1" smtClean="0"/>
              <a:t>phenytoin/lytic</a:t>
            </a:r>
            <a:r>
              <a:rPr lang="en-GB" sz="2000" dirty="0" smtClean="0"/>
              <a:t> cocktail </a:t>
            </a:r>
          </a:p>
          <a:p>
            <a:r>
              <a:rPr lang="en-GB" sz="2400" dirty="0" smtClean="0"/>
              <a:t>USA: 5% of pregnant women before delivery </a:t>
            </a:r>
          </a:p>
          <a:p>
            <a:r>
              <a:rPr lang="en-GB" sz="2400" dirty="0" smtClean="0"/>
              <a:t>UK: severe preeclampsia, around 1% of deliveries</a:t>
            </a:r>
          </a:p>
          <a:p>
            <a:endParaRPr lang="en-GB" sz="2400" dirty="0"/>
          </a:p>
        </p:txBody>
      </p:sp>
    </p:spTree>
    <p:extLst>
      <p:ext uri="{BB962C8B-B14F-4D97-AF65-F5344CB8AC3E}">
        <p14:creationId xmlns:p14="http://schemas.microsoft.com/office/powerpoint/2010/main" val="1481856970"/>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4348" y="357166"/>
            <a:ext cx="7772400" cy="1066800"/>
          </a:xfrm>
        </p:spPr>
        <p:txBody>
          <a:bodyPr/>
          <a:lstStyle/>
          <a:p>
            <a:pPr algn="ctr"/>
            <a:r>
              <a:rPr lang="en-GB" dirty="0" smtClean="0">
                <a:solidFill>
                  <a:srgbClr val="C00000"/>
                </a:solidFill>
              </a:rPr>
              <a:t>Magpie Trial </a:t>
            </a:r>
            <a:endParaRPr lang="en-GB" dirty="0">
              <a:solidFill>
                <a:srgbClr val="C00000"/>
              </a:solidFill>
            </a:endParaRPr>
          </a:p>
        </p:txBody>
      </p:sp>
      <p:sp>
        <p:nvSpPr>
          <p:cNvPr id="3" name="Content Placeholder 2"/>
          <p:cNvSpPr>
            <a:spLocks noGrp="1"/>
          </p:cNvSpPr>
          <p:nvPr>
            <p:ph idx="1"/>
          </p:nvPr>
        </p:nvSpPr>
        <p:spPr>
          <a:xfrm>
            <a:off x="428596" y="2000240"/>
            <a:ext cx="8029604" cy="3486160"/>
          </a:xfrm>
        </p:spPr>
        <p:txBody>
          <a:bodyPr/>
          <a:lstStyle/>
          <a:p>
            <a:pPr algn="ctr">
              <a:buNone/>
            </a:pPr>
            <a:r>
              <a:rPr lang="en-GB" dirty="0" err="1" smtClean="0"/>
              <a:t>MAGnesium</a:t>
            </a:r>
            <a:r>
              <a:rPr lang="en-GB" dirty="0" smtClean="0"/>
              <a:t> sulphate for Prevention of </a:t>
            </a:r>
            <a:r>
              <a:rPr lang="en-GB" dirty="0" err="1" smtClean="0"/>
              <a:t>Eclampsia</a:t>
            </a:r>
            <a:r>
              <a:rPr lang="en-GB" dirty="0" smtClean="0"/>
              <a:t> : </a:t>
            </a:r>
            <a:r>
              <a:rPr lang="en-GB" sz="2800" dirty="0" smtClean="0"/>
              <a:t/>
            </a:r>
            <a:br>
              <a:rPr lang="en-GB" sz="2800" dirty="0" smtClean="0"/>
            </a:br>
            <a:r>
              <a:rPr lang="en-GB" sz="2800" dirty="0" smtClean="0"/>
              <a:t/>
            </a:r>
            <a:br>
              <a:rPr lang="en-GB" sz="2800" dirty="0" smtClean="0"/>
            </a:br>
            <a:r>
              <a:rPr lang="en-GB" sz="2800" dirty="0" smtClean="0"/>
              <a:t>THE LANCET • </a:t>
            </a:r>
            <a:r>
              <a:rPr lang="en-GB" sz="2800" dirty="0" err="1" smtClean="0"/>
              <a:t>Vol</a:t>
            </a:r>
            <a:r>
              <a:rPr lang="en-GB" sz="2800" dirty="0" smtClean="0"/>
              <a:t> 359 • June 1, 2002 </a:t>
            </a:r>
          </a:p>
          <a:p>
            <a:endParaRPr lang="en-GB"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5856" y="4869160"/>
            <a:ext cx="3029729" cy="3969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75118266"/>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C00000"/>
                </a:solidFill>
              </a:rPr>
              <a:t>Magpie Trial</a:t>
            </a:r>
            <a:endParaRPr lang="en-GB" dirty="0">
              <a:solidFill>
                <a:srgbClr val="C00000"/>
              </a:solidFill>
            </a:endParaRPr>
          </a:p>
        </p:txBody>
      </p:sp>
      <p:sp>
        <p:nvSpPr>
          <p:cNvPr id="3" name="Content Placeholder 2"/>
          <p:cNvSpPr>
            <a:spLocks noGrp="1"/>
          </p:cNvSpPr>
          <p:nvPr>
            <p:ph idx="1"/>
          </p:nvPr>
        </p:nvSpPr>
        <p:spPr>
          <a:xfrm>
            <a:off x="179512" y="1412776"/>
            <a:ext cx="7344816" cy="4114800"/>
          </a:xfrm>
        </p:spPr>
        <p:txBody>
          <a:bodyPr/>
          <a:lstStyle/>
          <a:p>
            <a:r>
              <a:rPr lang="en-GB" sz="2800" dirty="0" smtClean="0"/>
              <a:t>10141 women, not given birth or less than 24 hours postpartum </a:t>
            </a:r>
          </a:p>
          <a:p>
            <a:r>
              <a:rPr lang="en-GB" sz="2800" dirty="0" smtClean="0"/>
              <a:t>BP 140/90 mm Hg or more,  proteinuria of 1+ (30 mg/dl) or more </a:t>
            </a:r>
          </a:p>
          <a:p>
            <a:r>
              <a:rPr lang="en-GB" sz="2800" dirty="0" smtClean="0"/>
              <a:t>Randomised in 33 countries </a:t>
            </a:r>
          </a:p>
          <a:p>
            <a:r>
              <a:rPr lang="en-GB" sz="2800" dirty="0" smtClean="0"/>
              <a:t>Magnesium sulphate (n=5071), placebo (n=5070). </a:t>
            </a:r>
          </a:p>
          <a:p>
            <a:endParaRPr lang="en-GB" dirty="0"/>
          </a:p>
        </p:txBody>
      </p:sp>
      <p:pic>
        <p:nvPicPr>
          <p:cNvPr id="4" name="Picture 2" descr="\\MOKEY\User47\m\mdsdbc\Desktop\pregnant_woma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96336" y="404664"/>
            <a:ext cx="1190625" cy="16049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2608604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54032"/>
          </a:xfrm>
        </p:spPr>
        <p:txBody>
          <a:bodyPr/>
          <a:lstStyle/>
          <a:p>
            <a:r>
              <a:rPr lang="en-GB" dirty="0" smtClean="0"/>
              <a:t>Mode: “most common”</a:t>
            </a:r>
            <a:endParaRPr lang="en-GB" dirty="0"/>
          </a:p>
        </p:txBody>
      </p:sp>
      <p:sp>
        <p:nvSpPr>
          <p:cNvPr id="3" name="Content Placeholder 2"/>
          <p:cNvSpPr>
            <a:spLocks noGrp="1"/>
          </p:cNvSpPr>
          <p:nvPr>
            <p:ph idx="1"/>
          </p:nvPr>
        </p:nvSpPr>
        <p:spPr>
          <a:xfrm>
            <a:off x="500034" y="1142984"/>
            <a:ext cx="8229600" cy="4525963"/>
          </a:xfrm>
        </p:spPr>
        <p:txBody>
          <a:bodyPr/>
          <a:lstStyle/>
          <a:p>
            <a:pPr>
              <a:buNone/>
            </a:pPr>
            <a:r>
              <a:rPr lang="en-GB" sz="2400" b="1" i="1" dirty="0" smtClean="0"/>
              <a:t>Example</a:t>
            </a:r>
            <a:r>
              <a:rPr lang="en-GB" sz="2400" b="1" dirty="0" smtClean="0"/>
              <a:t> </a:t>
            </a:r>
            <a:endParaRPr lang="en-GB" sz="2400" dirty="0" smtClean="0"/>
          </a:p>
          <a:p>
            <a:r>
              <a:rPr lang="en-GB" sz="2400" dirty="0" smtClean="0"/>
              <a:t>Our Data-set is the first row of cards:  ACE is 1, Jack, Queen, King are all 10</a:t>
            </a:r>
          </a:p>
          <a:p>
            <a:pPr lvl="1"/>
            <a:r>
              <a:rPr lang="en-GB" sz="2000" dirty="0" smtClean="0"/>
              <a:t>What is the average value, what is the median value</a:t>
            </a:r>
          </a:p>
          <a:p>
            <a:pPr lvl="1"/>
            <a:r>
              <a:rPr lang="en-GB" sz="2000" dirty="0" smtClean="0"/>
              <a:t>How does the mean compare to the median value</a:t>
            </a:r>
          </a:p>
          <a:p>
            <a:pPr lvl="1"/>
            <a:r>
              <a:rPr lang="en-GB" sz="2000" dirty="0" smtClean="0"/>
              <a:t>What is the mode?</a:t>
            </a:r>
          </a:p>
          <a:p>
            <a:endParaRPr lang="en-GB" dirty="0"/>
          </a:p>
        </p:txBody>
      </p:sp>
      <p:pic>
        <p:nvPicPr>
          <p:cNvPr id="4" name="Picture 3" descr="\\MOKEY\User47\m\mdsdbc\Desktop\ETATMBA May drafts\classic-playing-cards.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00430" y="3786190"/>
            <a:ext cx="3357586" cy="1620036"/>
          </a:xfrm>
          <a:prstGeom prst="rect">
            <a:avLst/>
          </a:prstGeom>
          <a:noFill/>
          <a:ln>
            <a:noFill/>
          </a:ln>
        </p:spPr>
      </p:pic>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C00000"/>
                </a:solidFill>
              </a:rPr>
              <a:t>Magpie Trial </a:t>
            </a:r>
            <a:endParaRPr lang="en-GB" dirty="0">
              <a:solidFill>
                <a:srgbClr val="C00000"/>
              </a:solidFill>
            </a:endParaRPr>
          </a:p>
        </p:txBody>
      </p:sp>
      <p:sp>
        <p:nvSpPr>
          <p:cNvPr id="3" name="Content Placeholder 2"/>
          <p:cNvSpPr>
            <a:spLocks noGrp="1"/>
          </p:cNvSpPr>
          <p:nvPr>
            <p:ph idx="1"/>
          </p:nvPr>
        </p:nvSpPr>
        <p:spPr>
          <a:xfrm>
            <a:off x="685800" y="1371600"/>
            <a:ext cx="8350696" cy="4114800"/>
          </a:xfrm>
        </p:spPr>
        <p:txBody>
          <a:bodyPr/>
          <a:lstStyle/>
          <a:p>
            <a:r>
              <a:rPr lang="en-GB" sz="2800" dirty="0" smtClean="0"/>
              <a:t>Loading dose 8 ml iv (4 g magnesium sulphate, or placebo) given iv over 10–15 min. </a:t>
            </a:r>
          </a:p>
          <a:p>
            <a:r>
              <a:rPr lang="en-GB" sz="2800" dirty="0" smtClean="0"/>
              <a:t>Followed by infusion over 24 h of 2 ml/h trial      (1 g/h magnesium sulphate, or placebo)</a:t>
            </a:r>
            <a:br>
              <a:rPr lang="en-GB" sz="2800" dirty="0" smtClean="0"/>
            </a:br>
            <a:r>
              <a:rPr lang="en-GB" sz="900" dirty="0" smtClean="0"/>
              <a:t> </a:t>
            </a:r>
            <a:endParaRPr lang="en-GB" sz="2800" dirty="0" smtClean="0"/>
          </a:p>
          <a:p>
            <a:r>
              <a:rPr lang="en-GB" sz="2800" dirty="0" smtClean="0"/>
              <a:t>8 ml iv with 20 ml </a:t>
            </a:r>
            <a:r>
              <a:rPr lang="en-GB" sz="2800" dirty="0" err="1" smtClean="0"/>
              <a:t>im</a:t>
            </a:r>
            <a:r>
              <a:rPr lang="en-GB" sz="2800" dirty="0" smtClean="0"/>
              <a:t>, followed by 10 ml trial treatment (5 </a:t>
            </a:r>
            <a:r>
              <a:rPr lang="en-GB" sz="2800" dirty="0" err="1" smtClean="0"/>
              <a:t>g</a:t>
            </a:r>
            <a:r>
              <a:rPr lang="en-GB" sz="2800" dirty="0" smtClean="0"/>
              <a:t> magnesium sulphate, or placebo) every 4 h, for 24 h </a:t>
            </a:r>
          </a:p>
          <a:p>
            <a:endParaRPr lang="en-GB" dirty="0"/>
          </a:p>
        </p:txBody>
      </p:sp>
    </p:spTree>
    <p:extLst>
      <p:ext uri="{BB962C8B-B14F-4D97-AF65-F5344CB8AC3E}">
        <p14:creationId xmlns:p14="http://schemas.microsoft.com/office/powerpoint/2010/main" val="1747310835"/>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142852"/>
            <a:ext cx="7772400" cy="1066800"/>
          </a:xfrm>
        </p:spPr>
        <p:txBody>
          <a:bodyPr/>
          <a:lstStyle/>
          <a:p>
            <a:r>
              <a:rPr lang="en-GB" dirty="0" smtClean="0">
                <a:solidFill>
                  <a:srgbClr val="C00000"/>
                </a:solidFill>
              </a:rPr>
              <a:t>Magpie Trial </a:t>
            </a:r>
            <a:endParaRPr lang="en-GB" dirty="0">
              <a:solidFill>
                <a:srgbClr val="C00000"/>
              </a:solidFill>
            </a:endParaRPr>
          </a:p>
        </p:txBody>
      </p:sp>
      <p:sp>
        <p:nvSpPr>
          <p:cNvPr id="3" name="Content Placeholder 2"/>
          <p:cNvSpPr>
            <a:spLocks noGrp="1"/>
          </p:cNvSpPr>
          <p:nvPr>
            <p:ph idx="1"/>
          </p:nvPr>
        </p:nvSpPr>
        <p:spPr>
          <a:xfrm>
            <a:off x="37402" y="1124744"/>
            <a:ext cx="8784976" cy="4114800"/>
          </a:xfrm>
        </p:spPr>
        <p:txBody>
          <a:bodyPr/>
          <a:lstStyle/>
          <a:p>
            <a:r>
              <a:rPr lang="en-GB" sz="2800" dirty="0" smtClean="0"/>
              <a:t>Reflexes and respiration: checked at least         every 30 min, urine output measured hourly </a:t>
            </a:r>
          </a:p>
          <a:p>
            <a:r>
              <a:rPr lang="en-GB" sz="2800" dirty="0" smtClean="0"/>
              <a:t>Treatment reduced by half if: </a:t>
            </a:r>
          </a:p>
          <a:p>
            <a:pPr lvl="1"/>
            <a:r>
              <a:rPr lang="en-GB" sz="2400" dirty="0" smtClean="0"/>
              <a:t>Tendon reflexes were slow </a:t>
            </a:r>
          </a:p>
          <a:p>
            <a:pPr lvl="1"/>
            <a:r>
              <a:rPr lang="en-GB" sz="2400" dirty="0" smtClean="0"/>
              <a:t>Respiratory rate reduced but the woman well oxygenated </a:t>
            </a:r>
          </a:p>
          <a:p>
            <a:pPr lvl="1"/>
            <a:r>
              <a:rPr lang="en-GB" sz="2400" dirty="0" smtClean="0"/>
              <a:t>Urine output was less than 100 ml in 4 h </a:t>
            </a:r>
          </a:p>
          <a:p>
            <a:r>
              <a:rPr lang="en-GB" sz="2800" dirty="0" smtClean="0"/>
              <a:t>Blood monitoring of magnesium concentrations: not required </a:t>
            </a:r>
          </a:p>
          <a:p>
            <a:endParaRPr lang="en-GB" dirty="0"/>
          </a:p>
        </p:txBody>
      </p:sp>
      <p:pic>
        <p:nvPicPr>
          <p:cNvPr id="4" name="Picture 2" descr="\\MOKEY\User47\m\mdsdbc\Desktop\pregnant_woma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9847" y="260648"/>
            <a:ext cx="1190625" cy="16049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6043649"/>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C00000"/>
                </a:solidFill>
              </a:rPr>
              <a:t>Magpie Trial Results</a:t>
            </a:r>
            <a:endParaRPr lang="en-GB" dirty="0">
              <a:solidFill>
                <a:srgbClr val="C00000"/>
              </a:solidFill>
            </a:endParaRPr>
          </a:p>
        </p:txBody>
      </p:sp>
      <p:sp>
        <p:nvSpPr>
          <p:cNvPr id="3" name="Content Placeholder 2"/>
          <p:cNvSpPr>
            <a:spLocks noGrp="1"/>
          </p:cNvSpPr>
          <p:nvPr>
            <p:ph idx="1"/>
          </p:nvPr>
        </p:nvSpPr>
        <p:spPr>
          <a:xfrm>
            <a:off x="683568" y="1196752"/>
            <a:ext cx="8350696" cy="4114800"/>
          </a:xfrm>
        </p:spPr>
        <p:txBody>
          <a:bodyPr/>
          <a:lstStyle/>
          <a:p>
            <a:r>
              <a:rPr lang="en-GB" sz="2000" dirty="0" smtClean="0"/>
              <a:t>Data from 10110 (99.7%) of women enrolled</a:t>
            </a:r>
          </a:p>
          <a:p>
            <a:r>
              <a:rPr lang="en-GB" sz="2000" dirty="0" smtClean="0"/>
              <a:t>1201/4999 (24%) had side-effects with Mg </a:t>
            </a:r>
            <a:r>
              <a:rPr lang="en-GB" sz="2000" dirty="0" err="1" smtClean="0"/>
              <a:t>vs</a:t>
            </a:r>
            <a:r>
              <a:rPr lang="en-GB" sz="2000" dirty="0" smtClean="0"/>
              <a:t> 5% placebo</a:t>
            </a:r>
          </a:p>
          <a:p>
            <a:r>
              <a:rPr lang="en-GB" sz="2000" dirty="0" smtClean="0"/>
              <a:t>Mg: 58% lower risk of </a:t>
            </a:r>
            <a:r>
              <a:rPr lang="en-GB" sz="2000" dirty="0" err="1" smtClean="0"/>
              <a:t>eclampsia</a:t>
            </a:r>
            <a:r>
              <a:rPr lang="en-GB" sz="2000" dirty="0" smtClean="0"/>
              <a:t> </a:t>
            </a:r>
            <a:r>
              <a:rPr lang="en-GB" sz="1400" dirty="0" smtClean="0"/>
              <a:t>(95% Confidence Interval 40-71%)</a:t>
            </a:r>
          </a:p>
          <a:p>
            <a:r>
              <a:rPr lang="en-GB" sz="2000" dirty="0" err="1" smtClean="0"/>
              <a:t>Eclampsia</a:t>
            </a:r>
            <a:r>
              <a:rPr lang="en-GB" sz="2000" dirty="0" smtClean="0"/>
              <a:t> was 0.8% (40 women) for Mg versus 1.9% (96 women) for placebo (p &lt; 0.05)</a:t>
            </a:r>
          </a:p>
          <a:p>
            <a:r>
              <a:rPr lang="en-GB" sz="2000" dirty="0" smtClean="0"/>
              <a:t>11 fewer women with </a:t>
            </a:r>
            <a:r>
              <a:rPr lang="en-GB" sz="2000" dirty="0" err="1" smtClean="0"/>
              <a:t>Eclampsia</a:t>
            </a:r>
            <a:r>
              <a:rPr lang="en-GB" sz="2000" dirty="0" smtClean="0"/>
              <a:t> for every 1000 women treated with Mg rather than placebo </a:t>
            </a:r>
          </a:p>
          <a:p>
            <a:r>
              <a:rPr lang="en-GB" sz="2000" dirty="0" smtClean="0"/>
              <a:t>Maternal Mortality reduced by 45% (NS)</a:t>
            </a:r>
          </a:p>
          <a:p>
            <a:r>
              <a:rPr lang="en-GB" sz="2000" dirty="0" smtClean="0"/>
              <a:t>Placental abruption reduced by 33%</a:t>
            </a:r>
          </a:p>
          <a:p>
            <a:r>
              <a:rPr lang="en-GB" sz="2000" dirty="0" smtClean="0"/>
              <a:t>Neonatal mortality no difference</a:t>
            </a:r>
          </a:p>
          <a:p>
            <a:endParaRPr lang="en-GB" sz="2400" dirty="0" smtClean="0"/>
          </a:p>
          <a:p>
            <a:endParaRPr lang="en-GB" sz="2400" dirty="0"/>
          </a:p>
        </p:txBody>
      </p:sp>
      <p:pic>
        <p:nvPicPr>
          <p:cNvPr id="4" name="Picture 2" descr="\\MOKEY\User47\m\mdsdbc\Desktop\pregnant_woma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44208" y="4293096"/>
            <a:ext cx="1190625" cy="16049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85061551"/>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C00000"/>
                </a:solidFill>
              </a:rPr>
              <a:t>Magpie Trial Conclusion </a:t>
            </a:r>
            <a:endParaRPr lang="en-GB" dirty="0">
              <a:solidFill>
                <a:srgbClr val="C00000"/>
              </a:solidFill>
            </a:endParaRPr>
          </a:p>
        </p:txBody>
      </p:sp>
      <p:sp>
        <p:nvSpPr>
          <p:cNvPr id="3" name="Content Placeholder 2"/>
          <p:cNvSpPr>
            <a:spLocks noGrp="1"/>
          </p:cNvSpPr>
          <p:nvPr>
            <p:ph idx="1"/>
          </p:nvPr>
        </p:nvSpPr>
        <p:spPr/>
        <p:txBody>
          <a:bodyPr/>
          <a:lstStyle/>
          <a:p>
            <a:r>
              <a:rPr lang="en-GB" sz="2800" dirty="0" smtClean="0"/>
              <a:t>Magnesium sulphate reduces the risk of </a:t>
            </a:r>
            <a:r>
              <a:rPr lang="en-GB" sz="2800" dirty="0" err="1" smtClean="0"/>
              <a:t>eclampsia</a:t>
            </a:r>
            <a:r>
              <a:rPr lang="en-GB" sz="2800" dirty="0" smtClean="0"/>
              <a:t>, and it is likely that it also reduces the risk of maternal death. </a:t>
            </a:r>
          </a:p>
          <a:p>
            <a:r>
              <a:rPr lang="en-GB" sz="2800" dirty="0" smtClean="0"/>
              <a:t>At the dosage used in this trial it does not have any substantive harmful effects on the mother or child, although a quarter of women will have side-effects. </a:t>
            </a:r>
          </a:p>
          <a:p>
            <a:endParaRPr lang="en-GB" dirty="0"/>
          </a:p>
        </p:txBody>
      </p:sp>
      <p:pic>
        <p:nvPicPr>
          <p:cNvPr id="4" name="Picture 2" descr="\\MOKEY\User47\m\mdsdbc\Desktop\pregnant_woma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44208" y="4293096"/>
            <a:ext cx="1190625" cy="16049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34283103"/>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C00000"/>
                </a:solidFill>
              </a:rPr>
              <a:t>Magpie Trial</a:t>
            </a:r>
            <a:r>
              <a:rPr lang="en-GB" dirty="0" smtClean="0"/>
              <a:t> </a:t>
            </a:r>
            <a:endParaRPr lang="en-GB" dirty="0"/>
          </a:p>
        </p:txBody>
      </p:sp>
      <p:sp>
        <p:nvSpPr>
          <p:cNvPr id="3" name="Content Placeholder 2"/>
          <p:cNvSpPr>
            <a:spLocks noGrp="1"/>
          </p:cNvSpPr>
          <p:nvPr>
            <p:ph idx="1"/>
          </p:nvPr>
        </p:nvSpPr>
        <p:spPr>
          <a:xfrm>
            <a:off x="685800" y="1714488"/>
            <a:ext cx="7772400" cy="3771912"/>
          </a:xfrm>
        </p:spPr>
        <p:txBody>
          <a:bodyPr/>
          <a:lstStyle/>
          <a:p>
            <a:r>
              <a:rPr lang="en-GB" dirty="0" smtClean="0"/>
              <a:t>The lower risk of </a:t>
            </a:r>
            <a:r>
              <a:rPr lang="en-GB" dirty="0" err="1" smtClean="0"/>
              <a:t>eclampsia</a:t>
            </a:r>
            <a:r>
              <a:rPr lang="en-GB" dirty="0" smtClean="0"/>
              <a:t> following prophylaxis with magnesium sulphate was not associated with a clear difference in the risk of death or disability for children at 18 months. </a:t>
            </a:r>
            <a:br>
              <a:rPr lang="en-GB" dirty="0" smtClean="0"/>
            </a:br>
            <a:r>
              <a:rPr lang="en-GB" dirty="0" smtClean="0"/>
              <a:t> </a:t>
            </a:r>
            <a:br>
              <a:rPr lang="en-GB" dirty="0" smtClean="0"/>
            </a:br>
            <a:endParaRPr lang="en-GB" dirty="0"/>
          </a:p>
        </p:txBody>
      </p:sp>
    </p:spTree>
    <p:extLst>
      <p:ext uri="{BB962C8B-B14F-4D97-AF65-F5344CB8AC3E}">
        <p14:creationId xmlns:p14="http://schemas.microsoft.com/office/powerpoint/2010/main" val="1279497315"/>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C00000"/>
                </a:solidFill>
              </a:rPr>
              <a:t>Magpie Trial </a:t>
            </a:r>
            <a:endParaRPr lang="en-GB" dirty="0">
              <a:solidFill>
                <a:srgbClr val="C00000"/>
              </a:solidFill>
            </a:endParaRPr>
          </a:p>
        </p:txBody>
      </p:sp>
      <p:sp>
        <p:nvSpPr>
          <p:cNvPr id="3" name="Content Placeholder 2"/>
          <p:cNvSpPr>
            <a:spLocks noGrp="1"/>
          </p:cNvSpPr>
          <p:nvPr>
            <p:ph idx="1"/>
          </p:nvPr>
        </p:nvSpPr>
        <p:spPr/>
        <p:txBody>
          <a:bodyPr/>
          <a:lstStyle/>
          <a:p>
            <a:r>
              <a:rPr lang="en-GB" dirty="0" smtClean="0"/>
              <a:t>The reduction in the risk of </a:t>
            </a:r>
            <a:r>
              <a:rPr lang="en-GB" dirty="0" err="1" smtClean="0"/>
              <a:t>eclampsia</a:t>
            </a:r>
            <a:r>
              <a:rPr lang="en-GB" dirty="0" smtClean="0"/>
              <a:t> following prophylaxis with magnesium sulphate was not associated with an excess of death or disability for the women after 2 years </a:t>
            </a:r>
          </a:p>
          <a:p>
            <a:endParaRPr lang="en-GB" dirty="0"/>
          </a:p>
        </p:txBody>
      </p:sp>
      <p:pic>
        <p:nvPicPr>
          <p:cNvPr id="4" name="Picture 2" descr="\\MOKEY\User47\m\mdsdbc\Desktop\pregnant_woma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80112" y="3933056"/>
            <a:ext cx="1190625" cy="16049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45017347"/>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142852"/>
            <a:ext cx="7772400" cy="1066800"/>
          </a:xfrm>
        </p:spPr>
        <p:txBody>
          <a:bodyPr/>
          <a:lstStyle/>
          <a:p>
            <a:r>
              <a:rPr lang="en-GB" dirty="0" smtClean="0">
                <a:solidFill>
                  <a:srgbClr val="C00000"/>
                </a:solidFill>
              </a:rPr>
              <a:t>Conclusion</a:t>
            </a:r>
            <a:r>
              <a:rPr lang="en-GB" dirty="0" smtClean="0"/>
              <a:t> </a:t>
            </a:r>
            <a:endParaRPr lang="en-GB" dirty="0"/>
          </a:p>
        </p:txBody>
      </p:sp>
      <p:sp>
        <p:nvSpPr>
          <p:cNvPr id="3" name="Content Placeholder 2"/>
          <p:cNvSpPr>
            <a:spLocks noGrp="1"/>
          </p:cNvSpPr>
          <p:nvPr>
            <p:ph idx="1"/>
          </p:nvPr>
        </p:nvSpPr>
        <p:spPr>
          <a:xfrm>
            <a:off x="251520" y="1268760"/>
            <a:ext cx="7772400" cy="4114800"/>
          </a:xfrm>
        </p:spPr>
        <p:txBody>
          <a:bodyPr/>
          <a:lstStyle/>
          <a:p>
            <a:r>
              <a:rPr lang="en-GB" sz="2800" dirty="0" smtClean="0"/>
              <a:t>Magnesium sulphate reduces the risk of </a:t>
            </a:r>
            <a:r>
              <a:rPr lang="en-GB" sz="2800" dirty="0" err="1" smtClean="0"/>
              <a:t>eclampsia</a:t>
            </a:r>
            <a:r>
              <a:rPr lang="en-GB" sz="2800" dirty="0" smtClean="0"/>
              <a:t> in women with Pre-</a:t>
            </a:r>
            <a:r>
              <a:rPr lang="en-GB" sz="2800" dirty="0" err="1" smtClean="0"/>
              <a:t>eclampsia</a:t>
            </a:r>
            <a:endParaRPr lang="en-GB" sz="2800" dirty="0" smtClean="0"/>
          </a:p>
          <a:p>
            <a:endParaRPr lang="en-GB" sz="1800" dirty="0" smtClean="0"/>
          </a:p>
          <a:p>
            <a:r>
              <a:rPr lang="en-GB" sz="2800" dirty="0" smtClean="0"/>
              <a:t>It is likely that it also reduces the risk of maternal death </a:t>
            </a:r>
          </a:p>
          <a:p>
            <a:endParaRPr lang="en-GB" sz="1800" dirty="0"/>
          </a:p>
          <a:p>
            <a:r>
              <a:rPr lang="en-GB" sz="2800" dirty="0" smtClean="0"/>
              <a:t>NNT (number needed to treat) to save one woman having </a:t>
            </a:r>
            <a:r>
              <a:rPr lang="en-GB" sz="2800" dirty="0" err="1" smtClean="0"/>
              <a:t>eclampsia</a:t>
            </a:r>
            <a:r>
              <a:rPr lang="en-GB" sz="2800" dirty="0" smtClean="0"/>
              <a:t> is 91</a:t>
            </a:r>
          </a:p>
          <a:p>
            <a:endParaRPr lang="en-GB" dirty="0"/>
          </a:p>
        </p:txBody>
      </p:sp>
      <p:pic>
        <p:nvPicPr>
          <p:cNvPr id="4" name="Picture 2" descr="\\MOKEY\User47\m\mdsdbc\Desktop\pregnant_woma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40352" y="188640"/>
            <a:ext cx="1190625" cy="16049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69349666"/>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404664"/>
            <a:ext cx="6664254" cy="535096"/>
          </a:xfrm>
        </p:spPr>
        <p:txBody>
          <a:bodyPr/>
          <a:lstStyle/>
          <a:p>
            <a:r>
              <a:rPr lang="en-GB" sz="3600" dirty="0" smtClean="0"/>
              <a:t>The </a:t>
            </a:r>
            <a:r>
              <a:rPr lang="en-GB" sz="3600" dirty="0" err="1" smtClean="0"/>
              <a:t>Chisale</a:t>
            </a:r>
            <a:r>
              <a:rPr lang="en-GB" sz="3600" dirty="0" smtClean="0"/>
              <a:t>-Francis Experiment 2013</a:t>
            </a:r>
            <a:endParaRPr lang="en-GB" sz="3600" dirty="0"/>
          </a:p>
        </p:txBody>
      </p:sp>
      <p:sp>
        <p:nvSpPr>
          <p:cNvPr id="3" name="Content Placeholder 2"/>
          <p:cNvSpPr>
            <a:spLocks noGrp="1"/>
          </p:cNvSpPr>
          <p:nvPr>
            <p:ph idx="1"/>
          </p:nvPr>
        </p:nvSpPr>
        <p:spPr>
          <a:xfrm>
            <a:off x="428596" y="785794"/>
            <a:ext cx="8229600" cy="5054617"/>
          </a:xfrm>
        </p:spPr>
        <p:txBody>
          <a:bodyPr/>
          <a:lstStyle/>
          <a:p>
            <a:pPr marL="0" indent="0" fontAlgn="t">
              <a:buNone/>
            </a:pPr>
            <a:endParaRPr lang="en-GB" sz="2000" dirty="0" smtClean="0"/>
          </a:p>
          <a:p>
            <a:pPr marL="358775" indent="-358775">
              <a:buNone/>
            </a:pPr>
            <a:endParaRPr lang="en-GB" sz="2000" dirty="0" smtClean="0"/>
          </a:p>
          <a:p>
            <a:pPr fontAlgn="t"/>
            <a:r>
              <a:rPr lang="en-GB" sz="2000" b="1" dirty="0" smtClean="0"/>
              <a:t>In Groups measure your height in Nova units</a:t>
            </a:r>
          </a:p>
          <a:p>
            <a:pPr fontAlgn="t"/>
            <a:endParaRPr lang="en-GB" sz="2000" b="1" dirty="0" smtClean="0"/>
          </a:p>
          <a:p>
            <a:pPr fontAlgn="t"/>
            <a:r>
              <a:rPr lang="en-GB" sz="2000" b="1" dirty="0" smtClean="0"/>
              <a:t>Your weight also needs to be measured in </a:t>
            </a:r>
            <a:r>
              <a:rPr lang="en-GB" sz="2000" b="1" dirty="0" err="1" smtClean="0"/>
              <a:t>kgs</a:t>
            </a:r>
            <a:endParaRPr lang="en-GB" sz="2000" b="1" dirty="0" smtClean="0"/>
          </a:p>
          <a:p>
            <a:pPr fontAlgn="t"/>
            <a:endParaRPr lang="en-GB" sz="2000" b="1" dirty="0"/>
          </a:p>
          <a:p>
            <a:r>
              <a:rPr lang="en-GB" sz="2000" b="1" dirty="0" smtClean="0"/>
              <a:t>Subjects n = </a:t>
            </a:r>
            <a:r>
              <a:rPr lang="en-GB" sz="2000" b="1" dirty="0" smtClean="0"/>
              <a:t>12</a:t>
            </a:r>
            <a:endParaRPr lang="en-GB" sz="2000" b="1" dirty="0" smtClean="0"/>
          </a:p>
          <a:p>
            <a:endParaRPr lang="en-GB" sz="2000" b="1" dirty="0"/>
          </a:p>
          <a:p>
            <a:r>
              <a:rPr lang="en-GB" sz="2000" b="1" dirty="0" smtClean="0"/>
              <a:t>Use categories</a:t>
            </a:r>
            <a:r>
              <a:rPr lang="en-GB" sz="2000" b="1" smtClean="0"/>
              <a:t>: </a:t>
            </a:r>
            <a:r>
              <a:rPr lang="en-GB" sz="2000" b="1" smtClean="0"/>
              <a:t>6 </a:t>
            </a:r>
            <a:r>
              <a:rPr lang="en-GB" sz="2000" b="1" dirty="0" smtClean="0"/>
              <a:t>max by height </a:t>
            </a:r>
            <a:br>
              <a:rPr lang="en-GB" sz="2000" b="1" dirty="0" smtClean="0"/>
            </a:br>
            <a:r>
              <a:rPr lang="en-GB" sz="2000" b="1" dirty="0" smtClean="0"/>
              <a:t/>
            </a:r>
            <a:br>
              <a:rPr lang="en-GB" sz="2000" b="1" dirty="0" smtClean="0"/>
            </a:br>
            <a:endParaRPr lang="en-GB" sz="2000" b="1" dirty="0"/>
          </a:p>
        </p:txBody>
      </p:sp>
      <p:graphicFrame>
        <p:nvGraphicFramePr>
          <p:cNvPr id="4" name="Table 3"/>
          <p:cNvGraphicFramePr>
            <a:graphicFrameLocks noGrp="1"/>
          </p:cNvGraphicFramePr>
          <p:nvPr>
            <p:extLst>
              <p:ext uri="{D42A27DB-BD31-4B8C-83A1-F6EECF244321}">
                <p14:modId xmlns:p14="http://schemas.microsoft.com/office/powerpoint/2010/main" val="1572434214"/>
              </p:ext>
            </p:extLst>
          </p:nvPr>
        </p:nvGraphicFramePr>
        <p:xfrm>
          <a:off x="6876256" y="44624"/>
          <a:ext cx="2088232" cy="7025640"/>
        </p:xfrm>
        <a:graphic>
          <a:graphicData uri="http://schemas.openxmlformats.org/drawingml/2006/table">
            <a:tbl>
              <a:tblPr firstRow="1" bandRow="1">
                <a:tableStyleId>{5C22544A-7EE6-4342-B048-85BDC9FD1C3A}</a:tableStyleId>
              </a:tblPr>
              <a:tblGrid>
                <a:gridCol w="1090983"/>
                <a:gridCol w="997249"/>
              </a:tblGrid>
              <a:tr h="208902">
                <a:tc>
                  <a:txBody>
                    <a:bodyPr/>
                    <a:lstStyle/>
                    <a:p>
                      <a:r>
                        <a:rPr lang="en-GB" dirty="0" smtClean="0">
                          <a:solidFill>
                            <a:srgbClr val="FF0000"/>
                          </a:solidFill>
                        </a:rPr>
                        <a:t>Height</a:t>
                      </a:r>
                      <a:endParaRPr lang="en-GB" dirty="0">
                        <a:solidFill>
                          <a:srgbClr val="FF0000"/>
                        </a:solidFill>
                      </a:endParaRPr>
                    </a:p>
                  </a:txBody>
                  <a:tcPr/>
                </a:tc>
                <a:tc>
                  <a:txBody>
                    <a:bodyPr/>
                    <a:lstStyle/>
                    <a:p>
                      <a:pPr algn="ctr"/>
                      <a:r>
                        <a:rPr lang="en-GB" sz="2000" dirty="0" smtClean="0">
                          <a:solidFill>
                            <a:srgbClr val="FF0000"/>
                          </a:solidFill>
                        </a:rPr>
                        <a:t>Units</a:t>
                      </a:r>
                      <a:endParaRPr lang="en-GB" sz="2000" dirty="0">
                        <a:solidFill>
                          <a:srgbClr val="FF0000"/>
                        </a:solidFill>
                      </a:endParaRPr>
                    </a:p>
                  </a:txBody>
                  <a:tcPr/>
                </a:tc>
              </a:tr>
              <a:tr h="174085">
                <a:tc>
                  <a:txBody>
                    <a:bodyPr/>
                    <a:lstStyle/>
                    <a:p>
                      <a:endParaRPr lang="en-GB" sz="800" dirty="0"/>
                    </a:p>
                  </a:txBody>
                  <a:tcPr/>
                </a:tc>
                <a:tc>
                  <a:txBody>
                    <a:bodyPr/>
                    <a:lstStyle/>
                    <a:p>
                      <a:pPr algn="ctr"/>
                      <a:r>
                        <a:rPr lang="en-GB" sz="900" dirty="0" smtClean="0"/>
                        <a:t>28</a:t>
                      </a:r>
                      <a:endParaRPr lang="en-GB" sz="900" dirty="0"/>
                    </a:p>
                  </a:txBody>
                  <a:tcPr/>
                </a:tc>
              </a:tr>
              <a:tr h="174085">
                <a:tc>
                  <a:txBody>
                    <a:bodyPr/>
                    <a:lstStyle/>
                    <a:p>
                      <a:endParaRPr lang="en-GB" sz="800" dirty="0"/>
                    </a:p>
                  </a:txBody>
                  <a:tcPr/>
                </a:tc>
                <a:tc>
                  <a:txBody>
                    <a:bodyPr/>
                    <a:lstStyle/>
                    <a:p>
                      <a:pPr algn="ctr"/>
                      <a:r>
                        <a:rPr lang="en-GB" sz="900" dirty="0" smtClean="0"/>
                        <a:t>27</a:t>
                      </a:r>
                      <a:endParaRPr lang="en-GB" sz="900" dirty="0"/>
                    </a:p>
                  </a:txBody>
                  <a:tcPr/>
                </a:tc>
              </a:tr>
              <a:tr h="174085">
                <a:tc>
                  <a:txBody>
                    <a:bodyPr/>
                    <a:lstStyle/>
                    <a:p>
                      <a:endParaRPr lang="en-GB" sz="800" dirty="0"/>
                    </a:p>
                  </a:txBody>
                  <a:tcPr/>
                </a:tc>
                <a:tc>
                  <a:txBody>
                    <a:bodyPr/>
                    <a:lstStyle/>
                    <a:p>
                      <a:pPr algn="ctr"/>
                      <a:r>
                        <a:rPr lang="en-GB" sz="900" dirty="0" smtClean="0"/>
                        <a:t>26</a:t>
                      </a:r>
                      <a:endParaRPr lang="en-GB" sz="900" dirty="0"/>
                    </a:p>
                  </a:txBody>
                  <a:tcPr/>
                </a:tc>
              </a:tr>
              <a:tr h="174085">
                <a:tc>
                  <a:txBody>
                    <a:bodyPr/>
                    <a:lstStyle/>
                    <a:p>
                      <a:endParaRPr lang="en-GB" sz="800" dirty="0"/>
                    </a:p>
                  </a:txBody>
                  <a:tcPr/>
                </a:tc>
                <a:tc>
                  <a:txBody>
                    <a:bodyPr/>
                    <a:lstStyle/>
                    <a:p>
                      <a:pPr algn="ctr"/>
                      <a:r>
                        <a:rPr lang="en-GB" sz="900" dirty="0" smtClean="0"/>
                        <a:t>25</a:t>
                      </a:r>
                      <a:endParaRPr lang="en-GB" sz="900" dirty="0"/>
                    </a:p>
                  </a:txBody>
                  <a:tcPr/>
                </a:tc>
              </a:tr>
              <a:tr h="174085">
                <a:tc>
                  <a:txBody>
                    <a:bodyPr/>
                    <a:lstStyle/>
                    <a:p>
                      <a:endParaRPr lang="en-GB" sz="800" dirty="0"/>
                    </a:p>
                  </a:txBody>
                  <a:tcPr/>
                </a:tc>
                <a:tc>
                  <a:txBody>
                    <a:bodyPr/>
                    <a:lstStyle/>
                    <a:p>
                      <a:pPr algn="ctr"/>
                      <a:r>
                        <a:rPr lang="en-GB" sz="900" dirty="0" smtClean="0"/>
                        <a:t>24</a:t>
                      </a:r>
                      <a:endParaRPr lang="en-GB" sz="900" dirty="0"/>
                    </a:p>
                  </a:txBody>
                  <a:tcPr/>
                </a:tc>
              </a:tr>
              <a:tr h="174085">
                <a:tc>
                  <a:txBody>
                    <a:bodyPr/>
                    <a:lstStyle/>
                    <a:p>
                      <a:endParaRPr lang="en-GB" sz="800" dirty="0"/>
                    </a:p>
                  </a:txBody>
                  <a:tcPr/>
                </a:tc>
                <a:tc>
                  <a:txBody>
                    <a:bodyPr/>
                    <a:lstStyle/>
                    <a:p>
                      <a:pPr algn="ctr"/>
                      <a:r>
                        <a:rPr lang="en-GB" sz="900" dirty="0" smtClean="0"/>
                        <a:t>23</a:t>
                      </a:r>
                      <a:endParaRPr lang="en-GB" sz="900" dirty="0"/>
                    </a:p>
                  </a:txBody>
                  <a:tcPr/>
                </a:tc>
              </a:tr>
              <a:tr h="174085">
                <a:tc>
                  <a:txBody>
                    <a:bodyPr/>
                    <a:lstStyle/>
                    <a:p>
                      <a:endParaRPr lang="en-GB" sz="800" dirty="0"/>
                    </a:p>
                  </a:txBody>
                  <a:tcPr/>
                </a:tc>
                <a:tc>
                  <a:txBody>
                    <a:bodyPr/>
                    <a:lstStyle/>
                    <a:p>
                      <a:pPr algn="ctr"/>
                      <a:r>
                        <a:rPr lang="en-GB" sz="900" dirty="0" smtClean="0"/>
                        <a:t>22</a:t>
                      </a:r>
                      <a:endParaRPr lang="en-GB" sz="900" dirty="0"/>
                    </a:p>
                  </a:txBody>
                  <a:tcPr/>
                </a:tc>
              </a:tr>
              <a:tr h="174085">
                <a:tc>
                  <a:txBody>
                    <a:bodyPr/>
                    <a:lstStyle/>
                    <a:p>
                      <a:endParaRPr lang="en-GB" sz="800" dirty="0"/>
                    </a:p>
                  </a:txBody>
                  <a:tcPr/>
                </a:tc>
                <a:tc>
                  <a:txBody>
                    <a:bodyPr/>
                    <a:lstStyle/>
                    <a:p>
                      <a:pPr algn="ctr"/>
                      <a:r>
                        <a:rPr lang="en-GB" sz="900" dirty="0" smtClean="0"/>
                        <a:t>21</a:t>
                      </a:r>
                      <a:endParaRPr lang="en-GB" sz="900" dirty="0"/>
                    </a:p>
                  </a:txBody>
                  <a:tcPr/>
                </a:tc>
              </a:tr>
              <a:tr h="174085">
                <a:tc>
                  <a:txBody>
                    <a:bodyPr/>
                    <a:lstStyle/>
                    <a:p>
                      <a:endParaRPr lang="en-GB" sz="800" dirty="0"/>
                    </a:p>
                  </a:txBody>
                  <a:tcPr/>
                </a:tc>
                <a:tc>
                  <a:txBody>
                    <a:bodyPr/>
                    <a:lstStyle/>
                    <a:p>
                      <a:pPr algn="ctr"/>
                      <a:r>
                        <a:rPr lang="en-GB" sz="900" dirty="0" smtClean="0"/>
                        <a:t>20</a:t>
                      </a:r>
                      <a:endParaRPr lang="en-GB" sz="900" dirty="0"/>
                    </a:p>
                  </a:txBody>
                  <a:tcPr/>
                </a:tc>
              </a:tr>
              <a:tr h="174085">
                <a:tc>
                  <a:txBody>
                    <a:bodyPr/>
                    <a:lstStyle/>
                    <a:p>
                      <a:endParaRPr lang="en-GB" sz="800" dirty="0"/>
                    </a:p>
                  </a:txBody>
                  <a:tcPr/>
                </a:tc>
                <a:tc>
                  <a:txBody>
                    <a:bodyPr/>
                    <a:lstStyle/>
                    <a:p>
                      <a:pPr algn="ctr"/>
                      <a:r>
                        <a:rPr lang="en-GB" sz="900" dirty="0" smtClean="0"/>
                        <a:t>19</a:t>
                      </a:r>
                      <a:endParaRPr lang="en-GB" sz="900" dirty="0"/>
                    </a:p>
                  </a:txBody>
                  <a:tcPr/>
                </a:tc>
              </a:tr>
              <a:tr h="174085">
                <a:tc>
                  <a:txBody>
                    <a:bodyPr/>
                    <a:lstStyle/>
                    <a:p>
                      <a:endParaRPr lang="en-GB" sz="800" dirty="0"/>
                    </a:p>
                  </a:txBody>
                  <a:tcPr/>
                </a:tc>
                <a:tc>
                  <a:txBody>
                    <a:bodyPr/>
                    <a:lstStyle/>
                    <a:p>
                      <a:pPr algn="ctr"/>
                      <a:r>
                        <a:rPr lang="en-GB" sz="900" dirty="0" smtClean="0"/>
                        <a:t>18</a:t>
                      </a:r>
                      <a:endParaRPr lang="en-GB" sz="900" dirty="0"/>
                    </a:p>
                  </a:txBody>
                  <a:tcPr/>
                </a:tc>
              </a:tr>
              <a:tr h="174085">
                <a:tc>
                  <a:txBody>
                    <a:bodyPr/>
                    <a:lstStyle/>
                    <a:p>
                      <a:endParaRPr lang="en-GB" sz="800" dirty="0"/>
                    </a:p>
                  </a:txBody>
                  <a:tcPr/>
                </a:tc>
                <a:tc>
                  <a:txBody>
                    <a:bodyPr/>
                    <a:lstStyle/>
                    <a:p>
                      <a:pPr algn="ctr"/>
                      <a:r>
                        <a:rPr lang="en-GB" sz="900" dirty="0" smtClean="0"/>
                        <a:t>17</a:t>
                      </a:r>
                      <a:endParaRPr lang="en-GB" sz="900" dirty="0"/>
                    </a:p>
                  </a:txBody>
                  <a:tcPr/>
                </a:tc>
              </a:tr>
              <a:tr h="174085">
                <a:tc>
                  <a:txBody>
                    <a:bodyPr/>
                    <a:lstStyle/>
                    <a:p>
                      <a:endParaRPr lang="en-GB" sz="800" dirty="0"/>
                    </a:p>
                  </a:txBody>
                  <a:tcPr/>
                </a:tc>
                <a:tc>
                  <a:txBody>
                    <a:bodyPr/>
                    <a:lstStyle/>
                    <a:p>
                      <a:pPr algn="ctr"/>
                      <a:r>
                        <a:rPr lang="en-GB" sz="900" dirty="0" smtClean="0"/>
                        <a:t>16</a:t>
                      </a:r>
                      <a:endParaRPr lang="en-GB" sz="900" dirty="0"/>
                    </a:p>
                  </a:txBody>
                  <a:tcPr/>
                </a:tc>
              </a:tr>
              <a:tr h="174085">
                <a:tc>
                  <a:txBody>
                    <a:bodyPr/>
                    <a:lstStyle/>
                    <a:p>
                      <a:endParaRPr lang="en-GB" sz="800" dirty="0"/>
                    </a:p>
                  </a:txBody>
                  <a:tcPr/>
                </a:tc>
                <a:tc>
                  <a:txBody>
                    <a:bodyPr/>
                    <a:lstStyle/>
                    <a:p>
                      <a:pPr algn="ctr"/>
                      <a:r>
                        <a:rPr lang="en-GB" sz="900" dirty="0" smtClean="0"/>
                        <a:t>15</a:t>
                      </a:r>
                      <a:endParaRPr lang="en-GB" sz="900" dirty="0"/>
                    </a:p>
                  </a:txBody>
                  <a:tcPr/>
                </a:tc>
              </a:tr>
              <a:tr h="174085">
                <a:tc>
                  <a:txBody>
                    <a:bodyPr/>
                    <a:lstStyle/>
                    <a:p>
                      <a:endParaRPr lang="en-GB" sz="800" dirty="0"/>
                    </a:p>
                  </a:txBody>
                  <a:tcPr/>
                </a:tc>
                <a:tc>
                  <a:txBody>
                    <a:bodyPr/>
                    <a:lstStyle/>
                    <a:p>
                      <a:pPr algn="ctr"/>
                      <a:r>
                        <a:rPr lang="en-GB" sz="900" dirty="0" smtClean="0"/>
                        <a:t>14</a:t>
                      </a:r>
                      <a:endParaRPr lang="en-GB" sz="900" dirty="0"/>
                    </a:p>
                  </a:txBody>
                  <a:tcPr/>
                </a:tc>
              </a:tr>
              <a:tr h="174085">
                <a:tc>
                  <a:txBody>
                    <a:bodyPr/>
                    <a:lstStyle/>
                    <a:p>
                      <a:endParaRPr lang="en-GB" sz="800" dirty="0"/>
                    </a:p>
                  </a:txBody>
                  <a:tcPr/>
                </a:tc>
                <a:tc>
                  <a:txBody>
                    <a:bodyPr/>
                    <a:lstStyle/>
                    <a:p>
                      <a:pPr algn="ctr"/>
                      <a:r>
                        <a:rPr lang="en-GB" sz="900" dirty="0" smtClean="0"/>
                        <a:t>13</a:t>
                      </a:r>
                      <a:endParaRPr lang="en-GB" sz="900" dirty="0"/>
                    </a:p>
                  </a:txBody>
                  <a:tcPr/>
                </a:tc>
              </a:tr>
              <a:tr h="174085">
                <a:tc>
                  <a:txBody>
                    <a:bodyPr/>
                    <a:lstStyle/>
                    <a:p>
                      <a:endParaRPr lang="en-GB" sz="800" dirty="0"/>
                    </a:p>
                  </a:txBody>
                  <a:tcPr/>
                </a:tc>
                <a:tc>
                  <a:txBody>
                    <a:bodyPr/>
                    <a:lstStyle/>
                    <a:p>
                      <a:pPr algn="ctr"/>
                      <a:r>
                        <a:rPr lang="en-GB" sz="900" dirty="0" smtClean="0"/>
                        <a:t>12</a:t>
                      </a:r>
                      <a:endParaRPr lang="en-GB" sz="900" dirty="0"/>
                    </a:p>
                  </a:txBody>
                  <a:tcPr/>
                </a:tc>
              </a:tr>
              <a:tr h="174085">
                <a:tc>
                  <a:txBody>
                    <a:bodyPr/>
                    <a:lstStyle/>
                    <a:p>
                      <a:endParaRPr lang="en-GB" sz="800" dirty="0"/>
                    </a:p>
                  </a:txBody>
                  <a:tcPr/>
                </a:tc>
                <a:tc>
                  <a:txBody>
                    <a:bodyPr/>
                    <a:lstStyle/>
                    <a:p>
                      <a:pPr algn="ctr"/>
                      <a:r>
                        <a:rPr lang="en-GB" sz="900" dirty="0" smtClean="0"/>
                        <a:t>11</a:t>
                      </a:r>
                      <a:endParaRPr lang="en-GB" sz="900" dirty="0"/>
                    </a:p>
                  </a:txBody>
                  <a:tcPr/>
                </a:tc>
              </a:tr>
              <a:tr h="174085">
                <a:tc>
                  <a:txBody>
                    <a:bodyPr/>
                    <a:lstStyle/>
                    <a:p>
                      <a:endParaRPr lang="en-GB" sz="800" dirty="0"/>
                    </a:p>
                  </a:txBody>
                  <a:tcPr/>
                </a:tc>
                <a:tc>
                  <a:txBody>
                    <a:bodyPr/>
                    <a:lstStyle/>
                    <a:p>
                      <a:pPr algn="ctr"/>
                      <a:r>
                        <a:rPr lang="en-GB" sz="900" dirty="0" smtClean="0"/>
                        <a:t>10</a:t>
                      </a:r>
                      <a:endParaRPr lang="en-GB" sz="900" dirty="0"/>
                    </a:p>
                  </a:txBody>
                  <a:tcPr/>
                </a:tc>
              </a:tr>
              <a:tr h="174085">
                <a:tc>
                  <a:txBody>
                    <a:bodyPr/>
                    <a:lstStyle/>
                    <a:p>
                      <a:endParaRPr lang="en-GB" sz="800" dirty="0"/>
                    </a:p>
                  </a:txBody>
                  <a:tcPr/>
                </a:tc>
                <a:tc>
                  <a:txBody>
                    <a:bodyPr/>
                    <a:lstStyle/>
                    <a:p>
                      <a:pPr algn="ctr"/>
                      <a:r>
                        <a:rPr lang="en-GB" sz="900" dirty="0" smtClean="0"/>
                        <a:t>9</a:t>
                      </a:r>
                      <a:endParaRPr lang="en-GB" sz="900" dirty="0"/>
                    </a:p>
                  </a:txBody>
                  <a:tcPr/>
                </a:tc>
              </a:tr>
              <a:tr h="174085">
                <a:tc>
                  <a:txBody>
                    <a:bodyPr/>
                    <a:lstStyle/>
                    <a:p>
                      <a:endParaRPr lang="en-GB" sz="800" dirty="0"/>
                    </a:p>
                  </a:txBody>
                  <a:tcPr/>
                </a:tc>
                <a:tc>
                  <a:txBody>
                    <a:bodyPr/>
                    <a:lstStyle/>
                    <a:p>
                      <a:pPr algn="ctr"/>
                      <a:r>
                        <a:rPr lang="en-GB" sz="900" dirty="0" smtClean="0"/>
                        <a:t>8</a:t>
                      </a:r>
                      <a:endParaRPr lang="en-GB" sz="900" dirty="0"/>
                    </a:p>
                  </a:txBody>
                  <a:tcPr/>
                </a:tc>
              </a:tr>
              <a:tr h="174085">
                <a:tc>
                  <a:txBody>
                    <a:bodyPr/>
                    <a:lstStyle/>
                    <a:p>
                      <a:endParaRPr lang="en-GB" sz="800" dirty="0"/>
                    </a:p>
                  </a:txBody>
                  <a:tcPr/>
                </a:tc>
                <a:tc>
                  <a:txBody>
                    <a:bodyPr/>
                    <a:lstStyle/>
                    <a:p>
                      <a:pPr algn="ctr"/>
                      <a:r>
                        <a:rPr lang="en-GB" sz="900" dirty="0" smtClean="0"/>
                        <a:t>7</a:t>
                      </a:r>
                      <a:endParaRPr lang="en-GB" sz="900" dirty="0"/>
                    </a:p>
                  </a:txBody>
                  <a:tcPr/>
                </a:tc>
              </a:tr>
              <a:tr h="174085">
                <a:tc>
                  <a:txBody>
                    <a:bodyPr/>
                    <a:lstStyle/>
                    <a:p>
                      <a:endParaRPr lang="en-GB" sz="800" dirty="0"/>
                    </a:p>
                  </a:txBody>
                  <a:tcPr/>
                </a:tc>
                <a:tc>
                  <a:txBody>
                    <a:bodyPr/>
                    <a:lstStyle/>
                    <a:p>
                      <a:pPr algn="ctr"/>
                      <a:r>
                        <a:rPr lang="en-GB" sz="900" dirty="0" smtClean="0"/>
                        <a:t>6</a:t>
                      </a:r>
                      <a:endParaRPr lang="en-GB" sz="900" dirty="0"/>
                    </a:p>
                  </a:txBody>
                  <a:tcPr/>
                </a:tc>
              </a:tr>
              <a:tr h="174085">
                <a:tc>
                  <a:txBody>
                    <a:bodyPr/>
                    <a:lstStyle/>
                    <a:p>
                      <a:endParaRPr lang="en-GB" sz="800" dirty="0"/>
                    </a:p>
                  </a:txBody>
                  <a:tcPr/>
                </a:tc>
                <a:tc>
                  <a:txBody>
                    <a:bodyPr/>
                    <a:lstStyle/>
                    <a:p>
                      <a:pPr algn="ctr"/>
                      <a:r>
                        <a:rPr lang="en-GB" sz="900" dirty="0" smtClean="0"/>
                        <a:t>5</a:t>
                      </a:r>
                      <a:endParaRPr lang="en-GB" sz="900" dirty="0"/>
                    </a:p>
                  </a:txBody>
                  <a:tcPr/>
                </a:tc>
              </a:tr>
              <a:tr h="174085">
                <a:tc>
                  <a:txBody>
                    <a:bodyPr/>
                    <a:lstStyle/>
                    <a:p>
                      <a:endParaRPr lang="en-GB" sz="800" dirty="0"/>
                    </a:p>
                  </a:txBody>
                  <a:tcPr/>
                </a:tc>
                <a:tc>
                  <a:txBody>
                    <a:bodyPr/>
                    <a:lstStyle/>
                    <a:p>
                      <a:pPr algn="ctr"/>
                      <a:r>
                        <a:rPr lang="en-GB" sz="900" dirty="0" smtClean="0"/>
                        <a:t>4</a:t>
                      </a:r>
                      <a:endParaRPr lang="en-GB" sz="900" dirty="0"/>
                    </a:p>
                  </a:txBody>
                  <a:tcPr/>
                </a:tc>
              </a:tr>
              <a:tr h="174085">
                <a:tc>
                  <a:txBody>
                    <a:bodyPr/>
                    <a:lstStyle/>
                    <a:p>
                      <a:endParaRPr lang="en-GB" sz="800" dirty="0"/>
                    </a:p>
                  </a:txBody>
                  <a:tcPr/>
                </a:tc>
                <a:tc>
                  <a:txBody>
                    <a:bodyPr/>
                    <a:lstStyle/>
                    <a:p>
                      <a:pPr algn="ctr"/>
                      <a:r>
                        <a:rPr lang="en-GB" sz="900" dirty="0" smtClean="0"/>
                        <a:t>3</a:t>
                      </a:r>
                      <a:endParaRPr lang="en-GB" sz="900" dirty="0"/>
                    </a:p>
                  </a:txBody>
                  <a:tcPr/>
                </a:tc>
              </a:tr>
              <a:tr h="174085">
                <a:tc>
                  <a:txBody>
                    <a:bodyPr/>
                    <a:lstStyle/>
                    <a:p>
                      <a:endParaRPr lang="en-GB" sz="800" dirty="0"/>
                    </a:p>
                  </a:txBody>
                  <a:tcPr/>
                </a:tc>
                <a:tc>
                  <a:txBody>
                    <a:bodyPr/>
                    <a:lstStyle/>
                    <a:p>
                      <a:pPr algn="ctr"/>
                      <a:r>
                        <a:rPr lang="en-GB" sz="900" dirty="0" smtClean="0"/>
                        <a:t>2</a:t>
                      </a:r>
                      <a:endParaRPr lang="en-GB" sz="900" dirty="0"/>
                    </a:p>
                  </a:txBody>
                  <a:tcPr/>
                </a:tc>
              </a:tr>
              <a:tr h="174085">
                <a:tc>
                  <a:txBody>
                    <a:bodyPr/>
                    <a:lstStyle/>
                    <a:p>
                      <a:endParaRPr lang="en-GB" sz="800" dirty="0"/>
                    </a:p>
                  </a:txBody>
                  <a:tcPr/>
                </a:tc>
                <a:tc>
                  <a:txBody>
                    <a:bodyPr/>
                    <a:lstStyle/>
                    <a:p>
                      <a:pPr algn="ctr"/>
                      <a:r>
                        <a:rPr lang="en-GB" sz="900" dirty="0" smtClean="0"/>
                        <a:t>1</a:t>
                      </a:r>
                      <a:endParaRPr lang="en-GB" sz="900" dirty="0"/>
                    </a:p>
                  </a:txBody>
                  <a:tcPr/>
                </a:tc>
              </a:tr>
              <a:tr h="174085">
                <a:tc>
                  <a:txBody>
                    <a:bodyPr/>
                    <a:lstStyle/>
                    <a:p>
                      <a:endParaRPr lang="en-GB" sz="800" dirty="0"/>
                    </a:p>
                  </a:txBody>
                  <a:tcPr/>
                </a:tc>
                <a:tc>
                  <a:txBody>
                    <a:bodyPr/>
                    <a:lstStyle/>
                    <a:p>
                      <a:pPr algn="ctr"/>
                      <a:endParaRPr lang="en-GB" sz="900" dirty="0"/>
                    </a:p>
                  </a:txBody>
                  <a:tcPr/>
                </a:tc>
              </a:tr>
            </a:tbl>
          </a:graphicData>
        </a:graphic>
      </p:graphicFrame>
    </p:spTree>
    <p:extLst>
      <p:ext uri="{BB962C8B-B14F-4D97-AF65-F5344CB8AC3E}">
        <p14:creationId xmlns:p14="http://schemas.microsoft.com/office/powerpoint/2010/main" val="2779781541"/>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6149</TotalTime>
  <Words>6949</Words>
  <Application>Microsoft Office PowerPoint</Application>
  <PresentationFormat>On-screen Show (4:3)</PresentationFormat>
  <Paragraphs>1289</Paragraphs>
  <Slides>97</Slides>
  <Notes>7</Notes>
  <HiddenSlides>0</HiddenSlides>
  <MMClips>0</MMClips>
  <ScaleCrop>false</ScaleCrop>
  <HeadingPairs>
    <vt:vector size="4" baseType="variant">
      <vt:variant>
        <vt:lpstr>Theme</vt:lpstr>
      </vt:variant>
      <vt:variant>
        <vt:i4>1</vt:i4>
      </vt:variant>
      <vt:variant>
        <vt:lpstr>Slide Titles</vt:lpstr>
      </vt:variant>
      <vt:variant>
        <vt:i4>97</vt:i4>
      </vt:variant>
    </vt:vector>
  </HeadingPairs>
  <TitlesOfParts>
    <vt:vector size="98" baseType="lpstr">
      <vt:lpstr>Default Design</vt:lpstr>
      <vt:lpstr>PowerPoint Presentation</vt:lpstr>
      <vt:lpstr>Statistics Objectives</vt:lpstr>
      <vt:lpstr>Statistics</vt:lpstr>
      <vt:lpstr>Sample Mean : “average”</vt:lpstr>
      <vt:lpstr>Sample Mean : “average”</vt:lpstr>
      <vt:lpstr>Median : “order and middle”</vt:lpstr>
      <vt:lpstr>Median : “order and middle”</vt:lpstr>
      <vt:lpstr>Mode: “most common”</vt:lpstr>
      <vt:lpstr>Mode: “most common”</vt:lpstr>
      <vt:lpstr>Normal Distribution: “the natural distribution”</vt:lpstr>
      <vt:lpstr>Normal Distribution: “the natural distribution</vt:lpstr>
      <vt:lpstr>Normal Distribution: “the natural distribution”</vt:lpstr>
      <vt:lpstr>Normal Distribution: “the natural distribution from basic gene theory”</vt:lpstr>
      <vt:lpstr>Normal Distribution: “the natural distribution from basic gene theory”</vt:lpstr>
      <vt:lpstr>Frequency Distribution</vt:lpstr>
      <vt:lpstr>Normal Distribution: “the natural distribution from basic gene theory”</vt:lpstr>
      <vt:lpstr>Normal Distribution: “the natural distribution from basic gene theory”</vt:lpstr>
      <vt:lpstr>Normal Distribution: “the natural distribution from basic gene theory”</vt:lpstr>
      <vt:lpstr>           Worksheet: 3 Genes for Tallness</vt:lpstr>
      <vt:lpstr>Normal Distribution: “the natural distribution from basic gene theory”</vt:lpstr>
      <vt:lpstr>Normal Distribution: “the natural distribution from basic gene theory”</vt:lpstr>
      <vt:lpstr>Normal Distribution: “the natural distribution from basic gene theory”</vt:lpstr>
      <vt:lpstr>Frequency Distribution Table</vt:lpstr>
      <vt:lpstr>Frequency Distribution Chart</vt:lpstr>
      <vt:lpstr>Normal Distribution: “the natural distribution from basic gene theory”</vt:lpstr>
      <vt:lpstr>The Variance </vt:lpstr>
      <vt:lpstr>The Variance </vt:lpstr>
      <vt:lpstr>The Variance </vt:lpstr>
      <vt:lpstr>The Variance </vt:lpstr>
      <vt:lpstr>The Standard Deviation </vt:lpstr>
      <vt:lpstr>The Standard Deviation </vt:lpstr>
      <vt:lpstr>The Variance and  Standard Deviation </vt:lpstr>
      <vt:lpstr>Special Charactersistics 2: </vt:lpstr>
      <vt:lpstr>PowerPoint Presentation</vt:lpstr>
      <vt:lpstr>Simple Random Sampling</vt:lpstr>
      <vt:lpstr>Confidence Intervals: </vt:lpstr>
      <vt:lpstr>Univariate vs. Bivariate Data</vt:lpstr>
      <vt:lpstr>Percentiles</vt:lpstr>
      <vt:lpstr>The Interquartile Range (IQR)</vt:lpstr>
      <vt:lpstr>The Interquartile Range (IQR)</vt:lpstr>
      <vt:lpstr>Shape of a distribution </vt:lpstr>
      <vt:lpstr>Correlation coefficients</vt:lpstr>
      <vt:lpstr>How to Interpret a Correlation Coefficient</vt:lpstr>
      <vt:lpstr>Scatterplots and Correlation Coefficients</vt:lpstr>
      <vt:lpstr>Several points are evident from the scatterplots.</vt:lpstr>
      <vt:lpstr>What is a Confidence Interval?</vt:lpstr>
      <vt:lpstr>Confidence Intervals</vt:lpstr>
      <vt:lpstr>Confidence Level</vt:lpstr>
      <vt:lpstr>How to Interpret Confidence Intervals</vt:lpstr>
      <vt:lpstr>What is an Experiment?</vt:lpstr>
      <vt:lpstr>Parts of an Experiment</vt:lpstr>
      <vt:lpstr>Parts of an Experiment</vt:lpstr>
      <vt:lpstr>Parts of an Experiment</vt:lpstr>
      <vt:lpstr>Characteristics of a Well-Designed Experiment</vt:lpstr>
      <vt:lpstr>Characteristics of a Well-Designed Experiment</vt:lpstr>
      <vt:lpstr>Placebo Effect</vt:lpstr>
      <vt:lpstr>Data Collection Methods</vt:lpstr>
      <vt:lpstr>Data Collection Methods: Pros and Cons</vt:lpstr>
      <vt:lpstr>Bias in Survey Sampling</vt:lpstr>
      <vt:lpstr>What is Probability?</vt:lpstr>
      <vt:lpstr>Tests of Significance</vt:lpstr>
      <vt:lpstr>PowerPoint Presentation</vt:lpstr>
      <vt:lpstr>Variables:</vt:lpstr>
      <vt:lpstr>Qualitative vs. Quantitative Variables</vt:lpstr>
      <vt:lpstr>Discrete vs. Continuous Variables </vt:lpstr>
      <vt:lpstr>Populations and Samples</vt:lpstr>
      <vt:lpstr>Variability</vt:lpstr>
      <vt:lpstr>Measures of Data Position</vt:lpstr>
      <vt:lpstr>Quartiles</vt:lpstr>
      <vt:lpstr>Standard Scores (z-Scores)</vt:lpstr>
      <vt:lpstr>Here is how to interpret z-scores.</vt:lpstr>
      <vt:lpstr>Shape of a distribution </vt:lpstr>
      <vt:lpstr>Student's t Distribution</vt:lpstr>
      <vt:lpstr>Why Use the t Distribution?</vt:lpstr>
      <vt:lpstr>Degrees of Freedom</vt:lpstr>
      <vt:lpstr>When to Use the t Distribution</vt:lpstr>
      <vt:lpstr>Chi-Square Distribution</vt:lpstr>
      <vt:lpstr>Difference Between Proportions</vt:lpstr>
      <vt:lpstr>Difference Between Proportions</vt:lpstr>
      <vt:lpstr>Difference Between Means</vt:lpstr>
      <vt:lpstr>Difference Between Means</vt:lpstr>
      <vt:lpstr>What is Hypothesis Testing?</vt:lpstr>
      <vt:lpstr>Can We Accept the Null Hypothesis?</vt:lpstr>
      <vt:lpstr>Magnesium therapy for  pre-eclampsia </vt:lpstr>
      <vt:lpstr>Pre-eclampsia</vt:lpstr>
      <vt:lpstr>Eclampsia </vt:lpstr>
      <vt:lpstr>Therapy for pre-eclampsia </vt:lpstr>
      <vt:lpstr>Magpie Trial </vt:lpstr>
      <vt:lpstr>Magpie Trial</vt:lpstr>
      <vt:lpstr>Magpie Trial </vt:lpstr>
      <vt:lpstr>Magpie Trial </vt:lpstr>
      <vt:lpstr>Magpie Trial Results</vt:lpstr>
      <vt:lpstr>Magpie Trial Conclusion </vt:lpstr>
      <vt:lpstr>Magpie Trial </vt:lpstr>
      <vt:lpstr>Magpie Trial </vt:lpstr>
      <vt:lpstr>Conclusion </vt:lpstr>
      <vt:lpstr>The Chisale-Francis Experiment 2013</vt:lpstr>
    </vt:vector>
  </TitlesOfParts>
  <Company>University of Warwick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Heads of Department away day, May 2008</dc:title>
  <dc:creator>John Dale</dc:creator>
  <cp:lastModifiedBy>user1</cp:lastModifiedBy>
  <cp:revision>230</cp:revision>
  <dcterms:created xsi:type="dcterms:W3CDTF">2008-05-05T08:42:05Z</dcterms:created>
  <dcterms:modified xsi:type="dcterms:W3CDTF">2013-05-27T11:46:19Z</dcterms:modified>
</cp:coreProperties>
</file>