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7"/>
  </p:notesMasterIdLst>
  <p:handoutMasterIdLst>
    <p:handoutMasterId r:id="rId28"/>
  </p:handoutMasterIdLst>
  <p:sldIdLst>
    <p:sldId id="256" r:id="rId2"/>
    <p:sldId id="292" r:id="rId3"/>
    <p:sldId id="317" r:id="rId4"/>
    <p:sldId id="318" r:id="rId5"/>
    <p:sldId id="319" r:id="rId6"/>
    <p:sldId id="291" r:id="rId7"/>
    <p:sldId id="320" r:id="rId8"/>
    <p:sldId id="321" r:id="rId9"/>
    <p:sldId id="322" r:id="rId10"/>
    <p:sldId id="293" r:id="rId11"/>
    <p:sldId id="288" r:id="rId12"/>
    <p:sldId id="289" r:id="rId13"/>
    <p:sldId id="306" r:id="rId14"/>
    <p:sldId id="308" r:id="rId15"/>
    <p:sldId id="307" r:id="rId16"/>
    <p:sldId id="290" r:id="rId17"/>
    <p:sldId id="309" r:id="rId18"/>
    <p:sldId id="310" r:id="rId19"/>
    <p:sldId id="323" r:id="rId20"/>
    <p:sldId id="311" r:id="rId21"/>
    <p:sldId id="312" r:id="rId22"/>
    <p:sldId id="313" r:id="rId23"/>
    <p:sldId id="316" r:id="rId24"/>
    <p:sldId id="315" r:id="rId25"/>
    <p:sldId id="324" r:id="rId26"/>
  </p:sldIdLst>
  <p:sldSz cx="9144000" cy="6858000" type="screen4x3"/>
  <p:notesSz cx="6797675" cy="987425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9E7E9"/>
    <a:srgbClr val="FFFFC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576" autoAdjust="0"/>
  </p:normalViewPr>
  <p:slideViewPr>
    <p:cSldViewPr>
      <p:cViewPr>
        <p:scale>
          <a:sx n="100" d="100"/>
          <a:sy n="100" d="100"/>
        </p:scale>
        <p:origin x="-7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2034" name="Rectangle 2"/>
          <p:cNvSpPr>
            <a:spLocks noGrp="1" noChangeArrowheads="1"/>
          </p:cNvSpPr>
          <p:nvPr>
            <p:ph type="hdr" sz="quarter"/>
          </p:nvPr>
        </p:nvSpPr>
        <p:spPr bwMode="auto">
          <a:xfrm>
            <a:off x="0" y="0"/>
            <a:ext cx="2945659" cy="49330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GB"/>
          </a:p>
        </p:txBody>
      </p:sp>
      <p:sp>
        <p:nvSpPr>
          <p:cNvPr id="172035" name="Rectangle 3"/>
          <p:cNvSpPr>
            <a:spLocks noGrp="1" noChangeArrowheads="1"/>
          </p:cNvSpPr>
          <p:nvPr>
            <p:ph type="dt" sz="quarter" idx="1"/>
          </p:nvPr>
        </p:nvSpPr>
        <p:spPr bwMode="auto">
          <a:xfrm>
            <a:off x="3850444" y="0"/>
            <a:ext cx="2945659" cy="49330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GB"/>
          </a:p>
        </p:txBody>
      </p:sp>
      <p:sp>
        <p:nvSpPr>
          <p:cNvPr id="172036" name="Rectangle 4"/>
          <p:cNvSpPr>
            <a:spLocks noGrp="1" noChangeArrowheads="1"/>
          </p:cNvSpPr>
          <p:nvPr>
            <p:ph type="ftr" sz="quarter" idx="2"/>
          </p:nvPr>
        </p:nvSpPr>
        <p:spPr bwMode="auto">
          <a:xfrm>
            <a:off x="0" y="9379329"/>
            <a:ext cx="2945659" cy="493309"/>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GB"/>
          </a:p>
        </p:txBody>
      </p:sp>
      <p:sp>
        <p:nvSpPr>
          <p:cNvPr id="172037" name="Rectangle 5"/>
          <p:cNvSpPr>
            <a:spLocks noGrp="1" noChangeArrowheads="1"/>
          </p:cNvSpPr>
          <p:nvPr>
            <p:ph type="sldNum" sz="quarter" idx="3"/>
          </p:nvPr>
        </p:nvSpPr>
        <p:spPr bwMode="auto">
          <a:xfrm>
            <a:off x="3850444" y="9379329"/>
            <a:ext cx="2945659" cy="493309"/>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3DEA1CC6-65B2-4968-8CBC-2080EF3CBC35}" type="slidenum">
              <a:rPr lang="en-GB"/>
              <a:pPr>
                <a:defRPr/>
              </a:pPr>
              <a:t>‹#›</a:t>
            </a:fld>
            <a:endParaRPr lang="en-GB"/>
          </a:p>
        </p:txBody>
      </p:sp>
    </p:spTree>
    <p:extLst>
      <p:ext uri="{BB962C8B-B14F-4D97-AF65-F5344CB8AC3E}">
        <p14:creationId xmlns="" xmlns:p14="http://schemas.microsoft.com/office/powerpoint/2010/main" val="26036885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6189" cy="49371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899" y="1"/>
            <a:ext cx="2946189" cy="493712"/>
          </a:xfrm>
          <a:prstGeom prst="rect">
            <a:avLst/>
          </a:prstGeom>
        </p:spPr>
        <p:txBody>
          <a:bodyPr vert="horz" lIns="91440" tIns="45720" rIns="91440" bIns="45720" rtlCol="0"/>
          <a:lstStyle>
            <a:lvl1pPr algn="r">
              <a:defRPr sz="1200"/>
            </a:lvl1pPr>
          </a:lstStyle>
          <a:p>
            <a:fld id="{F50930DF-BE0F-46C9-9C10-59DEF2E55D47}" type="datetimeFigureOut">
              <a:rPr lang="en-GB" smtClean="0"/>
              <a:pPr/>
              <a:t>20/02/2013</a:t>
            </a:fld>
            <a:endParaRPr lang="en-GB"/>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690269"/>
            <a:ext cx="5438140" cy="44434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378956"/>
            <a:ext cx="2946189" cy="49371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899" y="9378956"/>
            <a:ext cx="2946189" cy="493712"/>
          </a:xfrm>
          <a:prstGeom prst="rect">
            <a:avLst/>
          </a:prstGeom>
        </p:spPr>
        <p:txBody>
          <a:bodyPr vert="horz" lIns="91440" tIns="45720" rIns="91440" bIns="45720" rtlCol="0" anchor="b"/>
          <a:lstStyle>
            <a:lvl1pPr algn="r">
              <a:defRPr sz="1200"/>
            </a:lvl1pPr>
          </a:lstStyle>
          <a:p>
            <a:fld id="{E7007540-AC0B-4609-AE97-952CCEBA598D}" type="slidenum">
              <a:rPr lang="en-GB" smtClean="0"/>
              <a:pPr/>
              <a:t>‹#›</a:t>
            </a:fld>
            <a:endParaRPr lang="en-GB"/>
          </a:p>
        </p:txBody>
      </p:sp>
    </p:spTree>
    <p:extLst>
      <p:ext uri="{BB962C8B-B14F-4D97-AF65-F5344CB8AC3E}">
        <p14:creationId xmlns="" xmlns:p14="http://schemas.microsoft.com/office/powerpoint/2010/main" val="718423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For comparison: Within ten miles of Coventry CC there are 134 GP practices (if you say an average of 2 doctors per practice,</a:t>
            </a:r>
            <a:r>
              <a:rPr lang="en-GB" baseline="0" dirty="0" smtClean="0"/>
              <a:t> and this is conservative!) that is 268 GPs without counting all of the doctors in hospitals in the area.</a:t>
            </a:r>
            <a:r>
              <a:rPr lang="en-GB" dirty="0" smtClean="0"/>
              <a:t> </a:t>
            </a:r>
          </a:p>
          <a:p>
            <a:endParaRPr lang="en-GB" dirty="0" smtClean="0"/>
          </a:p>
          <a:p>
            <a:r>
              <a:rPr lang="en-GB" dirty="0" smtClean="0"/>
              <a:t>Note there are midwives</a:t>
            </a:r>
            <a:r>
              <a:rPr lang="en-GB" baseline="0" dirty="0" smtClean="0"/>
              <a:t> and nurses but very few medical doctors</a:t>
            </a:r>
          </a:p>
          <a:p>
            <a:endParaRPr lang="en-GB" dirty="0"/>
          </a:p>
        </p:txBody>
      </p:sp>
      <p:sp>
        <p:nvSpPr>
          <p:cNvPr id="4" name="Slide Number Placeholder 3"/>
          <p:cNvSpPr>
            <a:spLocks noGrp="1"/>
          </p:cNvSpPr>
          <p:nvPr>
            <p:ph type="sldNum" sz="quarter" idx="10"/>
          </p:nvPr>
        </p:nvSpPr>
        <p:spPr/>
        <p:txBody>
          <a:bodyPr/>
          <a:lstStyle/>
          <a:p>
            <a:fld id="{E7007540-AC0B-4609-AE97-952CCEBA598D}" type="slidenum">
              <a:rPr lang="en-GB" smtClean="0"/>
              <a:pPr/>
              <a:t>6</a:t>
            </a:fld>
            <a:endParaRPr lang="en-GB"/>
          </a:p>
        </p:txBody>
      </p:sp>
    </p:spTree>
    <p:extLst>
      <p:ext uri="{BB962C8B-B14F-4D97-AF65-F5344CB8AC3E}">
        <p14:creationId xmlns="" xmlns:p14="http://schemas.microsoft.com/office/powerpoint/2010/main" val="1512297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Maternal and neonatal mortality and morbidity remain major challenges to improving health in Malawi. Malawi, for example, has a maternal mortality ratio of 675/100,000 and neonatal mortality rate of 30/1000 births.  One way of dealing with this problem is to provide Emergency Obstetric and New born Care (</a:t>
            </a:r>
            <a:r>
              <a:rPr lang="en-GB" sz="1200" kern="1200" dirty="0" err="1" smtClean="0">
                <a:solidFill>
                  <a:schemeClr val="tx1"/>
                </a:solidFill>
                <a:effectLst/>
                <a:latin typeface="+mn-lt"/>
                <a:ea typeface="+mn-ea"/>
                <a:cs typeface="+mn-cs"/>
              </a:rPr>
              <a:t>EmONC</a:t>
            </a:r>
            <a:r>
              <a:rPr lang="en-GB" sz="1200" kern="1200" dirty="0" smtClean="0">
                <a:solidFill>
                  <a:schemeClr val="tx1"/>
                </a:solidFill>
                <a:effectLst/>
                <a:latin typeface="+mn-lt"/>
                <a:ea typeface="+mn-ea"/>
                <a:cs typeface="+mn-cs"/>
              </a:rPr>
              <a:t>). Malawi has a shortage of medical doctors who can offer </a:t>
            </a:r>
            <a:r>
              <a:rPr lang="en-GB" sz="1200" kern="1200" dirty="0" err="1" smtClean="0">
                <a:solidFill>
                  <a:schemeClr val="tx1"/>
                </a:solidFill>
                <a:effectLst/>
                <a:latin typeface="+mn-lt"/>
                <a:ea typeface="+mn-ea"/>
                <a:cs typeface="+mn-cs"/>
              </a:rPr>
              <a:t>EmONC</a:t>
            </a:r>
            <a:r>
              <a:rPr lang="en-GB" sz="1200" kern="1200" dirty="0" smtClean="0">
                <a:solidFill>
                  <a:schemeClr val="tx1"/>
                </a:solidFill>
                <a:effectLst/>
                <a:latin typeface="+mn-lt"/>
                <a:ea typeface="+mn-ea"/>
                <a:cs typeface="+mn-cs"/>
              </a:rPr>
              <a:t>. To compensate for this shortage, the Government introduced formal training of Non-Physician Clinicians (NPCs) known as Clinical Officers in Malawi in 1976 to offer such services.  They are a major human resource for health in Malawi as far as clinical services are concerned and yet lack a clear professional support and supervision policy. Strengthening the position of NPCs has the potential to expand cost-effective, quality services to under-serviced areas, and thereby improve equitable access to care which will in turn reduce maternal and neonatal mortality and morbidity. </a:t>
            </a:r>
          </a:p>
          <a:p>
            <a:endParaRPr lang="en-GB" dirty="0"/>
          </a:p>
        </p:txBody>
      </p:sp>
      <p:sp>
        <p:nvSpPr>
          <p:cNvPr id="4" name="Slide Number Placeholder 3"/>
          <p:cNvSpPr>
            <a:spLocks noGrp="1"/>
          </p:cNvSpPr>
          <p:nvPr>
            <p:ph type="sldNum" sz="quarter" idx="10"/>
          </p:nvPr>
        </p:nvSpPr>
        <p:spPr/>
        <p:txBody>
          <a:bodyPr/>
          <a:lstStyle/>
          <a:p>
            <a:fld id="{E7007540-AC0B-4609-AE97-952CCEBA598D}" type="slidenum">
              <a:rPr lang="en-GB" smtClean="0"/>
              <a:pPr/>
              <a:t>10</a:t>
            </a:fld>
            <a:endParaRPr lang="en-GB"/>
          </a:p>
        </p:txBody>
      </p:sp>
    </p:spTree>
    <p:extLst>
      <p:ext uri="{BB962C8B-B14F-4D97-AF65-F5344CB8AC3E}">
        <p14:creationId xmlns="" xmlns:p14="http://schemas.microsoft.com/office/powerpoint/2010/main" val="868703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Approx</a:t>
            </a:r>
            <a:r>
              <a:rPr lang="en-GB" dirty="0" smtClean="0"/>
              <a:t> 51 million in England</a:t>
            </a:r>
          </a:p>
          <a:p>
            <a:r>
              <a:rPr lang="en-GB" dirty="0" smtClean="0"/>
              <a:t>3rd largest lake in Africa,</a:t>
            </a:r>
            <a:r>
              <a:rPr lang="en-GB" baseline="0" dirty="0" smtClean="0"/>
              <a:t> 8</a:t>
            </a:r>
            <a:r>
              <a:rPr lang="en-GB" baseline="30000" dirty="0" smtClean="0"/>
              <a:t>th</a:t>
            </a:r>
            <a:r>
              <a:rPr lang="en-GB" baseline="0" dirty="0" smtClean="0"/>
              <a:t> in the world 365 miles long 52 wide (calendar lake) </a:t>
            </a:r>
          </a:p>
          <a:p>
            <a:r>
              <a:rPr lang="en-GB" baseline="0" dirty="0" smtClean="0"/>
              <a:t>David </a:t>
            </a:r>
            <a:r>
              <a:rPr lang="en-GB" baseline="0" dirty="0" err="1" smtClean="0"/>
              <a:t>Livingstones</a:t>
            </a:r>
            <a:r>
              <a:rPr lang="en-GB" baseline="0" dirty="0" smtClean="0"/>
              <a:t> name for the lake was Lake Nyasa not realising that Nyasa meant ‘lake’ in the local language so ‘Lake </a:t>
            </a:r>
            <a:r>
              <a:rPr lang="en-GB" baseline="0" dirty="0" err="1" smtClean="0"/>
              <a:t>Lake</a:t>
            </a:r>
            <a:r>
              <a:rPr lang="en-GB" baseline="0" dirty="0" smtClean="0"/>
              <a:t>’</a:t>
            </a:r>
            <a:endParaRPr lang="en-GB" dirty="0"/>
          </a:p>
        </p:txBody>
      </p:sp>
      <p:sp>
        <p:nvSpPr>
          <p:cNvPr id="4" name="Slide Number Placeholder 3"/>
          <p:cNvSpPr>
            <a:spLocks noGrp="1"/>
          </p:cNvSpPr>
          <p:nvPr>
            <p:ph type="sldNum" sz="quarter" idx="10"/>
          </p:nvPr>
        </p:nvSpPr>
        <p:spPr/>
        <p:txBody>
          <a:bodyPr/>
          <a:lstStyle/>
          <a:p>
            <a:fld id="{E7007540-AC0B-4609-AE97-952CCEBA598D}" type="slidenum">
              <a:rPr lang="en-GB" smtClean="0"/>
              <a:pPr/>
              <a:t>13</a:t>
            </a:fld>
            <a:endParaRPr lang="en-GB"/>
          </a:p>
        </p:txBody>
      </p:sp>
    </p:spTree>
    <p:extLst>
      <p:ext uri="{BB962C8B-B14F-4D97-AF65-F5344CB8AC3E}">
        <p14:creationId xmlns="" xmlns:p14="http://schemas.microsoft.com/office/powerpoint/2010/main" val="3155911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007540-AC0B-4609-AE97-952CCEBA598D}" type="slidenum">
              <a:rPr lang="en-GB" smtClean="0"/>
              <a:pPr/>
              <a:t>14</a:t>
            </a:fld>
            <a:endParaRPr lang="en-GB"/>
          </a:p>
        </p:txBody>
      </p:sp>
    </p:spTree>
    <p:extLst>
      <p:ext uri="{BB962C8B-B14F-4D97-AF65-F5344CB8AC3E}">
        <p14:creationId xmlns="" xmlns:p14="http://schemas.microsoft.com/office/powerpoint/2010/main" val="2830917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007540-AC0B-4609-AE97-952CCEBA598D}" type="slidenum">
              <a:rPr lang="en-GB" smtClean="0"/>
              <a:pPr/>
              <a:t>18</a:t>
            </a:fld>
            <a:endParaRPr lang="en-GB"/>
          </a:p>
        </p:txBody>
      </p:sp>
    </p:spTree>
    <p:extLst>
      <p:ext uri="{BB962C8B-B14F-4D97-AF65-F5344CB8AC3E}">
        <p14:creationId xmlns="" xmlns:p14="http://schemas.microsoft.com/office/powerpoint/2010/main" val="40300263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study will be conducted in Districts within the central and northern regions of Malawi.  There are a total of 14 districts in these regions which will be randomised to either intervention or control (</a:t>
            </a:r>
            <a:r>
              <a:rPr lang="en-GB" sz="1200" kern="1200" dirty="0" err="1" smtClean="0">
                <a:solidFill>
                  <a:schemeClr val="tx1"/>
                </a:solidFill>
                <a:effectLst/>
                <a:latin typeface="+mn-lt"/>
                <a:ea typeface="+mn-ea"/>
                <a:cs typeface="+mn-cs"/>
              </a:rPr>
              <a:t>Dedza</a:t>
            </a:r>
            <a:r>
              <a:rPr lang="en-GB" sz="1200" kern="1200" dirty="0" smtClean="0">
                <a:solidFill>
                  <a:schemeClr val="tx1"/>
                </a:solidFill>
                <a:effectLst/>
                <a:latin typeface="+mn-lt"/>
                <a:ea typeface="+mn-ea"/>
                <a:cs typeface="+mn-cs"/>
              </a:rPr>
              <a:t>, Dowa, </a:t>
            </a:r>
            <a:r>
              <a:rPr lang="en-GB" sz="1200" kern="1200" dirty="0" err="1" smtClean="0">
                <a:solidFill>
                  <a:schemeClr val="tx1"/>
                </a:solidFill>
                <a:effectLst/>
                <a:latin typeface="+mn-lt"/>
                <a:ea typeface="+mn-ea"/>
                <a:cs typeface="+mn-cs"/>
              </a:rPr>
              <a:t>Kasungu</a:t>
            </a:r>
            <a:r>
              <a:rPr lang="en-GB" sz="1200" kern="1200" dirty="0" smtClean="0">
                <a:solidFill>
                  <a:schemeClr val="tx1"/>
                </a:solidFill>
                <a:effectLst/>
                <a:latin typeface="+mn-lt"/>
                <a:ea typeface="+mn-ea"/>
                <a:cs typeface="+mn-cs"/>
              </a:rPr>
              <a:t>, Lilongwe, </a:t>
            </a:r>
            <a:r>
              <a:rPr lang="en-GB" sz="1200" kern="1200" dirty="0" err="1" smtClean="0">
                <a:solidFill>
                  <a:schemeClr val="tx1"/>
                </a:solidFill>
                <a:effectLst/>
                <a:latin typeface="+mn-lt"/>
                <a:ea typeface="+mn-ea"/>
                <a:cs typeface="+mn-cs"/>
              </a:rPr>
              <a:t>Mchinji</a:t>
            </a:r>
            <a:r>
              <a:rPr lang="en-GB" sz="1200" kern="1200" dirty="0" smtClean="0">
                <a:solidFill>
                  <a:schemeClr val="tx1"/>
                </a:solidFill>
                <a:effectLst/>
                <a:latin typeface="+mn-lt"/>
                <a:ea typeface="+mn-ea"/>
                <a:cs typeface="+mn-cs"/>
              </a:rPr>
              <a:t> , </a:t>
            </a:r>
            <a:r>
              <a:rPr lang="en-GB" sz="1200" kern="1200" dirty="0" err="1" smtClean="0">
                <a:solidFill>
                  <a:schemeClr val="tx1"/>
                </a:solidFill>
                <a:effectLst/>
                <a:latin typeface="+mn-lt"/>
                <a:ea typeface="+mn-ea"/>
                <a:cs typeface="+mn-cs"/>
              </a:rPr>
              <a:t>Nkhotakota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Ntcheu</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Ntchisi</a:t>
            </a:r>
            <a:r>
              <a:rPr lang="en-GB" sz="1200" kern="1200" dirty="0" smtClean="0">
                <a:solidFill>
                  <a:schemeClr val="tx1"/>
                </a:solidFill>
                <a:effectLst/>
                <a:latin typeface="+mn-lt"/>
                <a:ea typeface="+mn-ea"/>
                <a:cs typeface="+mn-cs"/>
              </a:rPr>
              <a:t> , </a:t>
            </a:r>
            <a:r>
              <a:rPr lang="en-GB" sz="1200" kern="1200" dirty="0" err="1" smtClean="0">
                <a:solidFill>
                  <a:schemeClr val="tx1"/>
                </a:solidFill>
                <a:effectLst/>
                <a:latin typeface="+mn-lt"/>
                <a:ea typeface="+mn-ea"/>
                <a:cs typeface="+mn-cs"/>
              </a:rPr>
              <a:t>Salima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Chitipa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Karonga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Mzimba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Nkhata</a:t>
            </a:r>
            <a:r>
              <a:rPr lang="en-GB" sz="1200" kern="1200" dirty="0" smtClean="0">
                <a:solidFill>
                  <a:schemeClr val="tx1"/>
                </a:solidFill>
                <a:effectLst/>
                <a:latin typeface="+mn-lt"/>
                <a:ea typeface="+mn-ea"/>
                <a:cs typeface="+mn-cs"/>
              </a:rPr>
              <a:t> Bay , </a:t>
            </a:r>
            <a:r>
              <a:rPr lang="en-GB" sz="1200" kern="1200" dirty="0" err="1" smtClean="0">
                <a:solidFill>
                  <a:schemeClr val="tx1"/>
                </a:solidFill>
                <a:effectLst/>
                <a:latin typeface="+mn-lt"/>
                <a:ea typeface="+mn-ea"/>
                <a:cs typeface="+mn-cs"/>
              </a:rPr>
              <a:t>Rumphi</a:t>
            </a:r>
            <a:r>
              <a:rPr lang="en-GB" sz="1200" kern="1200" dirty="0" smtClean="0">
                <a:solidFill>
                  <a:schemeClr val="tx1"/>
                </a:solidFill>
                <a:effectLst/>
                <a:latin typeface="+mn-lt"/>
                <a:ea typeface="+mn-ea"/>
                <a:cs typeface="+mn-cs"/>
              </a:rPr>
              <a:t>). A pragmatic decision was made that as Lilongwe is such a large district it would be divided into two with one half randomised to intervention and the other to control making a total of 15 districts. Stratified randomisation of the districts, to ensure the two groups are comparable will be carried out by a statistician at the University of Warwick, UK who will then inform the study team of the outcome.  There will be 8 intervention districts and 7 controls. Control districts will be offered the intervention at the end of the trial as part of a randomised waiting-list design. </a:t>
            </a:r>
          </a:p>
          <a:p>
            <a:endParaRPr lang="en-GB" dirty="0"/>
          </a:p>
        </p:txBody>
      </p:sp>
      <p:sp>
        <p:nvSpPr>
          <p:cNvPr id="4" name="Slide Number Placeholder 3"/>
          <p:cNvSpPr>
            <a:spLocks noGrp="1"/>
          </p:cNvSpPr>
          <p:nvPr>
            <p:ph type="sldNum" sz="quarter" idx="10"/>
          </p:nvPr>
        </p:nvSpPr>
        <p:spPr/>
        <p:txBody>
          <a:bodyPr/>
          <a:lstStyle/>
          <a:p>
            <a:fld id="{E7007540-AC0B-4609-AE97-952CCEBA598D}" type="slidenum">
              <a:rPr lang="en-GB" smtClean="0"/>
              <a:pPr/>
              <a:t>21</a:t>
            </a:fld>
            <a:endParaRPr lang="en-GB"/>
          </a:p>
        </p:txBody>
      </p:sp>
    </p:spTree>
    <p:extLst>
      <p:ext uri="{BB962C8B-B14F-4D97-AF65-F5344CB8AC3E}">
        <p14:creationId xmlns="" xmlns:p14="http://schemas.microsoft.com/office/powerpoint/2010/main" val="15648327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Primary data will be extracted from the maternity log (Malawi Ministry of Health Maternity Register, Ver. 2 (July 2008)) at the district hospital and rural hospitals in each district by the two research assistants monitored by the local and UK team. Other facilities within the district (e.g. health Centres) also complete the same maternity log book from which summary data is returned to the district hospital on a monthly basis. This data will also be gathered by the researchers and the combined data will make up a complete picture of the districts. Data will be collected at three points in time retrospectively (i.e. the year leading up to date). Baseline data will be collected on cases (from the maternity logs and summary logs) for the 12 months prior to the date the training was delivered with two follow-ups at 12 monthly intervals. A paper Case Report Form (CRF) will be produced to facilitate data collection. Data will then be transferred to an MS Excel </a:t>
            </a:r>
            <a:r>
              <a:rPr lang="en-GB" sz="1200" kern="1200" dirty="0" err="1" smtClean="0">
                <a:solidFill>
                  <a:schemeClr val="tx1"/>
                </a:solidFill>
                <a:effectLst/>
                <a:latin typeface="+mn-lt"/>
                <a:ea typeface="+mn-ea"/>
                <a:cs typeface="+mn-cs"/>
              </a:rPr>
              <a:t>spreadsheet</a:t>
            </a:r>
            <a:r>
              <a:rPr lang="en-GB" sz="1200" kern="1200" dirty="0" smtClean="0">
                <a:solidFill>
                  <a:schemeClr val="tx1"/>
                </a:solidFill>
                <a:effectLst/>
                <a:latin typeface="+mn-lt"/>
                <a:ea typeface="+mn-ea"/>
                <a:cs typeface="+mn-cs"/>
              </a:rPr>
              <a:t> for transfer to the study database.</a:t>
            </a:r>
          </a:p>
          <a:p>
            <a:endParaRPr lang="en-GB" dirty="0"/>
          </a:p>
        </p:txBody>
      </p:sp>
      <p:sp>
        <p:nvSpPr>
          <p:cNvPr id="4" name="Slide Number Placeholder 3"/>
          <p:cNvSpPr>
            <a:spLocks noGrp="1"/>
          </p:cNvSpPr>
          <p:nvPr>
            <p:ph type="sldNum" sz="quarter" idx="10"/>
          </p:nvPr>
        </p:nvSpPr>
        <p:spPr/>
        <p:txBody>
          <a:bodyPr/>
          <a:lstStyle/>
          <a:p>
            <a:fld id="{E7007540-AC0B-4609-AE97-952CCEBA598D}" type="slidenum">
              <a:rPr lang="en-GB" smtClean="0"/>
              <a:pPr/>
              <a:t>22</a:t>
            </a:fld>
            <a:endParaRPr lang="en-GB"/>
          </a:p>
        </p:txBody>
      </p:sp>
    </p:spTree>
    <p:extLst>
      <p:ext uri="{BB962C8B-B14F-4D97-AF65-F5344CB8AC3E}">
        <p14:creationId xmlns="" xmlns:p14="http://schemas.microsoft.com/office/powerpoint/2010/main" val="2326631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007540-AC0B-4609-AE97-952CCEBA598D}" type="slidenum">
              <a:rPr lang="en-GB" smtClean="0"/>
              <a:pPr/>
              <a:t>23</a:t>
            </a:fld>
            <a:endParaRPr lang="en-GB"/>
          </a:p>
        </p:txBody>
      </p:sp>
    </p:spTree>
    <p:extLst>
      <p:ext uri="{BB962C8B-B14F-4D97-AF65-F5344CB8AC3E}">
        <p14:creationId xmlns="" xmlns:p14="http://schemas.microsoft.com/office/powerpoint/2010/main" val="35910427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2" cstate="print"/>
          <a:srcRect/>
          <a:stretch>
            <a:fillRect/>
          </a:stretch>
        </p:blipFill>
        <p:spPr bwMode="auto">
          <a:xfrm>
            <a:off x="0" y="4614863"/>
            <a:ext cx="9144000" cy="2270125"/>
          </a:xfrm>
          <a:prstGeom prst="rect">
            <a:avLst/>
          </a:prstGeom>
          <a:noFill/>
          <a:ln w="9525">
            <a:noFill/>
            <a:miter lim="800000"/>
            <a:headEnd/>
            <a:tailEnd/>
          </a:ln>
        </p:spPr>
      </p:pic>
      <p:sp>
        <p:nvSpPr>
          <p:cNvPr id="9" name="Title 8"/>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pic>
        <p:nvPicPr>
          <p:cNvPr id="1026" name="a847812f-e8fa-4c9a-9c15-a73321ee2f28" descr="4F76351B-CF43-49EB-BFA5-9D77B32114AE@warwick"/>
          <p:cNvPicPr>
            <a:picLocks noChangeAspect="1" noChangeArrowheads="1"/>
          </p:cNvPicPr>
          <p:nvPr userDrawn="1"/>
        </p:nvPicPr>
        <p:blipFill>
          <a:blip r:embed="rId3" cstate="print"/>
          <a:srcRect/>
          <a:stretch>
            <a:fillRect/>
          </a:stretch>
        </p:blipFill>
        <p:spPr bwMode="auto">
          <a:xfrm>
            <a:off x="7761078" y="188640"/>
            <a:ext cx="1143656" cy="72008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4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5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6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7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8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NUL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42691" name="Text Box 3"/>
          <p:cNvSpPr txBox="1">
            <a:spLocks noChangeArrowheads="1"/>
          </p:cNvSpPr>
          <p:nvPr userDrawn="1"/>
        </p:nvSpPr>
        <p:spPr bwMode="auto">
          <a:xfrm>
            <a:off x="539750" y="1374775"/>
            <a:ext cx="8280400" cy="3506788"/>
          </a:xfrm>
          <a:prstGeom prst="rect">
            <a:avLst/>
          </a:prstGeom>
          <a:noFill/>
          <a:ln w="9525">
            <a:noFill/>
            <a:miter lim="800000"/>
            <a:headEnd/>
            <a:tailEnd/>
          </a:ln>
          <a:effectLst/>
        </p:spPr>
        <p:txBody>
          <a:bodyPr>
            <a:spAutoFit/>
          </a:bodyPr>
          <a:lstStyle/>
          <a:p>
            <a:pPr>
              <a:spcBef>
                <a:spcPct val="50000"/>
              </a:spcBef>
              <a:defRPr/>
            </a:pPr>
            <a:endParaRPr lang="en-GB" sz="3200"/>
          </a:p>
          <a:p>
            <a:pPr>
              <a:spcBef>
                <a:spcPct val="50000"/>
              </a:spcBef>
              <a:defRPr/>
            </a:pPr>
            <a:endParaRPr lang="en-GB" sz="3200"/>
          </a:p>
          <a:p>
            <a:pPr>
              <a:spcBef>
                <a:spcPct val="50000"/>
              </a:spcBef>
              <a:defRPr/>
            </a:pPr>
            <a:endParaRPr lang="en-GB" sz="3200"/>
          </a:p>
          <a:p>
            <a:pPr>
              <a:spcBef>
                <a:spcPct val="50000"/>
              </a:spcBef>
              <a:defRPr/>
            </a:pPr>
            <a:endParaRPr lang="en-GB" sz="3200"/>
          </a:p>
          <a:p>
            <a:pPr>
              <a:spcBef>
                <a:spcPct val="50000"/>
              </a:spcBef>
              <a:defRPr/>
            </a:pPr>
            <a:endParaRPr lang="en-GB" sz="3200"/>
          </a:p>
        </p:txBody>
      </p:sp>
      <p:pic>
        <p:nvPicPr>
          <p:cNvPr id="4" name="a847812f-e8fa-4c9a-9c15-a73321ee2f28" descr="4F76351B-CF43-49EB-BFA5-9D77B32114AE@warwick"/>
          <p:cNvPicPr>
            <a:picLocks noChangeAspect="1" noChangeArrowheads="1"/>
          </p:cNvPicPr>
          <p:nvPr userDrawn="1"/>
        </p:nvPicPr>
        <p:blipFill>
          <a:blip r:embed="rId21" cstate="print"/>
          <a:srcRect/>
          <a:stretch>
            <a:fillRect/>
          </a:stretch>
        </p:blipFill>
        <p:spPr bwMode="auto">
          <a:xfrm>
            <a:off x="7956376" y="5994618"/>
            <a:ext cx="1071648" cy="67474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9"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 id="2147483687" r:id="rId18"/>
    <p:sldLayoutId id="2147483688" r:id="rId19"/>
  </p:sldLayoutIdLst>
  <p:txStyles>
    <p:titleStyle>
      <a:lvl1pPr algn="l" rtl="0" eaLnBrk="0" fontAlgn="base" hangingPunct="0">
        <a:spcBef>
          <a:spcPct val="0"/>
        </a:spcBef>
        <a:spcAft>
          <a:spcPct val="0"/>
        </a:spcAft>
        <a:defRPr sz="3600" b="1">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Arial" charset="0"/>
        </a:defRPr>
      </a:lvl2pPr>
      <a:lvl3pPr algn="l" rtl="0" eaLnBrk="0" fontAlgn="base" hangingPunct="0">
        <a:spcBef>
          <a:spcPct val="0"/>
        </a:spcBef>
        <a:spcAft>
          <a:spcPct val="0"/>
        </a:spcAft>
        <a:defRPr sz="3600" b="1">
          <a:solidFill>
            <a:schemeClr val="tx2"/>
          </a:solidFill>
          <a:latin typeface="Arial" charset="0"/>
        </a:defRPr>
      </a:lvl3pPr>
      <a:lvl4pPr algn="l" rtl="0" eaLnBrk="0" fontAlgn="base" hangingPunct="0">
        <a:spcBef>
          <a:spcPct val="0"/>
        </a:spcBef>
        <a:spcAft>
          <a:spcPct val="0"/>
        </a:spcAft>
        <a:defRPr sz="3600" b="1">
          <a:solidFill>
            <a:schemeClr val="tx2"/>
          </a:solidFill>
          <a:latin typeface="Arial" charset="0"/>
        </a:defRPr>
      </a:lvl4pPr>
      <a:lvl5pPr algn="l" rtl="0" eaLnBrk="0" fontAlgn="base" hangingPunct="0">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gif"/><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5.xml"/><Relationship Id="rId5" Type="http://schemas.openxmlformats.org/officeDocument/2006/relationships/image" Target="../media/image11.jpe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15.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9.xml"/><Relationship Id="rId5" Type="http://schemas.openxmlformats.org/officeDocument/2006/relationships/image" Target="../media/image22.jpeg"/><Relationship Id="rId4" Type="http://schemas.openxmlformats.org/officeDocument/2006/relationships/image" Target="../media/image21.wmf"/></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NULL"/><Relationship Id="rId2" Type="http://schemas.openxmlformats.org/officeDocument/2006/relationships/image" Target="NULL"/><Relationship Id="rId1" Type="http://schemas.openxmlformats.org/officeDocument/2006/relationships/slideLayout" Target="../slideLayouts/slideLayout10.xml"/><Relationship Id="rId6" Type="http://schemas.openxmlformats.org/officeDocument/2006/relationships/image" Target="NULL"/><Relationship Id="rId5" Type="http://schemas.openxmlformats.org/officeDocument/2006/relationships/image" Target="../media/image4.gif"/><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NUL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30.jpeg"/><Relationship Id="rId4" Type="http://schemas.openxmlformats.org/officeDocument/2006/relationships/image" Target="NULL"/></Relationships>
</file>

<file path=ppt/slides/_rels/slide24.xml.rels><?xml version="1.0" encoding="UTF-8" standalone="yes"?>
<Relationships xmlns="http://schemas.openxmlformats.org/package/2006/relationships"><Relationship Id="rId3" Type="http://schemas.openxmlformats.org/officeDocument/2006/relationships/image" Target="NULL"/><Relationship Id="rId7" Type="http://schemas.openxmlformats.org/officeDocument/2006/relationships/image" Target="../media/image35.jpeg"/><Relationship Id="rId2" Type="http://schemas.openxmlformats.org/officeDocument/2006/relationships/image" Target="../media/image31.jpeg"/><Relationship Id="rId1" Type="http://schemas.openxmlformats.org/officeDocument/2006/relationships/slideLayout" Target="../slideLayouts/slideLayout15.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4" name="Picture 6"/>
          <p:cNvPicPr>
            <a:picLocks noChangeAspect="1" noChangeArrowheads="1"/>
          </p:cNvPicPr>
          <p:nvPr/>
        </p:nvPicPr>
        <p:blipFill>
          <a:blip r:embed="rId2" cstate="print"/>
          <a:srcRect/>
          <a:stretch>
            <a:fillRect/>
          </a:stretch>
        </p:blipFill>
        <p:spPr bwMode="auto">
          <a:xfrm>
            <a:off x="0" y="4614863"/>
            <a:ext cx="9144000" cy="2270125"/>
          </a:xfrm>
          <a:prstGeom prst="rect">
            <a:avLst/>
          </a:prstGeom>
          <a:noFill/>
          <a:ln w="9525">
            <a:noFill/>
            <a:miter lim="800000"/>
            <a:headEnd/>
            <a:tailEnd/>
          </a:ln>
        </p:spPr>
      </p:pic>
      <p:sp>
        <p:nvSpPr>
          <p:cNvPr id="3075" name="Text Box 17"/>
          <p:cNvSpPr txBox="1">
            <a:spLocks noChangeArrowheads="1"/>
          </p:cNvSpPr>
          <p:nvPr/>
        </p:nvSpPr>
        <p:spPr bwMode="auto">
          <a:xfrm>
            <a:off x="1835150" y="1484313"/>
            <a:ext cx="5400675" cy="366712"/>
          </a:xfrm>
          <a:prstGeom prst="rect">
            <a:avLst/>
          </a:prstGeom>
          <a:noFill/>
          <a:ln w="9525">
            <a:noFill/>
            <a:miter lim="800000"/>
            <a:headEnd/>
            <a:tailEnd/>
          </a:ln>
        </p:spPr>
        <p:txBody>
          <a:bodyPr>
            <a:spAutoFit/>
          </a:bodyPr>
          <a:lstStyle/>
          <a:p>
            <a:pPr>
              <a:spcBef>
                <a:spcPct val="50000"/>
              </a:spcBef>
            </a:pPr>
            <a:endParaRPr lang="en-US"/>
          </a:p>
        </p:txBody>
      </p:sp>
      <p:sp>
        <p:nvSpPr>
          <p:cNvPr id="3076" name="Text Box 18"/>
          <p:cNvSpPr txBox="1">
            <a:spLocks noChangeArrowheads="1"/>
          </p:cNvSpPr>
          <p:nvPr/>
        </p:nvSpPr>
        <p:spPr bwMode="auto">
          <a:xfrm>
            <a:off x="107504" y="908720"/>
            <a:ext cx="8928992" cy="1754326"/>
          </a:xfrm>
          <a:prstGeom prst="rect">
            <a:avLst/>
          </a:prstGeom>
          <a:noFill/>
          <a:ln w="9525">
            <a:noFill/>
            <a:miter lim="800000"/>
            <a:headEnd/>
            <a:tailEnd/>
          </a:ln>
        </p:spPr>
        <p:txBody>
          <a:bodyPr wrap="square">
            <a:spAutoFit/>
          </a:bodyPr>
          <a:lstStyle/>
          <a:p>
            <a:pPr algn="ctr"/>
            <a:r>
              <a:rPr lang="en-GB" sz="36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TRAINING NON-PHYSICIAN CLINICIANS TO</a:t>
            </a:r>
          </a:p>
          <a:p>
            <a:pPr algn="ctr"/>
            <a:r>
              <a:rPr lang="en-GB" sz="36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IMPROVE THE SURVIVAL OF MOTHERS AND BABIES IN AFRICA – THE ETATMBA PROJECT	</a:t>
            </a:r>
            <a:endParaRPr lang="en-GB" sz="36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endParaRPr>
          </a:p>
        </p:txBody>
      </p:sp>
      <p:sp>
        <p:nvSpPr>
          <p:cNvPr id="5" name="Text Box 18"/>
          <p:cNvSpPr txBox="1">
            <a:spLocks noChangeArrowheads="1"/>
          </p:cNvSpPr>
          <p:nvPr/>
        </p:nvSpPr>
        <p:spPr bwMode="auto">
          <a:xfrm>
            <a:off x="611560" y="3217044"/>
            <a:ext cx="7776863" cy="1569660"/>
          </a:xfrm>
          <a:prstGeom prst="rect">
            <a:avLst/>
          </a:prstGeom>
          <a:noFill/>
          <a:ln w="9525">
            <a:noFill/>
            <a:miter lim="800000"/>
            <a:headEnd/>
            <a:tailEnd/>
          </a:ln>
        </p:spPr>
        <p:txBody>
          <a:bodyPr wrap="square">
            <a:spAutoFit/>
          </a:bodyPr>
          <a:lstStyle/>
          <a:p>
            <a:pPr algn="ctr">
              <a:spcBef>
                <a:spcPct val="50000"/>
              </a:spcBef>
            </a:pPr>
            <a:r>
              <a:rPr lang="en-GB" sz="2400" b="1" dirty="0" smtClean="0">
                <a:solidFill>
                  <a:schemeClr val="accent6">
                    <a:lumMod val="75000"/>
                  </a:schemeClr>
                </a:solidFill>
                <a:effectLst>
                  <a:outerShdw blurRad="38100" dist="38100" dir="2700000" algn="tl">
                    <a:srgbClr val="000000">
                      <a:alpha val="43137"/>
                    </a:srgbClr>
                  </a:outerShdw>
                </a:effectLst>
              </a:rPr>
              <a:t>DR PAUL O’HARE</a:t>
            </a:r>
          </a:p>
          <a:p>
            <a:pPr algn="ctr">
              <a:spcBef>
                <a:spcPct val="50000"/>
              </a:spcBef>
            </a:pPr>
            <a:r>
              <a:rPr lang="en-GB" sz="2400" b="1" dirty="0" smtClean="0">
                <a:solidFill>
                  <a:schemeClr val="accent6">
                    <a:lumMod val="75000"/>
                  </a:schemeClr>
                </a:solidFill>
                <a:effectLst>
                  <a:outerShdw blurRad="38100" dist="38100" dir="2700000" algn="tl">
                    <a:srgbClr val="000000">
                      <a:alpha val="43137"/>
                    </a:srgbClr>
                  </a:outerShdw>
                </a:effectLst>
              </a:rPr>
              <a:t>PROJECT LEAD</a:t>
            </a:r>
          </a:p>
          <a:p>
            <a:pPr algn="ctr">
              <a:spcBef>
                <a:spcPct val="50000"/>
              </a:spcBef>
            </a:pPr>
            <a:endParaRPr lang="en-GB" sz="2400" b="1" dirty="0">
              <a:solidFill>
                <a:schemeClr val="accent6">
                  <a:lumMod val="75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778098"/>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dirty="0">
                <a:solidFill>
                  <a:schemeClr val="accent6">
                    <a:lumMod val="75000"/>
                  </a:schemeClr>
                </a:solidFill>
                <a:effectLst>
                  <a:outerShdw blurRad="38100" dist="38100" dir="2700000" algn="tl">
                    <a:srgbClr val="000000">
                      <a:alpha val="43137"/>
                    </a:srgbClr>
                  </a:outerShdw>
                </a:effectLst>
              </a:rPr>
              <a:t>Non-Physician </a:t>
            </a:r>
            <a:r>
              <a:rPr lang="en-GB" dirty="0" smtClean="0">
                <a:solidFill>
                  <a:schemeClr val="accent6">
                    <a:lumMod val="75000"/>
                  </a:schemeClr>
                </a:solidFill>
                <a:effectLst>
                  <a:outerShdw blurRad="38100" dist="38100" dir="2700000" algn="tl">
                    <a:srgbClr val="000000">
                      <a:alpha val="43137"/>
                    </a:srgbClr>
                  </a:outerShdw>
                </a:effectLst>
              </a:rPr>
              <a:t>Clinicians (NPC’s)</a:t>
            </a:r>
            <a:endParaRPr lang="en-US" dirty="0" smtClean="0"/>
          </a:p>
        </p:txBody>
      </p:sp>
      <p:sp>
        <p:nvSpPr>
          <p:cNvPr id="10243" name="Rectangle 3"/>
          <p:cNvSpPr>
            <a:spLocks noGrp="1" noChangeArrowheads="1"/>
          </p:cNvSpPr>
          <p:nvPr>
            <p:ph idx="1"/>
          </p:nvPr>
        </p:nvSpPr>
        <p:spPr bwMode="auto">
          <a:xfrm>
            <a:off x="107504" y="1556792"/>
            <a:ext cx="8784976" cy="4104456"/>
          </a:xfrm>
          <a:noFill/>
          <a:ln>
            <a:miter lim="800000"/>
            <a:headEnd/>
            <a:tailEnd/>
          </a:ln>
        </p:spPr>
        <p:txBody>
          <a:bodyPr vert="horz" wrap="square" lIns="91440" tIns="45720" rIns="91440" bIns="45720" numCol="1" anchor="t" anchorCtr="0" compatLnSpc="1">
            <a:prstTxWarp prst="textNoShape">
              <a:avLst/>
            </a:prstTxWarp>
          </a:bodyPr>
          <a:lstStyle/>
          <a:p>
            <a:pPr marL="0" indent="0">
              <a:spcAft>
                <a:spcPts val="1200"/>
              </a:spcAft>
            </a:pPr>
            <a:r>
              <a:rPr lang="en-GB" i="1" dirty="0" smtClean="0">
                <a:solidFill>
                  <a:schemeClr val="accent6">
                    <a:lumMod val="75000"/>
                  </a:schemeClr>
                </a:solidFill>
              </a:rPr>
              <a:t>“The </a:t>
            </a:r>
            <a:r>
              <a:rPr lang="en-GB" i="1" dirty="0">
                <a:solidFill>
                  <a:schemeClr val="accent6">
                    <a:lumMod val="75000"/>
                  </a:schemeClr>
                </a:solidFill>
              </a:rPr>
              <a:t>crisis in human healthcare resources </a:t>
            </a:r>
            <a:r>
              <a:rPr lang="en-GB" i="1" dirty="0" smtClean="0">
                <a:solidFill>
                  <a:schemeClr val="accent6">
                    <a:lumMod val="75000"/>
                  </a:schemeClr>
                </a:solidFill>
              </a:rPr>
              <a:t>disproportionately affects </a:t>
            </a:r>
            <a:r>
              <a:rPr lang="en-GB" i="1" dirty="0">
                <a:solidFill>
                  <a:schemeClr val="accent6">
                    <a:lumMod val="75000"/>
                  </a:schemeClr>
                </a:solidFill>
              </a:rPr>
              <a:t>the poorest w</a:t>
            </a:r>
            <a:r>
              <a:rPr lang="en-GB" i="1" dirty="0" smtClean="0">
                <a:solidFill>
                  <a:schemeClr val="accent6">
                    <a:lumMod val="75000"/>
                  </a:schemeClr>
                </a:solidFill>
              </a:rPr>
              <a:t>omen </a:t>
            </a:r>
            <a:r>
              <a:rPr lang="en-GB" i="1" dirty="0">
                <a:solidFill>
                  <a:schemeClr val="accent6">
                    <a:lumMod val="75000"/>
                  </a:schemeClr>
                </a:solidFill>
              </a:rPr>
              <a:t>in low income countries</a:t>
            </a:r>
            <a:r>
              <a:rPr lang="en-GB" i="1" dirty="0" smtClean="0">
                <a:solidFill>
                  <a:schemeClr val="accent6">
                    <a:lumMod val="75000"/>
                  </a:schemeClr>
                </a:solidFill>
              </a:rPr>
              <a:t>.”</a:t>
            </a:r>
          </a:p>
          <a:p>
            <a:pPr marL="0" indent="0">
              <a:spcAft>
                <a:spcPts val="1200"/>
              </a:spcAft>
            </a:pPr>
            <a:r>
              <a:rPr lang="en-GB" i="1" dirty="0" smtClean="0">
                <a:solidFill>
                  <a:schemeClr val="accent6">
                    <a:lumMod val="75000"/>
                  </a:schemeClr>
                </a:solidFill>
              </a:rPr>
              <a:t>“Are </a:t>
            </a:r>
            <a:r>
              <a:rPr lang="en-GB" i="1" dirty="0">
                <a:solidFill>
                  <a:schemeClr val="accent6">
                    <a:lumMod val="75000"/>
                  </a:schemeClr>
                </a:solidFill>
              </a:rPr>
              <a:t>non-physician clinicians a </a:t>
            </a:r>
            <a:r>
              <a:rPr lang="en-GB" i="1" dirty="0" smtClean="0">
                <a:solidFill>
                  <a:schemeClr val="accent6">
                    <a:lumMod val="75000"/>
                  </a:schemeClr>
                </a:solidFill>
              </a:rPr>
              <a:t>substandard solution </a:t>
            </a:r>
            <a:r>
              <a:rPr lang="en-GB" i="1" dirty="0">
                <a:solidFill>
                  <a:schemeClr val="accent6">
                    <a:lumMod val="75000"/>
                  </a:schemeClr>
                </a:solidFill>
              </a:rPr>
              <a:t>to the crisis in human resources for maternal health</a:t>
            </a:r>
            <a:r>
              <a:rPr lang="en-GB" i="1" dirty="0" smtClean="0">
                <a:solidFill>
                  <a:schemeClr val="accent6">
                    <a:lumMod val="75000"/>
                  </a:schemeClr>
                </a:solidFill>
              </a:rPr>
              <a:t>?”</a:t>
            </a:r>
            <a:endParaRPr lang="en-GB" i="1" dirty="0">
              <a:solidFill>
                <a:schemeClr val="accent6">
                  <a:lumMod val="75000"/>
                </a:schemeClr>
              </a:solidFill>
            </a:endParaRPr>
          </a:p>
          <a:p>
            <a:pPr marL="0" indent="0">
              <a:spcAft>
                <a:spcPts val="1200"/>
              </a:spcAft>
            </a:pPr>
            <a:r>
              <a:rPr lang="en-GB" i="1" dirty="0" smtClean="0">
                <a:solidFill>
                  <a:schemeClr val="accent6">
                    <a:lumMod val="75000"/>
                  </a:schemeClr>
                </a:solidFill>
              </a:rPr>
              <a:t>“Evidence </a:t>
            </a:r>
            <a:r>
              <a:rPr lang="en-GB" i="1" dirty="0">
                <a:solidFill>
                  <a:schemeClr val="accent6">
                    <a:lumMod val="75000"/>
                  </a:schemeClr>
                </a:solidFill>
              </a:rPr>
              <a:t>suggests that the answer is no</a:t>
            </a:r>
            <a:r>
              <a:rPr lang="en-GB" i="1" dirty="0" smtClean="0">
                <a:solidFill>
                  <a:schemeClr val="accent6">
                    <a:lumMod val="75000"/>
                  </a:schemeClr>
                </a:solidFill>
              </a:rPr>
              <a:t>.”</a:t>
            </a:r>
            <a:endParaRPr lang="en-US" i="1" dirty="0" smtClean="0">
              <a:solidFill>
                <a:schemeClr val="accent6">
                  <a:lumMod val="75000"/>
                </a:schemeClr>
              </a:solidFill>
            </a:endParaRPr>
          </a:p>
        </p:txBody>
      </p:sp>
      <p:sp>
        <p:nvSpPr>
          <p:cNvPr id="2" name="TextBox 1"/>
          <p:cNvSpPr txBox="1"/>
          <p:nvPr/>
        </p:nvSpPr>
        <p:spPr>
          <a:xfrm>
            <a:off x="107504" y="6476831"/>
            <a:ext cx="4752528" cy="307777"/>
          </a:xfrm>
          <a:prstGeom prst="rect">
            <a:avLst/>
          </a:prstGeom>
          <a:noFill/>
        </p:spPr>
        <p:txBody>
          <a:bodyPr wrap="square" rtlCol="0">
            <a:spAutoFit/>
          </a:bodyPr>
          <a:lstStyle/>
          <a:p>
            <a:r>
              <a:rPr lang="en-GB" sz="1400" dirty="0" err="1"/>
              <a:t>Bergström</a:t>
            </a:r>
            <a:r>
              <a:rPr lang="en-GB" sz="1400" dirty="0"/>
              <a:t> </a:t>
            </a:r>
            <a:r>
              <a:rPr lang="en-GB" sz="1400" dirty="0" smtClean="0"/>
              <a:t>, </a:t>
            </a:r>
            <a:r>
              <a:rPr lang="en-GB" sz="1400" i="1" dirty="0" smtClean="0"/>
              <a:t>BMJ </a:t>
            </a:r>
            <a:r>
              <a:rPr lang="en-GB" sz="1400" dirty="0"/>
              <a:t>2011;342:d2499 </a:t>
            </a:r>
            <a:r>
              <a:rPr lang="en-GB" sz="1400" dirty="0" err="1"/>
              <a:t>doi</a:t>
            </a:r>
            <a:r>
              <a:rPr lang="en-GB" sz="1400" dirty="0"/>
              <a:t>: 10.1136/bmj.d2499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 calcmode="lin" valueType="num">
                                      <p:cBhvr additive="base">
                                        <p:cTn id="12"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2" fill="hold" grpId="0" nodeType="after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 calcmode="lin" valueType="num">
                                      <p:cBhvr additive="base">
                                        <p:cTn id="17"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24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88655" y="98478"/>
            <a:ext cx="5694427" cy="6282850"/>
          </a:xfrm>
          <a:prstGeom prst="rect">
            <a:avLst/>
          </a:prstGeom>
        </p:spPr>
      </p:pic>
      <p:sp>
        <p:nvSpPr>
          <p:cNvPr id="5" name="TextBox 4"/>
          <p:cNvSpPr txBox="1"/>
          <p:nvPr/>
        </p:nvSpPr>
        <p:spPr>
          <a:xfrm>
            <a:off x="88655" y="4221088"/>
            <a:ext cx="3360918" cy="1200329"/>
          </a:xfrm>
          <a:prstGeom prst="rect">
            <a:avLst/>
          </a:prstGeom>
          <a:gradFill>
            <a:gsLst>
              <a:gs pos="0">
                <a:srgbClr val="FFF200"/>
              </a:gs>
              <a:gs pos="45000">
                <a:srgbClr val="FF7A00"/>
              </a:gs>
              <a:gs pos="70000">
                <a:srgbClr val="FF0300"/>
              </a:gs>
              <a:gs pos="100000">
                <a:srgbClr val="4D0808"/>
              </a:gs>
            </a:gsLst>
            <a:lin ang="5400000" scaled="0"/>
          </a:gradFill>
        </p:spPr>
        <p:txBody>
          <a:bodyPr wrap="square" rtlCol="0">
            <a:spAutoFit/>
          </a:bodyPr>
          <a:lstStyle/>
          <a:p>
            <a:pPr algn="ctr"/>
            <a:r>
              <a:rPr lang="en-GB" sz="3600" dirty="0" smtClean="0">
                <a:solidFill>
                  <a:schemeClr val="bg2">
                    <a:lumMod val="50000"/>
                  </a:schemeClr>
                </a:solidFill>
              </a:rPr>
              <a:t>“The Warm Heart of Africa”</a:t>
            </a:r>
            <a:endParaRPr lang="en-GB" sz="3600" dirty="0">
              <a:solidFill>
                <a:schemeClr val="bg2">
                  <a:lumMod val="50000"/>
                </a:schemeClr>
              </a:solidFill>
            </a:endParaRPr>
          </a:p>
        </p:txBody>
      </p:sp>
      <p:pic>
        <p:nvPicPr>
          <p:cNvPr id="6" name="Picture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148064" y="1484784"/>
            <a:ext cx="3995935" cy="4414021"/>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707904" y="-18741"/>
            <a:ext cx="5432159" cy="4074119"/>
          </a:xfrm>
          <a:prstGeom prst="rect">
            <a:avLst/>
          </a:prstGeom>
        </p:spPr>
      </p:pic>
      <p:pic>
        <p:nvPicPr>
          <p:cNvPr id="4" name="Picture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6532" y="-18741"/>
            <a:ext cx="5612177" cy="4209133"/>
          </a:xfrm>
          <a:prstGeom prst="rect">
            <a:avLst/>
          </a:prstGeom>
        </p:spPr>
      </p:pic>
      <p:pic>
        <p:nvPicPr>
          <p:cNvPr id="6" name="Picture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0" y="2570569"/>
            <a:ext cx="5716573" cy="4287431"/>
          </a:xfrm>
          <a:prstGeom prst="rect">
            <a:avLst/>
          </a:prstGeom>
        </p:spPr>
      </p:pic>
      <p:pic>
        <p:nvPicPr>
          <p:cNvPr id="7" name="Picture 6"/>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4091947" y="3068960"/>
            <a:ext cx="5052053" cy="378904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lstStyle/>
          <a:p>
            <a:r>
              <a:rPr lang="en-GB"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Facts about Malawi </a:t>
            </a:r>
            <a:r>
              <a:rPr lang="en-GB"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(General)</a:t>
            </a:r>
            <a:endParaRPr lang="en-GB"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a:xfrm>
            <a:off x="35496" y="908720"/>
            <a:ext cx="9108504" cy="5832648"/>
          </a:xfrm>
        </p:spPr>
        <p:txBody>
          <a:bodyPr/>
          <a:lstStyle/>
          <a:p>
            <a:pPr marL="0" indent="0"/>
            <a:r>
              <a:rPr lang="en-GB" sz="28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Malawi is 45.747</a:t>
            </a:r>
            <a:r>
              <a:rPr lang="en-GB" sz="2800" baseline="300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2</a:t>
            </a:r>
            <a:r>
              <a:rPr lang="en-GB" sz="28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 miles (118.483</a:t>
            </a:r>
            <a:r>
              <a:rPr lang="en-GB" sz="2800" baseline="300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2</a:t>
            </a:r>
            <a:r>
              <a:rPr lang="en-GB" sz="28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 km) in size</a:t>
            </a:r>
          </a:p>
          <a:p>
            <a:pPr marL="457200" lvl="1" indent="0">
              <a:buNone/>
            </a:pPr>
            <a:r>
              <a:rPr lang="en-GB" sz="20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England is 50.346</a:t>
            </a:r>
            <a:r>
              <a:rPr lang="en-GB" sz="2000" baseline="300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2</a:t>
            </a:r>
            <a:r>
              <a:rPr lang="en-GB" sz="20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 miles (130.395</a:t>
            </a:r>
            <a:r>
              <a:rPr lang="en-GB" sz="2000" baseline="300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2</a:t>
            </a:r>
            <a:r>
              <a:rPr lang="en-GB" sz="20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 km)</a:t>
            </a:r>
          </a:p>
          <a:p>
            <a:pPr marL="0" indent="0"/>
            <a:r>
              <a:rPr lang="en-GB" sz="28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Malawi (formally Nyasaland)Was </a:t>
            </a:r>
            <a:r>
              <a:rPr lang="en-GB" sz="28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a British Colony until 1964</a:t>
            </a:r>
          </a:p>
          <a:p>
            <a:pPr marL="457200" lvl="1" indent="0">
              <a:buNone/>
            </a:pPr>
            <a:r>
              <a:rPr lang="en-GB" sz="20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Lake Malawi (Lake Nyasa) 3</a:t>
            </a:r>
            <a:r>
              <a:rPr lang="en-GB" sz="2000" baseline="300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rd</a:t>
            </a:r>
            <a:r>
              <a:rPr lang="en-GB" sz="20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 largest in Africa 8</a:t>
            </a:r>
            <a:r>
              <a:rPr lang="en-GB" sz="2000" baseline="300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th</a:t>
            </a:r>
            <a:r>
              <a:rPr lang="en-GB" sz="20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 in world </a:t>
            </a:r>
          </a:p>
          <a:p>
            <a:pPr marL="457200" lvl="1" indent="0">
              <a:buNone/>
            </a:pPr>
            <a:r>
              <a:rPr lang="en-GB" sz="20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Main </a:t>
            </a:r>
            <a:r>
              <a:rPr lang="en-GB" sz="20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language is English (and they drive on the left!)</a:t>
            </a:r>
          </a:p>
          <a:p>
            <a:pPr marL="0" indent="0"/>
            <a:r>
              <a:rPr lang="en-GB" sz="28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Population is currently about 15 Million</a:t>
            </a:r>
          </a:p>
          <a:p>
            <a:pPr marL="457200" lvl="1" indent="0">
              <a:buNone/>
            </a:pPr>
            <a:r>
              <a:rPr lang="en-GB" sz="20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Predicted to rise to 45 Million by 2050</a:t>
            </a:r>
          </a:p>
          <a:p>
            <a:pPr marL="0" indent="0"/>
            <a:r>
              <a:rPr lang="en-GB" sz="28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80% are Christian and about 13% Muslim</a:t>
            </a:r>
          </a:p>
          <a:p>
            <a:pPr marL="0" indent="0"/>
            <a:r>
              <a:rPr lang="en-GB" sz="28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Education: Entitled to 5 years primary education (not compulsory)</a:t>
            </a:r>
          </a:p>
          <a:p>
            <a:pPr marL="457200" lvl="1" indent="0">
              <a:buNone/>
            </a:pPr>
            <a:r>
              <a:rPr lang="en-GB" sz="20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Uptake is low but improving</a:t>
            </a:r>
          </a:p>
          <a:p>
            <a:pPr marL="0" indent="0"/>
            <a:r>
              <a:rPr lang="en-GB" sz="28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A resource poor country (some tobacco, sugar, tea etc…)</a:t>
            </a:r>
          </a:p>
          <a:p>
            <a:pPr marL="457200" lvl="1" indent="0">
              <a:buNone/>
            </a:pPr>
            <a:r>
              <a:rPr lang="en-GB" sz="20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Agriculture, Subsistence </a:t>
            </a:r>
            <a:r>
              <a:rPr lang="en-GB" sz="20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farming (Maize being main crop)   </a:t>
            </a:r>
          </a:p>
          <a:p>
            <a:pPr marL="457200" indent="-457200">
              <a:buFont typeface="Arial" pitchFamily="34" charset="0"/>
              <a:buChar char="•"/>
            </a:pPr>
            <a:endParaRPr lang="en-GB" dirty="0"/>
          </a:p>
        </p:txBody>
      </p:sp>
    </p:spTree>
    <p:extLst>
      <p:ext uri="{BB962C8B-B14F-4D97-AF65-F5344CB8AC3E}">
        <p14:creationId xmlns="" xmlns:p14="http://schemas.microsoft.com/office/powerpoint/2010/main" val="31875368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400286" y="3447"/>
            <a:ext cx="5743714" cy="4307786"/>
          </a:xfrm>
          <a:prstGeom prst="rect">
            <a:avLst/>
          </a:prstGeom>
        </p:spPr>
      </p:pic>
      <p:pic>
        <p:nvPicPr>
          <p:cNvPr id="4" name="Picture 3"/>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0" y="812"/>
            <a:ext cx="5220072" cy="3915055"/>
          </a:xfrm>
          <a:prstGeom prst="rect">
            <a:avLst/>
          </a:prstGeom>
        </p:spPr>
      </p:pic>
      <p:pic>
        <p:nvPicPr>
          <p:cNvPr id="5" name="Picture 4"/>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1" y="3501008"/>
            <a:ext cx="4475990" cy="3356992"/>
          </a:xfrm>
          <a:prstGeom prst="rect">
            <a:avLst/>
          </a:prstGeom>
        </p:spPr>
      </p:pic>
      <p:pic>
        <p:nvPicPr>
          <p:cNvPr id="2" name="Picture 1"/>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2986739" y="3645024"/>
            <a:ext cx="4283967" cy="3212976"/>
          </a:xfrm>
          <a:prstGeom prst="rect">
            <a:avLst/>
          </a:prstGeom>
        </p:spPr>
      </p:pic>
      <p:pic>
        <p:nvPicPr>
          <p:cNvPr id="7" name="Picture 6"/>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6583818" y="2276872"/>
            <a:ext cx="2560182" cy="4581128"/>
          </a:xfrm>
          <a:prstGeom prst="rect">
            <a:avLst/>
          </a:prstGeom>
        </p:spPr>
      </p:pic>
    </p:spTree>
    <p:extLst>
      <p:ext uri="{BB962C8B-B14F-4D97-AF65-F5344CB8AC3E}">
        <p14:creationId xmlns="" xmlns:p14="http://schemas.microsoft.com/office/powerpoint/2010/main" val="22945602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lstStyle/>
          <a:p>
            <a:r>
              <a:rPr lang="en-GB" dirty="0" smtClean="0">
                <a:solidFill>
                  <a:schemeClr val="accent6">
                    <a:lumMod val="75000"/>
                  </a:schemeClr>
                </a:solidFill>
                <a:latin typeface="Calibri" pitchFamily="34" charset="0"/>
                <a:cs typeface="Calibri" pitchFamily="34" charset="0"/>
              </a:rPr>
              <a:t>Main Health Issues</a:t>
            </a:r>
            <a:endParaRPr lang="en-GB" dirty="0">
              <a:solidFill>
                <a:schemeClr val="accent6">
                  <a:lumMod val="75000"/>
                </a:schemeClr>
              </a:solidFill>
              <a:latin typeface="Calibri" pitchFamily="34" charset="0"/>
              <a:cs typeface="Calibri" pitchFamily="34" charset="0"/>
            </a:endParaRPr>
          </a:p>
        </p:txBody>
      </p:sp>
      <p:sp>
        <p:nvSpPr>
          <p:cNvPr id="5" name="Content Placeholder 2"/>
          <p:cNvSpPr>
            <a:spLocks noGrp="1"/>
          </p:cNvSpPr>
          <p:nvPr>
            <p:ph sz="half" idx="1"/>
          </p:nvPr>
        </p:nvSpPr>
        <p:spPr>
          <a:xfrm>
            <a:off x="251520" y="980728"/>
            <a:ext cx="4392488" cy="2376264"/>
          </a:xfrm>
        </p:spPr>
        <p:txBody>
          <a:bodyPr>
            <a:normAutofit fontScale="62500" lnSpcReduction="20000"/>
          </a:bodyPr>
          <a:lstStyle/>
          <a:p>
            <a:pPr marL="0" indent="0">
              <a:buNone/>
            </a:pPr>
            <a:r>
              <a:rPr lang="en-GB" b="1" dirty="0">
                <a:solidFill>
                  <a:schemeClr val="accent6">
                    <a:lumMod val="75000"/>
                  </a:schemeClr>
                </a:solidFill>
              </a:rPr>
              <a:t>Life expectancy at birth:</a:t>
            </a:r>
          </a:p>
          <a:p>
            <a:pPr>
              <a:lnSpc>
                <a:spcPct val="200000"/>
              </a:lnSpc>
            </a:pPr>
            <a:r>
              <a:rPr lang="en-GB" dirty="0">
                <a:solidFill>
                  <a:schemeClr val="accent6">
                    <a:lumMod val="75000"/>
                  </a:schemeClr>
                </a:solidFill>
                <a:effectLst>
                  <a:outerShdw blurRad="38100" dist="38100" dir="2700000" algn="tl">
                    <a:srgbClr val="000000">
                      <a:alpha val="43137"/>
                    </a:srgbClr>
                  </a:outerShdw>
                </a:effectLst>
              </a:rPr>
              <a:t>Total population</a:t>
            </a:r>
            <a:r>
              <a:rPr lang="en-GB" b="1" dirty="0">
                <a:solidFill>
                  <a:schemeClr val="accent6">
                    <a:lumMod val="75000"/>
                  </a:schemeClr>
                </a:solidFill>
                <a:effectLst>
                  <a:outerShdw blurRad="38100" dist="38100" dir="2700000" algn="tl">
                    <a:srgbClr val="000000">
                      <a:alpha val="43137"/>
                    </a:srgbClr>
                  </a:outerShdw>
                </a:effectLst>
              </a:rPr>
              <a:t>: </a:t>
            </a:r>
            <a:r>
              <a:rPr lang="en-GB" dirty="0">
                <a:solidFill>
                  <a:schemeClr val="accent6">
                    <a:lumMod val="75000"/>
                  </a:schemeClr>
                </a:solidFill>
                <a:effectLst>
                  <a:outerShdw blurRad="38100" dist="38100" dir="2700000" algn="tl">
                    <a:srgbClr val="000000">
                      <a:alpha val="43137"/>
                    </a:srgbClr>
                  </a:outerShdw>
                </a:effectLst>
              </a:rPr>
              <a:t>51.7 years</a:t>
            </a:r>
          </a:p>
          <a:p>
            <a:pPr>
              <a:lnSpc>
                <a:spcPct val="200000"/>
              </a:lnSpc>
            </a:pPr>
            <a:r>
              <a:rPr lang="en-GB" dirty="0">
                <a:solidFill>
                  <a:schemeClr val="accent6">
                    <a:lumMod val="75000"/>
                  </a:schemeClr>
                </a:solidFill>
                <a:effectLst>
                  <a:outerShdw blurRad="38100" dist="38100" dir="2700000" algn="tl">
                    <a:srgbClr val="000000">
                      <a:alpha val="43137"/>
                    </a:srgbClr>
                  </a:outerShdw>
                </a:effectLst>
              </a:rPr>
              <a:t>Male: 50.93 years</a:t>
            </a:r>
          </a:p>
          <a:p>
            <a:pPr>
              <a:lnSpc>
                <a:spcPct val="200000"/>
              </a:lnSpc>
            </a:pPr>
            <a:r>
              <a:rPr lang="en-GB" dirty="0">
                <a:solidFill>
                  <a:schemeClr val="accent6">
                    <a:lumMod val="75000"/>
                  </a:schemeClr>
                </a:solidFill>
                <a:effectLst>
                  <a:outerShdw blurRad="38100" dist="38100" dir="2700000" algn="tl">
                    <a:srgbClr val="000000">
                      <a:alpha val="43137"/>
                    </a:srgbClr>
                  </a:outerShdw>
                </a:effectLst>
              </a:rPr>
              <a:t>Female: 52.48 years </a:t>
            </a:r>
          </a:p>
          <a:p>
            <a:pPr marL="457200" indent="-457200">
              <a:buFont typeface="Arial" pitchFamily="34" charset="0"/>
              <a:buChar char="•"/>
            </a:pPr>
            <a:endParaRPr lang="en-GB" dirty="0" smtClean="0">
              <a:solidFill>
                <a:schemeClr val="accent6">
                  <a:lumMod val="75000"/>
                </a:schemeClr>
              </a:solidFill>
            </a:endParaRPr>
          </a:p>
          <a:p>
            <a:pPr marL="457200" indent="-457200">
              <a:buFont typeface="Arial" pitchFamily="34" charset="0"/>
              <a:buChar char="•"/>
            </a:pPr>
            <a:endParaRPr lang="en-GB" dirty="0"/>
          </a:p>
        </p:txBody>
      </p:sp>
      <p:sp>
        <p:nvSpPr>
          <p:cNvPr id="6" name="Content Placeholder 3"/>
          <p:cNvSpPr>
            <a:spLocks noGrp="1"/>
          </p:cNvSpPr>
          <p:nvPr>
            <p:ph sz="half" idx="2"/>
          </p:nvPr>
        </p:nvSpPr>
        <p:spPr>
          <a:xfrm>
            <a:off x="4644008" y="3068960"/>
            <a:ext cx="4038600" cy="3701008"/>
          </a:xfrm>
        </p:spPr>
        <p:txBody>
          <a:bodyPr>
            <a:normAutofit fontScale="62500" lnSpcReduction="20000"/>
          </a:bodyPr>
          <a:lstStyle/>
          <a:p>
            <a:pPr marL="457200" indent="-457200">
              <a:buFont typeface="Arial" pitchFamily="34" charset="0"/>
              <a:buChar char="•"/>
            </a:pPr>
            <a:r>
              <a:rPr lang="en-GB" sz="34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HIV/AIDS</a:t>
            </a:r>
          </a:p>
          <a:p>
            <a:pPr lvl="1"/>
            <a:r>
              <a:rPr lang="en-GB" sz="32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WHO suggest 13% of population but data from 2007 (Just under 1 Million people living with HIV/AIDS</a:t>
            </a:r>
            <a:r>
              <a:rPr lang="en-GB"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a:t>
            </a:r>
          </a:p>
          <a:p>
            <a:pPr lvl="1"/>
            <a:endParaRPr lang="en-GB"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endParaRPr>
          </a:p>
          <a:p>
            <a:pPr marL="457200" indent="-457200">
              <a:buFont typeface="Arial" pitchFamily="34" charset="0"/>
              <a:buChar char="•"/>
            </a:pPr>
            <a:r>
              <a:rPr lang="en-GB" sz="34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Malaria</a:t>
            </a:r>
          </a:p>
          <a:p>
            <a:pPr marL="457200" indent="-457200">
              <a:buFont typeface="Arial" pitchFamily="34" charset="0"/>
              <a:buChar char="•"/>
            </a:pPr>
            <a:endParaRPr lang="en-GB"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endParaRPr>
          </a:p>
          <a:p>
            <a:pPr marL="457200" indent="-457200">
              <a:buFont typeface="Arial" pitchFamily="34" charset="0"/>
              <a:buChar char="•"/>
            </a:pPr>
            <a:r>
              <a:rPr lang="en-GB" sz="34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Maternal and Neonatal Mortality</a:t>
            </a:r>
          </a:p>
          <a:p>
            <a:pPr marL="0" indent="0"/>
            <a:endParaRPr lang="en-GB" dirty="0">
              <a:solidFill>
                <a:schemeClr val="accent6">
                  <a:lumMod val="75000"/>
                </a:schemeClr>
              </a:solidFill>
              <a:latin typeface="Calibri" pitchFamily="34" charset="0"/>
              <a:cs typeface="Calibri" pitchFamily="34" charset="0"/>
            </a:endParaRPr>
          </a:p>
          <a:p>
            <a:pPr marL="0" indent="0"/>
            <a:endParaRPr lang="en-GB" dirty="0">
              <a:solidFill>
                <a:schemeClr val="accent6">
                  <a:lumMod val="75000"/>
                </a:schemeClr>
              </a:solidFill>
              <a:latin typeface="Calibri" pitchFamily="34" charset="0"/>
              <a:cs typeface="Calibri" pitchFamily="34" charset="0"/>
            </a:endParaRPr>
          </a:p>
          <a:p>
            <a:pPr marL="0" indent="0"/>
            <a:r>
              <a:rPr lang="en-GB" dirty="0">
                <a:solidFill>
                  <a:schemeClr val="accent6">
                    <a:lumMod val="75000"/>
                  </a:schemeClr>
                </a:solidFill>
                <a:latin typeface="Calibri" pitchFamily="34" charset="0"/>
                <a:cs typeface="Calibri" pitchFamily="34" charset="0"/>
              </a:rPr>
              <a:t>(</a:t>
            </a:r>
            <a:r>
              <a:rPr lang="en-GB" b="1" dirty="0">
                <a:solidFill>
                  <a:schemeClr val="accent6">
                    <a:lumMod val="75000"/>
                  </a:schemeClr>
                </a:solidFill>
                <a:latin typeface="Calibri" pitchFamily="34" charset="0"/>
                <a:cs typeface="Calibri" pitchFamily="34" charset="0"/>
              </a:rPr>
              <a:t>2011 estimates WHO)</a:t>
            </a:r>
            <a:endParaRPr lang="en-GB" b="1" dirty="0">
              <a:latin typeface="Calibri" pitchFamily="34" charset="0"/>
              <a:cs typeface="Calibri" pitchFamily="34" charset="0"/>
            </a:endParaRPr>
          </a:p>
          <a:p>
            <a:pPr marL="0" indent="0">
              <a:buNone/>
            </a:pPr>
            <a:endParaRPr lang="en-GB" b="1" dirty="0" smtClean="0">
              <a:solidFill>
                <a:schemeClr val="accent6">
                  <a:lumMod val="75000"/>
                </a:schemeClr>
              </a:solidFill>
            </a:endParaRPr>
          </a:p>
          <a:p>
            <a:pPr marL="0" indent="0">
              <a:buNone/>
            </a:pPr>
            <a:endParaRPr lang="en-GB" dirty="0">
              <a:solidFill>
                <a:schemeClr val="accent6">
                  <a:lumMod val="75000"/>
                </a:schemeClr>
              </a:solidFill>
            </a:endParaRPr>
          </a:p>
          <a:p>
            <a:pPr marL="0" indent="0">
              <a:buNone/>
            </a:pPr>
            <a:endParaRPr lang="en-GB" dirty="0" smtClean="0">
              <a:solidFill>
                <a:schemeClr val="accent6">
                  <a:lumMod val="75000"/>
                </a:schemeClr>
              </a:solidFill>
            </a:endParaRPr>
          </a:p>
          <a:p>
            <a:pPr marL="0" indent="0" algn="r">
              <a:buNone/>
            </a:pPr>
            <a:endParaRPr lang="en-GB" dirty="0">
              <a:solidFill>
                <a:schemeClr val="accent6">
                  <a:lumMod val="75000"/>
                </a:schemeClr>
              </a:solidFill>
            </a:endParaRPr>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692014" y="34878"/>
            <a:ext cx="3984441" cy="2988332"/>
          </a:xfrm>
          <a:prstGeom prst="rect">
            <a:avLst/>
          </a:prstGeom>
        </p:spPr>
      </p:pic>
      <p:pic>
        <p:nvPicPr>
          <p:cNvPr id="7" name="Picture 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61136" y="3001171"/>
            <a:ext cx="4530878" cy="3398159"/>
          </a:xfrm>
          <a:prstGeom prst="rect">
            <a:avLst/>
          </a:prstGeom>
        </p:spPr>
      </p:pic>
    </p:spTree>
    <p:extLst>
      <p:ext uri="{BB962C8B-B14F-4D97-AF65-F5344CB8AC3E}">
        <p14:creationId xmlns="" xmlns:p14="http://schemas.microsoft.com/office/powerpoint/2010/main" val="2987219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1000"/>
                                        <p:tgtEl>
                                          <p:spTgt spid="5">
                                            <p:txEl>
                                              <p:pRg st="1" end="1"/>
                                            </p:txEl>
                                          </p:spTgt>
                                        </p:tgtEl>
                                      </p:cBhvr>
                                    </p:animEffect>
                                    <p:anim calcmode="lin" valueType="num">
                                      <p:cBhvr>
                                        <p:cTn id="14"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Effect transition="in" filter="fade">
                                      <p:cBhvr>
                                        <p:cTn id="19" dur="1000"/>
                                        <p:tgtEl>
                                          <p:spTgt spid="5">
                                            <p:txEl>
                                              <p:pRg st="2" end="2"/>
                                            </p:txEl>
                                          </p:spTgt>
                                        </p:tgtEl>
                                      </p:cBhvr>
                                    </p:animEffect>
                                    <p:anim calcmode="lin" valueType="num">
                                      <p:cBhvr>
                                        <p:cTn id="20"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Effect transition="in" filter="fade">
                                      <p:cBhvr>
                                        <p:cTn id="25" dur="1000"/>
                                        <p:tgtEl>
                                          <p:spTgt spid="5">
                                            <p:txEl>
                                              <p:pRg st="3" end="3"/>
                                            </p:txEl>
                                          </p:spTgt>
                                        </p:tgtEl>
                                      </p:cBhvr>
                                    </p:animEffect>
                                    <p:anim calcmode="lin" valueType="num">
                                      <p:cBhvr>
                                        <p:cTn id="26"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barn(inVertical)">
                                      <p:cBhvr>
                                        <p:cTn id="32" dur="500"/>
                                        <p:tgtEl>
                                          <p:spTgt spid="6">
                                            <p:txEl>
                                              <p:pRg st="0" end="0"/>
                                            </p:txEl>
                                          </p:spTgt>
                                        </p:tgtEl>
                                      </p:cBhvr>
                                    </p:animEffect>
                                  </p:childTnLst>
                                </p:cTn>
                              </p:par>
                            </p:childTnLst>
                          </p:cTn>
                        </p:par>
                        <p:par>
                          <p:cTn id="33" fill="hold">
                            <p:stCondLst>
                              <p:cond delay="500"/>
                            </p:stCondLst>
                            <p:childTnLst>
                              <p:par>
                                <p:cTn id="34" presetID="16" presetClass="entr" presetSubtype="21" fill="hold" grpId="0" nodeType="afterEffect">
                                  <p:stCondLst>
                                    <p:cond delay="0"/>
                                  </p:stCondLst>
                                  <p:childTnLst>
                                    <p:set>
                                      <p:cBhvr>
                                        <p:cTn id="35" dur="1" fill="hold">
                                          <p:stCondLst>
                                            <p:cond delay="0"/>
                                          </p:stCondLst>
                                        </p:cTn>
                                        <p:tgtEl>
                                          <p:spTgt spid="6">
                                            <p:txEl>
                                              <p:pRg st="1" end="1"/>
                                            </p:txEl>
                                          </p:spTgt>
                                        </p:tgtEl>
                                        <p:attrNameLst>
                                          <p:attrName>style.visibility</p:attrName>
                                        </p:attrNameLst>
                                      </p:cBhvr>
                                      <p:to>
                                        <p:strVal val="visible"/>
                                      </p:to>
                                    </p:set>
                                    <p:animEffect transition="in" filter="barn(inVertical)">
                                      <p:cBhvr>
                                        <p:cTn id="36" dur="500"/>
                                        <p:tgtEl>
                                          <p:spTgt spid="6">
                                            <p:txEl>
                                              <p:pRg st="1" end="1"/>
                                            </p:txEl>
                                          </p:spTgt>
                                        </p:tgtEl>
                                      </p:cBhvr>
                                    </p:animEffect>
                                  </p:childTnLst>
                                </p:cTn>
                              </p:par>
                            </p:childTnLst>
                          </p:cTn>
                        </p:par>
                        <p:par>
                          <p:cTn id="37" fill="hold">
                            <p:stCondLst>
                              <p:cond delay="1000"/>
                            </p:stCondLst>
                            <p:childTnLst>
                              <p:par>
                                <p:cTn id="38" presetID="16" presetClass="entr" presetSubtype="21" fill="hold" grpId="0" nodeType="afterEffect">
                                  <p:stCondLst>
                                    <p:cond delay="0"/>
                                  </p:stCondLst>
                                  <p:childTnLst>
                                    <p:set>
                                      <p:cBhvr>
                                        <p:cTn id="39" dur="1" fill="hold">
                                          <p:stCondLst>
                                            <p:cond delay="0"/>
                                          </p:stCondLst>
                                        </p:cTn>
                                        <p:tgtEl>
                                          <p:spTgt spid="6">
                                            <p:txEl>
                                              <p:pRg st="3" end="3"/>
                                            </p:txEl>
                                          </p:spTgt>
                                        </p:tgtEl>
                                        <p:attrNameLst>
                                          <p:attrName>style.visibility</p:attrName>
                                        </p:attrNameLst>
                                      </p:cBhvr>
                                      <p:to>
                                        <p:strVal val="visible"/>
                                      </p:to>
                                    </p:set>
                                    <p:animEffect transition="in" filter="barn(inVertical)">
                                      <p:cBhvr>
                                        <p:cTn id="40" dur="500"/>
                                        <p:tgtEl>
                                          <p:spTgt spid="6">
                                            <p:txEl>
                                              <p:pRg st="3" end="3"/>
                                            </p:txEl>
                                          </p:spTgt>
                                        </p:tgtEl>
                                      </p:cBhvr>
                                    </p:animEffect>
                                  </p:childTnLst>
                                </p:cTn>
                              </p:par>
                            </p:childTnLst>
                          </p:cTn>
                        </p:par>
                        <p:par>
                          <p:cTn id="41" fill="hold">
                            <p:stCondLst>
                              <p:cond delay="1500"/>
                            </p:stCondLst>
                            <p:childTnLst>
                              <p:par>
                                <p:cTn id="42" presetID="16" presetClass="entr" presetSubtype="21" fill="hold" grpId="0" nodeType="afterEffect">
                                  <p:stCondLst>
                                    <p:cond delay="0"/>
                                  </p:stCondLst>
                                  <p:childTnLst>
                                    <p:set>
                                      <p:cBhvr>
                                        <p:cTn id="43" dur="1" fill="hold">
                                          <p:stCondLst>
                                            <p:cond delay="0"/>
                                          </p:stCondLst>
                                        </p:cTn>
                                        <p:tgtEl>
                                          <p:spTgt spid="6">
                                            <p:txEl>
                                              <p:pRg st="5" end="5"/>
                                            </p:txEl>
                                          </p:spTgt>
                                        </p:tgtEl>
                                        <p:attrNameLst>
                                          <p:attrName>style.visibility</p:attrName>
                                        </p:attrNameLst>
                                      </p:cBhvr>
                                      <p:to>
                                        <p:strVal val="visible"/>
                                      </p:to>
                                    </p:set>
                                    <p:animEffect transition="in" filter="barn(inVertical)">
                                      <p:cBhvr>
                                        <p:cTn id="44" dur="500"/>
                                        <p:tgtEl>
                                          <p:spTgt spid="6">
                                            <p:txEl>
                                              <p:pRg st="5" end="5"/>
                                            </p:txEl>
                                          </p:spTgt>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6">
                                            <p:txEl>
                                              <p:pRg st="8" end="8"/>
                                            </p:txEl>
                                          </p:spTgt>
                                        </p:tgtEl>
                                        <p:attrNameLst>
                                          <p:attrName>style.visibility</p:attrName>
                                        </p:attrNameLst>
                                      </p:cBhvr>
                                      <p:to>
                                        <p:strVal val="visible"/>
                                      </p:to>
                                    </p:set>
                                    <p:animEffect transition="in" filter="barn(inVertical)">
                                      <p:cBhvr>
                                        <p:cTn id="47"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6"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GB" dirty="0"/>
              <a:t>Healthcare Spend Per Capita (USD)</a:t>
            </a:r>
          </a:p>
        </p:txBody>
      </p:sp>
      <p:sp>
        <p:nvSpPr>
          <p:cNvPr id="6" name="TextBox 5"/>
          <p:cNvSpPr txBox="1"/>
          <p:nvPr/>
        </p:nvSpPr>
        <p:spPr>
          <a:xfrm>
            <a:off x="2680814" y="1484784"/>
            <a:ext cx="3043314" cy="646331"/>
          </a:xfrm>
          <a:prstGeom prst="rect">
            <a:avLst/>
          </a:prstGeom>
          <a:noFill/>
          <a:ln>
            <a:solidFill>
              <a:schemeClr val="accent1"/>
            </a:solidFill>
          </a:ln>
        </p:spPr>
        <p:txBody>
          <a:bodyPr wrap="square" rtlCol="0">
            <a:spAutoFit/>
          </a:bodyPr>
          <a:lstStyle/>
          <a:p>
            <a:r>
              <a:rPr lang="en-GB" sz="3600" b="1" dirty="0" smtClean="0">
                <a:solidFill>
                  <a:srgbClr val="00B0F0"/>
                </a:solidFill>
              </a:rPr>
              <a:t>USA, $7,410*</a:t>
            </a:r>
            <a:endParaRPr lang="en-GB" sz="3600" b="1" dirty="0">
              <a:solidFill>
                <a:srgbClr val="00B0F0"/>
              </a:solidFill>
            </a:endParaRPr>
          </a:p>
        </p:txBody>
      </p:sp>
      <p:sp>
        <p:nvSpPr>
          <p:cNvPr id="7" name="TextBox 6"/>
          <p:cNvSpPr txBox="1"/>
          <p:nvPr/>
        </p:nvSpPr>
        <p:spPr>
          <a:xfrm>
            <a:off x="2798315" y="3284984"/>
            <a:ext cx="2808312" cy="646331"/>
          </a:xfrm>
          <a:prstGeom prst="rect">
            <a:avLst/>
          </a:prstGeom>
          <a:noFill/>
          <a:ln>
            <a:solidFill>
              <a:schemeClr val="accent1"/>
            </a:solidFill>
          </a:ln>
        </p:spPr>
        <p:txBody>
          <a:bodyPr wrap="square" rtlCol="0">
            <a:spAutoFit/>
          </a:bodyPr>
          <a:lstStyle/>
          <a:p>
            <a:r>
              <a:rPr lang="en-GB" sz="3600" b="1" dirty="0" smtClean="0">
                <a:solidFill>
                  <a:srgbClr val="00B0F0"/>
                </a:solidFill>
              </a:rPr>
              <a:t>UK, $3,399*</a:t>
            </a:r>
            <a:endParaRPr lang="en-GB" sz="3600" b="1" dirty="0">
              <a:solidFill>
                <a:srgbClr val="00B0F0"/>
              </a:solidFill>
            </a:endParaRPr>
          </a:p>
        </p:txBody>
      </p:sp>
      <p:sp>
        <p:nvSpPr>
          <p:cNvPr id="8" name="TextBox 7"/>
          <p:cNvSpPr txBox="1"/>
          <p:nvPr/>
        </p:nvSpPr>
        <p:spPr>
          <a:xfrm>
            <a:off x="2699792" y="5423713"/>
            <a:ext cx="2906835" cy="646331"/>
          </a:xfrm>
          <a:prstGeom prst="rect">
            <a:avLst/>
          </a:prstGeom>
          <a:noFill/>
          <a:ln>
            <a:solidFill>
              <a:schemeClr val="accent1"/>
            </a:solidFill>
          </a:ln>
        </p:spPr>
        <p:txBody>
          <a:bodyPr wrap="square" rtlCol="0">
            <a:spAutoFit/>
          </a:bodyPr>
          <a:lstStyle/>
          <a:p>
            <a:r>
              <a:rPr lang="en-GB" sz="3600" b="1" dirty="0" smtClean="0">
                <a:solidFill>
                  <a:srgbClr val="00B0F0"/>
                </a:solidFill>
              </a:rPr>
              <a:t>Malawi, </a:t>
            </a:r>
            <a:r>
              <a:rPr lang="en-GB" sz="3600" b="1" dirty="0" smtClean="0">
                <a:solidFill>
                  <a:srgbClr val="FF0000"/>
                </a:solidFill>
              </a:rPr>
              <a:t>$50*</a:t>
            </a:r>
            <a:endParaRPr lang="en-GB" sz="3600" b="1" dirty="0">
              <a:solidFill>
                <a:srgbClr val="FF0000"/>
              </a:solidFill>
            </a:endParaRPr>
          </a:p>
        </p:txBody>
      </p:sp>
      <p:sp>
        <p:nvSpPr>
          <p:cNvPr id="9" name="TextBox 8"/>
          <p:cNvSpPr txBox="1"/>
          <p:nvPr/>
        </p:nvSpPr>
        <p:spPr>
          <a:xfrm>
            <a:off x="3590402" y="6490784"/>
            <a:ext cx="4293965" cy="307777"/>
          </a:xfrm>
          <a:prstGeom prst="rect">
            <a:avLst/>
          </a:prstGeom>
          <a:noFill/>
        </p:spPr>
        <p:txBody>
          <a:bodyPr wrap="square" rtlCol="0">
            <a:spAutoFit/>
          </a:bodyPr>
          <a:lstStyle/>
          <a:p>
            <a:r>
              <a:rPr lang="en-GB" sz="1400" dirty="0" smtClean="0"/>
              <a:t>*Source: WHO (Global Health Observatory, 2009)</a:t>
            </a:r>
            <a:endParaRPr lang="en-GB" sz="1400" dirty="0"/>
          </a:p>
        </p:txBody>
      </p:sp>
      <p:pic>
        <p:nvPicPr>
          <p:cNvPr id="10" name="Picture 12" descr="D:\Cache\Content.IE5\YW8YMFUU\MP900337310[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050904" y="1247897"/>
            <a:ext cx="3037700" cy="4629375"/>
          </a:xfrm>
          <a:prstGeom prst="rect">
            <a:avLst/>
          </a:prstGeom>
          <a:noFill/>
          <a:extLst>
            <a:ext uri="{909E8E84-426E-40DD-AFC4-6F175D3DCCD1}">
              <a14:hiddenFill xmlns="" xmlns:a14="http://schemas.microsoft.com/office/drawing/2010/main">
                <a:solidFill>
                  <a:srgbClr val="FFFFFF"/>
                </a:solidFill>
              </a14:hiddenFill>
            </a:ext>
          </a:extLst>
        </p:spPr>
      </p:pic>
      <p:pic>
        <p:nvPicPr>
          <p:cNvPr id="11" name="Picture 7" descr="D:\Cache\Content.IE5\J9UPUVJV\MC900436180[1].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85274" y="972215"/>
            <a:ext cx="2159573" cy="1904174"/>
          </a:xfrm>
          <a:prstGeom prst="rect">
            <a:avLst/>
          </a:prstGeom>
          <a:noFill/>
          <a:extLst>
            <a:ext uri="{909E8E84-426E-40DD-AFC4-6F175D3DCCD1}">
              <a14:hiddenFill xmlns="" xmlns:a14="http://schemas.microsoft.com/office/drawing/2010/main">
                <a:solidFill>
                  <a:srgbClr val="FFFFFF"/>
                </a:solidFill>
              </a14:hiddenFill>
            </a:ext>
          </a:extLst>
        </p:spPr>
      </p:pic>
      <p:pic>
        <p:nvPicPr>
          <p:cNvPr id="12" name="Picture 8" descr="D:\Cache\Content.IE5\E3HKQRF7\MC900078779[1].wmf"/>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07503" y="2885027"/>
            <a:ext cx="2515117" cy="1853109"/>
          </a:xfrm>
          <a:prstGeom prst="rect">
            <a:avLst/>
          </a:prstGeom>
          <a:noFill/>
          <a:extLst>
            <a:ext uri="{909E8E84-426E-40DD-AFC4-6F175D3DCCD1}">
              <a14:hiddenFill xmlns="" xmlns:a14="http://schemas.microsoft.com/office/drawing/2010/main">
                <a:solidFill>
                  <a:srgbClr val="FFFFFF"/>
                </a:solidFill>
              </a14:hiddenFill>
            </a:ext>
          </a:extLst>
        </p:spPr>
      </p:pic>
      <p:pic>
        <p:nvPicPr>
          <p:cNvPr id="13" name="Picture 10" descr="D:\Cache\Content.IE5\R8UU9Y03\MP900362736[1].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467544" y="5095380"/>
            <a:ext cx="2051957" cy="1364552"/>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6">
                    <a:lumMod val="75000"/>
                  </a:schemeClr>
                </a:solidFill>
              </a:rPr>
              <a:t>ETATMBA</a:t>
            </a:r>
            <a:endParaRPr lang="en-GB" dirty="0">
              <a:solidFill>
                <a:schemeClr val="accent6">
                  <a:lumMod val="75000"/>
                </a:schemeClr>
              </a:solidFill>
            </a:endParaRPr>
          </a:p>
        </p:txBody>
      </p:sp>
      <p:sp>
        <p:nvSpPr>
          <p:cNvPr id="3" name="Content Placeholder 2"/>
          <p:cNvSpPr>
            <a:spLocks noGrp="1"/>
          </p:cNvSpPr>
          <p:nvPr>
            <p:ph sz="half" idx="1"/>
          </p:nvPr>
        </p:nvSpPr>
        <p:spPr>
          <a:xfrm>
            <a:off x="179512" y="980728"/>
            <a:ext cx="4316288" cy="5616624"/>
          </a:xfrm>
        </p:spPr>
        <p:txBody>
          <a:bodyPr/>
          <a:lstStyle/>
          <a:p>
            <a:pPr marL="0" indent="0">
              <a:spcAft>
                <a:spcPts val="1200"/>
              </a:spcAft>
            </a:pPr>
            <a:r>
              <a:rPr lang="en-GB" sz="24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The project is to train </a:t>
            </a:r>
            <a:r>
              <a:rPr lang="en-GB" sz="24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50 Non-Physician </a:t>
            </a:r>
            <a:r>
              <a:rPr lang="en-GB" sz="24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Clinicians (NPCs) as advanced leaders providing them with skills and knowledge in advanced neonatal and obstetric </a:t>
            </a:r>
            <a:r>
              <a:rPr lang="en-GB" sz="24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care (over a 24 month period).</a:t>
            </a:r>
          </a:p>
          <a:p>
            <a:pPr marL="0" indent="0">
              <a:spcAft>
                <a:spcPts val="1200"/>
              </a:spcAft>
            </a:pPr>
            <a:r>
              <a:rPr lang="en-GB" sz="24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Training </a:t>
            </a:r>
            <a:r>
              <a:rPr lang="en-GB" sz="24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it is hoped that will be cascaded to their colleagues (other NPCs, midwives, nurses). </a:t>
            </a:r>
            <a:endParaRPr lang="en-GB" sz="24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endParaRPr>
          </a:p>
          <a:p>
            <a:pPr marL="0" indent="0">
              <a:spcAft>
                <a:spcPts val="1200"/>
              </a:spcAft>
            </a:pPr>
            <a:r>
              <a:rPr lang="en-GB" sz="24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The </a:t>
            </a:r>
            <a:r>
              <a:rPr lang="en-GB" sz="24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aim of the project is to try and address the high levels of maternal and neonatal mortality.</a:t>
            </a:r>
          </a:p>
          <a:p>
            <a:endParaRPr lang="en-GB" dirty="0"/>
          </a:p>
        </p:txBody>
      </p:sp>
      <p:pic>
        <p:nvPicPr>
          <p:cNvPr id="7" name="Content Placeholder 6"/>
          <p:cNvPicPr>
            <a:picLocks noGrp="1" noChangeAspect="1"/>
          </p:cNvPicPr>
          <p:nvPr>
            <p:ph sz="half" idx="2"/>
          </p:nvPr>
        </p:nvPicPr>
        <p:blipFill>
          <a:blip r:embed="rId2" cstate="print">
            <a:extLst>
              <a:ext uri="{28A0092B-C50C-407E-A947-70E740481C1C}">
                <a14:useLocalDpi xmlns="" xmlns:a14="http://schemas.microsoft.com/office/drawing/2010/main" val="0"/>
              </a:ext>
            </a:extLst>
          </a:blip>
          <a:stretch>
            <a:fillRect/>
          </a:stretch>
        </p:blipFill>
        <p:spPr>
          <a:xfrm>
            <a:off x="4716016" y="517096"/>
            <a:ext cx="4104456" cy="5472608"/>
          </a:xfrm>
        </p:spPr>
      </p:pic>
    </p:spTree>
    <p:extLst>
      <p:ext uri="{BB962C8B-B14F-4D97-AF65-F5344CB8AC3E}">
        <p14:creationId xmlns="" xmlns:p14="http://schemas.microsoft.com/office/powerpoint/2010/main" val="5537178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0" y="3198286"/>
            <a:ext cx="4879618" cy="3659714"/>
          </a:xfrm>
          <a:prstGeom prst="rect">
            <a:avLst/>
          </a:prstGeom>
        </p:spPr>
      </p:pic>
      <p:pic>
        <p:nvPicPr>
          <p:cNvPr id="6" name="Picture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3975720" y="0"/>
            <a:ext cx="5148064" cy="3861048"/>
          </a:xfrm>
          <a:prstGeom prst="rect">
            <a:avLst/>
          </a:prstGeom>
        </p:spPr>
      </p:pic>
      <p:pic>
        <p:nvPicPr>
          <p:cNvPr id="7" name="Picture 6"/>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0" y="0"/>
            <a:ext cx="5020535" cy="3765401"/>
          </a:xfrm>
          <a:prstGeom prst="rect">
            <a:avLst/>
          </a:prstGeom>
        </p:spPr>
      </p:pic>
      <p:pic>
        <p:nvPicPr>
          <p:cNvPr id="8" name="Picture 7"/>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4499992" y="3374994"/>
            <a:ext cx="4644008" cy="3483006"/>
          </a:xfrm>
          <a:prstGeom prst="rect">
            <a:avLst/>
          </a:prstGeom>
        </p:spPr>
      </p:pic>
    </p:spTree>
    <p:extLst>
      <p:ext uri="{BB962C8B-B14F-4D97-AF65-F5344CB8AC3E}">
        <p14:creationId xmlns="" xmlns:p14="http://schemas.microsoft.com/office/powerpoint/2010/main" val="5622409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Rectangle 3"/>
          <p:cNvSpPr>
            <a:spLocks noGrp="1" noChangeArrowheads="1"/>
          </p:cNvSpPr>
          <p:nvPr>
            <p:ph idx="1"/>
          </p:nvPr>
        </p:nvSpPr>
        <p:spPr bwMode="auto">
          <a:xfrm>
            <a:off x="457200" y="1357313"/>
            <a:ext cx="8229600" cy="452596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smtClean="0"/>
              <a:t>Clinical Service Improvement will be developed, implemented and evaluated through:</a:t>
            </a:r>
          </a:p>
          <a:p>
            <a:pPr eaLnBrk="1" hangingPunct="1"/>
            <a:r>
              <a:rPr lang="en-US" smtClean="0"/>
              <a:t>		clinical guidelines and pathways, </a:t>
            </a:r>
          </a:p>
          <a:p>
            <a:pPr eaLnBrk="1" hangingPunct="1"/>
            <a:r>
              <a:rPr lang="en-US" smtClean="0"/>
              <a:t>		structured education, </a:t>
            </a:r>
          </a:p>
          <a:p>
            <a:pPr eaLnBrk="1" hangingPunct="1"/>
            <a:r>
              <a:rPr lang="en-US" smtClean="0"/>
              <a:t>		clinical leadership training and </a:t>
            </a:r>
          </a:p>
          <a:p>
            <a:pPr eaLnBrk="1" hangingPunct="1"/>
            <a:r>
              <a:rPr lang="en-US" smtClean="0"/>
              <a:t>		workforce development of NPCs and 	faculty.</a:t>
            </a:r>
          </a:p>
        </p:txBody>
      </p:sp>
    </p:spTree>
    <p:extLst>
      <p:ext uri="{BB962C8B-B14F-4D97-AF65-F5344CB8AC3E}">
        <p14:creationId xmlns="" xmlns:p14="http://schemas.microsoft.com/office/powerpoint/2010/main" val="1252401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67544" y="116632"/>
            <a:ext cx="8229600" cy="11430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28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ETATMBA: </a:t>
            </a:r>
            <a:r>
              <a:rPr lang="en-GB" sz="28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(Enhancing Training and Appropriate Technologies for Mothers and Babies in Africa)</a:t>
            </a:r>
            <a:endParaRPr lang="en-US" sz="28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endParaRPr>
          </a:p>
        </p:txBody>
      </p:sp>
      <p:sp>
        <p:nvSpPr>
          <p:cNvPr id="7" name="Content Placeholder 6"/>
          <p:cNvSpPr>
            <a:spLocks noGrp="1"/>
          </p:cNvSpPr>
          <p:nvPr>
            <p:ph idx="1"/>
          </p:nvPr>
        </p:nvSpPr>
        <p:spPr>
          <a:xfrm>
            <a:off x="107504" y="1119064"/>
            <a:ext cx="6336705" cy="5038349"/>
          </a:xfrm>
        </p:spPr>
        <p:txBody>
          <a:bodyPr/>
          <a:lstStyle/>
          <a:p>
            <a:pPr marL="0" indent="0"/>
            <a:r>
              <a:rPr lang="en-GB" sz="2800" dirty="0" smtClean="0">
                <a:solidFill>
                  <a:schemeClr val="accent6">
                    <a:lumMod val="75000"/>
                  </a:schemeClr>
                </a:solidFill>
                <a:latin typeface="Calibri" pitchFamily="34" charset="0"/>
                <a:cs typeface="Calibri" pitchFamily="34" charset="0"/>
              </a:rPr>
              <a:t>ETATMBA is a European Commission FP7 </a:t>
            </a:r>
            <a:r>
              <a:rPr lang="en-GB" sz="2800" dirty="0">
                <a:solidFill>
                  <a:schemeClr val="accent6">
                    <a:lumMod val="75000"/>
                  </a:schemeClr>
                </a:solidFill>
                <a:latin typeface="Calibri" pitchFamily="34" charset="0"/>
                <a:cs typeface="Calibri" pitchFamily="34" charset="0"/>
              </a:rPr>
              <a:t>funded </a:t>
            </a:r>
            <a:r>
              <a:rPr lang="en-GB" sz="2800" dirty="0" smtClean="0">
                <a:solidFill>
                  <a:schemeClr val="accent6">
                    <a:lumMod val="75000"/>
                  </a:schemeClr>
                </a:solidFill>
                <a:latin typeface="Calibri" pitchFamily="34" charset="0"/>
                <a:cs typeface="Calibri" pitchFamily="34" charset="0"/>
              </a:rPr>
              <a:t>project being delivered in </a:t>
            </a:r>
            <a:r>
              <a:rPr lang="en-GB" sz="2800" b="1"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Tanzania and Malawi </a:t>
            </a:r>
          </a:p>
          <a:p>
            <a:pPr marL="0" indent="0"/>
            <a:r>
              <a:rPr lang="en-GB" sz="28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Partners:</a:t>
            </a:r>
          </a:p>
          <a:p>
            <a:pPr marL="457200" indent="-457200">
              <a:buFont typeface="Arial" pitchFamily="34" charset="0"/>
              <a:buChar char="•"/>
            </a:pPr>
            <a:r>
              <a:rPr lang="en-GB" sz="28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The University of Warwick (UK)</a:t>
            </a:r>
          </a:p>
          <a:p>
            <a:pPr marL="457200" indent="-457200">
              <a:buFont typeface="Arial" pitchFamily="34" charset="0"/>
              <a:buChar char="•"/>
            </a:pPr>
            <a:r>
              <a:rPr lang="en-GB" sz="2800" dirty="0" err="1"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Karolinska</a:t>
            </a:r>
            <a:r>
              <a:rPr lang="en-GB" sz="28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 Institute (Sweden)</a:t>
            </a:r>
          </a:p>
          <a:p>
            <a:pPr marL="457200" indent="-457200">
              <a:buFont typeface="Arial" pitchFamily="34" charset="0"/>
              <a:buChar char="•"/>
            </a:pPr>
            <a:r>
              <a:rPr lang="en-GB" sz="2800" dirty="0" err="1">
                <a:solidFill>
                  <a:schemeClr val="accent6">
                    <a:lumMod val="75000"/>
                  </a:schemeClr>
                </a:solidFill>
                <a:effectLst>
                  <a:outerShdw blurRad="38100" dist="38100" dir="2700000" algn="tl">
                    <a:srgbClr val="000000">
                      <a:alpha val="43137"/>
                    </a:srgbClr>
                  </a:outerShdw>
                </a:effectLst>
              </a:rPr>
              <a:t>Ifakara</a:t>
            </a:r>
            <a:r>
              <a:rPr lang="en-GB" sz="2800" dirty="0">
                <a:solidFill>
                  <a:schemeClr val="accent6">
                    <a:lumMod val="75000"/>
                  </a:schemeClr>
                </a:solidFill>
                <a:effectLst>
                  <a:outerShdw blurRad="38100" dist="38100" dir="2700000" algn="tl">
                    <a:srgbClr val="000000">
                      <a:alpha val="43137"/>
                    </a:srgbClr>
                  </a:outerShdw>
                </a:effectLst>
              </a:rPr>
              <a:t> Health Institute, </a:t>
            </a:r>
            <a:r>
              <a:rPr lang="en-GB" sz="2800" dirty="0" smtClean="0">
                <a:solidFill>
                  <a:schemeClr val="accent6">
                    <a:lumMod val="75000"/>
                  </a:schemeClr>
                </a:solidFill>
                <a:effectLst>
                  <a:outerShdw blurRad="38100" dist="38100" dir="2700000" algn="tl">
                    <a:srgbClr val="000000">
                      <a:alpha val="43137"/>
                    </a:srgbClr>
                  </a:outerShdw>
                </a:effectLst>
              </a:rPr>
              <a:t>Tanzania</a:t>
            </a:r>
            <a:endParaRPr lang="en-GB" sz="28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endParaRPr>
          </a:p>
          <a:p>
            <a:pPr marL="457200" indent="-457200">
              <a:buFont typeface="Arial" pitchFamily="34" charset="0"/>
              <a:buChar char="•"/>
            </a:pPr>
            <a:r>
              <a:rPr lang="en-GB" sz="28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The University of Malawi</a:t>
            </a:r>
          </a:p>
          <a:p>
            <a:pPr marL="457200" indent="-457200">
              <a:buFont typeface="Arial" pitchFamily="34" charset="0"/>
              <a:buChar char="•"/>
            </a:pPr>
            <a:r>
              <a:rPr lang="en-GB" sz="28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The Ministry of Health (Malawi)</a:t>
            </a:r>
          </a:p>
          <a:p>
            <a:pPr marL="457200" indent="-457200">
              <a:buFont typeface="Arial" pitchFamily="34" charset="0"/>
              <a:buChar char="•"/>
            </a:pPr>
            <a:r>
              <a:rPr lang="en-GB" sz="28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GE Healthcare (UK)</a:t>
            </a:r>
            <a:endParaRPr lang="en-GB" dirty="0">
              <a:solidFill>
                <a:schemeClr val="accent6">
                  <a:lumMod val="75000"/>
                </a:schemeClr>
              </a:solidFill>
              <a:effectLst>
                <a:outerShdw blurRad="38100" dist="38100" dir="2700000" algn="tl">
                  <a:srgbClr val="000000">
                    <a:alpha val="43137"/>
                  </a:srgbClr>
                </a:outerShdw>
              </a:effectLst>
            </a:endParaRPr>
          </a:p>
        </p:txBody>
      </p:sp>
      <p:pic>
        <p:nvPicPr>
          <p:cNvPr id="1026" name="Picture 2" descr="D:\Malawi pictures 2012\GE HC.bmp"/>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714560" y="4631884"/>
            <a:ext cx="1261492" cy="810959"/>
          </a:xfrm>
          <a:prstGeom prst="rect">
            <a:avLst/>
          </a:prstGeom>
          <a:noFill/>
          <a:extLst>
            <a:ext uri="{909E8E84-426E-40DD-AFC4-6F175D3DCCD1}">
              <a14:hiddenFill xmlns="" xmlns:a14="http://schemas.microsoft.com/office/drawing/2010/main">
                <a:solidFill>
                  <a:srgbClr val="FFFFFF"/>
                </a:solidFill>
              </a14:hiddenFill>
            </a:ext>
          </a:extLst>
        </p:spPr>
      </p:pic>
      <p:pic>
        <p:nvPicPr>
          <p:cNvPr id="1027" name="Picture 3" descr="D:\Malawi pictures 2012\MaLogo.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778928" y="2134394"/>
            <a:ext cx="1132757" cy="1085558"/>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D:\Malawi pictures 2012\untitled.bmp"/>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580112" y="4591452"/>
            <a:ext cx="2080846" cy="1043705"/>
          </a:xfrm>
          <a:prstGeom prst="rect">
            <a:avLst/>
          </a:prstGeom>
          <a:noFill/>
          <a:extLst>
            <a:ext uri="{909E8E84-426E-40DD-AFC4-6F175D3DCCD1}">
              <a14:hiddenFill xmlns="" xmlns:a14="http://schemas.microsoft.com/office/drawing/2010/main">
                <a:solidFill>
                  <a:srgbClr val="FFFFFF"/>
                </a:solidFill>
              </a14:hiddenFill>
            </a:ext>
          </a:extLst>
        </p:spPr>
      </p:pic>
      <p:pic>
        <p:nvPicPr>
          <p:cNvPr id="2" name="Picture 1"/>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737802" y="764704"/>
            <a:ext cx="1238250" cy="1009650"/>
          </a:xfrm>
          <a:prstGeom prst="rect">
            <a:avLst/>
          </a:prstGeom>
        </p:spPr>
      </p:pic>
      <p:pic>
        <p:nvPicPr>
          <p:cNvPr id="1029" name="Picture 5"/>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6323733" y="2134394"/>
            <a:ext cx="1056579" cy="13353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6143625" y="3622923"/>
            <a:ext cx="3000375" cy="714375"/>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lstStyle/>
          <a:p>
            <a:r>
              <a:rPr lang="en-GB" sz="2800" u="sng" dirty="0" smtClean="0">
                <a:solidFill>
                  <a:schemeClr val="accent6">
                    <a:lumMod val="75000"/>
                  </a:schemeClr>
                </a:solidFill>
              </a:rPr>
              <a:t>Evaluating the impact of ETATMBA </a:t>
            </a:r>
            <a:endParaRPr lang="en-GB" sz="2800" u="sng" dirty="0">
              <a:solidFill>
                <a:schemeClr val="accent6">
                  <a:lumMod val="75000"/>
                </a:schemeClr>
              </a:solidFill>
            </a:endParaRPr>
          </a:p>
        </p:txBody>
      </p:sp>
      <p:sp>
        <p:nvSpPr>
          <p:cNvPr id="10" name="Content Placeholder 9"/>
          <p:cNvSpPr>
            <a:spLocks noGrp="1"/>
          </p:cNvSpPr>
          <p:nvPr>
            <p:ph sz="half" idx="1"/>
          </p:nvPr>
        </p:nvSpPr>
        <p:spPr>
          <a:xfrm>
            <a:off x="107504" y="980728"/>
            <a:ext cx="4176464" cy="5616624"/>
          </a:xfrm>
        </p:spPr>
        <p:txBody>
          <a:bodyPr/>
          <a:lstStyle/>
          <a:p>
            <a:pPr marL="0" indent="0"/>
            <a:r>
              <a:rPr lang="en-GB" sz="2400" dirty="0">
                <a:solidFill>
                  <a:schemeClr val="accent6">
                    <a:lumMod val="75000"/>
                  </a:schemeClr>
                </a:solidFill>
                <a:effectLst>
                  <a:outerShdw blurRad="38100" dist="38100" dir="2700000" algn="tl">
                    <a:srgbClr val="000000">
                      <a:alpha val="43137"/>
                    </a:srgbClr>
                  </a:outerShdw>
                </a:effectLst>
              </a:rPr>
              <a:t>The </a:t>
            </a:r>
            <a:r>
              <a:rPr lang="en-GB" sz="2400" dirty="0" smtClean="0">
                <a:solidFill>
                  <a:schemeClr val="accent6">
                    <a:lumMod val="75000"/>
                  </a:schemeClr>
                </a:solidFill>
                <a:effectLst>
                  <a:outerShdw blurRad="38100" dist="38100" dir="2700000" algn="tl">
                    <a:srgbClr val="000000">
                      <a:alpha val="43137"/>
                    </a:srgbClr>
                  </a:outerShdw>
                </a:effectLst>
              </a:rPr>
              <a:t>aim </a:t>
            </a:r>
            <a:r>
              <a:rPr lang="en-GB" sz="2400" dirty="0">
                <a:solidFill>
                  <a:schemeClr val="accent6">
                    <a:lumMod val="75000"/>
                  </a:schemeClr>
                </a:solidFill>
                <a:effectLst>
                  <a:outerShdw blurRad="38100" dist="38100" dir="2700000" algn="tl">
                    <a:srgbClr val="000000">
                      <a:alpha val="43137"/>
                    </a:srgbClr>
                  </a:outerShdw>
                </a:effectLst>
              </a:rPr>
              <a:t>of this study </a:t>
            </a:r>
            <a:r>
              <a:rPr lang="en-GB" sz="2400" dirty="0" smtClean="0">
                <a:solidFill>
                  <a:schemeClr val="accent6">
                    <a:lumMod val="75000"/>
                  </a:schemeClr>
                </a:solidFill>
                <a:effectLst>
                  <a:outerShdw blurRad="38100" dist="38100" dir="2700000" algn="tl">
                    <a:srgbClr val="000000">
                      <a:alpha val="43137"/>
                    </a:srgbClr>
                  </a:outerShdw>
                </a:effectLst>
              </a:rPr>
              <a:t>is to:</a:t>
            </a:r>
          </a:p>
          <a:p>
            <a:pPr>
              <a:buFont typeface="Arial" pitchFamily="34" charset="0"/>
              <a:buChar char="•"/>
            </a:pPr>
            <a:r>
              <a:rPr lang="en-GB" sz="2400" dirty="0" smtClean="0">
                <a:solidFill>
                  <a:schemeClr val="accent6">
                    <a:lumMod val="75000"/>
                  </a:schemeClr>
                </a:solidFill>
                <a:effectLst>
                  <a:outerShdw blurRad="38100" dist="38100" dir="2700000" algn="tl">
                    <a:srgbClr val="000000">
                      <a:alpha val="43137"/>
                    </a:srgbClr>
                  </a:outerShdw>
                </a:effectLst>
              </a:rPr>
              <a:t>Evaluate </a:t>
            </a:r>
            <a:r>
              <a:rPr lang="en-GB" sz="2400" dirty="0">
                <a:solidFill>
                  <a:schemeClr val="accent6">
                    <a:lumMod val="75000"/>
                  </a:schemeClr>
                </a:solidFill>
                <a:effectLst>
                  <a:outerShdw blurRad="38100" dist="38100" dir="2700000" algn="tl">
                    <a:srgbClr val="000000">
                      <a:alpha val="43137"/>
                    </a:srgbClr>
                  </a:outerShdw>
                </a:effectLst>
              </a:rPr>
              <a:t>the impact on healthcare outcomes of </a:t>
            </a:r>
            <a:r>
              <a:rPr lang="en-GB" sz="2400" dirty="0" smtClean="0">
                <a:solidFill>
                  <a:schemeClr val="accent6">
                    <a:lumMod val="75000"/>
                  </a:schemeClr>
                </a:solidFill>
                <a:effectLst>
                  <a:outerShdw blurRad="38100" dist="38100" dir="2700000" algn="tl">
                    <a:srgbClr val="000000">
                      <a:alpha val="43137"/>
                    </a:srgbClr>
                  </a:outerShdw>
                </a:effectLst>
              </a:rPr>
              <a:t>the ETATMBA training in Malawi.</a:t>
            </a:r>
          </a:p>
          <a:p>
            <a:pPr marL="0" indent="0"/>
            <a:endParaRPr lang="en-GB" sz="2400" u="sng" dirty="0" smtClean="0">
              <a:solidFill>
                <a:schemeClr val="accent6">
                  <a:lumMod val="75000"/>
                </a:schemeClr>
              </a:solidFill>
              <a:effectLst>
                <a:outerShdw blurRad="38100" dist="38100" dir="2700000" algn="tl">
                  <a:srgbClr val="000000">
                    <a:alpha val="43137"/>
                  </a:srgbClr>
                </a:outerShdw>
              </a:effectLst>
            </a:endParaRPr>
          </a:p>
          <a:p>
            <a:pPr marL="0" indent="0"/>
            <a:r>
              <a:rPr lang="en-GB" sz="2400" u="sng" dirty="0" smtClean="0">
                <a:solidFill>
                  <a:schemeClr val="accent6">
                    <a:lumMod val="75000"/>
                  </a:schemeClr>
                </a:solidFill>
                <a:effectLst>
                  <a:outerShdw blurRad="38100" dist="38100" dir="2700000" algn="tl">
                    <a:srgbClr val="000000">
                      <a:alpha val="43137"/>
                    </a:srgbClr>
                  </a:outerShdw>
                </a:effectLst>
              </a:rPr>
              <a:t>OUTCOMES (Primary):</a:t>
            </a:r>
          </a:p>
          <a:p>
            <a:pPr>
              <a:buFont typeface="Arial" pitchFamily="34" charset="0"/>
              <a:buChar char="•"/>
            </a:pPr>
            <a:r>
              <a:rPr lang="en-GB" sz="2400" dirty="0">
                <a:solidFill>
                  <a:schemeClr val="accent6">
                    <a:lumMod val="75000"/>
                  </a:schemeClr>
                </a:solidFill>
                <a:effectLst>
                  <a:outerShdw blurRad="38100" dist="38100" dir="2700000" algn="tl">
                    <a:srgbClr val="000000">
                      <a:alpha val="43137"/>
                    </a:srgbClr>
                  </a:outerShdw>
                </a:effectLst>
              </a:rPr>
              <a:t>P</a:t>
            </a:r>
            <a:r>
              <a:rPr lang="en-GB" sz="2400" dirty="0" smtClean="0">
                <a:solidFill>
                  <a:schemeClr val="accent6">
                    <a:lumMod val="75000"/>
                  </a:schemeClr>
                </a:solidFill>
                <a:effectLst>
                  <a:outerShdw blurRad="38100" dist="38100" dir="2700000" algn="tl">
                    <a:srgbClr val="000000">
                      <a:alpha val="43137"/>
                    </a:srgbClr>
                  </a:outerShdw>
                </a:effectLst>
              </a:rPr>
              <a:t>erinatal </a:t>
            </a:r>
            <a:r>
              <a:rPr lang="en-GB" sz="2400" dirty="0">
                <a:solidFill>
                  <a:schemeClr val="accent6">
                    <a:lumMod val="75000"/>
                  </a:schemeClr>
                </a:solidFill>
                <a:effectLst>
                  <a:outerShdw blurRad="38100" dist="38100" dir="2700000" algn="tl">
                    <a:srgbClr val="000000">
                      <a:alpha val="43137"/>
                    </a:srgbClr>
                  </a:outerShdw>
                </a:effectLst>
              </a:rPr>
              <a:t>mortality (defined as fresh stillbirths and neonatal deaths before discharge from the health care facility</a:t>
            </a:r>
            <a:r>
              <a:rPr lang="en-GB" sz="2400" dirty="0" smtClean="0">
                <a:solidFill>
                  <a:schemeClr val="accent6">
                    <a:lumMod val="75000"/>
                  </a:schemeClr>
                </a:solidFill>
                <a:effectLst>
                  <a:outerShdw blurRad="38100" dist="38100" dir="2700000" algn="tl">
                    <a:srgbClr val="000000">
                      <a:alpha val="43137"/>
                    </a:srgbClr>
                  </a:outerShdw>
                </a:effectLst>
              </a:rPr>
              <a:t>)</a:t>
            </a:r>
          </a:p>
          <a:p>
            <a:pPr>
              <a:buFont typeface="Arial" pitchFamily="34" charset="0"/>
              <a:buChar char="•"/>
            </a:pPr>
            <a:endParaRPr lang="en-GB" sz="2400" dirty="0">
              <a:solidFill>
                <a:schemeClr val="accent6">
                  <a:lumMod val="75000"/>
                </a:schemeClr>
              </a:solidFill>
              <a:effectLst>
                <a:outerShdw blurRad="38100" dist="38100" dir="2700000" algn="tl">
                  <a:srgbClr val="000000">
                    <a:alpha val="43137"/>
                  </a:srgbClr>
                </a:outerShdw>
              </a:effectLst>
            </a:endParaRPr>
          </a:p>
        </p:txBody>
      </p:sp>
      <p:sp>
        <p:nvSpPr>
          <p:cNvPr id="11" name="Content Placeholder 10"/>
          <p:cNvSpPr>
            <a:spLocks noGrp="1"/>
          </p:cNvSpPr>
          <p:nvPr>
            <p:ph sz="half" idx="2"/>
          </p:nvPr>
        </p:nvSpPr>
        <p:spPr>
          <a:xfrm>
            <a:off x="4644008" y="980728"/>
            <a:ext cx="4388296" cy="5400600"/>
          </a:xfrm>
        </p:spPr>
        <p:txBody>
          <a:bodyPr/>
          <a:lstStyle/>
          <a:p>
            <a:pPr marL="0" indent="0"/>
            <a:r>
              <a:rPr lang="en-GB" sz="2400" u="sng" dirty="0">
                <a:solidFill>
                  <a:schemeClr val="accent6">
                    <a:lumMod val="75000"/>
                  </a:schemeClr>
                </a:solidFill>
                <a:effectLst>
                  <a:outerShdw blurRad="38100" dist="38100" dir="2700000" algn="tl">
                    <a:srgbClr val="000000">
                      <a:alpha val="43137"/>
                    </a:srgbClr>
                  </a:outerShdw>
                </a:effectLst>
              </a:rPr>
              <a:t>OUTCOMES (Secondary):</a:t>
            </a:r>
          </a:p>
          <a:p>
            <a:pPr lvl="0">
              <a:buFont typeface="Arial" pitchFamily="34" charset="0"/>
              <a:buChar char="•"/>
            </a:pPr>
            <a:r>
              <a:rPr lang="en-GB" sz="2400" dirty="0" smtClean="0">
                <a:solidFill>
                  <a:schemeClr val="accent6">
                    <a:lumMod val="75000"/>
                  </a:schemeClr>
                </a:solidFill>
                <a:effectLst>
                  <a:outerShdw blurRad="38100" dist="38100" dir="2700000" algn="tl">
                    <a:srgbClr val="000000">
                      <a:alpha val="43137"/>
                    </a:srgbClr>
                  </a:outerShdw>
                </a:effectLst>
              </a:rPr>
              <a:t>Maternal </a:t>
            </a:r>
            <a:r>
              <a:rPr lang="en-GB" sz="2400" dirty="0">
                <a:solidFill>
                  <a:schemeClr val="accent6">
                    <a:lumMod val="75000"/>
                  </a:schemeClr>
                </a:solidFill>
                <a:effectLst>
                  <a:outerShdw blurRad="38100" dist="38100" dir="2700000" algn="tl">
                    <a:srgbClr val="000000">
                      <a:alpha val="43137"/>
                    </a:srgbClr>
                  </a:outerShdw>
                </a:effectLst>
              </a:rPr>
              <a:t>death </a:t>
            </a:r>
            <a:r>
              <a:rPr lang="en-GB" sz="2400" dirty="0" smtClean="0">
                <a:solidFill>
                  <a:schemeClr val="accent6">
                    <a:lumMod val="75000"/>
                  </a:schemeClr>
                </a:solidFill>
                <a:effectLst>
                  <a:outerShdw blurRad="38100" dist="38100" dir="2700000" algn="tl">
                    <a:srgbClr val="000000">
                      <a:alpha val="43137"/>
                    </a:srgbClr>
                  </a:outerShdw>
                </a:effectLst>
              </a:rPr>
              <a:t>rates;</a:t>
            </a:r>
            <a:endParaRPr lang="en-GB" sz="2400" dirty="0">
              <a:solidFill>
                <a:schemeClr val="accent6">
                  <a:lumMod val="75000"/>
                </a:schemeClr>
              </a:solidFill>
              <a:effectLst>
                <a:outerShdw blurRad="38100" dist="38100" dir="2700000" algn="tl">
                  <a:srgbClr val="000000">
                    <a:alpha val="43137"/>
                  </a:srgbClr>
                </a:outerShdw>
              </a:effectLst>
            </a:endParaRPr>
          </a:p>
          <a:p>
            <a:pPr lvl="0">
              <a:buFont typeface="Arial" pitchFamily="34" charset="0"/>
              <a:buChar char="•"/>
            </a:pPr>
            <a:r>
              <a:rPr lang="en-GB" sz="2400" dirty="0">
                <a:solidFill>
                  <a:schemeClr val="accent6">
                    <a:lumMod val="75000"/>
                  </a:schemeClr>
                </a:solidFill>
                <a:effectLst>
                  <a:outerShdw blurRad="38100" dist="38100" dir="2700000" algn="tl">
                    <a:srgbClr val="000000">
                      <a:alpha val="43137"/>
                    </a:srgbClr>
                  </a:outerShdw>
                </a:effectLst>
              </a:rPr>
              <a:t>Recorded data (e.g. still births, Post-Partum Haemorrhage, C Section, </a:t>
            </a:r>
            <a:r>
              <a:rPr lang="en-GB" sz="2400" dirty="0" err="1">
                <a:solidFill>
                  <a:schemeClr val="accent6">
                    <a:lumMod val="75000"/>
                  </a:schemeClr>
                </a:solidFill>
                <a:effectLst>
                  <a:outerShdw blurRad="38100" dist="38100" dir="2700000" algn="tl">
                    <a:srgbClr val="000000">
                      <a:alpha val="43137"/>
                    </a:srgbClr>
                  </a:outerShdw>
                </a:effectLst>
              </a:rPr>
              <a:t>Eclampsia</a:t>
            </a:r>
            <a:r>
              <a:rPr lang="en-GB" sz="2400" dirty="0">
                <a:solidFill>
                  <a:schemeClr val="accent6">
                    <a:lumMod val="75000"/>
                  </a:schemeClr>
                </a:solidFill>
                <a:effectLst>
                  <a:outerShdw blurRad="38100" dist="38100" dir="2700000" algn="tl">
                    <a:srgbClr val="000000">
                      <a:alpha val="43137"/>
                    </a:srgbClr>
                  </a:outerShdw>
                </a:effectLst>
              </a:rPr>
              <a:t>, Sepsis,</a:t>
            </a:r>
          </a:p>
          <a:p>
            <a:pPr lvl="0">
              <a:buFont typeface="Arial" pitchFamily="34" charset="0"/>
              <a:buChar char="•"/>
            </a:pPr>
            <a:r>
              <a:rPr lang="en-GB" sz="2400" dirty="0">
                <a:solidFill>
                  <a:schemeClr val="accent6">
                    <a:lumMod val="75000"/>
                  </a:schemeClr>
                </a:solidFill>
                <a:effectLst>
                  <a:outerShdw blurRad="38100" dist="38100" dir="2700000" algn="tl">
                    <a:srgbClr val="000000">
                      <a:alpha val="43137"/>
                    </a:srgbClr>
                  </a:outerShdw>
                </a:effectLst>
              </a:rPr>
              <a:t>Neonatal resuscitation);</a:t>
            </a:r>
          </a:p>
          <a:p>
            <a:pPr lvl="0">
              <a:buFont typeface="Arial" pitchFamily="34" charset="0"/>
              <a:buChar char="•"/>
            </a:pPr>
            <a:r>
              <a:rPr lang="en-GB" sz="2400" dirty="0">
                <a:solidFill>
                  <a:schemeClr val="accent6">
                    <a:lumMod val="75000"/>
                  </a:schemeClr>
                </a:solidFill>
                <a:effectLst>
                  <a:outerShdw blurRad="38100" dist="38100" dir="2700000" algn="tl">
                    <a:srgbClr val="000000">
                      <a:alpha val="43137"/>
                    </a:srgbClr>
                  </a:outerShdw>
                </a:effectLst>
              </a:rPr>
              <a:t>Availability of resources (e.g. are drugs/blood available);</a:t>
            </a:r>
          </a:p>
          <a:p>
            <a:pPr lvl="0">
              <a:buFont typeface="Arial" pitchFamily="34" charset="0"/>
              <a:buChar char="•"/>
            </a:pPr>
            <a:r>
              <a:rPr lang="en-GB" sz="2400" dirty="0">
                <a:solidFill>
                  <a:schemeClr val="accent6">
                    <a:lumMod val="75000"/>
                  </a:schemeClr>
                </a:solidFill>
                <a:effectLst>
                  <a:outerShdw blurRad="38100" dist="38100" dir="2700000" algn="tl">
                    <a:srgbClr val="000000">
                      <a:alpha val="43137"/>
                    </a:srgbClr>
                  </a:outerShdw>
                </a:effectLst>
              </a:rPr>
              <a:t>Use of available resources (e.g. are drugs being used).</a:t>
            </a:r>
          </a:p>
          <a:p>
            <a:endParaRPr lang="en-GB" dirty="0"/>
          </a:p>
        </p:txBody>
      </p:sp>
    </p:spTree>
    <p:extLst>
      <p:ext uri="{BB962C8B-B14F-4D97-AF65-F5344CB8AC3E}">
        <p14:creationId xmlns="" xmlns:p14="http://schemas.microsoft.com/office/powerpoint/2010/main" val="40616138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lstStyle/>
          <a:p>
            <a:r>
              <a:rPr lang="en-GB" b="0" dirty="0" smtClean="0">
                <a:solidFill>
                  <a:schemeClr val="accent6">
                    <a:lumMod val="75000"/>
                  </a:schemeClr>
                </a:solidFill>
                <a:effectLst>
                  <a:outerShdw blurRad="38100" dist="38100" dir="2700000" algn="tl">
                    <a:srgbClr val="000000">
                      <a:alpha val="43137"/>
                    </a:srgbClr>
                  </a:outerShdw>
                </a:effectLst>
              </a:rPr>
              <a:t>Design &amp; Methods</a:t>
            </a:r>
            <a:endParaRPr lang="en-GB" b="0" dirty="0">
              <a:solidFill>
                <a:schemeClr val="accent6">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sz="half" idx="1"/>
          </p:nvPr>
        </p:nvSpPr>
        <p:spPr>
          <a:xfrm>
            <a:off x="251520" y="980728"/>
            <a:ext cx="5400600" cy="5472608"/>
          </a:xfrm>
        </p:spPr>
        <p:txBody>
          <a:bodyPr/>
          <a:lstStyle/>
          <a:p>
            <a:pPr marL="0" indent="0"/>
            <a:r>
              <a:rPr lang="en-GB" dirty="0" smtClean="0">
                <a:solidFill>
                  <a:schemeClr val="accent6">
                    <a:lumMod val="75000"/>
                  </a:schemeClr>
                </a:solidFill>
                <a:effectLst>
                  <a:outerShdw blurRad="38100" dist="38100" dir="2700000" algn="tl">
                    <a:srgbClr val="000000">
                      <a:alpha val="43137"/>
                    </a:srgbClr>
                  </a:outerShdw>
                </a:effectLst>
              </a:rPr>
              <a:t>Cluster Randomised Controlled Trial with a Process Evaluation</a:t>
            </a:r>
          </a:p>
          <a:p>
            <a:pPr marL="457200" indent="-457200">
              <a:buFont typeface="Arial" pitchFamily="34" charset="0"/>
              <a:buChar char="•"/>
            </a:pPr>
            <a:r>
              <a:rPr lang="en-GB" dirty="0" smtClean="0">
                <a:solidFill>
                  <a:schemeClr val="accent6">
                    <a:lumMod val="75000"/>
                  </a:schemeClr>
                </a:solidFill>
                <a:effectLst>
                  <a:outerShdw blurRad="38100" dist="38100" dir="2700000" algn="tl">
                    <a:srgbClr val="000000">
                      <a:alpha val="43137"/>
                    </a:srgbClr>
                  </a:outerShdw>
                </a:effectLst>
              </a:rPr>
              <a:t>8 of the 14 districts from Central and Northern Malawi are randomised to the intervention</a:t>
            </a:r>
          </a:p>
          <a:p>
            <a:pPr marL="0" indent="0"/>
            <a:r>
              <a:rPr lang="en-GB" u="sng" dirty="0" smtClean="0">
                <a:solidFill>
                  <a:schemeClr val="accent6">
                    <a:lumMod val="75000"/>
                  </a:schemeClr>
                </a:solidFill>
                <a:effectLst>
                  <a:outerShdw blurRad="38100" dist="38100" dir="2700000" algn="tl">
                    <a:srgbClr val="000000">
                      <a:alpha val="43137"/>
                    </a:srgbClr>
                  </a:outerShdw>
                </a:effectLst>
              </a:rPr>
              <a:t>Methods (Mixed)</a:t>
            </a:r>
          </a:p>
          <a:p>
            <a:pPr marL="457200" indent="-457200">
              <a:buFont typeface="Arial" pitchFamily="34" charset="0"/>
              <a:buChar char="•"/>
            </a:pPr>
            <a:r>
              <a:rPr lang="en-GB" dirty="0" smtClean="0">
                <a:solidFill>
                  <a:schemeClr val="accent6">
                    <a:lumMod val="75000"/>
                  </a:schemeClr>
                </a:solidFill>
                <a:effectLst>
                  <a:outerShdw blurRad="38100" dist="38100" dir="2700000" algn="tl">
                    <a:srgbClr val="000000">
                      <a:alpha val="43137"/>
                    </a:srgbClr>
                  </a:outerShdw>
                </a:effectLst>
              </a:rPr>
              <a:t>Quantitative (hospital outcome data)</a:t>
            </a:r>
          </a:p>
          <a:p>
            <a:pPr marL="457200" indent="-457200">
              <a:buFont typeface="Arial" pitchFamily="34" charset="0"/>
              <a:buChar char="•"/>
            </a:pPr>
            <a:r>
              <a:rPr lang="en-GB" dirty="0" smtClean="0">
                <a:solidFill>
                  <a:schemeClr val="accent6">
                    <a:lumMod val="75000"/>
                  </a:schemeClr>
                </a:solidFill>
                <a:effectLst>
                  <a:outerShdw blurRad="38100" dist="38100" dir="2700000" algn="tl">
                    <a:srgbClr val="000000">
                      <a:alpha val="43137"/>
                    </a:srgbClr>
                  </a:outerShdw>
                </a:effectLst>
              </a:rPr>
              <a:t>Qualitative(interviews with key stakeholders)</a:t>
            </a:r>
          </a:p>
          <a:p>
            <a:pPr marL="0" indent="0"/>
            <a:endParaRPr lang="en-GB" dirty="0">
              <a:effectLst>
                <a:outerShdw blurRad="38100" dist="38100" dir="2700000" algn="tl">
                  <a:srgbClr val="000000">
                    <a:alpha val="43137"/>
                  </a:srgbClr>
                </a:outerShdw>
              </a:effectLst>
            </a:endParaRPr>
          </a:p>
        </p:txBody>
      </p:sp>
      <p:pic>
        <p:nvPicPr>
          <p:cNvPr id="5" name="Content Placeholder 4"/>
          <p:cNvPicPr>
            <a:picLocks noGrp="1" noChangeAspect="1"/>
          </p:cNvPicPr>
          <p:nvPr>
            <p:ph sz="half" idx="2"/>
          </p:nvPr>
        </p:nvPicPr>
        <p:blipFill>
          <a:blip r:embed="rId3" cstate="print">
            <a:extLst>
              <a:ext uri="{28A0092B-C50C-407E-A947-70E740481C1C}">
                <a14:useLocalDpi xmlns="" xmlns:a14="http://schemas.microsoft.com/office/drawing/2010/main" val="0"/>
              </a:ext>
            </a:extLst>
          </a:blip>
          <a:stretch>
            <a:fillRect/>
          </a:stretch>
        </p:blipFill>
        <p:spPr>
          <a:xfrm>
            <a:off x="6258141" y="116632"/>
            <a:ext cx="2885859" cy="6741368"/>
          </a:xfrm>
        </p:spPr>
      </p:pic>
    </p:spTree>
    <p:extLst>
      <p:ext uri="{BB962C8B-B14F-4D97-AF65-F5344CB8AC3E}">
        <p14:creationId xmlns="" xmlns:p14="http://schemas.microsoft.com/office/powerpoint/2010/main" val="38986569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3898776" cy="648072"/>
          </a:xfrm>
        </p:spPr>
        <p:txBody>
          <a:bodyPr/>
          <a:lstStyle/>
          <a:p>
            <a:r>
              <a:rPr lang="en-GB" b="0" u="sng" dirty="0" smtClean="0">
                <a:solidFill>
                  <a:schemeClr val="accent6">
                    <a:lumMod val="75000"/>
                  </a:schemeClr>
                </a:solidFill>
                <a:effectLst>
                  <a:outerShdw blurRad="38100" dist="38100" dir="2700000" algn="tl">
                    <a:srgbClr val="000000">
                      <a:alpha val="43137"/>
                    </a:srgbClr>
                  </a:outerShdw>
                </a:effectLst>
              </a:rPr>
              <a:t>Quantitative data</a:t>
            </a:r>
            <a:endParaRPr lang="en-GB" b="0" u="sng" dirty="0">
              <a:solidFill>
                <a:schemeClr val="accent6">
                  <a:lumMod val="75000"/>
                </a:schemeClr>
              </a:solidFill>
              <a:effectLst>
                <a:outerShdw blurRad="38100" dist="38100" dir="2700000" algn="tl">
                  <a:srgbClr val="000000">
                    <a:alpha val="43137"/>
                  </a:srgbClr>
                </a:outerShdw>
              </a:effectLst>
            </a:endParaRPr>
          </a:p>
        </p:txBody>
      </p:sp>
      <p:pic>
        <p:nvPicPr>
          <p:cNvPr id="5" name="Content Placeholder 4"/>
          <p:cNvPicPr>
            <a:picLocks noGrp="1" noChangeAspect="1"/>
          </p:cNvPicPr>
          <p:nvPr>
            <p:ph sz="half" idx="1"/>
          </p:nvPr>
        </p:nvPicPr>
        <p:blipFill>
          <a:blip r:embed="rId3" cstate="print">
            <a:extLst>
              <a:ext uri="{BEBA8EAE-BF5A-486C-A8C5-ECC9F3942E4B}">
                <a14:imgProps xmlns="" xmlns:a14="http://schemas.microsoft.com/office/drawing/2010/main">
                  <a14:imgLayer r:embed="rId4">
                    <a14:imgEffect>
                      <a14:sharpenSoften amount="53000"/>
                    </a14:imgEffect>
                    <a14:imgEffect>
                      <a14:brightnessContrast bright="20000"/>
                    </a14:imgEffect>
                  </a14:imgLayer>
                </a14:imgProps>
              </a:ext>
              <a:ext uri="{28A0092B-C50C-407E-A947-70E740481C1C}">
                <a14:useLocalDpi xmlns="" xmlns:a14="http://schemas.microsoft.com/office/drawing/2010/main" val="0"/>
              </a:ext>
            </a:extLst>
          </a:blip>
          <a:stretch>
            <a:fillRect/>
          </a:stretch>
        </p:blipFill>
        <p:spPr>
          <a:xfrm>
            <a:off x="395536" y="784452"/>
            <a:ext cx="4049241" cy="3036930"/>
          </a:xfrm>
        </p:spPr>
      </p:pic>
      <p:pic>
        <p:nvPicPr>
          <p:cNvPr id="6" name="Content Placeholder 5"/>
          <p:cNvPicPr>
            <a:picLocks noGrp="1" noChangeAspect="1"/>
          </p:cNvPicPr>
          <p:nvPr>
            <p:ph sz="half" idx="2"/>
          </p:nvPr>
        </p:nvPicPr>
        <p:blipFill>
          <a:blip r:embed="rId5" cstate="print">
            <a:extLst>
              <a:ext uri="{28A0092B-C50C-407E-A947-70E740481C1C}">
                <a14:useLocalDpi xmlns="" xmlns:a14="http://schemas.microsoft.com/office/drawing/2010/main" val="0"/>
              </a:ext>
            </a:extLst>
          </a:blip>
          <a:stretch>
            <a:fillRect/>
          </a:stretch>
        </p:blipFill>
        <p:spPr>
          <a:xfrm>
            <a:off x="107504" y="2204864"/>
            <a:ext cx="3670597" cy="4525963"/>
          </a:xfrm>
        </p:spPr>
      </p:pic>
      <p:sp>
        <p:nvSpPr>
          <p:cNvPr id="8" name="TextBox 7"/>
          <p:cNvSpPr txBox="1"/>
          <p:nvPr/>
        </p:nvSpPr>
        <p:spPr>
          <a:xfrm>
            <a:off x="4578574" y="1124744"/>
            <a:ext cx="4565426" cy="2246769"/>
          </a:xfrm>
          <a:prstGeom prst="rect">
            <a:avLst/>
          </a:prstGeom>
          <a:noFill/>
        </p:spPr>
        <p:txBody>
          <a:bodyPr wrap="square" rtlCol="0">
            <a:spAutoFit/>
          </a:bodyPr>
          <a:lstStyle/>
          <a:p>
            <a:r>
              <a:rPr lang="en-GB" sz="2000" dirty="0">
                <a:solidFill>
                  <a:schemeClr val="accent6">
                    <a:lumMod val="75000"/>
                  </a:schemeClr>
                </a:solidFill>
                <a:effectLst>
                  <a:outerShdw blurRad="38100" dist="38100" dir="2700000" algn="tl">
                    <a:srgbClr val="000000">
                      <a:alpha val="43137"/>
                    </a:srgbClr>
                  </a:outerShdw>
                </a:effectLst>
              </a:rPr>
              <a:t>Primary data will be extracted from the maternity </a:t>
            </a:r>
            <a:r>
              <a:rPr lang="en-GB" sz="2000" dirty="0" smtClean="0">
                <a:solidFill>
                  <a:schemeClr val="accent6">
                    <a:lumMod val="75000"/>
                  </a:schemeClr>
                </a:solidFill>
                <a:effectLst>
                  <a:outerShdw blurRad="38100" dist="38100" dir="2700000" algn="tl">
                    <a:srgbClr val="000000">
                      <a:alpha val="43137"/>
                    </a:srgbClr>
                  </a:outerShdw>
                </a:effectLst>
              </a:rPr>
              <a:t>log and or the summary reports at </a:t>
            </a:r>
            <a:r>
              <a:rPr lang="en-GB" sz="2000" dirty="0">
                <a:solidFill>
                  <a:schemeClr val="accent6">
                    <a:lumMod val="75000"/>
                  </a:schemeClr>
                </a:solidFill>
                <a:effectLst>
                  <a:outerShdw blurRad="38100" dist="38100" dir="2700000" algn="tl">
                    <a:srgbClr val="000000">
                      <a:alpha val="43137"/>
                    </a:srgbClr>
                  </a:outerShdw>
                </a:effectLst>
              </a:rPr>
              <a:t>the district </a:t>
            </a:r>
            <a:r>
              <a:rPr lang="en-GB" sz="2000" dirty="0" smtClean="0">
                <a:solidFill>
                  <a:schemeClr val="accent6">
                    <a:lumMod val="75000"/>
                  </a:schemeClr>
                </a:solidFill>
                <a:effectLst>
                  <a:outerShdw blurRad="38100" dist="38100" dir="2700000" algn="tl">
                    <a:srgbClr val="000000">
                      <a:alpha val="43137"/>
                    </a:srgbClr>
                  </a:outerShdw>
                </a:effectLst>
              </a:rPr>
              <a:t>hospitals</a:t>
            </a:r>
          </a:p>
          <a:p>
            <a:endParaRPr lang="en-GB" sz="2000" dirty="0">
              <a:solidFill>
                <a:schemeClr val="accent6">
                  <a:lumMod val="75000"/>
                </a:schemeClr>
              </a:solidFill>
              <a:effectLst>
                <a:outerShdw blurRad="38100" dist="38100" dir="2700000" algn="tl">
                  <a:srgbClr val="000000">
                    <a:alpha val="43137"/>
                  </a:srgbClr>
                </a:outerShdw>
              </a:effectLst>
            </a:endParaRPr>
          </a:p>
          <a:p>
            <a:r>
              <a:rPr lang="en-GB" sz="2000" dirty="0" smtClean="0">
                <a:solidFill>
                  <a:schemeClr val="accent6">
                    <a:lumMod val="75000"/>
                  </a:schemeClr>
                </a:solidFill>
                <a:effectLst>
                  <a:outerShdw blurRad="38100" dist="38100" dir="2700000" algn="tl">
                    <a:srgbClr val="000000">
                      <a:alpha val="43137"/>
                    </a:srgbClr>
                  </a:outerShdw>
                </a:effectLst>
              </a:rPr>
              <a:t>All health facilities in a district return this data to the district hospital on a monthly basis</a:t>
            </a:r>
            <a:endParaRPr lang="en-GB" sz="2000" dirty="0">
              <a:solidFill>
                <a:schemeClr val="accent6">
                  <a:lumMod val="75000"/>
                </a:schemeClr>
              </a:solidFill>
              <a:effectLst>
                <a:outerShdw blurRad="38100" dist="38100" dir="2700000" algn="tl">
                  <a:srgbClr val="000000">
                    <a:alpha val="43137"/>
                  </a:srgbClr>
                </a:outerShdw>
              </a:effectLst>
            </a:endParaRPr>
          </a:p>
        </p:txBody>
      </p:sp>
      <p:sp>
        <p:nvSpPr>
          <p:cNvPr id="9" name="TextBox 8"/>
          <p:cNvSpPr txBox="1"/>
          <p:nvPr/>
        </p:nvSpPr>
        <p:spPr>
          <a:xfrm>
            <a:off x="3779912" y="4005064"/>
            <a:ext cx="4824536" cy="2246769"/>
          </a:xfrm>
          <a:prstGeom prst="rect">
            <a:avLst/>
          </a:prstGeom>
          <a:noFill/>
        </p:spPr>
        <p:txBody>
          <a:bodyPr wrap="square" rtlCol="0">
            <a:spAutoFit/>
          </a:bodyPr>
          <a:lstStyle/>
          <a:p>
            <a:r>
              <a:rPr lang="en-GB" sz="2000" dirty="0" smtClean="0">
                <a:solidFill>
                  <a:schemeClr val="accent6">
                    <a:lumMod val="75000"/>
                  </a:schemeClr>
                </a:solidFill>
                <a:effectLst>
                  <a:outerShdw blurRad="38100" dist="38100" dir="2700000" algn="tl">
                    <a:srgbClr val="000000">
                      <a:alpha val="43137"/>
                    </a:srgbClr>
                  </a:outerShdw>
                </a:effectLst>
              </a:rPr>
              <a:t>Data are to be collected </a:t>
            </a:r>
            <a:r>
              <a:rPr lang="en-GB" sz="2000" b="1" u="sng" dirty="0" smtClean="0">
                <a:solidFill>
                  <a:schemeClr val="accent6">
                    <a:lumMod val="75000"/>
                  </a:schemeClr>
                </a:solidFill>
                <a:effectLst>
                  <a:outerShdw blurRad="38100" dist="38100" dir="2700000" algn="tl">
                    <a:srgbClr val="000000">
                      <a:alpha val="43137"/>
                    </a:srgbClr>
                  </a:outerShdw>
                </a:effectLst>
              </a:rPr>
              <a:t>retrospectively</a:t>
            </a:r>
            <a:r>
              <a:rPr lang="en-GB" sz="2000" dirty="0" smtClean="0">
                <a:solidFill>
                  <a:schemeClr val="accent6">
                    <a:lumMod val="75000"/>
                  </a:schemeClr>
                </a:solidFill>
                <a:effectLst>
                  <a:outerShdw blurRad="38100" dist="38100" dir="2700000" algn="tl">
                    <a:srgbClr val="000000">
                      <a:alpha val="43137"/>
                    </a:srgbClr>
                  </a:outerShdw>
                </a:effectLst>
              </a:rPr>
              <a:t> at three points in time:</a:t>
            </a:r>
          </a:p>
          <a:p>
            <a:endParaRPr lang="en-GB" sz="2000" dirty="0" smtClean="0">
              <a:solidFill>
                <a:schemeClr val="accent6">
                  <a:lumMod val="75000"/>
                </a:schemeClr>
              </a:solidFill>
              <a:effectLst>
                <a:outerShdw blurRad="38100" dist="38100" dir="2700000" algn="tl">
                  <a:srgbClr val="000000">
                    <a:alpha val="43137"/>
                  </a:srgbClr>
                </a:outerShdw>
              </a:effectLst>
            </a:endParaRPr>
          </a:p>
          <a:p>
            <a:pPr marL="342900" indent="-342900">
              <a:buFont typeface="+mj-lt"/>
              <a:buAutoNum type="arabicPeriod"/>
            </a:pPr>
            <a:r>
              <a:rPr lang="en-GB" sz="2000" dirty="0" smtClean="0">
                <a:solidFill>
                  <a:schemeClr val="accent6">
                    <a:lumMod val="75000"/>
                  </a:schemeClr>
                </a:solidFill>
                <a:effectLst>
                  <a:outerShdw blurRad="38100" dist="38100" dir="2700000" algn="tl">
                    <a:srgbClr val="000000">
                      <a:alpha val="43137"/>
                    </a:srgbClr>
                  </a:outerShdw>
                </a:effectLst>
              </a:rPr>
              <a:t>For the 12 months leading up to start of project (Baseline)</a:t>
            </a:r>
          </a:p>
          <a:p>
            <a:pPr marL="342900" indent="-342900">
              <a:buFont typeface="+mj-lt"/>
              <a:buAutoNum type="arabicPeriod"/>
            </a:pPr>
            <a:r>
              <a:rPr lang="en-GB" sz="2000" dirty="0" smtClean="0">
                <a:solidFill>
                  <a:schemeClr val="accent6">
                    <a:lumMod val="75000"/>
                  </a:schemeClr>
                </a:solidFill>
                <a:effectLst>
                  <a:outerShdw blurRad="38100" dist="38100" dir="2700000" algn="tl">
                    <a:srgbClr val="000000">
                      <a:alpha val="43137"/>
                    </a:srgbClr>
                  </a:outerShdw>
                </a:effectLst>
              </a:rPr>
              <a:t>At the end of the first year</a:t>
            </a:r>
          </a:p>
          <a:p>
            <a:pPr marL="342900" indent="-342900">
              <a:buFont typeface="+mj-lt"/>
              <a:buAutoNum type="arabicPeriod"/>
            </a:pPr>
            <a:r>
              <a:rPr lang="en-GB" sz="2000" dirty="0" smtClean="0">
                <a:solidFill>
                  <a:schemeClr val="accent6">
                    <a:lumMod val="75000"/>
                  </a:schemeClr>
                </a:solidFill>
                <a:effectLst>
                  <a:outerShdw blurRad="38100" dist="38100" dir="2700000" algn="tl">
                    <a:srgbClr val="000000">
                      <a:alpha val="43137"/>
                    </a:srgbClr>
                  </a:outerShdw>
                </a:effectLst>
              </a:rPr>
              <a:t>At the end of the second year</a:t>
            </a:r>
            <a:endParaRPr lang="en-GB" sz="2000" dirty="0">
              <a:solidFill>
                <a:schemeClr val="accent6">
                  <a:lumMod val="75000"/>
                </a:schemeClr>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37948183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36164"/>
            <a:ext cx="3682752" cy="634082"/>
          </a:xfrm>
        </p:spPr>
        <p:txBody>
          <a:bodyPr/>
          <a:lstStyle/>
          <a:p>
            <a:r>
              <a:rPr lang="en-GB" b="0" u="sng" dirty="0" smtClean="0">
                <a:solidFill>
                  <a:schemeClr val="accent6">
                    <a:lumMod val="75000"/>
                  </a:schemeClr>
                </a:solidFill>
                <a:effectLst>
                  <a:outerShdw blurRad="38100" dist="38100" dir="2700000" algn="tl">
                    <a:srgbClr val="000000">
                      <a:alpha val="43137"/>
                    </a:srgbClr>
                  </a:outerShdw>
                </a:effectLst>
              </a:rPr>
              <a:t>Qualitative data</a:t>
            </a:r>
            <a:endParaRPr lang="en-GB" b="0" u="sng" dirty="0">
              <a:solidFill>
                <a:schemeClr val="accent6">
                  <a:lumMod val="75000"/>
                </a:schemeClr>
              </a:solidFill>
              <a:effectLst>
                <a:outerShdw blurRad="38100" dist="38100" dir="2700000" algn="tl">
                  <a:srgbClr val="000000">
                    <a:alpha val="43137"/>
                  </a:srgbClr>
                </a:outerShdw>
              </a:effectLst>
            </a:endParaRPr>
          </a:p>
        </p:txBody>
      </p:sp>
      <p:pic>
        <p:nvPicPr>
          <p:cNvPr id="4" name="Picture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427985" y="3287478"/>
            <a:ext cx="4716016" cy="3537012"/>
          </a:xfrm>
          <a:prstGeom prst="rect">
            <a:avLst/>
          </a:prstGeom>
        </p:spPr>
      </p:pic>
      <p:pic>
        <p:nvPicPr>
          <p:cNvPr id="5" name="Picture 4"/>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3923928" y="293339"/>
            <a:ext cx="5220072" cy="3915055"/>
          </a:xfrm>
          <a:prstGeom prst="rect">
            <a:avLst/>
          </a:prstGeom>
        </p:spPr>
      </p:pic>
      <p:pic>
        <p:nvPicPr>
          <p:cNvPr id="6" name="Picture 5"/>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180586" y="1960313"/>
            <a:ext cx="4447530" cy="3335647"/>
          </a:xfrm>
          <a:prstGeom prst="rect">
            <a:avLst/>
          </a:prstGeom>
        </p:spPr>
      </p:pic>
      <p:sp>
        <p:nvSpPr>
          <p:cNvPr id="7" name="TextBox 6"/>
          <p:cNvSpPr txBox="1"/>
          <p:nvPr/>
        </p:nvSpPr>
        <p:spPr>
          <a:xfrm>
            <a:off x="-1" y="4208394"/>
            <a:ext cx="4808704" cy="2246769"/>
          </a:xfrm>
          <a:prstGeom prst="rect">
            <a:avLst/>
          </a:prstGeom>
          <a:noFill/>
        </p:spPr>
        <p:txBody>
          <a:bodyPr wrap="square" rtlCol="0">
            <a:spAutoFit/>
          </a:bodyPr>
          <a:lstStyle/>
          <a:p>
            <a:r>
              <a:rPr lang="en-GB" sz="2000" dirty="0" smtClean="0">
                <a:solidFill>
                  <a:schemeClr val="accent6">
                    <a:lumMod val="75000"/>
                  </a:schemeClr>
                </a:solidFill>
                <a:effectLst>
                  <a:outerShdw blurRad="38100" dist="38100" dir="2700000" algn="tl">
                    <a:srgbClr val="000000">
                      <a:alpha val="43137"/>
                    </a:srgbClr>
                  </a:outerShdw>
                </a:effectLst>
              </a:rPr>
              <a:t>In depth interviews with:</a:t>
            </a:r>
          </a:p>
          <a:p>
            <a:pPr marL="342900" indent="-342900">
              <a:buFont typeface="Arial" pitchFamily="34" charset="0"/>
              <a:buChar char="•"/>
            </a:pPr>
            <a:r>
              <a:rPr lang="en-GB" sz="2000" dirty="0" smtClean="0">
                <a:solidFill>
                  <a:schemeClr val="accent6">
                    <a:lumMod val="75000"/>
                  </a:schemeClr>
                </a:solidFill>
                <a:effectLst>
                  <a:outerShdw blurRad="38100" dist="38100" dir="2700000" algn="tl">
                    <a:srgbClr val="000000">
                      <a:alpha val="43137"/>
                    </a:srgbClr>
                  </a:outerShdw>
                </a:effectLst>
              </a:rPr>
              <a:t>NPC’s</a:t>
            </a:r>
          </a:p>
          <a:p>
            <a:pPr marL="342900" indent="-342900">
              <a:buFont typeface="Arial" pitchFamily="34" charset="0"/>
              <a:buChar char="•"/>
            </a:pPr>
            <a:r>
              <a:rPr lang="en-GB" sz="2000" dirty="0" smtClean="0">
                <a:solidFill>
                  <a:schemeClr val="accent6">
                    <a:lumMod val="75000"/>
                  </a:schemeClr>
                </a:solidFill>
                <a:effectLst>
                  <a:outerShdw blurRad="38100" dist="38100" dir="2700000" algn="tl">
                    <a:srgbClr val="000000">
                      <a:alpha val="43137"/>
                    </a:srgbClr>
                  </a:outerShdw>
                </a:effectLst>
              </a:rPr>
              <a:t>District Medical Officers</a:t>
            </a:r>
          </a:p>
          <a:p>
            <a:pPr marL="342900" indent="-342900">
              <a:buFont typeface="Arial" pitchFamily="34" charset="0"/>
              <a:buChar char="•"/>
            </a:pPr>
            <a:r>
              <a:rPr lang="en-GB" sz="2000" dirty="0" smtClean="0">
                <a:solidFill>
                  <a:schemeClr val="accent6">
                    <a:lumMod val="75000"/>
                  </a:schemeClr>
                </a:solidFill>
                <a:effectLst>
                  <a:outerShdw blurRad="38100" dist="38100" dir="2700000" algn="tl">
                    <a:srgbClr val="000000">
                      <a:alpha val="43137"/>
                    </a:srgbClr>
                  </a:outerShdw>
                </a:effectLst>
              </a:rPr>
              <a:t>District Nursing Officers</a:t>
            </a:r>
          </a:p>
          <a:p>
            <a:pPr marL="342900" indent="-342900">
              <a:buFont typeface="Arial" pitchFamily="34" charset="0"/>
              <a:buChar char="•"/>
            </a:pPr>
            <a:r>
              <a:rPr lang="en-GB" sz="2000" dirty="0" smtClean="0">
                <a:solidFill>
                  <a:schemeClr val="accent6">
                    <a:lumMod val="75000"/>
                  </a:schemeClr>
                </a:solidFill>
                <a:effectLst>
                  <a:outerShdw blurRad="38100" dist="38100" dir="2700000" algn="tl">
                    <a:srgbClr val="000000">
                      <a:alpha val="43137"/>
                    </a:srgbClr>
                  </a:outerShdw>
                </a:effectLst>
              </a:rPr>
              <a:t>Cascades' (who are trained by NPCs)</a:t>
            </a:r>
          </a:p>
          <a:p>
            <a:pPr marL="342900" indent="-342900">
              <a:buFont typeface="Arial" pitchFamily="34" charset="0"/>
              <a:buChar char="•"/>
            </a:pPr>
            <a:r>
              <a:rPr lang="en-GB" sz="2000" dirty="0" smtClean="0">
                <a:solidFill>
                  <a:schemeClr val="accent6">
                    <a:lumMod val="75000"/>
                  </a:schemeClr>
                </a:solidFill>
                <a:effectLst>
                  <a:outerShdw blurRad="38100" dist="38100" dir="2700000" algn="tl">
                    <a:srgbClr val="000000">
                      <a:alpha val="43137"/>
                    </a:srgbClr>
                  </a:outerShdw>
                </a:effectLst>
              </a:rPr>
              <a:t>Supervisors and tutors</a:t>
            </a:r>
          </a:p>
          <a:p>
            <a:r>
              <a:rPr lang="en-GB" sz="2000" dirty="0" smtClean="0">
                <a:solidFill>
                  <a:schemeClr val="accent6">
                    <a:lumMod val="75000"/>
                  </a:schemeClr>
                </a:solidFill>
                <a:effectLst>
                  <a:outerShdw blurRad="38100" dist="38100" dir="2700000" algn="tl">
                    <a:srgbClr val="000000">
                      <a:alpha val="43137"/>
                    </a:srgbClr>
                  </a:outerShdw>
                </a:effectLst>
              </a:rPr>
              <a:t>Baseline, 12 months and 24 months</a:t>
            </a:r>
            <a:endParaRPr lang="en-GB" sz="2000" dirty="0">
              <a:solidFill>
                <a:schemeClr val="accent6">
                  <a:lumMod val="75000"/>
                </a:schemeClr>
              </a:solidFill>
              <a:effectLst>
                <a:outerShdw blurRad="38100" dist="38100" dir="2700000" algn="tl">
                  <a:srgbClr val="000000">
                    <a:alpha val="43137"/>
                  </a:srgbClr>
                </a:outerShdw>
              </a:effectLst>
            </a:endParaRPr>
          </a:p>
        </p:txBody>
      </p:sp>
      <p:sp>
        <p:nvSpPr>
          <p:cNvPr id="8" name="TextBox 7"/>
          <p:cNvSpPr txBox="1"/>
          <p:nvPr/>
        </p:nvSpPr>
        <p:spPr>
          <a:xfrm>
            <a:off x="40998" y="795028"/>
            <a:ext cx="3911530" cy="1477328"/>
          </a:xfrm>
          <a:prstGeom prst="rect">
            <a:avLst/>
          </a:prstGeom>
          <a:noFill/>
        </p:spPr>
        <p:txBody>
          <a:bodyPr wrap="square" rtlCol="0">
            <a:spAutoFit/>
          </a:bodyPr>
          <a:lstStyle/>
          <a:p>
            <a:r>
              <a:rPr lang="en-GB" dirty="0" smtClean="0">
                <a:solidFill>
                  <a:schemeClr val="accent6">
                    <a:lumMod val="75000"/>
                  </a:schemeClr>
                </a:solidFill>
                <a:effectLst>
                  <a:outerShdw blurRad="38100" dist="38100" dir="2700000" algn="tl">
                    <a:srgbClr val="000000">
                      <a:alpha val="43137"/>
                    </a:srgbClr>
                  </a:outerShdw>
                </a:effectLst>
              </a:rPr>
              <a:t>Exploring attitudes and behaviours</a:t>
            </a:r>
          </a:p>
          <a:p>
            <a:endParaRPr lang="en-GB" dirty="0" smtClean="0"/>
          </a:p>
          <a:p>
            <a:r>
              <a:rPr lang="en-GB" dirty="0" smtClean="0">
                <a:solidFill>
                  <a:schemeClr val="accent6">
                    <a:lumMod val="75000"/>
                  </a:schemeClr>
                </a:solidFill>
                <a:effectLst>
                  <a:outerShdw blurRad="38100" dist="38100" dir="2700000" algn="tl">
                    <a:srgbClr val="000000">
                      <a:alpha val="43137"/>
                    </a:srgbClr>
                  </a:outerShdw>
                </a:effectLst>
              </a:rPr>
              <a:t>Have we made a difference to practice?</a:t>
            </a:r>
            <a:endParaRPr lang="en-GB" dirty="0">
              <a:solidFill>
                <a:schemeClr val="accent6">
                  <a:lumMod val="75000"/>
                </a:schemeClr>
              </a:solidFill>
              <a:effectLst>
                <a:outerShdw blurRad="38100" dist="38100" dir="2700000" algn="tl">
                  <a:srgbClr val="000000">
                    <a:alpha val="43137"/>
                  </a:srgbClr>
                </a:outerShdw>
              </a:effectLst>
            </a:endParaRPr>
          </a:p>
          <a:p>
            <a:r>
              <a:rPr lang="en-GB" dirty="0" smtClean="0">
                <a:solidFill>
                  <a:schemeClr val="accent6">
                    <a:lumMod val="75000"/>
                  </a:schemeClr>
                </a:solidFill>
                <a:effectLst>
                  <a:outerShdw blurRad="38100" dist="38100" dir="2700000" algn="tl">
                    <a:srgbClr val="000000">
                      <a:alpha val="43137"/>
                    </a:srgbClr>
                  </a:outerShdw>
                </a:effectLst>
              </a:rPr>
              <a:t> </a:t>
            </a:r>
            <a:endParaRPr lang="en-GB" dirty="0">
              <a:solidFill>
                <a:schemeClr val="accent6">
                  <a:lumMod val="75000"/>
                </a:schemeClr>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8970318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724128" y="-1"/>
            <a:ext cx="3419872" cy="4559829"/>
          </a:xfrm>
          <a:prstGeom prst="rect">
            <a:avLst/>
          </a:prstGeom>
        </p:spPr>
      </p:pic>
      <p:pic>
        <p:nvPicPr>
          <p:cNvPr id="5" name="Picture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9987" y="2704431"/>
            <a:ext cx="5538091" cy="4153569"/>
          </a:xfrm>
          <a:prstGeom prst="rect">
            <a:avLst/>
          </a:prstGeom>
        </p:spPr>
      </p:pic>
      <p:pic>
        <p:nvPicPr>
          <p:cNvPr id="6" name="Picture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0" y="0"/>
            <a:ext cx="4956043" cy="3717032"/>
          </a:xfrm>
          <a:prstGeom prst="rect">
            <a:avLst/>
          </a:prstGeom>
        </p:spPr>
      </p:pic>
      <p:pic>
        <p:nvPicPr>
          <p:cNvPr id="4" name="Picture 3"/>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2290796" y="-3774"/>
            <a:ext cx="4159538" cy="3119654"/>
          </a:xfrm>
          <a:prstGeom prst="rect">
            <a:avLst/>
          </a:prstGeom>
        </p:spPr>
      </p:pic>
      <p:pic>
        <p:nvPicPr>
          <p:cNvPr id="7" name="Picture 6"/>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3294457" y="1559827"/>
            <a:ext cx="3535469" cy="2651602"/>
          </a:xfrm>
          <a:prstGeom prst="rect">
            <a:avLst/>
          </a:prstGeom>
        </p:spPr>
      </p:pic>
      <p:pic>
        <p:nvPicPr>
          <p:cNvPr id="3" name="Picture 2"/>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4534133" y="3390696"/>
            <a:ext cx="4591586" cy="3443690"/>
          </a:xfrm>
          <a:prstGeom prst="rect">
            <a:avLst/>
          </a:prstGeom>
        </p:spPr>
      </p:pic>
    </p:spTree>
    <p:extLst>
      <p:ext uri="{BB962C8B-B14F-4D97-AF65-F5344CB8AC3E}">
        <p14:creationId xmlns="" xmlns:p14="http://schemas.microsoft.com/office/powerpoint/2010/main" val="1628884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796950"/>
          </a:xfrm>
        </p:spPr>
        <p:txBody>
          <a:bodyPr/>
          <a:lstStyle/>
          <a:p>
            <a:pPr algn="ctr"/>
            <a:r>
              <a:rPr lang="en-GB" dirty="0" smtClean="0">
                <a:effectLst>
                  <a:outerShdw blurRad="38100" dist="38100" dir="2700000" algn="tl">
                    <a:srgbClr val="000000">
                      <a:alpha val="43137"/>
                    </a:srgbClr>
                  </a:outerShdw>
                </a:effectLst>
                <a:latin typeface="Calibri" pitchFamily="34" charset="0"/>
                <a:cs typeface="Calibri" pitchFamily="34" charset="0"/>
              </a:rPr>
              <a:t>TAKE HOME MESSAGES</a:t>
            </a:r>
            <a:endParaRPr lang="en-GB" dirty="0">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lstStyle/>
          <a:p>
            <a:pPr marL="457200" indent="-457200">
              <a:buFont typeface="Arial" pitchFamily="34" charset="0"/>
              <a:buChar char="•"/>
            </a:pPr>
            <a:endParaRPr lang="en-GB" sz="1400" dirty="0" smtClean="0">
              <a:latin typeface="Calibri" pitchFamily="34" charset="0"/>
              <a:cs typeface="Calibri" pitchFamily="34" charset="0"/>
            </a:endParaRPr>
          </a:p>
          <a:p>
            <a:pPr marL="457200" indent="-457200">
              <a:buFont typeface="Arial" pitchFamily="34" charset="0"/>
              <a:buChar char="•"/>
            </a:pPr>
            <a:r>
              <a:rPr lang="en-GB" sz="1400" dirty="0" smtClean="0">
                <a:latin typeface="Calibri" pitchFamily="34" charset="0"/>
                <a:cs typeface="Calibri" pitchFamily="34" charset="0"/>
              </a:rPr>
              <a:t>KEY TO IMPROVING SURVIVAL OR MOTHERS AND BABIES IN SUB-SAHARAN AFRICA IS TO TRAIN HEALTHCARE STAFF AT COALFACE</a:t>
            </a:r>
          </a:p>
          <a:p>
            <a:pPr marL="457200" indent="-457200">
              <a:buFont typeface="Arial" pitchFamily="34" charset="0"/>
              <a:buChar char="•"/>
            </a:pPr>
            <a:endParaRPr lang="en-GB" sz="1400" dirty="0" smtClean="0">
              <a:latin typeface="Calibri" pitchFamily="34" charset="0"/>
              <a:cs typeface="Calibri" pitchFamily="34" charset="0"/>
            </a:endParaRPr>
          </a:p>
          <a:p>
            <a:pPr marL="457200" indent="-457200">
              <a:buFont typeface="Arial" pitchFamily="34" charset="0"/>
              <a:buChar char="•"/>
            </a:pPr>
            <a:r>
              <a:rPr lang="en-GB" sz="1400" dirty="0" smtClean="0">
                <a:latin typeface="Calibri" pitchFamily="34" charset="0"/>
                <a:cs typeface="Calibri" pitchFamily="34" charset="0"/>
              </a:rPr>
              <a:t>NON-PHYSICIAN CLINICIANS ARE KEY TO THIS</a:t>
            </a:r>
          </a:p>
          <a:p>
            <a:pPr marL="457200" indent="-457200">
              <a:buFont typeface="Arial" pitchFamily="34" charset="0"/>
              <a:buChar char="•"/>
            </a:pPr>
            <a:endParaRPr lang="en-GB" sz="1400" dirty="0" smtClean="0">
              <a:latin typeface="Calibri" pitchFamily="34" charset="0"/>
              <a:cs typeface="Calibri" pitchFamily="34" charset="0"/>
            </a:endParaRPr>
          </a:p>
          <a:p>
            <a:pPr marL="457200" indent="-457200">
              <a:buFont typeface="Arial" pitchFamily="34" charset="0"/>
              <a:buChar char="•"/>
            </a:pPr>
            <a:r>
              <a:rPr lang="en-GB" sz="1400" dirty="0" smtClean="0">
                <a:latin typeface="Calibri" pitchFamily="34" charset="0"/>
                <a:cs typeface="Calibri" pitchFamily="34" charset="0"/>
              </a:rPr>
              <a:t>NOT ONLY A MATTER OF “TASK SHIFTING” OPERATIVE SKILLS</a:t>
            </a:r>
          </a:p>
          <a:p>
            <a:pPr marL="457200" indent="-457200">
              <a:buFont typeface="Arial" pitchFamily="34" charset="0"/>
              <a:buChar char="•"/>
            </a:pPr>
            <a:endParaRPr lang="en-GB" sz="1400" dirty="0" smtClean="0">
              <a:latin typeface="Calibri" pitchFamily="34" charset="0"/>
              <a:cs typeface="Calibri" pitchFamily="34" charset="0"/>
            </a:endParaRPr>
          </a:p>
          <a:p>
            <a:pPr marL="457200" indent="-457200">
              <a:buFont typeface="Arial" pitchFamily="34" charset="0"/>
              <a:buChar char="•"/>
            </a:pPr>
            <a:r>
              <a:rPr lang="en-GB" sz="1400" dirty="0" smtClean="0">
                <a:latin typeface="Calibri" pitchFamily="34" charset="0"/>
                <a:cs typeface="Calibri" pitchFamily="34" charset="0"/>
              </a:rPr>
              <a:t>NEED TO DEVELOP LEADERSHIP AND PROFESSIONAL SKILLS TO PRODUCE CLINICAL SERVICE IMPROVEMENTS</a:t>
            </a:r>
          </a:p>
          <a:p>
            <a:pPr marL="457200" indent="-457200">
              <a:buFont typeface="Arial" pitchFamily="34" charset="0"/>
              <a:buChar char="•"/>
            </a:pPr>
            <a:endParaRPr lang="en-GB" sz="1400" dirty="0" smtClean="0">
              <a:latin typeface="Calibri" pitchFamily="34" charset="0"/>
              <a:cs typeface="Calibri" pitchFamily="34" charset="0"/>
            </a:endParaRPr>
          </a:p>
          <a:p>
            <a:pPr marL="457200" indent="-457200">
              <a:buFont typeface="Arial" pitchFamily="34" charset="0"/>
              <a:buChar char="•"/>
            </a:pPr>
            <a:r>
              <a:rPr lang="en-GB" sz="1400" dirty="0" smtClean="0">
                <a:latin typeface="Calibri" pitchFamily="34" charset="0"/>
                <a:cs typeface="Calibri" pitchFamily="34" charset="0"/>
              </a:rPr>
              <a:t>NEED TO TEACH TO CASCADE LEARNING TO OTHER MEMBERS OF TEAM IN THEIR DISTRICTS</a:t>
            </a:r>
          </a:p>
          <a:p>
            <a:pPr marL="0" indent="0"/>
            <a:endParaRPr lang="en-GB" sz="1400" dirty="0" smtClean="0">
              <a:latin typeface="Calibri" pitchFamily="34" charset="0"/>
              <a:cs typeface="Calibri" pitchFamily="34" charset="0"/>
            </a:endParaRPr>
          </a:p>
          <a:p>
            <a:pPr marL="457200" indent="-457200">
              <a:buFont typeface="Arial" pitchFamily="34" charset="0"/>
              <a:buChar char="•"/>
            </a:pPr>
            <a:r>
              <a:rPr lang="en-GB" sz="1400" dirty="0" smtClean="0">
                <a:latin typeface="Calibri" pitchFamily="34" charset="0"/>
                <a:cs typeface="Calibri" pitchFamily="34" charset="0"/>
              </a:rPr>
              <a:t>EVALUATING EFFECT OF INTERVENTION CHALLENGING BUT NECESSARY TO ATTEMPT</a:t>
            </a:r>
          </a:p>
          <a:p>
            <a:pPr marL="457200" indent="-457200">
              <a:buFont typeface="Arial" pitchFamily="34" charset="0"/>
              <a:buChar char="•"/>
            </a:pPr>
            <a:endParaRPr lang="en-GB" sz="1400" dirty="0">
              <a:latin typeface="Calibri" pitchFamily="34" charset="0"/>
              <a:cs typeface="Calibri" pitchFamily="34" charset="0"/>
            </a:endParaRPr>
          </a:p>
        </p:txBody>
      </p:sp>
    </p:spTree>
    <p:extLst>
      <p:ext uri="{BB962C8B-B14F-4D97-AF65-F5344CB8AC3E}">
        <p14:creationId xmlns="" xmlns:p14="http://schemas.microsoft.com/office/powerpoint/2010/main" val="13496058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2" name="Content Placeholder 6" descr="africa-map.jpg"/>
          <p:cNvPicPr>
            <a:picLocks noGrp="1" noChangeAspect="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541463" y="260350"/>
            <a:ext cx="5329237" cy="5761038"/>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Oval 9"/>
          <p:cNvSpPr/>
          <p:nvPr/>
        </p:nvSpPr>
        <p:spPr>
          <a:xfrm>
            <a:off x="5076825" y="3644900"/>
            <a:ext cx="790575" cy="28892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1" name="Oval 10"/>
          <p:cNvSpPr/>
          <p:nvPr/>
        </p:nvSpPr>
        <p:spPr>
          <a:xfrm>
            <a:off x="5076825" y="4076700"/>
            <a:ext cx="719138" cy="2159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Tree>
    <p:extLst>
      <p:ext uri="{BB962C8B-B14F-4D97-AF65-F5344CB8AC3E}">
        <p14:creationId xmlns="" xmlns:p14="http://schemas.microsoft.com/office/powerpoint/2010/main" val="621072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170" name="Content Placeholder 4" descr="mother and baby.jpg"/>
          <p:cNvPicPr>
            <a:picLocks noGrp="1" noChangeAspect="1"/>
          </p:cNvPicPr>
          <p:nvPr>
            <p:ph idx="1"/>
          </p:nvPr>
        </p:nvPicPr>
        <p:blipFill>
          <a:blip r:embed="rId2" cstate="print">
            <a:extLst>
              <a:ext uri="{28A0092B-C50C-407E-A947-70E740481C1C}">
                <a14:useLocalDpi xmlns="" xmlns:a14="http://schemas.microsoft.com/office/drawing/2010/main" val="0"/>
              </a:ext>
            </a:extLst>
          </a:blip>
          <a:srcRect t="10129" b="3474"/>
          <a:stretch>
            <a:fillRect/>
          </a:stretch>
        </p:blipFill>
        <p:spPr bwMode="auto">
          <a:xfrm>
            <a:off x="2051050" y="260350"/>
            <a:ext cx="4897438" cy="5761038"/>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263635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3"/>
          <p:cNvSpPr>
            <a:spLocks noGrp="1" noChangeArrowheads="1"/>
          </p:cNvSpPr>
          <p:nvPr>
            <p:ph idx="1"/>
          </p:nvPr>
        </p:nvSpPr>
        <p:spPr bwMode="auto">
          <a:xfrm>
            <a:off x="457200" y="1000125"/>
            <a:ext cx="8229600" cy="452596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sz="2800" smtClean="0"/>
              <a:t>600,000 women and 7 million babies die annually in childbirth.</a:t>
            </a:r>
          </a:p>
          <a:p>
            <a:pPr eaLnBrk="1" hangingPunct="1"/>
            <a:r>
              <a:rPr lang="en-US" sz="2800" smtClean="0"/>
              <a:t>When obstetric and neonatal emergencies arise most Sub-Saharan African women face childbirth without access to skilled health workers.</a:t>
            </a:r>
          </a:p>
          <a:p>
            <a:pPr eaLnBrk="1" hangingPunct="1"/>
            <a:r>
              <a:rPr lang="en-US" sz="2800" smtClean="0"/>
              <a:t>Education, training and retention of health professionals is the key to improving healthcare for mothers and babies in Africa.</a:t>
            </a:r>
          </a:p>
          <a:p>
            <a:pPr eaLnBrk="1" hangingPunct="1"/>
            <a:r>
              <a:rPr lang="en-US" sz="2800" smtClean="0"/>
              <a:t>In the modern world this tragedy is unacceptable and largely preventable.</a:t>
            </a:r>
            <a:endParaRPr lang="en-US" smtClean="0"/>
          </a:p>
        </p:txBody>
      </p:sp>
    </p:spTree>
    <p:extLst>
      <p:ext uri="{BB962C8B-B14F-4D97-AF65-F5344CB8AC3E}">
        <p14:creationId xmlns="" xmlns:p14="http://schemas.microsoft.com/office/powerpoint/2010/main" val="24471005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251520" y="260648"/>
            <a:ext cx="8640960" cy="1143000"/>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en-GB" sz="2800" dirty="0">
                <a:solidFill>
                  <a:schemeClr val="accent6">
                    <a:lumMod val="75000"/>
                  </a:schemeClr>
                </a:solidFill>
                <a:effectLst>
                  <a:outerShdw blurRad="38100" dist="38100" dir="2700000" algn="tl">
                    <a:srgbClr val="000000">
                      <a:alpha val="43137"/>
                    </a:srgbClr>
                  </a:outerShdw>
                </a:effectLst>
              </a:rPr>
              <a:t>ETATMBA (Enhancing Training and Appropriate Technologies for Mothers and Babies in Africa)</a:t>
            </a:r>
            <a:endParaRPr lang="en-US" sz="2800" dirty="0" smtClean="0">
              <a:solidFill>
                <a:schemeClr val="accent6">
                  <a:lumMod val="75000"/>
                </a:schemeClr>
              </a:solidFill>
              <a:effectLst>
                <a:outerShdw blurRad="38100" dist="38100" dir="2700000" algn="tl">
                  <a:srgbClr val="000000">
                    <a:alpha val="43137"/>
                  </a:srgbClr>
                </a:outerShdw>
              </a:effectLst>
            </a:endParaRPr>
          </a:p>
        </p:txBody>
      </p:sp>
      <p:pic>
        <p:nvPicPr>
          <p:cNvPr id="4" name="Content Placeholder 3"/>
          <p:cNvPicPr>
            <a:picLocks noGrp="1" noChangeAspect="1"/>
          </p:cNvPicPr>
          <p:nvPr>
            <p:ph sz="half" idx="1"/>
          </p:nvPr>
        </p:nvPicPr>
        <p:blipFill>
          <a:blip r:embed="rId3" cstate="print">
            <a:extLst>
              <a:ext uri="{28A0092B-C50C-407E-A947-70E740481C1C}">
                <a14:useLocalDpi xmlns="" xmlns:a14="http://schemas.microsoft.com/office/drawing/2010/main" val="0"/>
              </a:ext>
            </a:extLst>
          </a:blip>
          <a:stretch>
            <a:fillRect/>
          </a:stretch>
        </p:blipFill>
        <p:spPr>
          <a:xfrm>
            <a:off x="304471" y="1196752"/>
            <a:ext cx="4281925" cy="5256584"/>
          </a:xfrm>
        </p:spPr>
      </p:pic>
      <p:sp>
        <p:nvSpPr>
          <p:cNvPr id="3" name="Content Placeholder 2"/>
          <p:cNvSpPr>
            <a:spLocks noGrp="1"/>
          </p:cNvSpPr>
          <p:nvPr>
            <p:ph sz="half" idx="2"/>
          </p:nvPr>
        </p:nvSpPr>
        <p:spPr>
          <a:xfrm>
            <a:off x="4648200" y="1484784"/>
            <a:ext cx="4495800" cy="4824535"/>
          </a:xfrm>
        </p:spPr>
        <p:txBody>
          <a:bodyPr/>
          <a:lstStyle/>
          <a:p>
            <a:r>
              <a:rPr lang="en-GB" dirty="0">
                <a:solidFill>
                  <a:schemeClr val="accent6">
                    <a:lumMod val="75000"/>
                  </a:schemeClr>
                </a:solidFill>
                <a:effectLst>
                  <a:outerShdw blurRad="38100" dist="38100" dir="2700000" algn="tl">
                    <a:srgbClr val="000000">
                      <a:alpha val="43137"/>
                    </a:srgbClr>
                  </a:outerShdw>
                </a:effectLst>
              </a:rPr>
              <a:t>Very </a:t>
            </a:r>
            <a:r>
              <a:rPr lang="en-GB" dirty="0" smtClean="0">
                <a:solidFill>
                  <a:schemeClr val="accent6">
                    <a:lumMod val="75000"/>
                  </a:schemeClr>
                </a:solidFill>
                <a:effectLst>
                  <a:outerShdw blurRad="38100" dist="38100" dir="2700000" algn="tl">
                    <a:srgbClr val="000000">
                      <a:alpha val="43137"/>
                    </a:srgbClr>
                  </a:outerShdw>
                </a:effectLst>
              </a:rPr>
              <a:t>few Medical Doctors </a:t>
            </a:r>
            <a:r>
              <a:rPr lang="en-GB" dirty="0">
                <a:solidFill>
                  <a:schemeClr val="accent6">
                    <a:lumMod val="75000"/>
                  </a:schemeClr>
                </a:solidFill>
                <a:effectLst>
                  <a:outerShdw blurRad="38100" dist="38100" dir="2700000" algn="tl">
                    <a:srgbClr val="000000">
                      <a:alpha val="43137"/>
                    </a:srgbClr>
                  </a:outerShdw>
                </a:effectLst>
              </a:rPr>
              <a:t>in </a:t>
            </a:r>
            <a:r>
              <a:rPr lang="en-GB" dirty="0" smtClean="0">
                <a:solidFill>
                  <a:schemeClr val="accent6">
                    <a:lumMod val="75000"/>
                  </a:schemeClr>
                </a:solidFill>
                <a:effectLst>
                  <a:outerShdw blurRad="38100" dist="38100" dir="2700000" algn="tl">
                    <a:srgbClr val="000000">
                      <a:alpha val="43137"/>
                    </a:srgbClr>
                  </a:outerShdw>
                </a:effectLst>
              </a:rPr>
              <a:t>Malawi and Tanzania</a:t>
            </a:r>
            <a:endParaRPr lang="en-GB" dirty="0">
              <a:solidFill>
                <a:schemeClr val="accent6">
                  <a:lumMod val="75000"/>
                </a:schemeClr>
              </a:solidFill>
              <a:effectLst>
                <a:outerShdw blurRad="38100" dist="38100" dir="2700000" algn="tl">
                  <a:srgbClr val="000000">
                    <a:alpha val="43137"/>
                  </a:srgbClr>
                </a:outerShdw>
              </a:effectLst>
            </a:endParaRPr>
          </a:p>
          <a:p>
            <a:pPr lvl="1"/>
            <a:r>
              <a:rPr lang="en-GB" dirty="0" smtClean="0">
                <a:solidFill>
                  <a:schemeClr val="accent6">
                    <a:lumMod val="75000"/>
                  </a:schemeClr>
                </a:solidFill>
                <a:effectLst>
                  <a:outerShdw blurRad="38100" dist="38100" dir="2700000" algn="tl">
                    <a:srgbClr val="000000">
                      <a:alpha val="43137"/>
                    </a:srgbClr>
                  </a:outerShdw>
                </a:effectLst>
              </a:rPr>
              <a:t>260* approximately </a:t>
            </a:r>
            <a:r>
              <a:rPr lang="en-GB" dirty="0">
                <a:solidFill>
                  <a:schemeClr val="accent6">
                    <a:lumMod val="75000"/>
                  </a:schemeClr>
                </a:solidFill>
                <a:effectLst>
                  <a:outerShdw blurRad="38100" dist="38100" dir="2700000" algn="tl">
                    <a:srgbClr val="000000">
                      <a:alpha val="43137"/>
                    </a:srgbClr>
                  </a:outerShdw>
                </a:effectLst>
              </a:rPr>
              <a:t>1 Medical Doctor per 50,000 people</a:t>
            </a:r>
          </a:p>
          <a:p>
            <a:pPr marL="0" indent="0">
              <a:buNone/>
            </a:pPr>
            <a:r>
              <a:rPr lang="en-GB" dirty="0">
                <a:solidFill>
                  <a:schemeClr val="accent6">
                    <a:lumMod val="75000"/>
                  </a:schemeClr>
                </a:solidFill>
                <a:effectLst>
                  <a:outerShdw blurRad="38100" dist="38100" dir="2700000" algn="tl">
                    <a:srgbClr val="000000">
                      <a:alpha val="43137"/>
                    </a:srgbClr>
                  </a:outerShdw>
                </a:effectLst>
              </a:rPr>
              <a:t>Similar to other African Countries much of this work is done by:</a:t>
            </a:r>
          </a:p>
          <a:p>
            <a:r>
              <a:rPr lang="en-GB" dirty="0" smtClean="0">
                <a:solidFill>
                  <a:schemeClr val="accent6">
                    <a:lumMod val="75000"/>
                  </a:schemeClr>
                </a:solidFill>
                <a:effectLst>
                  <a:outerShdw blurRad="38100" dist="38100" dir="2700000" algn="tl">
                    <a:srgbClr val="000000">
                      <a:alpha val="43137"/>
                    </a:srgbClr>
                  </a:outerShdw>
                </a:effectLst>
              </a:rPr>
              <a:t>Non-Physician </a:t>
            </a:r>
            <a:r>
              <a:rPr lang="en-GB" dirty="0">
                <a:solidFill>
                  <a:schemeClr val="accent6">
                    <a:lumMod val="75000"/>
                  </a:schemeClr>
                </a:solidFill>
                <a:effectLst>
                  <a:outerShdw blurRad="38100" dist="38100" dir="2700000" algn="tl">
                    <a:srgbClr val="000000">
                      <a:alpha val="43137"/>
                    </a:srgbClr>
                  </a:outerShdw>
                </a:effectLst>
              </a:rPr>
              <a:t>Clinicians </a:t>
            </a:r>
            <a:r>
              <a:rPr lang="en-GB" dirty="0" smtClean="0">
                <a:solidFill>
                  <a:schemeClr val="accent6">
                    <a:lumMod val="75000"/>
                  </a:schemeClr>
                </a:solidFill>
                <a:effectLst>
                  <a:outerShdw blurRad="38100" dist="38100" dir="2700000" algn="tl">
                    <a:srgbClr val="000000">
                      <a:alpha val="43137"/>
                    </a:srgbClr>
                  </a:outerShdw>
                </a:effectLst>
              </a:rPr>
              <a:t>  (</a:t>
            </a:r>
            <a:r>
              <a:rPr lang="en-GB" dirty="0">
                <a:solidFill>
                  <a:schemeClr val="accent6">
                    <a:lumMod val="75000"/>
                  </a:schemeClr>
                </a:solidFill>
                <a:effectLst>
                  <a:outerShdw blurRad="38100" dist="38100" dir="2700000" algn="tl">
                    <a:srgbClr val="000000">
                      <a:alpha val="43137"/>
                    </a:srgbClr>
                  </a:outerShdw>
                </a:effectLst>
              </a:rPr>
              <a:t>NPCs) </a:t>
            </a:r>
          </a:p>
          <a:p>
            <a:endParaRPr lang="en-GB" dirty="0"/>
          </a:p>
        </p:txBody>
      </p:sp>
      <p:sp>
        <p:nvSpPr>
          <p:cNvPr id="5" name="TextBox 4"/>
          <p:cNvSpPr txBox="1"/>
          <p:nvPr/>
        </p:nvSpPr>
        <p:spPr>
          <a:xfrm>
            <a:off x="4860032" y="6421978"/>
            <a:ext cx="2232248" cy="338554"/>
          </a:xfrm>
          <a:prstGeom prst="rect">
            <a:avLst/>
          </a:prstGeom>
          <a:noFill/>
        </p:spPr>
        <p:txBody>
          <a:bodyPr wrap="square" rtlCol="0">
            <a:spAutoFit/>
          </a:bodyPr>
          <a:lstStyle/>
          <a:p>
            <a:r>
              <a:rPr lang="en-GB" sz="1600" dirty="0" smtClean="0"/>
              <a:t>*Data from 2009</a:t>
            </a:r>
            <a:endParaRPr lang="en-GB"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3"/>
          <p:cNvSpPr>
            <a:spLocks noGrp="1" noChangeArrowheads="1"/>
          </p:cNvSpPr>
          <p:nvPr>
            <p:ph idx="1"/>
          </p:nvPr>
        </p:nvSpPr>
        <p:spPr bwMode="auto">
          <a:xfrm>
            <a:off x="428625" y="474663"/>
            <a:ext cx="8229600" cy="452596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sz="2300" b="1" smtClean="0"/>
              <a:t>Non-Physician Clinicians </a:t>
            </a:r>
          </a:p>
          <a:p>
            <a:pPr eaLnBrk="1" hangingPunct="1"/>
            <a:r>
              <a:rPr lang="en-US" sz="2300" smtClean="0"/>
              <a:t>(NPCs) are an effective and retainable health solution for doctor-less rural and many urban areas of Africa.</a:t>
            </a:r>
          </a:p>
          <a:p>
            <a:pPr eaLnBrk="1" hangingPunct="1"/>
            <a:r>
              <a:rPr lang="en-US" sz="2300" smtClean="0"/>
              <a:t>Task-shifting to NPCs needs to be: </a:t>
            </a:r>
          </a:p>
          <a:p>
            <a:pPr lvl="1" eaLnBrk="1" hangingPunct="1">
              <a:buFontTx/>
              <a:buNone/>
            </a:pPr>
            <a:r>
              <a:rPr lang="en-US" sz="2300" smtClean="0"/>
              <a:t>extended</a:t>
            </a:r>
          </a:p>
          <a:p>
            <a:pPr lvl="1" eaLnBrk="1" hangingPunct="1">
              <a:buFontTx/>
              <a:buNone/>
            </a:pPr>
            <a:r>
              <a:rPr lang="en-US" sz="2300" smtClean="0"/>
              <a:t>enhanced</a:t>
            </a:r>
          </a:p>
          <a:p>
            <a:pPr lvl="1" eaLnBrk="1" hangingPunct="1">
              <a:buFontTx/>
              <a:buNone/>
            </a:pPr>
            <a:r>
              <a:rPr lang="en-US" sz="2300" smtClean="0"/>
              <a:t>endorsed and </a:t>
            </a:r>
          </a:p>
          <a:p>
            <a:pPr lvl="1" eaLnBrk="1" hangingPunct="1">
              <a:buFontTx/>
              <a:buNone/>
            </a:pPr>
            <a:r>
              <a:rPr lang="en-US" sz="2300" smtClean="0"/>
              <a:t>supported by the healthcare community.</a:t>
            </a:r>
          </a:p>
          <a:p>
            <a:pPr eaLnBrk="1" hangingPunct="1"/>
            <a:r>
              <a:rPr lang="en-US" sz="2300" smtClean="0"/>
              <a:t>Karolinska (S.B.), global health lead in advocating and evaluating NPCs. </a:t>
            </a:r>
          </a:p>
          <a:p>
            <a:pPr eaLnBrk="1" hangingPunct="1"/>
            <a:r>
              <a:rPr lang="en-US" sz="2300" smtClean="0"/>
              <a:t>Needs to be developed, scaled up and be sustainable in an African setting. </a:t>
            </a:r>
          </a:p>
          <a:p>
            <a:pPr eaLnBrk="1" hangingPunct="1"/>
            <a:r>
              <a:rPr lang="en-US" sz="2300" smtClean="0"/>
              <a:t>Warwick expertise in scaling up health professional educational delivery.</a:t>
            </a:r>
          </a:p>
          <a:p>
            <a:pPr eaLnBrk="1" hangingPunct="1"/>
            <a:endParaRPr lang="en-US" sz="2300" smtClean="0"/>
          </a:p>
        </p:txBody>
      </p:sp>
    </p:spTree>
    <p:extLst>
      <p:ext uri="{BB962C8B-B14F-4D97-AF65-F5344CB8AC3E}">
        <p14:creationId xmlns="" xmlns:p14="http://schemas.microsoft.com/office/powerpoint/2010/main" val="31398114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Title 1"/>
          <p:cNvSpPr>
            <a:spLocks noGrp="1"/>
          </p:cNvSpPr>
          <p:nvPr>
            <p:ph type="title"/>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smtClean="0"/>
              <a:t>Peirera &amp; Bergström</a:t>
            </a:r>
          </a:p>
        </p:txBody>
      </p:sp>
      <p:sp>
        <p:nvSpPr>
          <p:cNvPr id="9219" name="Content Placeholder 2"/>
          <p:cNvSpPr>
            <a:spLocks noGrp="1"/>
          </p:cNvSpPr>
          <p:nvPr>
            <p:ph idx="1"/>
          </p:nvPr>
        </p:nvSpPr>
        <p:spPr bwMode="auto">
          <a:xfrm>
            <a:off x="468313" y="1052513"/>
            <a:ext cx="8229600" cy="504031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sz="2800" smtClean="0"/>
              <a:t>2071 Caesarean Sections </a:t>
            </a:r>
          </a:p>
          <a:p>
            <a:r>
              <a:rPr lang="en-GB" sz="2800" smtClean="0"/>
              <a:t>	- Non-Clinician Physicians</a:t>
            </a:r>
          </a:p>
          <a:p>
            <a:r>
              <a:rPr lang="en-GB" sz="2800" smtClean="0"/>
              <a:t>	- Doctors in District hospitals (Medical Officers)</a:t>
            </a:r>
          </a:p>
          <a:p>
            <a:pPr algn="ctr"/>
            <a:r>
              <a:rPr lang="en-GB" sz="2800" smtClean="0"/>
              <a:t>No clinically significant difference in outcome</a:t>
            </a:r>
          </a:p>
          <a:p>
            <a:endParaRPr lang="en-GB" sz="1800" smtClean="0"/>
          </a:p>
          <a:p>
            <a:r>
              <a:rPr lang="en-GB" sz="2800" smtClean="0"/>
              <a:t>Mozambique 2002 – NPCs (TCs) performed 57% of 12000	caesarean section</a:t>
            </a:r>
          </a:p>
          <a:p>
            <a:r>
              <a:rPr lang="en-GB" sz="2800" smtClean="0"/>
              <a:t>			ruptured uterus</a:t>
            </a:r>
          </a:p>
          <a:p>
            <a:r>
              <a:rPr lang="en-GB" sz="2800" smtClean="0"/>
              <a:t>			ectopic pregnancy</a:t>
            </a:r>
          </a:p>
          <a:p>
            <a:r>
              <a:rPr lang="en-GB" sz="2800" smtClean="0"/>
              <a:t>Rural areas 92% of 3246</a:t>
            </a:r>
          </a:p>
          <a:p>
            <a:endParaRPr lang="en-GB" smtClean="0"/>
          </a:p>
        </p:txBody>
      </p:sp>
    </p:spTree>
    <p:extLst>
      <p:ext uri="{BB962C8B-B14F-4D97-AF65-F5344CB8AC3E}">
        <p14:creationId xmlns="" xmlns:p14="http://schemas.microsoft.com/office/powerpoint/2010/main" val="12489772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Title 1"/>
          <p:cNvSpPr>
            <a:spLocks noGrp="1"/>
          </p:cNvSpPr>
          <p:nvPr>
            <p:ph type="title"/>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smtClean="0"/>
              <a:t>Retention of DRs in Africa</a:t>
            </a:r>
          </a:p>
        </p:txBody>
      </p:sp>
      <p:sp>
        <p:nvSpPr>
          <p:cNvPr id="10243" name="Content Placeholder 2"/>
          <p:cNvSpPr>
            <a:spLocks noGrp="1"/>
          </p:cNvSpPr>
          <p:nvPr>
            <p:ph idx="1"/>
          </p:nvPr>
        </p:nvSpPr>
        <p:spPr bwMode="auto">
          <a:xfrm>
            <a:off x="468313" y="1196975"/>
            <a:ext cx="8229600" cy="5545138"/>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en-GB" sz="2800" smtClean="0"/>
              <a:t>‘There are more Malawi doctors in Manchester than Malawi’</a:t>
            </a:r>
          </a:p>
          <a:p>
            <a:r>
              <a:rPr lang="en-GB" sz="2400" smtClean="0"/>
              <a:t>Newly graduated Malawi doctors are sent to district/rural posts but none remain in these posts after 7 years.</a:t>
            </a:r>
          </a:p>
          <a:p>
            <a:r>
              <a:rPr lang="en-GB" sz="2400" smtClean="0"/>
              <a:t>88% of NPCs (TC) are retained in their original post</a:t>
            </a:r>
          </a:p>
          <a:p>
            <a:r>
              <a:rPr lang="en-GB" sz="2400" smtClean="0"/>
              <a:t>But</a:t>
            </a:r>
          </a:p>
          <a:p>
            <a:pPr lvl="1"/>
            <a:r>
              <a:rPr lang="en-GB" sz="2000" smtClean="0"/>
              <a:t>Professional Status</a:t>
            </a:r>
          </a:p>
          <a:p>
            <a:pPr lvl="1"/>
            <a:r>
              <a:rPr lang="en-GB" sz="2000" smtClean="0"/>
              <a:t>Continuing Professional Development</a:t>
            </a:r>
          </a:p>
          <a:p>
            <a:pPr lvl="1"/>
            <a:r>
              <a:rPr lang="en-GB" sz="2000" smtClean="0"/>
              <a:t>Maintenance and progression of standards</a:t>
            </a:r>
          </a:p>
          <a:p>
            <a:pPr lvl="1"/>
            <a:r>
              <a:rPr lang="en-GB" sz="2000" smtClean="0"/>
              <a:t>Sustainability of resource</a:t>
            </a:r>
          </a:p>
          <a:p>
            <a:pPr lvl="1"/>
            <a:r>
              <a:rPr lang="en-GB" sz="2000" smtClean="0"/>
              <a:t>Training in leadership in Health</a:t>
            </a:r>
          </a:p>
        </p:txBody>
      </p:sp>
    </p:spTree>
    <p:extLst>
      <p:ext uri="{BB962C8B-B14F-4D97-AF65-F5344CB8AC3E}">
        <p14:creationId xmlns="" xmlns:p14="http://schemas.microsoft.com/office/powerpoint/2010/main" val="3831877286"/>
      </p:ext>
    </p:extLst>
  </p:cSld>
  <p:clrMapOvr>
    <a:masterClrMapping/>
  </p:clrMapOvr>
</p:sld>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1017</TotalTime>
  <Words>1679</Words>
  <Application>Microsoft Office PowerPoint</Application>
  <PresentationFormat>On-screen Show (4:3)</PresentationFormat>
  <Paragraphs>171</Paragraphs>
  <Slides>25</Slides>
  <Notes>8</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1_Default Design</vt:lpstr>
      <vt:lpstr>Slide 1</vt:lpstr>
      <vt:lpstr>ETATMBA: (Enhancing Training and Appropriate Technologies for Mothers and Babies in Africa)</vt:lpstr>
      <vt:lpstr>Slide 3</vt:lpstr>
      <vt:lpstr>Slide 4</vt:lpstr>
      <vt:lpstr>Slide 5</vt:lpstr>
      <vt:lpstr>ETATMBA (Enhancing Training and Appropriate Technologies for Mothers and Babies in Africa)</vt:lpstr>
      <vt:lpstr>Slide 7</vt:lpstr>
      <vt:lpstr>Peirera &amp; Bergström</vt:lpstr>
      <vt:lpstr>Retention of DRs in Africa</vt:lpstr>
      <vt:lpstr>Non-Physician Clinicians (NPC’s)</vt:lpstr>
      <vt:lpstr>Slide 11</vt:lpstr>
      <vt:lpstr>Slide 12</vt:lpstr>
      <vt:lpstr>Facts about Malawi (General)</vt:lpstr>
      <vt:lpstr>Slide 14</vt:lpstr>
      <vt:lpstr>Main Health Issues</vt:lpstr>
      <vt:lpstr>Healthcare Spend Per Capita (USD)</vt:lpstr>
      <vt:lpstr>ETATMBA</vt:lpstr>
      <vt:lpstr>Slide 18</vt:lpstr>
      <vt:lpstr>Slide 19</vt:lpstr>
      <vt:lpstr>Evaluating the impact of ETATMBA </vt:lpstr>
      <vt:lpstr>Design &amp; Methods</vt:lpstr>
      <vt:lpstr>Quantitative data</vt:lpstr>
      <vt:lpstr>Qualitative data</vt:lpstr>
      <vt:lpstr>Slide 24</vt:lpstr>
      <vt:lpstr>TAKE HOME MESSAGES</vt:lpstr>
    </vt:vector>
  </TitlesOfParts>
  <Company>University of Warwick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IT Services</dc:creator>
  <cp:lastModifiedBy>Dr P J O'Hare</cp:lastModifiedBy>
  <cp:revision>105</cp:revision>
  <cp:lastPrinted>2012-10-18T08:57:59Z</cp:lastPrinted>
  <dcterms:created xsi:type="dcterms:W3CDTF">2007-01-30T10:26:08Z</dcterms:created>
  <dcterms:modified xsi:type="dcterms:W3CDTF">2013-02-20T18:22:40Z</dcterms:modified>
</cp:coreProperties>
</file>