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357" r:id="rId2"/>
    <p:sldId id="303" r:id="rId3"/>
    <p:sldId id="304" r:id="rId4"/>
    <p:sldId id="351" r:id="rId5"/>
    <p:sldId id="352" r:id="rId6"/>
    <p:sldId id="358" r:id="rId7"/>
    <p:sldId id="353" r:id="rId8"/>
    <p:sldId id="354" r:id="rId9"/>
    <p:sldId id="356" r:id="rId10"/>
    <p:sldId id="361" r:id="rId11"/>
    <p:sldId id="360" r:id="rId12"/>
    <p:sldId id="392" r:id="rId13"/>
    <p:sldId id="382" r:id="rId14"/>
    <p:sldId id="393" r:id="rId15"/>
    <p:sldId id="394" r:id="rId16"/>
    <p:sldId id="348" r:id="rId17"/>
    <p:sldId id="307" r:id="rId18"/>
    <p:sldId id="363" r:id="rId19"/>
    <p:sldId id="309" r:id="rId20"/>
    <p:sldId id="310" r:id="rId21"/>
    <p:sldId id="317" r:id="rId22"/>
    <p:sldId id="368" r:id="rId23"/>
    <p:sldId id="314" r:id="rId24"/>
    <p:sldId id="316" r:id="rId25"/>
    <p:sldId id="318" r:id="rId26"/>
    <p:sldId id="377" r:id="rId27"/>
    <p:sldId id="378" r:id="rId28"/>
    <p:sldId id="365" r:id="rId29"/>
    <p:sldId id="319" r:id="rId30"/>
    <p:sldId id="321" r:id="rId31"/>
    <p:sldId id="322" r:id="rId32"/>
    <p:sldId id="383" r:id="rId33"/>
    <p:sldId id="384" r:id="rId34"/>
    <p:sldId id="385" r:id="rId35"/>
    <p:sldId id="386" r:id="rId36"/>
    <p:sldId id="391" r:id="rId37"/>
    <p:sldId id="328" r:id="rId38"/>
    <p:sldId id="327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45" r:id="rId50"/>
    <p:sldId id="299" r:id="rId51"/>
    <p:sldId id="344" r:id="rId52"/>
    <p:sldId id="362" r:id="rId53"/>
    <p:sldId id="343" r:id="rId54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5F6"/>
    <a:srgbClr val="CCE8EA"/>
    <a:srgbClr val="003399"/>
    <a:srgbClr val="EFCEFE"/>
    <a:srgbClr val="CCCCFF"/>
    <a:srgbClr val="336699"/>
    <a:srgbClr val="CC6600"/>
    <a:srgbClr val="FF6600"/>
    <a:srgbClr val="E7F4F5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 snapToGrid="0">
      <p:cViewPr>
        <p:scale>
          <a:sx n="50" d="100"/>
          <a:sy n="50" d="100"/>
        </p:scale>
        <p:origin x="-4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9936"/>
    </p:cViewPr>
  </p:sorterViewPr>
  <p:notesViewPr>
    <p:cSldViewPr snapToGrid="0">
      <p:cViewPr varScale="1">
        <p:scale>
          <a:sx n="35" d="100"/>
          <a:sy n="35" d="100"/>
        </p:scale>
        <p:origin x="-2262" y="-90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01FA72-D21F-4A4A-B9FE-C6C5A66049A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FF834BD-D7A9-48A5-BEF7-9292F452D661}">
      <dgm:prSet phldrT="[Text]"/>
      <dgm:spPr/>
      <dgm:t>
        <a:bodyPr/>
        <a:lstStyle/>
        <a:p>
          <a:r>
            <a:rPr lang="en-GB" dirty="0" smtClean="0"/>
            <a:t>Teaching skills</a:t>
          </a:r>
          <a:endParaRPr lang="en-GB" dirty="0"/>
        </a:p>
      </dgm:t>
    </dgm:pt>
    <dgm:pt modelId="{728A20A0-A678-4A69-8723-5F65E4A0253B}" type="parTrans" cxnId="{C808AC2D-F436-435B-9EC2-DFD6617B8381}">
      <dgm:prSet/>
      <dgm:spPr/>
      <dgm:t>
        <a:bodyPr/>
        <a:lstStyle/>
        <a:p>
          <a:endParaRPr lang="en-GB"/>
        </a:p>
      </dgm:t>
    </dgm:pt>
    <dgm:pt modelId="{5A67BF12-E87B-4DEC-BD94-29C96FBA531B}" type="sibTrans" cxnId="{C808AC2D-F436-435B-9EC2-DFD6617B8381}">
      <dgm:prSet/>
      <dgm:spPr/>
      <dgm:t>
        <a:bodyPr/>
        <a:lstStyle/>
        <a:p>
          <a:endParaRPr lang="en-GB"/>
        </a:p>
      </dgm:t>
    </dgm:pt>
    <dgm:pt modelId="{D0E3172C-0A69-43F8-9624-6077E4427B56}">
      <dgm:prSet phldrT="[Text]"/>
      <dgm:spPr/>
      <dgm:t>
        <a:bodyPr/>
        <a:lstStyle/>
        <a:p>
          <a:r>
            <a:rPr lang="en-GB" dirty="0" smtClean="0"/>
            <a:t>Values,  attitudes, behaviours</a:t>
          </a:r>
          <a:endParaRPr lang="en-GB" dirty="0"/>
        </a:p>
      </dgm:t>
    </dgm:pt>
    <dgm:pt modelId="{17606F75-E430-4AAC-892A-FBF8EF4A27CF}" type="parTrans" cxnId="{B8B57C9B-9DB0-422E-806B-206FD818C8A1}">
      <dgm:prSet/>
      <dgm:spPr/>
      <dgm:t>
        <a:bodyPr/>
        <a:lstStyle/>
        <a:p>
          <a:endParaRPr lang="en-GB"/>
        </a:p>
      </dgm:t>
    </dgm:pt>
    <dgm:pt modelId="{A1C767B6-6200-40E3-AD25-B6E5254FCA41}" type="sibTrans" cxnId="{B8B57C9B-9DB0-422E-806B-206FD818C8A1}">
      <dgm:prSet/>
      <dgm:spPr/>
      <dgm:t>
        <a:bodyPr/>
        <a:lstStyle/>
        <a:p>
          <a:endParaRPr lang="en-GB"/>
        </a:p>
      </dgm:t>
    </dgm:pt>
    <dgm:pt modelId="{5F2B8AD2-6B8B-4A3F-B6C4-FE0116C6C3CF}">
      <dgm:prSet phldrT="[Text]"/>
      <dgm:spPr/>
      <dgm:t>
        <a:bodyPr/>
        <a:lstStyle/>
        <a:p>
          <a:r>
            <a:rPr lang="en-GB" dirty="0" smtClean="0"/>
            <a:t>Knowledge of teaching &amp; learning</a:t>
          </a:r>
          <a:endParaRPr lang="en-GB" dirty="0"/>
        </a:p>
      </dgm:t>
    </dgm:pt>
    <dgm:pt modelId="{1D954FE4-872B-4F7D-B334-0EE796146B78}" type="parTrans" cxnId="{3FA74ABD-0852-48BA-8858-C8CC30FE99EB}">
      <dgm:prSet/>
      <dgm:spPr/>
      <dgm:t>
        <a:bodyPr/>
        <a:lstStyle/>
        <a:p>
          <a:endParaRPr lang="en-GB"/>
        </a:p>
      </dgm:t>
    </dgm:pt>
    <dgm:pt modelId="{E8D12C7A-8775-44A6-B57F-74EFF17538AF}" type="sibTrans" cxnId="{3FA74ABD-0852-48BA-8858-C8CC30FE99EB}">
      <dgm:prSet/>
      <dgm:spPr/>
      <dgm:t>
        <a:bodyPr/>
        <a:lstStyle/>
        <a:p>
          <a:endParaRPr lang="en-GB"/>
        </a:p>
      </dgm:t>
    </dgm:pt>
    <dgm:pt modelId="{016B757B-95EF-47E2-AE78-6634D6631F28}" type="pres">
      <dgm:prSet presAssocID="{2001FA72-D21F-4A4A-B9FE-C6C5A66049A4}" presName="compositeShape" presStyleCnt="0">
        <dgm:presLayoutVars>
          <dgm:chMax val="7"/>
          <dgm:dir/>
          <dgm:resizeHandles val="exact"/>
        </dgm:presLayoutVars>
      </dgm:prSet>
      <dgm:spPr/>
    </dgm:pt>
    <dgm:pt modelId="{34460F74-9C38-4323-B042-A896167DF0D8}" type="pres">
      <dgm:prSet presAssocID="{7FF834BD-D7A9-48A5-BEF7-9292F452D661}" presName="circ1" presStyleLbl="vennNode1" presStyleIdx="0" presStyleCnt="3"/>
      <dgm:spPr/>
      <dgm:t>
        <a:bodyPr/>
        <a:lstStyle/>
        <a:p>
          <a:endParaRPr lang="en-GB"/>
        </a:p>
      </dgm:t>
    </dgm:pt>
    <dgm:pt modelId="{DBE0F44E-652A-445A-9921-4C0F39A24686}" type="pres">
      <dgm:prSet presAssocID="{7FF834BD-D7A9-48A5-BEF7-9292F452D66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C16C92-2B30-4E42-8E5A-A56CE8B99269}" type="pres">
      <dgm:prSet presAssocID="{D0E3172C-0A69-43F8-9624-6077E4427B56}" presName="circ2" presStyleLbl="vennNode1" presStyleIdx="1" presStyleCnt="3"/>
      <dgm:spPr/>
      <dgm:t>
        <a:bodyPr/>
        <a:lstStyle/>
        <a:p>
          <a:endParaRPr lang="en-GB"/>
        </a:p>
      </dgm:t>
    </dgm:pt>
    <dgm:pt modelId="{10A58AEC-B91B-46EA-A7FA-37FAFED6C0C3}" type="pres">
      <dgm:prSet presAssocID="{D0E3172C-0A69-43F8-9624-6077E4427B5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885230-EAE4-4410-B4A8-7CE81F457115}" type="pres">
      <dgm:prSet presAssocID="{5F2B8AD2-6B8B-4A3F-B6C4-FE0116C6C3CF}" presName="circ3" presStyleLbl="vennNode1" presStyleIdx="2" presStyleCnt="3"/>
      <dgm:spPr/>
      <dgm:t>
        <a:bodyPr/>
        <a:lstStyle/>
        <a:p>
          <a:endParaRPr lang="en-GB"/>
        </a:p>
      </dgm:t>
    </dgm:pt>
    <dgm:pt modelId="{4D5F9DAD-73AE-4B1C-A94F-A0473E4B96C5}" type="pres">
      <dgm:prSet presAssocID="{5F2B8AD2-6B8B-4A3F-B6C4-FE0116C6C3C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24AB62-C369-4AF7-94E9-8E91766E95ED}" type="presOf" srcId="{7FF834BD-D7A9-48A5-BEF7-9292F452D661}" destId="{DBE0F44E-652A-445A-9921-4C0F39A24686}" srcOrd="1" destOrd="0" presId="urn:microsoft.com/office/officeart/2005/8/layout/venn1"/>
    <dgm:cxn modelId="{1561F60B-6D87-4C1B-8104-D0111E7AB18B}" type="presOf" srcId="{D0E3172C-0A69-43F8-9624-6077E4427B56}" destId="{63C16C92-2B30-4E42-8E5A-A56CE8B99269}" srcOrd="0" destOrd="0" presId="urn:microsoft.com/office/officeart/2005/8/layout/venn1"/>
    <dgm:cxn modelId="{3FA74ABD-0852-48BA-8858-C8CC30FE99EB}" srcId="{2001FA72-D21F-4A4A-B9FE-C6C5A66049A4}" destId="{5F2B8AD2-6B8B-4A3F-B6C4-FE0116C6C3CF}" srcOrd="2" destOrd="0" parTransId="{1D954FE4-872B-4F7D-B334-0EE796146B78}" sibTransId="{E8D12C7A-8775-44A6-B57F-74EFF17538AF}"/>
    <dgm:cxn modelId="{D122D9F2-EA82-429B-824C-1CB38849F4D6}" type="presOf" srcId="{7FF834BD-D7A9-48A5-BEF7-9292F452D661}" destId="{34460F74-9C38-4323-B042-A896167DF0D8}" srcOrd="0" destOrd="0" presId="urn:microsoft.com/office/officeart/2005/8/layout/venn1"/>
    <dgm:cxn modelId="{F468CCC1-B452-4448-8B8B-365B2A5D2B6E}" type="presOf" srcId="{D0E3172C-0A69-43F8-9624-6077E4427B56}" destId="{10A58AEC-B91B-46EA-A7FA-37FAFED6C0C3}" srcOrd="1" destOrd="0" presId="urn:microsoft.com/office/officeart/2005/8/layout/venn1"/>
    <dgm:cxn modelId="{9971EF16-0F62-4956-9FF3-D07266688AF9}" type="presOf" srcId="{2001FA72-D21F-4A4A-B9FE-C6C5A66049A4}" destId="{016B757B-95EF-47E2-AE78-6634D6631F28}" srcOrd="0" destOrd="0" presId="urn:microsoft.com/office/officeart/2005/8/layout/venn1"/>
    <dgm:cxn modelId="{C808AC2D-F436-435B-9EC2-DFD6617B8381}" srcId="{2001FA72-D21F-4A4A-B9FE-C6C5A66049A4}" destId="{7FF834BD-D7A9-48A5-BEF7-9292F452D661}" srcOrd="0" destOrd="0" parTransId="{728A20A0-A678-4A69-8723-5F65E4A0253B}" sibTransId="{5A67BF12-E87B-4DEC-BD94-29C96FBA531B}"/>
    <dgm:cxn modelId="{54758846-326F-4DA4-B5E8-A364DA5010D4}" type="presOf" srcId="{5F2B8AD2-6B8B-4A3F-B6C4-FE0116C6C3CF}" destId="{99885230-EAE4-4410-B4A8-7CE81F457115}" srcOrd="0" destOrd="0" presId="urn:microsoft.com/office/officeart/2005/8/layout/venn1"/>
    <dgm:cxn modelId="{47D3ED6E-B67A-49EE-93B7-409F12D7FB20}" type="presOf" srcId="{5F2B8AD2-6B8B-4A3F-B6C4-FE0116C6C3CF}" destId="{4D5F9DAD-73AE-4B1C-A94F-A0473E4B96C5}" srcOrd="1" destOrd="0" presId="urn:microsoft.com/office/officeart/2005/8/layout/venn1"/>
    <dgm:cxn modelId="{B8B57C9B-9DB0-422E-806B-206FD818C8A1}" srcId="{2001FA72-D21F-4A4A-B9FE-C6C5A66049A4}" destId="{D0E3172C-0A69-43F8-9624-6077E4427B56}" srcOrd="1" destOrd="0" parTransId="{17606F75-E430-4AAC-892A-FBF8EF4A27CF}" sibTransId="{A1C767B6-6200-40E3-AD25-B6E5254FCA41}"/>
    <dgm:cxn modelId="{C6260E0A-F5B7-4F5F-8744-56C8DD5220E7}" type="presParOf" srcId="{016B757B-95EF-47E2-AE78-6634D6631F28}" destId="{34460F74-9C38-4323-B042-A896167DF0D8}" srcOrd="0" destOrd="0" presId="urn:microsoft.com/office/officeart/2005/8/layout/venn1"/>
    <dgm:cxn modelId="{769F4795-85FA-4C65-B833-942D7CC1E149}" type="presParOf" srcId="{016B757B-95EF-47E2-AE78-6634D6631F28}" destId="{DBE0F44E-652A-445A-9921-4C0F39A24686}" srcOrd="1" destOrd="0" presId="urn:microsoft.com/office/officeart/2005/8/layout/venn1"/>
    <dgm:cxn modelId="{C33B0754-E253-4DCD-B17C-7971BB25C1CA}" type="presParOf" srcId="{016B757B-95EF-47E2-AE78-6634D6631F28}" destId="{63C16C92-2B30-4E42-8E5A-A56CE8B99269}" srcOrd="2" destOrd="0" presId="urn:microsoft.com/office/officeart/2005/8/layout/venn1"/>
    <dgm:cxn modelId="{731679C9-7AB5-4042-AAC0-CEAA0D12B85B}" type="presParOf" srcId="{016B757B-95EF-47E2-AE78-6634D6631F28}" destId="{10A58AEC-B91B-46EA-A7FA-37FAFED6C0C3}" srcOrd="3" destOrd="0" presId="urn:microsoft.com/office/officeart/2005/8/layout/venn1"/>
    <dgm:cxn modelId="{403C9905-5284-4631-A7A7-B3DFBCC23C08}" type="presParOf" srcId="{016B757B-95EF-47E2-AE78-6634D6631F28}" destId="{99885230-EAE4-4410-B4A8-7CE81F457115}" srcOrd="4" destOrd="0" presId="urn:microsoft.com/office/officeart/2005/8/layout/venn1"/>
    <dgm:cxn modelId="{4AF38F17-CADE-4A60-854A-DB375C069948}" type="presParOf" srcId="{016B757B-95EF-47E2-AE78-6634D6631F28}" destId="{4D5F9DAD-73AE-4B1C-A94F-A0473E4B96C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7D2A62-06CB-4369-907F-DA255684387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77808E-4F0F-480D-ACA8-7D8D0E79F78A}">
      <dgm:prSet phldrT="[Text]"/>
      <dgm:spPr/>
      <dgm:t>
        <a:bodyPr/>
        <a:lstStyle/>
        <a:p>
          <a:r>
            <a:rPr lang="en-GB" dirty="0" smtClean="0"/>
            <a:t>Identify needs</a:t>
          </a:r>
          <a:endParaRPr lang="en-GB" dirty="0"/>
        </a:p>
      </dgm:t>
    </dgm:pt>
    <dgm:pt modelId="{385ABD4A-C465-452E-B3B8-B17D7BA49372}" type="parTrans" cxnId="{51DC6AAA-FF34-4660-AF08-3D218FA692A3}">
      <dgm:prSet/>
      <dgm:spPr/>
      <dgm:t>
        <a:bodyPr/>
        <a:lstStyle/>
        <a:p>
          <a:endParaRPr lang="en-GB"/>
        </a:p>
      </dgm:t>
    </dgm:pt>
    <dgm:pt modelId="{EDA6474C-1EC7-4F0B-BABF-99A771BB6674}" type="sibTrans" cxnId="{51DC6AAA-FF34-4660-AF08-3D218FA692A3}">
      <dgm:prSet/>
      <dgm:spPr/>
      <dgm:t>
        <a:bodyPr/>
        <a:lstStyle/>
        <a:p>
          <a:endParaRPr lang="en-GB" dirty="0"/>
        </a:p>
      </dgm:t>
    </dgm:pt>
    <dgm:pt modelId="{C65C421B-126F-440E-B0FB-D00B86F27438}">
      <dgm:prSet phldrT="[Text]"/>
      <dgm:spPr/>
      <dgm:t>
        <a:bodyPr/>
        <a:lstStyle/>
        <a:p>
          <a:r>
            <a:rPr lang="en-GB" dirty="0" smtClean="0"/>
            <a:t>Plan</a:t>
          </a:r>
          <a:endParaRPr lang="en-GB" dirty="0"/>
        </a:p>
      </dgm:t>
    </dgm:pt>
    <dgm:pt modelId="{0FBAEFCB-5C36-4A16-9220-8C0F99323B92}" type="parTrans" cxnId="{1C88CDF0-C870-4095-86B9-01799B029325}">
      <dgm:prSet/>
      <dgm:spPr/>
      <dgm:t>
        <a:bodyPr/>
        <a:lstStyle/>
        <a:p>
          <a:endParaRPr lang="en-GB"/>
        </a:p>
      </dgm:t>
    </dgm:pt>
    <dgm:pt modelId="{9550A788-CA50-4294-B2F6-650124B3DCA2}" type="sibTrans" cxnId="{1C88CDF0-C870-4095-86B9-01799B029325}">
      <dgm:prSet/>
      <dgm:spPr/>
      <dgm:t>
        <a:bodyPr/>
        <a:lstStyle/>
        <a:p>
          <a:endParaRPr lang="en-GB" dirty="0"/>
        </a:p>
      </dgm:t>
    </dgm:pt>
    <dgm:pt modelId="{B419203F-411F-4D86-B56B-917227E8C31F}">
      <dgm:prSet phldrT="[Text]"/>
      <dgm:spPr/>
      <dgm:t>
        <a:bodyPr/>
        <a:lstStyle/>
        <a:p>
          <a:r>
            <a:rPr lang="en-GB" dirty="0" smtClean="0"/>
            <a:t>Deliver</a:t>
          </a:r>
          <a:endParaRPr lang="en-GB" dirty="0"/>
        </a:p>
      </dgm:t>
    </dgm:pt>
    <dgm:pt modelId="{1421784F-495E-4A47-A26E-A664E0D6B07D}" type="parTrans" cxnId="{AB453659-9171-4CA1-B592-569989E9DE7A}">
      <dgm:prSet/>
      <dgm:spPr/>
      <dgm:t>
        <a:bodyPr/>
        <a:lstStyle/>
        <a:p>
          <a:endParaRPr lang="en-GB"/>
        </a:p>
      </dgm:t>
    </dgm:pt>
    <dgm:pt modelId="{AEBB20F3-D4E9-4135-9DBE-19FB21DAFD60}" type="sibTrans" cxnId="{AB453659-9171-4CA1-B592-569989E9DE7A}">
      <dgm:prSet/>
      <dgm:spPr/>
      <dgm:t>
        <a:bodyPr/>
        <a:lstStyle/>
        <a:p>
          <a:endParaRPr lang="en-GB" dirty="0"/>
        </a:p>
      </dgm:t>
    </dgm:pt>
    <dgm:pt modelId="{EF0E4017-35FB-4C08-B0AD-0D74D44DF3E1}">
      <dgm:prSet phldrT="[Text]"/>
      <dgm:spPr/>
      <dgm:t>
        <a:bodyPr/>
        <a:lstStyle/>
        <a:p>
          <a:r>
            <a:rPr lang="en-GB" dirty="0" smtClean="0"/>
            <a:t>Evaluate</a:t>
          </a:r>
          <a:endParaRPr lang="en-GB" dirty="0"/>
        </a:p>
      </dgm:t>
    </dgm:pt>
    <dgm:pt modelId="{0F5BD79B-2A3D-4166-85AA-FD1640235CA2}" type="parTrans" cxnId="{B099EA71-0C21-4F14-B6E4-E469295840A7}">
      <dgm:prSet/>
      <dgm:spPr/>
      <dgm:t>
        <a:bodyPr/>
        <a:lstStyle/>
        <a:p>
          <a:endParaRPr lang="en-GB"/>
        </a:p>
      </dgm:t>
    </dgm:pt>
    <dgm:pt modelId="{ABDECCD8-C236-4BD0-AD05-AC2A689A2833}" type="sibTrans" cxnId="{B099EA71-0C21-4F14-B6E4-E469295840A7}">
      <dgm:prSet/>
      <dgm:spPr/>
      <dgm:t>
        <a:bodyPr/>
        <a:lstStyle/>
        <a:p>
          <a:endParaRPr lang="en-GB" dirty="0"/>
        </a:p>
      </dgm:t>
    </dgm:pt>
    <dgm:pt modelId="{8C7DBB1E-AF9C-4F77-878C-32EF0B71BC2A}" type="pres">
      <dgm:prSet presAssocID="{9B7D2A62-06CB-4369-907F-DA25568438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8C739C-BB72-487B-A4F5-A9E1C5822A63}" type="pres">
      <dgm:prSet presAssocID="{AF77808E-4F0F-480D-ACA8-7D8D0E79F78A}" presName="dummy" presStyleCnt="0"/>
      <dgm:spPr/>
    </dgm:pt>
    <dgm:pt modelId="{5EE808C9-5FB1-46FD-8149-24A7318E9AA0}" type="pres">
      <dgm:prSet presAssocID="{AF77808E-4F0F-480D-ACA8-7D8D0E79F78A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675AB1-A6D8-4DAE-AECD-14A94276DF6E}" type="pres">
      <dgm:prSet presAssocID="{EDA6474C-1EC7-4F0B-BABF-99A771BB6674}" presName="sibTrans" presStyleLbl="node1" presStyleIdx="0" presStyleCnt="4"/>
      <dgm:spPr/>
      <dgm:t>
        <a:bodyPr/>
        <a:lstStyle/>
        <a:p>
          <a:endParaRPr lang="en-GB"/>
        </a:p>
      </dgm:t>
    </dgm:pt>
    <dgm:pt modelId="{B7BFF9CE-158D-400E-B65F-A568A1756A18}" type="pres">
      <dgm:prSet presAssocID="{C65C421B-126F-440E-B0FB-D00B86F27438}" presName="dummy" presStyleCnt="0"/>
      <dgm:spPr/>
    </dgm:pt>
    <dgm:pt modelId="{310691BA-206B-4F89-A654-114F516E2287}" type="pres">
      <dgm:prSet presAssocID="{C65C421B-126F-440E-B0FB-D00B86F27438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7C1301-1666-4C3A-A7CB-8A1158E3AD3F}" type="pres">
      <dgm:prSet presAssocID="{9550A788-CA50-4294-B2F6-650124B3DCA2}" presName="sibTrans" presStyleLbl="node1" presStyleIdx="1" presStyleCnt="4"/>
      <dgm:spPr/>
      <dgm:t>
        <a:bodyPr/>
        <a:lstStyle/>
        <a:p>
          <a:endParaRPr lang="en-GB"/>
        </a:p>
      </dgm:t>
    </dgm:pt>
    <dgm:pt modelId="{442EFBE5-145C-4FB1-9FEE-F1A1953D6A31}" type="pres">
      <dgm:prSet presAssocID="{B419203F-411F-4D86-B56B-917227E8C31F}" presName="dummy" presStyleCnt="0"/>
      <dgm:spPr/>
    </dgm:pt>
    <dgm:pt modelId="{52CD3E07-6122-4D56-ADDC-5A09F87F8A81}" type="pres">
      <dgm:prSet presAssocID="{B419203F-411F-4D86-B56B-917227E8C31F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B81787-3C4A-41E8-A64F-6D86A4F9CD84}" type="pres">
      <dgm:prSet presAssocID="{AEBB20F3-D4E9-4135-9DBE-19FB21DAFD60}" presName="sibTrans" presStyleLbl="node1" presStyleIdx="2" presStyleCnt="4"/>
      <dgm:spPr/>
      <dgm:t>
        <a:bodyPr/>
        <a:lstStyle/>
        <a:p>
          <a:endParaRPr lang="en-GB"/>
        </a:p>
      </dgm:t>
    </dgm:pt>
    <dgm:pt modelId="{8967207C-ABE8-48DC-B7E8-632AB70F88C1}" type="pres">
      <dgm:prSet presAssocID="{EF0E4017-35FB-4C08-B0AD-0D74D44DF3E1}" presName="dummy" presStyleCnt="0"/>
      <dgm:spPr/>
    </dgm:pt>
    <dgm:pt modelId="{D7831AFF-CB2D-491F-8070-F8A1C664C9A0}" type="pres">
      <dgm:prSet presAssocID="{EF0E4017-35FB-4C08-B0AD-0D74D44DF3E1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7DD7C8-E523-4878-AF5D-F75885EC80CB}" type="pres">
      <dgm:prSet presAssocID="{ABDECCD8-C236-4BD0-AD05-AC2A689A2833}" presName="sibTrans" presStyleLbl="node1" presStyleIdx="3" presStyleCnt="4"/>
      <dgm:spPr/>
      <dgm:t>
        <a:bodyPr/>
        <a:lstStyle/>
        <a:p>
          <a:endParaRPr lang="en-GB"/>
        </a:p>
      </dgm:t>
    </dgm:pt>
  </dgm:ptLst>
  <dgm:cxnLst>
    <dgm:cxn modelId="{61668AAB-D2B1-42F3-82D8-C9036FAC3082}" type="presOf" srcId="{EDA6474C-1EC7-4F0B-BABF-99A771BB6674}" destId="{B2675AB1-A6D8-4DAE-AECD-14A94276DF6E}" srcOrd="0" destOrd="0" presId="urn:microsoft.com/office/officeart/2005/8/layout/cycle1"/>
    <dgm:cxn modelId="{DD2B2F66-8233-4E77-96E3-6C74BAE892F2}" type="presOf" srcId="{9B7D2A62-06CB-4369-907F-DA2556843873}" destId="{8C7DBB1E-AF9C-4F77-878C-32EF0B71BC2A}" srcOrd="0" destOrd="0" presId="urn:microsoft.com/office/officeart/2005/8/layout/cycle1"/>
    <dgm:cxn modelId="{AB453659-9171-4CA1-B592-569989E9DE7A}" srcId="{9B7D2A62-06CB-4369-907F-DA2556843873}" destId="{B419203F-411F-4D86-B56B-917227E8C31F}" srcOrd="2" destOrd="0" parTransId="{1421784F-495E-4A47-A26E-A664E0D6B07D}" sibTransId="{AEBB20F3-D4E9-4135-9DBE-19FB21DAFD60}"/>
    <dgm:cxn modelId="{0793CDBC-A24D-4C27-AB70-DCBFA8B17370}" type="presOf" srcId="{B419203F-411F-4D86-B56B-917227E8C31F}" destId="{52CD3E07-6122-4D56-ADDC-5A09F87F8A81}" srcOrd="0" destOrd="0" presId="urn:microsoft.com/office/officeart/2005/8/layout/cycle1"/>
    <dgm:cxn modelId="{B099EA71-0C21-4F14-B6E4-E469295840A7}" srcId="{9B7D2A62-06CB-4369-907F-DA2556843873}" destId="{EF0E4017-35FB-4C08-B0AD-0D74D44DF3E1}" srcOrd="3" destOrd="0" parTransId="{0F5BD79B-2A3D-4166-85AA-FD1640235CA2}" sibTransId="{ABDECCD8-C236-4BD0-AD05-AC2A689A2833}"/>
    <dgm:cxn modelId="{6B6BBD86-9DBF-43A4-AAEC-85F1DCB8E828}" type="presOf" srcId="{9550A788-CA50-4294-B2F6-650124B3DCA2}" destId="{7B7C1301-1666-4C3A-A7CB-8A1158E3AD3F}" srcOrd="0" destOrd="0" presId="urn:microsoft.com/office/officeart/2005/8/layout/cycle1"/>
    <dgm:cxn modelId="{51DC6AAA-FF34-4660-AF08-3D218FA692A3}" srcId="{9B7D2A62-06CB-4369-907F-DA2556843873}" destId="{AF77808E-4F0F-480D-ACA8-7D8D0E79F78A}" srcOrd="0" destOrd="0" parTransId="{385ABD4A-C465-452E-B3B8-B17D7BA49372}" sibTransId="{EDA6474C-1EC7-4F0B-BABF-99A771BB6674}"/>
    <dgm:cxn modelId="{1C88CDF0-C870-4095-86B9-01799B029325}" srcId="{9B7D2A62-06CB-4369-907F-DA2556843873}" destId="{C65C421B-126F-440E-B0FB-D00B86F27438}" srcOrd="1" destOrd="0" parTransId="{0FBAEFCB-5C36-4A16-9220-8C0F99323B92}" sibTransId="{9550A788-CA50-4294-B2F6-650124B3DCA2}"/>
    <dgm:cxn modelId="{0543354C-692D-4ADA-9609-9283404D6F6A}" type="presOf" srcId="{EF0E4017-35FB-4C08-B0AD-0D74D44DF3E1}" destId="{D7831AFF-CB2D-491F-8070-F8A1C664C9A0}" srcOrd="0" destOrd="0" presId="urn:microsoft.com/office/officeart/2005/8/layout/cycle1"/>
    <dgm:cxn modelId="{04416788-B4BF-4158-B6F2-39038A94E570}" type="presOf" srcId="{AF77808E-4F0F-480D-ACA8-7D8D0E79F78A}" destId="{5EE808C9-5FB1-46FD-8149-24A7318E9AA0}" srcOrd="0" destOrd="0" presId="urn:microsoft.com/office/officeart/2005/8/layout/cycle1"/>
    <dgm:cxn modelId="{031B08E0-5372-4809-872D-64015DF3480E}" type="presOf" srcId="{ABDECCD8-C236-4BD0-AD05-AC2A689A2833}" destId="{287DD7C8-E523-4878-AF5D-F75885EC80CB}" srcOrd="0" destOrd="0" presId="urn:microsoft.com/office/officeart/2005/8/layout/cycle1"/>
    <dgm:cxn modelId="{153AA95F-A5A3-4210-87B1-55F34D37CD71}" type="presOf" srcId="{C65C421B-126F-440E-B0FB-D00B86F27438}" destId="{310691BA-206B-4F89-A654-114F516E2287}" srcOrd="0" destOrd="0" presId="urn:microsoft.com/office/officeart/2005/8/layout/cycle1"/>
    <dgm:cxn modelId="{882DDA30-650C-44AF-BCCD-1ADAD4FDFAEC}" type="presOf" srcId="{AEBB20F3-D4E9-4135-9DBE-19FB21DAFD60}" destId="{4FB81787-3C4A-41E8-A64F-6D86A4F9CD84}" srcOrd="0" destOrd="0" presId="urn:microsoft.com/office/officeart/2005/8/layout/cycle1"/>
    <dgm:cxn modelId="{C517768A-77DC-4F00-9D1E-CC759954FE4D}" type="presParOf" srcId="{8C7DBB1E-AF9C-4F77-878C-32EF0B71BC2A}" destId="{E38C739C-BB72-487B-A4F5-A9E1C5822A63}" srcOrd="0" destOrd="0" presId="urn:microsoft.com/office/officeart/2005/8/layout/cycle1"/>
    <dgm:cxn modelId="{C210894F-5DF2-4C32-9343-A2094CB6A7F2}" type="presParOf" srcId="{8C7DBB1E-AF9C-4F77-878C-32EF0B71BC2A}" destId="{5EE808C9-5FB1-46FD-8149-24A7318E9AA0}" srcOrd="1" destOrd="0" presId="urn:microsoft.com/office/officeart/2005/8/layout/cycle1"/>
    <dgm:cxn modelId="{FFBE76E9-C629-402B-817C-526071E288A8}" type="presParOf" srcId="{8C7DBB1E-AF9C-4F77-878C-32EF0B71BC2A}" destId="{B2675AB1-A6D8-4DAE-AECD-14A94276DF6E}" srcOrd="2" destOrd="0" presId="urn:microsoft.com/office/officeart/2005/8/layout/cycle1"/>
    <dgm:cxn modelId="{6079C9FF-848A-4374-95A8-D556468649E4}" type="presParOf" srcId="{8C7DBB1E-AF9C-4F77-878C-32EF0B71BC2A}" destId="{B7BFF9CE-158D-400E-B65F-A568A1756A18}" srcOrd="3" destOrd="0" presId="urn:microsoft.com/office/officeart/2005/8/layout/cycle1"/>
    <dgm:cxn modelId="{F438834B-2B93-4888-9168-4187A7ACFF77}" type="presParOf" srcId="{8C7DBB1E-AF9C-4F77-878C-32EF0B71BC2A}" destId="{310691BA-206B-4F89-A654-114F516E2287}" srcOrd="4" destOrd="0" presId="urn:microsoft.com/office/officeart/2005/8/layout/cycle1"/>
    <dgm:cxn modelId="{7D098824-D14E-4915-B4EC-14263F4EB940}" type="presParOf" srcId="{8C7DBB1E-AF9C-4F77-878C-32EF0B71BC2A}" destId="{7B7C1301-1666-4C3A-A7CB-8A1158E3AD3F}" srcOrd="5" destOrd="0" presId="urn:microsoft.com/office/officeart/2005/8/layout/cycle1"/>
    <dgm:cxn modelId="{E1621B31-525D-49ED-8FDE-D5CE47E62218}" type="presParOf" srcId="{8C7DBB1E-AF9C-4F77-878C-32EF0B71BC2A}" destId="{442EFBE5-145C-4FB1-9FEE-F1A1953D6A31}" srcOrd="6" destOrd="0" presId="urn:microsoft.com/office/officeart/2005/8/layout/cycle1"/>
    <dgm:cxn modelId="{6BE391A7-C88F-4A44-B352-335E65084C84}" type="presParOf" srcId="{8C7DBB1E-AF9C-4F77-878C-32EF0B71BC2A}" destId="{52CD3E07-6122-4D56-ADDC-5A09F87F8A81}" srcOrd="7" destOrd="0" presId="urn:microsoft.com/office/officeart/2005/8/layout/cycle1"/>
    <dgm:cxn modelId="{B66A2F1C-3629-48FF-A89A-7680EEFD6977}" type="presParOf" srcId="{8C7DBB1E-AF9C-4F77-878C-32EF0B71BC2A}" destId="{4FB81787-3C4A-41E8-A64F-6D86A4F9CD84}" srcOrd="8" destOrd="0" presId="urn:microsoft.com/office/officeart/2005/8/layout/cycle1"/>
    <dgm:cxn modelId="{4539DBD3-B19A-471D-A7D6-287A2BA15C63}" type="presParOf" srcId="{8C7DBB1E-AF9C-4F77-878C-32EF0B71BC2A}" destId="{8967207C-ABE8-48DC-B7E8-632AB70F88C1}" srcOrd="9" destOrd="0" presId="urn:microsoft.com/office/officeart/2005/8/layout/cycle1"/>
    <dgm:cxn modelId="{59C871F0-53A9-4887-93D1-0E493F2380B8}" type="presParOf" srcId="{8C7DBB1E-AF9C-4F77-878C-32EF0B71BC2A}" destId="{D7831AFF-CB2D-491F-8070-F8A1C664C9A0}" srcOrd="10" destOrd="0" presId="urn:microsoft.com/office/officeart/2005/8/layout/cycle1"/>
    <dgm:cxn modelId="{39CDCD6B-E4A5-4B27-B36F-63FE30AC21F4}" type="presParOf" srcId="{8C7DBB1E-AF9C-4F77-878C-32EF0B71BC2A}" destId="{287DD7C8-E523-4878-AF5D-F75885EC80CB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338F0E-2CC0-42BF-A5BD-8DF5A5E651C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582939-2403-436C-AC43-582F9B09E38F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</a:rPr>
            <a:t>Have an experience</a:t>
          </a:r>
        </a:p>
        <a:p>
          <a:r>
            <a:rPr lang="en-GB" sz="1600" dirty="0" smtClean="0">
              <a:solidFill>
                <a:schemeClr val="accent1"/>
              </a:solidFill>
            </a:rPr>
            <a:t>(Concrete experience)</a:t>
          </a:r>
          <a:endParaRPr lang="en-GB" sz="1600" dirty="0">
            <a:solidFill>
              <a:schemeClr val="accent1"/>
            </a:solidFill>
          </a:endParaRPr>
        </a:p>
      </dgm:t>
    </dgm:pt>
    <dgm:pt modelId="{C030A980-23AC-40F5-AE34-16382F24FA05}" type="parTrans" cxnId="{D730BDF2-23E6-461F-8B49-B3498776CDF5}">
      <dgm:prSet/>
      <dgm:spPr/>
      <dgm:t>
        <a:bodyPr/>
        <a:lstStyle/>
        <a:p>
          <a:endParaRPr lang="en-GB"/>
        </a:p>
      </dgm:t>
    </dgm:pt>
    <dgm:pt modelId="{1E455F41-4597-464A-BB22-4554E854B520}" type="sibTrans" cxnId="{D730BDF2-23E6-461F-8B49-B3498776CDF5}">
      <dgm:prSet/>
      <dgm:spPr>
        <a:solidFill>
          <a:srgbClr val="EAF5F6"/>
        </a:solidFill>
      </dgm:spPr>
      <dgm:t>
        <a:bodyPr/>
        <a:lstStyle/>
        <a:p>
          <a:endParaRPr lang="en-GB" dirty="0"/>
        </a:p>
      </dgm:t>
    </dgm:pt>
    <dgm:pt modelId="{A76F194C-2EDC-486B-B28E-28D12BDFEE7E}">
      <dgm:prSet phldrT="[Text]" custT="1"/>
      <dgm:spPr>
        <a:solidFill>
          <a:srgbClr val="EAF5F6"/>
        </a:solidFill>
      </dgm:spPr>
      <dgm:t>
        <a:bodyPr/>
        <a:lstStyle/>
        <a:p>
          <a:r>
            <a:rPr lang="en-GB" sz="1800" b="1" dirty="0" smtClean="0">
              <a:solidFill>
                <a:srgbClr val="EAF5F6"/>
              </a:solidFill>
            </a:rPr>
            <a:t>Think about &amp; analyse </a:t>
          </a:r>
          <a:r>
            <a:rPr lang="en-GB" sz="1600" dirty="0" smtClean="0">
              <a:solidFill>
                <a:srgbClr val="EAF5F6"/>
              </a:solidFill>
            </a:rPr>
            <a:t>(Reflective observations)</a:t>
          </a:r>
          <a:endParaRPr lang="en-GB" sz="1600" dirty="0">
            <a:solidFill>
              <a:srgbClr val="EAF5F6"/>
            </a:solidFill>
          </a:endParaRPr>
        </a:p>
      </dgm:t>
    </dgm:pt>
    <dgm:pt modelId="{1019A37F-4CED-4304-8183-5670A121C6CC}" type="parTrans" cxnId="{50EC4BED-5158-4321-A3CC-AB080E0A3BB8}">
      <dgm:prSet/>
      <dgm:spPr/>
      <dgm:t>
        <a:bodyPr/>
        <a:lstStyle/>
        <a:p>
          <a:endParaRPr lang="en-GB"/>
        </a:p>
      </dgm:t>
    </dgm:pt>
    <dgm:pt modelId="{3AA8212C-D071-4CD3-8AD1-9799F29CB228}" type="sibTrans" cxnId="{50EC4BED-5158-4321-A3CC-AB080E0A3BB8}">
      <dgm:prSet/>
      <dgm:spPr>
        <a:solidFill>
          <a:srgbClr val="EAF5F6"/>
        </a:solidFill>
      </dgm:spPr>
      <dgm:t>
        <a:bodyPr/>
        <a:lstStyle/>
        <a:p>
          <a:endParaRPr lang="en-GB" dirty="0"/>
        </a:p>
      </dgm:t>
    </dgm:pt>
    <dgm:pt modelId="{D335ACDB-0836-4914-A683-6E9FFCAF4E1D}">
      <dgm:prSet phldrT="[Text]" custT="1"/>
      <dgm:spPr>
        <a:solidFill>
          <a:srgbClr val="EAF5F6"/>
        </a:solidFill>
      </dgm:spPr>
      <dgm:t>
        <a:bodyPr/>
        <a:lstStyle/>
        <a:p>
          <a:r>
            <a:rPr lang="en-GB" sz="1800" b="1" dirty="0" smtClean="0">
              <a:solidFill>
                <a:srgbClr val="EAF5F6"/>
              </a:solidFill>
            </a:rPr>
            <a:t>Integrate with existing understanding</a:t>
          </a:r>
        </a:p>
        <a:p>
          <a:r>
            <a:rPr lang="en-GB" sz="1600" dirty="0" smtClean="0">
              <a:solidFill>
                <a:srgbClr val="EAF5F6"/>
              </a:solidFill>
            </a:rPr>
            <a:t>(Abstract conceptualisation)</a:t>
          </a:r>
          <a:endParaRPr lang="en-GB" sz="1600" dirty="0">
            <a:solidFill>
              <a:srgbClr val="EAF5F6"/>
            </a:solidFill>
          </a:endParaRPr>
        </a:p>
      </dgm:t>
    </dgm:pt>
    <dgm:pt modelId="{7A1BBC04-C8F5-4885-9AF5-13A3EC56EB12}" type="parTrans" cxnId="{8BB0D971-4484-4C66-91F1-99A690834395}">
      <dgm:prSet/>
      <dgm:spPr/>
      <dgm:t>
        <a:bodyPr/>
        <a:lstStyle/>
        <a:p>
          <a:endParaRPr lang="en-GB"/>
        </a:p>
      </dgm:t>
    </dgm:pt>
    <dgm:pt modelId="{0A19B7E9-4506-40F3-AC3B-CB3C6A95E1BA}" type="sibTrans" cxnId="{8BB0D971-4484-4C66-91F1-99A690834395}">
      <dgm:prSet/>
      <dgm:spPr>
        <a:solidFill>
          <a:srgbClr val="EAF5F6"/>
        </a:solidFill>
      </dgm:spPr>
      <dgm:t>
        <a:bodyPr/>
        <a:lstStyle/>
        <a:p>
          <a:endParaRPr lang="en-GB" dirty="0"/>
        </a:p>
      </dgm:t>
    </dgm:pt>
    <dgm:pt modelId="{BAA10A49-6C83-4DA8-8A56-9AE75E067160}">
      <dgm:prSet phldrT="[Text]" custT="1"/>
      <dgm:spPr>
        <a:solidFill>
          <a:srgbClr val="EAF5F6"/>
        </a:solidFill>
      </dgm:spPr>
      <dgm:t>
        <a:bodyPr/>
        <a:lstStyle/>
        <a:p>
          <a:r>
            <a:rPr lang="en-GB" sz="1800" b="1" dirty="0" smtClean="0">
              <a:solidFill>
                <a:srgbClr val="EAF5F6"/>
              </a:solidFill>
            </a:rPr>
            <a:t>Plan for next time</a:t>
          </a:r>
        </a:p>
        <a:p>
          <a:r>
            <a:rPr lang="en-GB" sz="1600" dirty="0" smtClean="0">
              <a:solidFill>
                <a:srgbClr val="EAF5F6"/>
              </a:solidFill>
            </a:rPr>
            <a:t>(Active experimentation)</a:t>
          </a:r>
          <a:endParaRPr lang="en-GB" sz="1600" dirty="0">
            <a:solidFill>
              <a:srgbClr val="EAF5F6"/>
            </a:solidFill>
          </a:endParaRPr>
        </a:p>
      </dgm:t>
    </dgm:pt>
    <dgm:pt modelId="{DC3CB98F-B1B6-4EA6-9363-118B46347A74}" type="parTrans" cxnId="{18791407-DBE1-460B-8DAD-C07DED736905}">
      <dgm:prSet/>
      <dgm:spPr/>
      <dgm:t>
        <a:bodyPr/>
        <a:lstStyle/>
        <a:p>
          <a:endParaRPr lang="en-GB"/>
        </a:p>
      </dgm:t>
    </dgm:pt>
    <dgm:pt modelId="{5252B0F1-51C3-4E81-8DCF-C8A34F931EB6}" type="sibTrans" cxnId="{18791407-DBE1-460B-8DAD-C07DED736905}">
      <dgm:prSet/>
      <dgm:spPr>
        <a:solidFill>
          <a:srgbClr val="EAF5F6"/>
        </a:solidFill>
      </dgm:spPr>
      <dgm:t>
        <a:bodyPr/>
        <a:lstStyle/>
        <a:p>
          <a:endParaRPr lang="en-GB" dirty="0"/>
        </a:p>
      </dgm:t>
    </dgm:pt>
    <dgm:pt modelId="{27BA3B9A-DD00-4680-B135-9AF536B4B079}" type="pres">
      <dgm:prSet presAssocID="{38338F0E-2CC0-42BF-A5BD-8DF5A5E651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69FAB14-51A4-47CA-B163-6FAE991E9D22}" type="pres">
      <dgm:prSet presAssocID="{4A582939-2403-436C-AC43-582F9B09E38F}" presName="node" presStyleLbl="node1" presStyleIdx="0" presStyleCnt="4" custScaleX="137442" custScaleY="93901" custRadScaleRad="98098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4AD646D7-DB7B-4DAD-A9DF-C792E24766EE}" type="pres">
      <dgm:prSet presAssocID="{1E455F41-4597-464A-BB22-4554E854B520}" presName="sibTrans" presStyleLbl="sibTrans2D1" presStyleIdx="0" presStyleCnt="4" custScaleX="220696" custScaleY="136184" custLinFactX="100000" custLinFactNeighborX="168480" custLinFactNeighborY="-83765"/>
      <dgm:spPr/>
      <dgm:t>
        <a:bodyPr/>
        <a:lstStyle/>
        <a:p>
          <a:endParaRPr lang="en-GB"/>
        </a:p>
      </dgm:t>
    </dgm:pt>
    <dgm:pt modelId="{82931800-B098-4E43-938C-39853736D414}" type="pres">
      <dgm:prSet presAssocID="{1E455F41-4597-464A-BB22-4554E854B520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E34687B8-F9FB-4E0F-A837-A3581403A078}" type="pres">
      <dgm:prSet presAssocID="{A76F194C-2EDC-486B-B28E-28D12BDFEE7E}" presName="node" presStyleLbl="node1" presStyleIdx="1" presStyleCnt="4" custScaleX="137442" custScaleY="9390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FB3669A3-0D59-4CEE-A3C0-3DF353553AFD}" type="pres">
      <dgm:prSet presAssocID="{3AA8212C-D071-4CD3-8AD1-9799F29CB228}" presName="sibTrans" presStyleLbl="sibTrans2D1" presStyleIdx="1" presStyleCnt="4" custScaleX="220696" custScaleY="136184" custLinFactX="100000" custLinFactNeighborX="191755" custLinFactNeighborY="97665"/>
      <dgm:spPr/>
      <dgm:t>
        <a:bodyPr/>
        <a:lstStyle/>
        <a:p>
          <a:endParaRPr lang="en-GB"/>
        </a:p>
      </dgm:t>
    </dgm:pt>
    <dgm:pt modelId="{8BFD5904-49A3-43BA-B777-A2B123C173D2}" type="pres">
      <dgm:prSet presAssocID="{3AA8212C-D071-4CD3-8AD1-9799F29CB228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107A9716-60EE-4F58-8D22-39D579F5E590}" type="pres">
      <dgm:prSet presAssocID="{D335ACDB-0836-4914-A683-6E9FFCAF4E1D}" presName="node" presStyleLbl="node1" presStyleIdx="2" presStyleCnt="4" custScaleX="137442" custScaleY="93901" custRadScaleRad="9429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79B3C080-C2C2-426B-B04E-A8F63F8E54E3}" type="pres">
      <dgm:prSet presAssocID="{0A19B7E9-4506-40F3-AC3B-CB3C6A95E1BA}" presName="sibTrans" presStyleLbl="sibTrans2D1" presStyleIdx="2" presStyleCnt="4" custScaleX="220696" custScaleY="136184" custLinFactX="-101239" custLinFactY="20778" custLinFactNeighborX="-200000" custLinFactNeighborY="100000"/>
      <dgm:spPr/>
      <dgm:t>
        <a:bodyPr/>
        <a:lstStyle/>
        <a:p>
          <a:endParaRPr lang="en-GB"/>
        </a:p>
      </dgm:t>
    </dgm:pt>
    <dgm:pt modelId="{E1924774-80A4-4A4A-BC1A-238BB57EE2E9}" type="pres">
      <dgm:prSet presAssocID="{0A19B7E9-4506-40F3-AC3B-CB3C6A95E1BA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01B3E1A1-7FC4-4A20-892F-5F91535D764A}" type="pres">
      <dgm:prSet presAssocID="{BAA10A49-6C83-4DA8-8A56-9AE75E067160}" presName="node" presStyleLbl="node1" presStyleIdx="3" presStyleCnt="4" custScaleX="137442" custScaleY="9390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4180AF6B-2903-45DF-BD81-FD1F81C67DF1}" type="pres">
      <dgm:prSet presAssocID="{5252B0F1-51C3-4E81-8DCF-C8A34F931EB6}" presName="sibTrans" presStyleLbl="sibTrans2D1" presStyleIdx="3" presStyleCnt="4" custScaleX="220696" custScaleY="136184" custLinFactX="-100000" custLinFactY="-13250" custLinFactNeighborX="-166221" custLinFactNeighborY="-100000"/>
      <dgm:spPr/>
      <dgm:t>
        <a:bodyPr/>
        <a:lstStyle/>
        <a:p>
          <a:endParaRPr lang="en-GB"/>
        </a:p>
      </dgm:t>
    </dgm:pt>
    <dgm:pt modelId="{C0AAB2D6-DC4B-4340-A1AB-86F3093A19C2}" type="pres">
      <dgm:prSet presAssocID="{5252B0F1-51C3-4E81-8DCF-C8A34F931EB6}" presName="connectorText" presStyleLbl="sibTrans2D1" presStyleIdx="3" presStyleCnt="4"/>
      <dgm:spPr/>
      <dgm:t>
        <a:bodyPr/>
        <a:lstStyle/>
        <a:p>
          <a:endParaRPr lang="en-GB"/>
        </a:p>
      </dgm:t>
    </dgm:pt>
  </dgm:ptLst>
  <dgm:cxnLst>
    <dgm:cxn modelId="{18791407-DBE1-460B-8DAD-C07DED736905}" srcId="{38338F0E-2CC0-42BF-A5BD-8DF5A5E651C4}" destId="{BAA10A49-6C83-4DA8-8A56-9AE75E067160}" srcOrd="3" destOrd="0" parTransId="{DC3CB98F-B1B6-4EA6-9363-118B46347A74}" sibTransId="{5252B0F1-51C3-4E81-8DCF-C8A34F931EB6}"/>
    <dgm:cxn modelId="{8BB0D971-4484-4C66-91F1-99A690834395}" srcId="{38338F0E-2CC0-42BF-A5BD-8DF5A5E651C4}" destId="{D335ACDB-0836-4914-A683-6E9FFCAF4E1D}" srcOrd="2" destOrd="0" parTransId="{7A1BBC04-C8F5-4885-9AF5-13A3EC56EB12}" sibTransId="{0A19B7E9-4506-40F3-AC3B-CB3C6A95E1BA}"/>
    <dgm:cxn modelId="{BBF0E68B-FB2E-489B-8AFD-65C161864401}" type="presOf" srcId="{D335ACDB-0836-4914-A683-6E9FFCAF4E1D}" destId="{107A9716-60EE-4F58-8D22-39D579F5E590}" srcOrd="0" destOrd="0" presId="urn:microsoft.com/office/officeart/2005/8/layout/cycle2"/>
    <dgm:cxn modelId="{50EC4BED-5158-4321-A3CC-AB080E0A3BB8}" srcId="{38338F0E-2CC0-42BF-A5BD-8DF5A5E651C4}" destId="{A76F194C-2EDC-486B-B28E-28D12BDFEE7E}" srcOrd="1" destOrd="0" parTransId="{1019A37F-4CED-4304-8183-5670A121C6CC}" sibTransId="{3AA8212C-D071-4CD3-8AD1-9799F29CB228}"/>
    <dgm:cxn modelId="{4FD3EF91-F901-4DFB-9128-18CE355F9B46}" type="presOf" srcId="{1E455F41-4597-464A-BB22-4554E854B520}" destId="{82931800-B098-4E43-938C-39853736D414}" srcOrd="1" destOrd="0" presId="urn:microsoft.com/office/officeart/2005/8/layout/cycle2"/>
    <dgm:cxn modelId="{D730BDF2-23E6-461F-8B49-B3498776CDF5}" srcId="{38338F0E-2CC0-42BF-A5BD-8DF5A5E651C4}" destId="{4A582939-2403-436C-AC43-582F9B09E38F}" srcOrd="0" destOrd="0" parTransId="{C030A980-23AC-40F5-AE34-16382F24FA05}" sibTransId="{1E455F41-4597-464A-BB22-4554E854B520}"/>
    <dgm:cxn modelId="{2A56565D-34DF-42A0-B867-A53FFCA4CF5B}" type="presOf" srcId="{3AA8212C-D071-4CD3-8AD1-9799F29CB228}" destId="{8BFD5904-49A3-43BA-B777-A2B123C173D2}" srcOrd="1" destOrd="0" presId="urn:microsoft.com/office/officeart/2005/8/layout/cycle2"/>
    <dgm:cxn modelId="{0DE3296F-4978-4062-A27A-352F9E773597}" type="presOf" srcId="{5252B0F1-51C3-4E81-8DCF-C8A34F931EB6}" destId="{4180AF6B-2903-45DF-BD81-FD1F81C67DF1}" srcOrd="0" destOrd="0" presId="urn:microsoft.com/office/officeart/2005/8/layout/cycle2"/>
    <dgm:cxn modelId="{45CA464A-50E9-4485-B261-ADF65BDA70B7}" type="presOf" srcId="{3AA8212C-D071-4CD3-8AD1-9799F29CB228}" destId="{FB3669A3-0D59-4CEE-A3C0-3DF353553AFD}" srcOrd="0" destOrd="0" presId="urn:microsoft.com/office/officeart/2005/8/layout/cycle2"/>
    <dgm:cxn modelId="{975650E2-64C7-453F-8A28-CA538488765B}" type="presOf" srcId="{A76F194C-2EDC-486B-B28E-28D12BDFEE7E}" destId="{E34687B8-F9FB-4E0F-A837-A3581403A078}" srcOrd="0" destOrd="0" presId="urn:microsoft.com/office/officeart/2005/8/layout/cycle2"/>
    <dgm:cxn modelId="{823862B1-5481-4548-9ACC-EDB93EADA874}" type="presOf" srcId="{4A582939-2403-436C-AC43-582F9B09E38F}" destId="{C69FAB14-51A4-47CA-B163-6FAE991E9D22}" srcOrd="0" destOrd="0" presId="urn:microsoft.com/office/officeart/2005/8/layout/cycle2"/>
    <dgm:cxn modelId="{8236FA10-9320-4F1F-B04B-B92DB58D0519}" type="presOf" srcId="{BAA10A49-6C83-4DA8-8A56-9AE75E067160}" destId="{01B3E1A1-7FC4-4A20-892F-5F91535D764A}" srcOrd="0" destOrd="0" presId="urn:microsoft.com/office/officeart/2005/8/layout/cycle2"/>
    <dgm:cxn modelId="{C45FCFD3-62CF-40A9-A1FA-EFE8CA98A45E}" type="presOf" srcId="{0A19B7E9-4506-40F3-AC3B-CB3C6A95E1BA}" destId="{E1924774-80A4-4A4A-BC1A-238BB57EE2E9}" srcOrd="1" destOrd="0" presId="urn:microsoft.com/office/officeart/2005/8/layout/cycle2"/>
    <dgm:cxn modelId="{30CB7C43-982C-45B2-816C-3C9ABC978C10}" type="presOf" srcId="{0A19B7E9-4506-40F3-AC3B-CB3C6A95E1BA}" destId="{79B3C080-C2C2-426B-B04E-A8F63F8E54E3}" srcOrd="0" destOrd="0" presId="urn:microsoft.com/office/officeart/2005/8/layout/cycle2"/>
    <dgm:cxn modelId="{401465C2-ACDE-4BF4-942E-E4F6CF2F2132}" type="presOf" srcId="{38338F0E-2CC0-42BF-A5BD-8DF5A5E651C4}" destId="{27BA3B9A-DD00-4680-B135-9AF536B4B079}" srcOrd="0" destOrd="0" presId="urn:microsoft.com/office/officeart/2005/8/layout/cycle2"/>
    <dgm:cxn modelId="{AD056A68-6332-46A9-8BA5-83F17681B5AC}" type="presOf" srcId="{5252B0F1-51C3-4E81-8DCF-C8A34F931EB6}" destId="{C0AAB2D6-DC4B-4340-A1AB-86F3093A19C2}" srcOrd="1" destOrd="0" presId="urn:microsoft.com/office/officeart/2005/8/layout/cycle2"/>
    <dgm:cxn modelId="{2E354FB3-7744-4302-B5F7-F67226514FD4}" type="presOf" srcId="{1E455F41-4597-464A-BB22-4554E854B520}" destId="{4AD646D7-DB7B-4DAD-A9DF-C792E24766EE}" srcOrd="0" destOrd="0" presId="urn:microsoft.com/office/officeart/2005/8/layout/cycle2"/>
    <dgm:cxn modelId="{BA1B5CA9-27BA-4D21-B156-15229789361E}" type="presParOf" srcId="{27BA3B9A-DD00-4680-B135-9AF536B4B079}" destId="{C69FAB14-51A4-47CA-B163-6FAE991E9D22}" srcOrd="0" destOrd="0" presId="urn:microsoft.com/office/officeart/2005/8/layout/cycle2"/>
    <dgm:cxn modelId="{2199F535-5381-4CFB-960F-AF314632B075}" type="presParOf" srcId="{27BA3B9A-DD00-4680-B135-9AF536B4B079}" destId="{4AD646D7-DB7B-4DAD-A9DF-C792E24766EE}" srcOrd="1" destOrd="0" presId="urn:microsoft.com/office/officeart/2005/8/layout/cycle2"/>
    <dgm:cxn modelId="{2F49DE80-3236-47F4-AF51-39C2A650E6DA}" type="presParOf" srcId="{4AD646D7-DB7B-4DAD-A9DF-C792E24766EE}" destId="{82931800-B098-4E43-938C-39853736D414}" srcOrd="0" destOrd="0" presId="urn:microsoft.com/office/officeart/2005/8/layout/cycle2"/>
    <dgm:cxn modelId="{C855495C-9614-46BF-BD5C-BE85847DFE99}" type="presParOf" srcId="{27BA3B9A-DD00-4680-B135-9AF536B4B079}" destId="{E34687B8-F9FB-4E0F-A837-A3581403A078}" srcOrd="2" destOrd="0" presId="urn:microsoft.com/office/officeart/2005/8/layout/cycle2"/>
    <dgm:cxn modelId="{20AA6C03-C083-4C49-89B4-015A412BF323}" type="presParOf" srcId="{27BA3B9A-DD00-4680-B135-9AF536B4B079}" destId="{FB3669A3-0D59-4CEE-A3C0-3DF353553AFD}" srcOrd="3" destOrd="0" presId="urn:microsoft.com/office/officeart/2005/8/layout/cycle2"/>
    <dgm:cxn modelId="{A78A2257-B6AF-4782-AF74-D23AAA13D371}" type="presParOf" srcId="{FB3669A3-0D59-4CEE-A3C0-3DF353553AFD}" destId="{8BFD5904-49A3-43BA-B777-A2B123C173D2}" srcOrd="0" destOrd="0" presId="urn:microsoft.com/office/officeart/2005/8/layout/cycle2"/>
    <dgm:cxn modelId="{C55D2D99-71FC-438E-9989-28A2BA9673AD}" type="presParOf" srcId="{27BA3B9A-DD00-4680-B135-9AF536B4B079}" destId="{107A9716-60EE-4F58-8D22-39D579F5E590}" srcOrd="4" destOrd="0" presId="urn:microsoft.com/office/officeart/2005/8/layout/cycle2"/>
    <dgm:cxn modelId="{91D322F7-1C2F-43BC-A928-49E4910A9EAF}" type="presParOf" srcId="{27BA3B9A-DD00-4680-B135-9AF536B4B079}" destId="{79B3C080-C2C2-426B-B04E-A8F63F8E54E3}" srcOrd="5" destOrd="0" presId="urn:microsoft.com/office/officeart/2005/8/layout/cycle2"/>
    <dgm:cxn modelId="{80EB1AEA-8F68-4DCA-912C-C92A22074047}" type="presParOf" srcId="{79B3C080-C2C2-426B-B04E-A8F63F8E54E3}" destId="{E1924774-80A4-4A4A-BC1A-238BB57EE2E9}" srcOrd="0" destOrd="0" presId="urn:microsoft.com/office/officeart/2005/8/layout/cycle2"/>
    <dgm:cxn modelId="{66E14FE2-05DE-4726-B582-77DD1456B52F}" type="presParOf" srcId="{27BA3B9A-DD00-4680-B135-9AF536B4B079}" destId="{01B3E1A1-7FC4-4A20-892F-5F91535D764A}" srcOrd="6" destOrd="0" presId="urn:microsoft.com/office/officeart/2005/8/layout/cycle2"/>
    <dgm:cxn modelId="{9E80D31A-C610-4A74-A928-1097AAB6BC59}" type="presParOf" srcId="{27BA3B9A-DD00-4680-B135-9AF536B4B079}" destId="{4180AF6B-2903-45DF-BD81-FD1F81C67DF1}" srcOrd="7" destOrd="0" presId="urn:microsoft.com/office/officeart/2005/8/layout/cycle2"/>
    <dgm:cxn modelId="{9C3C121A-8EDA-4289-AF49-4D7BCED8AA38}" type="presParOf" srcId="{4180AF6B-2903-45DF-BD81-FD1F81C67DF1}" destId="{C0AAB2D6-DC4B-4340-A1AB-86F3093A19C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338F0E-2CC0-42BF-A5BD-8DF5A5E651C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582939-2403-436C-AC43-582F9B09E38F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</a:rPr>
            <a:t>Have an experience</a:t>
          </a:r>
        </a:p>
        <a:p>
          <a:r>
            <a:rPr lang="en-GB" sz="1600" dirty="0" smtClean="0">
              <a:solidFill>
                <a:schemeClr val="tx1"/>
              </a:solidFill>
            </a:rPr>
            <a:t>(Concrete experience)</a:t>
          </a:r>
          <a:endParaRPr lang="en-GB" sz="1600" dirty="0">
            <a:solidFill>
              <a:schemeClr val="tx1"/>
            </a:solidFill>
          </a:endParaRPr>
        </a:p>
      </dgm:t>
    </dgm:pt>
    <dgm:pt modelId="{C030A980-23AC-40F5-AE34-16382F24FA05}" type="parTrans" cxnId="{D730BDF2-23E6-461F-8B49-B3498776CDF5}">
      <dgm:prSet/>
      <dgm:spPr/>
      <dgm:t>
        <a:bodyPr/>
        <a:lstStyle/>
        <a:p>
          <a:endParaRPr lang="en-GB"/>
        </a:p>
      </dgm:t>
    </dgm:pt>
    <dgm:pt modelId="{1E455F41-4597-464A-BB22-4554E854B520}" type="sibTrans" cxnId="{D730BDF2-23E6-461F-8B49-B3498776CDF5}">
      <dgm:prSet/>
      <dgm:spPr/>
      <dgm:t>
        <a:bodyPr/>
        <a:lstStyle/>
        <a:p>
          <a:endParaRPr lang="en-GB" dirty="0"/>
        </a:p>
      </dgm:t>
    </dgm:pt>
    <dgm:pt modelId="{A76F194C-2EDC-486B-B28E-28D12BDFEE7E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</a:rPr>
            <a:t>Think about &amp; analyse </a:t>
          </a:r>
          <a:r>
            <a:rPr lang="en-GB" sz="1600" dirty="0" smtClean="0">
              <a:solidFill>
                <a:schemeClr val="tx1"/>
              </a:solidFill>
            </a:rPr>
            <a:t>(Reflective observations)</a:t>
          </a:r>
          <a:endParaRPr lang="en-GB" sz="1600" dirty="0">
            <a:solidFill>
              <a:schemeClr val="tx1"/>
            </a:solidFill>
          </a:endParaRPr>
        </a:p>
      </dgm:t>
    </dgm:pt>
    <dgm:pt modelId="{1019A37F-4CED-4304-8183-5670A121C6CC}" type="parTrans" cxnId="{50EC4BED-5158-4321-A3CC-AB080E0A3BB8}">
      <dgm:prSet/>
      <dgm:spPr/>
      <dgm:t>
        <a:bodyPr/>
        <a:lstStyle/>
        <a:p>
          <a:endParaRPr lang="en-GB"/>
        </a:p>
      </dgm:t>
    </dgm:pt>
    <dgm:pt modelId="{3AA8212C-D071-4CD3-8AD1-9799F29CB228}" type="sibTrans" cxnId="{50EC4BED-5158-4321-A3CC-AB080E0A3BB8}">
      <dgm:prSet/>
      <dgm:spPr/>
      <dgm:t>
        <a:bodyPr/>
        <a:lstStyle/>
        <a:p>
          <a:endParaRPr lang="en-GB" dirty="0"/>
        </a:p>
      </dgm:t>
    </dgm:pt>
    <dgm:pt modelId="{D335ACDB-0836-4914-A683-6E9FFCAF4E1D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</a:rPr>
            <a:t>Integrate with existing understanding</a:t>
          </a:r>
        </a:p>
        <a:p>
          <a:r>
            <a:rPr lang="en-GB" sz="1600" dirty="0" smtClean="0">
              <a:solidFill>
                <a:schemeClr val="tx1"/>
              </a:solidFill>
            </a:rPr>
            <a:t>(Abstract conceptualisation)</a:t>
          </a:r>
          <a:endParaRPr lang="en-GB" sz="1600" dirty="0">
            <a:solidFill>
              <a:schemeClr val="tx1"/>
            </a:solidFill>
          </a:endParaRPr>
        </a:p>
      </dgm:t>
    </dgm:pt>
    <dgm:pt modelId="{7A1BBC04-C8F5-4885-9AF5-13A3EC56EB12}" type="parTrans" cxnId="{8BB0D971-4484-4C66-91F1-99A690834395}">
      <dgm:prSet/>
      <dgm:spPr/>
      <dgm:t>
        <a:bodyPr/>
        <a:lstStyle/>
        <a:p>
          <a:endParaRPr lang="en-GB"/>
        </a:p>
      </dgm:t>
    </dgm:pt>
    <dgm:pt modelId="{0A19B7E9-4506-40F3-AC3B-CB3C6A95E1BA}" type="sibTrans" cxnId="{8BB0D971-4484-4C66-91F1-99A690834395}">
      <dgm:prSet/>
      <dgm:spPr/>
      <dgm:t>
        <a:bodyPr/>
        <a:lstStyle/>
        <a:p>
          <a:endParaRPr lang="en-GB" dirty="0"/>
        </a:p>
      </dgm:t>
    </dgm:pt>
    <dgm:pt modelId="{BAA10A49-6C83-4DA8-8A56-9AE75E06716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tx1"/>
              </a:solidFill>
            </a:rPr>
            <a:t>Plan for next time</a:t>
          </a:r>
        </a:p>
        <a:p>
          <a:r>
            <a:rPr lang="en-GB" sz="1600" dirty="0" smtClean="0">
              <a:solidFill>
                <a:schemeClr val="tx1"/>
              </a:solidFill>
            </a:rPr>
            <a:t>(Active experimentation)</a:t>
          </a:r>
          <a:endParaRPr lang="en-GB" sz="1600" dirty="0">
            <a:solidFill>
              <a:schemeClr val="tx1"/>
            </a:solidFill>
          </a:endParaRPr>
        </a:p>
      </dgm:t>
    </dgm:pt>
    <dgm:pt modelId="{DC3CB98F-B1B6-4EA6-9363-118B46347A74}" type="parTrans" cxnId="{18791407-DBE1-460B-8DAD-C07DED736905}">
      <dgm:prSet/>
      <dgm:spPr/>
      <dgm:t>
        <a:bodyPr/>
        <a:lstStyle/>
        <a:p>
          <a:endParaRPr lang="en-GB"/>
        </a:p>
      </dgm:t>
    </dgm:pt>
    <dgm:pt modelId="{5252B0F1-51C3-4E81-8DCF-C8A34F931EB6}" type="sibTrans" cxnId="{18791407-DBE1-460B-8DAD-C07DED736905}">
      <dgm:prSet/>
      <dgm:spPr/>
      <dgm:t>
        <a:bodyPr/>
        <a:lstStyle/>
        <a:p>
          <a:endParaRPr lang="en-GB" dirty="0"/>
        </a:p>
      </dgm:t>
    </dgm:pt>
    <dgm:pt modelId="{27BA3B9A-DD00-4680-B135-9AF536B4B079}" type="pres">
      <dgm:prSet presAssocID="{38338F0E-2CC0-42BF-A5BD-8DF5A5E651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69FAB14-51A4-47CA-B163-6FAE991E9D22}" type="pres">
      <dgm:prSet presAssocID="{4A582939-2403-436C-AC43-582F9B09E38F}" presName="node" presStyleLbl="node1" presStyleIdx="0" presStyleCnt="4" custScaleX="137442" custScaleY="93901" custRadScaleRad="98098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4AD646D7-DB7B-4DAD-A9DF-C792E24766EE}" type="pres">
      <dgm:prSet presAssocID="{1E455F41-4597-464A-BB22-4554E854B520}" presName="sibTrans" presStyleLbl="sibTrans2D1" presStyleIdx="0" presStyleCnt="4" custScaleX="220696" custScaleY="136184" custLinFactX="100000" custLinFactNeighborX="168480" custLinFactNeighborY="-83765"/>
      <dgm:spPr/>
      <dgm:t>
        <a:bodyPr/>
        <a:lstStyle/>
        <a:p>
          <a:endParaRPr lang="en-GB"/>
        </a:p>
      </dgm:t>
    </dgm:pt>
    <dgm:pt modelId="{82931800-B098-4E43-938C-39853736D414}" type="pres">
      <dgm:prSet presAssocID="{1E455F41-4597-464A-BB22-4554E854B520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E34687B8-F9FB-4E0F-A837-A3581403A078}" type="pres">
      <dgm:prSet presAssocID="{A76F194C-2EDC-486B-B28E-28D12BDFEE7E}" presName="node" presStyleLbl="node1" presStyleIdx="1" presStyleCnt="4" custScaleX="137442" custScaleY="9390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FB3669A3-0D59-4CEE-A3C0-3DF353553AFD}" type="pres">
      <dgm:prSet presAssocID="{3AA8212C-D071-4CD3-8AD1-9799F29CB228}" presName="sibTrans" presStyleLbl="sibTrans2D1" presStyleIdx="1" presStyleCnt="4" custScaleX="220696" custScaleY="136184" custLinFactX="100000" custLinFactNeighborX="191755" custLinFactNeighborY="97665"/>
      <dgm:spPr/>
      <dgm:t>
        <a:bodyPr/>
        <a:lstStyle/>
        <a:p>
          <a:endParaRPr lang="en-GB"/>
        </a:p>
      </dgm:t>
    </dgm:pt>
    <dgm:pt modelId="{8BFD5904-49A3-43BA-B777-A2B123C173D2}" type="pres">
      <dgm:prSet presAssocID="{3AA8212C-D071-4CD3-8AD1-9799F29CB228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107A9716-60EE-4F58-8D22-39D579F5E590}" type="pres">
      <dgm:prSet presAssocID="{D335ACDB-0836-4914-A683-6E9FFCAF4E1D}" presName="node" presStyleLbl="node1" presStyleIdx="2" presStyleCnt="4" custScaleX="137442" custScaleY="93901" custRadScaleRad="94294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79B3C080-C2C2-426B-B04E-A8F63F8E54E3}" type="pres">
      <dgm:prSet presAssocID="{0A19B7E9-4506-40F3-AC3B-CB3C6A95E1BA}" presName="sibTrans" presStyleLbl="sibTrans2D1" presStyleIdx="2" presStyleCnt="4" custScaleX="220696" custScaleY="136184" custLinFactX="-101239" custLinFactY="20778" custLinFactNeighborX="-200000" custLinFactNeighborY="100000"/>
      <dgm:spPr/>
      <dgm:t>
        <a:bodyPr/>
        <a:lstStyle/>
        <a:p>
          <a:endParaRPr lang="en-GB"/>
        </a:p>
      </dgm:t>
    </dgm:pt>
    <dgm:pt modelId="{E1924774-80A4-4A4A-BC1A-238BB57EE2E9}" type="pres">
      <dgm:prSet presAssocID="{0A19B7E9-4506-40F3-AC3B-CB3C6A95E1BA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01B3E1A1-7FC4-4A20-892F-5F91535D764A}" type="pres">
      <dgm:prSet presAssocID="{BAA10A49-6C83-4DA8-8A56-9AE75E067160}" presName="node" presStyleLbl="node1" presStyleIdx="3" presStyleCnt="4" custScaleX="137442" custScaleY="9390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GB"/>
        </a:p>
      </dgm:t>
    </dgm:pt>
    <dgm:pt modelId="{4180AF6B-2903-45DF-BD81-FD1F81C67DF1}" type="pres">
      <dgm:prSet presAssocID="{5252B0F1-51C3-4E81-8DCF-C8A34F931EB6}" presName="sibTrans" presStyleLbl="sibTrans2D1" presStyleIdx="3" presStyleCnt="4" custScaleX="220696" custScaleY="136184" custLinFactX="-100000" custLinFactY="-13250" custLinFactNeighborX="-166221" custLinFactNeighborY="-100000"/>
      <dgm:spPr/>
      <dgm:t>
        <a:bodyPr/>
        <a:lstStyle/>
        <a:p>
          <a:endParaRPr lang="en-GB"/>
        </a:p>
      </dgm:t>
    </dgm:pt>
    <dgm:pt modelId="{C0AAB2D6-DC4B-4340-A1AB-86F3093A19C2}" type="pres">
      <dgm:prSet presAssocID="{5252B0F1-51C3-4E81-8DCF-C8A34F931EB6}" presName="connectorText" presStyleLbl="sibTrans2D1" presStyleIdx="3" presStyleCnt="4"/>
      <dgm:spPr/>
      <dgm:t>
        <a:bodyPr/>
        <a:lstStyle/>
        <a:p>
          <a:endParaRPr lang="en-GB"/>
        </a:p>
      </dgm:t>
    </dgm:pt>
  </dgm:ptLst>
  <dgm:cxnLst>
    <dgm:cxn modelId="{5775D6B8-964C-4981-B9E2-A755ED2B8CD4}" type="presOf" srcId="{0A19B7E9-4506-40F3-AC3B-CB3C6A95E1BA}" destId="{E1924774-80A4-4A4A-BC1A-238BB57EE2E9}" srcOrd="1" destOrd="0" presId="urn:microsoft.com/office/officeart/2005/8/layout/cycle2"/>
    <dgm:cxn modelId="{6DD863FA-CD3B-406B-A926-039DFCF3B605}" type="presOf" srcId="{3AA8212C-D071-4CD3-8AD1-9799F29CB228}" destId="{8BFD5904-49A3-43BA-B777-A2B123C173D2}" srcOrd="1" destOrd="0" presId="urn:microsoft.com/office/officeart/2005/8/layout/cycle2"/>
    <dgm:cxn modelId="{18791407-DBE1-460B-8DAD-C07DED736905}" srcId="{38338F0E-2CC0-42BF-A5BD-8DF5A5E651C4}" destId="{BAA10A49-6C83-4DA8-8A56-9AE75E067160}" srcOrd="3" destOrd="0" parTransId="{DC3CB98F-B1B6-4EA6-9363-118B46347A74}" sibTransId="{5252B0F1-51C3-4E81-8DCF-C8A34F931EB6}"/>
    <dgm:cxn modelId="{8BB0D971-4484-4C66-91F1-99A690834395}" srcId="{38338F0E-2CC0-42BF-A5BD-8DF5A5E651C4}" destId="{D335ACDB-0836-4914-A683-6E9FFCAF4E1D}" srcOrd="2" destOrd="0" parTransId="{7A1BBC04-C8F5-4885-9AF5-13A3EC56EB12}" sibTransId="{0A19B7E9-4506-40F3-AC3B-CB3C6A95E1BA}"/>
    <dgm:cxn modelId="{6EB525E8-C32D-4F3B-962F-0EE495315A73}" type="presOf" srcId="{D335ACDB-0836-4914-A683-6E9FFCAF4E1D}" destId="{107A9716-60EE-4F58-8D22-39D579F5E590}" srcOrd="0" destOrd="0" presId="urn:microsoft.com/office/officeart/2005/8/layout/cycle2"/>
    <dgm:cxn modelId="{0B53AFED-1D3B-4924-8FE2-D36B3AEB2E71}" type="presOf" srcId="{A76F194C-2EDC-486B-B28E-28D12BDFEE7E}" destId="{E34687B8-F9FB-4E0F-A837-A3581403A078}" srcOrd="0" destOrd="0" presId="urn:microsoft.com/office/officeart/2005/8/layout/cycle2"/>
    <dgm:cxn modelId="{50EC4BED-5158-4321-A3CC-AB080E0A3BB8}" srcId="{38338F0E-2CC0-42BF-A5BD-8DF5A5E651C4}" destId="{A76F194C-2EDC-486B-B28E-28D12BDFEE7E}" srcOrd="1" destOrd="0" parTransId="{1019A37F-4CED-4304-8183-5670A121C6CC}" sibTransId="{3AA8212C-D071-4CD3-8AD1-9799F29CB228}"/>
    <dgm:cxn modelId="{D04D197C-9648-4AA2-82A2-0A97B3E4F438}" type="presOf" srcId="{1E455F41-4597-464A-BB22-4554E854B520}" destId="{82931800-B098-4E43-938C-39853736D414}" srcOrd="1" destOrd="0" presId="urn:microsoft.com/office/officeart/2005/8/layout/cycle2"/>
    <dgm:cxn modelId="{60FBB5DF-F301-4437-9E1F-ACC76CC2A8D4}" type="presOf" srcId="{BAA10A49-6C83-4DA8-8A56-9AE75E067160}" destId="{01B3E1A1-7FC4-4A20-892F-5F91535D764A}" srcOrd="0" destOrd="0" presId="urn:microsoft.com/office/officeart/2005/8/layout/cycle2"/>
    <dgm:cxn modelId="{6B8023A7-8B59-4BB9-8542-4ED0D739B119}" type="presOf" srcId="{3AA8212C-D071-4CD3-8AD1-9799F29CB228}" destId="{FB3669A3-0D59-4CEE-A3C0-3DF353553AFD}" srcOrd="0" destOrd="0" presId="urn:microsoft.com/office/officeart/2005/8/layout/cycle2"/>
    <dgm:cxn modelId="{D730BDF2-23E6-461F-8B49-B3498776CDF5}" srcId="{38338F0E-2CC0-42BF-A5BD-8DF5A5E651C4}" destId="{4A582939-2403-436C-AC43-582F9B09E38F}" srcOrd="0" destOrd="0" parTransId="{C030A980-23AC-40F5-AE34-16382F24FA05}" sibTransId="{1E455F41-4597-464A-BB22-4554E854B520}"/>
    <dgm:cxn modelId="{FDC7B3B6-E2DE-4EDF-A611-0D8BB00AA0BA}" type="presOf" srcId="{0A19B7E9-4506-40F3-AC3B-CB3C6A95E1BA}" destId="{79B3C080-C2C2-426B-B04E-A8F63F8E54E3}" srcOrd="0" destOrd="0" presId="urn:microsoft.com/office/officeart/2005/8/layout/cycle2"/>
    <dgm:cxn modelId="{98F8745D-9ADA-4C81-87A4-AD9DFE3E4741}" type="presOf" srcId="{1E455F41-4597-464A-BB22-4554E854B520}" destId="{4AD646D7-DB7B-4DAD-A9DF-C792E24766EE}" srcOrd="0" destOrd="0" presId="urn:microsoft.com/office/officeart/2005/8/layout/cycle2"/>
    <dgm:cxn modelId="{A5279C7E-B49D-4BFA-B9F6-3BC9D54F6F8D}" type="presOf" srcId="{4A582939-2403-436C-AC43-582F9B09E38F}" destId="{C69FAB14-51A4-47CA-B163-6FAE991E9D22}" srcOrd="0" destOrd="0" presId="urn:microsoft.com/office/officeart/2005/8/layout/cycle2"/>
    <dgm:cxn modelId="{B54694CA-CC29-4E3C-A708-A126F479E216}" type="presOf" srcId="{5252B0F1-51C3-4E81-8DCF-C8A34F931EB6}" destId="{C0AAB2D6-DC4B-4340-A1AB-86F3093A19C2}" srcOrd="1" destOrd="0" presId="urn:microsoft.com/office/officeart/2005/8/layout/cycle2"/>
    <dgm:cxn modelId="{65DB02B5-162C-4E90-99C9-0B30BEDA9CD5}" type="presOf" srcId="{5252B0F1-51C3-4E81-8DCF-C8A34F931EB6}" destId="{4180AF6B-2903-45DF-BD81-FD1F81C67DF1}" srcOrd="0" destOrd="0" presId="urn:microsoft.com/office/officeart/2005/8/layout/cycle2"/>
    <dgm:cxn modelId="{5F2F221A-AF0B-4E0B-97D9-F44AC20EB3DF}" type="presOf" srcId="{38338F0E-2CC0-42BF-A5BD-8DF5A5E651C4}" destId="{27BA3B9A-DD00-4680-B135-9AF536B4B079}" srcOrd="0" destOrd="0" presId="urn:microsoft.com/office/officeart/2005/8/layout/cycle2"/>
    <dgm:cxn modelId="{48F544BC-7539-4193-8EC2-C691B73E00D0}" type="presParOf" srcId="{27BA3B9A-DD00-4680-B135-9AF536B4B079}" destId="{C69FAB14-51A4-47CA-B163-6FAE991E9D22}" srcOrd="0" destOrd="0" presId="urn:microsoft.com/office/officeart/2005/8/layout/cycle2"/>
    <dgm:cxn modelId="{F9F5EF12-D1A5-4E39-B526-3EDEB6E1404B}" type="presParOf" srcId="{27BA3B9A-DD00-4680-B135-9AF536B4B079}" destId="{4AD646D7-DB7B-4DAD-A9DF-C792E24766EE}" srcOrd="1" destOrd="0" presId="urn:microsoft.com/office/officeart/2005/8/layout/cycle2"/>
    <dgm:cxn modelId="{2C236FAB-69EC-4771-8B66-BFE112A1B7B3}" type="presParOf" srcId="{4AD646D7-DB7B-4DAD-A9DF-C792E24766EE}" destId="{82931800-B098-4E43-938C-39853736D414}" srcOrd="0" destOrd="0" presId="urn:microsoft.com/office/officeart/2005/8/layout/cycle2"/>
    <dgm:cxn modelId="{02B6AA0C-357A-487D-9F25-FCEC380490DF}" type="presParOf" srcId="{27BA3B9A-DD00-4680-B135-9AF536B4B079}" destId="{E34687B8-F9FB-4E0F-A837-A3581403A078}" srcOrd="2" destOrd="0" presId="urn:microsoft.com/office/officeart/2005/8/layout/cycle2"/>
    <dgm:cxn modelId="{52D9DB87-00AA-4D5C-B4D8-B9BFC0F2D514}" type="presParOf" srcId="{27BA3B9A-DD00-4680-B135-9AF536B4B079}" destId="{FB3669A3-0D59-4CEE-A3C0-3DF353553AFD}" srcOrd="3" destOrd="0" presId="urn:microsoft.com/office/officeart/2005/8/layout/cycle2"/>
    <dgm:cxn modelId="{4E34F233-CD51-4526-8B8B-3EE82F81DD18}" type="presParOf" srcId="{FB3669A3-0D59-4CEE-A3C0-3DF353553AFD}" destId="{8BFD5904-49A3-43BA-B777-A2B123C173D2}" srcOrd="0" destOrd="0" presId="urn:microsoft.com/office/officeart/2005/8/layout/cycle2"/>
    <dgm:cxn modelId="{5E798453-46E0-4FE5-B2BC-6FEE5C90BD51}" type="presParOf" srcId="{27BA3B9A-DD00-4680-B135-9AF536B4B079}" destId="{107A9716-60EE-4F58-8D22-39D579F5E590}" srcOrd="4" destOrd="0" presId="urn:microsoft.com/office/officeart/2005/8/layout/cycle2"/>
    <dgm:cxn modelId="{30290E32-0ACB-454F-8052-80932E863CE3}" type="presParOf" srcId="{27BA3B9A-DD00-4680-B135-9AF536B4B079}" destId="{79B3C080-C2C2-426B-B04E-A8F63F8E54E3}" srcOrd="5" destOrd="0" presId="urn:microsoft.com/office/officeart/2005/8/layout/cycle2"/>
    <dgm:cxn modelId="{677E9D27-292E-43A8-9128-BCA2F5AF29F6}" type="presParOf" srcId="{79B3C080-C2C2-426B-B04E-A8F63F8E54E3}" destId="{E1924774-80A4-4A4A-BC1A-238BB57EE2E9}" srcOrd="0" destOrd="0" presId="urn:microsoft.com/office/officeart/2005/8/layout/cycle2"/>
    <dgm:cxn modelId="{4441F3AD-6F77-4817-8766-2DFD6F6F082C}" type="presParOf" srcId="{27BA3B9A-DD00-4680-B135-9AF536B4B079}" destId="{01B3E1A1-7FC4-4A20-892F-5F91535D764A}" srcOrd="6" destOrd="0" presId="urn:microsoft.com/office/officeart/2005/8/layout/cycle2"/>
    <dgm:cxn modelId="{D1FEF3E3-0B7C-4EA3-A400-74EB7D93BC12}" type="presParOf" srcId="{27BA3B9A-DD00-4680-B135-9AF536B4B079}" destId="{4180AF6B-2903-45DF-BD81-FD1F81C67DF1}" srcOrd="7" destOrd="0" presId="urn:microsoft.com/office/officeart/2005/8/layout/cycle2"/>
    <dgm:cxn modelId="{4A9B03DE-D1C3-43F3-A6FD-2763CB4BC592}" type="presParOf" srcId="{4180AF6B-2903-45DF-BD81-FD1F81C67DF1}" destId="{C0AAB2D6-DC4B-4340-A1AB-86F3093A19C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60F74-9C38-4323-B042-A896167DF0D8}">
      <dsp:nvSpPr>
        <dsp:cNvPr id="0" name=""/>
        <dsp:cNvSpPr/>
      </dsp:nvSpPr>
      <dsp:spPr>
        <a:xfrm>
          <a:off x="2787014" y="55324"/>
          <a:ext cx="2655570" cy="26555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Teaching skills</a:t>
          </a:r>
          <a:endParaRPr lang="en-GB" sz="2500" kern="1200" dirty="0"/>
        </a:p>
      </dsp:txBody>
      <dsp:txXfrm>
        <a:off x="3141090" y="520049"/>
        <a:ext cx="1947418" cy="1195006"/>
      </dsp:txXfrm>
    </dsp:sp>
    <dsp:sp modelId="{63C16C92-2B30-4E42-8E5A-A56CE8B99269}">
      <dsp:nvSpPr>
        <dsp:cNvPr id="0" name=""/>
        <dsp:cNvSpPr/>
      </dsp:nvSpPr>
      <dsp:spPr>
        <a:xfrm>
          <a:off x="3745233" y="1715055"/>
          <a:ext cx="2655570" cy="26555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Values,  attitudes, behaviours</a:t>
          </a:r>
          <a:endParaRPr lang="en-GB" sz="2500" kern="1200" dirty="0"/>
        </a:p>
      </dsp:txBody>
      <dsp:txXfrm>
        <a:off x="4557395" y="2401077"/>
        <a:ext cx="1593342" cy="1460563"/>
      </dsp:txXfrm>
    </dsp:sp>
    <dsp:sp modelId="{99885230-EAE4-4410-B4A8-7CE81F457115}">
      <dsp:nvSpPr>
        <dsp:cNvPr id="0" name=""/>
        <dsp:cNvSpPr/>
      </dsp:nvSpPr>
      <dsp:spPr>
        <a:xfrm>
          <a:off x="1828796" y="1715055"/>
          <a:ext cx="2655570" cy="26555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Knowledge of teaching &amp; learning</a:t>
          </a:r>
          <a:endParaRPr lang="en-GB" sz="2500" kern="1200" dirty="0"/>
        </a:p>
      </dsp:txBody>
      <dsp:txXfrm>
        <a:off x="2078862" y="2401077"/>
        <a:ext cx="1593342" cy="1460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808C9-5FB1-46FD-8149-24A7318E9AA0}">
      <dsp:nvSpPr>
        <dsp:cNvPr id="0" name=""/>
        <dsp:cNvSpPr/>
      </dsp:nvSpPr>
      <dsp:spPr>
        <a:xfrm>
          <a:off x="3069420" y="98602"/>
          <a:ext cx="1565490" cy="1565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Identify needs</a:t>
          </a:r>
          <a:endParaRPr lang="en-GB" sz="3000" kern="1200" dirty="0"/>
        </a:p>
      </dsp:txBody>
      <dsp:txXfrm>
        <a:off x="3069420" y="98602"/>
        <a:ext cx="1565490" cy="1565490"/>
      </dsp:txXfrm>
    </dsp:sp>
    <dsp:sp modelId="{B2675AB1-A6D8-4DAE-AECD-14A94276DF6E}">
      <dsp:nvSpPr>
        <dsp:cNvPr id="0" name=""/>
        <dsp:cNvSpPr/>
      </dsp:nvSpPr>
      <dsp:spPr>
        <a:xfrm>
          <a:off x="306621" y="-940"/>
          <a:ext cx="4427831" cy="4427831"/>
        </a:xfrm>
        <a:prstGeom prst="circularArrow">
          <a:avLst>
            <a:gd name="adj1" fmla="val 6894"/>
            <a:gd name="adj2" fmla="val 464741"/>
            <a:gd name="adj3" fmla="val 551989"/>
            <a:gd name="adj4" fmla="val 20583270"/>
            <a:gd name="adj5" fmla="val 804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0691BA-206B-4F89-A654-114F516E2287}">
      <dsp:nvSpPr>
        <dsp:cNvPr id="0" name=""/>
        <dsp:cNvSpPr/>
      </dsp:nvSpPr>
      <dsp:spPr>
        <a:xfrm>
          <a:off x="3069420" y="2761857"/>
          <a:ext cx="1565490" cy="1565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Plan</a:t>
          </a:r>
          <a:endParaRPr lang="en-GB" sz="3000" kern="1200" dirty="0"/>
        </a:p>
      </dsp:txBody>
      <dsp:txXfrm>
        <a:off x="3069420" y="2761857"/>
        <a:ext cx="1565490" cy="1565490"/>
      </dsp:txXfrm>
    </dsp:sp>
    <dsp:sp modelId="{7B7C1301-1666-4C3A-A7CB-8A1158E3AD3F}">
      <dsp:nvSpPr>
        <dsp:cNvPr id="0" name=""/>
        <dsp:cNvSpPr/>
      </dsp:nvSpPr>
      <dsp:spPr>
        <a:xfrm>
          <a:off x="306621" y="-940"/>
          <a:ext cx="4427831" cy="4427831"/>
        </a:xfrm>
        <a:prstGeom prst="circularArrow">
          <a:avLst>
            <a:gd name="adj1" fmla="val 6894"/>
            <a:gd name="adj2" fmla="val 464741"/>
            <a:gd name="adj3" fmla="val 5951989"/>
            <a:gd name="adj4" fmla="val 4383270"/>
            <a:gd name="adj5" fmla="val 804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D3E07-6122-4D56-ADDC-5A09F87F8A81}">
      <dsp:nvSpPr>
        <dsp:cNvPr id="0" name=""/>
        <dsp:cNvSpPr/>
      </dsp:nvSpPr>
      <dsp:spPr>
        <a:xfrm>
          <a:off x="406164" y="2761857"/>
          <a:ext cx="1565490" cy="1565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Deliver</a:t>
          </a:r>
          <a:endParaRPr lang="en-GB" sz="3000" kern="1200" dirty="0"/>
        </a:p>
      </dsp:txBody>
      <dsp:txXfrm>
        <a:off x="406164" y="2761857"/>
        <a:ext cx="1565490" cy="1565490"/>
      </dsp:txXfrm>
    </dsp:sp>
    <dsp:sp modelId="{4FB81787-3C4A-41E8-A64F-6D86A4F9CD84}">
      <dsp:nvSpPr>
        <dsp:cNvPr id="0" name=""/>
        <dsp:cNvSpPr/>
      </dsp:nvSpPr>
      <dsp:spPr>
        <a:xfrm>
          <a:off x="306621" y="-940"/>
          <a:ext cx="4427831" cy="4427831"/>
        </a:xfrm>
        <a:prstGeom prst="circularArrow">
          <a:avLst>
            <a:gd name="adj1" fmla="val 6894"/>
            <a:gd name="adj2" fmla="val 464741"/>
            <a:gd name="adj3" fmla="val 11351989"/>
            <a:gd name="adj4" fmla="val 9783270"/>
            <a:gd name="adj5" fmla="val 804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31AFF-CB2D-491F-8070-F8A1C664C9A0}">
      <dsp:nvSpPr>
        <dsp:cNvPr id="0" name=""/>
        <dsp:cNvSpPr/>
      </dsp:nvSpPr>
      <dsp:spPr>
        <a:xfrm>
          <a:off x="406164" y="98602"/>
          <a:ext cx="1565490" cy="1565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Evaluate</a:t>
          </a:r>
          <a:endParaRPr lang="en-GB" sz="3000" kern="1200" dirty="0"/>
        </a:p>
      </dsp:txBody>
      <dsp:txXfrm>
        <a:off x="406164" y="98602"/>
        <a:ext cx="1565490" cy="1565490"/>
      </dsp:txXfrm>
    </dsp:sp>
    <dsp:sp modelId="{287DD7C8-E523-4878-AF5D-F75885EC80CB}">
      <dsp:nvSpPr>
        <dsp:cNvPr id="0" name=""/>
        <dsp:cNvSpPr/>
      </dsp:nvSpPr>
      <dsp:spPr>
        <a:xfrm>
          <a:off x="306621" y="-940"/>
          <a:ext cx="4427831" cy="4427831"/>
        </a:xfrm>
        <a:prstGeom prst="circularArrow">
          <a:avLst>
            <a:gd name="adj1" fmla="val 6894"/>
            <a:gd name="adj2" fmla="val 464741"/>
            <a:gd name="adj3" fmla="val 16751989"/>
            <a:gd name="adj4" fmla="val 15183270"/>
            <a:gd name="adj5" fmla="val 804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FAB14-51A4-47CA-B163-6FAE991E9D22}">
      <dsp:nvSpPr>
        <dsp:cNvPr id="0" name=""/>
        <dsp:cNvSpPr/>
      </dsp:nvSpPr>
      <dsp:spPr>
        <a:xfrm>
          <a:off x="1761886" y="95793"/>
          <a:ext cx="1991202" cy="136039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tx1"/>
              </a:solidFill>
            </a:rPr>
            <a:t>Have an experience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accent1"/>
              </a:solidFill>
            </a:rPr>
            <a:t>(Concrete experience)</a:t>
          </a:r>
          <a:endParaRPr lang="en-GB" sz="1600" kern="1200" dirty="0">
            <a:solidFill>
              <a:schemeClr val="accent1"/>
            </a:solidFill>
          </a:endParaRPr>
        </a:p>
      </dsp:txBody>
      <dsp:txXfrm>
        <a:off x="1828294" y="162201"/>
        <a:ext cx="1858386" cy="1227582"/>
      </dsp:txXfrm>
    </dsp:sp>
    <dsp:sp modelId="{4AD646D7-DB7B-4DAD-A9DF-C792E24766EE}">
      <dsp:nvSpPr>
        <dsp:cNvPr id="0" name=""/>
        <dsp:cNvSpPr/>
      </dsp:nvSpPr>
      <dsp:spPr>
        <a:xfrm rot="2666994">
          <a:off x="3990680" y="782127"/>
          <a:ext cx="655993" cy="665879"/>
        </a:xfrm>
        <a:prstGeom prst="rightArrow">
          <a:avLst>
            <a:gd name="adj1" fmla="val 60000"/>
            <a:gd name="adj2" fmla="val 50000"/>
          </a:avLst>
        </a:prstGeom>
        <a:solidFill>
          <a:srgbClr val="EAF5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4018836" y="846396"/>
        <a:ext cx="459195" cy="399527"/>
      </dsp:txXfrm>
    </dsp:sp>
    <dsp:sp modelId="{E34687B8-F9FB-4E0F-A837-A3581403A078}">
      <dsp:nvSpPr>
        <dsp:cNvPr id="0" name=""/>
        <dsp:cNvSpPr/>
      </dsp:nvSpPr>
      <dsp:spPr>
        <a:xfrm>
          <a:off x="3300224" y="1604872"/>
          <a:ext cx="1991202" cy="1360398"/>
        </a:xfrm>
        <a:prstGeom prst="flowChartAlternateProcess">
          <a:avLst/>
        </a:prstGeom>
        <a:solidFill>
          <a:srgbClr val="EAF5F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EAF5F6"/>
              </a:solidFill>
            </a:rPr>
            <a:t>Think about &amp; analyse </a:t>
          </a:r>
          <a:r>
            <a:rPr lang="en-GB" sz="1600" kern="1200" dirty="0" smtClean="0">
              <a:solidFill>
                <a:srgbClr val="EAF5F6"/>
              </a:solidFill>
            </a:rPr>
            <a:t>(Reflective observations)</a:t>
          </a:r>
          <a:endParaRPr lang="en-GB" sz="1600" kern="1200" dirty="0">
            <a:solidFill>
              <a:srgbClr val="EAF5F6"/>
            </a:solidFill>
          </a:endParaRPr>
        </a:p>
      </dsp:txBody>
      <dsp:txXfrm>
        <a:off x="3366632" y="1671280"/>
        <a:ext cx="1858386" cy="1227582"/>
      </dsp:txXfrm>
    </dsp:sp>
    <dsp:sp modelId="{FB3669A3-0D59-4CEE-A3C0-3DF353553AFD}">
      <dsp:nvSpPr>
        <dsp:cNvPr id="0" name=""/>
        <dsp:cNvSpPr/>
      </dsp:nvSpPr>
      <dsp:spPr>
        <a:xfrm rot="8200930">
          <a:off x="4021216" y="3149716"/>
          <a:ext cx="594918" cy="665879"/>
        </a:xfrm>
        <a:prstGeom prst="rightArrow">
          <a:avLst>
            <a:gd name="adj1" fmla="val 60000"/>
            <a:gd name="adj2" fmla="val 50000"/>
          </a:avLst>
        </a:prstGeom>
        <a:solidFill>
          <a:srgbClr val="EAF5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 rot="10800000">
        <a:off x="4175379" y="3221671"/>
        <a:ext cx="416443" cy="399527"/>
      </dsp:txXfrm>
    </dsp:sp>
    <dsp:sp modelId="{107A9716-60EE-4F58-8D22-39D579F5E590}">
      <dsp:nvSpPr>
        <dsp:cNvPr id="0" name=""/>
        <dsp:cNvSpPr/>
      </dsp:nvSpPr>
      <dsp:spPr>
        <a:xfrm>
          <a:off x="1761886" y="3055433"/>
          <a:ext cx="1991202" cy="1360398"/>
        </a:xfrm>
        <a:prstGeom prst="flowChartAlternateProcess">
          <a:avLst/>
        </a:prstGeom>
        <a:solidFill>
          <a:srgbClr val="EAF5F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EAF5F6"/>
              </a:solidFill>
            </a:rPr>
            <a:t>Integrate with existing understanding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rgbClr val="EAF5F6"/>
              </a:solidFill>
            </a:rPr>
            <a:t>(Abstract conceptualisation)</a:t>
          </a:r>
          <a:endParaRPr lang="en-GB" sz="1600" kern="1200" dirty="0">
            <a:solidFill>
              <a:srgbClr val="EAF5F6"/>
            </a:solidFill>
          </a:endParaRPr>
        </a:p>
      </dsp:txBody>
      <dsp:txXfrm>
        <a:off x="1828294" y="3121841"/>
        <a:ext cx="1858386" cy="1227582"/>
      </dsp:txXfrm>
    </dsp:sp>
    <dsp:sp modelId="{79B3C080-C2C2-426B-B04E-A8F63F8E54E3}">
      <dsp:nvSpPr>
        <dsp:cNvPr id="0" name=""/>
        <dsp:cNvSpPr/>
      </dsp:nvSpPr>
      <dsp:spPr>
        <a:xfrm rot="13399070">
          <a:off x="884375" y="3273197"/>
          <a:ext cx="594918" cy="665879"/>
        </a:xfrm>
        <a:prstGeom prst="rightArrow">
          <a:avLst>
            <a:gd name="adj1" fmla="val 60000"/>
            <a:gd name="adj2" fmla="val 50000"/>
          </a:avLst>
        </a:prstGeom>
        <a:solidFill>
          <a:srgbClr val="EAF5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 rot="10800000">
        <a:off x="1038538" y="3467594"/>
        <a:ext cx="416443" cy="399527"/>
      </dsp:txXfrm>
    </dsp:sp>
    <dsp:sp modelId="{01B3E1A1-7FC4-4A20-892F-5F91535D764A}">
      <dsp:nvSpPr>
        <dsp:cNvPr id="0" name=""/>
        <dsp:cNvSpPr/>
      </dsp:nvSpPr>
      <dsp:spPr>
        <a:xfrm>
          <a:off x="223548" y="1604872"/>
          <a:ext cx="1991202" cy="1360398"/>
        </a:xfrm>
        <a:prstGeom prst="flowChartAlternateProcess">
          <a:avLst/>
        </a:prstGeom>
        <a:solidFill>
          <a:srgbClr val="EAF5F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EAF5F6"/>
              </a:solidFill>
            </a:rPr>
            <a:t>Plan for next time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rgbClr val="EAF5F6"/>
              </a:solidFill>
            </a:rPr>
            <a:t>(Active experimentation)</a:t>
          </a:r>
          <a:endParaRPr lang="en-GB" sz="1600" kern="1200" dirty="0">
            <a:solidFill>
              <a:srgbClr val="EAF5F6"/>
            </a:solidFill>
          </a:endParaRPr>
        </a:p>
      </dsp:txBody>
      <dsp:txXfrm>
        <a:off x="289956" y="1671280"/>
        <a:ext cx="1858386" cy="1227582"/>
      </dsp:txXfrm>
    </dsp:sp>
    <dsp:sp modelId="{4180AF6B-2903-45DF-BD81-FD1F81C67DF1}">
      <dsp:nvSpPr>
        <dsp:cNvPr id="0" name=""/>
        <dsp:cNvSpPr/>
      </dsp:nvSpPr>
      <dsp:spPr>
        <a:xfrm rot="18933006">
          <a:off x="863004" y="649740"/>
          <a:ext cx="655993" cy="665879"/>
        </a:xfrm>
        <a:prstGeom prst="rightArrow">
          <a:avLst>
            <a:gd name="adj1" fmla="val 60000"/>
            <a:gd name="adj2" fmla="val 50000"/>
          </a:avLst>
        </a:prstGeom>
        <a:solidFill>
          <a:srgbClr val="EAF5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891160" y="851823"/>
        <a:ext cx="459195" cy="3995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FAB14-51A4-47CA-B163-6FAE991E9D22}">
      <dsp:nvSpPr>
        <dsp:cNvPr id="0" name=""/>
        <dsp:cNvSpPr/>
      </dsp:nvSpPr>
      <dsp:spPr>
        <a:xfrm>
          <a:off x="1761886" y="95793"/>
          <a:ext cx="1991202" cy="136039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tx1"/>
              </a:solidFill>
            </a:rPr>
            <a:t>Have an experience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(Concrete experience)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828294" y="162201"/>
        <a:ext cx="1858386" cy="1227582"/>
      </dsp:txXfrm>
    </dsp:sp>
    <dsp:sp modelId="{4AD646D7-DB7B-4DAD-A9DF-C792E24766EE}">
      <dsp:nvSpPr>
        <dsp:cNvPr id="0" name=""/>
        <dsp:cNvSpPr/>
      </dsp:nvSpPr>
      <dsp:spPr>
        <a:xfrm rot="2666994">
          <a:off x="3990680" y="782127"/>
          <a:ext cx="655993" cy="665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4018836" y="846396"/>
        <a:ext cx="459195" cy="399527"/>
      </dsp:txXfrm>
    </dsp:sp>
    <dsp:sp modelId="{E34687B8-F9FB-4E0F-A837-A3581403A078}">
      <dsp:nvSpPr>
        <dsp:cNvPr id="0" name=""/>
        <dsp:cNvSpPr/>
      </dsp:nvSpPr>
      <dsp:spPr>
        <a:xfrm>
          <a:off x="3300224" y="1604872"/>
          <a:ext cx="1991202" cy="136039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tx1"/>
              </a:solidFill>
            </a:rPr>
            <a:t>Think about &amp; analyse </a:t>
          </a:r>
          <a:r>
            <a:rPr lang="en-GB" sz="1600" kern="1200" dirty="0" smtClean="0">
              <a:solidFill>
                <a:schemeClr val="tx1"/>
              </a:solidFill>
            </a:rPr>
            <a:t>(Reflective observations)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366632" y="1671280"/>
        <a:ext cx="1858386" cy="1227582"/>
      </dsp:txXfrm>
    </dsp:sp>
    <dsp:sp modelId="{FB3669A3-0D59-4CEE-A3C0-3DF353553AFD}">
      <dsp:nvSpPr>
        <dsp:cNvPr id="0" name=""/>
        <dsp:cNvSpPr/>
      </dsp:nvSpPr>
      <dsp:spPr>
        <a:xfrm rot="8200930">
          <a:off x="4021216" y="3149716"/>
          <a:ext cx="594918" cy="665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 rot="10800000">
        <a:off x="4175379" y="3221671"/>
        <a:ext cx="416443" cy="399527"/>
      </dsp:txXfrm>
    </dsp:sp>
    <dsp:sp modelId="{107A9716-60EE-4F58-8D22-39D579F5E590}">
      <dsp:nvSpPr>
        <dsp:cNvPr id="0" name=""/>
        <dsp:cNvSpPr/>
      </dsp:nvSpPr>
      <dsp:spPr>
        <a:xfrm>
          <a:off x="1761886" y="3055433"/>
          <a:ext cx="1991202" cy="136039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tx1"/>
              </a:solidFill>
            </a:rPr>
            <a:t>Integrate with existing understanding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(Abstract conceptualisation)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1828294" y="3121841"/>
        <a:ext cx="1858386" cy="1227582"/>
      </dsp:txXfrm>
    </dsp:sp>
    <dsp:sp modelId="{79B3C080-C2C2-426B-B04E-A8F63F8E54E3}">
      <dsp:nvSpPr>
        <dsp:cNvPr id="0" name=""/>
        <dsp:cNvSpPr/>
      </dsp:nvSpPr>
      <dsp:spPr>
        <a:xfrm rot="13399070">
          <a:off x="884375" y="3273197"/>
          <a:ext cx="594918" cy="665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 rot="10800000">
        <a:off x="1038538" y="3467594"/>
        <a:ext cx="416443" cy="399527"/>
      </dsp:txXfrm>
    </dsp:sp>
    <dsp:sp modelId="{01B3E1A1-7FC4-4A20-892F-5F91535D764A}">
      <dsp:nvSpPr>
        <dsp:cNvPr id="0" name=""/>
        <dsp:cNvSpPr/>
      </dsp:nvSpPr>
      <dsp:spPr>
        <a:xfrm>
          <a:off x="223548" y="1604872"/>
          <a:ext cx="1991202" cy="136039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tx1"/>
              </a:solidFill>
            </a:rPr>
            <a:t>Plan for next time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(Active experimentation)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289956" y="1671280"/>
        <a:ext cx="1858386" cy="1227582"/>
      </dsp:txXfrm>
    </dsp:sp>
    <dsp:sp modelId="{4180AF6B-2903-45DF-BD81-FD1F81C67DF1}">
      <dsp:nvSpPr>
        <dsp:cNvPr id="0" name=""/>
        <dsp:cNvSpPr/>
      </dsp:nvSpPr>
      <dsp:spPr>
        <a:xfrm rot="18933006">
          <a:off x="863004" y="649740"/>
          <a:ext cx="655993" cy="6658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000" kern="1200" dirty="0"/>
        </a:p>
      </dsp:txBody>
      <dsp:txXfrm>
        <a:off x="891160" y="851823"/>
        <a:ext cx="459195" cy="399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65104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636394" y="0"/>
            <a:ext cx="2220019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79424D03-852D-4FEB-AE0A-DEC107BA0FB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20817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870" tIns="45935" rIns="91870" bIns="4593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770EFEE9-DFDC-4AEA-ABB1-B13A427FBD3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6150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50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53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0854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/>
              <a:t>Presentation: Developing Good Practice in Medical Education, George Eliot Hospital </a:t>
            </a:r>
            <a:endParaRPr lang="en-GB" dirty="0"/>
          </a:p>
        </p:txBody>
      </p:sp>
      <p:sp>
        <p:nvSpPr>
          <p:cNvPr id="10854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10855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/>
              <a:t>Catherine.Bennett@warwick.ac.uk</a:t>
            </a:r>
          </a:p>
        </p:txBody>
      </p:sp>
      <p:sp>
        <p:nvSpPr>
          <p:cNvPr id="10855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87B189-1956-4D2B-949F-7B85B6C12C97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Presentation - January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Catherine.Bennett@warwick.ac.uk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70EFEE9-DFDC-4AEA-ABB1-B13A427FBD38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909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dirty="0"/>
              <a:t>Catherine Bennett (presentation), Teaching Genetics, Summer 2010          www.geneticseducation.nhs.uk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90E8B3-FB8A-4711-B005-0B5641EFC8C3}" type="slidenum">
              <a:rPr lang="en-GB"/>
              <a:pPr/>
              <a:t>37</a:t>
            </a:fld>
            <a:endParaRPr lang="en-GB" dirty="0"/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dirty="0"/>
              <a:t>Catherine Bennett (presentation), Teaching Genetics, Summer 2010          www.geneticseducation.nhs.uk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ADCC78-2EE2-4114-ABFB-076FD988E890}" type="slidenum">
              <a:rPr lang="en-GB"/>
              <a:pPr/>
              <a:t>39</a:t>
            </a:fld>
            <a:endParaRPr lang="en-GB" dirty="0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dirty="0" smtClean="0"/>
              <a:t>Essentials of Clinical Education: Being a Clinical Educator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dirty="0"/>
              <a:t>Catherine Bennett (presentation), Teaching Genetics, Summer 2010          www.geneticseducation.nhs.uk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02CE1-FC24-43F8-89B4-D43CAC0E0233}" type="slidenum">
              <a:rPr lang="en-GB"/>
              <a:pPr/>
              <a:t>43</a:t>
            </a:fld>
            <a:endParaRPr lang="en-GB" dirty="0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614863"/>
            <a:ext cx="9144000" cy="2270125"/>
          </a:xfrm>
          <a:prstGeom prst="rect">
            <a:avLst/>
          </a:prstGeom>
          <a:noFill/>
        </p:spPr>
      </p:pic>
      <p:pic>
        <p:nvPicPr>
          <p:cNvPr id="243715" name="Picture 3" descr="2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94075" y="3030538"/>
            <a:ext cx="2232025" cy="1425575"/>
          </a:xfrm>
          <a:prstGeom prst="rect">
            <a:avLst/>
          </a:prstGeom>
          <a:noFill/>
        </p:spPr>
      </p:pic>
      <p:pic>
        <p:nvPicPr>
          <p:cNvPr id="243716" name="Picture 4" descr="2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99200" y="3068638"/>
            <a:ext cx="2160588" cy="1349375"/>
          </a:xfrm>
          <a:prstGeom prst="rect">
            <a:avLst/>
          </a:prstGeom>
          <a:noFill/>
        </p:spPr>
      </p:pic>
      <p:pic>
        <p:nvPicPr>
          <p:cNvPr id="243717" name="Picture 5" descr="2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2775" y="3035300"/>
            <a:ext cx="2159000" cy="1435100"/>
          </a:xfrm>
          <a:prstGeom prst="rect">
            <a:avLst/>
          </a:prstGeom>
          <a:noFill/>
        </p:spPr>
      </p:pic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34925" y="52388"/>
            <a:ext cx="2268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/>
              <a:t>Insert additional logo here if necessary, otherwise delete this box by going to View Slide Master</a:t>
            </a:r>
          </a:p>
        </p:txBody>
      </p:sp>
      <p:pic>
        <p:nvPicPr>
          <p:cNvPr id="243719" name="Picture 7" descr="WMSlogo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86625" y="74613"/>
            <a:ext cx="1741488" cy="8207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38" y="877888"/>
            <a:ext cx="85185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27038" y="2133600"/>
            <a:ext cx="8518525" cy="41148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68888" y="64389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850" y="6438900"/>
            <a:ext cx="3992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4389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281FE9A-41A1-4F33-9616-92510CD808E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lang="en-GB" sz="32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600" b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722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48425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0" name="Picture 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6094413"/>
            <a:ext cx="9144000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2691" name="Text Box 3"/>
          <p:cNvSpPr txBox="1">
            <a:spLocks noChangeArrowheads="1"/>
          </p:cNvSpPr>
          <p:nvPr/>
        </p:nvSpPr>
        <p:spPr bwMode="auto">
          <a:xfrm>
            <a:off x="539750" y="1374775"/>
            <a:ext cx="8280400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3200" dirty="0"/>
          </a:p>
          <a:p>
            <a:pPr>
              <a:spcBef>
                <a:spcPct val="50000"/>
              </a:spcBef>
            </a:pPr>
            <a:endParaRPr lang="en-GB" sz="3200" dirty="0"/>
          </a:p>
          <a:p>
            <a:pPr>
              <a:spcBef>
                <a:spcPct val="50000"/>
              </a:spcBef>
            </a:pPr>
            <a:endParaRPr lang="en-GB" sz="3200" dirty="0"/>
          </a:p>
          <a:p>
            <a:pPr>
              <a:spcBef>
                <a:spcPct val="50000"/>
              </a:spcBef>
            </a:pPr>
            <a:endParaRPr lang="en-GB" sz="3200" dirty="0"/>
          </a:p>
          <a:p>
            <a:pPr>
              <a:spcBef>
                <a:spcPct val="50000"/>
              </a:spcBef>
            </a:pPr>
            <a:endParaRPr lang="en-GB" sz="3200" dirty="0"/>
          </a:p>
        </p:txBody>
      </p:sp>
      <p:pic>
        <p:nvPicPr>
          <p:cNvPr id="242692" name="Picture 4" descr="WMSlogo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286625" y="74613"/>
            <a:ext cx="1741488" cy="8207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th.ac.uk/e-learning/student_centredness.htm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912" y="4225491"/>
            <a:ext cx="6912800" cy="1285664"/>
          </a:xfrm>
        </p:spPr>
        <p:txBody>
          <a:bodyPr/>
          <a:lstStyle/>
          <a:p>
            <a:pPr algn="ctr"/>
            <a:r>
              <a:rPr lang="en-GB" sz="2800" dirty="0" smtClean="0"/>
              <a:t>Catherine Ben</a:t>
            </a:r>
            <a:r>
              <a:rPr sz="2800" dirty="0" smtClean="0"/>
              <a:t>nett</a:t>
            </a:r>
            <a:br>
              <a:rPr sz="2800" dirty="0" smtClean="0"/>
            </a:br>
            <a:r>
              <a:rPr lang="en-GB" sz="2800" dirty="0" err="1" smtClean="0"/>
              <a:t>Vinod</a:t>
            </a:r>
            <a:r>
              <a:rPr lang="en-GB" sz="2800" dirty="0" smtClean="0"/>
              <a:t> Patel</a:t>
            </a:r>
            <a:r>
              <a:rPr sz="2800" dirty="0" smtClean="0"/>
              <a:t/>
            </a:r>
            <a:br>
              <a:rPr sz="2800" dirty="0" smtClean="0"/>
            </a:br>
            <a:r>
              <a:rPr sz="2800" dirty="0" smtClean="0"/>
              <a:t/>
            </a:r>
            <a:br>
              <a:rPr sz="2800" dirty="0" smtClean="0"/>
            </a:br>
            <a:r>
              <a:rPr sz="800" dirty="0" smtClean="0"/>
              <a:t/>
            </a:r>
            <a:br>
              <a:rPr sz="800" dirty="0" smtClean="0"/>
            </a:br>
            <a:endParaRPr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1912" y="1857364"/>
            <a:ext cx="6912800" cy="1559655"/>
          </a:xfrm>
        </p:spPr>
        <p:txBody>
          <a:bodyPr anchor="t" anchorCtr="0"/>
          <a:lstStyle/>
          <a:p>
            <a:pPr algn="ctr"/>
            <a:r>
              <a:rPr lang="en-GB" sz="4000" dirty="0" smtClean="0"/>
              <a:t>Being a Clinical Educator</a:t>
            </a:r>
          </a:p>
        </p:txBody>
      </p:sp>
      <p:pic>
        <p:nvPicPr>
          <p:cNvPr id="36867" name="Picture 3" descr="C:\Users\Cath\Pictures\Microsoft Clip Organizer\j0407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93064"/>
            <a:ext cx="1512591" cy="1008000"/>
          </a:xfrm>
          <a:prstGeom prst="rect">
            <a:avLst/>
          </a:prstGeom>
          <a:noFill/>
        </p:spPr>
      </p:pic>
      <p:pic>
        <p:nvPicPr>
          <p:cNvPr id="36870" name="Picture 6" descr="C:\Users\Cath\Pictures\Microsoft Clip Organizer\004432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864"/>
            <a:ext cx="1514676" cy="1008000"/>
          </a:xfrm>
          <a:prstGeom prst="rect">
            <a:avLst/>
          </a:prstGeom>
          <a:noFill/>
        </p:spPr>
      </p:pic>
      <p:pic>
        <p:nvPicPr>
          <p:cNvPr id="36866" name="Picture 2" descr="C:\Users\Cath\Pictures\Microsoft Clip Organizer\j0402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55494"/>
            <a:ext cx="1512591" cy="1008000"/>
          </a:xfrm>
          <a:prstGeom prst="rect">
            <a:avLst/>
          </a:prstGeom>
          <a:noFill/>
        </p:spPr>
      </p:pic>
      <p:pic>
        <p:nvPicPr>
          <p:cNvPr id="36868" name="Picture 4" descr="C:\Users\Cath\Pictures\Microsoft Clip Organizer\004019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74280"/>
            <a:ext cx="1512591" cy="1008000"/>
          </a:xfrm>
          <a:prstGeom prst="rect">
            <a:avLst/>
          </a:prstGeom>
          <a:noFill/>
        </p:spPr>
      </p:pic>
      <p:pic>
        <p:nvPicPr>
          <p:cNvPr id="1031" name="Picture 7" descr="D:\Cache\Content.IE5\WW5S54WU\MP90040755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17922"/>
            <a:ext cx="1512591" cy="1008000"/>
          </a:xfrm>
          <a:prstGeom prst="rect">
            <a:avLst/>
          </a:prstGeom>
          <a:noFill/>
        </p:spPr>
      </p:pic>
      <p:pic>
        <p:nvPicPr>
          <p:cNvPr id="1035" name="Picture 11" descr="D:\Cache\Content.IE5\RT8NOG72\MP900185148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036708"/>
            <a:ext cx="1500744" cy="10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Core teaching skills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Establishment of positive learning environment</a:t>
            </a:r>
          </a:p>
          <a:p>
            <a:r>
              <a:rPr lang="en-GB" sz="2400" dirty="0" smtClean="0"/>
              <a:t>Setting clear objectives and expectations</a:t>
            </a:r>
          </a:p>
          <a:p>
            <a:r>
              <a:rPr lang="en-GB" sz="2400" dirty="0" smtClean="0"/>
              <a:t>Provision of timely and relevant information</a:t>
            </a:r>
          </a:p>
          <a:p>
            <a:r>
              <a:rPr lang="en-GB" sz="2400" dirty="0" smtClean="0"/>
              <a:t>Effective use of questioning and other instructional methods</a:t>
            </a:r>
          </a:p>
          <a:p>
            <a:r>
              <a:rPr lang="en-GB" sz="2400" dirty="0" smtClean="0"/>
              <a:t>Appropriate role modelling</a:t>
            </a:r>
          </a:p>
          <a:p>
            <a:r>
              <a:rPr lang="en-GB" sz="2400" dirty="0" smtClean="0"/>
              <a:t>Provision of constructive feedback and objective-based evaluations [assessment]</a:t>
            </a:r>
          </a:p>
          <a:p>
            <a:endParaRPr lang="en-GB" sz="2400" dirty="0" smtClean="0"/>
          </a:p>
          <a:p>
            <a:pPr algn="r">
              <a:buNone/>
            </a:pPr>
            <a:r>
              <a:rPr lang="en-GB" sz="2400" dirty="0" smtClean="0"/>
              <a:t>(Copeland &amp; Hewson, 2000)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students value?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Enthusiasm</a:t>
            </a:r>
          </a:p>
          <a:p>
            <a:r>
              <a:rPr lang="en-GB" dirty="0" smtClean="0"/>
              <a:t>Positive attitude towards teaching</a:t>
            </a:r>
          </a:p>
          <a:p>
            <a:r>
              <a:rPr lang="en-GB" dirty="0" smtClean="0"/>
              <a:t>Rapport with students and patients</a:t>
            </a:r>
          </a:p>
          <a:p>
            <a:r>
              <a:rPr lang="en-GB" dirty="0" smtClean="0"/>
              <a:t>Availability and accessibility</a:t>
            </a:r>
          </a:p>
          <a:p>
            <a:r>
              <a:rPr lang="en-GB" dirty="0" smtClean="0"/>
              <a:t>Clinical competence</a:t>
            </a:r>
          </a:p>
          <a:p>
            <a:r>
              <a:rPr lang="en-GB" dirty="0" smtClean="0"/>
              <a:t>Subject matter expertise</a:t>
            </a:r>
          </a:p>
          <a:p>
            <a:endParaRPr lang="en-GB" dirty="0" smtClean="0"/>
          </a:p>
          <a:p>
            <a:pPr algn="r">
              <a:buNone/>
            </a:pPr>
            <a:r>
              <a:rPr lang="en-GB" dirty="0" smtClean="0"/>
              <a:t>(Irby, 1994)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" y="228600"/>
            <a:ext cx="7772400" cy="762000"/>
          </a:xfrm>
        </p:spPr>
        <p:txBody>
          <a:bodyPr/>
          <a:lstStyle/>
          <a:p>
            <a:r>
              <a:rPr lang="en-GB" sz="3600" b="1" dirty="0"/>
              <a:t>Pendleton's Rules (of feedback)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04900"/>
            <a:ext cx="77724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/>
              <a:t>Briefly </a:t>
            </a:r>
            <a:r>
              <a:rPr lang="en-GB" sz="2400" b="1" dirty="0"/>
              <a:t>clarify any matters of fact</a:t>
            </a:r>
            <a:r>
              <a:rPr lang="en-GB" sz="2400" dirty="0"/>
              <a:t>. </a:t>
            </a:r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en-GB" sz="2400" dirty="0" smtClean="0"/>
              <a:t>1. The teacher ascertains what went well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en-GB" sz="2000" dirty="0"/>
              <a:t>  </a:t>
            </a:r>
            <a:r>
              <a:rPr lang="en-GB" sz="2200" dirty="0" smtClean="0">
                <a:solidFill>
                  <a:srgbClr val="FF3300"/>
                </a:solidFill>
              </a:rPr>
              <a:t>Ask Student: </a:t>
            </a:r>
            <a:r>
              <a:rPr lang="en-GB" sz="2200" i="1" dirty="0">
                <a:solidFill>
                  <a:srgbClr val="FF3300"/>
                </a:solidFill>
              </a:rPr>
              <a:t>what did you do well?</a:t>
            </a:r>
            <a:r>
              <a:rPr lang="en-GB" sz="2000" dirty="0">
                <a:solidFill>
                  <a:srgbClr val="FF3300"/>
                </a:solidFill>
              </a:rPr>
              <a:t> </a:t>
            </a:r>
            <a:endParaRPr lang="en-GB" sz="2000" dirty="0" smtClean="0">
              <a:solidFill>
                <a:srgbClr val="FF3300"/>
              </a:solidFill>
            </a:endParaRPr>
          </a:p>
          <a:p>
            <a:pPr lvl="1">
              <a:lnSpc>
                <a:spcPct val="80000"/>
              </a:lnSpc>
            </a:pPr>
            <a:endParaRPr lang="en-GB" sz="2000" dirty="0" smtClean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 smtClean="0"/>
              <a:t>2. </a:t>
            </a:r>
            <a:r>
              <a:rPr lang="en-GB" sz="2400" dirty="0"/>
              <a:t>The teacher </a:t>
            </a:r>
            <a:r>
              <a:rPr lang="en-GB" sz="2400" dirty="0" smtClean="0"/>
              <a:t>states </a:t>
            </a:r>
            <a:r>
              <a:rPr lang="en-GB" sz="2400" dirty="0"/>
              <a:t>what went well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en-GB" sz="2000" dirty="0"/>
              <a:t> </a:t>
            </a:r>
            <a:r>
              <a:rPr lang="en-GB" sz="2000" dirty="0" smtClean="0"/>
              <a:t> </a:t>
            </a:r>
            <a:r>
              <a:rPr lang="en-GB" sz="2200" dirty="0" smtClean="0">
                <a:solidFill>
                  <a:srgbClr val="FF3300"/>
                </a:solidFill>
              </a:rPr>
              <a:t>Teacher: </a:t>
            </a:r>
            <a:r>
              <a:rPr lang="en-GB" sz="2200" i="1" dirty="0" smtClean="0">
                <a:solidFill>
                  <a:srgbClr val="FF3300"/>
                </a:solidFill>
              </a:rPr>
              <a:t>I thought you were good at….</a:t>
            </a:r>
          </a:p>
          <a:p>
            <a:pPr lvl="1">
              <a:lnSpc>
                <a:spcPct val="80000"/>
              </a:lnSpc>
            </a:pPr>
            <a:endParaRPr lang="en-GB" sz="2200" i="1" dirty="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2400" dirty="0" smtClean="0"/>
              <a:t>3. </a:t>
            </a:r>
            <a:r>
              <a:rPr lang="en-GB" sz="2400" dirty="0"/>
              <a:t>The teacher ascertains what </a:t>
            </a:r>
            <a:r>
              <a:rPr lang="en-GB" sz="2400" dirty="0" smtClean="0"/>
              <a:t>could be improved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en-GB" sz="2000" dirty="0"/>
              <a:t>  </a:t>
            </a:r>
            <a:r>
              <a:rPr lang="en-GB" sz="2200" dirty="0">
                <a:solidFill>
                  <a:srgbClr val="FF3300"/>
                </a:solidFill>
              </a:rPr>
              <a:t>Ask Student: </a:t>
            </a:r>
            <a:r>
              <a:rPr lang="en-GB" sz="2200" i="1" dirty="0">
                <a:solidFill>
                  <a:srgbClr val="FF3300"/>
                </a:solidFill>
              </a:rPr>
              <a:t>what </a:t>
            </a:r>
            <a:r>
              <a:rPr lang="en-GB" sz="2200" i="1" dirty="0" smtClean="0">
                <a:solidFill>
                  <a:srgbClr val="FF3300"/>
                </a:solidFill>
              </a:rPr>
              <a:t>could you have done differently?</a:t>
            </a:r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en-GB" sz="2400" dirty="0" smtClean="0"/>
              <a:t>4. </a:t>
            </a:r>
            <a:r>
              <a:rPr lang="en-GB" sz="2400" dirty="0"/>
              <a:t>The teacher </a:t>
            </a:r>
            <a:r>
              <a:rPr lang="en-GB" sz="2400" dirty="0" smtClean="0"/>
              <a:t>states what could be improved</a:t>
            </a:r>
            <a:endParaRPr lang="en-US" sz="2400" b="1" dirty="0"/>
          </a:p>
          <a:p>
            <a:pPr lvl="1">
              <a:lnSpc>
                <a:spcPct val="80000"/>
              </a:lnSpc>
            </a:pPr>
            <a:r>
              <a:rPr lang="en-GB" sz="2000" dirty="0"/>
              <a:t>  </a:t>
            </a:r>
            <a:r>
              <a:rPr lang="en-GB" sz="2200" dirty="0" smtClean="0">
                <a:solidFill>
                  <a:srgbClr val="FF3300"/>
                </a:solidFill>
              </a:rPr>
              <a:t>Teacher: </a:t>
            </a:r>
            <a:r>
              <a:rPr lang="en-GB" sz="2200" i="1" dirty="0" smtClean="0">
                <a:solidFill>
                  <a:srgbClr val="FF3300"/>
                </a:solidFill>
              </a:rPr>
              <a:t>I think it would have better to have…..</a:t>
            </a:r>
            <a:endParaRPr lang="en-GB" sz="2200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7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What makes a good clinical teacher?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166872"/>
              </p:ext>
            </p:extLst>
          </p:nvPr>
        </p:nvGraphicFramePr>
        <p:xfrm>
          <a:off x="457200" y="1427253"/>
          <a:ext cx="8229600" cy="442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86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makes </a:t>
            </a:r>
            <a:r>
              <a:rPr lang="en-GB" sz="3200" dirty="0" smtClean="0"/>
              <a:t>good education?</a:t>
            </a:r>
            <a:endParaRPr lang="en-GB" sz="3200" dirty="0"/>
          </a:p>
        </p:txBody>
      </p:sp>
      <p:sp>
        <p:nvSpPr>
          <p:cNvPr id="76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051717"/>
            <a:ext cx="4038600" cy="4525963"/>
          </a:xfrm>
        </p:spPr>
        <p:txBody>
          <a:bodyPr/>
          <a:lstStyle/>
          <a:p>
            <a:endParaRPr lang="en-GB" sz="2400" dirty="0"/>
          </a:p>
          <a:p>
            <a:pPr>
              <a:buFont typeface="Arial" pitchFamily="34" charset="0"/>
              <a:buChar char="•"/>
            </a:pPr>
            <a:endParaRPr lang="en-GB" sz="2400" b="1" i="1" dirty="0" smtClean="0">
              <a:solidFill>
                <a:srgbClr val="003399"/>
              </a:solidFill>
            </a:endParaRPr>
          </a:p>
          <a:p>
            <a:r>
              <a:rPr lang="en-GB" sz="2400" b="1" i="1" dirty="0" smtClean="0">
                <a:solidFill>
                  <a:srgbClr val="003399"/>
                </a:solidFill>
              </a:rPr>
              <a:t>WHO?</a:t>
            </a:r>
          </a:p>
          <a:p>
            <a:r>
              <a:rPr lang="en-GB" sz="2400" b="1" i="1" dirty="0" smtClean="0">
                <a:solidFill>
                  <a:srgbClr val="003399"/>
                </a:solidFill>
              </a:rPr>
              <a:t>WHY?</a:t>
            </a:r>
          </a:p>
          <a:p>
            <a:r>
              <a:rPr lang="en-GB" sz="2400" b="1" i="1" dirty="0" smtClean="0">
                <a:solidFill>
                  <a:srgbClr val="003399"/>
                </a:solidFill>
              </a:rPr>
              <a:t>HOW?</a:t>
            </a:r>
          </a:p>
          <a:p>
            <a:endParaRPr lang="en-GB" sz="2400" b="1" i="1" dirty="0">
              <a:solidFill>
                <a:srgbClr val="003399"/>
              </a:solidFill>
            </a:endParaRPr>
          </a:p>
          <a:p>
            <a:r>
              <a:rPr lang="en-GB" sz="2400" b="1" i="1" dirty="0" smtClean="0">
                <a:solidFill>
                  <a:srgbClr val="003399"/>
                </a:solidFill>
              </a:rPr>
              <a:t>WHAT Learnt?</a:t>
            </a:r>
          </a:p>
          <a:p>
            <a:endParaRPr lang="en-GB" sz="2400" b="1" i="1" dirty="0">
              <a:solidFill>
                <a:srgbClr val="003399"/>
              </a:solidFill>
            </a:endParaRPr>
          </a:p>
          <a:p>
            <a:r>
              <a:rPr lang="en-GB" sz="2400" b="1" i="1" smtClean="0">
                <a:solidFill>
                  <a:srgbClr val="003399"/>
                </a:solidFill>
              </a:rPr>
              <a:t>WHAT Changed?</a:t>
            </a:r>
            <a:endParaRPr lang="en-GB" sz="2400" b="1" i="1" dirty="0">
              <a:solidFill>
                <a:srgbClr val="003399"/>
              </a:solidFill>
            </a:endParaRPr>
          </a:p>
        </p:txBody>
      </p:sp>
      <p:pic>
        <p:nvPicPr>
          <p:cNvPr id="1029" name="Picture 5" descr="C:\Users\Cath\Pictures\Microsoft Clip Organizer\001788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9519" y="3983251"/>
            <a:ext cx="1787234" cy="1194468"/>
          </a:xfrm>
          <a:prstGeom prst="rect">
            <a:avLst/>
          </a:prstGeom>
          <a:noFill/>
        </p:spPr>
      </p:pic>
      <p:pic>
        <p:nvPicPr>
          <p:cNvPr id="1034" name="Picture 10" descr="C:\Users\Cath\Pictures\Microsoft Clip Organizer\j0423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2" y="1756064"/>
            <a:ext cx="1558635" cy="1558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8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979738"/>
            <a:ext cx="6372225" cy="1143000"/>
          </a:xfrm>
        </p:spPr>
        <p:txBody>
          <a:bodyPr/>
          <a:lstStyle/>
          <a:p>
            <a:r>
              <a:rPr lang="en-GB" dirty="0" smtClean="0"/>
              <a:t>Spare Slides: reference only</a:t>
            </a:r>
            <a:br>
              <a:rPr lang="en-GB" dirty="0" smtClean="0"/>
            </a:br>
            <a:r>
              <a:rPr lang="en-GB" dirty="0" smtClean="0"/>
              <a:t>not used on the ETATMBA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58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27038" y="2660650"/>
            <a:ext cx="7664450" cy="1143000"/>
          </a:xfrm>
        </p:spPr>
        <p:txBody>
          <a:bodyPr/>
          <a:lstStyle/>
          <a:p>
            <a:r>
              <a:rPr lang="en-GB" dirty="0" smtClean="0"/>
              <a:t>Understanding adult </a:t>
            </a:r>
            <a:r>
              <a:rPr lang="en-GB" dirty="0"/>
              <a:t>learning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Understanding adult learning</a:t>
            </a:r>
          </a:p>
        </p:txBody>
      </p:sp>
      <p:sp>
        <p:nvSpPr>
          <p:cNvPr id="76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Think about the characteristics </a:t>
            </a:r>
            <a:r>
              <a:rPr lang="en-GB" dirty="0"/>
              <a:t>of adult learners</a:t>
            </a:r>
          </a:p>
          <a:p>
            <a:endParaRPr lang="en-GB" dirty="0"/>
          </a:p>
          <a:p>
            <a:r>
              <a:rPr lang="en-GB" dirty="0"/>
              <a:t>Knowles – andragogy</a:t>
            </a:r>
            <a:br>
              <a:rPr lang="en-GB" dirty="0"/>
            </a:br>
            <a:r>
              <a:rPr lang="en-GB" dirty="0"/>
              <a:t>“</a:t>
            </a:r>
            <a:r>
              <a:rPr lang="en-GB" i="1" dirty="0"/>
              <a:t>The art and science of helping adults learn</a:t>
            </a:r>
            <a:r>
              <a:rPr lang="en-GB" dirty="0"/>
              <a:t>”</a:t>
            </a:r>
          </a:p>
          <a:p>
            <a:pPr lvl="1"/>
            <a:endParaRPr lang="en-GB" dirty="0"/>
          </a:p>
          <a:p>
            <a:r>
              <a:rPr lang="en-GB" dirty="0"/>
              <a:t>Five assumptions about how adults learn…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4182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How do adults approach learning?</a:t>
            </a:r>
            <a:br>
              <a:rPr lang="en-GB" sz="2800" dirty="0" smtClean="0"/>
            </a:br>
            <a:r>
              <a:rPr lang="en-GB" sz="1050" dirty="0" smtClean="0"/>
              <a:t/>
            </a:r>
            <a:br>
              <a:rPr lang="en-GB" sz="1050" dirty="0" smtClean="0"/>
            </a:br>
            <a:r>
              <a:rPr lang="en-GB" sz="2400" dirty="0" smtClean="0"/>
              <a:t>(Knowles’ andragogical assumptions)</a:t>
            </a:r>
            <a:endParaRPr lang="en-GB" sz="28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00213"/>
            <a:ext cx="8229600" cy="4425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en-GB" sz="2000" dirty="0" smtClean="0"/>
              <a:t>Adults…</a:t>
            </a:r>
          </a:p>
          <a:p>
            <a:pPr lvl="1">
              <a:spcBef>
                <a:spcPts val="600"/>
              </a:spcBef>
              <a:spcAft>
                <a:spcPct val="20000"/>
              </a:spcAft>
            </a:pPr>
            <a:r>
              <a:rPr lang="en-GB" sz="2000" u="sng" dirty="0" smtClean="0">
                <a:solidFill>
                  <a:srgbClr val="003399"/>
                </a:solidFill>
              </a:rPr>
              <a:t>Self-directed:</a:t>
            </a:r>
            <a:r>
              <a:rPr lang="en-GB" sz="2000" dirty="0" smtClean="0">
                <a:solidFill>
                  <a:srgbClr val="003399"/>
                </a:solidFill>
              </a:rPr>
              <a:t> </a:t>
            </a:r>
            <a:r>
              <a:rPr lang="en-GB" sz="2000" dirty="0" smtClean="0"/>
              <a:t>Can determine own learning needs and find ways to meet them</a:t>
            </a:r>
            <a:endParaRPr lang="en-GB" sz="2000" dirty="0" smtClean="0">
              <a:solidFill>
                <a:srgbClr val="003399"/>
              </a:solidFill>
            </a:endParaRPr>
          </a:p>
          <a:p>
            <a:pPr lvl="1">
              <a:spcBef>
                <a:spcPts val="600"/>
              </a:spcBef>
              <a:spcAft>
                <a:spcPct val="20000"/>
              </a:spcAft>
            </a:pPr>
            <a:r>
              <a:rPr lang="en-GB" sz="2000" u="sng" dirty="0" smtClean="0">
                <a:solidFill>
                  <a:srgbClr val="003399"/>
                </a:solidFill>
              </a:rPr>
              <a:t>Build on past experience:</a:t>
            </a:r>
            <a:r>
              <a:rPr lang="en-GB" sz="2000" dirty="0" smtClean="0">
                <a:solidFill>
                  <a:srgbClr val="003399"/>
                </a:solidFill>
              </a:rPr>
              <a:t> </a:t>
            </a:r>
            <a:r>
              <a:rPr lang="en-GB" sz="2000" dirty="0" smtClean="0"/>
              <a:t>Have previous experience which provides a context for developing new knowledge and skills</a:t>
            </a:r>
            <a:endParaRPr lang="en-GB" sz="2000" dirty="0" smtClean="0">
              <a:solidFill>
                <a:srgbClr val="003399"/>
              </a:solidFill>
            </a:endParaRPr>
          </a:p>
          <a:p>
            <a:pPr lvl="1">
              <a:spcBef>
                <a:spcPts val="600"/>
              </a:spcBef>
              <a:spcAft>
                <a:spcPct val="20000"/>
              </a:spcAft>
            </a:pPr>
            <a:r>
              <a:rPr lang="en-GB" sz="2000" u="sng" dirty="0" smtClean="0">
                <a:solidFill>
                  <a:srgbClr val="003399"/>
                </a:solidFill>
              </a:rPr>
              <a:t>Task based:</a:t>
            </a:r>
            <a:r>
              <a:rPr lang="en-GB" sz="2000" dirty="0" smtClean="0">
                <a:solidFill>
                  <a:srgbClr val="003399"/>
                </a:solidFill>
              </a:rPr>
              <a:t> </a:t>
            </a:r>
            <a:r>
              <a:rPr lang="en-GB" sz="2000" dirty="0" smtClean="0"/>
              <a:t>Value learning that integrates with their roles and tasks</a:t>
            </a:r>
          </a:p>
          <a:p>
            <a:pPr lvl="1">
              <a:spcBef>
                <a:spcPts val="600"/>
              </a:spcBef>
              <a:spcAft>
                <a:spcPct val="20000"/>
              </a:spcAft>
            </a:pPr>
            <a:r>
              <a:rPr lang="en-GB" sz="2000" u="sng" dirty="0" smtClean="0">
                <a:solidFill>
                  <a:srgbClr val="003399"/>
                </a:solidFill>
              </a:rPr>
              <a:t>Problem-centred rather than subject-centred:</a:t>
            </a:r>
            <a:r>
              <a:rPr lang="en-GB" sz="2000" dirty="0" smtClean="0"/>
              <a:t> Value learning that can be applied to their current authentic situations</a:t>
            </a:r>
          </a:p>
          <a:p>
            <a:pPr lvl="1">
              <a:spcBef>
                <a:spcPts val="600"/>
              </a:spcBef>
              <a:spcAft>
                <a:spcPct val="20000"/>
              </a:spcAft>
            </a:pPr>
            <a:r>
              <a:rPr lang="en-GB" sz="2000" u="sng" dirty="0" smtClean="0">
                <a:solidFill>
                  <a:srgbClr val="003399"/>
                </a:solidFill>
              </a:rPr>
              <a:t>Internally motivated:</a:t>
            </a:r>
            <a:r>
              <a:rPr lang="en-GB" sz="2000" dirty="0" smtClean="0"/>
              <a:t> Are more motivated by internal factors such as desire to succeed and personal goals than external incentives and rewards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6287360" y="5781675"/>
            <a:ext cx="2890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r">
              <a:spcBef>
                <a:spcPts val="600"/>
              </a:spcBef>
              <a:spcAft>
                <a:spcPct val="20000"/>
              </a:spcAft>
            </a:pPr>
            <a:r>
              <a:rPr lang="en-GB" dirty="0"/>
              <a:t>Knowles (1980, 1984)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nimBg="1"/>
      <p:bldP spid="235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Knowles’ seven principles of adult learning</a:t>
            </a:r>
          </a:p>
        </p:txBody>
      </p:sp>
      <p:sp>
        <p:nvSpPr>
          <p:cNvPr id="77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20000"/>
              </a:spcAft>
            </a:pPr>
            <a:r>
              <a:rPr lang="en-GB" sz="2100" dirty="0"/>
              <a:t>Establish an effective learning climate</a:t>
            </a:r>
          </a:p>
          <a:p>
            <a:pPr>
              <a:spcAft>
                <a:spcPct val="20000"/>
              </a:spcAft>
            </a:pPr>
            <a:r>
              <a:rPr lang="en-GB" sz="2100" dirty="0"/>
              <a:t>Involve learners in planning their learning</a:t>
            </a:r>
          </a:p>
          <a:p>
            <a:pPr>
              <a:spcAft>
                <a:spcPct val="20000"/>
              </a:spcAft>
            </a:pPr>
            <a:r>
              <a:rPr lang="en-GB" sz="2100" dirty="0"/>
              <a:t>Involve learners in diagnosing their learning needs</a:t>
            </a:r>
          </a:p>
          <a:p>
            <a:pPr>
              <a:spcAft>
                <a:spcPct val="20000"/>
              </a:spcAft>
            </a:pPr>
            <a:r>
              <a:rPr lang="en-GB" sz="2100" dirty="0"/>
              <a:t>Encourage learners to formulate their own learning objectives</a:t>
            </a:r>
          </a:p>
          <a:p>
            <a:pPr>
              <a:spcAft>
                <a:spcPct val="20000"/>
              </a:spcAft>
            </a:pPr>
            <a:r>
              <a:rPr lang="en-GB" sz="2100" dirty="0"/>
              <a:t>Encourage learners to identify resources and strategies to accomplish their objectives</a:t>
            </a:r>
          </a:p>
          <a:p>
            <a:pPr>
              <a:spcAft>
                <a:spcPct val="20000"/>
              </a:spcAft>
            </a:pPr>
            <a:r>
              <a:rPr lang="en-GB" sz="2100" dirty="0"/>
              <a:t>Help learners to carry out their learning </a:t>
            </a:r>
            <a:r>
              <a:rPr lang="en-GB" sz="2100" dirty="0" smtClean="0"/>
              <a:t>plans (success motivates)</a:t>
            </a:r>
            <a:endParaRPr lang="en-GB" sz="2100" dirty="0"/>
          </a:p>
          <a:p>
            <a:pPr>
              <a:spcAft>
                <a:spcPct val="20000"/>
              </a:spcAft>
            </a:pPr>
            <a:r>
              <a:rPr lang="en-GB" sz="2100" dirty="0"/>
              <a:t>Involve learners in evaluating learning (helps develop self-directed learning and critical reflection skills</a:t>
            </a:r>
            <a:r>
              <a:rPr lang="en-GB" sz="2100" dirty="0" smtClean="0"/>
              <a:t>)</a:t>
            </a:r>
          </a:p>
          <a:p>
            <a:pPr algn="r">
              <a:spcAft>
                <a:spcPct val="20000"/>
              </a:spcAft>
              <a:buNone/>
            </a:pPr>
            <a:r>
              <a:rPr lang="en-GB" sz="2000" dirty="0" smtClean="0"/>
              <a:t>Knowles, 1984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What makes a good educational experience?</a:t>
            </a:r>
          </a:p>
        </p:txBody>
      </p:sp>
      <p:sp>
        <p:nvSpPr>
          <p:cNvPr id="7669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i="1" dirty="0">
                <a:solidFill>
                  <a:srgbClr val="003399"/>
                </a:solidFill>
              </a:rPr>
              <a:t>Thinking about your </a:t>
            </a:r>
            <a:r>
              <a:rPr lang="en-GB" sz="2400" i="1" dirty="0" smtClean="0">
                <a:solidFill>
                  <a:srgbClr val="003399"/>
                </a:solidFill>
              </a:rPr>
              <a:t>own experiences </a:t>
            </a:r>
            <a:r>
              <a:rPr lang="en-GB" sz="2400" i="1" dirty="0">
                <a:solidFill>
                  <a:srgbClr val="003399"/>
                </a:solidFill>
              </a:rPr>
              <a:t>(good and bad</a:t>
            </a:r>
            <a:r>
              <a:rPr lang="en-GB" sz="2400" i="1" dirty="0" smtClean="0">
                <a:solidFill>
                  <a:srgbClr val="003399"/>
                </a:solidFill>
              </a:rPr>
              <a:t>)...</a:t>
            </a:r>
            <a:r>
              <a:rPr lang="en-GB" sz="2400" b="1" i="1" dirty="0" smtClean="0">
                <a:solidFill>
                  <a:srgbClr val="003399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GB" sz="2400" b="1" i="1" dirty="0" smtClean="0">
              <a:solidFill>
                <a:srgbClr val="003399"/>
              </a:solidFill>
            </a:endParaRPr>
          </a:p>
          <a:p>
            <a:r>
              <a:rPr lang="en-GB" sz="2400" b="1" i="1" dirty="0" smtClean="0">
                <a:solidFill>
                  <a:srgbClr val="003399"/>
                </a:solidFill>
              </a:rPr>
              <a:t>	What </a:t>
            </a:r>
            <a:r>
              <a:rPr lang="en-GB" sz="2400" b="1" i="1" dirty="0">
                <a:solidFill>
                  <a:srgbClr val="003399"/>
                </a:solidFill>
              </a:rPr>
              <a:t>makes a good educational experience?</a:t>
            </a:r>
          </a:p>
        </p:txBody>
      </p:sp>
      <p:pic>
        <p:nvPicPr>
          <p:cNvPr id="1026" name="Picture 2" descr="C:\Users\Cath\Pictures\Microsoft Clip Organizer\00443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7821" y="1524000"/>
            <a:ext cx="1715500" cy="1566429"/>
          </a:xfrm>
          <a:prstGeom prst="rect">
            <a:avLst/>
          </a:prstGeom>
          <a:noFill/>
        </p:spPr>
      </p:pic>
      <p:pic>
        <p:nvPicPr>
          <p:cNvPr id="1029" name="Picture 5" descr="C:\Users\Cath\Pictures\Microsoft Clip Organizer\001788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9564" y="3983251"/>
            <a:ext cx="1787234" cy="1194468"/>
          </a:xfrm>
          <a:prstGeom prst="rect">
            <a:avLst/>
          </a:prstGeom>
          <a:noFill/>
        </p:spPr>
      </p:pic>
      <p:pic>
        <p:nvPicPr>
          <p:cNvPr id="1030" name="Picture 6" descr="C:\Users\Cath\Pictures\Microsoft Clip Organizer\00422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5855" y="3202075"/>
            <a:ext cx="2147454" cy="1431077"/>
          </a:xfrm>
          <a:prstGeom prst="rect">
            <a:avLst/>
          </a:prstGeom>
          <a:noFill/>
        </p:spPr>
      </p:pic>
      <p:pic>
        <p:nvPicPr>
          <p:cNvPr id="1034" name="Picture 10" descr="C:\Users\Cath\Pictures\Microsoft Clip Organizer\j0423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68837" y="2251364"/>
            <a:ext cx="1558635" cy="1558635"/>
          </a:xfrm>
          <a:prstGeom prst="rect">
            <a:avLst/>
          </a:prstGeom>
          <a:noFill/>
        </p:spPr>
      </p:pic>
      <p:pic>
        <p:nvPicPr>
          <p:cNvPr id="9" name="Picture 7" descr="D:\Cache\Content.IE5\WW5S54WU\MP90040755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7760" y="4766962"/>
            <a:ext cx="1850919" cy="1233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1" dirty="0" smtClean="0">
                <a:solidFill>
                  <a:srgbClr val="003399"/>
                </a:solidFill>
              </a:rPr>
              <a:t>What are the implications for your teaching practice?</a:t>
            </a:r>
            <a:endParaRPr lang="en-US" b="0" i="1" dirty="0">
              <a:solidFill>
                <a:srgbClr val="003399"/>
              </a:solidFill>
            </a:endParaRPr>
          </a:p>
        </p:txBody>
      </p:sp>
      <p:pic>
        <p:nvPicPr>
          <p:cNvPr id="6" name="Picture 2" descr="900187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Teaching or learning?</a:t>
            </a:r>
          </a:p>
        </p:txBody>
      </p:sp>
      <p:pic>
        <p:nvPicPr>
          <p:cNvPr id="773155" name="Picture 35" descr="MCj03042990000[1]"/>
          <p:cNvPicPr>
            <a:picLocks noChangeAspect="1" noChangeArrowheads="1"/>
          </p:cNvPicPr>
          <p:nvPr/>
        </p:nvPicPr>
        <p:blipFill>
          <a:blip r:embed="rId2" cstate="print"/>
          <a:srcRect r="55699"/>
          <a:stretch>
            <a:fillRect/>
          </a:stretch>
        </p:blipFill>
        <p:spPr bwMode="auto">
          <a:xfrm>
            <a:off x="288925" y="3100993"/>
            <a:ext cx="1183615" cy="1268412"/>
          </a:xfrm>
          <a:prstGeom prst="rect">
            <a:avLst/>
          </a:prstGeom>
          <a:noFill/>
        </p:spPr>
      </p:pic>
      <p:pic>
        <p:nvPicPr>
          <p:cNvPr id="773157" name="Picture 37" descr="j0424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38225" y="4336212"/>
            <a:ext cx="1404938" cy="1355725"/>
          </a:xfrm>
          <a:prstGeom prst="rect">
            <a:avLst/>
          </a:prstGeom>
          <a:noFill/>
        </p:spPr>
      </p:pic>
      <p:sp>
        <p:nvSpPr>
          <p:cNvPr id="17" name="Freeform 16"/>
          <p:cNvSpPr/>
          <p:nvPr/>
        </p:nvSpPr>
        <p:spPr>
          <a:xfrm>
            <a:off x="1199407" y="3918857"/>
            <a:ext cx="435429" cy="534390"/>
          </a:xfrm>
          <a:custGeom>
            <a:avLst/>
            <a:gdLst>
              <a:gd name="connsiteX0" fmla="*/ 427512 w 435429"/>
              <a:gd name="connsiteY0" fmla="*/ 59376 h 415636"/>
              <a:gd name="connsiteX1" fmla="*/ 380010 w 435429"/>
              <a:gd name="connsiteY1" fmla="*/ 35626 h 415636"/>
              <a:gd name="connsiteX2" fmla="*/ 344384 w 435429"/>
              <a:gd name="connsiteY2" fmla="*/ 11875 h 415636"/>
              <a:gd name="connsiteX3" fmla="*/ 308758 w 435429"/>
              <a:gd name="connsiteY3" fmla="*/ 0 h 415636"/>
              <a:gd name="connsiteX4" fmla="*/ 154379 w 435429"/>
              <a:gd name="connsiteY4" fmla="*/ 11875 h 415636"/>
              <a:gd name="connsiteX5" fmla="*/ 118753 w 435429"/>
              <a:gd name="connsiteY5" fmla="*/ 35626 h 415636"/>
              <a:gd name="connsiteX6" fmla="*/ 83127 w 435429"/>
              <a:gd name="connsiteY6" fmla="*/ 47501 h 415636"/>
              <a:gd name="connsiteX7" fmla="*/ 23750 w 435429"/>
              <a:gd name="connsiteY7" fmla="*/ 118753 h 415636"/>
              <a:gd name="connsiteX8" fmla="*/ 0 w 435429"/>
              <a:gd name="connsiteY8" fmla="*/ 190005 h 415636"/>
              <a:gd name="connsiteX9" fmla="*/ 11875 w 435429"/>
              <a:gd name="connsiteY9" fmla="*/ 308758 h 415636"/>
              <a:gd name="connsiteX10" fmla="*/ 35626 w 435429"/>
              <a:gd name="connsiteY10" fmla="*/ 344384 h 415636"/>
              <a:gd name="connsiteX11" fmla="*/ 106878 w 435429"/>
              <a:gd name="connsiteY11" fmla="*/ 415636 h 415636"/>
              <a:gd name="connsiteX12" fmla="*/ 166254 w 435429"/>
              <a:gd name="connsiteY12" fmla="*/ 403761 h 415636"/>
              <a:gd name="connsiteX13" fmla="*/ 201880 w 435429"/>
              <a:gd name="connsiteY13" fmla="*/ 380010 h 415636"/>
              <a:gd name="connsiteX14" fmla="*/ 237506 w 435429"/>
              <a:gd name="connsiteY14" fmla="*/ 368135 h 415636"/>
              <a:gd name="connsiteX15" fmla="*/ 296883 w 435429"/>
              <a:gd name="connsiteY15" fmla="*/ 308758 h 415636"/>
              <a:gd name="connsiteX16" fmla="*/ 320634 w 435429"/>
              <a:gd name="connsiteY16" fmla="*/ 273132 h 415636"/>
              <a:gd name="connsiteX17" fmla="*/ 356260 w 435429"/>
              <a:gd name="connsiteY17" fmla="*/ 249382 h 415636"/>
              <a:gd name="connsiteX18" fmla="*/ 415636 w 435429"/>
              <a:gd name="connsiteY18" fmla="*/ 178130 h 415636"/>
              <a:gd name="connsiteX19" fmla="*/ 427512 w 435429"/>
              <a:gd name="connsiteY19" fmla="*/ 142504 h 415636"/>
              <a:gd name="connsiteX20" fmla="*/ 427512 w 435429"/>
              <a:gd name="connsiteY20" fmla="*/ 59376 h 41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35429" h="415636">
                <a:moveTo>
                  <a:pt x="427512" y="59376"/>
                </a:moveTo>
                <a:cubicBezTo>
                  <a:pt x="419595" y="41563"/>
                  <a:pt x="395380" y="44409"/>
                  <a:pt x="380010" y="35626"/>
                </a:cubicBezTo>
                <a:cubicBezTo>
                  <a:pt x="367618" y="28545"/>
                  <a:pt x="357150" y="18258"/>
                  <a:pt x="344384" y="11875"/>
                </a:cubicBezTo>
                <a:cubicBezTo>
                  <a:pt x="333188" y="6277"/>
                  <a:pt x="320633" y="3958"/>
                  <a:pt x="308758" y="0"/>
                </a:cubicBezTo>
                <a:cubicBezTo>
                  <a:pt x="257298" y="3958"/>
                  <a:pt x="205107" y="2364"/>
                  <a:pt x="154379" y="11875"/>
                </a:cubicBezTo>
                <a:cubicBezTo>
                  <a:pt x="140351" y="14505"/>
                  <a:pt x="131519" y="29243"/>
                  <a:pt x="118753" y="35626"/>
                </a:cubicBezTo>
                <a:cubicBezTo>
                  <a:pt x="107557" y="41224"/>
                  <a:pt x="95002" y="43543"/>
                  <a:pt x="83127" y="47501"/>
                </a:cubicBezTo>
                <a:cubicBezTo>
                  <a:pt x="60755" y="69873"/>
                  <a:pt x="36976" y="88994"/>
                  <a:pt x="23750" y="118753"/>
                </a:cubicBezTo>
                <a:cubicBezTo>
                  <a:pt x="13582" y="141631"/>
                  <a:pt x="0" y="190005"/>
                  <a:pt x="0" y="190005"/>
                </a:cubicBezTo>
                <a:cubicBezTo>
                  <a:pt x="3958" y="229589"/>
                  <a:pt x="2930" y="269995"/>
                  <a:pt x="11875" y="308758"/>
                </a:cubicBezTo>
                <a:cubicBezTo>
                  <a:pt x="15084" y="322665"/>
                  <a:pt x="27330" y="332770"/>
                  <a:pt x="35626" y="344384"/>
                </a:cubicBezTo>
                <a:cubicBezTo>
                  <a:pt x="75798" y="400625"/>
                  <a:pt x="57681" y="382837"/>
                  <a:pt x="106878" y="415636"/>
                </a:cubicBezTo>
                <a:cubicBezTo>
                  <a:pt x="126670" y="411678"/>
                  <a:pt x="147355" y="410848"/>
                  <a:pt x="166254" y="403761"/>
                </a:cubicBezTo>
                <a:cubicBezTo>
                  <a:pt x="179618" y="398750"/>
                  <a:pt x="189114" y="386393"/>
                  <a:pt x="201880" y="380010"/>
                </a:cubicBezTo>
                <a:cubicBezTo>
                  <a:pt x="213076" y="374412"/>
                  <a:pt x="225631" y="372093"/>
                  <a:pt x="237506" y="368135"/>
                </a:cubicBezTo>
                <a:cubicBezTo>
                  <a:pt x="300842" y="273132"/>
                  <a:pt x="217714" y="387927"/>
                  <a:pt x="296883" y="308758"/>
                </a:cubicBezTo>
                <a:cubicBezTo>
                  <a:pt x="306975" y="298666"/>
                  <a:pt x="310542" y="283224"/>
                  <a:pt x="320634" y="273132"/>
                </a:cubicBezTo>
                <a:cubicBezTo>
                  <a:pt x="330726" y="263040"/>
                  <a:pt x="345296" y="258519"/>
                  <a:pt x="356260" y="249382"/>
                </a:cubicBezTo>
                <a:cubicBezTo>
                  <a:pt x="378773" y="230621"/>
                  <a:pt x="402291" y="204821"/>
                  <a:pt x="415636" y="178130"/>
                </a:cubicBezTo>
                <a:cubicBezTo>
                  <a:pt x="421234" y="166934"/>
                  <a:pt x="423553" y="154379"/>
                  <a:pt x="427512" y="142504"/>
                </a:cubicBezTo>
                <a:cubicBezTo>
                  <a:pt x="414985" y="67347"/>
                  <a:pt x="435429" y="77189"/>
                  <a:pt x="427512" y="593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Teaching or learning?</a:t>
            </a:r>
          </a:p>
        </p:txBody>
      </p:sp>
      <p:grpSp>
        <p:nvGrpSpPr>
          <p:cNvPr id="2" name="Group 13"/>
          <p:cNvGrpSpPr/>
          <p:nvPr/>
        </p:nvGrpSpPr>
        <p:grpSpPr>
          <a:xfrm>
            <a:off x="3158841" y="1911928"/>
            <a:ext cx="2978728" cy="3780009"/>
            <a:chOff x="2978726" y="1911928"/>
            <a:chExt cx="2978728" cy="3780009"/>
          </a:xfrm>
        </p:grpSpPr>
        <p:pic>
          <p:nvPicPr>
            <p:cNvPr id="773159" name="Picture 39" descr="j04241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3556578" y="4336212"/>
              <a:ext cx="1404938" cy="1355725"/>
            </a:xfrm>
            <a:prstGeom prst="rect">
              <a:avLst/>
            </a:prstGeom>
            <a:noFill/>
          </p:spPr>
        </p:pic>
        <p:pic>
          <p:nvPicPr>
            <p:cNvPr id="773160" name="Picture 40" descr="MCj03042990000[1]"/>
            <p:cNvPicPr>
              <a:picLocks noChangeAspect="1" noChangeArrowheads="1"/>
            </p:cNvPicPr>
            <p:nvPr/>
          </p:nvPicPr>
          <p:blipFill>
            <a:blip r:embed="rId3" cstate="print"/>
            <a:srcRect l="43910"/>
            <a:stretch>
              <a:fillRect/>
            </a:stretch>
          </p:blipFill>
          <p:spPr bwMode="auto">
            <a:xfrm>
              <a:off x="4458854" y="3449520"/>
              <a:ext cx="1498600" cy="1268413"/>
            </a:xfrm>
            <a:prstGeom prst="rect">
              <a:avLst/>
            </a:prstGeom>
            <a:noFill/>
          </p:spPr>
        </p:pic>
        <p:sp>
          <p:nvSpPr>
            <p:cNvPr id="10" name="Oval Callout 9"/>
            <p:cNvSpPr/>
            <p:nvPr/>
          </p:nvSpPr>
          <p:spPr>
            <a:xfrm flipH="1">
              <a:off x="2978726" y="1911928"/>
              <a:ext cx="2452255" cy="1454755"/>
            </a:xfrm>
            <a:prstGeom prst="wedgeEllipseCallou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defRPr/>
              </a:pPr>
              <a:r>
                <a:rPr kumimoji="1" lang="en-GB" sz="2000" dirty="0" smtClean="0">
                  <a:solidFill>
                    <a:schemeClr val="tx1"/>
                  </a:solidFill>
                  <a:latin typeface="Arial" charset="0"/>
                </a:rPr>
                <a:t>I can’t hear anything…</a:t>
              </a: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288925" y="1316182"/>
            <a:ext cx="2671763" cy="4375755"/>
            <a:chOff x="288925" y="1316182"/>
            <a:chExt cx="2671763" cy="4375755"/>
          </a:xfrm>
        </p:grpSpPr>
        <p:pic>
          <p:nvPicPr>
            <p:cNvPr id="773155" name="Picture 35" descr="MCj0304299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925" y="3100993"/>
              <a:ext cx="2671763" cy="1268412"/>
            </a:xfrm>
            <a:prstGeom prst="rect">
              <a:avLst/>
            </a:prstGeom>
            <a:noFill/>
          </p:spPr>
        </p:pic>
        <p:pic>
          <p:nvPicPr>
            <p:cNvPr id="773157" name="Picture 37" descr="j04241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1038225" y="4336212"/>
              <a:ext cx="1404938" cy="1355725"/>
            </a:xfrm>
            <a:prstGeom prst="rect">
              <a:avLst/>
            </a:prstGeom>
            <a:noFill/>
          </p:spPr>
        </p:pic>
        <p:sp>
          <p:nvSpPr>
            <p:cNvPr id="12" name="Oval Callout 11"/>
            <p:cNvSpPr/>
            <p:nvPr/>
          </p:nvSpPr>
          <p:spPr>
            <a:xfrm>
              <a:off x="484909" y="1316182"/>
              <a:ext cx="2452255" cy="1454755"/>
            </a:xfrm>
            <a:prstGeom prst="wedgeEllipseCallout">
              <a:avLst/>
            </a:prstGeom>
            <a:solidFill>
              <a:srgbClr val="EFCEFE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</a:pPr>
              <a:r>
                <a:rPr kumimoji="1" lang="en-GB" sz="2000" dirty="0" smtClean="0">
                  <a:solidFill>
                    <a:schemeClr val="tx1"/>
                  </a:solidFill>
                  <a:latin typeface="Arial" charset="0"/>
                </a:rPr>
                <a:t>I’ve taught Spot to whistle!</a:t>
              </a:r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6472237" y="1357746"/>
            <a:ext cx="2671763" cy="4334191"/>
            <a:chOff x="6472237" y="1357746"/>
            <a:chExt cx="2671763" cy="4334191"/>
          </a:xfrm>
        </p:grpSpPr>
        <p:pic>
          <p:nvPicPr>
            <p:cNvPr id="773163" name="Picture 43" descr="j04241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7072457" y="4336212"/>
              <a:ext cx="1404938" cy="1355725"/>
            </a:xfrm>
            <a:prstGeom prst="rect">
              <a:avLst/>
            </a:prstGeom>
            <a:noFill/>
          </p:spPr>
        </p:pic>
        <p:sp>
          <p:nvSpPr>
            <p:cNvPr id="11" name="Oval Callout 10"/>
            <p:cNvSpPr/>
            <p:nvPr/>
          </p:nvSpPr>
          <p:spPr>
            <a:xfrm>
              <a:off x="6483927" y="1357746"/>
              <a:ext cx="2452255" cy="1454755"/>
            </a:xfrm>
            <a:prstGeom prst="wedgeEllipseCallout">
              <a:avLst/>
            </a:prstGeom>
            <a:solidFill>
              <a:srgbClr val="EFCEFE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</a:pPr>
              <a:r>
                <a:rPr kumimoji="1" lang="en-GB" sz="2000" dirty="0" smtClean="0">
                  <a:solidFill>
                    <a:schemeClr val="tx1"/>
                  </a:solidFill>
                  <a:latin typeface="Arial" charset="0"/>
                </a:rPr>
                <a:t>I said I taught him – I didn’t say he learned!</a:t>
              </a:r>
            </a:p>
          </p:txBody>
        </p:sp>
        <p:pic>
          <p:nvPicPr>
            <p:cNvPr id="13" name="Picture 35" descr="MCj0304299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2237" y="3128702"/>
              <a:ext cx="2671763" cy="126841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1" dirty="0" smtClean="0">
                <a:solidFill>
                  <a:srgbClr val="003399"/>
                </a:solidFill>
              </a:rPr>
              <a:t>What are the differences between teaching and learning?</a:t>
            </a:r>
            <a:r>
              <a:rPr lang="en-GB" sz="4000" dirty="0" smtClean="0">
                <a:solidFill>
                  <a:srgbClr val="660066"/>
                </a:solidFill>
              </a:rPr>
              <a:t/>
            </a:r>
            <a:br>
              <a:rPr lang="en-GB" sz="4000" dirty="0" smtClean="0">
                <a:solidFill>
                  <a:srgbClr val="660066"/>
                </a:solidFill>
              </a:rPr>
            </a:br>
            <a:endParaRPr lang="en-US" sz="4000" dirty="0"/>
          </a:p>
        </p:txBody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GB" sz="4000" dirty="0">
                <a:solidFill>
                  <a:srgbClr val="000099"/>
                </a:solidFill>
              </a:rPr>
              <a:t>	</a:t>
            </a:r>
          </a:p>
        </p:txBody>
      </p:sp>
      <p:pic>
        <p:nvPicPr>
          <p:cNvPr id="5" name="Picture 2" descr="900187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Teacher-centred or </a:t>
            </a:r>
            <a:r>
              <a:rPr lang="en-GB" sz="2800" dirty="0"/>
              <a:t>learner-centred approach?</a:t>
            </a:r>
          </a:p>
        </p:txBody>
      </p:sp>
      <p:sp>
        <p:nvSpPr>
          <p:cNvPr id="8028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GB" sz="1800" b="1" dirty="0"/>
              <a:t>Teacher Centred</a:t>
            </a:r>
            <a:endParaRPr lang="en-GB" sz="1800" dirty="0"/>
          </a:p>
          <a:p>
            <a:pPr>
              <a:buFont typeface="Arial" pitchFamily="34" charset="0"/>
              <a:buChar char="•"/>
            </a:pPr>
            <a:r>
              <a:rPr lang="en-GB" sz="1800" dirty="0"/>
              <a:t>Teachers as knowledge centre, directing the learning process and controlling student's access to information</a:t>
            </a:r>
          </a:p>
          <a:p>
            <a:pPr>
              <a:buFont typeface="Arial" pitchFamily="34" charset="0"/>
              <a:buChar char="•"/>
            </a:pPr>
            <a:endParaRPr lang="en-GB" sz="1800" dirty="0"/>
          </a:p>
          <a:p>
            <a:pPr>
              <a:buFont typeface="Arial" pitchFamily="34" charset="0"/>
              <a:buChar char="•"/>
            </a:pPr>
            <a:r>
              <a:rPr lang="en-GB" sz="1800" dirty="0"/>
              <a:t>Students viewed as 'empty' vessels and learning is viewed as an additive process</a:t>
            </a:r>
            <a:br>
              <a:rPr lang="en-GB" sz="1800" dirty="0"/>
            </a:br>
            <a:endParaRPr lang="en-GB" sz="1800" dirty="0"/>
          </a:p>
          <a:p>
            <a:pPr>
              <a:buFont typeface="Arial" pitchFamily="34" charset="0"/>
              <a:buChar char="•"/>
            </a:pPr>
            <a:r>
              <a:rPr lang="en-GB" sz="1800" dirty="0"/>
              <a:t>Instruction is geared for the 'average' student and everyone is forced to progress at the same rate </a:t>
            </a:r>
          </a:p>
        </p:txBody>
      </p:sp>
      <p:sp>
        <p:nvSpPr>
          <p:cNvPr id="802820" name="Rectangle 4"/>
          <p:cNvSpPr>
            <a:spLocks noGrp="1" noChangeArrowheads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GB" sz="1800" b="1" dirty="0"/>
              <a:t>Student Centred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/>
              <a:t>Students are not empty vessels - they have prior knowledge and experience </a:t>
            </a:r>
          </a:p>
          <a:p>
            <a:pPr>
              <a:buFont typeface="Arial" pitchFamily="34" charset="0"/>
              <a:buChar char="•"/>
            </a:pPr>
            <a:endParaRPr lang="en-GB" sz="1800" dirty="0"/>
          </a:p>
          <a:p>
            <a:pPr>
              <a:buFont typeface="Arial" pitchFamily="34" charset="0"/>
              <a:buChar char="•"/>
            </a:pPr>
            <a:r>
              <a:rPr lang="en-GB" sz="1800" dirty="0"/>
              <a:t>Students learn in different ways and learning is an active dynamic process </a:t>
            </a:r>
            <a:br>
              <a:rPr lang="en-GB" sz="1800" dirty="0"/>
            </a:br>
            <a:endParaRPr lang="en-GB" sz="1800" dirty="0"/>
          </a:p>
          <a:p>
            <a:pPr>
              <a:buFont typeface="Arial" pitchFamily="34" charset="0"/>
              <a:buChar char="•"/>
            </a:pPr>
            <a:r>
              <a:rPr lang="en-GB" sz="1800" dirty="0"/>
              <a:t>Students construct their own meaning by talking, listening, writing, reading, and reflecting on content, ideas, issues and concerns </a:t>
            </a:r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802821" name="Rectangle 5"/>
          <p:cNvSpPr>
            <a:spLocks noChangeArrowheads="1"/>
          </p:cNvSpPr>
          <p:nvPr/>
        </p:nvSpPr>
        <p:spPr bwMode="auto">
          <a:xfrm>
            <a:off x="1777542" y="5836138"/>
            <a:ext cx="7322582" cy="2769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Monotype Sorts" pitchFamily="2" charset="2"/>
              <a:buNone/>
            </a:pPr>
            <a:r>
              <a:rPr kumimoji="1" lang="en-GB" sz="1800" i="1" dirty="0" smtClean="0"/>
              <a:t>Adapted from </a:t>
            </a:r>
            <a:r>
              <a:rPr kumimoji="1" lang="en-GB" sz="1800" i="1" dirty="0" smtClean="0">
                <a:hlinkClick r:id="rId2"/>
              </a:rPr>
              <a:t>http</a:t>
            </a:r>
            <a:r>
              <a:rPr kumimoji="1" lang="en-GB" sz="1800" i="1" dirty="0">
                <a:hlinkClick r:id="rId2"/>
              </a:rPr>
              <a:t>://www.bath.ac.uk/e-learning/student_centredness.htm</a:t>
            </a:r>
            <a:endParaRPr kumimoji="1" lang="en-GB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Models of education in medicine and healthcare</a:t>
            </a:r>
            <a:endParaRPr lang="en-GB" sz="3200" dirty="0"/>
          </a:p>
        </p:txBody>
      </p:sp>
      <p:sp>
        <p:nvSpPr>
          <p:cNvPr id="8" name="Down Arrow 7"/>
          <p:cNvSpPr/>
          <p:nvPr/>
        </p:nvSpPr>
        <p:spPr>
          <a:xfrm rot="16200000">
            <a:off x="4067322" y="-604840"/>
            <a:ext cx="1000125" cy="8137236"/>
          </a:xfrm>
          <a:prstGeom prst="downArrow">
            <a:avLst/>
          </a:prstGeom>
          <a:gradFill flip="none" rotWithShape="1">
            <a:gsLst>
              <a:gs pos="0">
                <a:srgbClr val="003399">
                  <a:tint val="66000"/>
                  <a:satMod val="160000"/>
                </a:srgbClr>
              </a:gs>
              <a:gs pos="50000">
                <a:srgbClr val="003399">
                  <a:tint val="44500"/>
                  <a:satMod val="160000"/>
                </a:srgbClr>
              </a:gs>
              <a:gs pos="100000">
                <a:srgbClr val="003399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24575" y="5715000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Adapted from Smith, 2005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98766" y="1674110"/>
          <a:ext cx="8192652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48163"/>
                <a:gridCol w="2048163"/>
                <a:gridCol w="2048163"/>
                <a:gridCol w="2048163"/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3399"/>
                          </a:solidFill>
                        </a:rPr>
                        <a:t>Flexnerian (traditional) model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Define fundamentals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Teach fundamentals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Hope for the best!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98766" y="3987824"/>
          <a:ext cx="7947888" cy="1285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49296"/>
                <a:gridCol w="2649296"/>
                <a:gridCol w="2649296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3399"/>
                          </a:solidFill>
                        </a:rPr>
                        <a:t>Outcomes (competency-based ) model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lang="en-GB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Define success (outcomes)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 measurements 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and standards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Develop learning activities to achieve the outcomes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The learner’s journey: 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6" name="Right Arrow 5"/>
          <p:cNvSpPr/>
          <p:nvPr/>
        </p:nvSpPr>
        <p:spPr>
          <a:xfrm>
            <a:off x="836578" y="1381334"/>
            <a:ext cx="7042825" cy="30933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tlCol="0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GB" b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862" y="5642043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(Adapted from McKimm &amp; Swanwick, 2010 p7)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6034" y="464657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8A"/>
                </a:solidFill>
              </a:rPr>
              <a:t>Student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52417" y="4646578"/>
            <a:ext cx="3991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668A"/>
                </a:solidFill>
              </a:rPr>
              <a:t>Competent  professional delivering high quality patient care</a:t>
            </a:r>
          </a:p>
        </p:txBody>
      </p:sp>
    </p:spTree>
    <p:extLst>
      <p:ext uri="{BB962C8B-B14F-4D97-AF65-F5344CB8AC3E}">
        <p14:creationId xmlns:p14="http://schemas.microsoft.com/office/powerpoint/2010/main" val="18974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learner’s journey: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>Role of the teacher</a:t>
            </a:r>
            <a:r>
              <a:rPr lang="en-GB" sz="2400" dirty="0"/>
              <a:t> </a:t>
            </a:r>
            <a:r>
              <a:rPr lang="en-GB" sz="2400" dirty="0" smtClean="0"/>
              <a:t>- facilitating learning</a:t>
            </a:r>
            <a:endParaRPr lang="en-GB" sz="2400" dirty="0"/>
          </a:p>
        </p:txBody>
      </p:sp>
      <p:sp>
        <p:nvSpPr>
          <p:cNvPr id="6" name="Right Arrow 5"/>
          <p:cNvSpPr/>
          <p:nvPr/>
        </p:nvSpPr>
        <p:spPr>
          <a:xfrm>
            <a:off x="836578" y="1381334"/>
            <a:ext cx="7042825" cy="30933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tlCol="0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336699"/>
                </a:solidFill>
              </a:rPr>
              <a:t> Help acquire clinical knowledge and skills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336699"/>
                </a:solidFill>
              </a:rPr>
              <a:t> Facilitate development of professional attitudes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336699"/>
                </a:solidFill>
              </a:rPr>
              <a:t> Foster self-directed, lifelong learning</a:t>
            </a:r>
            <a:endParaRPr lang="en-GB" b="1" dirty="0">
              <a:solidFill>
                <a:srgbClr val="3366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5862" y="5642043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(Adapted from McKImm &amp; Swanwick, 2010 p7)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6034" y="464657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8A"/>
                </a:solidFill>
              </a:rPr>
              <a:t>Student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52417" y="4646578"/>
            <a:ext cx="3991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668A"/>
                </a:solidFill>
              </a:rPr>
              <a:t>Competent  professional delivering high quality patient care</a:t>
            </a:r>
          </a:p>
        </p:txBody>
      </p:sp>
    </p:spTree>
    <p:extLst>
      <p:ext uri="{BB962C8B-B14F-4D97-AF65-F5344CB8AC3E}">
        <p14:creationId xmlns:p14="http://schemas.microsoft.com/office/powerpoint/2010/main" val="253390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418263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The learning cycle: </a:t>
            </a:r>
            <a:br>
              <a:rPr lang="en-GB" dirty="0" smtClean="0"/>
            </a:br>
            <a:r>
              <a:rPr lang="en-GB" dirty="0" smtClean="0"/>
              <a:t>Responding to needs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1463" y="1355829"/>
          <a:ext cx="5041075" cy="442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3955016" y="3034771"/>
            <a:ext cx="1216152" cy="11155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Student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00531" y="5571898"/>
            <a:ext cx="4243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Informs teaching and learning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0" dirty="0" smtClean="0">
                <a:solidFill>
                  <a:srgbClr val="003399"/>
                </a:solidFill>
              </a:rPr>
              <a:t>Thinking about your teaching...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003399"/>
                </a:solidFill>
              </a:rPr>
              <a:t>In what ways is your teaching teacher-centred or learner-centred?</a:t>
            </a:r>
          </a:p>
          <a:p>
            <a:endParaRPr lang="en-GB" i="1" dirty="0" smtClean="0">
              <a:solidFill>
                <a:srgbClr val="003399"/>
              </a:solidFill>
            </a:endParaRPr>
          </a:p>
          <a:p>
            <a:endParaRPr lang="en-GB" i="1" dirty="0" smtClean="0">
              <a:solidFill>
                <a:srgbClr val="003399"/>
              </a:solidFill>
            </a:endParaRPr>
          </a:p>
          <a:p>
            <a:r>
              <a:rPr lang="en-GB" i="1" dirty="0" smtClean="0">
                <a:solidFill>
                  <a:srgbClr val="003399"/>
                </a:solidFill>
              </a:rPr>
              <a:t>How could you make your teaching more learner-centred?</a:t>
            </a:r>
            <a:endParaRPr lang="en-GB" dirty="0"/>
          </a:p>
        </p:txBody>
      </p:sp>
      <p:pic>
        <p:nvPicPr>
          <p:cNvPr id="4" name="Picture 2" descr="900187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&amp; learning outcomes</a:t>
            </a:r>
            <a:br>
              <a:rPr lang="en-GB" dirty="0" smtClean="0"/>
            </a:b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2000" dirty="0" smtClean="0"/>
              <a:t>(At the end of this session, you should be able to...)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 smtClean="0"/>
              <a:t>Roles and skills of clinical teachers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Discuss the roles and skills of a clinical educator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 smtClean="0"/>
              <a:t>Adult learning: How adults learn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Describe the characteristics of adult learning and the implications for your teaching practice and demonstrate practical applications in your teaching practice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 smtClean="0"/>
              <a:t>The differences between teaching  and learning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Discuss the differences between teaching and learning and the factors that influence learning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 smtClean="0"/>
              <a:t>Encouraging active learning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Describe the benefits of active learning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b="1" dirty="0" smtClean="0"/>
              <a:t>Learning styles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Discuss different learning styles and the implications for clinical education</a:t>
            </a:r>
            <a:endParaRPr lang="en-GB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2660650"/>
            <a:ext cx="7664450" cy="1143000"/>
          </a:xfrm>
        </p:spPr>
        <p:txBody>
          <a:bodyPr/>
          <a:lstStyle/>
          <a:p>
            <a:r>
              <a:rPr lang="en-GB" dirty="0" smtClean="0"/>
              <a:t>Developing an active approach to learning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"Chinese proverb" </a:t>
            </a:r>
          </a:p>
        </p:txBody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83364" name="AutoShape 4"/>
          <p:cNvSpPr>
            <a:spLocks noChangeArrowheads="1"/>
          </p:cNvSpPr>
          <p:nvPr/>
        </p:nvSpPr>
        <p:spPr bwMode="auto">
          <a:xfrm>
            <a:off x="1547812" y="1458913"/>
            <a:ext cx="7196137" cy="3671887"/>
          </a:xfrm>
          <a:prstGeom prst="wedgeEllipseCallout">
            <a:avLst>
              <a:gd name="adj1" fmla="val -45079"/>
              <a:gd name="adj2" fmla="val 70019"/>
            </a:avLst>
          </a:prstGeom>
          <a:solidFill>
            <a:srgbClr val="CCE8EA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0">
            <a:normAutofit/>
          </a:bodyPr>
          <a:lstStyle/>
          <a:p>
            <a:pPr>
              <a:spcBef>
                <a:spcPct val="10000"/>
              </a:spcBef>
              <a:spcAft>
                <a:spcPct val="40000"/>
              </a:spcAft>
              <a:buFontTx/>
              <a:buChar char="•"/>
            </a:pPr>
            <a:r>
              <a:rPr kumimoji="1" lang="en-GB" sz="2800" b="1" dirty="0">
                <a:solidFill>
                  <a:srgbClr val="003399"/>
                </a:solidFill>
                <a:latin typeface="Arial" charset="0"/>
              </a:rPr>
              <a:t> Tell me and I forget</a:t>
            </a:r>
          </a:p>
          <a:p>
            <a:pPr>
              <a:spcBef>
                <a:spcPct val="10000"/>
              </a:spcBef>
              <a:spcAft>
                <a:spcPct val="40000"/>
              </a:spcAft>
              <a:buFontTx/>
              <a:buChar char="•"/>
            </a:pPr>
            <a:r>
              <a:rPr kumimoji="1" lang="en-GB" sz="2800" b="1" dirty="0">
                <a:solidFill>
                  <a:srgbClr val="003399"/>
                </a:solidFill>
                <a:latin typeface="Arial" charset="0"/>
              </a:rPr>
              <a:t> Show me and I remember</a:t>
            </a:r>
          </a:p>
          <a:p>
            <a:pPr>
              <a:spcBef>
                <a:spcPct val="10000"/>
              </a:spcBef>
              <a:spcAft>
                <a:spcPct val="40000"/>
              </a:spcAft>
              <a:buFontTx/>
              <a:buChar char="•"/>
            </a:pPr>
            <a:r>
              <a:rPr kumimoji="1" lang="en-GB" sz="2800" b="1" dirty="0">
                <a:solidFill>
                  <a:srgbClr val="003399"/>
                </a:solidFill>
                <a:latin typeface="Arial" charset="0"/>
              </a:rPr>
              <a:t> Involve me and I </a:t>
            </a:r>
            <a:r>
              <a:rPr kumimoji="1" lang="en-GB" sz="2800" b="1" dirty="0" smtClean="0">
                <a:solidFill>
                  <a:srgbClr val="003399"/>
                </a:solidFill>
                <a:latin typeface="Arial" charset="0"/>
              </a:rPr>
              <a:t>understand</a:t>
            </a:r>
            <a:endParaRPr kumimoji="1" lang="en-GB" sz="2800" b="1" dirty="0">
              <a:solidFill>
                <a:srgbClr val="00339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Developing an active approach to </a:t>
            </a:r>
            <a:r>
              <a:rPr lang="en-GB" sz="2800" dirty="0" smtClean="0"/>
              <a:t>learning: </a:t>
            </a:r>
            <a:r>
              <a:rPr lang="en-GB" sz="2400" dirty="0" smtClean="0"/>
              <a:t>Encouraging ‘active learning’</a:t>
            </a:r>
            <a:endParaRPr lang="en-GB" sz="2800" dirty="0"/>
          </a:p>
        </p:txBody>
      </p:sp>
      <p:sp>
        <p:nvSpPr>
          <p:cNvPr id="780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dirty="0" smtClean="0"/>
              <a:t>Focus on </a:t>
            </a:r>
            <a:r>
              <a:rPr lang="en-GB" b="1" dirty="0" smtClean="0"/>
              <a:t>learning</a:t>
            </a:r>
            <a:r>
              <a:rPr lang="en-GB" dirty="0" smtClean="0"/>
              <a:t> rather than </a:t>
            </a:r>
            <a:r>
              <a:rPr lang="en-GB" b="1" dirty="0" smtClean="0"/>
              <a:t>teaching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Student </a:t>
            </a:r>
            <a:r>
              <a:rPr lang="en-GB" dirty="0"/>
              <a:t>(learner) </a:t>
            </a:r>
            <a:r>
              <a:rPr lang="en-GB" b="1" dirty="0"/>
              <a:t>participation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Move </a:t>
            </a:r>
            <a:r>
              <a:rPr lang="en-GB" dirty="0"/>
              <a:t>from students acquiring and processing knowledge to actively and critically </a:t>
            </a:r>
            <a:r>
              <a:rPr lang="en-GB" b="1" dirty="0"/>
              <a:t>creating meaning</a:t>
            </a:r>
            <a:r>
              <a:rPr lang="en-GB" dirty="0"/>
              <a:t> for themselves</a:t>
            </a:r>
          </a:p>
        </p:txBody>
      </p:sp>
    </p:spTree>
    <p:extLst>
      <p:ext uri="{BB962C8B-B14F-4D97-AF65-F5344CB8AC3E}">
        <p14:creationId xmlns:p14="http://schemas.microsoft.com/office/powerpoint/2010/main" val="21692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Encouraging ‘active learning’</a:t>
            </a:r>
            <a:endParaRPr lang="en-GB" sz="2800" dirty="0"/>
          </a:p>
        </p:txBody>
      </p:sp>
      <p:sp>
        <p:nvSpPr>
          <p:cNvPr id="781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Improves</a:t>
            </a:r>
          </a:p>
          <a:p>
            <a:pPr lvl="1"/>
            <a:r>
              <a:rPr lang="en-GB" sz="2800" dirty="0" smtClean="0"/>
              <a:t>Engagement</a:t>
            </a:r>
            <a:endParaRPr lang="en-GB" sz="2800" dirty="0"/>
          </a:p>
          <a:p>
            <a:pPr lvl="1"/>
            <a:r>
              <a:rPr lang="en-GB" sz="2800" dirty="0"/>
              <a:t>Application</a:t>
            </a:r>
          </a:p>
          <a:p>
            <a:pPr lvl="1"/>
            <a:r>
              <a:rPr lang="en-GB" sz="2800" dirty="0" smtClean="0"/>
              <a:t>Retention</a:t>
            </a:r>
          </a:p>
          <a:p>
            <a:pPr lvl="1"/>
            <a:endParaRPr lang="en-GB" sz="2800" dirty="0" smtClean="0"/>
          </a:p>
          <a:p>
            <a:pPr lvl="1">
              <a:buNone/>
            </a:pPr>
            <a:endParaRPr lang="en-GB" sz="2800" dirty="0"/>
          </a:p>
        </p:txBody>
      </p:sp>
      <p:sp>
        <p:nvSpPr>
          <p:cNvPr id="4" name="Oval Callout 3"/>
          <p:cNvSpPr/>
          <p:nvPr/>
        </p:nvSpPr>
        <p:spPr>
          <a:xfrm>
            <a:off x="3649597" y="2369958"/>
            <a:ext cx="4950375" cy="2758965"/>
          </a:xfrm>
          <a:prstGeom prst="wedgeEllipseCallout">
            <a:avLst>
              <a:gd name="adj1" fmla="val -58476"/>
              <a:gd name="adj2" fmla="val 47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“</a:t>
            </a:r>
            <a:r>
              <a:rPr lang="en-GB" sz="2400" i="1" dirty="0" smtClean="0">
                <a:solidFill>
                  <a:schemeClr val="tx1"/>
                </a:solidFill>
              </a:rPr>
              <a:t>Students are encouraged to think and not just recall facts they have learned.</a:t>
            </a:r>
            <a:r>
              <a:rPr lang="en-GB" sz="2400" dirty="0" smtClean="0">
                <a:solidFill>
                  <a:schemeClr val="tx1"/>
                </a:solidFill>
              </a:rPr>
              <a:t>”</a:t>
            </a:r>
          </a:p>
          <a:p>
            <a:endParaRPr lang="en-GB" sz="1050" dirty="0" smtClean="0">
              <a:solidFill>
                <a:schemeClr val="tx1"/>
              </a:solidFill>
            </a:endParaRPr>
          </a:p>
          <a:p>
            <a:pPr algn="r"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(Harden, 2005: 137)</a:t>
            </a:r>
          </a:p>
          <a:p>
            <a:pPr algn="r">
              <a:buNone/>
            </a:pPr>
            <a:endParaRPr lang="en-GB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6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0" i="1" dirty="0" smtClean="0">
                <a:solidFill>
                  <a:srgbClr val="003399"/>
                </a:solidFill>
              </a:rPr>
              <a:t>Encouraging active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003399"/>
                </a:solidFill>
              </a:rPr>
              <a:t>Suggest activities to encourage active learning in your own teaching context(s), where s</a:t>
            </a:r>
            <a:r>
              <a:rPr lang="en-GB" sz="2400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tudents interact with the subject content:</a:t>
            </a:r>
            <a:endParaRPr lang="en-GB" i="1" dirty="0" smtClean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i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Individually</a:t>
            </a: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i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With the teacher</a:t>
            </a:r>
          </a:p>
          <a:p>
            <a:pPr marL="914400" lvl="1" indent="-4572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i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With other learners</a:t>
            </a:r>
          </a:p>
        </p:txBody>
      </p:sp>
      <p:pic>
        <p:nvPicPr>
          <p:cNvPr id="4" name="Picture 2" descr="9001875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86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How do we learn from (</a:t>
            </a:r>
            <a:r>
              <a:rPr lang="en-GB" sz="2800" dirty="0">
                <a:solidFill>
                  <a:schemeClr val="tx1"/>
                </a:solidFill>
              </a:rPr>
              <a:t>clinical) experience?</a:t>
            </a:r>
            <a:endParaRPr lang="en-GB" sz="2000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20360565"/>
              </p:ext>
            </p:extLst>
          </p:nvPr>
        </p:nvGraphicFramePr>
        <p:xfrm>
          <a:off x="876299" y="1114425"/>
          <a:ext cx="55149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46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How do we learn from (</a:t>
            </a:r>
            <a:r>
              <a:rPr lang="en-GB" sz="2800" dirty="0">
                <a:solidFill>
                  <a:schemeClr val="tx1"/>
                </a:solidFill>
              </a:rPr>
              <a:t>clinical) experience?</a:t>
            </a:r>
            <a:endParaRPr lang="en-GB" sz="2000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34747283"/>
              </p:ext>
            </p:extLst>
          </p:nvPr>
        </p:nvGraphicFramePr>
        <p:xfrm>
          <a:off x="876299" y="1114425"/>
          <a:ext cx="55149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768935" y="1971305"/>
            <a:ext cx="1917864" cy="415485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000" dirty="0"/>
              <a:t>Completing the cycle for learning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25530" y="5686425"/>
            <a:ext cx="6118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 smtClean="0"/>
              <a:t>Kolb’s (1984) experiential </a:t>
            </a:r>
            <a:r>
              <a:rPr lang="en-GB" sz="1600" dirty="0"/>
              <a:t>learning cycle, cited in </a:t>
            </a:r>
            <a:r>
              <a:rPr lang="en-GB" sz="1600" dirty="0" smtClean="0"/>
              <a:t>McKimm (2010)</a:t>
            </a:r>
          </a:p>
        </p:txBody>
      </p:sp>
    </p:spTree>
    <p:extLst>
      <p:ext uri="{BB962C8B-B14F-4D97-AF65-F5344CB8AC3E}">
        <p14:creationId xmlns:p14="http://schemas.microsoft.com/office/powerpoint/2010/main" val="31082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7038" y="2660650"/>
            <a:ext cx="7664450" cy="1143000"/>
          </a:xfrm>
        </p:spPr>
        <p:txBody>
          <a:bodyPr/>
          <a:lstStyle/>
          <a:p>
            <a:r>
              <a:rPr lang="en-GB" dirty="0" smtClean="0"/>
              <a:t>Thinking about </a:t>
            </a:r>
            <a:r>
              <a:rPr lang="en-GB" dirty="0"/>
              <a:t>approaches to </a:t>
            </a:r>
            <a:r>
              <a:rPr lang="en-GB" dirty="0" smtClean="0"/>
              <a:t>learning and learning styles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Factors influencing learning</a:t>
            </a:r>
            <a:endParaRPr lang="en-GB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1732" t="34130" r="10241" b="19960"/>
          <a:stretch>
            <a:fillRect/>
          </a:stretch>
        </p:blipFill>
        <p:spPr bwMode="auto">
          <a:xfrm>
            <a:off x="1071462" y="1504950"/>
            <a:ext cx="442608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597911" y="5616059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(Hutchinson, 2003)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0" i="1" dirty="0" smtClean="0">
                <a:solidFill>
                  <a:srgbClr val="003399"/>
                </a:solidFill>
              </a:rPr>
              <a:t>Think about how you learn…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i="1" dirty="0" smtClean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  <a:p>
            <a:r>
              <a:rPr lang="en-GB" b="0" i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How do you like to learn?</a:t>
            </a:r>
          </a:p>
          <a:p>
            <a:endParaRPr lang="en-GB" i="1" dirty="0" smtClean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  <a:p>
            <a:r>
              <a:rPr lang="en-GB" i="1" dirty="0" smtClean="0">
                <a:solidFill>
                  <a:srgbClr val="003399"/>
                </a:solidFill>
              </a:rPr>
              <a:t>Are there any teaching and learning methods that you find particularly helpful or unhelpful?</a:t>
            </a:r>
          </a:p>
          <a:p>
            <a:endParaRPr lang="en-GB" sz="2000" b="0" i="1" dirty="0" smtClean="0">
              <a:solidFill>
                <a:srgbClr val="00339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9001875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Clinicians as educators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Many health professionals are involved in education and training as part of their role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Traditionally, assumed that good clinical skills meant good teaching skills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More recently, acknowledged that educational skills need to be developed in the same way as other skills (e.g. clinical skills, communication skills, professionalism, leadership...)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</a:t>
            </a:r>
            <a:r>
              <a:rPr lang="en-GB" dirty="0" smtClean="0"/>
              <a:t>styles and approaches to learning: Overview</a:t>
            </a:r>
            <a:endParaRPr lang="en-GB" dirty="0"/>
          </a:p>
        </p:txBody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People learn best in different ways</a:t>
            </a:r>
            <a:r>
              <a:rPr lang="en-GB" dirty="0" smtClean="0"/>
              <a:t>…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Everyone has a mix of different styles</a:t>
            </a:r>
          </a:p>
          <a:p>
            <a:pPr lvl="1"/>
            <a:r>
              <a:rPr lang="en-GB" dirty="0"/>
              <a:t>Styles are points on a continuum, not discrete categories</a:t>
            </a:r>
          </a:p>
          <a:p>
            <a:pPr lvl="1"/>
            <a:r>
              <a:rPr lang="en-GB" dirty="0" smtClean="0"/>
              <a:t>Some people </a:t>
            </a:r>
            <a:r>
              <a:rPr lang="en-GB" dirty="0"/>
              <a:t>have a dominant learning style; some have a balanced blend</a:t>
            </a:r>
          </a:p>
          <a:p>
            <a:pPr lvl="1"/>
            <a:r>
              <a:rPr lang="en-GB" dirty="0"/>
              <a:t>We can all learn under any style regardless of preference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styles: Overview</a:t>
            </a:r>
            <a:endParaRPr lang="en-GB" dirty="0"/>
          </a:p>
        </p:txBody>
      </p:sp>
      <p:sp>
        <p:nvSpPr>
          <p:cNvPr id="819234" name="Rectangle 3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More than 70 models of learning styles</a:t>
            </a:r>
          </a:p>
          <a:p>
            <a:pPr lvl="1"/>
            <a:r>
              <a:rPr lang="en-GB" dirty="0"/>
              <a:t>We will look at </a:t>
            </a:r>
            <a:r>
              <a:rPr lang="en-GB" dirty="0" smtClean="0"/>
              <a:t>3……..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VAK: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Visual </a:t>
            </a:r>
            <a:r>
              <a:rPr lang="en-GB" dirty="0"/>
              <a:t>– Auditory - Kinesthetic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>
              <a:solidFill>
                <a:srgbClr val="000099"/>
              </a:solidFill>
            </a:endParaRPr>
          </a:p>
          <a:p>
            <a:r>
              <a:rPr lang="en-GB" b="1" dirty="0" smtClean="0">
                <a:solidFill>
                  <a:srgbClr val="000099"/>
                </a:solidFill>
              </a:rPr>
              <a:t>Visual</a:t>
            </a:r>
            <a:r>
              <a:rPr lang="en-GB" dirty="0" smtClean="0"/>
              <a:t> </a:t>
            </a:r>
            <a:r>
              <a:rPr lang="en-GB" dirty="0"/>
              <a:t>– seeing and reading</a:t>
            </a:r>
          </a:p>
          <a:p>
            <a:endParaRPr lang="en-GB" dirty="0"/>
          </a:p>
          <a:p>
            <a:r>
              <a:rPr lang="en-GB" b="1" dirty="0">
                <a:solidFill>
                  <a:srgbClr val="000099"/>
                </a:solidFill>
              </a:rPr>
              <a:t>Auditory</a:t>
            </a:r>
            <a:r>
              <a:rPr lang="en-GB" dirty="0"/>
              <a:t> – listening and speaking</a:t>
            </a:r>
          </a:p>
          <a:p>
            <a:endParaRPr lang="en-GB" dirty="0"/>
          </a:p>
          <a:p>
            <a:r>
              <a:rPr lang="en-GB" b="1" dirty="0">
                <a:solidFill>
                  <a:srgbClr val="000099"/>
                </a:solidFill>
              </a:rPr>
              <a:t>Kinesthetic</a:t>
            </a:r>
            <a:r>
              <a:rPr lang="en-GB" dirty="0"/>
              <a:t> – touching and </a:t>
            </a:r>
            <a:r>
              <a:rPr lang="en-GB" dirty="0" smtClean="0"/>
              <a:t>doing</a:t>
            </a:r>
          </a:p>
          <a:p>
            <a:endParaRPr lang="en-GB" dirty="0" smtClean="0"/>
          </a:p>
          <a:p>
            <a:pPr algn="r">
              <a:buNone/>
            </a:pPr>
            <a:r>
              <a:rPr lang="en-GB" sz="2400" dirty="0" smtClean="0"/>
              <a:t>(Based in the psychology of child learning, 1920s on)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cs typeface="Times New Roman" pitchFamily="18" charset="0"/>
              </a:rPr>
              <a:t>2. Entwistle’s Approaches and Study Skills Inventory for Students (ASSIST)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1200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solidFill>
                  <a:srgbClr val="000099"/>
                </a:solidFill>
                <a:cs typeface="Times New Roman" pitchFamily="18" charset="0"/>
              </a:rPr>
              <a:t>Deep</a:t>
            </a:r>
            <a:r>
              <a:rPr lang="en-GB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99"/>
                </a:solidFill>
                <a:cs typeface="Times New Roman" pitchFamily="18" charset="0"/>
              </a:rPr>
              <a:t>approach</a:t>
            </a:r>
          </a:p>
          <a:p>
            <a:pPr lvl="1">
              <a:lnSpc>
                <a:spcPct val="90000"/>
              </a:lnSpc>
            </a:pPr>
            <a:r>
              <a:rPr lang="en-GB" dirty="0">
                <a:cs typeface="Times New Roman" pitchFamily="18" charset="0"/>
              </a:rPr>
              <a:t>Aims to understand</a:t>
            </a:r>
          </a:p>
          <a:p>
            <a:pPr>
              <a:lnSpc>
                <a:spcPct val="90000"/>
              </a:lnSpc>
            </a:pPr>
            <a:endParaRPr lang="en-GB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0099"/>
                </a:solidFill>
                <a:cs typeface="Times New Roman" pitchFamily="18" charset="0"/>
              </a:rPr>
              <a:t>Surface</a:t>
            </a:r>
            <a:r>
              <a:rPr lang="en-GB" dirty="0">
                <a:solidFill>
                  <a:srgbClr val="000099"/>
                </a:solidFill>
                <a:cs typeface="Times New Roman" pitchFamily="18" charset="0"/>
              </a:rPr>
              <a:t> approach</a:t>
            </a:r>
          </a:p>
          <a:p>
            <a:pPr lvl="1">
              <a:lnSpc>
                <a:spcPct val="90000"/>
              </a:lnSpc>
            </a:pPr>
            <a:r>
              <a:rPr lang="en-GB" dirty="0">
                <a:cs typeface="Times New Roman" pitchFamily="18" charset="0"/>
              </a:rPr>
              <a:t>Aims to cope with the course</a:t>
            </a:r>
          </a:p>
          <a:p>
            <a:pPr>
              <a:lnSpc>
                <a:spcPct val="90000"/>
              </a:lnSpc>
            </a:pPr>
            <a:endParaRPr lang="en-GB" dirty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rgbClr val="000099"/>
                </a:solidFill>
                <a:cs typeface="Times New Roman" pitchFamily="18" charset="0"/>
              </a:rPr>
              <a:t>Strategic</a:t>
            </a:r>
            <a:r>
              <a:rPr lang="en-GB" dirty="0">
                <a:solidFill>
                  <a:srgbClr val="000099"/>
                </a:solidFill>
                <a:cs typeface="Times New Roman" pitchFamily="18" charset="0"/>
              </a:rPr>
              <a:t> approach</a:t>
            </a:r>
          </a:p>
          <a:p>
            <a:pPr lvl="1">
              <a:lnSpc>
                <a:spcPct val="90000"/>
              </a:lnSpc>
            </a:pPr>
            <a:r>
              <a:rPr lang="en-GB" dirty="0">
                <a:cs typeface="Times New Roman" pitchFamily="18" charset="0"/>
              </a:rPr>
              <a:t>Aims to achieve highest grade </a:t>
            </a:r>
            <a:r>
              <a:rPr lang="en-GB" dirty="0" smtClean="0">
                <a:cs typeface="Times New Roman" pitchFamily="18" charset="0"/>
              </a:rPr>
              <a:t>possible</a:t>
            </a:r>
          </a:p>
          <a:p>
            <a:pPr lvl="1" algn="r">
              <a:lnSpc>
                <a:spcPct val="90000"/>
              </a:lnSpc>
              <a:buNone/>
            </a:pPr>
            <a:r>
              <a:rPr lang="en-GB" sz="3200" dirty="0" smtClean="0"/>
              <a:t>	</a:t>
            </a:r>
            <a:r>
              <a:rPr lang="en-GB" sz="2800" dirty="0" smtClean="0"/>
              <a:t>(</a:t>
            </a:r>
            <a:r>
              <a:rPr lang="en-GB" sz="2000" dirty="0" smtClean="0"/>
              <a:t>Entwistle, McCune and Walker, 2001)</a:t>
            </a:r>
            <a:endParaRPr lang="en-GB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Defining features of approaches to learning and studying</a:t>
            </a:r>
            <a:r>
              <a:rPr lang="en-GB" sz="2000" dirty="0"/>
              <a:t/>
            </a:r>
            <a:br>
              <a:rPr lang="en-GB" sz="2000" dirty="0"/>
            </a:br>
            <a:endParaRPr lang="en-GB" sz="1600" dirty="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99"/>
                </a:solidFill>
                <a:cs typeface="Times New Roman" pitchFamily="18" charset="0"/>
              </a:rPr>
              <a:t>Deep approach</a:t>
            </a:r>
          </a:p>
          <a:p>
            <a:pPr lvl="1"/>
            <a:r>
              <a:rPr lang="en-GB" sz="2400" dirty="0">
                <a:solidFill>
                  <a:srgbClr val="284156"/>
                </a:solidFill>
              </a:rPr>
              <a:t>Intention – to understand ideas for yourself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Relating ideas to previous knowledge and experience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Looking for patterns and underlying principles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Checking evidence and relating it to conclusions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Examining logic and argument cautiously and critically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Being aware of understanding developing while learning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Becoming actively interested in the course content</a:t>
            </a:r>
          </a:p>
          <a:p>
            <a:pPr>
              <a:buFont typeface="Monotype Sorts" pitchFamily="2" charset="2"/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Defining features of approaches to learning and </a:t>
            </a:r>
            <a:r>
              <a:rPr lang="en-GB" sz="2800" dirty="0" smtClean="0"/>
              <a:t>studying</a:t>
            </a:r>
            <a:endParaRPr lang="en-GB" sz="2000" dirty="0"/>
          </a:p>
        </p:txBody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99"/>
                </a:solidFill>
                <a:cs typeface="Times New Roman" pitchFamily="18" charset="0"/>
              </a:rPr>
              <a:t>Surface approach</a:t>
            </a:r>
          </a:p>
          <a:p>
            <a:pPr lvl="1"/>
            <a:r>
              <a:rPr lang="en-GB" sz="2400" dirty="0">
                <a:solidFill>
                  <a:srgbClr val="284156"/>
                </a:solidFill>
              </a:rPr>
              <a:t>Intention – to cope with course requirements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Treating the course as unrelated bits of knowledge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Memorising facts and carrying out procedures routinely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Finding difficulty in making sense of new ideas presented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Seeing little value or meaning in either courses or tasks set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Studying without reflecting on either purpose or strategy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Feeling undue pressure and worry about work</a:t>
            </a:r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Defining features of approaches to learning and </a:t>
            </a:r>
            <a:r>
              <a:rPr lang="en-GB" sz="2800" dirty="0" smtClean="0"/>
              <a:t>studying</a:t>
            </a:r>
            <a:endParaRPr lang="en-GB" sz="2000" dirty="0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99"/>
                </a:solidFill>
                <a:cs typeface="Times New Roman" pitchFamily="18" charset="0"/>
              </a:rPr>
              <a:t>Strategic approach</a:t>
            </a:r>
          </a:p>
          <a:p>
            <a:pPr lvl="1"/>
            <a:r>
              <a:rPr lang="en-GB" sz="2400" dirty="0">
                <a:solidFill>
                  <a:srgbClr val="284156"/>
                </a:solidFill>
              </a:rPr>
              <a:t>Intention – to achieve the highest possible grades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Putting consistent effort into studying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Managing time and effort effectively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Finding the right conditions and materials for studying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Monitoring the effectiveness of ways of studying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Being alert to assessment requirements and criteria</a:t>
            </a:r>
          </a:p>
          <a:p>
            <a:pPr lvl="2"/>
            <a:r>
              <a:rPr lang="en-GB" sz="2000" dirty="0">
                <a:solidFill>
                  <a:srgbClr val="284156"/>
                </a:solidFill>
              </a:rPr>
              <a:t>Gearing work to the perceived preferences of lecturers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3. Honey and Mumford’s Learning Styles Questionnaire (LSQ)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>
              <a:solidFill>
                <a:srgbClr val="000099"/>
              </a:solidFill>
            </a:endParaRPr>
          </a:p>
          <a:p>
            <a:r>
              <a:rPr lang="en-GB" dirty="0" smtClean="0">
                <a:solidFill>
                  <a:srgbClr val="000099"/>
                </a:solidFill>
              </a:rPr>
              <a:t>Activist</a:t>
            </a:r>
            <a:endParaRPr lang="en-GB" dirty="0">
              <a:solidFill>
                <a:srgbClr val="000099"/>
              </a:solidFill>
            </a:endParaRPr>
          </a:p>
          <a:p>
            <a:pPr lvl="1"/>
            <a:endParaRPr lang="en-GB" dirty="0">
              <a:solidFill>
                <a:srgbClr val="000099"/>
              </a:solidFill>
            </a:endParaRPr>
          </a:p>
          <a:p>
            <a:r>
              <a:rPr lang="en-GB" dirty="0">
                <a:solidFill>
                  <a:srgbClr val="000099"/>
                </a:solidFill>
              </a:rPr>
              <a:t>Reflector</a:t>
            </a:r>
          </a:p>
          <a:p>
            <a:pPr lvl="1"/>
            <a:endParaRPr lang="en-GB" dirty="0">
              <a:solidFill>
                <a:srgbClr val="000099"/>
              </a:solidFill>
            </a:endParaRPr>
          </a:p>
          <a:p>
            <a:r>
              <a:rPr lang="en-GB" dirty="0">
                <a:solidFill>
                  <a:srgbClr val="000099"/>
                </a:solidFill>
              </a:rPr>
              <a:t>Theorist</a:t>
            </a:r>
          </a:p>
          <a:p>
            <a:pPr lvl="1"/>
            <a:endParaRPr lang="en-GB" dirty="0">
              <a:solidFill>
                <a:srgbClr val="000099"/>
              </a:solidFill>
            </a:endParaRPr>
          </a:p>
          <a:p>
            <a:r>
              <a:rPr lang="en-GB" dirty="0">
                <a:solidFill>
                  <a:srgbClr val="000099"/>
                </a:solidFill>
              </a:rPr>
              <a:t>Pragmatist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962275" y="5491460"/>
            <a:ext cx="6038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/>
              <a:t>(Honey &amp; Mumford, 1992)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26371" name="Picture 3"/>
          <p:cNvPicPr>
            <a:picLocks noChangeAspect="1" noChangeArrowheads="1"/>
          </p:cNvPicPr>
          <p:nvPr/>
        </p:nvPicPr>
        <p:blipFill>
          <a:blip r:embed="rId2" cstate="print"/>
          <a:srcRect l="8008" t="17021" r="35573" b="12479"/>
          <a:stretch>
            <a:fillRect/>
          </a:stretch>
        </p:blipFill>
        <p:spPr bwMode="auto">
          <a:xfrm>
            <a:off x="712788" y="596900"/>
            <a:ext cx="6878637" cy="537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826372" name="Rectangle 4"/>
          <p:cNvSpPr>
            <a:spLocks noChangeArrowheads="1"/>
          </p:cNvSpPr>
          <p:nvPr/>
        </p:nvSpPr>
        <p:spPr bwMode="auto">
          <a:xfrm>
            <a:off x="177800" y="6270625"/>
            <a:ext cx="8093075" cy="488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600" i="1" dirty="0" smtClean="0">
                <a:latin typeface="Arial" pitchFamily="34" charset="0"/>
              </a:rPr>
              <a:t>Diagram from: Learning </a:t>
            </a:r>
            <a:r>
              <a:rPr lang="en-GB" sz="1600" i="1" dirty="0">
                <a:latin typeface="Arial" pitchFamily="34" charset="0"/>
              </a:rPr>
              <a:t>styles and pedagogy in post-16 learning. A systematic </a:t>
            </a:r>
            <a:r>
              <a:rPr lang="en-GB" sz="1600" i="1" dirty="0" smtClean="0">
                <a:latin typeface="Arial" pitchFamily="34" charset="0"/>
              </a:rPr>
              <a:t/>
            </a:r>
            <a:br>
              <a:rPr lang="en-GB" sz="1600" i="1" dirty="0" smtClean="0">
                <a:latin typeface="Arial" pitchFamily="34" charset="0"/>
              </a:rPr>
            </a:br>
            <a:r>
              <a:rPr lang="en-GB" sz="1600" i="1" dirty="0" smtClean="0">
                <a:latin typeface="Arial" pitchFamily="34" charset="0"/>
              </a:rPr>
              <a:t>and </a:t>
            </a:r>
            <a:r>
              <a:rPr lang="en-GB" sz="1600" i="1" dirty="0">
                <a:latin typeface="Arial" pitchFamily="34" charset="0"/>
              </a:rPr>
              <a:t>critical review. Coffield, Moseley, Hall &amp; Ecclestone (2004)</a:t>
            </a:r>
          </a:p>
        </p:txBody>
      </p:sp>
      <p:pic>
        <p:nvPicPr>
          <p:cNvPr id="2" name="Picture -1022"/>
          <p:cNvPicPr>
            <a:picLocks noChangeAspect="1" noChangeArrowheads="1"/>
          </p:cNvPicPr>
          <p:nvPr/>
        </p:nvPicPr>
        <p:blipFill>
          <a:blip r:embed="rId3" cstate="print"/>
          <a:srcRect l="3387" t="15346" r="3903" b="14804"/>
          <a:stretch>
            <a:fillRect/>
          </a:stretch>
        </p:blipFill>
        <p:spPr bwMode="auto">
          <a:xfrm>
            <a:off x="6296025" y="0"/>
            <a:ext cx="2847975" cy="17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5" name="Rectangle 7"/>
          <p:cNvSpPr>
            <a:spLocks noChangeArrowheads="1"/>
          </p:cNvSpPr>
          <p:nvPr/>
        </p:nvSpPr>
        <p:spPr bwMode="auto">
          <a:xfrm>
            <a:off x="1016000" y="4800600"/>
            <a:ext cx="5380038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/>
            <a:r>
              <a:rPr kumimoji="1" lang="en-GB" b="1" i="1" dirty="0">
                <a:solidFill>
                  <a:srgbClr val="003300"/>
                </a:solidFill>
              </a:rPr>
              <a:t>“It's not what is poured into a student that counts, but what is planted</a:t>
            </a:r>
            <a:r>
              <a:rPr kumimoji="1" lang="en-GB" b="1" i="1" dirty="0" smtClean="0">
                <a:solidFill>
                  <a:srgbClr val="003300"/>
                </a:solidFill>
              </a:rPr>
              <a:t>.”</a:t>
            </a:r>
            <a:endParaRPr kumimoji="1" lang="en-GB" b="1" i="1" dirty="0">
              <a:solidFill>
                <a:srgbClr val="003300"/>
              </a:solidFill>
            </a:endParaRPr>
          </a:p>
          <a:p>
            <a:pPr lvl="2"/>
            <a:r>
              <a:rPr kumimoji="1" lang="en-GB" i="1" dirty="0">
                <a:solidFill>
                  <a:srgbClr val="003300"/>
                </a:solidFill>
              </a:rPr>
              <a:t>Linda Conway </a:t>
            </a:r>
          </a:p>
        </p:txBody>
      </p:sp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809"/>
            <a:ext cx="8229600" cy="2547342"/>
          </a:xfrm>
        </p:spPr>
        <p:txBody>
          <a:bodyPr/>
          <a:lstStyle/>
          <a:p>
            <a:r>
              <a:rPr lang="en-GB" dirty="0" smtClean="0"/>
              <a:t>Roles and skills of clinical teachers</a:t>
            </a:r>
          </a:p>
          <a:p>
            <a:r>
              <a:rPr lang="en-GB" sz="2800" dirty="0" smtClean="0"/>
              <a:t>Adult learning: How </a:t>
            </a:r>
            <a:r>
              <a:rPr lang="en-GB" sz="2800" dirty="0"/>
              <a:t>adults learn</a:t>
            </a:r>
          </a:p>
          <a:p>
            <a:r>
              <a:rPr lang="en-GB" sz="2800" dirty="0"/>
              <a:t>The differences between teaching and learning</a:t>
            </a:r>
          </a:p>
          <a:p>
            <a:r>
              <a:rPr lang="en-GB" sz="2800" dirty="0"/>
              <a:t>Encouraging active learning</a:t>
            </a:r>
          </a:p>
          <a:p>
            <a:r>
              <a:rPr lang="en-GB" sz="2800" dirty="0"/>
              <a:t>Learning </a:t>
            </a:r>
            <a:r>
              <a:rPr lang="en-GB" sz="2800" dirty="0" smtClean="0"/>
              <a:t>styles</a:t>
            </a:r>
            <a:endParaRPr lang="en-GB" sz="2800" dirty="0"/>
          </a:p>
        </p:txBody>
      </p:sp>
      <p:pic>
        <p:nvPicPr>
          <p:cNvPr id="800772" name="Picture 4" descr="MCj028090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8475" y="5513388"/>
            <a:ext cx="403225" cy="550862"/>
          </a:xfrm>
          <a:prstGeom prst="rect">
            <a:avLst/>
          </a:prstGeom>
          <a:noFill/>
        </p:spPr>
      </p:pic>
      <p:pic>
        <p:nvPicPr>
          <p:cNvPr id="800774" name="Picture 6" descr="MCNA0152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3475" y="4352925"/>
            <a:ext cx="2930525" cy="167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General Medical Council </a:t>
            </a:r>
            <a:br>
              <a:rPr lang="en-GB" b="1" dirty="0" smtClean="0"/>
            </a:br>
            <a:r>
              <a:rPr lang="en-GB" sz="2800" b="1" dirty="0" smtClean="0"/>
              <a:t>Good </a:t>
            </a:r>
            <a:r>
              <a:rPr lang="en-GB" sz="2800" b="1" dirty="0"/>
              <a:t>Medical </a:t>
            </a:r>
            <a:r>
              <a:rPr lang="en-GB" sz="2800" b="1" dirty="0" smtClean="0"/>
              <a:t>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/>
          <a:lstStyle/>
          <a:p>
            <a:r>
              <a:rPr lang="en-GB" sz="2400" dirty="0" smtClean="0"/>
              <a:t>“15</a:t>
            </a:r>
            <a:r>
              <a:rPr lang="en-GB" sz="2400" dirty="0"/>
              <a:t>. Teaching, training, appraising and assessing doctors and students are important for the care of patients now and in the future. You should be willing to contribute to these activities</a:t>
            </a:r>
            <a:r>
              <a:rPr lang="en-GB" sz="2400" dirty="0" smtClean="0"/>
              <a:t>.”</a:t>
            </a:r>
          </a:p>
          <a:p>
            <a:endParaRPr lang="en-GB" sz="2400" dirty="0"/>
          </a:p>
          <a:p>
            <a:r>
              <a:rPr lang="en-GB" sz="2400" dirty="0" smtClean="0"/>
              <a:t>“16</a:t>
            </a:r>
            <a:r>
              <a:rPr lang="en-GB" sz="2400" dirty="0"/>
              <a:t>. If you are involved in teaching you must develop the skills, attitudes and practices of a competent teacher</a:t>
            </a:r>
            <a:r>
              <a:rPr lang="en-GB" sz="2400" dirty="0" smtClean="0"/>
              <a:t>.”</a:t>
            </a:r>
            <a:endParaRPr lang="en-GB" sz="2400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2276872"/>
            <a:ext cx="1944216" cy="272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References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Copeland, H. and Hewson, M. (2000) ‘Developing and testing an instrument to measure the effectiveness of clinical teaching in an academic medical centre’, Academic Medicine, 75, pp. 161-6.</a:t>
            </a:r>
          </a:p>
          <a:p>
            <a:r>
              <a:rPr lang="en-GB" sz="1800" dirty="0" smtClean="0"/>
              <a:t>Entwistle, N.J., McCune, V. and Walker, P. ( 2001). ‘Conceptions, Styles and Approaches Within Higher Education: Analytic Abstractions and Everyday Experience’ in </a:t>
            </a:r>
            <a:r>
              <a:rPr lang="en-GB" sz="1800" i="1" dirty="0" smtClean="0"/>
              <a:t>Perspectives on Thinking, Learning and Cognitive Styles</a:t>
            </a:r>
            <a:r>
              <a:rPr lang="en-GB" sz="1800" dirty="0" smtClean="0"/>
              <a:t>, Ed. Sternberg &amp; Zhang pp. 103-136. Erlbaum, L. and Mahwah. N.J.</a:t>
            </a:r>
          </a:p>
          <a:p>
            <a:r>
              <a:rPr lang="en-GB" sz="1800" dirty="0" smtClean="0"/>
              <a:t>Harden, R. M., and Crosby, J. (2000) ‘AMEE Guide No 20: The good teacher is more than a lecturer - the twelve roles of the teacher’, Medical Teacher, 22(4), pp. 334-347.</a:t>
            </a:r>
          </a:p>
          <a:p>
            <a:r>
              <a:rPr lang="en-GB" sz="1800" dirty="0" smtClean="0"/>
              <a:t>Harden, R. M. (2005) ‘Independent learning’ In Harden RM &amp; Dent JA (eds) </a:t>
            </a:r>
            <a:r>
              <a:rPr lang="en-GB" sz="1800" i="1" dirty="0" smtClean="0"/>
              <a:t>A practical guide for medical teachers </a:t>
            </a:r>
            <a:r>
              <a:rPr lang="en-GB" sz="1800" dirty="0" smtClean="0"/>
              <a:t>(2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ed). Elsevier: Edinburgh.</a:t>
            </a:r>
          </a:p>
          <a:p>
            <a:endParaRPr lang="en-GB" sz="1600" dirty="0" smtClean="0"/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References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Honey, P. &amp; Mumford (1992). </a:t>
            </a:r>
            <a:r>
              <a:rPr lang="en-GB" sz="1800" i="1" dirty="0" smtClean="0"/>
              <a:t>The Manual of Learning Styles (</a:t>
            </a:r>
            <a:r>
              <a:rPr lang="en-GB" sz="1800" dirty="0" smtClean="0"/>
              <a:t>3rd Edn) Honey: Maidenhead.</a:t>
            </a:r>
          </a:p>
          <a:p>
            <a:r>
              <a:rPr lang="en-GB" sz="1800" dirty="0" smtClean="0"/>
              <a:t>Hutchinson, L. (2003) ‘ABC of learning and teaching: Educational environment’ BMJ 326, pp. 810.</a:t>
            </a:r>
          </a:p>
          <a:p>
            <a:r>
              <a:rPr lang="en-GB" sz="1800" dirty="0" smtClean="0"/>
              <a:t>Irby, D. (1994) ‘What clinical teachers in medicine need to know’ Academic Medicine 69 pp. 333-42.</a:t>
            </a:r>
          </a:p>
          <a:p>
            <a:r>
              <a:rPr lang="en-GB" sz="1800" dirty="0" smtClean="0"/>
              <a:t>Knowles, M. S. (1980) </a:t>
            </a:r>
            <a:r>
              <a:rPr lang="en-GB" sz="1800" i="1" dirty="0" smtClean="0"/>
              <a:t>The modern practice of adult education: from pedagogy to andragogy</a:t>
            </a:r>
            <a:r>
              <a:rPr lang="en-GB" sz="1800" dirty="0" smtClean="0"/>
              <a:t> (2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ed) Cambridge Books: New York.</a:t>
            </a:r>
          </a:p>
          <a:p>
            <a:r>
              <a:rPr lang="en-GB" sz="1800" dirty="0" smtClean="0"/>
              <a:t>Knowles M. S. and associated (1984). </a:t>
            </a:r>
            <a:r>
              <a:rPr lang="en-GB" sz="1800" i="1" dirty="0" smtClean="0"/>
              <a:t>Andragogy in action: applying modern principles of adult learning</a:t>
            </a:r>
            <a:r>
              <a:rPr lang="en-GB" sz="1800" dirty="0" smtClean="0"/>
              <a:t>. Jossey-Bass: San Francisco, CA.</a:t>
            </a:r>
          </a:p>
          <a:p>
            <a:r>
              <a:rPr lang="en-GB" sz="1800" dirty="0" smtClean="0"/>
              <a:t>Kolb, D. A. (1984)  </a:t>
            </a:r>
            <a:r>
              <a:rPr lang="en-GB" sz="1800" i="1" dirty="0" smtClean="0"/>
              <a:t>Experiential learning: experience as the source of learning and development. </a:t>
            </a:r>
            <a:r>
              <a:rPr lang="en-GB" sz="1800" dirty="0" smtClean="0"/>
              <a:t>Prentice Hall: Englewood Cliffs, NJ.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References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Merriam and Caffarella (1991) </a:t>
            </a:r>
            <a:r>
              <a:rPr lang="en-GB" sz="1800" i="1" dirty="0" smtClean="0"/>
              <a:t>Learning in adulthood: a comprehensive guide.</a:t>
            </a:r>
            <a:r>
              <a:rPr lang="en-GB" sz="1800" dirty="0" smtClean="0"/>
              <a:t> Jossey-Bass: San Francisco, CA.</a:t>
            </a:r>
          </a:p>
          <a:p>
            <a:r>
              <a:rPr lang="en-GB" sz="1800" dirty="0" smtClean="0"/>
              <a:t>Pask, G. (1976). </a:t>
            </a:r>
            <a:r>
              <a:rPr lang="en-GB" sz="1800" i="1" dirty="0" smtClean="0"/>
              <a:t>Styles and strategies of learning</a:t>
            </a:r>
            <a:r>
              <a:rPr lang="en-GB" sz="1800" dirty="0" smtClean="0"/>
              <a:t>. British J. Educ. Psychol. 46, pp. 128–148.</a:t>
            </a:r>
          </a:p>
          <a:p>
            <a:r>
              <a:rPr lang="en-GB" sz="1800" dirty="0" smtClean="0"/>
              <a:t>Smith, S. R. (2005) ‘Outcome-based curriculum’ In Harden RM &amp; Dent JA (eds) </a:t>
            </a:r>
            <a:r>
              <a:rPr lang="en-GB" sz="1800" i="1" dirty="0" smtClean="0"/>
              <a:t>A practical guide for medical teachers </a:t>
            </a:r>
            <a:r>
              <a:rPr lang="en-GB" sz="1800" dirty="0" smtClean="0"/>
              <a:t>(2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ed). Elsevier: Edinburgh.</a:t>
            </a:r>
          </a:p>
          <a:p>
            <a:r>
              <a:rPr lang="en-GB" sz="1800" dirty="0" smtClean="0"/>
              <a:t>Sutkin, G., Wagner, E., Harris, I. and Schiffer, R. (2008) ‘What Makes a Good Clinical Teacher in Medicine? A Review of the Literature’ Academic Medicine, 83(5), pp 452-466.</a:t>
            </a:r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Further reading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1600" b="1" dirty="0" smtClean="0"/>
              <a:t>Teaching and learning in medical education: how theory can inform practice.</a:t>
            </a:r>
            <a:r>
              <a:rPr lang="en-GB" sz="1600" dirty="0" smtClean="0"/>
              <a:t> Kaufman D &amp; Mann K (2010)</a:t>
            </a:r>
          </a:p>
          <a:p>
            <a:r>
              <a:rPr lang="en-GB" sz="1600" dirty="0" smtClean="0"/>
              <a:t>In Understanding Medical Education: Evidence, theory and practice. Ed Swanwick, T. Wiley-Blackwell, Chichester, West Sussex. Also available as an Understanding Medical Education booklet (ed Swanwick, T). ASME: Edinburgh.</a:t>
            </a:r>
          </a:p>
          <a:p>
            <a:endParaRPr lang="en-GB" sz="1600" dirty="0" smtClean="0"/>
          </a:p>
          <a:p>
            <a:pPr>
              <a:buNone/>
            </a:pPr>
            <a:r>
              <a:rPr lang="en-GB" sz="1600" b="1" dirty="0" smtClean="0"/>
              <a:t>Applying educational theory in practice. </a:t>
            </a:r>
            <a:r>
              <a:rPr lang="en-GB" sz="1600" dirty="0" smtClean="0"/>
              <a:t>Kaufman, D (2010) </a:t>
            </a:r>
          </a:p>
          <a:p>
            <a:r>
              <a:rPr lang="en-GB" sz="1600" dirty="0" smtClean="0"/>
              <a:t>In ABC of Learning and Teaching in Medicine. Eds Cantillon P and Wood, D. BMJ Books: Chichester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 smtClean="0"/>
              <a:t>Nursing and Midwifery Council </a:t>
            </a:r>
            <a:br>
              <a:rPr lang="en-GB" sz="2700" dirty="0" smtClean="0"/>
            </a:br>
            <a:r>
              <a:rPr lang="en-GB" sz="2200" dirty="0" smtClean="0"/>
              <a:t>The code: Standards of conduct, performance and ethics for nurses and midwives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1135"/>
            <a:ext cx="6347048" cy="1078993"/>
          </a:xfrm>
        </p:spPr>
        <p:txBody>
          <a:bodyPr/>
          <a:lstStyle/>
          <a:p>
            <a:r>
              <a:rPr lang="en-GB" sz="2400" dirty="0" smtClean="0"/>
              <a:t>“23 You must facilitate students and others to develop their competence.” </a:t>
            </a:r>
          </a:p>
          <a:p>
            <a:endParaRPr lang="en-GB" dirty="0"/>
          </a:p>
        </p:txBody>
      </p:sp>
      <p:pic>
        <p:nvPicPr>
          <p:cNvPr id="6" name="Picture 5" descr="Code_cover2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3608" y="2262123"/>
            <a:ext cx="1873504" cy="267911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Picture 6" descr="SLAiP%20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1787" y="4097072"/>
            <a:ext cx="1312351" cy="18558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14750" y="5123333"/>
            <a:ext cx="45072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“Standards to support learning and assessment in practice”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Roles of the clinical teacher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3399"/>
                </a:solidFill>
              </a:rPr>
              <a:t>What different roles do you have as a clinical teacher?</a:t>
            </a:r>
          </a:p>
          <a:p>
            <a:endParaRPr lang="en-GB" sz="2400" b="1" dirty="0" smtClean="0">
              <a:solidFill>
                <a:srgbClr val="003399"/>
              </a:solidFill>
            </a:endParaRPr>
          </a:p>
          <a:p>
            <a:pPr lvl="1"/>
            <a:r>
              <a:rPr lang="en-GB" dirty="0" smtClean="0">
                <a:solidFill>
                  <a:srgbClr val="003399"/>
                </a:solidFill>
                <a:ea typeface="+mn-ea"/>
                <a:cs typeface="+mn-cs"/>
              </a:rPr>
              <a:t>What ‘teaching activities’ do you carry out?</a:t>
            </a:r>
          </a:p>
        </p:txBody>
      </p:sp>
      <p:pic>
        <p:nvPicPr>
          <p:cNvPr id="5" name="Picture 2" descr="900187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0074" y="5130078"/>
            <a:ext cx="914401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Roles of the clinical teacher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6763" y="1052736"/>
            <a:ext cx="7030491" cy="436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047488" y="5445224"/>
            <a:ext cx="3952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dirty="0" smtClean="0">
                <a:solidFill>
                  <a:srgbClr val="008080"/>
                </a:solidFill>
              </a:rPr>
              <a:t>(</a:t>
            </a:r>
            <a:r>
              <a:rPr lang="en-GB" sz="2000" dirty="0" smtClean="0"/>
              <a:t>Harden &amp; Crosby, 2000)</a:t>
            </a: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What makes a good clinical teacher?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2000" dirty="0" smtClean="0"/>
              <a:t>Medical/clinical knowledge</a:t>
            </a:r>
          </a:p>
          <a:p>
            <a:pPr>
              <a:spcAft>
                <a:spcPts val="600"/>
              </a:spcAft>
            </a:pPr>
            <a:r>
              <a:rPr lang="en-GB" sz="2000" dirty="0" smtClean="0"/>
              <a:t>Clinical and technical skills/competence, clinical reasoning</a:t>
            </a:r>
          </a:p>
          <a:p>
            <a:pPr>
              <a:spcAft>
                <a:spcPts val="600"/>
              </a:spcAft>
            </a:pPr>
            <a:r>
              <a:rPr lang="en-GB" sz="2000" dirty="0" smtClean="0"/>
              <a:t>Positive relationships with students and supportive learning environments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solidFill>
                  <a:srgbClr val="00668A"/>
                </a:solidFill>
              </a:rPr>
              <a:t>Physical environment, methods used, personality, institutional climate</a:t>
            </a:r>
          </a:p>
          <a:p>
            <a:pPr>
              <a:spcAft>
                <a:spcPts val="600"/>
              </a:spcAft>
            </a:pPr>
            <a:r>
              <a:rPr lang="en-GB" sz="2000" dirty="0" smtClean="0"/>
              <a:t>Communication skills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solidFill>
                  <a:srgbClr val="00668A"/>
                </a:solidFill>
              </a:rPr>
              <a:t>Listening, encourage participation, rapport, questioning skills</a:t>
            </a:r>
          </a:p>
          <a:p>
            <a:pPr>
              <a:spcAft>
                <a:spcPts val="600"/>
              </a:spcAft>
            </a:pPr>
            <a:r>
              <a:rPr lang="en-GB" sz="2000" dirty="0" smtClean="0"/>
              <a:t>Enthusiasm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>
                <a:solidFill>
                  <a:srgbClr val="00668A"/>
                </a:solidFill>
              </a:rPr>
              <a:t>For medicine, for teaching, generally enthusiastic</a:t>
            </a:r>
          </a:p>
          <a:p>
            <a:endParaRPr lang="en-GB" sz="1200" dirty="0" smtClean="0"/>
          </a:p>
          <a:p>
            <a:pPr lvl="1" algn="r">
              <a:buNone/>
            </a:pPr>
            <a:r>
              <a:rPr lang="en-GB" sz="2000" kern="1200" dirty="0" smtClean="0">
                <a:ea typeface="+mn-ea"/>
                <a:cs typeface="+mn-cs"/>
              </a:rPr>
              <a:t>	(Sutkin, Wagner, Harris &amp; Schiffer, 2008)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b3d5f46e-1d0d-455e-94f5-0ccc5b3300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5a628104-40a6-4c96-8cfd-79452ad67b54"/>
</p:tagLst>
</file>

<file path=ppt/theme/theme1.xml><?xml version="1.0" encoding="utf-8"?>
<a:theme xmlns:a="http://schemas.openxmlformats.org/drawingml/2006/main" name="CB WMS sept2010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7030A0"/>
            </a:solidFill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CB WMS sept2010</Template>
  <TotalTime>1155</TotalTime>
  <Words>2275</Words>
  <Application>Microsoft Office PowerPoint</Application>
  <PresentationFormat>On-screen Show (4:3)</PresentationFormat>
  <Paragraphs>366</Paragraphs>
  <Slides>53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CB WMS sept2010</vt:lpstr>
      <vt:lpstr>Catherine Bennett Vinod Patel   </vt:lpstr>
      <vt:lpstr>What makes a good educational experience?</vt:lpstr>
      <vt:lpstr>Overview &amp; learning outcomes  (At the end of this session, you should be able to...) </vt:lpstr>
      <vt:lpstr>Clinicians as educators</vt:lpstr>
      <vt:lpstr>General Medical Council  Good Medical Practice</vt:lpstr>
      <vt:lpstr>Nursing and Midwifery Council  The code: Standards of conduct, performance and ethics for nurses and midwives </vt:lpstr>
      <vt:lpstr>Roles of the clinical teacher</vt:lpstr>
      <vt:lpstr>Roles of the clinical teacher</vt:lpstr>
      <vt:lpstr>What makes a good clinical teacher?</vt:lpstr>
      <vt:lpstr>Core teaching skills</vt:lpstr>
      <vt:lpstr>What do students value?</vt:lpstr>
      <vt:lpstr>Pendleton's Rules (of feedback)</vt:lpstr>
      <vt:lpstr>What makes a good clinical teacher?</vt:lpstr>
      <vt:lpstr>What makes good education?</vt:lpstr>
      <vt:lpstr>Spare Slides: reference only not used on the ETATMBA Course</vt:lpstr>
      <vt:lpstr>Understanding adult learning </vt:lpstr>
      <vt:lpstr>Understanding adult learning</vt:lpstr>
      <vt:lpstr>How do adults approach learning?  (Knowles’ andragogical assumptions)</vt:lpstr>
      <vt:lpstr>Knowles’ seven principles of adult learning</vt:lpstr>
      <vt:lpstr>What are the implications for your teaching practice?</vt:lpstr>
      <vt:lpstr>Teaching or learning?</vt:lpstr>
      <vt:lpstr>Teaching or learning?</vt:lpstr>
      <vt:lpstr>What are the differences between teaching and learning? </vt:lpstr>
      <vt:lpstr>Teacher-centred or learner-centred approach?</vt:lpstr>
      <vt:lpstr>Models of education in medicine and healthcare</vt:lpstr>
      <vt:lpstr>The learner’s journey:  </vt:lpstr>
      <vt:lpstr>The learner’s journey:  Role of the teacher - facilitating learning</vt:lpstr>
      <vt:lpstr>The learning cycle:  Responding to needs</vt:lpstr>
      <vt:lpstr>Thinking about your teaching...</vt:lpstr>
      <vt:lpstr>Developing an active approach to learning</vt:lpstr>
      <vt:lpstr>"Chinese proverb" </vt:lpstr>
      <vt:lpstr>Developing an active approach to learning: Encouraging ‘active learning’</vt:lpstr>
      <vt:lpstr>Encouraging ‘active learning’</vt:lpstr>
      <vt:lpstr>Encouraging active learning</vt:lpstr>
      <vt:lpstr>How do we learn from (clinical) experience?</vt:lpstr>
      <vt:lpstr>How do we learn from (clinical) experience?</vt:lpstr>
      <vt:lpstr>Thinking about approaches to learning and learning styles</vt:lpstr>
      <vt:lpstr>Factors influencing learning</vt:lpstr>
      <vt:lpstr>Think about how you learn…</vt:lpstr>
      <vt:lpstr>Learning styles and approaches to learning: Overview</vt:lpstr>
      <vt:lpstr>Learning styles: Overview</vt:lpstr>
      <vt:lpstr>1. VAK:  Visual – Auditory - Kinesthetic</vt:lpstr>
      <vt:lpstr>2. Entwistle’s Approaches and Study Skills Inventory for Students (ASSIST)</vt:lpstr>
      <vt:lpstr>Defining features of approaches to learning and studying </vt:lpstr>
      <vt:lpstr>Defining features of approaches to learning and studying</vt:lpstr>
      <vt:lpstr>Defining features of approaches to learning and studying</vt:lpstr>
      <vt:lpstr>3. Honey and Mumford’s Learning Styles Questionnaire (LSQ)</vt:lpstr>
      <vt:lpstr>PowerPoint Presentation</vt:lpstr>
      <vt:lpstr>Summary</vt:lpstr>
      <vt:lpstr>References</vt:lpstr>
      <vt:lpstr>References</vt:lpstr>
      <vt:lpstr>References</vt:lpstr>
      <vt:lpstr>Further reading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 Bennett</dc:creator>
  <cp:lastModifiedBy>user1</cp:lastModifiedBy>
  <cp:revision>303</cp:revision>
  <dcterms:created xsi:type="dcterms:W3CDTF">2010-09-24T13:48:09Z</dcterms:created>
  <dcterms:modified xsi:type="dcterms:W3CDTF">2013-05-25T10:33:04Z</dcterms:modified>
</cp:coreProperties>
</file>