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9"/>
  </p:notesMasterIdLst>
  <p:sldIdLst>
    <p:sldId id="256" r:id="rId2"/>
    <p:sldId id="261" r:id="rId3"/>
    <p:sldId id="269" r:id="rId4"/>
    <p:sldId id="270" r:id="rId5"/>
    <p:sldId id="257" r:id="rId6"/>
    <p:sldId id="258" r:id="rId7"/>
    <p:sldId id="259" r:id="rId8"/>
    <p:sldId id="272" r:id="rId9"/>
    <p:sldId id="260" r:id="rId10"/>
    <p:sldId id="262" r:id="rId11"/>
    <p:sldId id="263" r:id="rId12"/>
    <p:sldId id="264" r:id="rId13"/>
    <p:sldId id="265" r:id="rId14"/>
    <p:sldId id="266" r:id="rId15"/>
    <p:sldId id="267" r:id="rId16"/>
    <p:sldId id="268" r:id="rId17"/>
    <p:sldId id="271"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164" y="-10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5D3A27-994C-46C9-A0FB-52227FD8D0DC}" type="datetimeFigureOut">
              <a:rPr lang="en-GB" smtClean="0"/>
              <a:t>23/05/2013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89D8557-F0D3-4957-BC7B-6E6243ED1331}" type="slidenum">
              <a:rPr lang="en-GB" smtClean="0"/>
              <a:t>‹#›</a:t>
            </a:fld>
            <a:endParaRPr lang="en-GB"/>
          </a:p>
        </p:txBody>
      </p:sp>
    </p:spTree>
    <p:extLst>
      <p:ext uri="{BB962C8B-B14F-4D97-AF65-F5344CB8AC3E}">
        <p14:creationId xmlns:p14="http://schemas.microsoft.com/office/powerpoint/2010/main" val="5745118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u="none" strike="noStrike" kern="1200" baseline="0" dirty="0" smtClean="0">
                <a:solidFill>
                  <a:schemeClr val="tx1"/>
                </a:solidFill>
                <a:latin typeface="+mn-lt"/>
                <a:ea typeface="+mn-ea"/>
                <a:cs typeface="+mn-cs"/>
              </a:rPr>
              <a:t>Speaker’s notes:</a:t>
            </a:r>
          </a:p>
          <a:p>
            <a:endParaRPr lang="en-GB" sz="1200" b="0" i="0" u="none" strike="noStrike" kern="1200" baseline="0" dirty="0" smtClean="0">
              <a:solidFill>
                <a:schemeClr val="tx1"/>
              </a:solidFill>
              <a:latin typeface="+mn-lt"/>
              <a:ea typeface="+mn-ea"/>
              <a:cs typeface="+mn-cs"/>
            </a:endParaRPr>
          </a:p>
          <a:p>
            <a:r>
              <a:rPr lang="en-GB" sz="1800" b="0" i="0" u="none" strike="noStrike" kern="1200" baseline="0" dirty="0" smtClean="0">
                <a:solidFill>
                  <a:schemeClr val="tx1"/>
                </a:solidFill>
                <a:latin typeface="+mn-lt"/>
                <a:ea typeface="+mn-ea"/>
                <a:cs typeface="+mn-cs"/>
              </a:rPr>
              <a:t>The AAMC Project on the Clinical Education of Medical Students</a:t>
            </a:r>
            <a:endParaRPr lang="en-GB" sz="1800" dirty="0"/>
          </a:p>
        </p:txBody>
      </p:sp>
      <p:sp>
        <p:nvSpPr>
          <p:cNvPr id="4" name="Slide Number Placeholder 3"/>
          <p:cNvSpPr>
            <a:spLocks noGrp="1"/>
          </p:cNvSpPr>
          <p:nvPr>
            <p:ph type="sldNum" sz="quarter" idx="10"/>
          </p:nvPr>
        </p:nvSpPr>
        <p:spPr/>
        <p:txBody>
          <a:bodyPr/>
          <a:lstStyle/>
          <a:p>
            <a:fld id="{389D8557-F0D3-4957-BC7B-6E6243ED1331}" type="slidenum">
              <a:rPr lang="en-GB" smtClean="0"/>
              <a:t>1</a:t>
            </a:fld>
            <a:endParaRPr lang="en-GB"/>
          </a:p>
        </p:txBody>
      </p:sp>
    </p:spTree>
    <p:extLst>
      <p:ext uri="{BB962C8B-B14F-4D97-AF65-F5344CB8AC3E}">
        <p14:creationId xmlns:p14="http://schemas.microsoft.com/office/powerpoint/2010/main" val="33441521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89D8557-F0D3-4957-BC7B-6E6243ED1331}" type="slidenum">
              <a:rPr lang="en-GB" smtClean="0"/>
              <a:t>10</a:t>
            </a:fld>
            <a:endParaRPr lang="en-GB"/>
          </a:p>
        </p:txBody>
      </p:sp>
    </p:spTree>
    <p:extLst>
      <p:ext uri="{BB962C8B-B14F-4D97-AF65-F5344CB8AC3E}">
        <p14:creationId xmlns:p14="http://schemas.microsoft.com/office/powerpoint/2010/main" val="29000296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89D8557-F0D3-4957-BC7B-6E6243ED1331}" type="slidenum">
              <a:rPr lang="en-GB" smtClean="0"/>
              <a:t>11</a:t>
            </a:fld>
            <a:endParaRPr lang="en-GB"/>
          </a:p>
        </p:txBody>
      </p:sp>
    </p:spTree>
    <p:extLst>
      <p:ext uri="{BB962C8B-B14F-4D97-AF65-F5344CB8AC3E}">
        <p14:creationId xmlns:p14="http://schemas.microsoft.com/office/powerpoint/2010/main" val="32354015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89D8557-F0D3-4957-BC7B-6E6243ED1331}" type="slidenum">
              <a:rPr lang="en-GB" smtClean="0"/>
              <a:t>12</a:t>
            </a:fld>
            <a:endParaRPr lang="en-GB"/>
          </a:p>
        </p:txBody>
      </p:sp>
    </p:spTree>
    <p:extLst>
      <p:ext uri="{BB962C8B-B14F-4D97-AF65-F5344CB8AC3E}">
        <p14:creationId xmlns:p14="http://schemas.microsoft.com/office/powerpoint/2010/main" val="21833935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89D8557-F0D3-4957-BC7B-6E6243ED1331}" type="slidenum">
              <a:rPr lang="en-GB" smtClean="0"/>
              <a:t>13</a:t>
            </a:fld>
            <a:endParaRPr lang="en-GB"/>
          </a:p>
        </p:txBody>
      </p:sp>
    </p:spTree>
    <p:extLst>
      <p:ext uri="{BB962C8B-B14F-4D97-AF65-F5344CB8AC3E}">
        <p14:creationId xmlns:p14="http://schemas.microsoft.com/office/powerpoint/2010/main" val="27028645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89D8557-F0D3-4957-BC7B-6E6243ED1331}" type="slidenum">
              <a:rPr lang="en-GB" smtClean="0"/>
              <a:t>14</a:t>
            </a:fld>
            <a:endParaRPr lang="en-GB"/>
          </a:p>
        </p:txBody>
      </p:sp>
    </p:spTree>
    <p:extLst>
      <p:ext uri="{BB962C8B-B14F-4D97-AF65-F5344CB8AC3E}">
        <p14:creationId xmlns:p14="http://schemas.microsoft.com/office/powerpoint/2010/main" val="24631313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Speaker’s notes:</a:t>
            </a:r>
          </a:p>
          <a:p>
            <a:endParaRPr lang="en-GB" dirty="0" smtClean="0"/>
          </a:p>
          <a:p>
            <a:r>
              <a:rPr lang="en-GB" sz="1800" dirty="0" smtClean="0"/>
              <a:t>“Fidelity” may be defined as strict conformity</a:t>
            </a:r>
            <a:r>
              <a:rPr lang="en-GB" sz="1800" baseline="0" dirty="0" smtClean="0"/>
              <a:t> to truth of fact.</a:t>
            </a:r>
            <a:endParaRPr lang="en-GB" sz="1800" dirty="0"/>
          </a:p>
        </p:txBody>
      </p:sp>
      <p:sp>
        <p:nvSpPr>
          <p:cNvPr id="4" name="Slide Number Placeholder 3"/>
          <p:cNvSpPr>
            <a:spLocks noGrp="1"/>
          </p:cNvSpPr>
          <p:nvPr>
            <p:ph type="sldNum" sz="quarter" idx="10"/>
          </p:nvPr>
        </p:nvSpPr>
        <p:spPr/>
        <p:txBody>
          <a:bodyPr/>
          <a:lstStyle/>
          <a:p>
            <a:fld id="{389D8557-F0D3-4957-BC7B-6E6243ED1331}" type="slidenum">
              <a:rPr lang="en-GB" smtClean="0"/>
              <a:t>15</a:t>
            </a:fld>
            <a:endParaRPr lang="en-GB"/>
          </a:p>
        </p:txBody>
      </p:sp>
    </p:spTree>
    <p:extLst>
      <p:ext uri="{BB962C8B-B14F-4D97-AF65-F5344CB8AC3E}">
        <p14:creationId xmlns:p14="http://schemas.microsoft.com/office/powerpoint/2010/main" val="4912021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89D8557-F0D3-4957-BC7B-6E6243ED1331}" type="slidenum">
              <a:rPr lang="en-GB" smtClean="0"/>
              <a:t>16</a:t>
            </a:fld>
            <a:endParaRPr lang="en-GB"/>
          </a:p>
        </p:txBody>
      </p:sp>
    </p:spTree>
    <p:extLst>
      <p:ext uri="{BB962C8B-B14F-4D97-AF65-F5344CB8AC3E}">
        <p14:creationId xmlns:p14="http://schemas.microsoft.com/office/powerpoint/2010/main" val="27656646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89D8557-F0D3-4957-BC7B-6E6243ED1331}" type="slidenum">
              <a:rPr lang="en-GB" smtClean="0"/>
              <a:t>17</a:t>
            </a:fld>
            <a:endParaRPr lang="en-GB"/>
          </a:p>
        </p:txBody>
      </p:sp>
    </p:spTree>
    <p:extLst>
      <p:ext uri="{BB962C8B-B14F-4D97-AF65-F5344CB8AC3E}">
        <p14:creationId xmlns:p14="http://schemas.microsoft.com/office/powerpoint/2010/main" val="32631536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89D8557-F0D3-4957-BC7B-6E6243ED1331}" type="slidenum">
              <a:rPr lang="en-GB" smtClean="0"/>
              <a:t>2</a:t>
            </a:fld>
            <a:endParaRPr lang="en-GB"/>
          </a:p>
        </p:txBody>
      </p:sp>
    </p:spTree>
    <p:extLst>
      <p:ext uri="{BB962C8B-B14F-4D97-AF65-F5344CB8AC3E}">
        <p14:creationId xmlns:p14="http://schemas.microsoft.com/office/powerpoint/2010/main" val="31898920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89D8557-F0D3-4957-BC7B-6E6243ED1331}" type="slidenum">
              <a:rPr lang="en-GB" smtClean="0"/>
              <a:t>3</a:t>
            </a:fld>
            <a:endParaRPr lang="en-GB"/>
          </a:p>
        </p:txBody>
      </p:sp>
    </p:spTree>
    <p:extLst>
      <p:ext uri="{BB962C8B-B14F-4D97-AF65-F5344CB8AC3E}">
        <p14:creationId xmlns:p14="http://schemas.microsoft.com/office/powerpoint/2010/main" val="11213376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89D8557-F0D3-4957-BC7B-6E6243ED1331}" type="slidenum">
              <a:rPr lang="en-GB" smtClean="0"/>
              <a:t>4</a:t>
            </a:fld>
            <a:endParaRPr lang="en-GB"/>
          </a:p>
        </p:txBody>
      </p:sp>
    </p:spTree>
    <p:extLst>
      <p:ext uri="{BB962C8B-B14F-4D97-AF65-F5344CB8AC3E}">
        <p14:creationId xmlns:p14="http://schemas.microsoft.com/office/powerpoint/2010/main" val="880304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This model may be expanded or reduced depending on the background skills of the learner. Video may be used in Stages 1 and 2. As with all teaching, the learner must be given constructive feedback and allowed time for practice of the skills.</a:t>
            </a:r>
          </a:p>
          <a:p>
            <a:endParaRPr lang="en-GB" dirty="0"/>
          </a:p>
        </p:txBody>
      </p:sp>
      <p:sp>
        <p:nvSpPr>
          <p:cNvPr id="4" name="Slide Number Placeholder 3"/>
          <p:cNvSpPr>
            <a:spLocks noGrp="1"/>
          </p:cNvSpPr>
          <p:nvPr>
            <p:ph type="sldNum" sz="quarter" idx="10"/>
          </p:nvPr>
        </p:nvSpPr>
        <p:spPr/>
        <p:txBody>
          <a:bodyPr/>
          <a:lstStyle/>
          <a:p>
            <a:fld id="{389D8557-F0D3-4957-BC7B-6E6243ED1331}" type="slidenum">
              <a:rPr lang="en-GB" smtClean="0"/>
              <a:t>5</a:t>
            </a:fld>
            <a:endParaRPr lang="en-GB"/>
          </a:p>
        </p:txBody>
      </p:sp>
    </p:spTree>
    <p:extLst>
      <p:ext uri="{BB962C8B-B14F-4D97-AF65-F5344CB8AC3E}">
        <p14:creationId xmlns:p14="http://schemas.microsoft.com/office/powerpoint/2010/main" val="28488160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89D8557-F0D3-4957-BC7B-6E6243ED1331}" type="slidenum">
              <a:rPr lang="en-GB" smtClean="0"/>
              <a:t>6</a:t>
            </a:fld>
            <a:endParaRPr lang="en-GB"/>
          </a:p>
        </p:txBody>
      </p:sp>
    </p:spTree>
    <p:extLst>
      <p:ext uri="{BB962C8B-B14F-4D97-AF65-F5344CB8AC3E}">
        <p14:creationId xmlns:p14="http://schemas.microsoft.com/office/powerpoint/2010/main" val="33187124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89D8557-F0D3-4957-BC7B-6E6243ED1331}" type="slidenum">
              <a:rPr lang="en-GB" smtClean="0"/>
              <a:t>7</a:t>
            </a:fld>
            <a:endParaRPr lang="en-GB"/>
          </a:p>
        </p:txBody>
      </p:sp>
    </p:spTree>
    <p:extLst>
      <p:ext uri="{BB962C8B-B14F-4D97-AF65-F5344CB8AC3E}">
        <p14:creationId xmlns:p14="http://schemas.microsoft.com/office/powerpoint/2010/main" val="12026351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u="none" strike="noStrike" kern="1200" baseline="0" dirty="0" smtClean="0">
                <a:solidFill>
                  <a:schemeClr val="tx1"/>
                </a:solidFill>
                <a:latin typeface="+mn-lt"/>
                <a:ea typeface="+mn-ea"/>
                <a:cs typeface="+mn-cs"/>
              </a:rPr>
              <a:t>Speaker’s Notes:</a:t>
            </a:r>
          </a:p>
          <a:p>
            <a:endParaRPr lang="en-GB" sz="1200" b="0" i="0" u="none" strike="noStrike" kern="1200" baseline="0" dirty="0" smtClean="0">
              <a:solidFill>
                <a:schemeClr val="tx1"/>
              </a:solidFill>
              <a:latin typeface="+mn-lt"/>
              <a:ea typeface="+mn-ea"/>
              <a:cs typeface="+mn-cs"/>
            </a:endParaRPr>
          </a:p>
          <a:p>
            <a:pPr marL="0" indent="0">
              <a:buNone/>
            </a:pPr>
            <a:r>
              <a:rPr lang="en-GB" sz="1800" dirty="0" smtClean="0"/>
              <a:t>Bloom suggested these five levels:</a:t>
            </a:r>
          </a:p>
          <a:p>
            <a:pPr marL="514350" lvl="0" indent="-514350">
              <a:buFont typeface="+mj-lt"/>
              <a:buAutoNum type="arabicPeriod"/>
            </a:pPr>
            <a:r>
              <a:rPr lang="en-GB" sz="1800" dirty="0" smtClean="0"/>
              <a:t>Imitation (observes skill and tries to reproduce it)</a:t>
            </a:r>
          </a:p>
          <a:p>
            <a:pPr marL="514350" lvl="0" indent="-514350">
              <a:buFont typeface="+mj-lt"/>
              <a:buAutoNum type="arabicPeriod"/>
            </a:pPr>
            <a:r>
              <a:rPr lang="en-GB" sz="1800" dirty="0" smtClean="0"/>
              <a:t>Manipulation (performs skill from instruction)</a:t>
            </a:r>
          </a:p>
          <a:p>
            <a:pPr marL="514350" lvl="0" indent="-514350">
              <a:buFont typeface="+mj-lt"/>
              <a:buAutoNum type="arabicPeriod"/>
            </a:pPr>
            <a:r>
              <a:rPr lang="en-GB" sz="1800" dirty="0" smtClean="0"/>
              <a:t>Precision (reproduces skill with accuracy and proportion)</a:t>
            </a:r>
          </a:p>
          <a:p>
            <a:pPr marL="514350" lvl="0" indent="-514350">
              <a:buFont typeface="+mj-lt"/>
              <a:buAutoNum type="arabicPeriod"/>
            </a:pPr>
            <a:r>
              <a:rPr lang="en-GB" sz="1800" dirty="0" smtClean="0"/>
              <a:t>Articulation (combines one or more skills in sequence with harmony and consistency)</a:t>
            </a:r>
          </a:p>
          <a:p>
            <a:pPr marL="514350" lvl="0" indent="-514350">
              <a:buFont typeface="+mj-lt"/>
              <a:buAutoNum type="arabicPeriod"/>
            </a:pPr>
            <a:r>
              <a:rPr lang="en-GB" sz="1800" dirty="0" smtClean="0"/>
              <a:t>Naturalisation (completes skilful tasks competently and automatically).</a:t>
            </a:r>
          </a:p>
          <a:p>
            <a:r>
              <a:rPr lang="en-GB" sz="1800" b="0" i="0" u="none" strike="noStrike" kern="1200" baseline="0" dirty="0" smtClean="0">
                <a:solidFill>
                  <a:schemeClr val="tx1"/>
                </a:solidFill>
                <a:latin typeface="+mn-lt"/>
                <a:ea typeface="+mn-ea"/>
                <a:cs typeface="+mn-cs"/>
              </a:rPr>
              <a:t>Bloom B and </a:t>
            </a:r>
            <a:r>
              <a:rPr lang="en-GB" sz="1800" b="0" i="0" u="none" strike="noStrike" kern="1200" baseline="0" dirty="0" err="1" smtClean="0">
                <a:solidFill>
                  <a:schemeClr val="tx1"/>
                </a:solidFill>
                <a:latin typeface="+mn-lt"/>
                <a:ea typeface="+mn-ea"/>
                <a:cs typeface="+mn-cs"/>
              </a:rPr>
              <a:t>Kratwohl</a:t>
            </a:r>
            <a:r>
              <a:rPr lang="en-GB" sz="1800" b="0" i="0" u="none" strike="noStrike" kern="1200" baseline="0" dirty="0" smtClean="0">
                <a:solidFill>
                  <a:schemeClr val="tx1"/>
                </a:solidFill>
                <a:latin typeface="+mn-lt"/>
                <a:ea typeface="+mn-ea"/>
                <a:cs typeface="+mn-cs"/>
              </a:rPr>
              <a:t> D. Taxonomy of educational objectives: the classification of educational goals: Handbook I,</a:t>
            </a:r>
          </a:p>
          <a:p>
            <a:r>
              <a:rPr lang="en-GB" sz="1800" b="0" i="0" u="none" strike="noStrike" kern="1200" baseline="0" dirty="0" smtClean="0">
                <a:solidFill>
                  <a:schemeClr val="tx1"/>
                </a:solidFill>
                <a:latin typeface="+mn-lt"/>
                <a:ea typeface="+mn-ea"/>
                <a:cs typeface="+mn-cs"/>
              </a:rPr>
              <a:t>Cognitive Skills Domain, Longmans-Green, New York, 1956.</a:t>
            </a:r>
            <a:endParaRPr lang="en-GB" sz="1800" dirty="0"/>
          </a:p>
        </p:txBody>
      </p:sp>
      <p:sp>
        <p:nvSpPr>
          <p:cNvPr id="4" name="Slide Number Placeholder 3"/>
          <p:cNvSpPr>
            <a:spLocks noGrp="1"/>
          </p:cNvSpPr>
          <p:nvPr>
            <p:ph type="sldNum" sz="quarter" idx="10"/>
          </p:nvPr>
        </p:nvSpPr>
        <p:spPr/>
        <p:txBody>
          <a:bodyPr/>
          <a:lstStyle/>
          <a:p>
            <a:fld id="{389D8557-F0D3-4957-BC7B-6E6243ED1331}" type="slidenum">
              <a:rPr lang="en-GB" smtClean="0"/>
              <a:t>8</a:t>
            </a:fld>
            <a:endParaRPr lang="en-GB"/>
          </a:p>
        </p:txBody>
      </p:sp>
    </p:spTree>
    <p:extLst>
      <p:ext uri="{BB962C8B-B14F-4D97-AF65-F5344CB8AC3E}">
        <p14:creationId xmlns:p14="http://schemas.microsoft.com/office/powerpoint/2010/main" val="37804982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89D8557-F0D3-4957-BC7B-6E6243ED1331}" type="slidenum">
              <a:rPr lang="en-GB" smtClean="0"/>
              <a:t>9</a:t>
            </a:fld>
            <a:endParaRPr lang="en-GB"/>
          </a:p>
        </p:txBody>
      </p:sp>
    </p:spTree>
    <p:extLst>
      <p:ext uri="{BB962C8B-B14F-4D97-AF65-F5344CB8AC3E}">
        <p14:creationId xmlns:p14="http://schemas.microsoft.com/office/powerpoint/2010/main" val="28449752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75BC704-894B-41B2-976C-FB0B4458076D}" type="datetimeFigureOut">
              <a:rPr lang="en-GB" smtClean="0"/>
              <a:t>23/05/2013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F042F58-325E-4335-BE72-EB3C2129B084}" type="slidenum">
              <a:rPr lang="en-GB" smtClean="0"/>
              <a:t>‹#›</a:t>
            </a:fld>
            <a:endParaRPr lang="en-GB"/>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75BC704-894B-41B2-976C-FB0B4458076D}" type="datetimeFigureOut">
              <a:rPr lang="en-GB" smtClean="0"/>
              <a:t>23/05/2013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F042F58-325E-4335-BE72-EB3C2129B084}" type="slidenum">
              <a:rPr lang="en-GB" smtClean="0"/>
              <a:t>‹#›</a:t>
            </a:fld>
            <a:endParaRPr lang="en-GB"/>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75BC704-894B-41B2-976C-FB0B4458076D}" type="datetimeFigureOut">
              <a:rPr lang="en-GB" smtClean="0"/>
              <a:t>23/05/2013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F042F58-325E-4335-BE72-EB3C2129B084}" type="slidenum">
              <a:rPr lang="en-GB" smtClean="0"/>
              <a:t>‹#›</a:t>
            </a:fld>
            <a:endParaRPr lang="en-GB"/>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975BC704-894B-41B2-976C-FB0B4458076D}" type="datetimeFigureOut">
              <a:rPr lang="en-GB" smtClean="0"/>
              <a:t>23/05/2013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F042F58-325E-4335-BE72-EB3C2129B084}" type="slidenum">
              <a:rPr lang="en-GB" smtClean="0"/>
              <a:t>‹#›</a:t>
            </a:fld>
            <a:endParaRPr lang="en-GB"/>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5BC704-894B-41B2-976C-FB0B4458076D}" type="datetimeFigureOut">
              <a:rPr lang="en-GB" smtClean="0"/>
              <a:t>23/05/2013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F042F58-325E-4335-BE72-EB3C2129B084}" type="slidenum">
              <a:rPr lang="en-GB" smtClean="0"/>
              <a:t>‹#›</a:t>
            </a:fld>
            <a:endParaRPr lang="en-GB"/>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1pPr>
              <a:defRPr sz="18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1pPr>
              <a:defRPr sz="18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75BC704-894B-41B2-976C-FB0B4458076D}" type="datetimeFigureOut">
              <a:rPr lang="en-GB" smtClean="0"/>
              <a:t>23/05/2013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F042F58-325E-4335-BE72-EB3C2129B084}" type="slidenum">
              <a:rPr lang="en-GB" smtClean="0"/>
              <a:t>‹#›</a:t>
            </a:fld>
            <a:endParaRPr lang="en-GB"/>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09442" y="1812927"/>
            <a:ext cx="3471277"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1pPr>
              <a:defRPr sz="1800"/>
            </a:lvl1pPr>
            <a:lvl2pPr>
              <a:defRPr sz="1600"/>
            </a:lvl2pPr>
            <a:lvl3pPr>
              <a:defRPr sz="1400"/>
            </a:lvl3pPr>
            <a:lvl4pPr>
              <a:defRPr sz="1200"/>
            </a:lvl4pPr>
            <a:lvl5pPr>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63280" y="1812927"/>
            <a:ext cx="347127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1pPr>
              <a:defRPr sz="1800"/>
            </a:lvl1pPr>
            <a:lvl2pPr>
              <a:defRPr sz="1600"/>
            </a:lvl2pPr>
            <a:lvl3pPr>
              <a:defRPr sz="1400"/>
            </a:lvl3pPr>
            <a:lvl4pPr>
              <a:defRPr sz="1200"/>
            </a:lvl4pPr>
            <a:lvl5pPr>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75BC704-894B-41B2-976C-FB0B4458076D}" type="datetimeFigureOut">
              <a:rPr lang="en-GB" smtClean="0"/>
              <a:t>23/05/2013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F042F58-325E-4335-BE72-EB3C2129B084}" type="slidenum">
              <a:rPr lang="en-GB" smtClean="0"/>
              <a:t>‹#›</a:t>
            </a:fld>
            <a:endParaRPr lang="en-GB"/>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75BC704-894B-41B2-976C-FB0B4458076D}" type="datetimeFigureOut">
              <a:rPr lang="en-GB" smtClean="0"/>
              <a:t>23/05/2013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F042F58-325E-4335-BE72-EB3C2129B084}" type="slidenum">
              <a:rPr lang="en-GB" smtClean="0"/>
              <a:t>‹#›</a:t>
            </a:fld>
            <a:endParaRPr lang="en-GB"/>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5BC704-894B-41B2-976C-FB0B4458076D}" type="datetimeFigureOut">
              <a:rPr lang="en-GB" smtClean="0"/>
              <a:t>23/05/2013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F042F58-325E-4335-BE72-EB3C2129B084}" type="slidenum">
              <a:rPr lang="en-GB" smtClean="0"/>
              <a:t>‹#›</a:t>
            </a:fld>
            <a:endParaRPr lang="en-GB"/>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1pPr>
              <a:defRPr sz="1400"/>
            </a:lvl1pPr>
            <a:lvl2pPr>
              <a:defRPr sz="1200"/>
            </a:lvl2pPr>
            <a:lvl3pPr>
              <a:defRPr sz="1100"/>
            </a:lvl3pPr>
            <a:lvl4pPr>
              <a:defRPr sz="1050"/>
            </a:lvl4pPr>
            <a:lvl5pPr>
              <a:defRPr sz="105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75BC704-894B-41B2-976C-FB0B4458076D}" type="datetimeFigureOut">
              <a:rPr lang="en-GB" smtClean="0"/>
              <a:t>23/05/2013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F042F58-325E-4335-BE72-EB3C2129B084}" type="slidenum">
              <a:rPr lang="en-GB" smtClean="0"/>
              <a:t>‹#›</a:t>
            </a:fld>
            <a:endParaRPr lang="en-GB"/>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3" y="1387058"/>
            <a:ext cx="3297953"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3" y="2500312"/>
            <a:ext cx="3297954"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75BC704-894B-41B2-976C-FB0B4458076D}" type="datetimeFigureOut">
              <a:rPr lang="en-GB" smtClean="0"/>
              <a:t>23/05/2013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F042F58-325E-4335-BE72-EB3C2129B084}" type="slidenum">
              <a:rPr lang="en-GB" smtClean="0"/>
              <a:t>‹#›</a:t>
            </a:fld>
            <a:endParaRPr lang="en-GB"/>
          </a:p>
        </p:txBody>
      </p:sp>
      <p:grpSp>
        <p:nvGrpSpPr>
          <p:cNvPr id="16" name="Group 15"/>
          <p:cNvGrpSpPr/>
          <p:nvPr/>
        </p:nvGrpSpPr>
        <p:grpSpPr>
          <a:xfrm>
            <a:off x="4516154" y="994387"/>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674192" y="1601512"/>
            <a:ext cx="3429000" cy="3429000"/>
          </a:xfrm>
          <a:prstGeom prst="ellipse">
            <a:avLst/>
          </a:prstGeom>
          <a:ln w="76200">
            <a:solidFill>
              <a:schemeClr val="tx2">
                <a:lumMod val="75000"/>
              </a:schemeClr>
            </a:solidFill>
          </a:ln>
        </p:spPr>
        <p:txBody>
          <a:bodyPr/>
          <a:lstStyle/>
          <a:p>
            <a:r>
              <a:rPr lang="en-US" smtClean="0"/>
              <a:t>Click icon to add picture</a:t>
            </a:r>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56" name="Oval 55"/>
          <p:cNvSpPr>
            <a:spLocks noChangeAspect="1"/>
          </p:cNvSpPr>
          <p:nvPr/>
        </p:nvSpPr>
        <p:spPr>
          <a:xfrm>
            <a:off x="-69625" y="4042576"/>
            <a:ext cx="1743945" cy="1909234"/>
          </a:xfrm>
          <a:custGeom>
            <a:avLst/>
            <a:gdLst/>
            <a:ahLst/>
            <a:cxnLst/>
            <a:rect l="l" t="t" r="r" b="b"/>
            <a:pathLst>
              <a:path w="1743945" h="1909234">
                <a:moveTo>
                  <a:pt x="789328" y="0"/>
                </a:moveTo>
                <a:cubicBezTo>
                  <a:pt x="1316548" y="0"/>
                  <a:pt x="1743945" y="427397"/>
                  <a:pt x="1743945" y="954617"/>
                </a:cubicBezTo>
                <a:cubicBezTo>
                  <a:pt x="1743945" y="1481837"/>
                  <a:pt x="1316548" y="1909234"/>
                  <a:pt x="789328" y="1909234"/>
                </a:cubicBezTo>
                <a:cubicBezTo>
                  <a:pt x="461080" y="1909234"/>
                  <a:pt x="171527" y="1743562"/>
                  <a:pt x="0" y="1491086"/>
                </a:cubicBezTo>
                <a:lnTo>
                  <a:pt x="0" y="418149"/>
                </a:lnTo>
                <a:cubicBezTo>
                  <a:pt x="171527" y="165673"/>
                  <a:pt x="461080" y="0"/>
                  <a:pt x="789328"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3" name="Oval 52"/>
          <p:cNvSpPr>
            <a:spLocks noChangeAspect="1"/>
          </p:cNvSpPr>
          <p:nvPr/>
        </p:nvSpPr>
        <p:spPr>
          <a:xfrm>
            <a:off x="520638" y="1095310"/>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2" name="Oval 51"/>
          <p:cNvSpPr>
            <a:spLocks noChangeAspect="1"/>
          </p:cNvSpPr>
          <p:nvPr/>
        </p:nvSpPr>
        <p:spPr>
          <a:xfrm>
            <a:off x="1878729" y="282933"/>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4" name="Oval 53"/>
          <p:cNvSpPr>
            <a:spLocks noChangeAspect="1"/>
          </p:cNvSpPr>
          <p:nvPr/>
        </p:nvSpPr>
        <p:spPr>
          <a:xfrm>
            <a:off x="520637" y="5729135"/>
            <a:ext cx="1909234" cy="1193756"/>
          </a:xfrm>
          <a:custGeom>
            <a:avLst/>
            <a:gdLst/>
            <a:ahLst/>
            <a:cxnLst/>
            <a:rect l="l" t="t" r="r" b="b"/>
            <a:pathLst>
              <a:path w="1909234" h="1193756">
                <a:moveTo>
                  <a:pt x="954617" y="0"/>
                </a:moveTo>
                <a:cubicBezTo>
                  <a:pt x="1481837" y="0"/>
                  <a:pt x="1909234" y="427397"/>
                  <a:pt x="1909234" y="954617"/>
                </a:cubicBezTo>
                <a:cubicBezTo>
                  <a:pt x="1909234" y="1037305"/>
                  <a:pt x="1898721" y="1117537"/>
                  <a:pt x="1877819" y="1193756"/>
                </a:cubicBezTo>
                <a:lnTo>
                  <a:pt x="31415" y="1193756"/>
                </a:lnTo>
                <a:cubicBezTo>
                  <a:pt x="10513" y="1117537"/>
                  <a:pt x="0" y="1037305"/>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0" name="Oval 129"/>
          <p:cNvSpPr>
            <a:spLocks noChangeAspect="1"/>
          </p:cNvSpPr>
          <p:nvPr/>
        </p:nvSpPr>
        <p:spPr>
          <a:xfrm>
            <a:off x="-46711" y="-61709"/>
            <a:ext cx="1449107" cy="1677064"/>
          </a:xfrm>
          <a:custGeom>
            <a:avLst/>
            <a:gdLst/>
            <a:ahLst/>
            <a:cxnLst/>
            <a:rect l="l" t="t" r="r" b="b"/>
            <a:pathLst>
              <a:path w="1449107" h="1677064">
                <a:moveTo>
                  <a:pt x="0" y="0"/>
                </a:moveTo>
                <a:lnTo>
                  <a:pt x="1112019" y="0"/>
                </a:lnTo>
                <a:cubicBezTo>
                  <a:pt x="1319407" y="171874"/>
                  <a:pt x="1449107" y="432014"/>
                  <a:pt x="1449107" y="722447"/>
                </a:cubicBezTo>
                <a:cubicBezTo>
                  <a:pt x="1449107" y="1249667"/>
                  <a:pt x="1021710" y="1677064"/>
                  <a:pt x="494490" y="1677064"/>
                </a:cubicBezTo>
                <a:cubicBezTo>
                  <a:pt x="313232" y="1677064"/>
                  <a:pt x="143772" y="1626546"/>
                  <a:pt x="0" y="1537872"/>
                </a:cubicBezTo>
                <a:close/>
              </a:path>
            </a:pathLst>
          </a:custGeom>
          <a:solidFill>
            <a:schemeClr val="tx2">
              <a:lumMod val="75000"/>
              <a:alpha val="14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1" name="Oval 130"/>
          <p:cNvSpPr>
            <a:spLocks noChangeAspect="1"/>
          </p:cNvSpPr>
          <p:nvPr/>
        </p:nvSpPr>
        <p:spPr>
          <a:xfrm>
            <a:off x="924113" y="-161623"/>
            <a:ext cx="1909233" cy="1909233"/>
          </a:xfrm>
          <a:prstGeom prst="ellipse">
            <a:avLst/>
          </a:prstGeom>
          <a:solidFill>
            <a:schemeClr val="tx2">
              <a:lumMod val="75000"/>
              <a:alpha val="2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2" name="Oval 131"/>
          <p:cNvSpPr>
            <a:spLocks noChangeAspect="1"/>
          </p:cNvSpPr>
          <p:nvPr/>
        </p:nvSpPr>
        <p:spPr>
          <a:xfrm>
            <a:off x="0" y="66073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3" name="Oval 132"/>
          <p:cNvSpPr>
            <a:spLocks noChangeAspect="1"/>
          </p:cNvSpPr>
          <p:nvPr/>
        </p:nvSpPr>
        <p:spPr>
          <a:xfrm>
            <a:off x="7497531" y="-61709"/>
            <a:ext cx="1694467" cy="1677064"/>
          </a:xfrm>
          <a:custGeom>
            <a:avLst/>
            <a:gdLst/>
            <a:ahLst/>
            <a:cxnLst/>
            <a:rect l="l" t="t" r="r" b="b"/>
            <a:pathLst>
              <a:path w="1694467" h="1677064">
                <a:moveTo>
                  <a:pt x="337088" y="0"/>
                </a:moveTo>
                <a:lnTo>
                  <a:pt x="1573463" y="0"/>
                </a:lnTo>
                <a:cubicBezTo>
                  <a:pt x="1618202" y="37449"/>
                  <a:pt x="1658454" y="79950"/>
                  <a:pt x="1694467" y="126010"/>
                </a:cubicBezTo>
                <a:lnTo>
                  <a:pt x="1694467" y="1318884"/>
                </a:lnTo>
                <a:cubicBezTo>
                  <a:pt x="1522840" y="1538397"/>
                  <a:pt x="1254922" y="1677064"/>
                  <a:pt x="954617" y="1677064"/>
                </a:cubicBezTo>
                <a:cubicBezTo>
                  <a:pt x="427397" y="1677064"/>
                  <a:pt x="0" y="1249667"/>
                  <a:pt x="0" y="722447"/>
                </a:cubicBezTo>
                <a:cubicBezTo>
                  <a:pt x="0" y="432014"/>
                  <a:pt x="129700" y="171874"/>
                  <a:pt x="337088" y="0"/>
                </a:cubicBezTo>
                <a:close/>
              </a:path>
            </a:pathLst>
          </a:custGeom>
          <a:solidFill>
            <a:schemeClr val="accent3">
              <a:lumMod val="60000"/>
              <a:lumOff val="40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4" name="Oval 133"/>
          <p:cNvSpPr>
            <a:spLocks noChangeAspect="1"/>
          </p:cNvSpPr>
          <p:nvPr/>
        </p:nvSpPr>
        <p:spPr>
          <a:xfrm>
            <a:off x="6117502" y="-61708"/>
            <a:ext cx="1909234" cy="1705448"/>
          </a:xfrm>
          <a:custGeom>
            <a:avLst/>
            <a:gdLst/>
            <a:ahLst/>
            <a:cxnLst/>
            <a:rect l="l" t="t" r="r" b="b"/>
            <a:pathLst>
              <a:path w="1909234" h="1705448">
                <a:moveTo>
                  <a:pt x="371490" y="0"/>
                </a:moveTo>
                <a:lnTo>
                  <a:pt x="1537745" y="0"/>
                </a:lnTo>
                <a:cubicBezTo>
                  <a:pt x="1764760" y="171517"/>
                  <a:pt x="1909234" y="444302"/>
                  <a:pt x="1909234" y="750831"/>
                </a:cubicBezTo>
                <a:cubicBezTo>
                  <a:pt x="1909234" y="1278051"/>
                  <a:pt x="1481837" y="1705448"/>
                  <a:pt x="954617" y="1705448"/>
                </a:cubicBezTo>
                <a:cubicBezTo>
                  <a:pt x="427397" y="1705448"/>
                  <a:pt x="0" y="1278051"/>
                  <a:pt x="0" y="750831"/>
                </a:cubicBezTo>
                <a:cubicBezTo>
                  <a:pt x="0" y="444302"/>
                  <a:pt x="144474" y="171517"/>
                  <a:pt x="371490" y="0"/>
                </a:cubicBezTo>
                <a:close/>
              </a:path>
            </a:pathLst>
          </a:cu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5" name="Oval 134"/>
          <p:cNvSpPr>
            <a:spLocks noChangeAspect="1"/>
          </p:cNvSpPr>
          <p:nvPr/>
        </p:nvSpPr>
        <p:spPr>
          <a:xfrm>
            <a:off x="7494454" y="1095309"/>
            <a:ext cx="1697544" cy="1909234"/>
          </a:xfrm>
          <a:custGeom>
            <a:avLst/>
            <a:gdLst/>
            <a:ahLst/>
            <a:cxnLst/>
            <a:rect l="l" t="t" r="r" b="b"/>
            <a:pathLst>
              <a:path w="1697544" h="1909234">
                <a:moveTo>
                  <a:pt x="954617" y="0"/>
                </a:moveTo>
                <a:cubicBezTo>
                  <a:pt x="1256666" y="0"/>
                  <a:pt x="1525952" y="140283"/>
                  <a:pt x="1697544" y="361910"/>
                </a:cubicBezTo>
                <a:lnTo>
                  <a:pt x="1697544" y="1547324"/>
                </a:lnTo>
                <a:cubicBezTo>
                  <a:pt x="1525952" y="1768951"/>
                  <a:pt x="1256666" y="1909234"/>
                  <a:pt x="954617" y="1909234"/>
                </a:cubicBezTo>
                <a:cubicBezTo>
                  <a:pt x="427397" y="1909234"/>
                  <a:pt x="0" y="1481837"/>
                  <a:pt x="0" y="954617"/>
                </a:cubicBezTo>
                <a:cubicBezTo>
                  <a:pt x="0" y="427397"/>
                  <a:pt x="427397" y="0"/>
                  <a:pt x="954617" y="0"/>
                </a:cubicBezTo>
                <a:close/>
              </a:path>
            </a:pathLst>
          </a:cu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6" name="Oval 135"/>
          <p:cNvSpPr>
            <a:spLocks noChangeAspect="1"/>
          </p:cNvSpPr>
          <p:nvPr/>
        </p:nvSpPr>
        <p:spPr>
          <a:xfrm>
            <a:off x="8056674" y="5140346"/>
            <a:ext cx="1137194" cy="1759729"/>
          </a:xfrm>
          <a:custGeom>
            <a:avLst/>
            <a:gdLst/>
            <a:ahLst/>
            <a:cxnLst/>
            <a:rect l="l" t="t" r="r" b="b"/>
            <a:pathLst>
              <a:path w="1137194" h="1759729">
                <a:moveTo>
                  <a:pt x="954617" y="0"/>
                </a:moveTo>
                <a:cubicBezTo>
                  <a:pt x="1017088" y="0"/>
                  <a:pt x="1078157" y="6001"/>
                  <a:pt x="1137194" y="17897"/>
                </a:cubicBezTo>
                <a:lnTo>
                  <a:pt x="1137194" y="1759729"/>
                </a:lnTo>
                <a:lnTo>
                  <a:pt x="443151" y="1759729"/>
                </a:lnTo>
                <a:cubicBezTo>
                  <a:pt x="176544" y="1591075"/>
                  <a:pt x="0" y="1293463"/>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7" name="Oval 136"/>
          <p:cNvSpPr>
            <a:spLocks noChangeAspect="1"/>
          </p:cNvSpPr>
          <p:nvPr/>
        </p:nvSpPr>
        <p:spPr>
          <a:xfrm>
            <a:off x="6661711" y="4362912"/>
            <a:ext cx="1909233" cy="1909233"/>
          </a:xfrm>
          <a:prstGeom prst="ellipse">
            <a:avLst/>
          </a:prstGeom>
          <a:solidFill>
            <a:schemeClr val="tx2">
              <a:lumMod val="75000"/>
              <a:alpha val="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8" name="Oval 137"/>
          <p:cNvSpPr>
            <a:spLocks noChangeAspect="1"/>
          </p:cNvSpPr>
          <p:nvPr/>
        </p:nvSpPr>
        <p:spPr>
          <a:xfrm>
            <a:off x="-69625" y="4948766"/>
            <a:ext cx="1353860" cy="1909234"/>
          </a:xfrm>
          <a:custGeom>
            <a:avLst/>
            <a:gdLst/>
            <a:ahLst/>
            <a:cxnLst/>
            <a:rect l="l" t="t" r="r" b="b"/>
            <a:pathLst>
              <a:path w="1353860" h="1909234">
                <a:moveTo>
                  <a:pt x="399243" y="0"/>
                </a:moveTo>
                <a:cubicBezTo>
                  <a:pt x="926463" y="0"/>
                  <a:pt x="1353860" y="427397"/>
                  <a:pt x="1353860" y="954617"/>
                </a:cubicBezTo>
                <a:cubicBezTo>
                  <a:pt x="1353860" y="1481837"/>
                  <a:pt x="926463" y="1909234"/>
                  <a:pt x="399243" y="1909234"/>
                </a:cubicBezTo>
                <a:cubicBezTo>
                  <a:pt x="256544" y="1909234"/>
                  <a:pt x="121158" y="1877924"/>
                  <a:pt x="0" y="1820890"/>
                </a:cubicBezTo>
                <a:lnTo>
                  <a:pt x="0" y="88345"/>
                </a:lnTo>
                <a:cubicBezTo>
                  <a:pt x="121158" y="31311"/>
                  <a:pt x="256544" y="0"/>
                  <a:pt x="399243"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9" name="Oval 138"/>
          <p:cNvSpPr>
            <a:spLocks noChangeAspect="1"/>
          </p:cNvSpPr>
          <p:nvPr/>
        </p:nvSpPr>
        <p:spPr>
          <a:xfrm>
            <a:off x="708471" y="4790336"/>
            <a:ext cx="1909233" cy="1909233"/>
          </a:xfrm>
          <a:prstGeom prst="ellipse">
            <a:avLst/>
          </a:pr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0" name="Oval 139"/>
          <p:cNvSpPr>
            <a:spLocks noChangeAspect="1"/>
          </p:cNvSpPr>
          <p:nvPr/>
        </p:nvSpPr>
        <p:spPr>
          <a:xfrm>
            <a:off x="6117503" y="78398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1" name="Oval 140"/>
          <p:cNvSpPr>
            <a:spLocks noChangeAspect="1"/>
          </p:cNvSpPr>
          <p:nvPr/>
        </p:nvSpPr>
        <p:spPr>
          <a:xfrm>
            <a:off x="6459053" y="5140346"/>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18" name="Oval 117"/>
          <p:cNvSpPr>
            <a:spLocks noChangeAspect="1"/>
          </p:cNvSpPr>
          <p:nvPr/>
        </p:nvSpPr>
        <p:spPr>
          <a:xfrm>
            <a:off x="8398204" y="597861"/>
            <a:ext cx="793794" cy="1252918"/>
          </a:xfrm>
          <a:custGeom>
            <a:avLst/>
            <a:gdLst/>
            <a:ahLst/>
            <a:cxnLst/>
            <a:rect l="l" t="t" r="r" b="b"/>
            <a:pathLst>
              <a:path w="793794" h="1252918">
                <a:moveTo>
                  <a:pt x="626459" y="0"/>
                </a:moveTo>
                <a:cubicBezTo>
                  <a:pt x="684682" y="0"/>
                  <a:pt x="741049" y="7943"/>
                  <a:pt x="793794" y="25480"/>
                </a:cubicBezTo>
                <a:lnTo>
                  <a:pt x="793794" y="1227438"/>
                </a:lnTo>
                <a:cubicBezTo>
                  <a:pt x="741049" y="1244975"/>
                  <a:pt x="684682" y="1252918"/>
                  <a:pt x="626459" y="1252918"/>
                </a:cubicBezTo>
                <a:cubicBezTo>
                  <a:pt x="280475" y="1252918"/>
                  <a:pt x="0" y="972443"/>
                  <a:pt x="0" y="626459"/>
                </a:cubicBezTo>
                <a:cubicBezTo>
                  <a:pt x="0" y="280475"/>
                  <a:pt x="280475" y="0"/>
                  <a:pt x="626459"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9" name="Oval 118"/>
          <p:cNvSpPr>
            <a:spLocks noChangeAspect="1"/>
          </p:cNvSpPr>
          <p:nvPr/>
        </p:nvSpPr>
        <p:spPr>
          <a:xfrm>
            <a:off x="6350100" y="206512"/>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0" name="Oval 119"/>
          <p:cNvSpPr>
            <a:spLocks noChangeAspect="1"/>
          </p:cNvSpPr>
          <p:nvPr/>
        </p:nvSpPr>
        <p:spPr>
          <a:xfrm>
            <a:off x="6872127" y="1450645"/>
            <a:ext cx="1218253" cy="1218253"/>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1" name="Oval 120"/>
          <p:cNvSpPr>
            <a:spLocks noChangeAspect="1"/>
          </p:cNvSpPr>
          <p:nvPr/>
        </p:nvSpPr>
        <p:spPr>
          <a:xfrm>
            <a:off x="7219068" y="2049927"/>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2" name="Oval 121"/>
          <p:cNvSpPr>
            <a:spLocks noChangeAspect="1"/>
          </p:cNvSpPr>
          <p:nvPr/>
        </p:nvSpPr>
        <p:spPr>
          <a:xfrm>
            <a:off x="7749416" y="2661634"/>
            <a:ext cx="721308" cy="721308"/>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3" name="Oval 122"/>
          <p:cNvSpPr>
            <a:spLocks noChangeAspect="1"/>
          </p:cNvSpPr>
          <p:nvPr/>
        </p:nvSpPr>
        <p:spPr>
          <a:xfrm>
            <a:off x="685054" y="-100976"/>
            <a:ext cx="1193676" cy="697815"/>
          </a:xfrm>
          <a:custGeom>
            <a:avLst/>
            <a:gdLst/>
            <a:ahLst/>
            <a:cxnLst/>
            <a:rect l="l" t="t" r="r" b="b"/>
            <a:pathLst>
              <a:path w="1193676" h="697815">
                <a:moveTo>
                  <a:pt x="10179" y="0"/>
                </a:moveTo>
                <a:lnTo>
                  <a:pt x="1183497" y="0"/>
                </a:lnTo>
                <a:cubicBezTo>
                  <a:pt x="1190746" y="32633"/>
                  <a:pt x="1193676" y="66463"/>
                  <a:pt x="1193676" y="100977"/>
                </a:cubicBezTo>
                <a:cubicBezTo>
                  <a:pt x="1193676" y="430602"/>
                  <a:pt x="926463" y="697815"/>
                  <a:pt x="596838" y="697815"/>
                </a:cubicBezTo>
                <a:cubicBezTo>
                  <a:pt x="267213" y="697815"/>
                  <a:pt x="0" y="430602"/>
                  <a:pt x="0" y="100977"/>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4" name="Oval 123"/>
          <p:cNvSpPr>
            <a:spLocks noChangeAspect="1"/>
          </p:cNvSpPr>
          <p:nvPr/>
        </p:nvSpPr>
        <p:spPr>
          <a:xfrm>
            <a:off x="1502638" y="-100976"/>
            <a:ext cx="1029028" cy="459889"/>
          </a:xfrm>
          <a:custGeom>
            <a:avLst/>
            <a:gdLst/>
            <a:ahLst/>
            <a:cxnLst/>
            <a:rect l="l" t="t" r="r" b="b"/>
            <a:pathLst>
              <a:path w="1029028" h="459889">
                <a:moveTo>
                  <a:pt x="0" y="0"/>
                </a:moveTo>
                <a:lnTo>
                  <a:pt x="1029028" y="0"/>
                </a:lnTo>
                <a:cubicBezTo>
                  <a:pt x="1001386" y="259074"/>
                  <a:pt x="781401" y="459889"/>
                  <a:pt x="514514" y="459889"/>
                </a:cubicBezTo>
                <a:cubicBezTo>
                  <a:pt x="247627" y="459889"/>
                  <a:pt x="27642" y="259074"/>
                  <a:pt x="0"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5" name="Oval 124"/>
          <p:cNvSpPr>
            <a:spLocks noChangeAspect="1"/>
          </p:cNvSpPr>
          <p:nvPr/>
        </p:nvSpPr>
        <p:spPr>
          <a:xfrm>
            <a:off x="-69624" y="-100976"/>
            <a:ext cx="590263" cy="612289"/>
          </a:xfrm>
          <a:custGeom>
            <a:avLst/>
            <a:gdLst/>
            <a:ahLst/>
            <a:cxnLst/>
            <a:rect l="l" t="t" r="r" b="b"/>
            <a:pathLst>
              <a:path w="590263" h="612289">
                <a:moveTo>
                  <a:pt x="0" y="0"/>
                </a:moveTo>
                <a:lnTo>
                  <a:pt x="581024" y="0"/>
                </a:lnTo>
                <a:cubicBezTo>
                  <a:pt x="587493" y="29611"/>
                  <a:pt x="590263" y="60308"/>
                  <a:pt x="590263" y="91651"/>
                </a:cubicBezTo>
                <a:cubicBezTo>
                  <a:pt x="590263" y="379191"/>
                  <a:pt x="357165" y="612289"/>
                  <a:pt x="69625" y="612289"/>
                </a:cubicBezTo>
                <a:lnTo>
                  <a:pt x="0" y="605270"/>
                </a:ln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6" name="Oval 125"/>
          <p:cNvSpPr>
            <a:spLocks noChangeAspect="1"/>
          </p:cNvSpPr>
          <p:nvPr/>
        </p:nvSpPr>
        <p:spPr>
          <a:xfrm>
            <a:off x="277432" y="4321783"/>
            <a:ext cx="1396887" cy="1396887"/>
          </a:xfrm>
          <a:prstGeom prst="ellipse">
            <a:avLst/>
          </a:pr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7" name="Oval 126"/>
          <p:cNvSpPr>
            <a:spLocks noChangeAspect="1"/>
          </p:cNvSpPr>
          <p:nvPr/>
        </p:nvSpPr>
        <p:spPr>
          <a:xfrm>
            <a:off x="5792131" y="6489965"/>
            <a:ext cx="1115939" cy="443769"/>
          </a:xfrm>
          <a:custGeom>
            <a:avLst/>
            <a:gdLst/>
            <a:ahLst/>
            <a:cxnLst/>
            <a:rect l="l" t="t" r="r" b="b"/>
            <a:pathLst>
              <a:path w="1115939" h="443769">
                <a:moveTo>
                  <a:pt x="557969" y="0"/>
                </a:moveTo>
                <a:cubicBezTo>
                  <a:pt x="830120" y="0"/>
                  <a:pt x="1058049" y="189335"/>
                  <a:pt x="1115939" y="443769"/>
                </a:cubicBezTo>
                <a:lnTo>
                  <a:pt x="0" y="443769"/>
                </a:lnTo>
                <a:cubicBezTo>
                  <a:pt x="57889" y="189335"/>
                  <a:pt x="285818" y="0"/>
                  <a:pt x="55796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8" name="Oval 127"/>
          <p:cNvSpPr>
            <a:spLocks noChangeAspect="1"/>
          </p:cNvSpPr>
          <p:nvPr/>
        </p:nvSpPr>
        <p:spPr>
          <a:xfrm>
            <a:off x="6127999" y="6408840"/>
            <a:ext cx="1237019" cy="524894"/>
          </a:xfrm>
          <a:custGeom>
            <a:avLst/>
            <a:gdLst/>
            <a:ahLst/>
            <a:cxnLst/>
            <a:rect l="l" t="t" r="r" b="b"/>
            <a:pathLst>
              <a:path w="1237019" h="524894">
                <a:moveTo>
                  <a:pt x="618509" y="0"/>
                </a:moveTo>
                <a:cubicBezTo>
                  <a:pt x="930325" y="0"/>
                  <a:pt x="1189147" y="226891"/>
                  <a:pt x="1237019" y="524894"/>
                </a:cubicBezTo>
                <a:lnTo>
                  <a:pt x="0" y="524894"/>
                </a:lnTo>
                <a:cubicBezTo>
                  <a:pt x="47872" y="226891"/>
                  <a:pt x="306694" y="0"/>
                  <a:pt x="61850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9" name="Oval 128"/>
          <p:cNvSpPr>
            <a:spLocks noChangeAspect="1"/>
          </p:cNvSpPr>
          <p:nvPr/>
        </p:nvSpPr>
        <p:spPr>
          <a:xfrm>
            <a:off x="7577655" y="6408841"/>
            <a:ext cx="1211408" cy="524893"/>
          </a:xfrm>
          <a:custGeom>
            <a:avLst/>
            <a:gdLst/>
            <a:ahLst/>
            <a:cxnLst/>
            <a:rect l="l" t="t" r="r" b="b"/>
            <a:pathLst>
              <a:path w="1211408" h="524893">
                <a:moveTo>
                  <a:pt x="605704" y="0"/>
                </a:moveTo>
                <a:cubicBezTo>
                  <a:pt x="914574" y="0"/>
                  <a:pt x="1170243" y="227782"/>
                  <a:pt x="1211408" y="524893"/>
                </a:cubicBezTo>
                <a:lnTo>
                  <a:pt x="0" y="524893"/>
                </a:lnTo>
                <a:cubicBezTo>
                  <a:pt x="41165" y="227782"/>
                  <a:pt x="296834" y="0"/>
                  <a:pt x="605704"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7" name="Oval 96"/>
          <p:cNvSpPr>
            <a:spLocks noChangeAspect="1"/>
          </p:cNvSpPr>
          <p:nvPr/>
        </p:nvSpPr>
        <p:spPr>
          <a:xfrm>
            <a:off x="11073" y="4941986"/>
            <a:ext cx="611230" cy="61123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8" name="Oval 97"/>
          <p:cNvSpPr>
            <a:spLocks noChangeAspect="1"/>
          </p:cNvSpPr>
          <p:nvPr/>
        </p:nvSpPr>
        <p:spPr>
          <a:xfrm>
            <a:off x="-69625" y="6172569"/>
            <a:ext cx="778097" cy="750322"/>
          </a:xfrm>
          <a:custGeom>
            <a:avLst/>
            <a:gdLst/>
            <a:ahLst/>
            <a:cxnLst/>
            <a:rect l="l" t="t" r="r" b="b"/>
            <a:pathLst>
              <a:path w="778097" h="750322">
                <a:moveTo>
                  <a:pt x="261411" y="0"/>
                </a:moveTo>
                <a:cubicBezTo>
                  <a:pt x="546769" y="0"/>
                  <a:pt x="778097" y="231328"/>
                  <a:pt x="778097" y="516686"/>
                </a:cubicBezTo>
                <a:cubicBezTo>
                  <a:pt x="778097" y="601179"/>
                  <a:pt x="757816" y="680934"/>
                  <a:pt x="719843" y="750322"/>
                </a:cubicBezTo>
                <a:lnTo>
                  <a:pt x="0" y="750322"/>
                </a:lnTo>
                <a:lnTo>
                  <a:pt x="0" y="73330"/>
                </a:lnTo>
                <a:cubicBezTo>
                  <a:pt x="75863" y="26083"/>
                  <a:pt x="165591" y="0"/>
                  <a:pt x="261411"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9" name="Oval 98"/>
          <p:cNvSpPr>
            <a:spLocks noChangeAspect="1"/>
          </p:cNvSpPr>
          <p:nvPr/>
        </p:nvSpPr>
        <p:spPr>
          <a:xfrm>
            <a:off x="-69625" y="5158575"/>
            <a:ext cx="563524" cy="897560"/>
          </a:xfrm>
          <a:custGeom>
            <a:avLst/>
            <a:gdLst/>
            <a:ahLst/>
            <a:cxnLst/>
            <a:rect l="l" t="t" r="r" b="b"/>
            <a:pathLst>
              <a:path w="563524" h="897560">
                <a:moveTo>
                  <a:pt x="114744" y="0"/>
                </a:moveTo>
                <a:cubicBezTo>
                  <a:pt x="362598" y="0"/>
                  <a:pt x="563524" y="200926"/>
                  <a:pt x="563524" y="448780"/>
                </a:cubicBezTo>
                <a:cubicBezTo>
                  <a:pt x="563524" y="696634"/>
                  <a:pt x="362598" y="897560"/>
                  <a:pt x="114744" y="897560"/>
                </a:cubicBezTo>
                <a:cubicBezTo>
                  <a:pt x="74918" y="897560"/>
                  <a:pt x="36304" y="892373"/>
                  <a:pt x="0" y="880900"/>
                </a:cubicBezTo>
                <a:lnTo>
                  <a:pt x="0" y="16661"/>
                </a:lnTo>
                <a:cubicBezTo>
                  <a:pt x="36304" y="5188"/>
                  <a:pt x="74918" y="0"/>
                  <a:pt x="114744"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0" name="Oval 99"/>
          <p:cNvSpPr>
            <a:spLocks noChangeAspect="1"/>
          </p:cNvSpPr>
          <p:nvPr/>
        </p:nvSpPr>
        <p:spPr>
          <a:xfrm>
            <a:off x="-25758" y="482386"/>
            <a:ext cx="598416" cy="905704"/>
          </a:xfrm>
          <a:custGeom>
            <a:avLst/>
            <a:gdLst/>
            <a:ahLst/>
            <a:cxnLst/>
            <a:rect l="l" t="t" r="r" b="b"/>
            <a:pathLst>
              <a:path w="598416" h="905704">
                <a:moveTo>
                  <a:pt x="145564" y="0"/>
                </a:moveTo>
                <a:cubicBezTo>
                  <a:pt x="395667" y="0"/>
                  <a:pt x="598416" y="202749"/>
                  <a:pt x="598416" y="452852"/>
                </a:cubicBezTo>
                <a:cubicBezTo>
                  <a:pt x="598416" y="702955"/>
                  <a:pt x="395667" y="905704"/>
                  <a:pt x="145564" y="905704"/>
                </a:cubicBezTo>
                <a:cubicBezTo>
                  <a:pt x="94398" y="905704"/>
                  <a:pt x="45214" y="897218"/>
                  <a:pt x="0" y="879648"/>
                </a:cubicBezTo>
                <a:lnTo>
                  <a:pt x="0" y="26056"/>
                </a:lnTo>
                <a:cubicBezTo>
                  <a:pt x="45214" y="8486"/>
                  <a:pt x="94398" y="0"/>
                  <a:pt x="145564" y="0"/>
                </a:cubicBezTo>
                <a:close/>
              </a:path>
            </a:pathLst>
          </a:cu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1" name="Oval 100"/>
          <p:cNvSpPr>
            <a:spLocks noChangeAspect="1"/>
          </p:cNvSpPr>
          <p:nvPr/>
        </p:nvSpPr>
        <p:spPr>
          <a:xfrm>
            <a:off x="474208" y="836793"/>
            <a:ext cx="910817" cy="910817"/>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2" name="Oval 101"/>
          <p:cNvSpPr>
            <a:spLocks noChangeAspect="1"/>
          </p:cNvSpPr>
          <p:nvPr/>
        </p:nvSpPr>
        <p:spPr>
          <a:xfrm>
            <a:off x="319223" y="1452260"/>
            <a:ext cx="772993" cy="772993"/>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3" name="Oval 102"/>
          <p:cNvSpPr>
            <a:spLocks noChangeAspect="1"/>
          </p:cNvSpPr>
          <p:nvPr/>
        </p:nvSpPr>
        <p:spPr>
          <a:xfrm>
            <a:off x="371257" y="1886983"/>
            <a:ext cx="610366" cy="610366"/>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4" name="Oval 103"/>
          <p:cNvSpPr>
            <a:spLocks noChangeAspect="1"/>
          </p:cNvSpPr>
          <p:nvPr/>
        </p:nvSpPr>
        <p:spPr>
          <a:xfrm>
            <a:off x="154676" y="1919682"/>
            <a:ext cx="521764" cy="52176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5" name="Oval 104"/>
          <p:cNvSpPr>
            <a:spLocks noChangeAspect="1"/>
          </p:cNvSpPr>
          <p:nvPr/>
        </p:nvSpPr>
        <p:spPr>
          <a:xfrm>
            <a:off x="7302517" y="-61709"/>
            <a:ext cx="910818" cy="750833"/>
          </a:xfrm>
          <a:custGeom>
            <a:avLst/>
            <a:gdLst/>
            <a:ahLst/>
            <a:cxnLst/>
            <a:rect l="l" t="t" r="r" b="b"/>
            <a:pathLst>
              <a:path w="910818" h="750833">
                <a:moveTo>
                  <a:pt x="111441" y="0"/>
                </a:moveTo>
                <a:lnTo>
                  <a:pt x="799378" y="0"/>
                </a:lnTo>
                <a:cubicBezTo>
                  <a:pt x="869408" y="78400"/>
                  <a:pt x="910818" y="182076"/>
                  <a:pt x="910818" y="295424"/>
                </a:cubicBezTo>
                <a:cubicBezTo>
                  <a:pt x="910818" y="546939"/>
                  <a:pt x="706924" y="750833"/>
                  <a:pt x="455409" y="750833"/>
                </a:cubicBezTo>
                <a:cubicBezTo>
                  <a:pt x="203894" y="750833"/>
                  <a:pt x="0" y="546939"/>
                  <a:pt x="0" y="295424"/>
                </a:cubicBezTo>
                <a:cubicBezTo>
                  <a:pt x="0" y="182076"/>
                  <a:pt x="41410" y="78400"/>
                  <a:pt x="111441"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6" name="Oval 105"/>
          <p:cNvSpPr>
            <a:spLocks noChangeAspect="1"/>
          </p:cNvSpPr>
          <p:nvPr/>
        </p:nvSpPr>
        <p:spPr>
          <a:xfrm>
            <a:off x="8718124" y="-61709"/>
            <a:ext cx="473874" cy="613011"/>
          </a:xfrm>
          <a:custGeom>
            <a:avLst/>
            <a:gdLst/>
            <a:ahLst/>
            <a:cxnLst/>
            <a:rect l="l" t="t" r="r" b="b"/>
            <a:pathLst>
              <a:path w="473874" h="613011">
                <a:moveTo>
                  <a:pt x="29684" y="0"/>
                </a:moveTo>
                <a:lnTo>
                  <a:pt x="473874" y="0"/>
                </a:lnTo>
                <a:lnTo>
                  <a:pt x="473874" y="611150"/>
                </a:lnTo>
                <a:cubicBezTo>
                  <a:pt x="467789" y="612887"/>
                  <a:pt x="461614" y="613011"/>
                  <a:pt x="455409" y="613011"/>
                </a:cubicBezTo>
                <a:cubicBezTo>
                  <a:pt x="203894" y="613011"/>
                  <a:pt x="0" y="409117"/>
                  <a:pt x="0" y="157602"/>
                </a:cubicBezTo>
                <a:cubicBezTo>
                  <a:pt x="0" y="101995"/>
                  <a:pt x="9966" y="48716"/>
                  <a:pt x="29684"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7" name="Oval 106"/>
          <p:cNvSpPr>
            <a:spLocks noChangeAspect="1"/>
          </p:cNvSpPr>
          <p:nvPr/>
        </p:nvSpPr>
        <p:spPr>
          <a:xfrm>
            <a:off x="7748238" y="282933"/>
            <a:ext cx="1128521" cy="1128521"/>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8" name="Oval 107"/>
          <p:cNvSpPr>
            <a:spLocks noChangeAspect="1"/>
          </p:cNvSpPr>
          <p:nvPr/>
        </p:nvSpPr>
        <p:spPr>
          <a:xfrm>
            <a:off x="8914718" y="749603"/>
            <a:ext cx="277280" cy="907992"/>
          </a:xfrm>
          <a:custGeom>
            <a:avLst/>
            <a:gdLst/>
            <a:ahLst/>
            <a:cxnLst/>
            <a:rect l="l" t="t" r="r" b="b"/>
            <a:pathLst>
              <a:path w="277280" h="907992">
                <a:moveTo>
                  <a:pt x="277280" y="0"/>
                </a:moveTo>
                <a:lnTo>
                  <a:pt x="277280" y="907992"/>
                </a:lnTo>
                <a:cubicBezTo>
                  <a:pt x="112021" y="824131"/>
                  <a:pt x="0" y="652146"/>
                  <a:pt x="0" y="453996"/>
                </a:cubicBezTo>
                <a:cubicBezTo>
                  <a:pt x="0" y="255847"/>
                  <a:pt x="112021" y="83861"/>
                  <a:pt x="277280"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9" name="Oval 108"/>
          <p:cNvSpPr>
            <a:spLocks noChangeAspect="1"/>
          </p:cNvSpPr>
          <p:nvPr/>
        </p:nvSpPr>
        <p:spPr>
          <a:xfrm>
            <a:off x="7590871" y="728498"/>
            <a:ext cx="969734" cy="96973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0" name="Oval 109"/>
          <p:cNvSpPr>
            <a:spLocks noChangeAspect="1"/>
          </p:cNvSpPr>
          <p:nvPr/>
        </p:nvSpPr>
        <p:spPr>
          <a:xfrm>
            <a:off x="7470041" y="1326476"/>
            <a:ext cx="608190" cy="608190"/>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1" name="Oval 110"/>
          <p:cNvSpPr>
            <a:spLocks noChangeAspect="1"/>
          </p:cNvSpPr>
          <p:nvPr/>
        </p:nvSpPr>
        <p:spPr>
          <a:xfrm>
            <a:off x="7629941" y="5611427"/>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2" name="Oval 111"/>
          <p:cNvSpPr>
            <a:spLocks noChangeAspect="1"/>
          </p:cNvSpPr>
          <p:nvPr/>
        </p:nvSpPr>
        <p:spPr>
          <a:xfrm>
            <a:off x="6972882" y="5242254"/>
            <a:ext cx="738345" cy="7383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3" name="Oval 112"/>
          <p:cNvSpPr>
            <a:spLocks noChangeAspect="1"/>
          </p:cNvSpPr>
          <p:nvPr/>
        </p:nvSpPr>
        <p:spPr>
          <a:xfrm>
            <a:off x="7494454" y="4928166"/>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4" name="Oval 113"/>
          <p:cNvSpPr>
            <a:spLocks noChangeAspect="1"/>
          </p:cNvSpPr>
          <p:nvPr/>
        </p:nvSpPr>
        <p:spPr>
          <a:xfrm>
            <a:off x="8229034" y="5666511"/>
            <a:ext cx="605634" cy="605634"/>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5" name="Oval 114"/>
          <p:cNvSpPr>
            <a:spLocks noChangeAspect="1"/>
          </p:cNvSpPr>
          <p:nvPr/>
        </p:nvSpPr>
        <p:spPr>
          <a:xfrm>
            <a:off x="8078231" y="4097842"/>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6" name="Oval 115"/>
          <p:cNvSpPr>
            <a:spLocks noChangeAspect="1"/>
          </p:cNvSpPr>
          <p:nvPr/>
        </p:nvSpPr>
        <p:spPr>
          <a:xfrm>
            <a:off x="8411816" y="5057878"/>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7" name="Oval 116"/>
          <p:cNvSpPr>
            <a:spLocks noChangeAspect="1"/>
          </p:cNvSpPr>
          <p:nvPr/>
        </p:nvSpPr>
        <p:spPr>
          <a:xfrm>
            <a:off x="8688590" y="4790335"/>
            <a:ext cx="503408" cy="553550"/>
          </a:xfrm>
          <a:custGeom>
            <a:avLst/>
            <a:gdLst/>
            <a:ahLst/>
            <a:cxnLst/>
            <a:rect l="l" t="t" r="r" b="b"/>
            <a:pathLst>
              <a:path w="503408" h="553550">
                <a:moveTo>
                  <a:pt x="276775" y="0"/>
                </a:moveTo>
                <a:cubicBezTo>
                  <a:pt x="370698" y="0"/>
                  <a:pt x="453694" y="46784"/>
                  <a:pt x="503408" y="118545"/>
                </a:cubicBezTo>
                <a:lnTo>
                  <a:pt x="503408" y="435005"/>
                </a:lnTo>
                <a:cubicBezTo>
                  <a:pt x="453694" y="506767"/>
                  <a:pt x="370698" y="553550"/>
                  <a:pt x="276775" y="553550"/>
                </a:cubicBezTo>
                <a:cubicBezTo>
                  <a:pt x="123916" y="553550"/>
                  <a:pt x="0" y="429634"/>
                  <a:pt x="0" y="276775"/>
                </a:cubicBezTo>
                <a:cubicBezTo>
                  <a:pt x="0" y="123916"/>
                  <a:pt x="123916" y="0"/>
                  <a:pt x="276775"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975BC704-894B-41B2-976C-FB0B4458076D}" type="datetimeFigureOut">
              <a:rPr lang="en-GB" smtClean="0"/>
              <a:t>23/05/2013</a:t>
            </a:fld>
            <a:endParaRPr lang="en-GB"/>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BF042F58-325E-4335-BE72-EB3C2129B084}" type="slidenum">
              <a:rPr lang="en-GB" smtClean="0"/>
              <a:t>‹#›</a:t>
            </a:fld>
            <a:endParaRPr lang="en-GB"/>
          </a:p>
        </p:txBody>
      </p:sp>
      <p:sp>
        <p:nvSpPr>
          <p:cNvPr id="55" name="Oval 54"/>
          <p:cNvSpPr>
            <a:spLocks noChangeAspect="1"/>
          </p:cNvSpPr>
          <p:nvPr/>
        </p:nvSpPr>
        <p:spPr>
          <a:xfrm>
            <a:off x="1583172" y="5454223"/>
            <a:ext cx="1909234" cy="1468668"/>
          </a:xfrm>
          <a:custGeom>
            <a:avLst/>
            <a:gdLst/>
            <a:ahLst/>
            <a:cxnLst/>
            <a:rect l="l" t="t" r="r" b="b"/>
            <a:pathLst>
              <a:path w="1909234" h="1468668">
                <a:moveTo>
                  <a:pt x="954617" y="0"/>
                </a:moveTo>
                <a:cubicBezTo>
                  <a:pt x="1481837" y="0"/>
                  <a:pt x="1909234" y="427397"/>
                  <a:pt x="1909234" y="954617"/>
                </a:cubicBezTo>
                <a:cubicBezTo>
                  <a:pt x="1909234" y="1144075"/>
                  <a:pt x="1854043" y="1320642"/>
                  <a:pt x="1758159" y="1468668"/>
                </a:cubicBezTo>
                <a:lnTo>
                  <a:pt x="151075" y="1468668"/>
                </a:lnTo>
                <a:cubicBezTo>
                  <a:pt x="55192" y="1320642"/>
                  <a:pt x="0" y="1144075"/>
                  <a:pt x="0" y="954617"/>
                </a:cubicBezTo>
                <a:cubicBezTo>
                  <a:pt x="0" y="427397"/>
                  <a:pt x="427397" y="0"/>
                  <a:pt x="954617"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7" name="Oval 56"/>
          <p:cNvSpPr>
            <a:spLocks noChangeAspect="1"/>
          </p:cNvSpPr>
          <p:nvPr/>
        </p:nvSpPr>
        <p:spPr>
          <a:xfrm>
            <a:off x="8570944" y="3382942"/>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8" name="Oval 57"/>
          <p:cNvSpPr>
            <a:spLocks noChangeAspect="1"/>
          </p:cNvSpPr>
          <p:nvPr/>
        </p:nvSpPr>
        <p:spPr>
          <a:xfrm>
            <a:off x="8398204" y="35360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9" name="Oval 58"/>
          <p:cNvSpPr>
            <a:spLocks noChangeAspect="1"/>
          </p:cNvSpPr>
          <p:nvPr/>
        </p:nvSpPr>
        <p:spPr>
          <a:xfrm>
            <a:off x="8608408" y="36884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0" name="Oval 59"/>
          <p:cNvSpPr>
            <a:spLocks noChangeAspect="1"/>
          </p:cNvSpPr>
          <p:nvPr/>
        </p:nvSpPr>
        <p:spPr>
          <a:xfrm>
            <a:off x="154676" y="2698928"/>
            <a:ext cx="467627" cy="46762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1" name="Oval 60"/>
          <p:cNvSpPr>
            <a:spLocks noChangeAspect="1"/>
          </p:cNvSpPr>
          <p:nvPr/>
        </p:nvSpPr>
        <p:spPr>
          <a:xfrm>
            <a:off x="474208" y="3166555"/>
            <a:ext cx="458770" cy="45877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2" name="Oval 61"/>
          <p:cNvSpPr>
            <a:spLocks noChangeAspect="1"/>
          </p:cNvSpPr>
          <p:nvPr/>
        </p:nvSpPr>
        <p:spPr>
          <a:xfrm>
            <a:off x="270258" y="3382942"/>
            <a:ext cx="352045" cy="3520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3" name="Oval 62"/>
          <p:cNvSpPr>
            <a:spLocks noChangeAspect="1"/>
          </p:cNvSpPr>
          <p:nvPr/>
        </p:nvSpPr>
        <p:spPr>
          <a:xfrm>
            <a:off x="-86601" y="2581479"/>
            <a:ext cx="1360441" cy="1909234"/>
          </a:xfrm>
          <a:custGeom>
            <a:avLst/>
            <a:gdLst/>
            <a:ahLst/>
            <a:cxnLst/>
            <a:rect l="l" t="t" r="r" b="b"/>
            <a:pathLst>
              <a:path w="1360441" h="1909234">
                <a:moveTo>
                  <a:pt x="405824" y="0"/>
                </a:moveTo>
                <a:cubicBezTo>
                  <a:pt x="933044" y="0"/>
                  <a:pt x="1360441" y="427397"/>
                  <a:pt x="1360441" y="954617"/>
                </a:cubicBezTo>
                <a:cubicBezTo>
                  <a:pt x="1360441" y="1481837"/>
                  <a:pt x="933044" y="1909234"/>
                  <a:pt x="405824" y="1909234"/>
                </a:cubicBezTo>
                <a:cubicBezTo>
                  <a:pt x="260527" y="1909234"/>
                  <a:pt x="122812" y="1876773"/>
                  <a:pt x="0" y="1817719"/>
                </a:cubicBezTo>
                <a:lnTo>
                  <a:pt x="0" y="91515"/>
                </a:lnTo>
                <a:cubicBezTo>
                  <a:pt x="122812" y="32461"/>
                  <a:pt x="260527" y="0"/>
                  <a:pt x="405824"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64" name="Oval 63"/>
          <p:cNvSpPr>
            <a:spLocks noChangeAspect="1"/>
          </p:cNvSpPr>
          <p:nvPr/>
        </p:nvSpPr>
        <p:spPr>
          <a:xfrm>
            <a:off x="6173123" y="2395416"/>
            <a:ext cx="1218253" cy="1218253"/>
          </a:xfrm>
          <a:prstGeom prst="ellipse">
            <a:avLst/>
          </a:prstGeom>
          <a:solidFill>
            <a:schemeClr val="tx2">
              <a:lumMod val="75000"/>
              <a:alpha val="10000"/>
            </a:schemeClr>
          </a:solidFill>
          <a:ln w="177800" cap="rnd" cmpd="sng" algn="ctr">
            <a:solidFill>
              <a:schemeClr val="tx2">
                <a:lumMod val="60000"/>
                <a:lumOff val="40000"/>
                <a:alpha val="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iming>
    <p:tnLst>
      <p:par>
        <p:cTn id="1" dur="indefinite" restart="never" nodeType="tmRoot"/>
      </p:par>
    </p:tnLst>
  </p:timing>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How to teach practical skills</a:t>
            </a:r>
            <a:endParaRPr lang="en-GB" dirty="0"/>
          </a:p>
        </p:txBody>
      </p:sp>
      <p:sp>
        <p:nvSpPr>
          <p:cNvPr id="3" name="Subtitle 2"/>
          <p:cNvSpPr>
            <a:spLocks noGrp="1"/>
          </p:cNvSpPr>
          <p:nvPr>
            <p:ph type="subTitle" idx="1"/>
          </p:nvPr>
        </p:nvSpPr>
        <p:spPr/>
        <p:txBody>
          <a:bodyPr>
            <a:normAutofit fontScale="70000" lnSpcReduction="20000"/>
          </a:bodyPr>
          <a:lstStyle/>
          <a:p>
            <a:endParaRPr lang="en-GB" dirty="0" smtClean="0"/>
          </a:p>
          <a:p>
            <a:r>
              <a:rPr lang="en-GB" dirty="0" err="1" smtClean="0"/>
              <a:t>Dr.</a:t>
            </a:r>
            <a:r>
              <a:rPr lang="en-GB" dirty="0" smtClean="0"/>
              <a:t> Chisale Mhango FRCOG</a:t>
            </a:r>
          </a:p>
          <a:p>
            <a:r>
              <a:rPr lang="en-GB" dirty="0" smtClean="0"/>
              <a:t>College of Medicine/Warwick University Medical School</a:t>
            </a:r>
            <a:endParaRPr lang="en-GB" dirty="0"/>
          </a:p>
        </p:txBody>
      </p:sp>
    </p:spTree>
    <p:extLst>
      <p:ext uri="{BB962C8B-B14F-4D97-AF65-F5344CB8AC3E}">
        <p14:creationId xmlns:p14="http://schemas.microsoft.com/office/powerpoint/2010/main" val="20565010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a:t>Where to teach clinical </a:t>
            </a:r>
            <a:r>
              <a:rPr lang="en-GB" b="1" dirty="0" smtClean="0"/>
              <a:t>skills</a:t>
            </a:r>
            <a:endParaRPr lang="en-GB" dirty="0"/>
          </a:p>
        </p:txBody>
      </p:sp>
      <p:sp>
        <p:nvSpPr>
          <p:cNvPr id="3" name="Content Placeholder 2"/>
          <p:cNvSpPr>
            <a:spLocks noGrp="1"/>
          </p:cNvSpPr>
          <p:nvPr>
            <p:ph idx="1"/>
          </p:nvPr>
        </p:nvSpPr>
        <p:spPr>
          <a:xfrm>
            <a:off x="323528" y="1484784"/>
            <a:ext cx="8568952" cy="5256584"/>
          </a:xfrm>
        </p:spPr>
        <p:txBody>
          <a:bodyPr>
            <a:normAutofit/>
          </a:bodyPr>
          <a:lstStyle/>
          <a:p>
            <a:r>
              <a:rPr lang="en-GB" sz="2200" dirty="0"/>
              <a:t>Traditionally, clinical teaching occurred in hospital wards, </a:t>
            </a:r>
            <a:r>
              <a:rPr lang="en-GB" sz="2200" dirty="0" smtClean="0"/>
              <a:t>outpatient </a:t>
            </a:r>
            <a:r>
              <a:rPr lang="en-GB" sz="2200" dirty="0"/>
              <a:t>settings and operating theatres. During the past 20 years, clinical skills centres, laboratories and, more recently, simulation centres with high-fidelity simulation have been introduced. </a:t>
            </a:r>
            <a:endParaRPr lang="en-GB" sz="2200" dirty="0" smtClean="0"/>
          </a:p>
          <a:p>
            <a:r>
              <a:rPr lang="en-GB" sz="2200" dirty="0" smtClean="0"/>
              <a:t>While </a:t>
            </a:r>
            <a:r>
              <a:rPr lang="en-GB" sz="2200" dirty="0"/>
              <a:t>traditional clinical settings have never been the ideal teaching and learning environments, they are becoming increasingly more difficult to use as service demands stretch goodwill and reduce opportunity</a:t>
            </a:r>
            <a:r>
              <a:rPr lang="en-GB" sz="2200" dirty="0" smtClean="0"/>
              <a:t>.</a:t>
            </a:r>
          </a:p>
          <a:p>
            <a:r>
              <a:rPr lang="en-GB" sz="2200" dirty="0" smtClean="0"/>
              <a:t>Workplace-based learning however </a:t>
            </a:r>
            <a:r>
              <a:rPr lang="en-GB" sz="2200" dirty="0"/>
              <a:t>is vital for the acquisition of a comprehensive range of clinical skills that can be used in a variety of complex situations</a:t>
            </a:r>
            <a:r>
              <a:rPr lang="en-GB" sz="2200" dirty="0" smtClean="0"/>
              <a:t>.</a:t>
            </a:r>
            <a:endParaRPr lang="en-GB" sz="2200" dirty="0"/>
          </a:p>
        </p:txBody>
      </p:sp>
    </p:spTree>
    <p:extLst>
      <p:ext uri="{BB962C8B-B14F-4D97-AF65-F5344CB8AC3E}">
        <p14:creationId xmlns:p14="http://schemas.microsoft.com/office/powerpoint/2010/main" val="41476020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The planned clinical examination session</a:t>
            </a:r>
            <a:endParaRPr lang="en-GB" dirty="0"/>
          </a:p>
        </p:txBody>
      </p:sp>
      <p:sp>
        <p:nvSpPr>
          <p:cNvPr id="3" name="Content Placeholder 2"/>
          <p:cNvSpPr>
            <a:spLocks noGrp="1"/>
          </p:cNvSpPr>
          <p:nvPr>
            <p:ph idx="1"/>
          </p:nvPr>
        </p:nvSpPr>
        <p:spPr>
          <a:xfrm>
            <a:off x="323528" y="1844824"/>
            <a:ext cx="8640960" cy="4861999"/>
          </a:xfrm>
        </p:spPr>
        <p:txBody>
          <a:bodyPr>
            <a:normAutofit/>
          </a:bodyPr>
          <a:lstStyle/>
          <a:p>
            <a:r>
              <a:rPr lang="en-GB" sz="2400" dirty="0" smtClean="0"/>
              <a:t>Small </a:t>
            </a:r>
            <a:r>
              <a:rPr lang="en-GB" sz="2400" dirty="0"/>
              <a:t>groups of students (two to six) are taken to the bedside, an ‘expert’ demonstrates the skills and then observes the students’ performance of the skill. </a:t>
            </a:r>
            <a:endParaRPr lang="en-GB" sz="2400" dirty="0" smtClean="0"/>
          </a:p>
          <a:p>
            <a:r>
              <a:rPr lang="en-GB" sz="2400" dirty="0" smtClean="0"/>
              <a:t>The </a:t>
            </a:r>
            <a:r>
              <a:rPr lang="en-GB" sz="2400" dirty="0"/>
              <a:t>main mistake teachers make during such planned sessions is </a:t>
            </a:r>
            <a:r>
              <a:rPr lang="en-GB" sz="2400" dirty="0" smtClean="0"/>
              <a:t>lecturing </a:t>
            </a:r>
            <a:r>
              <a:rPr lang="en-GB" sz="2400" dirty="0"/>
              <a:t>the students while ignoring the wonderful resource that is the patient and their clinical history and signs. </a:t>
            </a:r>
            <a:endParaRPr lang="en-GB" sz="2400" dirty="0" smtClean="0"/>
          </a:p>
          <a:p>
            <a:r>
              <a:rPr lang="en-GB" sz="2400" dirty="0" smtClean="0"/>
              <a:t>These </a:t>
            </a:r>
            <a:r>
              <a:rPr lang="en-GB" sz="2400" dirty="0"/>
              <a:t>sessions must follow the simple philosophy of making the most of the patient.</a:t>
            </a:r>
          </a:p>
          <a:p>
            <a:endParaRPr lang="en-GB" dirty="0"/>
          </a:p>
        </p:txBody>
      </p:sp>
    </p:spTree>
    <p:extLst>
      <p:ext uri="{BB962C8B-B14F-4D97-AF65-F5344CB8AC3E}">
        <p14:creationId xmlns:p14="http://schemas.microsoft.com/office/powerpoint/2010/main" val="27633383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620688"/>
            <a:ext cx="7125113" cy="924475"/>
          </a:xfrm>
        </p:spPr>
        <p:txBody>
          <a:bodyPr>
            <a:normAutofit fontScale="90000"/>
          </a:bodyPr>
          <a:lstStyle/>
          <a:p>
            <a:r>
              <a:rPr lang="en-GB" b="1" dirty="0" smtClean="0"/>
              <a:t>Opportunistic teaching and learning</a:t>
            </a:r>
            <a:endParaRPr lang="en-GB" dirty="0"/>
          </a:p>
        </p:txBody>
      </p:sp>
      <p:sp>
        <p:nvSpPr>
          <p:cNvPr id="3" name="Content Placeholder 2"/>
          <p:cNvSpPr>
            <a:spLocks noGrp="1"/>
          </p:cNvSpPr>
          <p:nvPr>
            <p:ph idx="1"/>
          </p:nvPr>
        </p:nvSpPr>
        <p:spPr>
          <a:xfrm>
            <a:off x="971600" y="2132856"/>
            <a:ext cx="7125112" cy="4051437"/>
          </a:xfrm>
        </p:spPr>
        <p:txBody>
          <a:bodyPr/>
          <a:lstStyle/>
          <a:p>
            <a:pPr marL="0" indent="0">
              <a:buNone/>
            </a:pPr>
            <a:r>
              <a:rPr lang="en-GB" sz="2800" dirty="0" smtClean="0"/>
              <a:t>By </a:t>
            </a:r>
            <a:r>
              <a:rPr lang="en-GB" sz="2800" dirty="0"/>
              <a:t>definition, opportunistic teaching and learning is unpredictable but can be </a:t>
            </a:r>
            <a:endParaRPr lang="en-GB" sz="2800" dirty="0" smtClean="0"/>
          </a:p>
          <a:p>
            <a:r>
              <a:rPr lang="en-GB" sz="2800" dirty="0" smtClean="0"/>
              <a:t>maximised </a:t>
            </a:r>
            <a:r>
              <a:rPr lang="en-GB" sz="2800" dirty="0"/>
              <a:t>by setting learning outcomes or educational objectives, </a:t>
            </a:r>
            <a:endParaRPr lang="en-GB" sz="2800" dirty="0" smtClean="0"/>
          </a:p>
          <a:p>
            <a:r>
              <a:rPr lang="en-GB" sz="2800" dirty="0" smtClean="0"/>
              <a:t>pre-planning </a:t>
            </a:r>
            <a:r>
              <a:rPr lang="en-GB" sz="2800" dirty="0"/>
              <a:t>and reflection on important generic and specific educational issues that may arise.</a:t>
            </a:r>
          </a:p>
          <a:p>
            <a:endParaRPr lang="en-GB" dirty="0"/>
          </a:p>
        </p:txBody>
      </p:sp>
    </p:spTree>
    <p:extLst>
      <p:ext uri="{BB962C8B-B14F-4D97-AF65-F5344CB8AC3E}">
        <p14:creationId xmlns:p14="http://schemas.microsoft.com/office/powerpoint/2010/main" val="16257196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Teaching and learning in simulated </a:t>
            </a:r>
            <a:r>
              <a:rPr lang="en-GB" b="1" dirty="0" smtClean="0"/>
              <a:t>environments</a:t>
            </a:r>
            <a:endParaRPr lang="en-GB" dirty="0"/>
          </a:p>
        </p:txBody>
      </p:sp>
      <p:sp>
        <p:nvSpPr>
          <p:cNvPr id="3" name="Content Placeholder 2"/>
          <p:cNvSpPr>
            <a:spLocks noGrp="1"/>
          </p:cNvSpPr>
          <p:nvPr>
            <p:ph idx="1"/>
          </p:nvPr>
        </p:nvSpPr>
        <p:spPr>
          <a:xfrm>
            <a:off x="971600" y="1820873"/>
            <a:ext cx="7125112" cy="5022086"/>
          </a:xfrm>
        </p:spPr>
        <p:txBody>
          <a:bodyPr>
            <a:noAutofit/>
          </a:bodyPr>
          <a:lstStyle/>
          <a:p>
            <a:r>
              <a:rPr lang="en-GB" sz="2400" dirty="0"/>
              <a:t>Simulation is the reproduction of part or all of a clinical encounter through the use of manikins, computer-assisted resources and simulated patients. </a:t>
            </a:r>
            <a:endParaRPr lang="en-GB" sz="2400" dirty="0" smtClean="0"/>
          </a:p>
          <a:p>
            <a:r>
              <a:rPr lang="en-GB" sz="2400" dirty="0" smtClean="0"/>
              <a:t>Advances </a:t>
            </a:r>
            <a:r>
              <a:rPr lang="en-GB" sz="2400" dirty="0"/>
              <a:t>in learning technologies have seen a massive rise in the availability and employment of high-fidelity simulators and simulation. However, low-fidelity resources have been used successfully for many years and, like the traditional teaching environments, need to be carefully incorporated into the spectrum of learning/training</a:t>
            </a:r>
            <a:r>
              <a:rPr lang="en-GB" sz="2400" dirty="0" smtClean="0"/>
              <a:t>.</a:t>
            </a:r>
            <a:endParaRPr lang="en-GB" sz="2400" dirty="0"/>
          </a:p>
        </p:txBody>
      </p:sp>
    </p:spTree>
    <p:extLst>
      <p:ext uri="{BB962C8B-B14F-4D97-AF65-F5344CB8AC3E}">
        <p14:creationId xmlns:p14="http://schemas.microsoft.com/office/powerpoint/2010/main" val="35952931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4900" dirty="0" smtClean="0"/>
              <a:t>Simulation:</a:t>
            </a:r>
            <a:r>
              <a:rPr lang="en-GB" dirty="0" smtClean="0"/>
              <a:t/>
            </a:r>
            <a:br>
              <a:rPr lang="en-GB" dirty="0" smtClean="0"/>
            </a:br>
            <a:endParaRPr lang="en-GB" dirty="0"/>
          </a:p>
        </p:txBody>
      </p:sp>
      <p:sp>
        <p:nvSpPr>
          <p:cNvPr id="3" name="Content Placeholder 2"/>
          <p:cNvSpPr>
            <a:spLocks noGrp="1"/>
          </p:cNvSpPr>
          <p:nvPr>
            <p:ph idx="1"/>
          </p:nvPr>
        </p:nvSpPr>
        <p:spPr>
          <a:xfrm>
            <a:off x="323528" y="1340768"/>
            <a:ext cx="8568952" cy="5328591"/>
          </a:xfrm>
        </p:spPr>
        <p:txBody>
          <a:bodyPr>
            <a:noAutofit/>
          </a:bodyPr>
          <a:lstStyle/>
          <a:p>
            <a:pPr marL="0" indent="0">
              <a:buNone/>
            </a:pPr>
            <a:r>
              <a:rPr lang="en-GB" sz="2800" dirty="0" smtClean="0"/>
              <a:t>Simulations vary in their relation (fidelity) to the real, lived experience.</a:t>
            </a:r>
          </a:p>
          <a:p>
            <a:pPr lvl="0"/>
            <a:r>
              <a:rPr lang="en-GB" sz="2800" dirty="0" smtClean="0"/>
              <a:t>allows </a:t>
            </a:r>
            <a:r>
              <a:rPr lang="en-GB" sz="2800" dirty="0"/>
              <a:t>learners to practise in a safe, protected environment</a:t>
            </a:r>
          </a:p>
          <a:p>
            <a:pPr lvl="0"/>
            <a:r>
              <a:rPr lang="en-GB" sz="2800" dirty="0" smtClean="0"/>
              <a:t>assists </a:t>
            </a:r>
            <a:r>
              <a:rPr lang="en-GB" sz="2800" dirty="0"/>
              <a:t>learners’ reflection of their strengths and weaknesses through teacher, peer and ‘patient’ feedback, including video analysis</a:t>
            </a:r>
          </a:p>
          <a:p>
            <a:pPr lvl="0"/>
            <a:r>
              <a:rPr lang="en-GB" sz="2800" dirty="0"/>
              <a:t>allows teachers/staff to assess skills in an objective, reproducible </a:t>
            </a:r>
            <a:r>
              <a:rPr lang="en-GB" sz="2800" dirty="0" smtClean="0"/>
              <a:t>manner</a:t>
            </a:r>
            <a:endParaRPr lang="en-GB" sz="2800" dirty="0"/>
          </a:p>
        </p:txBody>
      </p:sp>
    </p:spTree>
    <p:extLst>
      <p:ext uri="{BB962C8B-B14F-4D97-AF65-F5344CB8AC3E}">
        <p14:creationId xmlns:p14="http://schemas.microsoft.com/office/powerpoint/2010/main" val="30183652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Low-fidelity simulation</a:t>
            </a:r>
            <a:endParaRPr lang="en-GB" dirty="0"/>
          </a:p>
        </p:txBody>
      </p:sp>
      <p:sp>
        <p:nvSpPr>
          <p:cNvPr id="3" name="Content Placeholder 2"/>
          <p:cNvSpPr>
            <a:spLocks noGrp="1"/>
          </p:cNvSpPr>
          <p:nvPr>
            <p:ph idx="1"/>
          </p:nvPr>
        </p:nvSpPr>
        <p:spPr/>
        <p:txBody>
          <a:bodyPr>
            <a:normAutofit/>
          </a:bodyPr>
          <a:lstStyle/>
          <a:p>
            <a:r>
              <a:rPr lang="en-GB" sz="2400" b="1" dirty="0"/>
              <a:t>Low-fidelity simulation </a:t>
            </a:r>
            <a:r>
              <a:rPr lang="en-GB" sz="2400" dirty="0"/>
              <a:t>might include using manikins to practise clinical examinations or procedures such as </a:t>
            </a:r>
            <a:r>
              <a:rPr lang="en-GB" sz="2400" dirty="0" smtClean="0"/>
              <a:t>vaginal </a:t>
            </a:r>
            <a:r>
              <a:rPr lang="en-GB" sz="2400" dirty="0"/>
              <a:t>examination. </a:t>
            </a:r>
            <a:endParaRPr lang="en-GB" sz="2400" dirty="0" smtClean="0"/>
          </a:p>
          <a:p>
            <a:r>
              <a:rPr lang="en-GB" sz="2400" dirty="0" smtClean="0"/>
              <a:t>Manikins </a:t>
            </a:r>
            <a:r>
              <a:rPr lang="en-GB" sz="2400" dirty="0"/>
              <a:t>can also be used to rehearse the skills of simple clinical procedures such as suturing or the insertion of urinary catheters, intravenous </a:t>
            </a:r>
            <a:r>
              <a:rPr lang="en-GB" sz="2400" dirty="0" err="1"/>
              <a:t>cannulae</a:t>
            </a:r>
            <a:r>
              <a:rPr lang="en-GB" sz="2400" dirty="0"/>
              <a:t> and nasogastric </a:t>
            </a:r>
            <a:r>
              <a:rPr lang="en-GB" sz="2400" dirty="0" smtClean="0"/>
              <a:t>tubes, taking </a:t>
            </a:r>
            <a:r>
              <a:rPr lang="en-GB" sz="2400" dirty="0"/>
              <a:t>a blood pressure or temperature</a:t>
            </a:r>
            <a:r>
              <a:rPr lang="en-GB" sz="2400" dirty="0" smtClean="0"/>
              <a:t>.</a:t>
            </a:r>
            <a:endParaRPr lang="en-GB" sz="2400" dirty="0"/>
          </a:p>
        </p:txBody>
      </p:sp>
    </p:spTree>
    <p:extLst>
      <p:ext uri="{BB962C8B-B14F-4D97-AF65-F5344CB8AC3E}">
        <p14:creationId xmlns:p14="http://schemas.microsoft.com/office/powerpoint/2010/main" val="37370420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How IT can assist in the teaching and learning of clinical </a:t>
            </a:r>
            <a:r>
              <a:rPr lang="en-GB" b="1" dirty="0" smtClean="0"/>
              <a:t>skills</a:t>
            </a:r>
            <a:endParaRPr lang="en-GB" dirty="0"/>
          </a:p>
        </p:txBody>
      </p:sp>
      <p:sp>
        <p:nvSpPr>
          <p:cNvPr id="3" name="Content Placeholder 2"/>
          <p:cNvSpPr>
            <a:spLocks noGrp="1"/>
          </p:cNvSpPr>
          <p:nvPr>
            <p:ph idx="1"/>
          </p:nvPr>
        </p:nvSpPr>
        <p:spPr>
          <a:xfrm>
            <a:off x="1009443" y="1807361"/>
            <a:ext cx="7125112" cy="4789991"/>
          </a:xfrm>
        </p:spPr>
        <p:txBody>
          <a:bodyPr>
            <a:normAutofit/>
          </a:bodyPr>
          <a:lstStyle/>
          <a:p>
            <a:r>
              <a:rPr lang="en-GB" sz="2400" dirty="0" smtClean="0"/>
              <a:t>There </a:t>
            </a:r>
            <a:r>
              <a:rPr lang="en-GB" sz="2400" dirty="0"/>
              <a:t>has been a huge explosion in the availability of IT resources that can be used to help teach clinical skills. However, </a:t>
            </a:r>
            <a:r>
              <a:rPr lang="en-GB" sz="2400" dirty="0" smtClean="0"/>
              <a:t>procedural skills </a:t>
            </a:r>
            <a:r>
              <a:rPr lang="en-GB" sz="2400" dirty="0"/>
              <a:t>are still heavily influenced by local ‘experts’ who </a:t>
            </a:r>
            <a:r>
              <a:rPr lang="en-GB" sz="2400" dirty="0" smtClean="0"/>
              <a:t>cling </a:t>
            </a:r>
            <a:r>
              <a:rPr lang="en-GB" sz="2400" dirty="0"/>
              <a:t>on to their own local variation on the way to perform given skills. </a:t>
            </a:r>
            <a:endParaRPr lang="en-GB" sz="2400" dirty="0" smtClean="0"/>
          </a:p>
          <a:p>
            <a:r>
              <a:rPr lang="en-GB" sz="2400" dirty="0" smtClean="0"/>
              <a:t>With </a:t>
            </a:r>
            <a:r>
              <a:rPr lang="en-GB" sz="2400" dirty="0"/>
              <a:t>so many freely available web-based resources, a good starting point is to quality assure the best of these sites </a:t>
            </a:r>
            <a:r>
              <a:rPr lang="en-GB" sz="2400" dirty="0" smtClean="0"/>
              <a:t>as </a:t>
            </a:r>
            <a:r>
              <a:rPr lang="en-GB" sz="2400" dirty="0"/>
              <a:t>you would with course books.</a:t>
            </a:r>
          </a:p>
          <a:p>
            <a:endParaRPr lang="en-GB" dirty="0"/>
          </a:p>
        </p:txBody>
      </p:sp>
    </p:spTree>
    <p:extLst>
      <p:ext uri="{BB962C8B-B14F-4D97-AF65-F5344CB8AC3E}">
        <p14:creationId xmlns:p14="http://schemas.microsoft.com/office/powerpoint/2010/main" val="13230525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Catering to the different needs is critical for success.</a:t>
            </a:r>
            <a:endParaRPr lang="en-GB" dirty="0"/>
          </a:p>
        </p:txBody>
      </p:sp>
      <p:sp>
        <p:nvSpPr>
          <p:cNvPr id="3" name="Content Placeholder 2"/>
          <p:cNvSpPr>
            <a:spLocks noGrp="1"/>
          </p:cNvSpPr>
          <p:nvPr>
            <p:ph idx="1"/>
          </p:nvPr>
        </p:nvSpPr>
        <p:spPr>
          <a:xfrm>
            <a:off x="323528" y="1772816"/>
            <a:ext cx="8712968" cy="5085184"/>
          </a:xfrm>
        </p:spPr>
        <p:txBody>
          <a:bodyPr>
            <a:noAutofit/>
          </a:bodyPr>
          <a:lstStyle/>
          <a:p>
            <a:r>
              <a:rPr lang="en-GB" sz="2400" dirty="0"/>
              <a:t>A major consideration when teaching practical skills is the diversity in the preferred learning styles of learners. </a:t>
            </a:r>
            <a:endParaRPr lang="en-GB" sz="2400" dirty="0" smtClean="0"/>
          </a:p>
          <a:p>
            <a:r>
              <a:rPr lang="en-GB" sz="2400" dirty="0" smtClean="0"/>
              <a:t>Experiential </a:t>
            </a:r>
            <a:r>
              <a:rPr lang="en-GB" sz="2400" dirty="0"/>
              <a:t>learners become frustrated sitting through a lengthy explanation of a process; they just want to go and try it out. </a:t>
            </a:r>
            <a:endParaRPr lang="en-GB" sz="2400" dirty="0" smtClean="0"/>
          </a:p>
          <a:p>
            <a:r>
              <a:rPr lang="en-GB" sz="2400" dirty="0" smtClean="0"/>
              <a:t>Theorists </a:t>
            </a:r>
            <a:r>
              <a:rPr lang="en-GB" sz="2400" dirty="0"/>
              <a:t>need to understand everything in minute detail before they embark on the practical application. </a:t>
            </a:r>
            <a:endParaRPr lang="en-GB" sz="2400" dirty="0" smtClean="0"/>
          </a:p>
          <a:p>
            <a:r>
              <a:rPr lang="en-GB" sz="2400" dirty="0" smtClean="0"/>
              <a:t>Recognising </a:t>
            </a:r>
            <a:r>
              <a:rPr lang="en-GB" sz="2400" dirty="0"/>
              <a:t>different learning styles is an important factor in assisting learners to develop practical skills. </a:t>
            </a:r>
          </a:p>
        </p:txBody>
      </p:sp>
    </p:spTree>
    <p:extLst>
      <p:ext uri="{BB962C8B-B14F-4D97-AF65-F5344CB8AC3E}">
        <p14:creationId xmlns:p14="http://schemas.microsoft.com/office/powerpoint/2010/main" val="10905268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Definition (1)</a:t>
            </a:r>
            <a:endParaRPr lang="en-GB" dirty="0"/>
          </a:p>
        </p:txBody>
      </p:sp>
      <p:sp>
        <p:nvSpPr>
          <p:cNvPr id="3" name="Content Placeholder 2"/>
          <p:cNvSpPr>
            <a:spLocks noGrp="1"/>
          </p:cNvSpPr>
          <p:nvPr>
            <p:ph idx="1"/>
          </p:nvPr>
        </p:nvSpPr>
        <p:spPr>
          <a:xfrm>
            <a:off x="467544" y="1700808"/>
            <a:ext cx="8424936" cy="4968552"/>
          </a:xfrm>
        </p:spPr>
        <p:txBody>
          <a:bodyPr>
            <a:normAutofit/>
          </a:bodyPr>
          <a:lstStyle/>
          <a:p>
            <a:pPr marL="0" indent="0" algn="ctr">
              <a:buNone/>
            </a:pPr>
            <a:r>
              <a:rPr lang="en-GB" sz="2800" dirty="0" smtClean="0"/>
              <a:t>The word “clinical” </a:t>
            </a:r>
            <a:r>
              <a:rPr lang="en-GB" sz="2800" dirty="0"/>
              <a:t>is derived from the Greek ‘</a:t>
            </a:r>
            <a:r>
              <a:rPr lang="en-GB" sz="2800" dirty="0" err="1"/>
              <a:t>klinikos</a:t>
            </a:r>
            <a:r>
              <a:rPr lang="en-GB" sz="2800" dirty="0"/>
              <a:t>’, which means </a:t>
            </a:r>
            <a:r>
              <a:rPr lang="en-GB" sz="2800" b="1" dirty="0">
                <a:solidFill>
                  <a:srgbClr val="92D050"/>
                </a:solidFill>
              </a:rPr>
              <a:t>‘pertaining to or around the sick bed’. </a:t>
            </a:r>
            <a:endParaRPr lang="en-GB" sz="2800" b="1" dirty="0" smtClean="0">
              <a:solidFill>
                <a:srgbClr val="92D050"/>
              </a:solidFill>
            </a:endParaRPr>
          </a:p>
          <a:p>
            <a:pPr marL="0" indent="0">
              <a:buNone/>
            </a:pPr>
            <a:endParaRPr lang="en-GB" sz="2800" dirty="0" smtClean="0"/>
          </a:p>
          <a:p>
            <a:pPr marL="0" indent="0" algn="ctr">
              <a:buNone/>
            </a:pPr>
            <a:r>
              <a:rPr lang="en-GB" sz="2800" dirty="0" smtClean="0"/>
              <a:t>The </a:t>
            </a:r>
            <a:r>
              <a:rPr lang="en-GB" sz="2800" dirty="0"/>
              <a:t>term ‘clinical skills’ refers to </a:t>
            </a:r>
            <a:r>
              <a:rPr lang="en-GB" sz="2800" b="1" dirty="0">
                <a:solidFill>
                  <a:srgbClr val="92D050"/>
                </a:solidFill>
              </a:rPr>
              <a:t>those clinical examination and procedural skills commonly performed in real or simulated clinical environments</a:t>
            </a:r>
            <a:r>
              <a:rPr lang="en-GB" sz="2800" dirty="0"/>
              <a:t>.</a:t>
            </a:r>
          </a:p>
          <a:p>
            <a:endParaRPr lang="en-GB" dirty="0"/>
          </a:p>
        </p:txBody>
      </p:sp>
    </p:spTree>
    <p:extLst>
      <p:ext uri="{BB962C8B-B14F-4D97-AF65-F5344CB8AC3E}">
        <p14:creationId xmlns:p14="http://schemas.microsoft.com/office/powerpoint/2010/main" val="36409457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Definition (2)</a:t>
            </a:r>
            <a:endParaRPr lang="en-GB" dirty="0"/>
          </a:p>
        </p:txBody>
      </p:sp>
      <p:sp>
        <p:nvSpPr>
          <p:cNvPr id="3" name="Content Placeholder 2"/>
          <p:cNvSpPr>
            <a:spLocks noGrp="1"/>
          </p:cNvSpPr>
          <p:nvPr>
            <p:ph idx="1"/>
          </p:nvPr>
        </p:nvSpPr>
        <p:spPr>
          <a:xfrm>
            <a:off x="323528" y="1807361"/>
            <a:ext cx="8712968" cy="4934007"/>
          </a:xfrm>
        </p:spPr>
        <p:txBody>
          <a:bodyPr>
            <a:normAutofit/>
          </a:bodyPr>
          <a:lstStyle/>
          <a:p>
            <a:r>
              <a:rPr lang="en-GB" dirty="0" smtClean="0"/>
              <a:t>For </a:t>
            </a:r>
            <a:r>
              <a:rPr lang="en-GB" dirty="0"/>
              <a:t>the purpose of this </a:t>
            </a:r>
            <a:r>
              <a:rPr lang="en-GB" dirty="0" smtClean="0"/>
              <a:t>session</a:t>
            </a:r>
            <a:r>
              <a:rPr lang="en-GB" dirty="0"/>
              <a:t>, “practical skills” means skills performed by hand (as in </a:t>
            </a:r>
            <a:r>
              <a:rPr lang="en-GB" dirty="0" smtClean="0"/>
              <a:t>tying a knot) </a:t>
            </a:r>
            <a:r>
              <a:rPr lang="en-GB" dirty="0"/>
              <a:t>or with human intervention using equipment, tools or technology requiring guidance, force or movement (as in </a:t>
            </a:r>
            <a:r>
              <a:rPr lang="en-GB" dirty="0" smtClean="0"/>
              <a:t>utero blood transfusion). </a:t>
            </a:r>
          </a:p>
          <a:p>
            <a:endParaRPr lang="en-GB" dirty="0" smtClean="0"/>
          </a:p>
          <a:p>
            <a:r>
              <a:rPr lang="en-GB" dirty="0" smtClean="0"/>
              <a:t>Practical </a:t>
            </a:r>
            <a:r>
              <a:rPr lang="en-GB" dirty="0"/>
              <a:t>skills primarily require physical dexterity, although an understanding of principles, processes and sequences is also essential, especially for more complex practical skills.</a:t>
            </a:r>
          </a:p>
          <a:p>
            <a:endParaRPr lang="en-GB" dirty="0"/>
          </a:p>
          <a:p>
            <a:r>
              <a:rPr lang="en-GB" dirty="0"/>
              <a:t>In many learning environments, the word “competency” has replaced the term “practical skill.” The terms are not entirely interchangeable as competencies can also include the application of knowledge and theory not associated with practical skills. But in general, the demonstration of a practical skill can also be described as demonstrating competency.</a:t>
            </a:r>
          </a:p>
          <a:p>
            <a:endParaRPr lang="en-GB" dirty="0"/>
          </a:p>
        </p:txBody>
      </p:sp>
    </p:spTree>
    <p:extLst>
      <p:ext uri="{BB962C8B-B14F-4D97-AF65-F5344CB8AC3E}">
        <p14:creationId xmlns:p14="http://schemas.microsoft.com/office/powerpoint/2010/main" val="39977284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Teaching practical skills</a:t>
            </a:r>
            <a:endParaRPr lang="en-GB" dirty="0"/>
          </a:p>
        </p:txBody>
      </p:sp>
      <p:sp>
        <p:nvSpPr>
          <p:cNvPr id="3" name="Content Placeholder 2"/>
          <p:cNvSpPr>
            <a:spLocks noGrp="1"/>
          </p:cNvSpPr>
          <p:nvPr>
            <p:ph idx="1"/>
          </p:nvPr>
        </p:nvSpPr>
        <p:spPr>
          <a:xfrm>
            <a:off x="1009443" y="1807361"/>
            <a:ext cx="7125112" cy="4789991"/>
          </a:xfrm>
        </p:spPr>
        <p:txBody>
          <a:bodyPr>
            <a:normAutofit lnSpcReduction="10000"/>
          </a:bodyPr>
          <a:lstStyle/>
          <a:p>
            <a:r>
              <a:rPr lang="en-GB" sz="2400" dirty="0" smtClean="0"/>
              <a:t>Teaching </a:t>
            </a:r>
            <a:r>
              <a:rPr lang="en-GB" sz="2400" dirty="0"/>
              <a:t>practical skills requires using very precise instructions to enable the learner to follow the process and to repeat the skill. </a:t>
            </a:r>
            <a:endParaRPr lang="en-GB" sz="2400" dirty="0" smtClean="0"/>
          </a:p>
          <a:p>
            <a:r>
              <a:rPr lang="en-GB" sz="2400" dirty="0" smtClean="0"/>
              <a:t>Most </a:t>
            </a:r>
            <a:r>
              <a:rPr lang="en-GB" sz="2400" dirty="0"/>
              <a:t>often this involves using both visual clues and text or audio prompts. </a:t>
            </a:r>
            <a:endParaRPr lang="en-GB" sz="2400" dirty="0" smtClean="0"/>
          </a:p>
          <a:p>
            <a:r>
              <a:rPr lang="en-GB" sz="2400" dirty="0" smtClean="0"/>
              <a:t>It </a:t>
            </a:r>
            <a:r>
              <a:rPr lang="en-GB" sz="2400" dirty="0"/>
              <a:t>certainly requires special skills in an instructor if there are no visuals. </a:t>
            </a:r>
            <a:endParaRPr lang="en-GB" sz="2400" dirty="0" smtClean="0"/>
          </a:p>
          <a:p>
            <a:r>
              <a:rPr lang="en-GB" sz="2400" dirty="0" smtClean="0"/>
              <a:t>For distance </a:t>
            </a:r>
            <a:r>
              <a:rPr lang="en-GB" sz="2400" dirty="0"/>
              <a:t>learners, the most frequently used method for teaching practical skills is using print-based illustrations of step-by-step procedures. </a:t>
            </a:r>
          </a:p>
          <a:p>
            <a:endParaRPr lang="en-GB" dirty="0"/>
          </a:p>
        </p:txBody>
      </p:sp>
    </p:spTree>
    <p:extLst>
      <p:ext uri="{BB962C8B-B14F-4D97-AF65-F5344CB8AC3E}">
        <p14:creationId xmlns:p14="http://schemas.microsoft.com/office/powerpoint/2010/main" val="22371478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b="1" dirty="0" smtClean="0"/>
              <a:t>The </a:t>
            </a:r>
            <a:r>
              <a:rPr lang="en-GB" sz="3600" b="1" dirty="0" smtClean="0"/>
              <a:t>“four-stage approach” </a:t>
            </a:r>
            <a:br>
              <a:rPr lang="en-GB" sz="3600" b="1" dirty="0" smtClean="0"/>
            </a:br>
            <a:r>
              <a:rPr lang="en-GB" sz="3600" b="1" dirty="0" smtClean="0"/>
              <a:t>to teaching practical skills</a:t>
            </a:r>
            <a:endParaRPr lang="en-GB" sz="3600" b="1" dirty="0"/>
          </a:p>
        </p:txBody>
      </p:sp>
      <p:pic>
        <p:nvPicPr>
          <p:cNvPr id="4" name="Content Placeholder 3" descr="Four stage approach"/>
          <p:cNvPicPr>
            <a:picLocks noGrp="1"/>
          </p:cNvPicPr>
          <p:nvPr>
            <p:ph idx="1"/>
          </p:nvPr>
        </p:nvPicPr>
        <p:blipFill>
          <a:blip r:embed="rId3">
            <a:extLst>
              <a:ext uri="{28A0092B-C50C-407E-A947-70E740481C1C}">
                <a14:useLocalDpi xmlns:a14="http://schemas.microsoft.com/office/drawing/2010/main" val="0"/>
              </a:ext>
            </a:extLst>
          </a:blip>
          <a:stretch>
            <a:fillRect/>
          </a:stretch>
        </p:blipFill>
        <p:spPr bwMode="auto">
          <a:xfrm>
            <a:off x="0" y="1988840"/>
            <a:ext cx="9144000" cy="4752528"/>
          </a:xfrm>
          <a:prstGeom prst="rect">
            <a:avLst/>
          </a:prstGeom>
          <a:noFill/>
          <a:ln>
            <a:noFill/>
          </a:ln>
        </p:spPr>
      </p:pic>
    </p:spTree>
    <p:extLst>
      <p:ext uri="{BB962C8B-B14F-4D97-AF65-F5344CB8AC3E}">
        <p14:creationId xmlns:p14="http://schemas.microsoft.com/office/powerpoint/2010/main" val="42426177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a:t>Teaching clinical </a:t>
            </a:r>
            <a:r>
              <a:rPr lang="en-GB" b="1" dirty="0" smtClean="0"/>
              <a:t>skills</a:t>
            </a:r>
            <a:endParaRPr lang="en-GB" dirty="0"/>
          </a:p>
        </p:txBody>
      </p:sp>
      <p:sp>
        <p:nvSpPr>
          <p:cNvPr id="3" name="Content Placeholder 2"/>
          <p:cNvSpPr>
            <a:spLocks noGrp="1"/>
          </p:cNvSpPr>
          <p:nvPr>
            <p:ph idx="1"/>
          </p:nvPr>
        </p:nvSpPr>
        <p:spPr/>
        <p:txBody>
          <a:bodyPr/>
          <a:lstStyle/>
          <a:p>
            <a:pPr marL="0" indent="0" algn="ctr">
              <a:buNone/>
            </a:pPr>
            <a:r>
              <a:rPr lang="en-GB" sz="2800" dirty="0"/>
              <a:t>“Observe, record, tabulate, communicate. </a:t>
            </a:r>
            <a:endParaRPr lang="en-GB" sz="2800" dirty="0" smtClean="0"/>
          </a:p>
          <a:p>
            <a:pPr marL="0" indent="0" algn="ctr">
              <a:buNone/>
            </a:pPr>
            <a:r>
              <a:rPr lang="en-GB" sz="2800" dirty="0" smtClean="0"/>
              <a:t>Use </a:t>
            </a:r>
            <a:r>
              <a:rPr lang="en-GB" sz="2800" dirty="0"/>
              <a:t>your five senses… Learn to see, learn to hear, learn to feel, learn to smell, and know that by practice alone you can become expert’ </a:t>
            </a:r>
          </a:p>
          <a:p>
            <a:pPr marL="0" indent="0">
              <a:buNone/>
            </a:pPr>
            <a:endParaRPr lang="en-GB" dirty="0" smtClean="0"/>
          </a:p>
          <a:p>
            <a:pPr marL="0" indent="0">
              <a:buNone/>
            </a:pPr>
            <a:r>
              <a:rPr lang="en-GB" dirty="0" smtClean="0"/>
              <a:t>Sir </a:t>
            </a:r>
            <a:r>
              <a:rPr lang="en-GB" dirty="0"/>
              <a:t>William Osler (1849–1919)</a:t>
            </a:r>
          </a:p>
          <a:p>
            <a:pPr marL="0" indent="0">
              <a:buNone/>
            </a:pPr>
            <a:endParaRPr lang="en-GB" dirty="0"/>
          </a:p>
        </p:txBody>
      </p:sp>
    </p:spTree>
    <p:extLst>
      <p:ext uri="{BB962C8B-B14F-4D97-AF65-F5344CB8AC3E}">
        <p14:creationId xmlns:p14="http://schemas.microsoft.com/office/powerpoint/2010/main" val="26997361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p:cNvSpPr>
            <a:spLocks noGrp="1"/>
          </p:cNvSpPr>
          <p:nvPr>
            <p:ph type="title"/>
          </p:nvPr>
        </p:nvSpPr>
        <p:spPr>
          <a:xfrm>
            <a:off x="899592" y="260648"/>
            <a:ext cx="7125113" cy="924475"/>
          </a:xfrm>
        </p:spPr>
        <p:txBody>
          <a:bodyPr/>
          <a:lstStyle/>
          <a:p>
            <a:r>
              <a:rPr lang="en-GB" dirty="0" smtClean="0"/>
              <a:t>Objectives of this Workshop</a:t>
            </a:r>
            <a:endParaRPr lang="en-GB" dirty="0"/>
          </a:p>
        </p:txBody>
      </p:sp>
      <p:sp>
        <p:nvSpPr>
          <p:cNvPr id="5" name="Content Placeholder 4"/>
          <p:cNvSpPr>
            <a:spLocks noGrp="1"/>
          </p:cNvSpPr>
          <p:nvPr>
            <p:ph idx="1"/>
          </p:nvPr>
        </p:nvSpPr>
        <p:spPr>
          <a:xfrm>
            <a:off x="1009443" y="1807361"/>
            <a:ext cx="7125112" cy="4789991"/>
          </a:xfrm>
        </p:spPr>
        <p:txBody>
          <a:bodyPr>
            <a:noAutofit/>
          </a:bodyPr>
          <a:lstStyle/>
          <a:p>
            <a:pPr marL="0" indent="0">
              <a:buNone/>
            </a:pPr>
            <a:r>
              <a:rPr lang="en-GB" sz="2800" b="1" dirty="0"/>
              <a:t>By the end of this </a:t>
            </a:r>
            <a:r>
              <a:rPr lang="en-GB" sz="2800" b="1" dirty="0" smtClean="0"/>
              <a:t>session </a:t>
            </a:r>
            <a:r>
              <a:rPr lang="en-GB" sz="2800" b="1" dirty="0"/>
              <a:t>you should </a:t>
            </a:r>
            <a:r>
              <a:rPr lang="en-GB" sz="2800" b="1" dirty="0" smtClean="0"/>
              <a:t>be able to</a:t>
            </a:r>
          </a:p>
          <a:p>
            <a:pPr marL="514350" indent="-514350">
              <a:buFont typeface="+mj-lt"/>
              <a:buAutoNum type="arabicPeriod"/>
            </a:pPr>
            <a:r>
              <a:rPr lang="en-GB" sz="2800" dirty="0" smtClean="0"/>
              <a:t>Reflect </a:t>
            </a:r>
            <a:r>
              <a:rPr lang="en-GB" sz="2800" dirty="0"/>
              <a:t>on how, why and where you teach clinical skills; </a:t>
            </a:r>
            <a:endParaRPr lang="en-GB" sz="2800" dirty="0" smtClean="0"/>
          </a:p>
          <a:p>
            <a:pPr marL="514350" indent="-514350">
              <a:buFont typeface="+mj-lt"/>
              <a:buAutoNum type="arabicPeriod"/>
            </a:pPr>
            <a:r>
              <a:rPr lang="en-GB" sz="2800" dirty="0" smtClean="0"/>
              <a:t>Relate </a:t>
            </a:r>
            <a:r>
              <a:rPr lang="en-GB" sz="2800" dirty="0"/>
              <a:t>theoretical models of teaching practical skills to your own practice; and </a:t>
            </a:r>
            <a:endParaRPr lang="en-GB" sz="2800" dirty="0" smtClean="0"/>
          </a:p>
          <a:p>
            <a:pPr marL="514350" indent="-514350">
              <a:buFont typeface="+mj-lt"/>
              <a:buAutoNum type="arabicPeriod"/>
            </a:pPr>
            <a:r>
              <a:rPr lang="en-GB" sz="2800" dirty="0" smtClean="0"/>
              <a:t>Plan </a:t>
            </a:r>
            <a:r>
              <a:rPr lang="en-GB" sz="2800" dirty="0"/>
              <a:t>a teaching session in different clinical environments, using real and simulated patients. </a:t>
            </a:r>
          </a:p>
        </p:txBody>
      </p:sp>
    </p:spTree>
    <p:extLst>
      <p:ext uri="{BB962C8B-B14F-4D97-AF65-F5344CB8AC3E}">
        <p14:creationId xmlns:p14="http://schemas.microsoft.com/office/powerpoint/2010/main" val="396837091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a:t>Writing </a:t>
            </a:r>
            <a:r>
              <a:rPr lang="en-GB" b="1" dirty="0" smtClean="0"/>
              <a:t>Skills objectives</a:t>
            </a:r>
            <a:endParaRPr lang="en-GB" dirty="0"/>
          </a:p>
        </p:txBody>
      </p:sp>
      <p:sp>
        <p:nvSpPr>
          <p:cNvPr id="4" name="Content Placeholder 3"/>
          <p:cNvSpPr>
            <a:spLocks noGrp="1"/>
          </p:cNvSpPr>
          <p:nvPr>
            <p:ph idx="1"/>
          </p:nvPr>
        </p:nvSpPr>
        <p:spPr/>
        <p:txBody>
          <a:bodyPr>
            <a:normAutofit fontScale="32500" lnSpcReduction="20000"/>
          </a:bodyPr>
          <a:lstStyle/>
          <a:p>
            <a:pPr marL="0" indent="0">
              <a:buNone/>
            </a:pPr>
            <a:r>
              <a:rPr lang="en-GB" sz="9600" dirty="0"/>
              <a:t>An example of a skills-based objective at the level of ‘precision’ would </a:t>
            </a:r>
            <a:r>
              <a:rPr lang="en-GB" sz="9600" dirty="0" smtClean="0"/>
              <a:t>be: </a:t>
            </a:r>
          </a:p>
          <a:p>
            <a:pPr marL="457200" lvl="1" indent="0">
              <a:buNone/>
            </a:pPr>
            <a:r>
              <a:rPr lang="en-GB" sz="9600" b="1" dirty="0" smtClean="0"/>
              <a:t>‘At </a:t>
            </a:r>
            <a:r>
              <a:rPr lang="en-GB" sz="9600" b="1" dirty="0"/>
              <a:t>the end of the training session, learners will be able to insert a cannula into a vein accurately without causing a haematoma’.</a:t>
            </a:r>
          </a:p>
          <a:p>
            <a:endParaRPr lang="en-GB" dirty="0"/>
          </a:p>
        </p:txBody>
      </p:sp>
    </p:spTree>
    <p:extLst>
      <p:ext uri="{BB962C8B-B14F-4D97-AF65-F5344CB8AC3E}">
        <p14:creationId xmlns:p14="http://schemas.microsoft.com/office/powerpoint/2010/main" val="32868883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GB" b="1" dirty="0"/>
              <a:t>Thinking </a:t>
            </a:r>
            <a:r>
              <a:rPr lang="en-GB" b="1" dirty="0" smtClean="0"/>
              <a:t>points</a:t>
            </a:r>
            <a:endParaRPr lang="en-GB" dirty="0"/>
          </a:p>
        </p:txBody>
      </p:sp>
      <p:sp>
        <p:nvSpPr>
          <p:cNvPr id="6" name="Content Placeholder 5"/>
          <p:cNvSpPr>
            <a:spLocks noGrp="1"/>
          </p:cNvSpPr>
          <p:nvPr>
            <p:ph idx="1"/>
          </p:nvPr>
        </p:nvSpPr>
        <p:spPr/>
        <p:txBody>
          <a:bodyPr>
            <a:normAutofit lnSpcReduction="10000"/>
          </a:bodyPr>
          <a:lstStyle/>
          <a:p>
            <a:pPr marL="0" indent="0">
              <a:buNone/>
            </a:pPr>
            <a:r>
              <a:rPr lang="en-GB" sz="2400" b="1" dirty="0"/>
              <a:t>Think about the clinical skills you commonly teach</a:t>
            </a:r>
            <a:r>
              <a:rPr lang="en-GB" sz="2400" dirty="0"/>
              <a:t>.</a:t>
            </a:r>
          </a:p>
          <a:p>
            <a:pPr marL="514350" lvl="0" indent="-514350">
              <a:buFont typeface="+mj-lt"/>
              <a:buAutoNum type="arabicPeriod"/>
            </a:pPr>
            <a:r>
              <a:rPr lang="en-GB" sz="2400" dirty="0"/>
              <a:t>Where do you teach them?</a:t>
            </a:r>
          </a:p>
          <a:p>
            <a:pPr marL="514350" lvl="0" indent="-514350">
              <a:buFont typeface="+mj-lt"/>
              <a:buAutoNum type="arabicPeriod"/>
            </a:pPr>
            <a:r>
              <a:rPr lang="en-GB" sz="2400" dirty="0"/>
              <a:t>What teaching methods do you commonly use?</a:t>
            </a:r>
          </a:p>
          <a:p>
            <a:pPr marL="514350" lvl="0" indent="-514350">
              <a:buFont typeface="+mj-lt"/>
              <a:buAutoNum type="arabicPeriod"/>
            </a:pPr>
            <a:r>
              <a:rPr lang="en-GB" sz="2400" dirty="0"/>
              <a:t>How do you assess the learning of these skills?</a:t>
            </a:r>
          </a:p>
          <a:p>
            <a:pPr marL="514350" lvl="0" indent="-514350">
              <a:buFont typeface="+mj-lt"/>
              <a:buAutoNum type="arabicPeriod"/>
            </a:pPr>
            <a:r>
              <a:rPr lang="en-GB" sz="2400" dirty="0"/>
              <a:t>What theoretical models, if any, do you base this teaching and learning on?</a:t>
            </a:r>
          </a:p>
          <a:p>
            <a:endParaRPr lang="en-GB" dirty="0"/>
          </a:p>
        </p:txBody>
      </p:sp>
    </p:spTree>
    <p:extLst>
      <p:ext uri="{BB962C8B-B14F-4D97-AF65-F5344CB8AC3E}">
        <p14:creationId xmlns:p14="http://schemas.microsoft.com/office/powerpoint/2010/main" val="3694714653"/>
      </p:ext>
    </p:extLst>
  </p:cSld>
  <p:clrMapOvr>
    <a:masterClrMapping/>
  </p:clrMapOvr>
  <p:timing>
    <p:tnLst>
      <p:par>
        <p:cTn id="1" dur="indefinite" restart="never" nodeType="tmRoot"/>
      </p:par>
    </p:tnLst>
  </p:timing>
</p:sld>
</file>

<file path=ppt/theme/theme1.xml><?xml version="1.0" encoding="utf-8"?>
<a:theme xmlns:a="http://schemas.openxmlformats.org/drawingml/2006/main" name="Summer">
  <a:themeElements>
    <a:clrScheme name="Summer">
      <a:dk1>
        <a:sysClr val="windowText" lastClr="000000"/>
      </a:dk1>
      <a:lt1>
        <a:sysClr val="window" lastClr="FFFFFF"/>
      </a:lt1>
      <a:dk2>
        <a:srgbClr val="E89117"/>
      </a:dk2>
      <a:lt2>
        <a:srgbClr val="FEDD78"/>
      </a:lt2>
      <a:accent1>
        <a:srgbClr val="A1B633"/>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Summ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umm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7000"/>
                <a:shade val="80000"/>
                <a:hueMod val="110000"/>
                <a:satMod val="120000"/>
              </a:schemeClr>
            </a:gs>
            <a:gs pos="100000">
              <a:schemeClr val="phClr">
                <a:shade val="60000"/>
                <a:hueMod val="40000"/>
                <a:satMod val="120000"/>
                <a:lumMod val="103000"/>
              </a:schemeClr>
            </a:gs>
          </a:gsLst>
          <a:lin ang="5400000" scaled="1"/>
        </a:gradFill>
        <a:gradFill rotWithShape="1">
          <a:gsLst>
            <a:gs pos="0">
              <a:schemeClr val="phClr">
                <a:tint val="97000"/>
                <a:shade val="80000"/>
                <a:hueMod val="110000"/>
                <a:satMod val="130000"/>
                <a:lumMod val="100000"/>
              </a:schemeClr>
            </a:gs>
            <a:gs pos="100000">
              <a:schemeClr val="phClr">
                <a:shade val="60000"/>
                <a:hueMod val="40000"/>
                <a:satMod val="120000"/>
                <a:lumMod val="103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Summer</Template>
  <TotalTime>392</TotalTime>
  <Words>1258</Words>
  <Application>Microsoft Office PowerPoint</Application>
  <PresentationFormat>On-screen Show (4:3)</PresentationFormat>
  <Paragraphs>104</Paragraphs>
  <Slides>17</Slides>
  <Notes>17</Notes>
  <HiddenSlides>1</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Summer</vt:lpstr>
      <vt:lpstr>How to teach practical skills</vt:lpstr>
      <vt:lpstr>Definition (1)</vt:lpstr>
      <vt:lpstr>Definition (2)</vt:lpstr>
      <vt:lpstr>Teaching practical skills</vt:lpstr>
      <vt:lpstr>The “four-stage approach”  to teaching practical skills</vt:lpstr>
      <vt:lpstr>Teaching clinical skills</vt:lpstr>
      <vt:lpstr>Objectives of this Workshop</vt:lpstr>
      <vt:lpstr>Writing Skills objectives</vt:lpstr>
      <vt:lpstr>Thinking points</vt:lpstr>
      <vt:lpstr>Where to teach clinical skills</vt:lpstr>
      <vt:lpstr>The planned clinical examination session</vt:lpstr>
      <vt:lpstr>Opportunistic teaching and learning</vt:lpstr>
      <vt:lpstr>Teaching and learning in simulated environments</vt:lpstr>
      <vt:lpstr>Simulation: </vt:lpstr>
      <vt:lpstr>Low-fidelity simulation</vt:lpstr>
      <vt:lpstr>How IT can assist in the teaching and learning of clinical skills</vt:lpstr>
      <vt:lpstr>Catering to the different needs is critical for success.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teach practical skills</dc:title>
  <dc:creator>Chisale Mhango</dc:creator>
  <cp:lastModifiedBy>Chisale Mhango</cp:lastModifiedBy>
  <cp:revision>20</cp:revision>
  <dcterms:created xsi:type="dcterms:W3CDTF">2013-04-16T08:16:39Z</dcterms:created>
  <dcterms:modified xsi:type="dcterms:W3CDTF">2013-05-23T09:40:19Z</dcterms:modified>
</cp:coreProperties>
</file>