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3"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6" r:id="rId23"/>
    <p:sldId id="287" r:id="rId24"/>
    <p:sldId id="288" r:id="rId25"/>
    <p:sldId id="289" r:id="rId26"/>
    <p:sldId id="291" r:id="rId27"/>
    <p:sldId id="292" r:id="rId28"/>
    <p:sldId id="293" r:id="rId29"/>
    <p:sldId id="294" r:id="rId30"/>
    <p:sldId id="295" r:id="rId31"/>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4387"/>
    <a:srgbClr val="3399FF"/>
    <a:srgbClr val="C78627"/>
    <a:srgbClr val="062346"/>
    <a:srgbClr val="09366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78418" autoAdjust="0"/>
  </p:normalViewPr>
  <p:slideViewPr>
    <p:cSldViewPr>
      <p:cViewPr varScale="1">
        <p:scale>
          <a:sx n="39" d="100"/>
          <a:sy n="39" d="100"/>
        </p:scale>
        <p:origin x="-84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0"/>
    </p:cViewPr>
  </p:sorterViewPr>
  <p:notesViewPr>
    <p:cSldViewPr>
      <p:cViewPr varScale="1">
        <p:scale>
          <a:sx n="50" d="100"/>
          <a:sy n="50" d="100"/>
        </p:scale>
        <p:origin x="-195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vl1pPr>
          </a:lstStyle>
          <a:p>
            <a:pPr>
              <a:defRPr/>
            </a:pPr>
            <a:endParaRPr lang="en-GB"/>
          </a:p>
        </p:txBody>
      </p:sp>
      <p:sp>
        <p:nvSpPr>
          <p:cNvPr id="26627"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vl1pPr>
          </a:lstStyle>
          <a:p>
            <a:pPr>
              <a:defRPr/>
            </a:pPr>
            <a:endParaRPr lang="en-GB"/>
          </a:p>
        </p:txBody>
      </p:sp>
      <p:sp>
        <p:nvSpPr>
          <p:cNvPr id="26628" name="Rectangle 4"/>
          <p:cNvSpPr>
            <a:spLocks noGrp="1" noChangeArrowheads="1"/>
          </p:cNvSpPr>
          <p:nvPr>
            <p:ph type="ftr" sz="quarter" idx="2"/>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vl1pPr>
          </a:lstStyle>
          <a:p>
            <a:pPr>
              <a:defRPr/>
            </a:pPr>
            <a:endParaRPr lang="en-GB"/>
          </a:p>
        </p:txBody>
      </p:sp>
      <p:sp>
        <p:nvSpPr>
          <p:cNvPr id="26629" name="Rectangle 5"/>
          <p:cNvSpPr>
            <a:spLocks noGrp="1" noChangeArrowheads="1"/>
          </p:cNvSpPr>
          <p:nvPr>
            <p:ph type="sldNum" sz="quarter" idx="3"/>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vl1pPr>
          </a:lstStyle>
          <a:p>
            <a:pPr>
              <a:defRPr/>
            </a:pPr>
            <a:fld id="{A29590A4-37EA-491C-8A74-7E15A2BADF40}" type="slidenum">
              <a:rPr lang="en-GB"/>
              <a:pPr>
                <a:defRPr/>
              </a:pPr>
              <a:t>‹#›</a:t>
            </a:fld>
            <a:endParaRPr lang="en-GB"/>
          </a:p>
        </p:txBody>
      </p:sp>
    </p:spTree>
    <p:extLst>
      <p:ext uri="{BB962C8B-B14F-4D97-AF65-F5344CB8AC3E}">
        <p14:creationId xmlns:p14="http://schemas.microsoft.com/office/powerpoint/2010/main" val="2259485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vl1pPr>
          </a:lstStyle>
          <a:p>
            <a:pPr>
              <a:defRPr/>
            </a:pPr>
            <a:endParaRPr lang="en-GB"/>
          </a:p>
        </p:txBody>
      </p:sp>
      <p:sp>
        <p:nvSpPr>
          <p:cNvPr id="29699" name="Rectangle 3"/>
          <p:cNvSpPr>
            <a:spLocks noGrp="1" noChangeArrowheads="1"/>
          </p:cNvSpPr>
          <p:nvPr>
            <p:ph type="dt"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vl1pPr>
          </a:lstStyle>
          <a:p>
            <a:pPr>
              <a:defRPr/>
            </a:pPr>
            <a:endParaRPr lang="en-GB"/>
          </a:p>
        </p:txBody>
      </p:sp>
      <p:sp>
        <p:nvSpPr>
          <p:cNvPr id="717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9702" name="Rectangle 6"/>
          <p:cNvSpPr>
            <a:spLocks noGrp="1" noChangeArrowheads="1"/>
          </p:cNvSpPr>
          <p:nvPr>
            <p:ph type="ftr" sz="quarter" idx="4"/>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vl1pPr>
          </a:lstStyle>
          <a:p>
            <a:pPr>
              <a:defRPr/>
            </a:pPr>
            <a:endParaRPr lang="en-GB"/>
          </a:p>
        </p:txBody>
      </p:sp>
      <p:sp>
        <p:nvSpPr>
          <p:cNvPr id="29703" name="Rectangle 7"/>
          <p:cNvSpPr>
            <a:spLocks noGrp="1" noChangeArrowheads="1"/>
          </p:cNvSpPr>
          <p:nvPr>
            <p:ph type="sldNum" sz="quarter" idx="5"/>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vl1pPr>
          </a:lstStyle>
          <a:p>
            <a:pPr>
              <a:defRPr/>
            </a:pPr>
            <a:fld id="{39977037-415C-4D63-AA02-383515C88D12}" type="slidenum">
              <a:rPr lang="en-GB"/>
              <a:pPr>
                <a:defRPr/>
              </a:pPr>
              <a:t>‹#›</a:t>
            </a:fld>
            <a:endParaRPr lang="en-GB"/>
          </a:p>
        </p:txBody>
      </p:sp>
    </p:spTree>
    <p:extLst>
      <p:ext uri="{BB962C8B-B14F-4D97-AF65-F5344CB8AC3E}">
        <p14:creationId xmlns:p14="http://schemas.microsoft.com/office/powerpoint/2010/main" val="20528580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4BD4F-BFE5-4575-829A-2066FD493417}" type="slidenum">
              <a:rPr lang="en-GB"/>
              <a:pPr/>
              <a:t>1</a:t>
            </a:fld>
            <a:endParaRPr lang="en-GB"/>
          </a:p>
        </p:txBody>
      </p:sp>
      <p:sp>
        <p:nvSpPr>
          <p:cNvPr id="25602" name="Rectangle 2"/>
          <p:cNvSpPr>
            <a:spLocks noGrp="1" noRot="1" noChangeAspect="1" noChangeArrowheads="1" noTextEdit="1"/>
          </p:cNvSpPr>
          <p:nvPr>
            <p:ph type="sldImg"/>
          </p:nvPr>
        </p:nvSpPr>
        <p:spPr>
          <a:xfrm>
            <a:off x="917575" y="744538"/>
            <a:ext cx="4962525" cy="3722687"/>
          </a:xfrm>
          <a:ln/>
        </p:spPr>
      </p:sp>
      <p:sp>
        <p:nvSpPr>
          <p:cNvPr id="25603" name="Rectangle 3"/>
          <p:cNvSpPr>
            <a:spLocks noGrp="1" noChangeArrowheads="1"/>
          </p:cNvSpPr>
          <p:nvPr>
            <p:ph type="body" idx="1"/>
          </p:nvPr>
        </p:nvSpPr>
        <p:spPr>
          <a:xfrm>
            <a:off x="907088" y="4714417"/>
            <a:ext cx="4983499" cy="4467151"/>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39977037-415C-4D63-AA02-383515C88D12}" type="slidenum">
              <a:rPr lang="en-GB" smtClean="0"/>
              <a:pPr>
                <a:defRPr/>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569EDB-80ED-409E-80B9-FD62383F9CF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A4340F-8059-47A5-8EB6-3C1E2B30594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4913C47-1574-4D51-A98E-1BC37C8C4D0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B1701020-01D0-4369-945F-EF983244CD60}"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CF172C1-0EEB-449D-9A7C-6C13E7CCEA6F}"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GB"/>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GB"/>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B5C093B9-118D-437C-AA23-76EBECC731A2}" type="slidenum">
              <a:rPr lang="en-GB"/>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685800" y="1981200"/>
            <a:ext cx="3810000" cy="4114800"/>
          </a:xfrm>
        </p:spPr>
        <p:txBody>
          <a:bodyPr/>
          <a:lstStyle/>
          <a:p>
            <a:endParaRPr lang="en-GB"/>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EF40F05F-12F0-4BFA-9128-83D8DB41DAAE}"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3B8FDDC-0741-424A-A42A-C34FBFA0936A}" type="slidenum">
              <a:rPr lang="en-GB"/>
              <a:pPr>
                <a:defRPr/>
              </a:pPr>
              <a:t>‹#›</a:t>
            </a:fld>
            <a:endParaRPr lang="en-GB"/>
          </a:p>
        </p:txBody>
      </p:sp>
      <p:pic>
        <p:nvPicPr>
          <p:cNvPr id="7" name="Picture 4"/>
          <p:cNvPicPr>
            <a:picLocks noChangeAspect="1" noChangeArrowheads="1"/>
          </p:cNvPicPr>
          <p:nvPr userDrawn="1"/>
        </p:nvPicPr>
        <p:blipFill>
          <a:blip r:embed="rId2" cstate="print">
            <a:clrChange>
              <a:clrFrom>
                <a:srgbClr val="FCFCFE"/>
              </a:clrFrom>
              <a:clrTo>
                <a:srgbClr val="FCFCFE">
                  <a:alpha val="0"/>
                </a:srgbClr>
              </a:clrTo>
            </a:clrChange>
          </a:blip>
          <a:srcRect/>
          <a:stretch>
            <a:fillRect/>
          </a:stretch>
        </p:blipFill>
        <p:spPr bwMode="auto">
          <a:xfrm>
            <a:off x="7858148" y="4714884"/>
            <a:ext cx="1105390" cy="1144593"/>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F9BD2D4-5020-4E42-B066-EFBD819CDB9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C482846-08B5-4D6D-A458-050A8366B8A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4F0CC12-BF8E-4F1B-A536-9C4757A3B2F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17776E9-0ACA-41FB-A840-2804D4811AD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3B4DA70-70BA-4B48-AF1B-80C90DFBDC5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1127C9B-2A3E-434E-8B30-5AD90F94D55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D60936F-9BCF-4AC8-9051-F57838F39DA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736276A6-DF11-4C2D-85A3-356882B9D5D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rgbClr val="09366D"/>
          </a:solidFill>
          <a:latin typeface="+mn-lt"/>
          <a:ea typeface="+mn-ea"/>
          <a:cs typeface="+mn-cs"/>
        </a:defRPr>
      </a:lvl1pPr>
      <a:lvl2pPr marL="742950" indent="-285750" algn="l" rtl="0" eaLnBrk="0" fontAlgn="base" hangingPunct="0">
        <a:spcBef>
          <a:spcPct val="20000"/>
        </a:spcBef>
        <a:spcAft>
          <a:spcPct val="0"/>
        </a:spcAft>
        <a:buChar char="–"/>
        <a:defRPr sz="2800">
          <a:solidFill>
            <a:srgbClr val="09366D"/>
          </a:solidFill>
          <a:latin typeface="+mn-lt"/>
        </a:defRPr>
      </a:lvl2pPr>
      <a:lvl3pPr marL="1143000" indent="-228600" algn="l" rtl="0" eaLnBrk="0" fontAlgn="base" hangingPunct="0">
        <a:spcBef>
          <a:spcPct val="20000"/>
        </a:spcBef>
        <a:spcAft>
          <a:spcPct val="0"/>
        </a:spcAft>
        <a:buChar char="•"/>
        <a:defRPr sz="2400">
          <a:solidFill>
            <a:srgbClr val="09366D"/>
          </a:solidFill>
          <a:latin typeface="+mn-lt"/>
        </a:defRPr>
      </a:lvl3pPr>
      <a:lvl4pPr marL="1600200" indent="-228600" algn="l" rtl="0" eaLnBrk="0" fontAlgn="base" hangingPunct="0">
        <a:spcBef>
          <a:spcPct val="20000"/>
        </a:spcBef>
        <a:spcAft>
          <a:spcPct val="0"/>
        </a:spcAft>
        <a:buChar char="–"/>
        <a:defRPr sz="2000">
          <a:solidFill>
            <a:srgbClr val="09366D"/>
          </a:solidFill>
          <a:latin typeface="+mn-lt"/>
        </a:defRPr>
      </a:lvl4pPr>
      <a:lvl5pPr marL="2057400" indent="-228600" algn="l" rtl="0" eaLnBrk="0" fontAlgn="base" hangingPunct="0">
        <a:spcBef>
          <a:spcPct val="20000"/>
        </a:spcBef>
        <a:spcAft>
          <a:spcPct val="0"/>
        </a:spcAft>
        <a:buChar char="»"/>
        <a:defRPr sz="2000">
          <a:solidFill>
            <a:srgbClr val="09366D"/>
          </a:solidFill>
          <a:latin typeface="+mn-lt"/>
        </a:defRPr>
      </a:lvl5pPr>
      <a:lvl6pPr marL="2514600" indent="-228600" algn="l" rtl="0" fontAlgn="base">
        <a:spcBef>
          <a:spcPct val="20000"/>
        </a:spcBef>
        <a:spcAft>
          <a:spcPct val="0"/>
        </a:spcAft>
        <a:buChar char="»"/>
        <a:defRPr sz="2000">
          <a:solidFill>
            <a:srgbClr val="09366D"/>
          </a:solidFill>
          <a:latin typeface="+mn-lt"/>
        </a:defRPr>
      </a:lvl6pPr>
      <a:lvl7pPr marL="2971800" indent="-228600" algn="l" rtl="0" fontAlgn="base">
        <a:spcBef>
          <a:spcPct val="20000"/>
        </a:spcBef>
        <a:spcAft>
          <a:spcPct val="0"/>
        </a:spcAft>
        <a:buChar char="»"/>
        <a:defRPr sz="2000">
          <a:solidFill>
            <a:srgbClr val="09366D"/>
          </a:solidFill>
          <a:latin typeface="+mn-lt"/>
        </a:defRPr>
      </a:lvl7pPr>
      <a:lvl8pPr marL="3429000" indent="-228600" algn="l" rtl="0" fontAlgn="base">
        <a:spcBef>
          <a:spcPct val="20000"/>
        </a:spcBef>
        <a:spcAft>
          <a:spcPct val="0"/>
        </a:spcAft>
        <a:buChar char="»"/>
        <a:defRPr sz="2000">
          <a:solidFill>
            <a:srgbClr val="09366D"/>
          </a:solidFill>
          <a:latin typeface="+mn-lt"/>
        </a:defRPr>
      </a:lvl8pPr>
      <a:lvl9pPr marL="3886200" indent="-228600" algn="l" rtl="0" fontAlgn="base">
        <a:spcBef>
          <a:spcPct val="20000"/>
        </a:spcBef>
        <a:spcAft>
          <a:spcPct val="0"/>
        </a:spcAft>
        <a:buChar char="»"/>
        <a:defRPr sz="2000">
          <a:solidFill>
            <a:srgbClr val="09366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hlinkClick r:id="rId3" action="ppaction://hlinksldjump"/>
          </p:cNvPr>
          <p:cNvPicPr>
            <a:picLocks noChangeAspect="1" noChangeArrowheads="1"/>
          </p:cNvPicPr>
          <p:nvPr/>
        </p:nvPicPr>
        <p:blipFill>
          <a:blip r:embed="rId4" cstate="print"/>
          <a:srcRect/>
          <a:stretch>
            <a:fillRect/>
          </a:stretch>
        </p:blipFill>
        <p:spPr bwMode="auto">
          <a:xfrm>
            <a:off x="0" y="4589615"/>
            <a:ext cx="9144000" cy="2268385"/>
          </a:xfrm>
          <a:prstGeom prst="rect">
            <a:avLst/>
          </a:prstGeom>
          <a:noFill/>
        </p:spPr>
      </p:pic>
      <p:sp>
        <p:nvSpPr>
          <p:cNvPr id="23555" name="Text Box 3"/>
          <p:cNvSpPr txBox="1">
            <a:spLocks noChangeArrowheads="1"/>
          </p:cNvSpPr>
          <p:nvPr/>
        </p:nvSpPr>
        <p:spPr bwMode="auto">
          <a:xfrm>
            <a:off x="762000" y="1981200"/>
            <a:ext cx="7467600" cy="1098550"/>
          </a:xfrm>
          <a:prstGeom prst="rect">
            <a:avLst/>
          </a:prstGeom>
          <a:noFill/>
          <a:ln w="9525">
            <a:noFill/>
            <a:miter lim="800000"/>
            <a:headEnd/>
            <a:tailEnd/>
          </a:ln>
          <a:effectLst/>
        </p:spPr>
        <p:txBody>
          <a:bodyPr>
            <a:spAutoFit/>
          </a:bodyPr>
          <a:lstStyle/>
          <a:p>
            <a:pPr algn="ctr" eaLnBrk="0" hangingPunct="0">
              <a:spcBef>
                <a:spcPct val="50000"/>
              </a:spcBef>
            </a:pPr>
            <a:endParaRPr lang="en-GB">
              <a:latin typeface="Arial" charset="0"/>
            </a:endParaRPr>
          </a:p>
          <a:p>
            <a:pPr algn="ctr" eaLnBrk="0" hangingPunct="0">
              <a:spcBef>
                <a:spcPct val="50000"/>
              </a:spcBef>
            </a:pPr>
            <a:endParaRPr lang="en-GB" sz="2800">
              <a:latin typeface="Arial" charset="0"/>
            </a:endParaRPr>
          </a:p>
        </p:txBody>
      </p:sp>
      <p:sp>
        <p:nvSpPr>
          <p:cNvPr id="23556" name="Text Box 4"/>
          <p:cNvSpPr txBox="1">
            <a:spLocks noChangeArrowheads="1"/>
          </p:cNvSpPr>
          <p:nvPr/>
        </p:nvSpPr>
        <p:spPr bwMode="auto">
          <a:xfrm>
            <a:off x="250825" y="404813"/>
            <a:ext cx="8686800" cy="4508927"/>
          </a:xfrm>
          <a:prstGeom prst="rect">
            <a:avLst/>
          </a:prstGeom>
          <a:noFill/>
          <a:ln w="9525">
            <a:noFill/>
            <a:miter lim="800000"/>
            <a:headEnd/>
            <a:tailEnd/>
          </a:ln>
          <a:effectLst/>
        </p:spPr>
        <p:txBody>
          <a:bodyPr>
            <a:spAutoFit/>
          </a:bodyPr>
          <a:lstStyle/>
          <a:p>
            <a:pPr algn="ctr" eaLnBrk="0" hangingPunct="0">
              <a:spcBef>
                <a:spcPct val="50000"/>
              </a:spcBef>
            </a:pPr>
            <a:r>
              <a:rPr lang="en-GB" sz="4800" b="1" dirty="0">
                <a:solidFill>
                  <a:srgbClr val="C00000"/>
                </a:solidFill>
                <a:latin typeface="Arial" charset="0"/>
              </a:rPr>
              <a:t>Learning Styles and Strategies</a:t>
            </a:r>
          </a:p>
          <a:p>
            <a:pPr algn="ctr" eaLnBrk="0" hangingPunct="0">
              <a:spcBef>
                <a:spcPct val="50000"/>
              </a:spcBef>
            </a:pPr>
            <a:r>
              <a:rPr lang="en-GB" b="1" dirty="0" smtClean="0">
                <a:latin typeface="Arial" charset="0"/>
              </a:rPr>
              <a:t/>
            </a:r>
            <a:br>
              <a:rPr lang="en-GB" b="1" dirty="0" smtClean="0">
                <a:latin typeface="Arial" charset="0"/>
              </a:rPr>
            </a:br>
            <a:endParaRPr lang="en-GB" b="1" dirty="0">
              <a:latin typeface="Arial" charset="0"/>
            </a:endParaRPr>
          </a:p>
          <a:p>
            <a:pPr algn="ctr" eaLnBrk="0" hangingPunct="0"/>
            <a:r>
              <a:rPr lang="en-GB" sz="3600" b="1" dirty="0">
                <a:latin typeface="Arial" charset="0"/>
              </a:rPr>
              <a:t>Vinod Patel </a:t>
            </a:r>
            <a:endParaRPr lang="en-GB" sz="3600" b="1" dirty="0" smtClean="0">
              <a:latin typeface="Arial" charset="0"/>
            </a:endParaRPr>
          </a:p>
          <a:p>
            <a:pPr algn="ctr" eaLnBrk="0" hangingPunct="0"/>
            <a:r>
              <a:rPr lang="en-GB" sz="3600" b="1" dirty="0" smtClean="0"/>
              <a:t>Bernadette O’Hare</a:t>
            </a:r>
            <a:endParaRPr lang="en-GB" sz="3600" b="1" dirty="0">
              <a:latin typeface="Arial" charset="0"/>
            </a:endParaRPr>
          </a:p>
          <a:p>
            <a:pPr algn="ctr" eaLnBrk="0" hangingPunct="0"/>
            <a:endParaRPr lang="en-GB" b="1" dirty="0">
              <a:latin typeface="Arial" charset="0"/>
            </a:endParaRPr>
          </a:p>
          <a:p>
            <a:pPr algn="ctr" eaLnBrk="0" hangingPunct="0"/>
            <a:endParaRPr lang="en-GB" b="1" dirty="0">
              <a:latin typeface="Arial" charset="0"/>
            </a:endParaRPr>
          </a:p>
          <a:p>
            <a:pPr algn="ctr" eaLnBrk="0" hangingPunct="0"/>
            <a:endParaRPr lang="en-GB" b="1" dirty="0">
              <a:latin typeface="Arial" charset="0"/>
            </a:endParaRPr>
          </a:p>
          <a:p>
            <a:pPr algn="ctr" eaLnBrk="0" hangingPunct="0"/>
            <a:endParaRPr lang="en-GB" sz="2000" b="1"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sz="4000" b="1"/>
              <a:t>Adult education</a:t>
            </a:r>
          </a:p>
        </p:txBody>
      </p:sp>
      <p:sp>
        <p:nvSpPr>
          <p:cNvPr id="33795" name="Rectangle 3"/>
          <p:cNvSpPr>
            <a:spLocks noGrp="1" noChangeArrowheads="1"/>
          </p:cNvSpPr>
          <p:nvPr>
            <p:ph type="body" idx="1"/>
          </p:nvPr>
        </p:nvSpPr>
        <p:spPr>
          <a:xfrm>
            <a:off x="685800" y="2438400"/>
            <a:ext cx="7772400" cy="3657600"/>
          </a:xfrm>
        </p:spPr>
        <p:txBody>
          <a:bodyPr/>
          <a:lstStyle/>
          <a:p>
            <a:pPr marL="0" indent="0">
              <a:lnSpc>
                <a:spcPct val="80000"/>
              </a:lnSpc>
              <a:buFontTx/>
              <a:buNone/>
            </a:pPr>
            <a:r>
              <a:rPr lang="en-GB" sz="2800" i="1"/>
              <a:t>The purpose of adult education is to help them to learn, not to teach them all they know and thus stop them from carrying on learning.</a:t>
            </a:r>
            <a:endParaRPr lang="en-GB" sz="2800"/>
          </a:p>
          <a:p>
            <a:pPr marL="0" indent="0">
              <a:lnSpc>
                <a:spcPct val="80000"/>
              </a:lnSpc>
              <a:buFontTx/>
              <a:buNone/>
            </a:pPr>
            <a:endParaRPr lang="en-GB" sz="2800"/>
          </a:p>
          <a:p>
            <a:pPr marL="0" indent="0">
              <a:lnSpc>
                <a:spcPct val="80000"/>
              </a:lnSpc>
              <a:buFontTx/>
              <a:buNone/>
            </a:pPr>
            <a:endParaRPr lang="en-US" sz="2400"/>
          </a:p>
          <a:p>
            <a:pPr marL="0" indent="0" algn="r">
              <a:lnSpc>
                <a:spcPct val="80000"/>
              </a:lnSpc>
              <a:buFontTx/>
              <a:buNone/>
            </a:pPr>
            <a:r>
              <a:rPr lang="en-GB" sz="2400"/>
              <a:t>Rogers</a:t>
            </a:r>
          </a:p>
          <a:p>
            <a:pPr marL="0" indent="0"/>
            <a:endParaRPr lang="en-GB"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81000"/>
            <a:ext cx="7772400" cy="762000"/>
          </a:xfrm>
        </p:spPr>
        <p:txBody>
          <a:bodyPr/>
          <a:lstStyle/>
          <a:p>
            <a:r>
              <a:rPr lang="en-GB" sz="4000" b="1"/>
              <a:t>Characteristics of Adult Learners</a:t>
            </a:r>
          </a:p>
        </p:txBody>
      </p:sp>
      <p:sp>
        <p:nvSpPr>
          <p:cNvPr id="32771" name="Rectangle 3"/>
          <p:cNvSpPr>
            <a:spLocks noGrp="1" noChangeArrowheads="1"/>
          </p:cNvSpPr>
          <p:nvPr>
            <p:ph type="body" idx="1"/>
          </p:nvPr>
        </p:nvSpPr>
        <p:spPr>
          <a:xfrm>
            <a:off x="285720" y="1357298"/>
            <a:ext cx="8134350" cy="4572000"/>
          </a:xfrm>
        </p:spPr>
        <p:txBody>
          <a:bodyPr/>
          <a:lstStyle/>
          <a:p>
            <a:pPr>
              <a:lnSpc>
                <a:spcPct val="90000"/>
              </a:lnSpc>
            </a:pPr>
            <a:endParaRPr lang="en-GB" sz="2400" b="1" dirty="0"/>
          </a:p>
          <a:p>
            <a:pPr>
              <a:lnSpc>
                <a:spcPct val="90000"/>
              </a:lnSpc>
              <a:buFontTx/>
              <a:buNone/>
            </a:pPr>
            <a:r>
              <a:rPr lang="en-GB" sz="2400" dirty="0">
                <a:solidFill>
                  <a:srgbClr val="FF3300"/>
                </a:solidFill>
              </a:rPr>
              <a:t>Brookfield identified six main ones:</a:t>
            </a:r>
          </a:p>
          <a:p>
            <a:pPr>
              <a:lnSpc>
                <a:spcPct val="90000"/>
              </a:lnSpc>
            </a:pPr>
            <a:endParaRPr lang="en-GB" sz="2400" dirty="0">
              <a:solidFill>
                <a:srgbClr val="FF3300"/>
              </a:solidFill>
            </a:endParaRPr>
          </a:p>
          <a:p>
            <a:pPr>
              <a:lnSpc>
                <a:spcPct val="90000"/>
              </a:lnSpc>
            </a:pPr>
            <a:r>
              <a:rPr lang="en-GB" sz="2400" dirty="0"/>
              <a:t>They are not beginners, but in a continuing process of growth</a:t>
            </a:r>
            <a:endParaRPr lang="en-US" sz="2400" dirty="0"/>
          </a:p>
          <a:p>
            <a:pPr>
              <a:lnSpc>
                <a:spcPct val="90000"/>
              </a:lnSpc>
            </a:pPr>
            <a:r>
              <a:rPr lang="en-GB" sz="2400" dirty="0"/>
              <a:t>They bring a unique package of experiences and values</a:t>
            </a:r>
            <a:endParaRPr lang="en-US" sz="2400" dirty="0"/>
          </a:p>
          <a:p>
            <a:pPr>
              <a:lnSpc>
                <a:spcPct val="90000"/>
              </a:lnSpc>
            </a:pPr>
            <a:r>
              <a:rPr lang="en-GB" sz="2400" dirty="0"/>
              <a:t>They come to education with intentions</a:t>
            </a:r>
            <a:endParaRPr lang="en-US" sz="2400" dirty="0"/>
          </a:p>
          <a:p>
            <a:pPr>
              <a:lnSpc>
                <a:spcPct val="90000"/>
              </a:lnSpc>
            </a:pPr>
            <a:r>
              <a:rPr lang="en-GB" sz="2400" dirty="0"/>
              <a:t>They bring expectation about the learning process</a:t>
            </a:r>
            <a:endParaRPr lang="en-US" sz="2400" dirty="0"/>
          </a:p>
          <a:p>
            <a:pPr>
              <a:lnSpc>
                <a:spcPct val="90000"/>
              </a:lnSpc>
            </a:pPr>
            <a:r>
              <a:rPr lang="en-GB" sz="2400" dirty="0"/>
              <a:t>They have competing interests - realities of their lives</a:t>
            </a:r>
            <a:endParaRPr lang="en-US" sz="2400" dirty="0"/>
          </a:p>
          <a:p>
            <a:pPr>
              <a:lnSpc>
                <a:spcPct val="90000"/>
              </a:lnSpc>
            </a:pPr>
            <a:r>
              <a:rPr lang="en-GB" sz="2400" dirty="0"/>
              <a:t>They already have their own set patterns of learning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609600"/>
            <a:ext cx="7772400" cy="762000"/>
          </a:xfrm>
        </p:spPr>
        <p:txBody>
          <a:bodyPr/>
          <a:lstStyle/>
          <a:p>
            <a:r>
              <a:rPr lang="en-GB" sz="4000" b="1"/>
              <a:t>Learning Styles</a:t>
            </a:r>
          </a:p>
        </p:txBody>
      </p:sp>
      <p:sp>
        <p:nvSpPr>
          <p:cNvPr id="34819" name="Rectangle 3"/>
          <p:cNvSpPr>
            <a:spLocks noGrp="1" noChangeArrowheads="1"/>
          </p:cNvSpPr>
          <p:nvPr>
            <p:ph type="body" idx="1"/>
          </p:nvPr>
        </p:nvSpPr>
        <p:spPr>
          <a:xfrm>
            <a:off x="357158" y="2000240"/>
            <a:ext cx="8458200" cy="3962400"/>
          </a:xfrm>
        </p:spPr>
        <p:txBody>
          <a:bodyPr/>
          <a:lstStyle/>
          <a:p>
            <a:pPr>
              <a:lnSpc>
                <a:spcPct val="80000"/>
              </a:lnSpc>
              <a:buFontTx/>
              <a:buNone/>
            </a:pPr>
            <a:r>
              <a:rPr lang="en-GB" sz="2400" b="1" dirty="0">
                <a:solidFill>
                  <a:srgbClr val="FF3300"/>
                </a:solidFill>
              </a:rPr>
              <a:t>Honey &amp; Mumford 1992</a:t>
            </a:r>
            <a:endParaRPr lang="en-US" sz="2400" b="1" dirty="0">
              <a:solidFill>
                <a:srgbClr val="FF3300"/>
              </a:solidFill>
            </a:endParaRPr>
          </a:p>
          <a:p>
            <a:pPr>
              <a:lnSpc>
                <a:spcPct val="80000"/>
              </a:lnSpc>
              <a:buFontTx/>
              <a:buNone/>
            </a:pPr>
            <a:endParaRPr lang="en-US" sz="1200" b="1" dirty="0">
              <a:solidFill>
                <a:srgbClr val="FF3300"/>
              </a:solidFill>
            </a:endParaRPr>
          </a:p>
          <a:p>
            <a:pPr>
              <a:lnSpc>
                <a:spcPct val="80000"/>
              </a:lnSpc>
              <a:buFontTx/>
              <a:buNone/>
            </a:pPr>
            <a:endParaRPr lang="en-GB" sz="1200" b="1" dirty="0"/>
          </a:p>
          <a:p>
            <a:pPr>
              <a:lnSpc>
                <a:spcPct val="80000"/>
              </a:lnSpc>
            </a:pPr>
            <a:r>
              <a:rPr lang="en-GB" sz="2400" dirty="0"/>
              <a:t>Learning styles evolved as people repeated successful strategies and tactics and discontinued those that were not</a:t>
            </a:r>
          </a:p>
          <a:p>
            <a:pPr>
              <a:lnSpc>
                <a:spcPct val="80000"/>
              </a:lnSpc>
            </a:pPr>
            <a:r>
              <a:rPr lang="en-GB" sz="2400" dirty="0"/>
              <a:t>Certain behaviour patterns can develop and become habitual</a:t>
            </a:r>
          </a:p>
          <a:p>
            <a:pPr>
              <a:lnSpc>
                <a:spcPct val="80000"/>
              </a:lnSpc>
            </a:pPr>
            <a:r>
              <a:rPr lang="en-GB" sz="2400" dirty="0"/>
              <a:t>People gravitate towards careers that are compatible with their preferred modus operandi.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71472" y="142852"/>
            <a:ext cx="7772400" cy="762000"/>
          </a:xfrm>
        </p:spPr>
        <p:txBody>
          <a:bodyPr/>
          <a:lstStyle/>
          <a:p>
            <a:r>
              <a:rPr lang="en-GB" sz="4000" b="1" dirty="0"/>
              <a:t>Learning Styles</a:t>
            </a:r>
          </a:p>
        </p:txBody>
      </p:sp>
      <p:sp>
        <p:nvSpPr>
          <p:cNvPr id="35843" name="Rectangle 3"/>
          <p:cNvSpPr>
            <a:spLocks noGrp="1" noChangeArrowheads="1"/>
          </p:cNvSpPr>
          <p:nvPr>
            <p:ph type="body" idx="1"/>
          </p:nvPr>
        </p:nvSpPr>
        <p:spPr>
          <a:xfrm>
            <a:off x="285720" y="857232"/>
            <a:ext cx="8677276" cy="4419600"/>
          </a:xfrm>
        </p:spPr>
        <p:txBody>
          <a:bodyPr/>
          <a:lstStyle/>
          <a:p>
            <a:pPr marL="609600" indent="-609600">
              <a:lnSpc>
                <a:spcPct val="80000"/>
              </a:lnSpc>
              <a:buFontTx/>
              <a:buNone/>
            </a:pPr>
            <a:r>
              <a:rPr lang="en-GB" sz="2800" b="1" dirty="0">
                <a:solidFill>
                  <a:srgbClr val="FF3300"/>
                </a:solidFill>
              </a:rPr>
              <a:t>Activists </a:t>
            </a:r>
          </a:p>
          <a:p>
            <a:pPr marL="609600" indent="-609600">
              <a:lnSpc>
                <a:spcPct val="80000"/>
              </a:lnSpc>
              <a:buFontTx/>
              <a:buNone/>
            </a:pPr>
            <a:r>
              <a:rPr lang="en-US" sz="1000" dirty="0"/>
              <a:t>  </a:t>
            </a:r>
            <a:r>
              <a:rPr lang="en-US" sz="600" dirty="0"/>
              <a:t> </a:t>
            </a:r>
            <a:endParaRPr lang="en-US" sz="1000" dirty="0"/>
          </a:p>
          <a:p>
            <a:pPr marL="450850" indent="-450850">
              <a:lnSpc>
                <a:spcPct val="80000"/>
              </a:lnSpc>
              <a:buFontTx/>
              <a:buAutoNum type="arabicPeriod"/>
            </a:pPr>
            <a:r>
              <a:rPr lang="en-GB" sz="2000" dirty="0"/>
              <a:t>Activists involve themselves fully and without bias in new experiences</a:t>
            </a:r>
          </a:p>
          <a:p>
            <a:pPr marL="450850" indent="-450850">
              <a:lnSpc>
                <a:spcPct val="80000"/>
              </a:lnSpc>
              <a:buFontTx/>
              <a:buAutoNum type="arabicPeriod"/>
            </a:pPr>
            <a:r>
              <a:rPr lang="en-GB" sz="2000" dirty="0"/>
              <a:t>They enjoy the here and now and are happy to be dominated by immediate experiences</a:t>
            </a:r>
          </a:p>
          <a:p>
            <a:pPr marL="450850" indent="-450850">
              <a:lnSpc>
                <a:spcPct val="80000"/>
              </a:lnSpc>
              <a:buFontTx/>
              <a:buAutoNum type="arabicPeriod"/>
            </a:pPr>
            <a:r>
              <a:rPr lang="en-GB" sz="2000" dirty="0"/>
              <a:t>They are open-minded, not sceptical, and this tends to make them enthusiastic about anything new</a:t>
            </a:r>
          </a:p>
          <a:p>
            <a:pPr marL="450850" indent="-450850">
              <a:lnSpc>
                <a:spcPct val="80000"/>
              </a:lnSpc>
              <a:buFontTx/>
              <a:buAutoNum type="arabicPeriod"/>
            </a:pPr>
            <a:r>
              <a:rPr lang="en-GB" sz="2000" dirty="0"/>
              <a:t>Their philosophy is: "I'll try anything once". They tend to act first and consider the consequences afterwards. </a:t>
            </a:r>
          </a:p>
          <a:p>
            <a:pPr marL="450850" indent="-450850">
              <a:lnSpc>
                <a:spcPct val="80000"/>
              </a:lnSpc>
              <a:buFontTx/>
              <a:buAutoNum type="arabicPeriod"/>
            </a:pPr>
            <a:r>
              <a:rPr lang="en-GB" sz="2000" dirty="0"/>
              <a:t>Their days are filled with activity</a:t>
            </a:r>
          </a:p>
          <a:p>
            <a:pPr marL="450850" indent="-450850">
              <a:lnSpc>
                <a:spcPct val="80000"/>
              </a:lnSpc>
              <a:buFontTx/>
              <a:buAutoNum type="arabicPeriod"/>
            </a:pPr>
            <a:r>
              <a:rPr lang="en-GB" sz="2000" dirty="0"/>
              <a:t>They tackle problems by brainstorming</a:t>
            </a:r>
          </a:p>
          <a:p>
            <a:pPr marL="450850" indent="-450850">
              <a:lnSpc>
                <a:spcPct val="80000"/>
              </a:lnSpc>
              <a:buFontTx/>
              <a:buAutoNum type="arabicPeriod"/>
            </a:pPr>
            <a:r>
              <a:rPr lang="en-GB" sz="2000" dirty="0"/>
              <a:t>As soon as the excitement from one activity has died down they are busy looking for the next</a:t>
            </a:r>
          </a:p>
          <a:p>
            <a:pPr marL="450850" indent="-450850">
              <a:lnSpc>
                <a:spcPct val="80000"/>
              </a:lnSpc>
              <a:buFontTx/>
              <a:buAutoNum type="arabicPeriod"/>
            </a:pPr>
            <a:r>
              <a:rPr lang="en-GB" sz="2000" dirty="0"/>
              <a:t>They tend to thrive on the challenge of new experiences but are bored with implementation and longer term consolidation</a:t>
            </a:r>
          </a:p>
          <a:p>
            <a:pPr marL="450850" indent="-450850">
              <a:lnSpc>
                <a:spcPct val="80000"/>
              </a:lnSpc>
              <a:buFontTx/>
              <a:buAutoNum type="arabicPeriod"/>
            </a:pPr>
            <a:r>
              <a:rPr lang="en-GB" sz="2000" dirty="0"/>
              <a:t>They are gregarious people constantly involving themselves with others</a:t>
            </a:r>
          </a:p>
          <a:p>
            <a:pPr marL="450850" indent="-450850">
              <a:lnSpc>
                <a:spcPct val="80000"/>
              </a:lnSpc>
              <a:buFontTx/>
              <a:buAutoNum type="arabicPeriod"/>
            </a:pPr>
            <a:r>
              <a:rPr lang="en-GB" sz="2000" dirty="0"/>
              <a:t>In doing so, they seek to centre all activities around themselves. </a:t>
            </a:r>
            <a:endParaRPr lang="en-GB" sz="2000" b="1" dirty="0"/>
          </a:p>
          <a:p>
            <a:pPr marL="450850" indent="-450850">
              <a:lnSpc>
                <a:spcPct val="90000"/>
              </a:lnSpc>
            </a:pPr>
            <a:endParaRPr lang="en-GB"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42910" y="142852"/>
            <a:ext cx="7772400" cy="762000"/>
          </a:xfrm>
        </p:spPr>
        <p:txBody>
          <a:bodyPr/>
          <a:lstStyle/>
          <a:p>
            <a:r>
              <a:rPr lang="en-GB" sz="4000" b="1" dirty="0"/>
              <a:t>Learning Styles</a:t>
            </a:r>
          </a:p>
        </p:txBody>
      </p:sp>
      <p:sp>
        <p:nvSpPr>
          <p:cNvPr id="36867" name="Rectangle 3"/>
          <p:cNvSpPr>
            <a:spLocks noGrp="1" noChangeArrowheads="1"/>
          </p:cNvSpPr>
          <p:nvPr>
            <p:ph type="body" idx="1"/>
          </p:nvPr>
        </p:nvSpPr>
        <p:spPr>
          <a:xfrm>
            <a:off x="142844" y="857232"/>
            <a:ext cx="9001156" cy="4343400"/>
          </a:xfrm>
        </p:spPr>
        <p:txBody>
          <a:bodyPr/>
          <a:lstStyle/>
          <a:p>
            <a:pPr marL="609600" indent="-609600">
              <a:lnSpc>
                <a:spcPct val="80000"/>
              </a:lnSpc>
              <a:buFontTx/>
              <a:buNone/>
            </a:pPr>
            <a:r>
              <a:rPr lang="en-GB" sz="2400" b="1" dirty="0">
                <a:solidFill>
                  <a:srgbClr val="FF3300"/>
                </a:solidFill>
              </a:rPr>
              <a:t>Reflectors </a:t>
            </a:r>
          </a:p>
          <a:p>
            <a:pPr marL="450850" indent="-450850">
              <a:lnSpc>
                <a:spcPct val="80000"/>
              </a:lnSpc>
              <a:buFontTx/>
              <a:buAutoNum type="arabicPeriod"/>
            </a:pPr>
            <a:r>
              <a:rPr lang="en-GB" sz="2000" dirty="0"/>
              <a:t>Reflectors like to stand back to ponder experiences and observe them from many different perspectives</a:t>
            </a:r>
          </a:p>
          <a:p>
            <a:pPr marL="450850" indent="-450850">
              <a:lnSpc>
                <a:spcPct val="80000"/>
              </a:lnSpc>
              <a:buFontTx/>
              <a:buAutoNum type="arabicPeriod"/>
            </a:pPr>
            <a:r>
              <a:rPr lang="en-GB" sz="2000" dirty="0"/>
              <a:t>Prefer to think about “it” thoroughly before coming to any conclusion.</a:t>
            </a:r>
          </a:p>
          <a:p>
            <a:pPr marL="450850" indent="-450850">
              <a:lnSpc>
                <a:spcPct val="80000"/>
              </a:lnSpc>
              <a:buFontTx/>
              <a:buAutoNum type="arabicPeriod"/>
            </a:pPr>
            <a:r>
              <a:rPr lang="en-GB" sz="2000" dirty="0"/>
              <a:t>A thorough analysis of data about experiences and events is really  important</a:t>
            </a:r>
          </a:p>
          <a:p>
            <a:pPr marL="450850" indent="-450850">
              <a:lnSpc>
                <a:spcPct val="80000"/>
              </a:lnSpc>
              <a:buFontTx/>
              <a:buAutoNum type="arabicPeriod"/>
            </a:pPr>
            <a:r>
              <a:rPr lang="en-GB" sz="2000" dirty="0"/>
              <a:t>The above can lead to postponing reaching definitive conclusions for as long as possible</a:t>
            </a:r>
          </a:p>
          <a:p>
            <a:pPr marL="450850" indent="-450850">
              <a:lnSpc>
                <a:spcPct val="80000"/>
              </a:lnSpc>
              <a:buFontTx/>
              <a:buAutoNum type="arabicPeriod"/>
            </a:pPr>
            <a:r>
              <a:rPr lang="en-GB" sz="2000" dirty="0"/>
              <a:t>Their philosophy is to be cautious. They are thoughtful people who like to consider all possible angles and implications before making a move</a:t>
            </a:r>
          </a:p>
          <a:p>
            <a:pPr marL="450850" indent="-450850">
              <a:lnSpc>
                <a:spcPct val="80000"/>
              </a:lnSpc>
              <a:buFontTx/>
              <a:buAutoNum type="arabicPeriod"/>
            </a:pPr>
            <a:r>
              <a:rPr lang="en-GB" sz="2000" dirty="0"/>
              <a:t>They prefer to take a back seat in meetings and discussions</a:t>
            </a:r>
          </a:p>
          <a:p>
            <a:pPr marL="450850" indent="-450850">
              <a:lnSpc>
                <a:spcPct val="80000"/>
              </a:lnSpc>
              <a:buFontTx/>
              <a:buAutoNum type="arabicPeriod"/>
            </a:pPr>
            <a:r>
              <a:rPr lang="en-GB" sz="2000" dirty="0"/>
              <a:t>They enjoy observing other people in action</a:t>
            </a:r>
          </a:p>
          <a:p>
            <a:pPr marL="450850" indent="-450850">
              <a:lnSpc>
                <a:spcPct val="80000"/>
              </a:lnSpc>
              <a:buFontTx/>
              <a:buAutoNum type="arabicPeriod"/>
            </a:pPr>
            <a:r>
              <a:rPr lang="en-GB" sz="2000" dirty="0"/>
              <a:t>They listen to others and get the drift of the discussion before making their own points</a:t>
            </a:r>
          </a:p>
          <a:p>
            <a:pPr marL="450850" indent="-450850">
              <a:lnSpc>
                <a:spcPct val="80000"/>
              </a:lnSpc>
              <a:buFontTx/>
              <a:buAutoNum type="arabicPeriod"/>
            </a:pPr>
            <a:r>
              <a:rPr lang="en-GB" sz="2000" dirty="0"/>
              <a:t>They tend to adopt a low profile and have a slightly distant, tolerant, unruffled air about them</a:t>
            </a:r>
          </a:p>
          <a:p>
            <a:pPr marL="450850" indent="-450850">
              <a:lnSpc>
                <a:spcPct val="80000"/>
              </a:lnSpc>
              <a:buFontTx/>
              <a:buAutoNum type="arabicPeriod"/>
            </a:pPr>
            <a:r>
              <a:rPr lang="en-GB" sz="2000" dirty="0"/>
              <a:t>When they act it is part of a wide picture which includes the past as well as the present and others' observations as well as their own. </a:t>
            </a:r>
            <a:endParaRPr lang="en-GB" sz="2000" b="1" dirty="0"/>
          </a:p>
          <a:p>
            <a:pPr marL="609600" indent="-609600">
              <a:lnSpc>
                <a:spcPct val="90000"/>
              </a:lnSpc>
            </a:pPr>
            <a:endParaRPr lang="en-GB"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42910" y="0"/>
            <a:ext cx="7772400" cy="762000"/>
          </a:xfrm>
        </p:spPr>
        <p:txBody>
          <a:bodyPr/>
          <a:lstStyle/>
          <a:p>
            <a:r>
              <a:rPr lang="en-GB" sz="4000" b="1" dirty="0"/>
              <a:t>Learning Styles</a:t>
            </a:r>
          </a:p>
        </p:txBody>
      </p:sp>
      <p:sp>
        <p:nvSpPr>
          <p:cNvPr id="37891" name="Rectangle 3"/>
          <p:cNvSpPr>
            <a:spLocks noGrp="1" noChangeArrowheads="1"/>
          </p:cNvSpPr>
          <p:nvPr>
            <p:ph type="body" idx="1"/>
          </p:nvPr>
        </p:nvSpPr>
        <p:spPr>
          <a:xfrm>
            <a:off x="142844" y="404664"/>
            <a:ext cx="8715436" cy="5562600"/>
          </a:xfrm>
        </p:spPr>
        <p:txBody>
          <a:bodyPr/>
          <a:lstStyle/>
          <a:p>
            <a:pPr marL="457200" indent="-457200">
              <a:lnSpc>
                <a:spcPct val="80000"/>
              </a:lnSpc>
              <a:buFontTx/>
              <a:buNone/>
            </a:pPr>
            <a:r>
              <a:rPr lang="en-GB" sz="2800" b="1" dirty="0">
                <a:solidFill>
                  <a:srgbClr val="FF3300"/>
                </a:solidFill>
              </a:rPr>
              <a:t>Theorists </a:t>
            </a:r>
          </a:p>
          <a:p>
            <a:pPr marL="450850" indent="-450850">
              <a:lnSpc>
                <a:spcPct val="80000"/>
              </a:lnSpc>
              <a:buFontTx/>
              <a:buAutoNum type="arabicPeriod"/>
            </a:pPr>
            <a:r>
              <a:rPr lang="en-GB" sz="2000" dirty="0"/>
              <a:t>Theorists adapt and integrate observations into complex but logically sound theories. </a:t>
            </a:r>
          </a:p>
          <a:p>
            <a:pPr marL="450850" indent="-450850">
              <a:lnSpc>
                <a:spcPct val="80000"/>
              </a:lnSpc>
              <a:buFontTx/>
              <a:buAutoNum type="arabicPeriod"/>
            </a:pPr>
            <a:r>
              <a:rPr lang="en-GB" sz="2000" dirty="0"/>
              <a:t>They think problems through in a vertical, step by step, logical way.</a:t>
            </a:r>
          </a:p>
          <a:p>
            <a:pPr marL="450850" indent="-450850">
              <a:lnSpc>
                <a:spcPct val="80000"/>
              </a:lnSpc>
              <a:buFontTx/>
              <a:buAutoNum type="arabicPeriod"/>
            </a:pPr>
            <a:r>
              <a:rPr lang="en-GB" sz="2000" dirty="0"/>
              <a:t>They assimilate disparate facts into coherent theories.</a:t>
            </a:r>
          </a:p>
          <a:p>
            <a:pPr marL="450850" indent="-450850">
              <a:lnSpc>
                <a:spcPct val="80000"/>
              </a:lnSpc>
              <a:buFontTx/>
              <a:buAutoNum type="arabicPeriod"/>
            </a:pPr>
            <a:r>
              <a:rPr lang="en-GB" sz="2000" dirty="0"/>
              <a:t>They tend to be perfectionists who won't rest easy until things are tidy and fit into a rational scheme.</a:t>
            </a:r>
          </a:p>
          <a:p>
            <a:pPr marL="450850" indent="-450850">
              <a:lnSpc>
                <a:spcPct val="80000"/>
              </a:lnSpc>
              <a:buFontTx/>
              <a:buAutoNum type="arabicPeriod"/>
            </a:pPr>
            <a:r>
              <a:rPr lang="en-GB" sz="2000" dirty="0"/>
              <a:t>They like to analyse and synthesise. They are keen on basic assumptions, principles, theories, models and systems thinking.</a:t>
            </a:r>
          </a:p>
          <a:p>
            <a:pPr marL="450850" indent="-450850">
              <a:lnSpc>
                <a:spcPct val="80000"/>
              </a:lnSpc>
              <a:buFontTx/>
              <a:buAutoNum type="arabicPeriod"/>
            </a:pPr>
            <a:r>
              <a:rPr lang="en-GB" sz="2000" dirty="0"/>
              <a:t>Their philosophy prizes rationality and logic. "If it's logical it's good". Questions they frequently ask are; "Does it make sense?" "How does this fit with that?" "What are the basic assumptions?" </a:t>
            </a:r>
          </a:p>
          <a:p>
            <a:pPr marL="450850" indent="-450850">
              <a:lnSpc>
                <a:spcPct val="80000"/>
              </a:lnSpc>
              <a:buFontTx/>
              <a:buAutoNum type="arabicPeriod"/>
            </a:pPr>
            <a:r>
              <a:rPr lang="en-GB" sz="2000" dirty="0"/>
              <a:t>They tend to be detached, analytical and dedicated to rational objectivity rather than anything subjective or ambiguous.</a:t>
            </a:r>
          </a:p>
          <a:p>
            <a:pPr marL="450850" indent="-450850">
              <a:lnSpc>
                <a:spcPct val="80000"/>
              </a:lnSpc>
              <a:buFontTx/>
              <a:buAutoNum type="arabicPeriod"/>
            </a:pPr>
            <a:r>
              <a:rPr lang="en-GB" sz="2000" dirty="0"/>
              <a:t>Their approach to problems is consistently logical.</a:t>
            </a:r>
          </a:p>
          <a:p>
            <a:pPr marL="450850" indent="-450850">
              <a:lnSpc>
                <a:spcPct val="80000"/>
              </a:lnSpc>
              <a:buFontTx/>
              <a:buAutoNum type="arabicPeriod"/>
            </a:pPr>
            <a:r>
              <a:rPr lang="en-GB" sz="2000" dirty="0"/>
              <a:t>This is their 'mental set' and they rigidly reject anything that doesn't fit with it.</a:t>
            </a:r>
          </a:p>
          <a:p>
            <a:pPr marL="450850" indent="-450850">
              <a:lnSpc>
                <a:spcPct val="80000"/>
              </a:lnSpc>
              <a:buFontTx/>
              <a:buAutoNum type="arabicPeriod"/>
            </a:pPr>
            <a:r>
              <a:rPr lang="en-GB" sz="2000" dirty="0"/>
              <a:t>They prefer to maximise certainty and feel uncomfortable with subjective judgements, lateral thinking and anything flippant.</a:t>
            </a:r>
            <a:endParaRPr lang="en-GB"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09600" y="152400"/>
            <a:ext cx="7772400" cy="762000"/>
          </a:xfrm>
        </p:spPr>
        <p:txBody>
          <a:bodyPr/>
          <a:lstStyle/>
          <a:p>
            <a:r>
              <a:rPr lang="en-GB" sz="4000" b="1"/>
              <a:t>Learning Styles</a:t>
            </a:r>
          </a:p>
        </p:txBody>
      </p:sp>
      <p:sp>
        <p:nvSpPr>
          <p:cNvPr id="38915" name="Rectangle 3"/>
          <p:cNvSpPr>
            <a:spLocks noGrp="1" noChangeArrowheads="1"/>
          </p:cNvSpPr>
          <p:nvPr>
            <p:ph type="body" idx="1"/>
          </p:nvPr>
        </p:nvSpPr>
        <p:spPr>
          <a:xfrm>
            <a:off x="251520" y="260648"/>
            <a:ext cx="8534400" cy="5943600"/>
          </a:xfrm>
        </p:spPr>
        <p:txBody>
          <a:bodyPr/>
          <a:lstStyle/>
          <a:p>
            <a:pPr marL="609600" indent="-609600">
              <a:lnSpc>
                <a:spcPct val="90000"/>
              </a:lnSpc>
              <a:buFontTx/>
              <a:buNone/>
            </a:pPr>
            <a:r>
              <a:rPr lang="en-GB" sz="2800" b="1" dirty="0">
                <a:solidFill>
                  <a:srgbClr val="FF3300"/>
                </a:solidFill>
              </a:rPr>
              <a:t>Pragmatists </a:t>
            </a:r>
          </a:p>
          <a:p>
            <a:pPr marL="450850" indent="-450850">
              <a:lnSpc>
                <a:spcPct val="90000"/>
              </a:lnSpc>
              <a:buFontTx/>
              <a:buAutoNum type="arabicPeriod"/>
            </a:pPr>
            <a:r>
              <a:rPr lang="en-GB" sz="2000" dirty="0"/>
              <a:t>Pragmatists are keen on trying out ideas, theories and techniques to see if they work in practice.</a:t>
            </a:r>
          </a:p>
          <a:p>
            <a:pPr marL="450850" indent="-450850">
              <a:lnSpc>
                <a:spcPct val="90000"/>
              </a:lnSpc>
              <a:buFontTx/>
              <a:buAutoNum type="arabicPeriod"/>
            </a:pPr>
            <a:r>
              <a:rPr lang="en-GB" sz="2000" dirty="0"/>
              <a:t>They positively search out new ideas</a:t>
            </a:r>
          </a:p>
          <a:p>
            <a:pPr marL="450850" indent="-450850">
              <a:lnSpc>
                <a:spcPct val="90000"/>
              </a:lnSpc>
              <a:buFontTx/>
              <a:buAutoNum type="arabicPeriod"/>
            </a:pPr>
            <a:r>
              <a:rPr lang="en-GB" sz="2000" dirty="0"/>
              <a:t>Take the first opportunity to experiment with applications.</a:t>
            </a:r>
          </a:p>
          <a:p>
            <a:pPr marL="450850" indent="-450850">
              <a:lnSpc>
                <a:spcPct val="90000"/>
              </a:lnSpc>
              <a:buFontTx/>
              <a:buAutoNum type="arabicPeriod"/>
            </a:pPr>
            <a:r>
              <a:rPr lang="en-GB" sz="2000" dirty="0"/>
              <a:t>They are the sort of people who return from management courses brimming with new ideas that they want to try out in practice.</a:t>
            </a:r>
          </a:p>
          <a:p>
            <a:pPr marL="450850" indent="-450850">
              <a:lnSpc>
                <a:spcPct val="90000"/>
              </a:lnSpc>
              <a:buFontTx/>
              <a:buAutoNum type="arabicPeriod"/>
            </a:pPr>
            <a:r>
              <a:rPr lang="en-GB" sz="2000" dirty="0"/>
              <a:t>They like to get on with things and act quickly and confidently on ideas that attract them.</a:t>
            </a:r>
          </a:p>
          <a:p>
            <a:pPr marL="450850" indent="-450850">
              <a:lnSpc>
                <a:spcPct val="90000"/>
              </a:lnSpc>
              <a:buFontTx/>
              <a:buAutoNum type="arabicPeriod"/>
            </a:pPr>
            <a:r>
              <a:rPr lang="en-GB" sz="2000" dirty="0"/>
              <a:t>They tend to be impatient with ruminating and open-ended discussions.</a:t>
            </a:r>
          </a:p>
          <a:p>
            <a:pPr marL="450850" indent="-450850">
              <a:lnSpc>
                <a:spcPct val="90000"/>
              </a:lnSpc>
              <a:buFontTx/>
              <a:buAutoNum type="arabicPeriod"/>
            </a:pPr>
            <a:r>
              <a:rPr lang="en-GB" sz="2000" dirty="0"/>
              <a:t>They are essentially practical, down to earth people who like making practical decisions and solving problems. </a:t>
            </a:r>
          </a:p>
          <a:p>
            <a:pPr marL="450850" indent="-450850">
              <a:lnSpc>
                <a:spcPct val="90000"/>
              </a:lnSpc>
              <a:buFontTx/>
              <a:buAutoNum type="arabicPeriod"/>
            </a:pPr>
            <a:r>
              <a:rPr lang="en-GB" sz="2000" dirty="0"/>
              <a:t>They respond to problems and opportunities 'as a challenge'.</a:t>
            </a:r>
          </a:p>
          <a:p>
            <a:pPr marL="450850" indent="-450850">
              <a:lnSpc>
                <a:spcPct val="90000"/>
              </a:lnSpc>
              <a:buFontTx/>
              <a:buAutoNum type="arabicPeriod"/>
            </a:pPr>
            <a:r>
              <a:rPr lang="en-GB" sz="2000" dirty="0"/>
              <a:t>Their philosophy is: "There is always a better way" and "If it works it's good“</a:t>
            </a:r>
          </a:p>
          <a:p>
            <a:pPr marL="450850" indent="-450850">
              <a:lnSpc>
                <a:spcPct val="90000"/>
              </a:lnSpc>
              <a:buFontTx/>
              <a:buAutoNum type="arabicPeriod"/>
            </a:pPr>
            <a:r>
              <a:rPr lang="en-GB" sz="2000" dirty="0"/>
              <a:t>Pragmatists learn best when there is an obvious link between the subject and their daily job</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428596" y="142852"/>
            <a:ext cx="8229600" cy="1143000"/>
          </a:xfrm>
        </p:spPr>
        <p:txBody>
          <a:bodyPr/>
          <a:lstStyle/>
          <a:p>
            <a:r>
              <a:rPr lang="en-GB" dirty="0">
                <a:solidFill>
                  <a:srgbClr val="C00000"/>
                </a:solidFill>
              </a:rPr>
              <a:t>Learning Styles Exercise</a:t>
            </a:r>
          </a:p>
        </p:txBody>
      </p:sp>
      <p:sp>
        <p:nvSpPr>
          <p:cNvPr id="80901" name="Rectangle 5"/>
          <p:cNvSpPr>
            <a:spLocks noGrp="1" noChangeArrowheads="1"/>
          </p:cNvSpPr>
          <p:nvPr>
            <p:ph type="body" sz="half" idx="1"/>
          </p:nvPr>
        </p:nvSpPr>
        <p:spPr>
          <a:xfrm>
            <a:off x="214282" y="2071678"/>
            <a:ext cx="2662238" cy="4114800"/>
          </a:xfrm>
        </p:spPr>
        <p:txBody>
          <a:bodyPr/>
          <a:lstStyle/>
          <a:p>
            <a:pPr>
              <a:lnSpc>
                <a:spcPct val="90000"/>
              </a:lnSpc>
            </a:pPr>
            <a:r>
              <a:rPr lang="en-GB" sz="2400" dirty="0">
                <a:solidFill>
                  <a:srgbClr val="FF3300"/>
                </a:solidFill>
              </a:rPr>
              <a:t>Work in pairs with someone you know from the course but a different specialty</a:t>
            </a:r>
          </a:p>
        </p:txBody>
      </p:sp>
      <p:sp>
        <p:nvSpPr>
          <p:cNvPr id="80902" name="Rectangle 6"/>
          <p:cNvSpPr>
            <a:spLocks noGrp="1" noChangeArrowheads="1"/>
          </p:cNvSpPr>
          <p:nvPr>
            <p:ph type="body" sz="half" idx="2"/>
          </p:nvPr>
        </p:nvSpPr>
        <p:spPr>
          <a:xfrm>
            <a:off x="2928926" y="1500174"/>
            <a:ext cx="5938840" cy="4114800"/>
          </a:xfrm>
        </p:spPr>
        <p:txBody>
          <a:bodyPr/>
          <a:lstStyle/>
          <a:p>
            <a:pPr>
              <a:lnSpc>
                <a:spcPct val="90000"/>
              </a:lnSpc>
              <a:buFontTx/>
              <a:buNone/>
            </a:pPr>
            <a:r>
              <a:rPr lang="en-GB" sz="2400" b="1" dirty="0">
                <a:solidFill>
                  <a:srgbClr val="FF3300"/>
                </a:solidFill>
              </a:rPr>
              <a:t>Step 1:</a:t>
            </a:r>
          </a:p>
          <a:p>
            <a:pPr>
              <a:lnSpc>
                <a:spcPct val="90000"/>
              </a:lnSpc>
            </a:pPr>
            <a:r>
              <a:rPr lang="en-GB" sz="2000" dirty="0"/>
              <a:t>Please spend 3-4 minutes looking through the 4 styles on your own</a:t>
            </a:r>
          </a:p>
          <a:p>
            <a:pPr>
              <a:lnSpc>
                <a:spcPct val="90000"/>
              </a:lnSpc>
              <a:buFontTx/>
              <a:buNone/>
            </a:pPr>
            <a:r>
              <a:rPr lang="en-GB" sz="2400" b="1" dirty="0">
                <a:solidFill>
                  <a:srgbClr val="FF3300"/>
                </a:solidFill>
              </a:rPr>
              <a:t>Step 2:</a:t>
            </a:r>
          </a:p>
          <a:p>
            <a:pPr>
              <a:lnSpc>
                <a:spcPct val="90000"/>
              </a:lnSpc>
            </a:pPr>
            <a:r>
              <a:rPr lang="en-GB" sz="2000" dirty="0"/>
              <a:t>Go through the 4 styles and ring any that apply to you, add up for each style and overall.</a:t>
            </a:r>
          </a:p>
          <a:p>
            <a:pPr>
              <a:lnSpc>
                <a:spcPct val="90000"/>
              </a:lnSpc>
              <a:buFontTx/>
              <a:buNone/>
            </a:pPr>
            <a:r>
              <a:rPr lang="en-GB" sz="2400" b="1" dirty="0">
                <a:solidFill>
                  <a:srgbClr val="FF3300"/>
                </a:solidFill>
              </a:rPr>
              <a:t>Step 3:</a:t>
            </a:r>
          </a:p>
          <a:p>
            <a:pPr>
              <a:lnSpc>
                <a:spcPct val="90000"/>
              </a:lnSpc>
            </a:pPr>
            <a:r>
              <a:rPr lang="en-GB" sz="2000" dirty="0"/>
              <a:t>Try to assess your partner’s learning style (do not share)</a:t>
            </a:r>
          </a:p>
          <a:p>
            <a:pPr>
              <a:lnSpc>
                <a:spcPct val="90000"/>
              </a:lnSpc>
              <a:buFontTx/>
              <a:buNone/>
            </a:pPr>
            <a:r>
              <a:rPr lang="en-GB" sz="2400" b="1" dirty="0">
                <a:solidFill>
                  <a:srgbClr val="FF3300"/>
                </a:solidFill>
              </a:rPr>
              <a:t>Step 4:</a:t>
            </a:r>
          </a:p>
          <a:p>
            <a:pPr>
              <a:lnSpc>
                <a:spcPct val="90000"/>
              </a:lnSpc>
            </a:pPr>
            <a:r>
              <a:rPr lang="en-GB" sz="2000" dirty="0"/>
              <a:t>Share data with partner and group (if comfortable)</a:t>
            </a:r>
          </a:p>
          <a:p>
            <a:pPr>
              <a:lnSpc>
                <a:spcPct val="90000"/>
              </a:lnSpc>
            </a:pPr>
            <a:endParaRPr lang="en-GB" sz="2000" dirty="0"/>
          </a:p>
        </p:txBody>
      </p:sp>
      <p:pic>
        <p:nvPicPr>
          <p:cNvPr id="5" name="Picture 4"/>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7858148" y="4714884"/>
            <a:ext cx="1105390" cy="11445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28596" y="260350"/>
            <a:ext cx="8099454" cy="1143000"/>
          </a:xfrm>
        </p:spPr>
        <p:txBody>
          <a:bodyPr/>
          <a:lstStyle/>
          <a:p>
            <a:r>
              <a:rPr lang="en-GB" sz="3200" b="1" dirty="0">
                <a:solidFill>
                  <a:srgbClr val="C00000"/>
                </a:solidFill>
              </a:rPr>
              <a:t>The Kolb Cycle</a:t>
            </a:r>
            <a:br>
              <a:rPr lang="en-GB" sz="3200" b="1" dirty="0">
                <a:solidFill>
                  <a:srgbClr val="C00000"/>
                </a:solidFill>
              </a:rPr>
            </a:br>
            <a:r>
              <a:rPr lang="en-GB" sz="2400" b="1" i="1" dirty="0">
                <a:solidFill>
                  <a:srgbClr val="C00000"/>
                </a:solidFill>
              </a:rPr>
              <a:t>The Experiential Learning Cycle</a:t>
            </a:r>
            <a:r>
              <a:rPr lang="en-GB" sz="3200" b="1" i="1" dirty="0">
                <a:solidFill>
                  <a:schemeClr val="tx1"/>
                </a:solidFill>
              </a:rPr>
              <a:t/>
            </a:r>
            <a:br>
              <a:rPr lang="en-GB" sz="3200" b="1" i="1" dirty="0">
                <a:solidFill>
                  <a:schemeClr val="tx1"/>
                </a:solidFill>
              </a:rPr>
            </a:br>
            <a:endParaRPr lang="en-GB" sz="3200" b="1" i="1" dirty="0">
              <a:solidFill>
                <a:schemeClr val="tx1"/>
              </a:solidFill>
            </a:endParaRPr>
          </a:p>
        </p:txBody>
      </p:sp>
      <p:grpSp>
        <p:nvGrpSpPr>
          <p:cNvPr id="2" name="Diagram 2"/>
          <p:cNvGrpSpPr>
            <a:grpSpLocks/>
          </p:cNvGrpSpPr>
          <p:nvPr/>
        </p:nvGrpSpPr>
        <p:grpSpPr bwMode="auto">
          <a:xfrm>
            <a:off x="1042988" y="4508500"/>
            <a:ext cx="1993900" cy="1993900"/>
            <a:chOff x="3046" y="1788"/>
            <a:chExt cx="1256" cy="1256"/>
          </a:xfrm>
        </p:grpSpPr>
        <p:sp>
          <p:nvSpPr>
            <p:cNvPr id="3" name="_s1028"/>
            <p:cNvSpPr>
              <a:spLocks noChangeArrowheads="1" noTextEdit="1"/>
            </p:cNvSpPr>
            <p:nvPr/>
          </p:nvSpPr>
          <p:spPr bwMode="auto">
            <a:xfrm>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4" name="_s1029"/>
            <p:cNvSpPr>
              <a:spLocks noChangeArrowheads="1" noTextEdit="1"/>
            </p:cNvSpPr>
            <p:nvPr/>
          </p:nvSpPr>
          <p:spPr bwMode="auto">
            <a:xfrm rot="54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5" name="_s1030"/>
            <p:cNvSpPr>
              <a:spLocks noChangeArrowheads="1" noTextEdit="1"/>
            </p:cNvSpPr>
            <p:nvPr/>
          </p:nvSpPr>
          <p:spPr bwMode="auto">
            <a:xfrm rot="108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6" name="_s1031"/>
            <p:cNvSpPr>
              <a:spLocks noChangeArrowheads="1" noTextEdit="1"/>
            </p:cNvSpPr>
            <p:nvPr/>
          </p:nvSpPr>
          <p:spPr bwMode="auto">
            <a:xfrm rot="162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7" name="_s1032"/>
            <p:cNvSpPr>
              <a:spLocks noChangeArrowheads="1"/>
            </p:cNvSpPr>
            <p:nvPr/>
          </p:nvSpPr>
          <p:spPr bwMode="auto">
            <a:xfrm>
              <a:off x="3900" y="1869"/>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smtClean="0">
                  <a:ln>
                    <a:noFill/>
                  </a:ln>
                  <a:solidFill>
                    <a:schemeClr val="tx1"/>
                  </a:solidFill>
                  <a:effectLst/>
                  <a:cs typeface="Arial" charset="0"/>
                </a:rPr>
                <a:t>                           </a:t>
              </a:r>
              <a:r>
                <a:rPr kumimoji="0" lang="en-GB" sz="1800" b="1" i="0" u="none" strike="noStrike" cap="none" normalizeH="0" baseline="0" smtClean="0">
                  <a:ln>
                    <a:noFill/>
                  </a:ln>
                  <a:solidFill>
                    <a:schemeClr val="tx1"/>
                  </a:solidFill>
                  <a:effectLst/>
                  <a:cs typeface="Arial" charset="0"/>
                </a:rPr>
                <a:t>New Actions</a:t>
              </a:r>
            </a:p>
          </p:txBody>
        </p:sp>
        <p:sp>
          <p:nvSpPr>
            <p:cNvPr id="8" name="_s1033"/>
            <p:cNvSpPr>
              <a:spLocks noChangeArrowheads="1"/>
            </p:cNvSpPr>
            <p:nvPr/>
          </p:nvSpPr>
          <p:spPr bwMode="auto">
            <a:xfrm>
              <a:off x="3127" y="2642"/>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Reviewing</a:t>
              </a:r>
            </a:p>
          </p:txBody>
        </p:sp>
        <p:sp>
          <p:nvSpPr>
            <p:cNvPr id="9" name="_s1034"/>
            <p:cNvSpPr>
              <a:spLocks noChangeArrowheads="1"/>
            </p:cNvSpPr>
            <p:nvPr/>
          </p:nvSpPr>
          <p:spPr bwMode="auto">
            <a:xfrm>
              <a:off x="3127" y="1869"/>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Theorising</a:t>
              </a:r>
            </a:p>
          </p:txBody>
        </p:sp>
        <p:sp>
          <p:nvSpPr>
            <p:cNvPr id="10" name="_s1035"/>
            <p:cNvSpPr>
              <a:spLocks noChangeArrowheads="1"/>
            </p:cNvSpPr>
            <p:nvPr/>
          </p:nvSpPr>
          <p:spPr bwMode="auto">
            <a:xfrm>
              <a:off x="3900" y="2642"/>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Experience</a:t>
              </a:r>
            </a:p>
          </p:txBody>
        </p:sp>
      </p:grpSp>
      <p:pic>
        <p:nvPicPr>
          <p:cNvPr id="39949" name="Picture 13" descr="tn00411a"/>
          <p:cNvPicPr>
            <a:picLocks noGrp="1" noChangeAspect="1" noChangeArrowheads="1"/>
          </p:cNvPicPr>
          <p:nvPr>
            <p:ph sz="half" idx="1"/>
          </p:nvPr>
        </p:nvPicPr>
        <p:blipFill>
          <a:blip r:embed="rId2" cstate="print"/>
          <a:srcRect/>
          <a:stretch>
            <a:fillRect/>
          </a:stretch>
        </p:blipFill>
        <p:spPr>
          <a:xfrm>
            <a:off x="6786578" y="4357694"/>
            <a:ext cx="1511300" cy="1450975"/>
          </a:xfrm>
          <a:noFill/>
          <a:ln/>
        </p:spPr>
      </p:pic>
      <p:sp>
        <p:nvSpPr>
          <p:cNvPr id="39950" name="Rectangle 14"/>
          <p:cNvSpPr>
            <a:spLocks noChangeArrowheads="1"/>
          </p:cNvSpPr>
          <p:nvPr/>
        </p:nvSpPr>
        <p:spPr bwMode="auto">
          <a:xfrm>
            <a:off x="1042988" y="1196975"/>
            <a:ext cx="6804025" cy="3195638"/>
          </a:xfrm>
          <a:prstGeom prst="rect">
            <a:avLst/>
          </a:prstGeom>
          <a:noFill/>
          <a:ln w="9525">
            <a:noFill/>
            <a:miter lim="800000"/>
            <a:headEnd/>
            <a:tailEnd/>
          </a:ln>
          <a:effectLst/>
        </p:spPr>
        <p:txBody>
          <a:bodyPr wrap="none">
            <a:spAutoFit/>
          </a:bodyPr>
          <a:lstStyle/>
          <a:p>
            <a:pPr marL="457200" indent="-457200">
              <a:lnSpc>
                <a:spcPct val="90000"/>
              </a:lnSpc>
              <a:spcBef>
                <a:spcPct val="20000"/>
              </a:spcBef>
            </a:pPr>
            <a:r>
              <a:rPr lang="en-GB" sz="1800" b="1" dirty="0"/>
              <a:t>Each style 'connects' with a stage on the continuous learning cycle. </a:t>
            </a:r>
          </a:p>
          <a:p>
            <a:pPr marL="457200" indent="-457200">
              <a:lnSpc>
                <a:spcPct val="90000"/>
              </a:lnSpc>
              <a:spcBef>
                <a:spcPct val="20000"/>
              </a:spcBef>
              <a:buFontTx/>
              <a:buAutoNum type="arabicPeriod"/>
            </a:pPr>
            <a:endParaRPr lang="en-GB" sz="1800" b="1" dirty="0"/>
          </a:p>
          <a:p>
            <a:pPr marL="457200" indent="-457200">
              <a:lnSpc>
                <a:spcPct val="90000"/>
              </a:lnSpc>
              <a:spcBef>
                <a:spcPct val="20000"/>
              </a:spcBef>
            </a:pPr>
            <a:r>
              <a:rPr lang="en-GB" sz="2000" b="1" dirty="0">
                <a:solidFill>
                  <a:srgbClr val="FF3300"/>
                </a:solidFill>
              </a:rPr>
              <a:t>Activist</a:t>
            </a:r>
            <a:r>
              <a:rPr lang="en-GB" sz="1800" b="1" dirty="0"/>
              <a:t> preferences, with their 'I'll try anything once' approach</a:t>
            </a:r>
          </a:p>
          <a:p>
            <a:pPr marL="457200" indent="-457200">
              <a:lnSpc>
                <a:spcPct val="90000"/>
              </a:lnSpc>
              <a:spcBef>
                <a:spcPct val="20000"/>
              </a:spcBef>
            </a:pPr>
            <a:r>
              <a:rPr lang="en-GB" sz="1800" b="1" dirty="0"/>
              <a:t>are well equipped for ……..</a:t>
            </a:r>
          </a:p>
          <a:p>
            <a:pPr marL="457200" indent="-457200">
              <a:lnSpc>
                <a:spcPct val="90000"/>
              </a:lnSpc>
              <a:spcBef>
                <a:spcPct val="20000"/>
              </a:spcBef>
            </a:pPr>
            <a:r>
              <a:rPr lang="en-GB" sz="2000" b="1" dirty="0">
                <a:solidFill>
                  <a:srgbClr val="FF3300"/>
                </a:solidFill>
              </a:rPr>
              <a:t>Reflector</a:t>
            </a:r>
            <a:r>
              <a:rPr lang="en-GB" sz="1800" b="1" dirty="0"/>
              <a:t> preferences, with their predilection for mulling over data</a:t>
            </a:r>
          </a:p>
          <a:p>
            <a:pPr marL="457200" indent="-457200">
              <a:lnSpc>
                <a:spcPct val="90000"/>
              </a:lnSpc>
              <a:spcBef>
                <a:spcPct val="20000"/>
              </a:spcBef>
            </a:pPr>
            <a:r>
              <a:rPr lang="en-GB" sz="1800" b="1" dirty="0"/>
              <a:t>are well equipped for ……..</a:t>
            </a:r>
          </a:p>
          <a:p>
            <a:pPr marL="457200" indent="-457200">
              <a:lnSpc>
                <a:spcPct val="90000"/>
              </a:lnSpc>
              <a:spcBef>
                <a:spcPct val="20000"/>
              </a:spcBef>
            </a:pPr>
            <a:r>
              <a:rPr lang="en-GB" sz="2000" b="1" dirty="0">
                <a:solidFill>
                  <a:srgbClr val="FF3300"/>
                </a:solidFill>
              </a:rPr>
              <a:t>Theorist</a:t>
            </a:r>
            <a:r>
              <a:rPr lang="en-GB" sz="1800" b="1" dirty="0"/>
              <a:t> preferences, with their need to tidy up and have answers</a:t>
            </a:r>
          </a:p>
          <a:p>
            <a:pPr marL="457200" indent="-457200">
              <a:lnSpc>
                <a:spcPct val="90000"/>
              </a:lnSpc>
              <a:spcBef>
                <a:spcPct val="20000"/>
              </a:spcBef>
            </a:pPr>
            <a:r>
              <a:rPr lang="en-GB" sz="1800" b="1" dirty="0"/>
              <a:t>are well equipped for …….. </a:t>
            </a:r>
          </a:p>
          <a:p>
            <a:pPr marL="457200" indent="-457200">
              <a:lnSpc>
                <a:spcPct val="90000"/>
              </a:lnSpc>
              <a:spcBef>
                <a:spcPct val="20000"/>
              </a:spcBef>
            </a:pPr>
            <a:r>
              <a:rPr lang="en-GB" sz="2000" b="1" dirty="0">
                <a:solidFill>
                  <a:srgbClr val="FF3300"/>
                </a:solidFill>
              </a:rPr>
              <a:t>Pragmatist</a:t>
            </a:r>
            <a:r>
              <a:rPr lang="en-GB" sz="1800" b="1" dirty="0"/>
              <a:t> preferences, with their liking for things practical</a:t>
            </a:r>
          </a:p>
          <a:p>
            <a:pPr marL="457200" indent="-457200">
              <a:lnSpc>
                <a:spcPct val="90000"/>
              </a:lnSpc>
              <a:spcBef>
                <a:spcPct val="20000"/>
              </a:spcBef>
            </a:pPr>
            <a:r>
              <a:rPr lang="en-GB" sz="1800" b="1" dirty="0"/>
              <a:t>are well equipped for New Actions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828675" y="260350"/>
            <a:ext cx="7772400" cy="1143000"/>
          </a:xfrm>
        </p:spPr>
        <p:txBody>
          <a:bodyPr/>
          <a:lstStyle/>
          <a:p>
            <a:r>
              <a:rPr lang="en-GB" sz="3200" b="1" dirty="0">
                <a:solidFill>
                  <a:srgbClr val="C00000"/>
                </a:solidFill>
              </a:rPr>
              <a:t>The Kolb Cycle</a:t>
            </a:r>
            <a:br>
              <a:rPr lang="en-GB" sz="3200" b="1" dirty="0">
                <a:solidFill>
                  <a:srgbClr val="C00000"/>
                </a:solidFill>
              </a:rPr>
            </a:br>
            <a:r>
              <a:rPr lang="en-GB" sz="2400" b="1" i="1" dirty="0">
                <a:solidFill>
                  <a:srgbClr val="C00000"/>
                </a:solidFill>
              </a:rPr>
              <a:t>The Experiential Learning Cycle</a:t>
            </a:r>
            <a:r>
              <a:rPr lang="en-GB" sz="3200" b="1" i="1" dirty="0">
                <a:solidFill>
                  <a:srgbClr val="C00000"/>
                </a:solidFill>
              </a:rPr>
              <a:t/>
            </a:r>
            <a:br>
              <a:rPr lang="en-GB" sz="3200" b="1" i="1" dirty="0">
                <a:solidFill>
                  <a:srgbClr val="C00000"/>
                </a:solidFill>
              </a:rPr>
            </a:br>
            <a:endParaRPr lang="en-GB" sz="3200" b="1" i="1" dirty="0">
              <a:solidFill>
                <a:srgbClr val="C00000"/>
              </a:solidFill>
            </a:endParaRPr>
          </a:p>
        </p:txBody>
      </p:sp>
      <p:grpSp>
        <p:nvGrpSpPr>
          <p:cNvPr id="2" name="Diagram 2"/>
          <p:cNvGrpSpPr>
            <a:grpSpLocks/>
          </p:cNvGrpSpPr>
          <p:nvPr/>
        </p:nvGrpSpPr>
        <p:grpSpPr bwMode="auto">
          <a:xfrm>
            <a:off x="971550" y="4652963"/>
            <a:ext cx="1993900" cy="1993900"/>
            <a:chOff x="3046" y="1788"/>
            <a:chExt cx="1256" cy="1256"/>
          </a:xfrm>
        </p:grpSpPr>
        <p:sp>
          <p:nvSpPr>
            <p:cNvPr id="3" name="_s2052"/>
            <p:cNvSpPr>
              <a:spLocks noChangeArrowheads="1" noTextEdit="1"/>
            </p:cNvSpPr>
            <p:nvPr/>
          </p:nvSpPr>
          <p:spPr bwMode="auto">
            <a:xfrm>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4" name="_s2053"/>
            <p:cNvSpPr>
              <a:spLocks noChangeArrowheads="1" noTextEdit="1"/>
            </p:cNvSpPr>
            <p:nvPr/>
          </p:nvSpPr>
          <p:spPr bwMode="auto">
            <a:xfrm rot="54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5" name="_s2054"/>
            <p:cNvSpPr>
              <a:spLocks noChangeArrowheads="1" noTextEdit="1"/>
            </p:cNvSpPr>
            <p:nvPr/>
          </p:nvSpPr>
          <p:spPr bwMode="auto">
            <a:xfrm rot="108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6" name="_s2055"/>
            <p:cNvSpPr>
              <a:spLocks noChangeArrowheads="1" noTextEdit="1"/>
            </p:cNvSpPr>
            <p:nvPr/>
          </p:nvSpPr>
          <p:spPr bwMode="auto">
            <a:xfrm rot="16200000">
              <a:off x="3050" y="1792"/>
              <a:ext cx="1248" cy="1248"/>
            </a:xfrm>
            <a:custGeom>
              <a:avLst/>
              <a:gdLst>
                <a:gd name="G0" fmla="+- 8100 0 0"/>
                <a:gd name="G1" fmla="+- 16252928 0 0"/>
                <a:gd name="G2" fmla="+- 0 0 16252928"/>
                <a:gd name="T0" fmla="*/ 0 256 1"/>
                <a:gd name="T1" fmla="*/ 180 256 1"/>
                <a:gd name="G3" fmla="+- 16252928 T0 T1"/>
                <a:gd name="T2" fmla="*/ 0 256 1"/>
                <a:gd name="T3" fmla="*/ 90 256 1"/>
                <a:gd name="G4" fmla="+- 16252928 T2 T3"/>
                <a:gd name="G5" fmla="*/ G4 2 1"/>
                <a:gd name="T4" fmla="*/ 90 256 1"/>
                <a:gd name="T5" fmla="*/ 0 256 1"/>
                <a:gd name="G6" fmla="+- 16252928 T4 T5"/>
                <a:gd name="G7" fmla="*/ G6 2 1"/>
                <a:gd name="G8" fmla="abs 162529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100"/>
                <a:gd name="G18" fmla="*/ 8100 1 2"/>
                <a:gd name="G19" fmla="+- G18 5400 0"/>
                <a:gd name="G20" fmla="cos G19 16252928"/>
                <a:gd name="G21" fmla="sin G19 16252928"/>
                <a:gd name="G22" fmla="+- G20 10800 0"/>
                <a:gd name="G23" fmla="+- G21 10800 0"/>
                <a:gd name="G24" fmla="+- 10800 0 G20"/>
                <a:gd name="G25" fmla="+- 8100 10800 0"/>
                <a:gd name="G26" fmla="?: G9 G17 G25"/>
                <a:gd name="G27" fmla="?: G9 0 21600"/>
                <a:gd name="G28" fmla="cos 10800 16252928"/>
                <a:gd name="G29" fmla="sin 10800 16252928"/>
                <a:gd name="G30" fmla="sin 8100 16252928"/>
                <a:gd name="G31" fmla="+- G28 10800 0"/>
                <a:gd name="G32" fmla="+- G29 10800 0"/>
                <a:gd name="G33" fmla="+- G30 10800 0"/>
                <a:gd name="G34" fmla="?: G4 0 G31"/>
                <a:gd name="G35" fmla="?: 16252928 G34 0"/>
                <a:gd name="G36" fmla="?: G6 G35 G31"/>
                <a:gd name="G37" fmla="+- 21600 0 G36"/>
                <a:gd name="G38" fmla="?: G4 0 G33"/>
                <a:gd name="G39" fmla="?: 16252928 G38 G32"/>
                <a:gd name="G40" fmla="?: G6 G39 0"/>
                <a:gd name="G41" fmla="?: G4 G32 21600"/>
                <a:gd name="G42" fmla="?: G6 G41 G33"/>
                <a:gd name="T12" fmla="*/ 10800 w 21600"/>
                <a:gd name="T13" fmla="*/ 0 h 21600"/>
                <a:gd name="T14" fmla="*/ 7259 w 21600"/>
                <a:gd name="T15" fmla="*/ 2038 h 21600"/>
                <a:gd name="T16" fmla="*/ 10800 w 21600"/>
                <a:gd name="T17" fmla="*/ 2700 h 21600"/>
                <a:gd name="T18" fmla="*/ 14341 w 21600"/>
                <a:gd name="T19" fmla="*/ 20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765" y="3289"/>
                  </a:moveTo>
                  <a:cubicBezTo>
                    <a:pt x="8729" y="2900"/>
                    <a:pt x="9760" y="2700"/>
                    <a:pt x="10799" y="2700"/>
                  </a:cubicBezTo>
                  <a:cubicBezTo>
                    <a:pt x="11839" y="2699"/>
                    <a:pt x="12870" y="2900"/>
                    <a:pt x="13834" y="3289"/>
                  </a:cubicBezTo>
                  <a:lnTo>
                    <a:pt x="14845" y="786"/>
                  </a:lnTo>
                  <a:cubicBezTo>
                    <a:pt x="13560" y="266"/>
                    <a:pt x="12186" y="0"/>
                    <a:pt x="10800" y="0"/>
                  </a:cubicBezTo>
                  <a:cubicBezTo>
                    <a:pt x="9413" y="-1"/>
                    <a:pt x="8039" y="266"/>
                    <a:pt x="6754" y="786"/>
                  </a:cubicBez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7" name="_s2056"/>
            <p:cNvSpPr>
              <a:spLocks noChangeArrowheads="1"/>
            </p:cNvSpPr>
            <p:nvPr/>
          </p:nvSpPr>
          <p:spPr bwMode="auto">
            <a:xfrm>
              <a:off x="3900" y="1869"/>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smtClean="0">
                  <a:ln>
                    <a:noFill/>
                  </a:ln>
                  <a:solidFill>
                    <a:schemeClr val="tx1"/>
                  </a:solidFill>
                  <a:effectLst/>
                  <a:cs typeface="Arial" charset="0"/>
                </a:rPr>
                <a:t>                           </a:t>
              </a:r>
              <a:r>
                <a:rPr kumimoji="0" lang="en-GB" sz="1800" b="1" i="0" u="none" strike="noStrike" cap="none" normalizeH="0" baseline="0" smtClean="0">
                  <a:ln>
                    <a:noFill/>
                  </a:ln>
                  <a:solidFill>
                    <a:schemeClr val="tx1"/>
                  </a:solidFill>
                  <a:effectLst/>
                  <a:cs typeface="Arial" charset="0"/>
                </a:rPr>
                <a:t>New Actions</a:t>
              </a:r>
            </a:p>
          </p:txBody>
        </p:sp>
        <p:sp>
          <p:nvSpPr>
            <p:cNvPr id="8" name="_s2057"/>
            <p:cNvSpPr>
              <a:spLocks noChangeArrowheads="1"/>
            </p:cNvSpPr>
            <p:nvPr/>
          </p:nvSpPr>
          <p:spPr bwMode="auto">
            <a:xfrm>
              <a:off x="3127" y="2642"/>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Reviewing</a:t>
              </a:r>
            </a:p>
          </p:txBody>
        </p:sp>
        <p:sp>
          <p:nvSpPr>
            <p:cNvPr id="9" name="_s2058"/>
            <p:cNvSpPr>
              <a:spLocks noChangeArrowheads="1"/>
            </p:cNvSpPr>
            <p:nvPr/>
          </p:nvSpPr>
          <p:spPr bwMode="auto">
            <a:xfrm>
              <a:off x="3127" y="1869"/>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Theorising</a:t>
              </a:r>
            </a:p>
          </p:txBody>
        </p:sp>
        <p:sp>
          <p:nvSpPr>
            <p:cNvPr id="10" name="_s2059"/>
            <p:cNvSpPr>
              <a:spLocks noChangeArrowheads="1"/>
            </p:cNvSpPr>
            <p:nvPr/>
          </p:nvSpPr>
          <p:spPr bwMode="auto">
            <a:xfrm>
              <a:off x="3900" y="2642"/>
              <a:ext cx="32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cs typeface="Arial" charset="0"/>
                </a:rPr>
                <a:t>Experience</a:t>
              </a:r>
            </a:p>
          </p:txBody>
        </p:sp>
      </p:grpSp>
      <p:pic>
        <p:nvPicPr>
          <p:cNvPr id="40973" name="Picture 13" descr="tn00411a"/>
          <p:cNvPicPr>
            <a:picLocks noGrp="1" noChangeAspect="1" noChangeArrowheads="1"/>
          </p:cNvPicPr>
          <p:nvPr>
            <p:ph sz="half" idx="1"/>
          </p:nvPr>
        </p:nvPicPr>
        <p:blipFill>
          <a:blip r:embed="rId2" cstate="print"/>
          <a:srcRect/>
          <a:stretch>
            <a:fillRect/>
          </a:stretch>
        </p:blipFill>
        <p:spPr>
          <a:xfrm>
            <a:off x="5868144" y="4056062"/>
            <a:ext cx="1511300" cy="1450975"/>
          </a:xfrm>
          <a:noFill/>
          <a:ln/>
        </p:spPr>
      </p:pic>
      <p:sp>
        <p:nvSpPr>
          <p:cNvPr id="40974" name="Rectangle 14"/>
          <p:cNvSpPr>
            <a:spLocks noChangeArrowheads="1"/>
          </p:cNvSpPr>
          <p:nvPr/>
        </p:nvSpPr>
        <p:spPr bwMode="auto">
          <a:xfrm>
            <a:off x="1116013" y="1196975"/>
            <a:ext cx="7162800" cy="3068638"/>
          </a:xfrm>
          <a:prstGeom prst="rect">
            <a:avLst/>
          </a:prstGeom>
          <a:noFill/>
          <a:ln w="9525">
            <a:noFill/>
            <a:miter lim="800000"/>
            <a:headEnd/>
            <a:tailEnd/>
          </a:ln>
          <a:effectLst/>
        </p:spPr>
        <p:txBody>
          <a:bodyPr wrap="none">
            <a:spAutoFit/>
          </a:bodyPr>
          <a:lstStyle/>
          <a:p>
            <a:pPr marL="457200" indent="-457200">
              <a:lnSpc>
                <a:spcPct val="90000"/>
              </a:lnSpc>
              <a:spcBef>
                <a:spcPct val="20000"/>
              </a:spcBef>
            </a:pPr>
            <a:r>
              <a:rPr lang="en-GB" sz="1800" b="1"/>
              <a:t>Each style 'connects' with a stage on the continuous learning cycle. </a:t>
            </a:r>
          </a:p>
          <a:p>
            <a:pPr marL="457200" indent="-457200">
              <a:lnSpc>
                <a:spcPct val="90000"/>
              </a:lnSpc>
              <a:spcBef>
                <a:spcPct val="20000"/>
              </a:spcBef>
              <a:buFontTx/>
              <a:buAutoNum type="arabicPeriod"/>
            </a:pPr>
            <a:endParaRPr lang="en-GB" sz="1800" b="1"/>
          </a:p>
          <a:p>
            <a:pPr marL="457200" indent="-457200">
              <a:lnSpc>
                <a:spcPct val="90000"/>
              </a:lnSpc>
              <a:spcBef>
                <a:spcPct val="20000"/>
              </a:spcBef>
              <a:buFontTx/>
              <a:buAutoNum type="arabicPeriod"/>
            </a:pPr>
            <a:r>
              <a:rPr lang="en-GB" sz="1800" b="1"/>
              <a:t>Activist preferences, with their 'I'll try anything once' approach</a:t>
            </a:r>
          </a:p>
          <a:p>
            <a:pPr marL="457200" indent="-457200">
              <a:lnSpc>
                <a:spcPct val="90000"/>
              </a:lnSpc>
              <a:spcBef>
                <a:spcPct val="20000"/>
              </a:spcBef>
            </a:pPr>
            <a:r>
              <a:rPr lang="en-GB" sz="1800" b="1"/>
              <a:t>are well equipped for </a:t>
            </a:r>
            <a:r>
              <a:rPr lang="en-GB" sz="1800" b="1">
                <a:solidFill>
                  <a:srgbClr val="FF3300"/>
                </a:solidFill>
              </a:rPr>
              <a:t>Experiencing.</a:t>
            </a:r>
          </a:p>
          <a:p>
            <a:pPr marL="457200" indent="-457200">
              <a:lnSpc>
                <a:spcPct val="90000"/>
              </a:lnSpc>
              <a:spcBef>
                <a:spcPct val="20000"/>
              </a:spcBef>
              <a:buFontTx/>
              <a:buAutoNum type="arabicPeriod"/>
            </a:pPr>
            <a:r>
              <a:rPr lang="en-GB" sz="1800" b="1"/>
              <a:t>Reflector preferences, with their predilection for mulling over data</a:t>
            </a:r>
          </a:p>
          <a:p>
            <a:pPr marL="457200" indent="-457200">
              <a:lnSpc>
                <a:spcPct val="90000"/>
              </a:lnSpc>
              <a:spcBef>
                <a:spcPct val="20000"/>
              </a:spcBef>
            </a:pPr>
            <a:r>
              <a:rPr lang="en-GB" sz="1800" b="1"/>
              <a:t>are well equipped for </a:t>
            </a:r>
            <a:r>
              <a:rPr lang="en-GB" sz="1800" b="1">
                <a:solidFill>
                  <a:srgbClr val="FF3300"/>
                </a:solidFill>
              </a:rPr>
              <a:t>Reviewing</a:t>
            </a:r>
          </a:p>
          <a:p>
            <a:pPr marL="457200" indent="-457200">
              <a:lnSpc>
                <a:spcPct val="90000"/>
              </a:lnSpc>
              <a:spcBef>
                <a:spcPct val="20000"/>
              </a:spcBef>
              <a:buFontTx/>
              <a:buAutoNum type="arabicPeriod"/>
            </a:pPr>
            <a:r>
              <a:rPr lang="en-GB" sz="1800" b="1"/>
              <a:t>Theorist preferences, with their need to tidy up and have answers</a:t>
            </a:r>
          </a:p>
          <a:p>
            <a:pPr marL="457200" indent="-457200">
              <a:lnSpc>
                <a:spcPct val="90000"/>
              </a:lnSpc>
              <a:spcBef>
                <a:spcPct val="20000"/>
              </a:spcBef>
            </a:pPr>
            <a:r>
              <a:rPr lang="en-GB" sz="1800" b="1"/>
              <a:t>are well equipped for </a:t>
            </a:r>
            <a:r>
              <a:rPr lang="en-GB" sz="1800" b="1">
                <a:solidFill>
                  <a:srgbClr val="FF3300"/>
                </a:solidFill>
              </a:rPr>
              <a:t>Concluding after theorising</a:t>
            </a:r>
          </a:p>
          <a:p>
            <a:pPr marL="457200" indent="-457200">
              <a:lnSpc>
                <a:spcPct val="90000"/>
              </a:lnSpc>
              <a:spcBef>
                <a:spcPct val="20000"/>
              </a:spcBef>
              <a:buFontTx/>
              <a:buAutoNum type="arabicPeriod"/>
            </a:pPr>
            <a:r>
              <a:rPr lang="en-GB" sz="1800" b="1"/>
              <a:t>Pragmatist preferences, with their liking for things practical</a:t>
            </a:r>
          </a:p>
          <a:p>
            <a:pPr marL="457200" indent="-457200">
              <a:lnSpc>
                <a:spcPct val="90000"/>
              </a:lnSpc>
              <a:spcBef>
                <a:spcPct val="20000"/>
              </a:spcBef>
            </a:pPr>
            <a:r>
              <a:rPr lang="en-GB" sz="1800" b="1"/>
              <a:t>are well equipped for </a:t>
            </a:r>
            <a:r>
              <a:rPr lang="en-GB" sz="1800" b="1">
                <a:solidFill>
                  <a:srgbClr val="FF3300"/>
                </a:solidFill>
              </a:rPr>
              <a:t>New Actions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a:t>Aim.</a:t>
            </a:r>
          </a:p>
        </p:txBody>
      </p:sp>
      <p:sp>
        <p:nvSpPr>
          <p:cNvPr id="75779" name="Rectangle 3"/>
          <p:cNvSpPr>
            <a:spLocks noGrp="1" noChangeArrowheads="1"/>
          </p:cNvSpPr>
          <p:nvPr>
            <p:ph type="body" idx="1"/>
          </p:nvPr>
        </p:nvSpPr>
        <p:spPr>
          <a:xfrm>
            <a:off x="571472" y="1714488"/>
            <a:ext cx="7772400" cy="4114800"/>
          </a:xfrm>
        </p:spPr>
        <p:txBody>
          <a:bodyPr/>
          <a:lstStyle/>
          <a:p>
            <a:r>
              <a:rPr lang="en-GB" dirty="0"/>
              <a:t>To help you understand  your preferred learning style</a:t>
            </a:r>
          </a:p>
          <a:p>
            <a:r>
              <a:rPr lang="en-GB" dirty="0"/>
              <a:t>To improve your understanding of how a knowledge of learning styles can facilitate effective teaching and learning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214282" y="142852"/>
            <a:ext cx="7772400" cy="1143000"/>
          </a:xfrm>
        </p:spPr>
        <p:txBody>
          <a:bodyPr/>
          <a:lstStyle/>
          <a:p>
            <a:pPr algn="l"/>
            <a:r>
              <a:rPr lang="en-GB" sz="3200" b="1" i="1" dirty="0">
                <a:solidFill>
                  <a:srgbClr val="C00000"/>
                </a:solidFill>
              </a:rPr>
              <a:t>Learning Strategies</a:t>
            </a:r>
            <a:br>
              <a:rPr lang="en-GB" sz="3200" b="1" i="1" dirty="0">
                <a:solidFill>
                  <a:srgbClr val="C00000"/>
                </a:solidFill>
              </a:rPr>
            </a:br>
            <a:endParaRPr lang="en-GB" sz="3200" b="1" i="1" dirty="0">
              <a:solidFill>
                <a:srgbClr val="C00000"/>
              </a:solidFill>
            </a:endParaRPr>
          </a:p>
        </p:txBody>
      </p:sp>
      <p:sp>
        <p:nvSpPr>
          <p:cNvPr id="74755" name="Rectangle 3"/>
          <p:cNvSpPr>
            <a:spLocks noChangeArrowheads="1"/>
          </p:cNvSpPr>
          <p:nvPr/>
        </p:nvSpPr>
        <p:spPr bwMode="auto">
          <a:xfrm>
            <a:off x="1142976" y="714356"/>
            <a:ext cx="7693132" cy="646331"/>
          </a:xfrm>
          <a:prstGeom prst="rect">
            <a:avLst/>
          </a:prstGeom>
          <a:noFill/>
          <a:ln w="9525">
            <a:noFill/>
            <a:miter lim="800000"/>
            <a:headEnd/>
            <a:tailEnd/>
          </a:ln>
          <a:effectLst/>
        </p:spPr>
        <p:txBody>
          <a:bodyPr wrap="none">
            <a:spAutoFit/>
          </a:bodyPr>
          <a:lstStyle/>
          <a:p>
            <a:pPr marL="457200" indent="-457200">
              <a:lnSpc>
                <a:spcPct val="90000"/>
              </a:lnSpc>
              <a:spcBef>
                <a:spcPct val="20000"/>
              </a:spcBef>
            </a:pPr>
            <a:r>
              <a:rPr lang="en-GB" sz="1800" b="1" dirty="0">
                <a:solidFill>
                  <a:srgbClr val="0B4387"/>
                </a:solidFill>
              </a:rPr>
              <a:t>Each style 'connects' with a stage on the continuous learning cycle. </a:t>
            </a:r>
          </a:p>
          <a:p>
            <a:pPr marL="457200" indent="-457200">
              <a:lnSpc>
                <a:spcPct val="90000"/>
              </a:lnSpc>
              <a:spcBef>
                <a:spcPct val="20000"/>
              </a:spcBef>
              <a:buFontTx/>
              <a:buAutoNum type="arabicPeriod"/>
            </a:pPr>
            <a:endParaRPr lang="en-GB" sz="1800" b="1" dirty="0">
              <a:solidFill>
                <a:srgbClr val="0B4387"/>
              </a:solidFill>
            </a:endParaRPr>
          </a:p>
        </p:txBody>
      </p:sp>
      <p:grpSp>
        <p:nvGrpSpPr>
          <p:cNvPr id="2" name="Group 4"/>
          <p:cNvGrpSpPr>
            <a:grpSpLocks/>
          </p:cNvGrpSpPr>
          <p:nvPr/>
        </p:nvGrpSpPr>
        <p:grpSpPr bwMode="auto">
          <a:xfrm>
            <a:off x="2051050" y="1196975"/>
            <a:ext cx="5113338" cy="4705350"/>
            <a:chOff x="1824" y="633"/>
            <a:chExt cx="2834" cy="2849"/>
          </a:xfrm>
        </p:grpSpPr>
        <p:sp>
          <p:nvSpPr>
            <p:cNvPr id="74757" name="Puzzle3"/>
            <p:cNvSpPr>
              <a:spLocks noEditPoints="1" noChangeArrowheads="1"/>
            </p:cNvSpPr>
            <p:nvPr/>
          </p:nvSpPr>
          <p:spPr bwMode="auto">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GB"/>
            </a:p>
          </p:txBody>
        </p:sp>
        <p:sp>
          <p:nvSpPr>
            <p:cNvPr id="74758" name="Puzzle2"/>
            <p:cNvSpPr>
              <a:spLocks noEditPoints="1" noChangeArrowheads="1"/>
            </p:cNvSpPr>
            <p:nvPr/>
          </p:nvSpPr>
          <p:spPr bwMode="auto">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GB"/>
            </a:p>
          </p:txBody>
        </p:sp>
        <p:sp>
          <p:nvSpPr>
            <p:cNvPr id="74759" name="Puzzle4"/>
            <p:cNvSpPr>
              <a:spLocks noEditPoints="1" noChangeArrowheads="1"/>
            </p:cNvSpPr>
            <p:nvPr/>
          </p:nvSpPr>
          <p:spPr bwMode="auto">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GB"/>
            </a:p>
          </p:txBody>
        </p:sp>
        <p:sp>
          <p:nvSpPr>
            <p:cNvPr id="74760" name="Puzzle1"/>
            <p:cNvSpPr>
              <a:spLocks noEditPoints="1" noChangeArrowheads="1"/>
            </p:cNvSpPr>
            <p:nvPr/>
          </p:nvSpPr>
          <p:spPr bwMode="auto">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GB"/>
            </a:p>
          </p:txBody>
        </p:sp>
      </p:grpSp>
      <p:sp>
        <p:nvSpPr>
          <p:cNvPr id="74761" name="Text Box 9"/>
          <p:cNvSpPr txBox="1">
            <a:spLocks noChangeArrowheads="1"/>
          </p:cNvSpPr>
          <p:nvPr/>
        </p:nvSpPr>
        <p:spPr bwMode="auto">
          <a:xfrm>
            <a:off x="5940425" y="1341438"/>
            <a:ext cx="5400675" cy="1004887"/>
          </a:xfrm>
          <a:prstGeom prst="rect">
            <a:avLst/>
          </a:prstGeom>
          <a:noFill/>
          <a:ln w="9525">
            <a:noFill/>
            <a:miter lim="800000"/>
            <a:headEnd/>
            <a:tailEnd/>
          </a:ln>
          <a:effectLst/>
        </p:spPr>
        <p:txBody>
          <a:bodyPr>
            <a:spAutoFit/>
          </a:bodyPr>
          <a:lstStyle/>
          <a:p>
            <a:pPr>
              <a:spcBef>
                <a:spcPct val="50000"/>
              </a:spcBef>
            </a:pPr>
            <a:r>
              <a:rPr lang="en-GB" b="1">
                <a:solidFill>
                  <a:srgbClr val="FF3300"/>
                </a:solidFill>
              </a:rPr>
              <a:t>Pragmatist</a:t>
            </a:r>
          </a:p>
          <a:p>
            <a:pPr>
              <a:spcBef>
                <a:spcPct val="50000"/>
              </a:spcBef>
            </a:pPr>
            <a:endParaRPr lang="en-GB">
              <a:solidFill>
                <a:srgbClr val="FF3300"/>
              </a:solidFill>
            </a:endParaRPr>
          </a:p>
        </p:txBody>
      </p:sp>
      <p:sp>
        <p:nvSpPr>
          <p:cNvPr id="74762" name="Text Box 10"/>
          <p:cNvSpPr txBox="1">
            <a:spLocks noChangeArrowheads="1"/>
          </p:cNvSpPr>
          <p:nvPr/>
        </p:nvSpPr>
        <p:spPr bwMode="auto">
          <a:xfrm>
            <a:off x="755650" y="2492375"/>
            <a:ext cx="5400675" cy="1004888"/>
          </a:xfrm>
          <a:prstGeom prst="rect">
            <a:avLst/>
          </a:prstGeom>
          <a:noFill/>
          <a:ln w="9525">
            <a:noFill/>
            <a:miter lim="800000"/>
            <a:headEnd/>
            <a:tailEnd/>
          </a:ln>
          <a:effectLst/>
        </p:spPr>
        <p:txBody>
          <a:bodyPr>
            <a:spAutoFit/>
          </a:bodyPr>
          <a:lstStyle/>
          <a:p>
            <a:pPr>
              <a:spcBef>
                <a:spcPct val="50000"/>
              </a:spcBef>
            </a:pPr>
            <a:r>
              <a:rPr lang="en-GB" b="1">
                <a:solidFill>
                  <a:srgbClr val="FF3300"/>
                </a:solidFill>
              </a:rPr>
              <a:t>Theorist</a:t>
            </a:r>
          </a:p>
          <a:p>
            <a:pPr>
              <a:spcBef>
                <a:spcPct val="50000"/>
              </a:spcBef>
            </a:pPr>
            <a:endParaRPr lang="en-GB">
              <a:solidFill>
                <a:srgbClr val="FF3300"/>
              </a:solidFill>
            </a:endParaRPr>
          </a:p>
        </p:txBody>
      </p:sp>
      <p:sp>
        <p:nvSpPr>
          <p:cNvPr id="74763" name="Text Box 11"/>
          <p:cNvSpPr txBox="1">
            <a:spLocks noChangeArrowheads="1"/>
          </p:cNvSpPr>
          <p:nvPr/>
        </p:nvSpPr>
        <p:spPr bwMode="auto">
          <a:xfrm>
            <a:off x="1116013" y="4292600"/>
            <a:ext cx="5400675" cy="1004888"/>
          </a:xfrm>
          <a:prstGeom prst="rect">
            <a:avLst/>
          </a:prstGeom>
          <a:noFill/>
          <a:ln w="9525">
            <a:noFill/>
            <a:miter lim="800000"/>
            <a:headEnd/>
            <a:tailEnd/>
          </a:ln>
          <a:effectLst/>
        </p:spPr>
        <p:txBody>
          <a:bodyPr>
            <a:spAutoFit/>
          </a:bodyPr>
          <a:lstStyle/>
          <a:p>
            <a:pPr>
              <a:spcBef>
                <a:spcPct val="50000"/>
              </a:spcBef>
            </a:pPr>
            <a:r>
              <a:rPr lang="en-GB" b="1">
                <a:solidFill>
                  <a:srgbClr val="FF3300"/>
                </a:solidFill>
              </a:rPr>
              <a:t>Reflector</a:t>
            </a:r>
          </a:p>
          <a:p>
            <a:pPr>
              <a:spcBef>
                <a:spcPct val="50000"/>
              </a:spcBef>
            </a:pPr>
            <a:endParaRPr lang="en-GB"/>
          </a:p>
        </p:txBody>
      </p:sp>
      <p:sp>
        <p:nvSpPr>
          <p:cNvPr id="74764" name="Text Box 12"/>
          <p:cNvSpPr txBox="1">
            <a:spLocks noChangeArrowheads="1"/>
          </p:cNvSpPr>
          <p:nvPr/>
        </p:nvSpPr>
        <p:spPr bwMode="auto">
          <a:xfrm>
            <a:off x="6877050" y="4724400"/>
            <a:ext cx="5400675" cy="457200"/>
          </a:xfrm>
          <a:prstGeom prst="rect">
            <a:avLst/>
          </a:prstGeom>
          <a:noFill/>
          <a:ln w="9525">
            <a:noFill/>
            <a:miter lim="800000"/>
            <a:headEnd/>
            <a:tailEnd/>
          </a:ln>
          <a:effectLst/>
        </p:spPr>
        <p:txBody>
          <a:bodyPr>
            <a:spAutoFit/>
          </a:bodyPr>
          <a:lstStyle/>
          <a:p>
            <a:pPr>
              <a:spcBef>
                <a:spcPct val="50000"/>
              </a:spcBef>
            </a:pPr>
            <a:r>
              <a:rPr lang="en-GB" b="1">
                <a:solidFill>
                  <a:srgbClr val="FF3300"/>
                </a:solidFill>
              </a:rPr>
              <a:t>Activist </a:t>
            </a:r>
            <a:endParaRPr lang="en-GB">
              <a:solidFill>
                <a:srgbClr val="FF33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Text Box 3"/>
          <p:cNvSpPr txBox="1">
            <a:spLocks noChangeArrowheads="1"/>
          </p:cNvSpPr>
          <p:nvPr/>
        </p:nvSpPr>
        <p:spPr bwMode="auto">
          <a:xfrm>
            <a:off x="762000" y="1090613"/>
            <a:ext cx="184150" cy="457200"/>
          </a:xfrm>
          <a:prstGeom prst="rect">
            <a:avLst/>
          </a:prstGeom>
          <a:noFill/>
          <a:ln w="9525">
            <a:noFill/>
            <a:miter lim="800000"/>
            <a:headEnd/>
            <a:tailEnd/>
          </a:ln>
          <a:effectLst/>
        </p:spPr>
        <p:txBody>
          <a:bodyPr wrap="none">
            <a:spAutoFit/>
          </a:bodyPr>
          <a:lstStyle/>
          <a:p>
            <a:endParaRPr lang="en-US"/>
          </a:p>
        </p:txBody>
      </p:sp>
      <p:grpSp>
        <p:nvGrpSpPr>
          <p:cNvPr id="2" name="Group 6"/>
          <p:cNvGrpSpPr>
            <a:grpSpLocks/>
          </p:cNvGrpSpPr>
          <p:nvPr/>
        </p:nvGrpSpPr>
        <p:grpSpPr bwMode="auto">
          <a:xfrm>
            <a:off x="2700338" y="1628775"/>
            <a:ext cx="3673475" cy="3624263"/>
            <a:chOff x="1824" y="633"/>
            <a:chExt cx="2834" cy="2849"/>
          </a:xfrm>
        </p:grpSpPr>
        <p:sp>
          <p:nvSpPr>
            <p:cNvPr id="79879" name="Puzzle3"/>
            <p:cNvSpPr>
              <a:spLocks noEditPoints="1" noChangeArrowheads="1"/>
            </p:cNvSpPr>
            <p:nvPr/>
          </p:nvSpPr>
          <p:spPr bwMode="auto">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GB"/>
            </a:p>
          </p:txBody>
        </p:sp>
        <p:sp>
          <p:nvSpPr>
            <p:cNvPr id="79880" name="Puzzle2"/>
            <p:cNvSpPr>
              <a:spLocks noEditPoints="1" noChangeArrowheads="1"/>
            </p:cNvSpPr>
            <p:nvPr/>
          </p:nvSpPr>
          <p:spPr bwMode="auto">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GB"/>
            </a:p>
          </p:txBody>
        </p:sp>
        <p:sp>
          <p:nvSpPr>
            <p:cNvPr id="79881" name="Puzzle4"/>
            <p:cNvSpPr>
              <a:spLocks noEditPoints="1" noChangeArrowheads="1"/>
            </p:cNvSpPr>
            <p:nvPr/>
          </p:nvSpPr>
          <p:spPr bwMode="auto">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GB"/>
            </a:p>
          </p:txBody>
        </p:sp>
        <p:sp>
          <p:nvSpPr>
            <p:cNvPr id="79882" name="Puzzle1"/>
            <p:cNvSpPr>
              <a:spLocks noEditPoints="1" noChangeArrowheads="1"/>
            </p:cNvSpPr>
            <p:nvPr/>
          </p:nvSpPr>
          <p:spPr bwMode="auto">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GB"/>
            </a:p>
          </p:txBody>
        </p:sp>
      </p:grpSp>
      <p:sp>
        <p:nvSpPr>
          <p:cNvPr id="79883" name="Text Box 11"/>
          <p:cNvSpPr txBox="1">
            <a:spLocks noChangeArrowheads="1"/>
          </p:cNvSpPr>
          <p:nvPr/>
        </p:nvSpPr>
        <p:spPr bwMode="auto">
          <a:xfrm>
            <a:off x="5867400" y="1125538"/>
            <a:ext cx="5400675" cy="1985962"/>
          </a:xfrm>
          <a:prstGeom prst="rect">
            <a:avLst/>
          </a:prstGeom>
          <a:noFill/>
          <a:ln w="9525">
            <a:noFill/>
            <a:miter lim="800000"/>
            <a:headEnd/>
            <a:tailEnd/>
          </a:ln>
          <a:effectLst/>
        </p:spPr>
        <p:txBody>
          <a:bodyPr>
            <a:spAutoFit/>
          </a:bodyPr>
          <a:lstStyle/>
          <a:p>
            <a:pPr>
              <a:spcBef>
                <a:spcPct val="50000"/>
              </a:spcBef>
            </a:pPr>
            <a:r>
              <a:rPr lang="en-GB" sz="2800" b="1"/>
              <a:t>Pragmatist</a:t>
            </a:r>
          </a:p>
          <a:p>
            <a:pPr>
              <a:spcBef>
                <a:spcPct val="50000"/>
              </a:spcBef>
              <a:buFontTx/>
              <a:buChar char="•"/>
            </a:pPr>
            <a:r>
              <a:rPr lang="en-GB" sz="1800" b="1">
                <a:solidFill>
                  <a:srgbClr val="FF3300"/>
                </a:solidFill>
              </a:rPr>
              <a:t> Stands upright</a:t>
            </a:r>
          </a:p>
          <a:p>
            <a:pPr>
              <a:spcBef>
                <a:spcPct val="50000"/>
              </a:spcBef>
              <a:buFontTx/>
              <a:buChar char="•"/>
            </a:pPr>
            <a:r>
              <a:rPr lang="en-GB" sz="1800" b="1">
                <a:solidFill>
                  <a:srgbClr val="FF3300"/>
                </a:solidFill>
              </a:rPr>
              <a:t> Single vision</a:t>
            </a:r>
            <a:endParaRPr lang="en-GB" b="1">
              <a:solidFill>
                <a:srgbClr val="FF3300"/>
              </a:solidFill>
            </a:endParaRPr>
          </a:p>
          <a:p>
            <a:pPr>
              <a:spcBef>
                <a:spcPct val="50000"/>
              </a:spcBef>
            </a:pPr>
            <a:endParaRPr lang="en-GB" sz="2800" b="1">
              <a:solidFill>
                <a:srgbClr val="FF3300"/>
              </a:solidFill>
            </a:endParaRPr>
          </a:p>
        </p:txBody>
      </p:sp>
      <p:sp>
        <p:nvSpPr>
          <p:cNvPr id="79884" name="Text Box 12"/>
          <p:cNvSpPr txBox="1">
            <a:spLocks noChangeArrowheads="1"/>
          </p:cNvSpPr>
          <p:nvPr/>
        </p:nvSpPr>
        <p:spPr bwMode="auto">
          <a:xfrm>
            <a:off x="1285852" y="142852"/>
            <a:ext cx="4583127" cy="885825"/>
          </a:xfrm>
          <a:prstGeom prst="rect">
            <a:avLst/>
          </a:prstGeom>
          <a:noFill/>
          <a:ln w="9525">
            <a:noFill/>
            <a:miter lim="800000"/>
            <a:headEnd/>
            <a:tailEnd/>
          </a:ln>
          <a:effectLst/>
        </p:spPr>
        <p:txBody>
          <a:bodyPr wrap="square">
            <a:spAutoFit/>
          </a:bodyPr>
          <a:lstStyle/>
          <a:p>
            <a:pPr eaLnBrk="0" hangingPunct="0">
              <a:spcBef>
                <a:spcPct val="50000"/>
              </a:spcBef>
            </a:pPr>
            <a:r>
              <a:rPr lang="en-US" sz="3600" b="1" dirty="0">
                <a:solidFill>
                  <a:srgbClr val="C00000"/>
                </a:solidFill>
                <a:effectLst>
                  <a:outerShdw blurRad="38100" dist="38100" dir="2700000" algn="tl">
                    <a:srgbClr val="000000">
                      <a:alpha val="43137"/>
                    </a:srgbClr>
                  </a:outerShdw>
                </a:effectLst>
                <a:latin typeface="+mj-lt"/>
                <a:cs typeface="Times New Roman" pitchFamily="18" charset="0"/>
              </a:rPr>
              <a:t>The Jigsaw?</a:t>
            </a:r>
            <a:r>
              <a:rPr lang="en-GB" sz="1600" b="1" dirty="0">
                <a:solidFill>
                  <a:srgbClr val="C00000"/>
                </a:solidFill>
                <a:effectLst>
                  <a:outerShdw blurRad="38100" dist="38100" dir="2700000" algn="tl">
                    <a:srgbClr val="000000">
                      <a:alpha val="43137"/>
                    </a:srgbClr>
                  </a:outerShdw>
                </a:effectLst>
                <a:latin typeface="+mj-lt"/>
                <a:cs typeface="Times New Roman" pitchFamily="18" charset="0"/>
              </a:rPr>
              <a:t> </a:t>
            </a:r>
            <a:br>
              <a:rPr lang="en-GB" sz="1600" b="1" dirty="0">
                <a:solidFill>
                  <a:srgbClr val="C00000"/>
                </a:solidFill>
                <a:effectLst>
                  <a:outerShdw blurRad="38100" dist="38100" dir="2700000" algn="tl">
                    <a:srgbClr val="000000">
                      <a:alpha val="43137"/>
                    </a:srgbClr>
                  </a:outerShdw>
                </a:effectLst>
                <a:latin typeface="+mj-lt"/>
                <a:cs typeface="Times New Roman" pitchFamily="18" charset="0"/>
              </a:rPr>
            </a:br>
            <a:endParaRPr lang="en-GB" sz="1600" b="1" dirty="0">
              <a:solidFill>
                <a:srgbClr val="C00000"/>
              </a:solidFill>
              <a:effectLst>
                <a:outerShdw blurRad="38100" dist="38100" dir="2700000" algn="tl">
                  <a:srgbClr val="000000">
                    <a:alpha val="43137"/>
                  </a:srgbClr>
                </a:outerShdw>
              </a:effectLst>
              <a:latin typeface="+mj-lt"/>
              <a:cs typeface="Times New Roman" pitchFamily="18" charset="0"/>
            </a:endParaRPr>
          </a:p>
        </p:txBody>
      </p:sp>
      <p:sp>
        <p:nvSpPr>
          <p:cNvPr id="79885" name="Text Box 13"/>
          <p:cNvSpPr txBox="1">
            <a:spLocks noChangeArrowheads="1"/>
          </p:cNvSpPr>
          <p:nvPr/>
        </p:nvSpPr>
        <p:spPr bwMode="auto">
          <a:xfrm>
            <a:off x="6227763" y="4581525"/>
            <a:ext cx="5400675" cy="2439988"/>
          </a:xfrm>
          <a:prstGeom prst="rect">
            <a:avLst/>
          </a:prstGeom>
          <a:noFill/>
          <a:ln w="9525">
            <a:noFill/>
            <a:miter lim="800000"/>
            <a:headEnd/>
            <a:tailEnd/>
          </a:ln>
          <a:effectLst/>
        </p:spPr>
        <p:txBody>
          <a:bodyPr>
            <a:spAutoFit/>
          </a:bodyPr>
          <a:lstStyle/>
          <a:p>
            <a:pPr>
              <a:spcBef>
                <a:spcPct val="50000"/>
              </a:spcBef>
            </a:pPr>
            <a:r>
              <a:rPr lang="en-GB" sz="2800" b="1"/>
              <a:t>Reflector</a:t>
            </a:r>
          </a:p>
          <a:p>
            <a:pPr>
              <a:spcBef>
                <a:spcPct val="50000"/>
              </a:spcBef>
              <a:buFontTx/>
              <a:buChar char="•"/>
            </a:pPr>
            <a:r>
              <a:rPr lang="en-GB" sz="1800" b="1">
                <a:solidFill>
                  <a:srgbClr val="FF3300"/>
                </a:solidFill>
              </a:rPr>
              <a:t> Has 3 heads</a:t>
            </a:r>
          </a:p>
          <a:p>
            <a:pPr>
              <a:spcBef>
                <a:spcPct val="50000"/>
              </a:spcBef>
              <a:buFontTx/>
              <a:buChar char="•"/>
            </a:pPr>
            <a:r>
              <a:rPr lang="en-GB" sz="1800" b="1">
                <a:solidFill>
                  <a:srgbClr val="FF3300"/>
                </a:solidFill>
              </a:rPr>
              <a:t> Looks at all angles</a:t>
            </a:r>
          </a:p>
          <a:p>
            <a:pPr>
              <a:spcBef>
                <a:spcPct val="50000"/>
              </a:spcBef>
              <a:buFontTx/>
              <a:buChar char="•"/>
            </a:pPr>
            <a:endParaRPr lang="en-GB" b="1">
              <a:solidFill>
                <a:srgbClr val="FF3300"/>
              </a:solidFill>
            </a:endParaRPr>
          </a:p>
          <a:p>
            <a:pPr>
              <a:spcBef>
                <a:spcPct val="50000"/>
              </a:spcBef>
            </a:pPr>
            <a:endParaRPr lang="en-GB">
              <a:solidFill>
                <a:srgbClr val="FF3300"/>
              </a:solidFill>
            </a:endParaRPr>
          </a:p>
        </p:txBody>
      </p:sp>
      <p:sp>
        <p:nvSpPr>
          <p:cNvPr id="79886" name="Text Box 14"/>
          <p:cNvSpPr txBox="1">
            <a:spLocks noChangeArrowheads="1"/>
          </p:cNvSpPr>
          <p:nvPr/>
        </p:nvSpPr>
        <p:spPr bwMode="auto">
          <a:xfrm>
            <a:off x="827088" y="4365625"/>
            <a:ext cx="5400675" cy="2762250"/>
          </a:xfrm>
          <a:prstGeom prst="rect">
            <a:avLst/>
          </a:prstGeom>
          <a:noFill/>
          <a:ln w="9525">
            <a:noFill/>
            <a:miter lim="800000"/>
            <a:headEnd/>
            <a:tailEnd/>
          </a:ln>
          <a:effectLst/>
        </p:spPr>
        <p:txBody>
          <a:bodyPr>
            <a:spAutoFit/>
          </a:bodyPr>
          <a:lstStyle/>
          <a:p>
            <a:pPr>
              <a:spcBef>
                <a:spcPct val="50000"/>
              </a:spcBef>
            </a:pPr>
            <a:r>
              <a:rPr lang="en-GB" sz="2800" b="1"/>
              <a:t>Activist</a:t>
            </a:r>
          </a:p>
          <a:p>
            <a:pPr>
              <a:spcBef>
                <a:spcPct val="50000"/>
              </a:spcBef>
              <a:buFontTx/>
              <a:buChar char="•"/>
            </a:pPr>
            <a:r>
              <a:rPr lang="en-GB" sz="1800" b="1">
                <a:solidFill>
                  <a:srgbClr val="FF3300"/>
                </a:solidFill>
              </a:rPr>
              <a:t>Tries to be a pragmatist</a:t>
            </a:r>
          </a:p>
          <a:p>
            <a:pPr>
              <a:spcBef>
                <a:spcPct val="50000"/>
              </a:spcBef>
              <a:buFontTx/>
              <a:buChar char="•"/>
            </a:pPr>
            <a:r>
              <a:rPr lang="en-GB" sz="1800" b="1">
                <a:solidFill>
                  <a:srgbClr val="FF3300"/>
                </a:solidFill>
              </a:rPr>
              <a:t>Tendency to confusion</a:t>
            </a:r>
          </a:p>
          <a:p>
            <a:pPr>
              <a:spcBef>
                <a:spcPct val="50000"/>
              </a:spcBef>
              <a:buFontTx/>
              <a:buChar char="•"/>
            </a:pPr>
            <a:endParaRPr lang="en-GB" sz="1800" b="1">
              <a:solidFill>
                <a:srgbClr val="FF3300"/>
              </a:solidFill>
            </a:endParaRPr>
          </a:p>
          <a:p>
            <a:pPr>
              <a:spcBef>
                <a:spcPct val="50000"/>
              </a:spcBef>
              <a:buFontTx/>
              <a:buChar char="•"/>
            </a:pPr>
            <a:endParaRPr lang="en-GB" sz="2000">
              <a:solidFill>
                <a:srgbClr val="FF3300"/>
              </a:solidFill>
            </a:endParaRPr>
          </a:p>
          <a:p>
            <a:pPr>
              <a:spcBef>
                <a:spcPct val="50000"/>
              </a:spcBef>
            </a:pPr>
            <a:endParaRPr lang="en-GB">
              <a:solidFill>
                <a:srgbClr val="FF3300"/>
              </a:solidFill>
            </a:endParaRPr>
          </a:p>
        </p:txBody>
      </p:sp>
      <p:sp>
        <p:nvSpPr>
          <p:cNvPr id="79887" name="Text Box 15"/>
          <p:cNvSpPr txBox="1">
            <a:spLocks noChangeArrowheads="1"/>
          </p:cNvSpPr>
          <p:nvPr/>
        </p:nvSpPr>
        <p:spPr bwMode="auto">
          <a:xfrm>
            <a:off x="250825" y="1439863"/>
            <a:ext cx="5400675" cy="2852737"/>
          </a:xfrm>
          <a:prstGeom prst="rect">
            <a:avLst/>
          </a:prstGeom>
          <a:noFill/>
          <a:ln w="9525">
            <a:noFill/>
            <a:miter lim="800000"/>
            <a:headEnd/>
            <a:tailEnd/>
          </a:ln>
          <a:effectLst/>
        </p:spPr>
        <p:txBody>
          <a:bodyPr>
            <a:spAutoFit/>
          </a:bodyPr>
          <a:lstStyle/>
          <a:p>
            <a:pPr>
              <a:spcBef>
                <a:spcPct val="50000"/>
              </a:spcBef>
            </a:pPr>
            <a:r>
              <a:rPr lang="en-GB" sz="2800" b="1"/>
              <a:t>Theorist</a:t>
            </a:r>
          </a:p>
          <a:p>
            <a:pPr>
              <a:spcBef>
                <a:spcPct val="50000"/>
              </a:spcBef>
              <a:buFontTx/>
              <a:buChar char="•"/>
            </a:pPr>
            <a:r>
              <a:rPr lang="en-GB" sz="1800" b="1">
                <a:solidFill>
                  <a:srgbClr val="FF3300"/>
                </a:solidFill>
              </a:rPr>
              <a:t>Non-active response</a:t>
            </a:r>
          </a:p>
          <a:p>
            <a:pPr>
              <a:spcBef>
                <a:spcPct val="50000"/>
              </a:spcBef>
              <a:buFontTx/>
              <a:buChar char="•"/>
            </a:pPr>
            <a:r>
              <a:rPr lang="en-GB" sz="1800" b="1">
                <a:solidFill>
                  <a:srgbClr val="FF3300"/>
                </a:solidFill>
              </a:rPr>
              <a:t>Thoughtful repose</a:t>
            </a:r>
          </a:p>
          <a:p>
            <a:pPr>
              <a:spcBef>
                <a:spcPct val="50000"/>
              </a:spcBef>
              <a:buFontTx/>
              <a:buChar char="•"/>
            </a:pPr>
            <a:r>
              <a:rPr lang="en-GB" sz="1800" b="1">
                <a:solidFill>
                  <a:srgbClr val="FF3300"/>
                </a:solidFill>
              </a:rPr>
              <a:t>1 head too many</a:t>
            </a:r>
          </a:p>
          <a:p>
            <a:pPr>
              <a:spcBef>
                <a:spcPct val="50000"/>
              </a:spcBef>
              <a:buFontTx/>
              <a:buChar char="•"/>
            </a:pPr>
            <a:endParaRPr lang="en-GB" b="1">
              <a:solidFill>
                <a:srgbClr val="FF3300"/>
              </a:solidFill>
            </a:endParaRPr>
          </a:p>
          <a:p>
            <a:pPr>
              <a:spcBef>
                <a:spcPct val="50000"/>
              </a:spcBef>
            </a:pPr>
            <a:endParaRPr lang="en-GB">
              <a:solidFill>
                <a:srgbClr val="FF3300"/>
              </a:solidFill>
            </a:endParaRPr>
          </a:p>
        </p:txBody>
      </p:sp>
      <p:sp>
        <p:nvSpPr>
          <p:cNvPr id="79889" name="Text Box 17"/>
          <p:cNvSpPr txBox="1">
            <a:spLocks noChangeArrowheads="1"/>
          </p:cNvSpPr>
          <p:nvPr/>
        </p:nvSpPr>
        <p:spPr bwMode="auto">
          <a:xfrm>
            <a:off x="4932363" y="1484313"/>
            <a:ext cx="719137" cy="457200"/>
          </a:xfrm>
          <a:prstGeom prst="rect">
            <a:avLst/>
          </a:prstGeom>
          <a:noFill/>
          <a:ln w="9525">
            <a:noFill/>
            <a:miter lim="800000"/>
            <a:headEnd/>
            <a:tailEnd/>
          </a:ln>
          <a:effectLst/>
        </p:spPr>
        <p:txBody>
          <a:bodyPr>
            <a:spAutoFit/>
          </a:bodyPr>
          <a:lstStyle/>
          <a:p>
            <a:pPr>
              <a:spcBef>
                <a:spcPct val="50000"/>
              </a:spcBef>
            </a:pPr>
            <a:r>
              <a:rPr lang="en-GB" b="1"/>
              <a:t> ..</a:t>
            </a:r>
          </a:p>
        </p:txBody>
      </p:sp>
      <p:sp>
        <p:nvSpPr>
          <p:cNvPr id="79890" name="Text Box 18"/>
          <p:cNvSpPr txBox="1">
            <a:spLocks noChangeArrowheads="1"/>
          </p:cNvSpPr>
          <p:nvPr/>
        </p:nvSpPr>
        <p:spPr bwMode="auto">
          <a:xfrm>
            <a:off x="4714875" y="2565400"/>
            <a:ext cx="288925" cy="457200"/>
          </a:xfrm>
          <a:prstGeom prst="rect">
            <a:avLst/>
          </a:prstGeom>
          <a:noFill/>
          <a:ln w="9525">
            <a:noFill/>
            <a:miter lim="800000"/>
            <a:headEnd/>
            <a:tailEnd/>
          </a:ln>
          <a:effectLst/>
        </p:spPr>
        <p:txBody>
          <a:bodyPr>
            <a:spAutoFit/>
          </a:bodyPr>
          <a:lstStyle/>
          <a:p>
            <a:pPr>
              <a:spcBef>
                <a:spcPct val="50000"/>
              </a:spcBef>
            </a:pPr>
            <a:r>
              <a:rPr lang="en-GB" b="1"/>
              <a:t>:</a:t>
            </a:r>
          </a:p>
        </p:txBody>
      </p:sp>
      <p:sp>
        <p:nvSpPr>
          <p:cNvPr id="79891" name="Text Box 19"/>
          <p:cNvSpPr txBox="1">
            <a:spLocks noChangeArrowheads="1"/>
          </p:cNvSpPr>
          <p:nvPr/>
        </p:nvSpPr>
        <p:spPr bwMode="auto">
          <a:xfrm>
            <a:off x="4932363" y="2900363"/>
            <a:ext cx="719137" cy="457200"/>
          </a:xfrm>
          <a:prstGeom prst="rect">
            <a:avLst/>
          </a:prstGeom>
          <a:noFill/>
          <a:ln w="9525">
            <a:noFill/>
            <a:miter lim="800000"/>
            <a:headEnd/>
            <a:tailEnd/>
          </a:ln>
          <a:effectLst/>
        </p:spPr>
        <p:txBody>
          <a:bodyPr>
            <a:spAutoFit/>
          </a:bodyPr>
          <a:lstStyle/>
          <a:p>
            <a:pPr>
              <a:spcBef>
                <a:spcPct val="50000"/>
              </a:spcBef>
            </a:pPr>
            <a:r>
              <a:rPr lang="en-GB" b="1"/>
              <a:t> ..</a:t>
            </a:r>
          </a:p>
        </p:txBody>
      </p:sp>
      <p:sp>
        <p:nvSpPr>
          <p:cNvPr id="79892" name="Text Box 20"/>
          <p:cNvSpPr txBox="1">
            <a:spLocks noChangeArrowheads="1"/>
          </p:cNvSpPr>
          <p:nvPr/>
        </p:nvSpPr>
        <p:spPr bwMode="auto">
          <a:xfrm>
            <a:off x="3635375" y="2900363"/>
            <a:ext cx="719138" cy="457200"/>
          </a:xfrm>
          <a:prstGeom prst="rect">
            <a:avLst/>
          </a:prstGeom>
          <a:noFill/>
          <a:ln w="9525">
            <a:noFill/>
            <a:miter lim="800000"/>
            <a:headEnd/>
            <a:tailEnd/>
          </a:ln>
          <a:effectLst/>
        </p:spPr>
        <p:txBody>
          <a:bodyPr>
            <a:spAutoFit/>
          </a:bodyPr>
          <a:lstStyle/>
          <a:p>
            <a:pPr>
              <a:spcBef>
                <a:spcPct val="50000"/>
              </a:spcBef>
            </a:pPr>
            <a:r>
              <a:rPr lang="en-GB" b="1"/>
              <a:t> ..</a:t>
            </a:r>
          </a:p>
        </p:txBody>
      </p:sp>
      <p:sp>
        <p:nvSpPr>
          <p:cNvPr id="79893" name="Text Box 21"/>
          <p:cNvSpPr txBox="1">
            <a:spLocks noChangeArrowheads="1"/>
          </p:cNvSpPr>
          <p:nvPr/>
        </p:nvSpPr>
        <p:spPr bwMode="auto">
          <a:xfrm>
            <a:off x="6083300" y="3979863"/>
            <a:ext cx="288925" cy="457200"/>
          </a:xfrm>
          <a:prstGeom prst="rect">
            <a:avLst/>
          </a:prstGeom>
          <a:noFill/>
          <a:ln w="9525">
            <a:noFill/>
            <a:miter lim="800000"/>
            <a:headEnd/>
            <a:tailEnd/>
          </a:ln>
          <a:effectLst/>
        </p:spPr>
        <p:txBody>
          <a:bodyPr>
            <a:spAutoFit/>
          </a:bodyPr>
          <a:lstStyle/>
          <a:p>
            <a:pPr>
              <a:spcBef>
                <a:spcPct val="50000"/>
              </a:spcBef>
            </a:pPr>
            <a:r>
              <a:rPr lang="en-GB" b="1"/>
              <a:t>:</a:t>
            </a:r>
          </a:p>
        </p:txBody>
      </p:sp>
      <p:sp>
        <p:nvSpPr>
          <p:cNvPr id="79894" name="Text Box 22"/>
          <p:cNvSpPr txBox="1">
            <a:spLocks noChangeArrowheads="1"/>
          </p:cNvSpPr>
          <p:nvPr/>
        </p:nvSpPr>
        <p:spPr bwMode="auto">
          <a:xfrm>
            <a:off x="3778250" y="4843463"/>
            <a:ext cx="288925" cy="457200"/>
          </a:xfrm>
          <a:prstGeom prst="rect">
            <a:avLst/>
          </a:prstGeom>
          <a:noFill/>
          <a:ln w="9525">
            <a:noFill/>
            <a:miter lim="800000"/>
            <a:headEnd/>
            <a:tailEnd/>
          </a:ln>
          <a:effectLst/>
        </p:spPr>
        <p:txBody>
          <a:bodyPr>
            <a:spAutoFit/>
          </a:bodyPr>
          <a:lstStyle/>
          <a:p>
            <a:pPr>
              <a:spcBef>
                <a:spcPct val="50000"/>
              </a:spcBef>
            </a:pPr>
            <a:r>
              <a:rPr lang="en-GB" b="1"/>
              <a:t>:</a:t>
            </a:r>
          </a:p>
        </p:txBody>
      </p:sp>
      <p:sp>
        <p:nvSpPr>
          <p:cNvPr id="79895" name="Text Box 23"/>
          <p:cNvSpPr txBox="1">
            <a:spLocks noChangeArrowheads="1"/>
          </p:cNvSpPr>
          <p:nvPr/>
        </p:nvSpPr>
        <p:spPr bwMode="auto">
          <a:xfrm>
            <a:off x="4067175" y="3860800"/>
            <a:ext cx="288925" cy="457200"/>
          </a:xfrm>
          <a:prstGeom prst="rect">
            <a:avLst/>
          </a:prstGeom>
          <a:noFill/>
          <a:ln w="9525">
            <a:noFill/>
            <a:miter lim="800000"/>
            <a:headEnd/>
            <a:tailEnd/>
          </a:ln>
          <a:effectLst/>
        </p:spPr>
        <p:txBody>
          <a:bodyPr>
            <a:spAutoFit/>
          </a:bodyPr>
          <a:lstStyle/>
          <a:p>
            <a:pPr>
              <a:spcBef>
                <a:spcPct val="50000"/>
              </a:spcBef>
            </a:pPr>
            <a:r>
              <a:rPr lang="en-GB" b="1"/>
              <a:t>:</a:t>
            </a:r>
          </a:p>
        </p:txBody>
      </p:sp>
      <p:sp>
        <p:nvSpPr>
          <p:cNvPr id="79896" name="Text Box 24"/>
          <p:cNvSpPr txBox="1">
            <a:spLocks noChangeArrowheads="1"/>
          </p:cNvSpPr>
          <p:nvPr/>
        </p:nvSpPr>
        <p:spPr bwMode="auto">
          <a:xfrm>
            <a:off x="2698750" y="2565400"/>
            <a:ext cx="288925" cy="457200"/>
          </a:xfrm>
          <a:prstGeom prst="rect">
            <a:avLst/>
          </a:prstGeom>
          <a:noFill/>
          <a:ln w="9525">
            <a:noFill/>
            <a:miter lim="800000"/>
            <a:headEnd/>
            <a:tailEnd/>
          </a:ln>
          <a:effectLst/>
        </p:spPr>
        <p:txBody>
          <a:bodyPr>
            <a:spAutoFit/>
          </a:bodyPr>
          <a:lstStyle/>
          <a:p>
            <a:pPr>
              <a:spcBef>
                <a:spcPct val="50000"/>
              </a:spcBef>
            </a:pPr>
            <a:r>
              <a:rPr lang="en-GB" b="1"/>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8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3" grpId="0"/>
      <p:bldP spid="79885" grpId="0"/>
      <p:bldP spid="79886" grpId="0"/>
      <p:bldP spid="7988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285720" y="142852"/>
            <a:ext cx="8172480" cy="609600"/>
          </a:xfrm>
        </p:spPr>
        <p:txBody>
          <a:bodyPr/>
          <a:lstStyle/>
          <a:p>
            <a:r>
              <a:rPr lang="en-GB" sz="4000" b="1" dirty="0"/>
              <a:t>Stages of Self-directed Learning</a:t>
            </a:r>
          </a:p>
        </p:txBody>
      </p:sp>
      <p:sp>
        <p:nvSpPr>
          <p:cNvPr id="43011" name="Rectangle 3"/>
          <p:cNvSpPr>
            <a:spLocks noGrp="1" noChangeArrowheads="1"/>
          </p:cNvSpPr>
          <p:nvPr>
            <p:ph type="body" idx="1"/>
          </p:nvPr>
        </p:nvSpPr>
        <p:spPr>
          <a:xfrm>
            <a:off x="428596" y="1000108"/>
            <a:ext cx="8229600" cy="5257800"/>
          </a:xfrm>
        </p:spPr>
        <p:txBody>
          <a:bodyPr/>
          <a:lstStyle/>
          <a:p>
            <a:pPr marL="0" indent="0">
              <a:lnSpc>
                <a:spcPct val="80000"/>
              </a:lnSpc>
              <a:buFontTx/>
              <a:buNone/>
            </a:pPr>
            <a:r>
              <a:rPr lang="en-GB" sz="2400" dirty="0"/>
              <a:t>Not all learners are ready to take responsibility for their own learning.</a:t>
            </a:r>
            <a:r>
              <a:rPr lang="en-US" sz="2400" dirty="0"/>
              <a:t> </a:t>
            </a:r>
            <a:r>
              <a:rPr lang="en-GB" sz="2400" dirty="0"/>
              <a:t>This model proposes four stages of self-direction for the student: </a:t>
            </a:r>
            <a:endParaRPr lang="en-US" sz="2400" dirty="0"/>
          </a:p>
          <a:p>
            <a:pPr marL="0" indent="0">
              <a:lnSpc>
                <a:spcPct val="80000"/>
              </a:lnSpc>
              <a:buFontTx/>
              <a:buNone/>
            </a:pPr>
            <a:endParaRPr lang="en-GB" sz="1000" dirty="0"/>
          </a:p>
          <a:p>
            <a:pPr marL="766763" lvl="1">
              <a:lnSpc>
                <a:spcPct val="80000"/>
              </a:lnSpc>
            </a:pPr>
            <a:r>
              <a:rPr lang="en-GB" sz="2400" dirty="0">
                <a:solidFill>
                  <a:srgbClr val="FF3300"/>
                </a:solidFill>
              </a:rPr>
              <a:t>Dependent learner </a:t>
            </a:r>
          </a:p>
          <a:p>
            <a:pPr marL="766763" lvl="1">
              <a:lnSpc>
                <a:spcPct val="80000"/>
              </a:lnSpc>
            </a:pPr>
            <a:r>
              <a:rPr lang="en-GB" sz="2400" dirty="0">
                <a:solidFill>
                  <a:srgbClr val="FF3300"/>
                </a:solidFill>
              </a:rPr>
              <a:t>Interested learner </a:t>
            </a:r>
          </a:p>
          <a:p>
            <a:pPr marL="766763" lvl="1">
              <a:lnSpc>
                <a:spcPct val="80000"/>
              </a:lnSpc>
            </a:pPr>
            <a:r>
              <a:rPr lang="en-GB" sz="2400" dirty="0">
                <a:solidFill>
                  <a:srgbClr val="FF3300"/>
                </a:solidFill>
              </a:rPr>
              <a:t>Involved learner and </a:t>
            </a:r>
          </a:p>
          <a:p>
            <a:pPr marL="766763" lvl="1">
              <a:lnSpc>
                <a:spcPct val="80000"/>
              </a:lnSpc>
            </a:pPr>
            <a:r>
              <a:rPr lang="en-GB" sz="2400" dirty="0">
                <a:solidFill>
                  <a:srgbClr val="FF3300"/>
                </a:solidFill>
              </a:rPr>
              <a:t>Self-directed learner </a:t>
            </a:r>
            <a:endParaRPr lang="en-US" sz="2400" dirty="0">
              <a:solidFill>
                <a:srgbClr val="FF3300"/>
              </a:solidFill>
            </a:endParaRPr>
          </a:p>
          <a:p>
            <a:pPr marL="766763" lvl="1">
              <a:lnSpc>
                <a:spcPct val="80000"/>
              </a:lnSpc>
            </a:pPr>
            <a:endParaRPr lang="en-GB" sz="2400" dirty="0">
              <a:solidFill>
                <a:srgbClr val="FF3300"/>
              </a:solidFill>
            </a:endParaRPr>
          </a:p>
          <a:p>
            <a:pPr marL="0" indent="0">
              <a:lnSpc>
                <a:spcPct val="80000"/>
              </a:lnSpc>
              <a:buFontTx/>
              <a:buNone/>
            </a:pPr>
            <a:r>
              <a:rPr lang="en-GB" sz="2400" dirty="0"/>
              <a:t>It is better if the teacher's style matches the learner's preference.</a:t>
            </a:r>
            <a:endParaRPr lang="en-US" sz="2400" dirty="0"/>
          </a:p>
          <a:p>
            <a:pPr marL="0" indent="0">
              <a:lnSpc>
                <a:spcPct val="80000"/>
              </a:lnSpc>
              <a:buFontTx/>
              <a:buNone/>
            </a:pPr>
            <a:endParaRPr lang="en-US" sz="1500" dirty="0"/>
          </a:p>
          <a:p>
            <a:pPr marL="0" indent="0">
              <a:lnSpc>
                <a:spcPct val="80000"/>
              </a:lnSpc>
              <a:buFontTx/>
              <a:buNone/>
            </a:pPr>
            <a:r>
              <a:rPr lang="en-GB" sz="2400" i="1" dirty="0"/>
              <a:t>"The teacher's purpose is to match the learner's stage of self-direction and prepare the learner to advance to higher stages.“</a:t>
            </a:r>
            <a:r>
              <a:rPr lang="en-US" sz="2400" i="1" dirty="0"/>
              <a:t/>
            </a:r>
            <a:br>
              <a:rPr lang="en-US" sz="2400" i="1" dirty="0"/>
            </a:br>
            <a:r>
              <a:rPr lang="en-GB" sz="2400" i="1" dirty="0"/>
              <a:t/>
            </a:r>
            <a:br>
              <a:rPr lang="en-GB" sz="2400" i="1" dirty="0"/>
            </a:br>
            <a:r>
              <a:rPr lang="en-US" sz="2400" dirty="0"/>
              <a:t>                                                   </a:t>
            </a:r>
            <a:r>
              <a:rPr lang="en-US" sz="2400" dirty="0" smtClean="0"/>
              <a:t>                </a:t>
            </a:r>
            <a:r>
              <a:rPr lang="en-GB" sz="2400" i="1" dirty="0">
                <a:solidFill>
                  <a:srgbClr val="FF3300"/>
                </a:solidFill>
              </a:rPr>
              <a:t>Gerald Grow</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85720" y="214290"/>
            <a:ext cx="8572560" cy="533400"/>
          </a:xfrm>
        </p:spPr>
        <p:txBody>
          <a:bodyPr/>
          <a:lstStyle/>
          <a:p>
            <a:r>
              <a:rPr lang="en-GB" sz="2800" dirty="0"/>
              <a:t>  </a:t>
            </a:r>
            <a:r>
              <a:rPr lang="en-GB" sz="4000" b="1" dirty="0"/>
              <a:t>Stages of Self-directed Learning</a:t>
            </a:r>
          </a:p>
        </p:txBody>
      </p:sp>
      <p:graphicFrame>
        <p:nvGraphicFramePr>
          <p:cNvPr id="44035" name="Group 3"/>
          <p:cNvGraphicFramePr>
            <a:graphicFrameLocks noGrp="1"/>
          </p:cNvGraphicFramePr>
          <p:nvPr/>
        </p:nvGraphicFramePr>
        <p:xfrm>
          <a:off x="357158" y="1000108"/>
          <a:ext cx="8382000" cy="4114800"/>
        </p:xfrm>
        <a:graphic>
          <a:graphicData uri="http://schemas.openxmlformats.org/drawingml/2006/table">
            <a:tbl>
              <a:tblPr/>
              <a:tblGrid>
                <a:gridCol w="1066800"/>
                <a:gridCol w="1295400"/>
                <a:gridCol w="1600200"/>
                <a:gridCol w="4419600"/>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Student</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Teacher</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Examples</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Stage 1</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Dependent</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Authority, Coach</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Coaching with immediate feedback</a:t>
                      </a:r>
                      <a:br>
                        <a:rPr kumimoji="0" lang="en-GB" sz="2000" b="0" i="0" u="none" strike="noStrike" cap="none" normalizeH="0" baseline="0" dirty="0" smtClean="0">
                          <a:ln>
                            <a:noFill/>
                          </a:ln>
                          <a:solidFill>
                            <a:schemeClr val="tx1"/>
                          </a:solidFill>
                          <a:effectLst/>
                          <a:latin typeface="Times New Roman" pitchFamily="18" charset="0"/>
                        </a:rPr>
                      </a:br>
                      <a:r>
                        <a:rPr kumimoji="0" lang="en-GB" sz="2000" b="0" i="0" u="none" strike="noStrike" cap="none" normalizeH="0" baseline="0" dirty="0" smtClean="0">
                          <a:ln>
                            <a:noFill/>
                          </a:ln>
                          <a:solidFill>
                            <a:schemeClr val="tx1"/>
                          </a:solidFill>
                          <a:effectLst/>
                          <a:latin typeface="Times New Roman" pitchFamily="18" charset="0"/>
                        </a:rPr>
                        <a:t>Drill</a:t>
                      </a:r>
                      <a:r>
                        <a:rPr kumimoji="0" lang="en-US" sz="2000" b="0" i="0" u="none" strike="noStrike" cap="none" normalizeH="0" baseline="0" dirty="0" smtClean="0">
                          <a:ln>
                            <a:noFill/>
                          </a:ln>
                          <a:solidFill>
                            <a:schemeClr val="tx1"/>
                          </a:solidFill>
                          <a:effectLst/>
                          <a:latin typeface="Times New Roman" pitchFamily="18" charset="0"/>
                        </a:rPr>
                        <a:t/>
                      </a:r>
                      <a:br>
                        <a:rPr kumimoji="0" lang="en-US" sz="2000" b="0" i="0" u="none" strike="noStrike" cap="none" normalizeH="0" baseline="0" dirty="0" smtClean="0">
                          <a:ln>
                            <a:noFill/>
                          </a:ln>
                          <a:solidFill>
                            <a:schemeClr val="tx1"/>
                          </a:solidFill>
                          <a:effectLst/>
                          <a:latin typeface="Times New Roman" pitchFamily="18" charset="0"/>
                        </a:rPr>
                      </a:br>
                      <a:r>
                        <a:rPr kumimoji="0" lang="en-US" sz="2000" b="0" i="0" u="none" strike="noStrike" cap="none" normalizeH="0" baseline="0" dirty="0" smtClean="0">
                          <a:ln>
                            <a:noFill/>
                          </a:ln>
                          <a:solidFill>
                            <a:schemeClr val="tx1"/>
                          </a:solidFill>
                          <a:effectLst/>
                          <a:latin typeface="Times New Roman" pitchFamily="18" charset="0"/>
                        </a:rPr>
                        <a:t> </a:t>
                      </a:r>
                      <a:r>
                        <a:rPr kumimoji="0" lang="en-GB" sz="2000" b="0" i="0" u="none" strike="noStrike" cap="none" normalizeH="0" baseline="0" dirty="0" smtClean="0">
                          <a:ln>
                            <a:noFill/>
                          </a:ln>
                          <a:solidFill>
                            <a:schemeClr val="tx1"/>
                          </a:solidFill>
                          <a:effectLst/>
                          <a:latin typeface="Times New Roman" pitchFamily="18" charset="0"/>
                        </a:rPr>
                        <a:t>Informational lecture Overcoming deficiencies and resistance</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534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Stage 2</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Interested</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Motivator, guide</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Inspiring lecture plus guided discussion</a:t>
                      </a:r>
                      <a:br>
                        <a:rPr kumimoji="0" lang="en-GB" sz="2000" b="0" i="0" u="none" strike="noStrike" cap="none" normalizeH="0" baseline="0" dirty="0" smtClean="0">
                          <a:ln>
                            <a:noFill/>
                          </a:ln>
                          <a:solidFill>
                            <a:schemeClr val="tx1"/>
                          </a:solidFill>
                          <a:effectLst/>
                          <a:latin typeface="Times New Roman" pitchFamily="18" charset="0"/>
                        </a:rPr>
                      </a:br>
                      <a:r>
                        <a:rPr kumimoji="0" lang="en-GB" sz="2000" b="0" i="0" u="none" strike="noStrike" cap="none" normalizeH="0" baseline="0" dirty="0" smtClean="0">
                          <a:ln>
                            <a:noFill/>
                          </a:ln>
                          <a:solidFill>
                            <a:schemeClr val="tx1"/>
                          </a:solidFill>
                          <a:effectLst/>
                          <a:latin typeface="Times New Roman" pitchFamily="18" charset="0"/>
                        </a:rPr>
                        <a:t>Goal-setting and learning strategies</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Stage 3</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Involved</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Facilitator</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Discussion facilitated by teacher who participates as equal</a:t>
                      </a:r>
                      <a:endParaRPr kumimoji="0" lang="en-US" sz="20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 </a:t>
                      </a:r>
                      <a:r>
                        <a:rPr kumimoji="0" lang="en-GB" sz="2000" b="0" i="0" u="none" strike="noStrike" cap="none" normalizeH="0" baseline="0" dirty="0" smtClean="0">
                          <a:ln>
                            <a:noFill/>
                          </a:ln>
                          <a:solidFill>
                            <a:schemeClr val="tx1"/>
                          </a:solidFill>
                          <a:effectLst/>
                          <a:latin typeface="Times New Roman" pitchFamily="18" charset="0"/>
                        </a:rPr>
                        <a:t>Seminar</a:t>
                      </a:r>
                      <a:r>
                        <a:rPr kumimoji="0" lang="en-US" sz="2000" b="0" i="0" u="none" strike="noStrike" cap="none" normalizeH="0" baseline="0" dirty="0" smtClean="0">
                          <a:ln>
                            <a:noFill/>
                          </a:ln>
                          <a:solidFill>
                            <a:schemeClr val="tx1"/>
                          </a:solidFill>
                          <a:effectLst/>
                          <a:latin typeface="Times New Roman" pitchFamily="18" charset="0"/>
                        </a:rPr>
                        <a:t> ,</a:t>
                      </a:r>
                      <a:r>
                        <a:rPr kumimoji="0" lang="en-GB" sz="2000" b="0" i="0" u="none" strike="noStrike" cap="none" normalizeH="0" baseline="0" dirty="0" smtClean="0">
                          <a:ln>
                            <a:noFill/>
                          </a:ln>
                          <a:solidFill>
                            <a:schemeClr val="tx1"/>
                          </a:solidFill>
                          <a:effectLst/>
                          <a:latin typeface="Times New Roman" pitchFamily="18" charset="0"/>
                        </a:rPr>
                        <a:t>Group projects.</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B4387"/>
                          </a:solidFill>
                          <a:effectLst/>
                          <a:latin typeface="Times New Roman" pitchFamily="18" charset="0"/>
                        </a:rPr>
                        <a:t>Stage 4</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Self-directed</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Consultant, </a:t>
                      </a:r>
                      <a:r>
                        <a:rPr kumimoji="0" lang="en-US" sz="2000" b="0" i="0" u="none" strike="noStrike" cap="none" normalizeH="0" baseline="0" dirty="0" smtClean="0">
                          <a:ln>
                            <a:noFill/>
                          </a:ln>
                          <a:solidFill>
                            <a:schemeClr val="tx1"/>
                          </a:solidFill>
                          <a:effectLst/>
                          <a:latin typeface="Times New Roman" pitchFamily="18" charset="0"/>
                        </a:rPr>
                        <a:t>D</a:t>
                      </a:r>
                      <a:r>
                        <a:rPr kumimoji="0" lang="en-GB" sz="2000" b="0" i="0" u="none" strike="noStrike" cap="none" normalizeH="0" baseline="0" dirty="0" err="1" smtClean="0">
                          <a:ln>
                            <a:noFill/>
                          </a:ln>
                          <a:solidFill>
                            <a:schemeClr val="tx1"/>
                          </a:solidFill>
                          <a:effectLst/>
                          <a:latin typeface="Times New Roman" pitchFamily="18" charset="0"/>
                        </a:rPr>
                        <a:t>elegator</a:t>
                      </a:r>
                      <a:endParaRPr kumimoji="0" lang="en-GB"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rPr>
                        <a:t>Dissertation</a:t>
                      </a:r>
                      <a:br>
                        <a:rPr kumimoji="0" lang="en-GB" sz="2000" b="0" i="0" u="none" strike="noStrike" cap="none" normalizeH="0" baseline="0" dirty="0" smtClean="0">
                          <a:ln>
                            <a:noFill/>
                          </a:ln>
                          <a:solidFill>
                            <a:schemeClr val="tx1"/>
                          </a:solidFill>
                          <a:effectLst/>
                          <a:latin typeface="Times New Roman" pitchFamily="18" charset="0"/>
                        </a:rPr>
                      </a:br>
                      <a:r>
                        <a:rPr kumimoji="0" lang="en-GB" sz="2000" b="0" i="0" u="none" strike="noStrike" cap="none" normalizeH="0" baseline="0" dirty="0" smtClean="0">
                          <a:ln>
                            <a:noFill/>
                          </a:ln>
                          <a:solidFill>
                            <a:schemeClr val="tx1"/>
                          </a:solidFill>
                          <a:effectLst/>
                          <a:latin typeface="Times New Roman" pitchFamily="18" charset="0"/>
                        </a:rPr>
                        <a:t>Individual work or self-directed study-group.</a:t>
                      </a:r>
                    </a:p>
                  </a:txBody>
                  <a:tcP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42910" y="357166"/>
            <a:ext cx="7772400" cy="914400"/>
          </a:xfrm>
        </p:spPr>
        <p:txBody>
          <a:bodyPr/>
          <a:lstStyle/>
          <a:p>
            <a:r>
              <a:rPr lang="en-GB" sz="3600" b="1" dirty="0"/>
              <a:t>Stages of Self-directed Learning</a:t>
            </a:r>
          </a:p>
        </p:txBody>
      </p:sp>
      <p:sp>
        <p:nvSpPr>
          <p:cNvPr id="45059" name="Rectangle 3"/>
          <p:cNvSpPr>
            <a:spLocks noGrp="1" noChangeArrowheads="1"/>
          </p:cNvSpPr>
          <p:nvPr>
            <p:ph type="body" idx="1"/>
          </p:nvPr>
        </p:nvSpPr>
        <p:spPr/>
        <p:txBody>
          <a:bodyPr/>
          <a:lstStyle/>
          <a:p>
            <a:pPr marL="0" indent="0">
              <a:lnSpc>
                <a:spcPct val="80000"/>
              </a:lnSpc>
              <a:buFontTx/>
              <a:buNone/>
            </a:pPr>
            <a:r>
              <a:rPr lang="en-GB" sz="2400"/>
              <a:t>What happens if there is a mis-match between the learner's stagle and the teacher's style ?</a:t>
            </a:r>
            <a:br>
              <a:rPr lang="en-GB" sz="2400"/>
            </a:br>
            <a:endParaRPr lang="en-US" sz="2400"/>
          </a:p>
          <a:p>
            <a:pPr marL="0" indent="0">
              <a:lnSpc>
                <a:spcPct val="80000"/>
              </a:lnSpc>
              <a:buFontTx/>
              <a:buNone/>
            </a:pPr>
            <a:r>
              <a:rPr lang="en-GB" sz="2400"/>
              <a:t>Match and Mismatch between Learner Stages and Teacher Styles</a:t>
            </a:r>
          </a:p>
          <a:p>
            <a:pPr marL="0" indent="0">
              <a:lnSpc>
                <a:spcPct val="80000"/>
              </a:lnSpc>
              <a:buFontTx/>
              <a:buNone/>
            </a:pPr>
            <a:endParaRPr lang="en-US" sz="2400"/>
          </a:p>
          <a:p>
            <a:pPr marL="0" indent="0">
              <a:lnSpc>
                <a:spcPct val="80000"/>
              </a:lnSpc>
              <a:buFontTx/>
              <a:buNone/>
            </a:pPr>
            <a:r>
              <a:rPr lang="en-GB" sz="2400"/>
              <a:t>Applying the Staged Self-Direction Model to a Course Grow, </a:t>
            </a:r>
            <a:endParaRPr lang="en-US" sz="2400"/>
          </a:p>
          <a:p>
            <a:pPr marL="0" indent="0">
              <a:lnSpc>
                <a:spcPct val="80000"/>
              </a:lnSpc>
              <a:buFontTx/>
              <a:buNone/>
            </a:pPr>
            <a:endParaRPr lang="en-US" sz="2400"/>
          </a:p>
        </p:txBody>
      </p:sp>
      <p:sp>
        <p:nvSpPr>
          <p:cNvPr id="45060" name="Text Box 4"/>
          <p:cNvSpPr txBox="1">
            <a:spLocks noChangeArrowheads="1"/>
          </p:cNvSpPr>
          <p:nvPr/>
        </p:nvSpPr>
        <p:spPr bwMode="auto">
          <a:xfrm>
            <a:off x="571472" y="5143512"/>
            <a:ext cx="7086600" cy="530225"/>
          </a:xfrm>
          <a:prstGeom prst="rect">
            <a:avLst/>
          </a:prstGeom>
          <a:noFill/>
          <a:ln w="9525">
            <a:noFill/>
            <a:miter lim="800000"/>
            <a:headEnd/>
            <a:tailEnd/>
          </a:ln>
          <a:effectLst/>
        </p:spPr>
        <p:txBody>
          <a:bodyPr>
            <a:spAutoFit/>
          </a:bodyPr>
          <a:lstStyle/>
          <a:p>
            <a:pPr algn="r">
              <a:lnSpc>
                <a:spcPct val="80000"/>
              </a:lnSpc>
              <a:spcBef>
                <a:spcPct val="20000"/>
              </a:spcBef>
            </a:pPr>
            <a:r>
              <a:rPr lang="en-GB" sz="1800" dirty="0">
                <a:solidFill>
                  <a:srgbClr val="FF3300"/>
                </a:solidFill>
              </a:rPr>
              <a:t>Gerald O. (1991/1996). "Teaching Learners to be Self-Directed."</a:t>
            </a:r>
            <a:r>
              <a:rPr lang="en-GB" sz="1800" i="1" dirty="0">
                <a:solidFill>
                  <a:srgbClr val="FF3300"/>
                </a:solidFill>
              </a:rPr>
              <a:t>Adult Education Quarterly, 41 </a:t>
            </a:r>
            <a:r>
              <a:rPr lang="en-GB" sz="1800" dirty="0">
                <a:solidFill>
                  <a:srgbClr val="FF3300"/>
                </a:solidFill>
              </a:rPr>
              <a:t>(3), 125-149.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GB" sz="4000" dirty="0"/>
              <a:t>Summary: Learning Styles</a:t>
            </a:r>
          </a:p>
        </p:txBody>
      </p:sp>
      <p:sp>
        <p:nvSpPr>
          <p:cNvPr id="71683" name="Rectangle 3"/>
          <p:cNvSpPr>
            <a:spLocks noGrp="1" noChangeArrowheads="1"/>
          </p:cNvSpPr>
          <p:nvPr>
            <p:ph type="body" idx="1"/>
          </p:nvPr>
        </p:nvSpPr>
        <p:spPr/>
        <p:txBody>
          <a:bodyPr/>
          <a:lstStyle/>
          <a:p>
            <a:pPr>
              <a:lnSpc>
                <a:spcPct val="90000"/>
              </a:lnSpc>
            </a:pPr>
            <a:r>
              <a:rPr lang="en-GB" sz="2800" dirty="0"/>
              <a:t>To be an effective teacher it is useful to know your own learning style</a:t>
            </a:r>
          </a:p>
          <a:p>
            <a:pPr>
              <a:lnSpc>
                <a:spcPct val="90000"/>
              </a:lnSpc>
            </a:pPr>
            <a:r>
              <a:rPr lang="en-GB" sz="2800" dirty="0"/>
              <a:t>An effective teaching faculty should ideally incorporate members with skills in each of the 4 domains</a:t>
            </a:r>
          </a:p>
          <a:p>
            <a:pPr>
              <a:lnSpc>
                <a:spcPct val="90000"/>
              </a:lnSpc>
            </a:pPr>
            <a:r>
              <a:rPr lang="en-GB" sz="2800" dirty="0"/>
              <a:t>As a whole the 4 domains form a learning cycle and are essential in all teachers to greater or lesser extent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228600"/>
            <a:ext cx="7772400" cy="762000"/>
          </a:xfrm>
        </p:spPr>
        <p:txBody>
          <a:bodyPr/>
          <a:lstStyle/>
          <a:p>
            <a:r>
              <a:rPr lang="en-GB" sz="3600" b="1" dirty="0"/>
              <a:t>Pendleton's Rules (of feedback)</a:t>
            </a:r>
          </a:p>
        </p:txBody>
      </p:sp>
      <p:sp>
        <p:nvSpPr>
          <p:cNvPr id="46083" name="Rectangle 3"/>
          <p:cNvSpPr>
            <a:spLocks noGrp="1" noChangeArrowheads="1"/>
          </p:cNvSpPr>
          <p:nvPr>
            <p:ph type="body" idx="1"/>
          </p:nvPr>
        </p:nvSpPr>
        <p:spPr>
          <a:xfrm>
            <a:off x="500034" y="1643050"/>
            <a:ext cx="7772400" cy="4343400"/>
          </a:xfrm>
        </p:spPr>
        <p:txBody>
          <a:bodyPr/>
          <a:lstStyle/>
          <a:p>
            <a:pPr>
              <a:lnSpc>
                <a:spcPct val="80000"/>
              </a:lnSpc>
            </a:pPr>
            <a:r>
              <a:rPr lang="en-GB" sz="2400" dirty="0"/>
              <a:t>Briefly </a:t>
            </a:r>
            <a:r>
              <a:rPr lang="en-GB" sz="2400" b="1" dirty="0"/>
              <a:t>clarify any matters of fact</a:t>
            </a:r>
            <a:r>
              <a:rPr lang="en-GB" sz="2400" dirty="0"/>
              <a:t>. </a:t>
            </a:r>
          </a:p>
          <a:p>
            <a:pPr>
              <a:lnSpc>
                <a:spcPct val="80000"/>
              </a:lnSpc>
            </a:pPr>
            <a:r>
              <a:rPr lang="en-GB" sz="2400" dirty="0"/>
              <a:t>The doctor on the video goes first and </a:t>
            </a:r>
            <a:r>
              <a:rPr lang="en-GB" sz="2400" b="1" dirty="0"/>
              <a:t>must discuss first what he/she did well</a:t>
            </a:r>
            <a:r>
              <a:rPr lang="en-US" sz="2400" b="1" dirty="0"/>
              <a:t>.</a:t>
            </a:r>
          </a:p>
          <a:p>
            <a:pPr lvl="1">
              <a:lnSpc>
                <a:spcPct val="80000"/>
              </a:lnSpc>
            </a:pPr>
            <a:r>
              <a:rPr lang="en-GB" sz="2000" dirty="0"/>
              <a:t>  </a:t>
            </a:r>
            <a:r>
              <a:rPr lang="en-GB" sz="2200" dirty="0">
                <a:solidFill>
                  <a:srgbClr val="FF3300"/>
                </a:solidFill>
              </a:rPr>
              <a:t>Ask: </a:t>
            </a:r>
            <a:r>
              <a:rPr lang="en-GB" sz="2200" i="1" dirty="0">
                <a:solidFill>
                  <a:srgbClr val="FF3300"/>
                </a:solidFill>
              </a:rPr>
              <a:t>what did you do well?</a:t>
            </a:r>
            <a:r>
              <a:rPr lang="en-GB" sz="2000" dirty="0">
                <a:solidFill>
                  <a:srgbClr val="FF3300"/>
                </a:solidFill>
              </a:rPr>
              <a:t> </a:t>
            </a:r>
          </a:p>
          <a:p>
            <a:pPr>
              <a:lnSpc>
                <a:spcPct val="80000"/>
              </a:lnSpc>
            </a:pPr>
            <a:r>
              <a:rPr lang="en-GB" sz="2400" b="1" dirty="0"/>
              <a:t>Observers then discuss what he/she did well</a:t>
            </a:r>
            <a:r>
              <a:rPr lang="en-GB" sz="2400" dirty="0"/>
              <a:t>.  </a:t>
            </a:r>
            <a:endParaRPr lang="en-US" sz="2400" dirty="0"/>
          </a:p>
          <a:p>
            <a:pPr lvl="1">
              <a:lnSpc>
                <a:spcPct val="80000"/>
              </a:lnSpc>
            </a:pPr>
            <a:r>
              <a:rPr lang="en-GB" sz="2200" dirty="0">
                <a:solidFill>
                  <a:srgbClr val="FF3300"/>
                </a:solidFill>
              </a:rPr>
              <a:t>Ask: </a:t>
            </a:r>
            <a:r>
              <a:rPr lang="en-GB" sz="2200" i="1" dirty="0">
                <a:solidFill>
                  <a:srgbClr val="FF3300"/>
                </a:solidFill>
              </a:rPr>
              <a:t>what did he/she do well?</a:t>
            </a:r>
            <a:r>
              <a:rPr lang="en-GB" sz="2200" dirty="0"/>
              <a:t> </a:t>
            </a:r>
          </a:p>
          <a:p>
            <a:pPr>
              <a:lnSpc>
                <a:spcPct val="80000"/>
              </a:lnSpc>
            </a:pPr>
            <a:r>
              <a:rPr lang="en-GB" sz="2400" dirty="0"/>
              <a:t>The doctor on the video then </a:t>
            </a:r>
            <a:r>
              <a:rPr lang="en-GB" sz="2400" b="1" dirty="0"/>
              <a:t>describes what he/she did not do well and recommendations for change</a:t>
            </a:r>
            <a:r>
              <a:rPr lang="en-US" sz="2400" dirty="0"/>
              <a:t>.</a:t>
            </a:r>
          </a:p>
          <a:p>
            <a:pPr lvl="1">
              <a:lnSpc>
                <a:spcPct val="80000"/>
              </a:lnSpc>
            </a:pPr>
            <a:r>
              <a:rPr lang="en-GB" sz="2200" dirty="0"/>
              <a:t> </a:t>
            </a:r>
            <a:r>
              <a:rPr lang="en-GB" sz="2200" dirty="0">
                <a:solidFill>
                  <a:srgbClr val="FF3300"/>
                </a:solidFill>
              </a:rPr>
              <a:t>Ask: </a:t>
            </a:r>
            <a:r>
              <a:rPr lang="en-GB" sz="2200" i="1" dirty="0">
                <a:solidFill>
                  <a:srgbClr val="FF3300"/>
                </a:solidFill>
              </a:rPr>
              <a:t>how would you have done it better?</a:t>
            </a:r>
            <a:r>
              <a:rPr lang="en-GB" sz="2200" dirty="0"/>
              <a:t> </a:t>
            </a:r>
          </a:p>
          <a:p>
            <a:pPr>
              <a:lnSpc>
                <a:spcPct val="80000"/>
              </a:lnSpc>
            </a:pPr>
            <a:r>
              <a:rPr lang="en-GB" sz="2400" b="1" dirty="0"/>
              <a:t>Observers then discuss what he/she did not do well and recommendations for change</a:t>
            </a:r>
            <a:r>
              <a:rPr lang="en-GB" sz="2400" dirty="0"/>
              <a:t>.  </a:t>
            </a:r>
            <a:endParaRPr lang="en-US" sz="2400" dirty="0"/>
          </a:p>
          <a:p>
            <a:pPr lvl="1">
              <a:lnSpc>
                <a:spcPct val="80000"/>
              </a:lnSpc>
            </a:pPr>
            <a:r>
              <a:rPr lang="en-GB" sz="2200" dirty="0">
                <a:solidFill>
                  <a:srgbClr val="FF3300"/>
                </a:solidFill>
              </a:rPr>
              <a:t>Ask: </a:t>
            </a:r>
            <a:r>
              <a:rPr lang="en-GB" sz="2200" i="1" dirty="0">
                <a:solidFill>
                  <a:srgbClr val="FF3300"/>
                </a:solidFill>
              </a:rPr>
              <a:t>how could he/she have done it better</a:t>
            </a:r>
            <a:endParaRPr lang="en-GB" sz="2200" b="1" dirty="0">
              <a:solidFill>
                <a:srgbClr val="FF3300"/>
              </a:solidFill>
            </a:endParaRPr>
          </a:p>
        </p:txBody>
      </p:sp>
      <p:sp>
        <p:nvSpPr>
          <p:cNvPr id="46084" name="Text Box 4"/>
          <p:cNvSpPr txBox="1">
            <a:spLocks noChangeArrowheads="1"/>
          </p:cNvSpPr>
          <p:nvPr/>
        </p:nvSpPr>
        <p:spPr bwMode="auto">
          <a:xfrm>
            <a:off x="428596" y="1000108"/>
            <a:ext cx="8534400" cy="384175"/>
          </a:xfrm>
          <a:prstGeom prst="rect">
            <a:avLst/>
          </a:prstGeom>
          <a:noFill/>
          <a:ln w="9525">
            <a:noFill/>
            <a:miter lim="800000"/>
            <a:headEnd/>
            <a:tailEnd/>
          </a:ln>
          <a:effectLst/>
        </p:spPr>
        <p:txBody>
          <a:bodyPr>
            <a:spAutoFit/>
          </a:bodyPr>
          <a:lstStyle/>
          <a:p>
            <a:pPr>
              <a:lnSpc>
                <a:spcPct val="80000"/>
              </a:lnSpc>
              <a:spcBef>
                <a:spcPct val="20000"/>
              </a:spcBef>
            </a:pPr>
            <a:r>
              <a:rPr lang="en-GB" b="1" i="1" dirty="0">
                <a:solidFill>
                  <a:srgbClr val="FF3300"/>
                </a:solidFill>
              </a:rPr>
              <a:t>Pendleton's rules of feedback for discussing video</a:t>
            </a:r>
            <a:r>
              <a:rPr lang="en-US" b="1" i="1" dirty="0">
                <a:solidFill>
                  <a:srgbClr val="FF3300"/>
                </a:solidFill>
              </a:rPr>
              <a:t> </a:t>
            </a:r>
            <a:r>
              <a:rPr lang="en-GB" b="1" i="1" dirty="0">
                <a:solidFill>
                  <a:srgbClr val="FF3300"/>
                </a:solidFill>
              </a:rPr>
              <a:t>consultations</a:t>
            </a:r>
            <a:endParaRPr lang="en-GB" sz="4000" i="1" dirty="0">
              <a:solidFill>
                <a:srgbClr val="FF33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GB" dirty="0"/>
              <a:t>Summary</a:t>
            </a:r>
          </a:p>
        </p:txBody>
      </p:sp>
      <p:sp>
        <p:nvSpPr>
          <p:cNvPr id="78851" name="Rectangle 3"/>
          <p:cNvSpPr>
            <a:spLocks noGrp="1" noChangeArrowheads="1"/>
          </p:cNvSpPr>
          <p:nvPr>
            <p:ph type="body" idx="1"/>
          </p:nvPr>
        </p:nvSpPr>
        <p:spPr>
          <a:xfrm>
            <a:off x="1000100" y="1500174"/>
            <a:ext cx="7772400" cy="4114800"/>
          </a:xfrm>
        </p:spPr>
        <p:txBody>
          <a:bodyPr/>
          <a:lstStyle/>
          <a:p>
            <a:r>
              <a:rPr lang="en-GB" sz="2800" dirty="0"/>
              <a:t>Organised, short sessions</a:t>
            </a:r>
          </a:p>
          <a:p>
            <a:r>
              <a:rPr lang="en-GB" sz="2800" dirty="0"/>
              <a:t>Patient and students briefed</a:t>
            </a:r>
          </a:p>
          <a:p>
            <a:r>
              <a:rPr lang="en-GB" sz="2800" dirty="0"/>
              <a:t>Comfortable environment</a:t>
            </a:r>
          </a:p>
          <a:p>
            <a:r>
              <a:rPr lang="en-GB" sz="2800" dirty="0"/>
              <a:t>Clear focussed learning objective</a:t>
            </a:r>
          </a:p>
          <a:p>
            <a:r>
              <a:rPr lang="en-GB" sz="2800" dirty="0"/>
              <a:t>Use the patient</a:t>
            </a:r>
          </a:p>
          <a:p>
            <a:r>
              <a:rPr lang="en-GB" sz="2800" dirty="0"/>
              <a:t>Feedback on performance</a:t>
            </a:r>
          </a:p>
          <a:p>
            <a:r>
              <a:rPr lang="en-GB" sz="2800" dirty="0"/>
              <a:t>Subsequent discussion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357422" y="4643446"/>
            <a:ext cx="3455987" cy="1143000"/>
          </a:xfrm>
        </p:spPr>
        <p:txBody>
          <a:bodyPr/>
          <a:lstStyle/>
          <a:p>
            <a:r>
              <a:rPr lang="en-GB" sz="2400" b="1"/>
              <a:t>Kahlil Gibran</a:t>
            </a:r>
            <a:br>
              <a:rPr lang="en-GB" sz="2400" b="1"/>
            </a:br>
            <a:r>
              <a:rPr lang="en-GB" sz="2400"/>
              <a:t>1883 - 1931</a:t>
            </a:r>
            <a:endParaRPr lang="en-GB" sz="2400" b="1"/>
          </a:p>
        </p:txBody>
      </p:sp>
      <p:sp>
        <p:nvSpPr>
          <p:cNvPr id="49155" name="Rectangle 3"/>
          <p:cNvSpPr>
            <a:spLocks noGrp="1" noChangeArrowheads="1"/>
          </p:cNvSpPr>
          <p:nvPr>
            <p:ph type="body" idx="1"/>
          </p:nvPr>
        </p:nvSpPr>
        <p:spPr>
          <a:xfrm>
            <a:off x="642910" y="714356"/>
            <a:ext cx="7772400" cy="4114800"/>
          </a:xfrm>
        </p:spPr>
        <p:txBody>
          <a:bodyPr/>
          <a:lstStyle/>
          <a:p>
            <a:pPr>
              <a:lnSpc>
                <a:spcPct val="80000"/>
              </a:lnSpc>
              <a:buFontTx/>
              <a:buNone/>
            </a:pPr>
            <a:endParaRPr lang="en-GB" sz="2400" dirty="0"/>
          </a:p>
          <a:p>
            <a:pPr>
              <a:lnSpc>
                <a:spcPct val="80000"/>
              </a:lnSpc>
              <a:buFontTx/>
              <a:buNone/>
            </a:pPr>
            <a:r>
              <a:rPr lang="en-US" sz="2400" dirty="0"/>
              <a:t>    </a:t>
            </a:r>
            <a:r>
              <a:rPr lang="en-GB" sz="2400" dirty="0"/>
              <a:t>Then said a teacher, speak to us of Teaching.</a:t>
            </a:r>
            <a:br>
              <a:rPr lang="en-GB" sz="2400" dirty="0"/>
            </a:br>
            <a:r>
              <a:rPr lang="en-GB" sz="2400" dirty="0"/>
              <a:t>And he said:</a:t>
            </a:r>
            <a:r>
              <a:rPr lang="en-US" sz="2400" dirty="0"/>
              <a:t> </a:t>
            </a:r>
            <a:endParaRPr lang="en-GB" sz="2400" dirty="0"/>
          </a:p>
          <a:p>
            <a:pPr>
              <a:lnSpc>
                <a:spcPct val="80000"/>
              </a:lnSpc>
              <a:buFontTx/>
              <a:buNone/>
            </a:pPr>
            <a:r>
              <a:rPr lang="en-GB" sz="2400" dirty="0"/>
              <a:t>	The teacher …gives not of his Wisdom but rather of his faith and his lovingness.</a:t>
            </a:r>
          </a:p>
          <a:p>
            <a:pPr>
              <a:lnSpc>
                <a:spcPct val="80000"/>
              </a:lnSpc>
              <a:buFontTx/>
              <a:buNone/>
            </a:pPr>
            <a:r>
              <a:rPr lang="en-GB" sz="2400" dirty="0"/>
              <a:t>	If he is indeed wise he does not bid you enter the house of his wisdom, but rather leads you to the threshold of your own mind.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00034" y="500042"/>
            <a:ext cx="8229600" cy="1143000"/>
          </a:xfrm>
        </p:spPr>
        <p:txBody>
          <a:bodyPr/>
          <a:lstStyle/>
          <a:p>
            <a:r>
              <a:rPr lang="en-GB" sz="4000" b="1" dirty="0" err="1"/>
              <a:t>Kahlil</a:t>
            </a:r>
            <a:r>
              <a:rPr lang="en-GB" sz="4000" b="1" dirty="0"/>
              <a:t> Gibran</a:t>
            </a:r>
            <a:br>
              <a:rPr lang="en-GB" sz="4000" b="1" dirty="0"/>
            </a:br>
            <a:r>
              <a:rPr lang="en-GB" sz="4000" dirty="0"/>
              <a:t>1883 - 1931</a:t>
            </a:r>
          </a:p>
        </p:txBody>
      </p:sp>
      <p:sp>
        <p:nvSpPr>
          <p:cNvPr id="50179" name="Rectangle 3"/>
          <p:cNvSpPr>
            <a:spLocks noGrp="1" noChangeArrowheads="1"/>
          </p:cNvSpPr>
          <p:nvPr>
            <p:ph type="body" idx="1"/>
          </p:nvPr>
        </p:nvSpPr>
        <p:spPr>
          <a:xfrm>
            <a:off x="609600" y="2286000"/>
            <a:ext cx="7772400" cy="4114800"/>
          </a:xfrm>
        </p:spPr>
        <p:txBody>
          <a:bodyPr/>
          <a:lstStyle/>
          <a:p>
            <a:pPr>
              <a:lnSpc>
                <a:spcPct val="80000"/>
              </a:lnSpc>
              <a:buFontTx/>
              <a:buNone/>
            </a:pPr>
            <a:r>
              <a:rPr lang="en-US" sz="2400"/>
              <a:t>    </a:t>
            </a:r>
            <a:r>
              <a:rPr lang="en-GB" sz="2400"/>
              <a:t>The astronomer may speak to you of his understanding of space, but he cannot give you his under-standing.</a:t>
            </a:r>
            <a:br>
              <a:rPr lang="en-GB" sz="2400"/>
            </a:br>
            <a:r>
              <a:rPr lang="en-GB" sz="2400"/>
              <a:t>The musician may sing to you of the rhythm which is in all space, but he cannot give you the ear which arrests the rhythm, nor the voice that echoes it.</a:t>
            </a:r>
            <a:br>
              <a:rPr lang="en-GB" sz="2400"/>
            </a:br>
            <a:endParaRPr lang="en-GB" sz="2400"/>
          </a:p>
          <a:p>
            <a:endParaRPr lang="en-GB"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GB" dirty="0"/>
              <a:t>Objectives.</a:t>
            </a:r>
          </a:p>
        </p:txBody>
      </p:sp>
      <p:sp>
        <p:nvSpPr>
          <p:cNvPr id="76803" name="Rectangle 3"/>
          <p:cNvSpPr>
            <a:spLocks noGrp="1" noChangeArrowheads="1"/>
          </p:cNvSpPr>
          <p:nvPr>
            <p:ph type="body" idx="1"/>
          </p:nvPr>
        </p:nvSpPr>
        <p:spPr>
          <a:xfrm>
            <a:off x="285720" y="1571612"/>
            <a:ext cx="8686800" cy="4530725"/>
          </a:xfrm>
        </p:spPr>
        <p:txBody>
          <a:bodyPr/>
          <a:lstStyle/>
          <a:p>
            <a:r>
              <a:rPr lang="en-GB" dirty="0"/>
              <a:t>To appreciate the benefits of a learning styles analysis in forming an effective teaching faculty</a:t>
            </a:r>
          </a:p>
          <a:p>
            <a:endParaRPr lang="en-GB" dirty="0"/>
          </a:p>
          <a:p>
            <a:r>
              <a:rPr lang="en-GB" dirty="0"/>
              <a:t> To persuade teachers that consideration of the learning styles is important to effective teaching</a:t>
            </a:r>
          </a:p>
          <a:p>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sz="4000" b="1"/>
              <a:t>Characteristics of Adult Learners</a:t>
            </a:r>
          </a:p>
        </p:txBody>
      </p:sp>
      <p:sp>
        <p:nvSpPr>
          <p:cNvPr id="47107" name="Rectangle 3"/>
          <p:cNvSpPr>
            <a:spLocks noGrp="1" noChangeArrowheads="1"/>
          </p:cNvSpPr>
          <p:nvPr>
            <p:ph type="body" idx="1"/>
          </p:nvPr>
        </p:nvSpPr>
        <p:spPr>
          <a:xfrm>
            <a:off x="214282" y="1571612"/>
            <a:ext cx="8153400" cy="4114800"/>
          </a:xfrm>
        </p:spPr>
        <p:txBody>
          <a:bodyPr/>
          <a:lstStyle/>
          <a:p>
            <a:pPr marL="533400" indent="-533400">
              <a:lnSpc>
                <a:spcPct val="80000"/>
              </a:lnSpc>
              <a:buFontTx/>
              <a:buNone/>
            </a:pPr>
            <a:r>
              <a:rPr lang="en-GB" sz="2400" dirty="0">
                <a:solidFill>
                  <a:srgbClr val="FF3300"/>
                </a:solidFill>
              </a:rPr>
              <a:t>Brookfield identified six main characteristics of adult learners.</a:t>
            </a:r>
          </a:p>
          <a:p>
            <a:pPr marL="533400" indent="-533400">
              <a:lnSpc>
                <a:spcPct val="80000"/>
              </a:lnSpc>
              <a:buFontTx/>
              <a:buNone/>
            </a:pPr>
            <a:r>
              <a:rPr lang="en-US" sz="2400" dirty="0"/>
              <a:t>    </a:t>
            </a:r>
          </a:p>
          <a:p>
            <a:pPr marL="625475" lvl="1" indent="-452438">
              <a:lnSpc>
                <a:spcPct val="80000"/>
              </a:lnSpc>
              <a:buFontTx/>
              <a:buAutoNum type="arabicPeriod"/>
            </a:pPr>
            <a:r>
              <a:rPr lang="en-GB" sz="2400" dirty="0"/>
              <a:t>They are not beginners, but are in a continuing process of growth</a:t>
            </a:r>
            <a:endParaRPr lang="en-US" sz="2400" dirty="0"/>
          </a:p>
          <a:p>
            <a:pPr marL="625475" lvl="1" indent="-452438">
              <a:lnSpc>
                <a:spcPct val="80000"/>
              </a:lnSpc>
              <a:buFontTx/>
              <a:buAutoNum type="arabicPeriod"/>
            </a:pPr>
            <a:r>
              <a:rPr lang="en-GB" sz="2400" dirty="0"/>
              <a:t>They bring with them a unique package of experiences and values</a:t>
            </a:r>
            <a:endParaRPr lang="en-US" sz="2400" dirty="0"/>
          </a:p>
          <a:p>
            <a:pPr marL="625475" lvl="1" indent="-452438">
              <a:lnSpc>
                <a:spcPct val="80000"/>
              </a:lnSpc>
              <a:buFontTx/>
              <a:buAutoNum type="arabicPeriod"/>
            </a:pPr>
            <a:r>
              <a:rPr lang="en-GB" sz="2400" dirty="0"/>
              <a:t>They come to education with intentions</a:t>
            </a:r>
            <a:endParaRPr lang="en-US" sz="2400" dirty="0"/>
          </a:p>
          <a:p>
            <a:pPr marL="625475" lvl="1" indent="-452438">
              <a:lnSpc>
                <a:spcPct val="80000"/>
              </a:lnSpc>
              <a:buFontTx/>
              <a:buAutoNum type="arabicPeriod"/>
            </a:pPr>
            <a:r>
              <a:rPr lang="en-GB" sz="2400" dirty="0"/>
              <a:t>They bring expectation about the learning process</a:t>
            </a:r>
            <a:endParaRPr lang="en-US" sz="2400" dirty="0"/>
          </a:p>
          <a:p>
            <a:pPr marL="625475" lvl="1" indent="-452438">
              <a:lnSpc>
                <a:spcPct val="80000"/>
              </a:lnSpc>
              <a:buFontTx/>
              <a:buAutoNum type="arabicPeriod"/>
            </a:pPr>
            <a:r>
              <a:rPr lang="en-GB" sz="2400" dirty="0"/>
              <a:t>They have competing interests - the realities of their lives</a:t>
            </a:r>
            <a:endParaRPr lang="en-US" sz="2400" dirty="0"/>
          </a:p>
          <a:p>
            <a:pPr marL="625475" lvl="1" indent="-452438">
              <a:lnSpc>
                <a:spcPct val="80000"/>
              </a:lnSpc>
              <a:buFontTx/>
              <a:buAutoNum type="arabicPeriod"/>
            </a:pPr>
            <a:r>
              <a:rPr lang="en-GB" sz="2400" dirty="0"/>
              <a:t>They already have their own set patterns of learning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496888" y="2398699"/>
            <a:ext cx="1179512" cy="3192463"/>
          </a:xfrm>
          <a:prstGeom prst="rect">
            <a:avLst/>
          </a:prstGeom>
          <a:solidFill>
            <a:srgbClr val="FFFF99"/>
          </a:solidFill>
          <a:ln w="9525">
            <a:noFill/>
            <a:miter lim="800000"/>
            <a:headEnd/>
            <a:tailEnd/>
          </a:ln>
          <a:effectLst/>
        </p:spPr>
        <p:txBody>
          <a:bodyPr/>
          <a:lstStyle/>
          <a:p>
            <a:pPr algn="ctr">
              <a:spcBef>
                <a:spcPct val="20000"/>
              </a:spcBef>
            </a:pPr>
            <a:r>
              <a:rPr lang="en-GB" sz="1500"/>
              <a:t>Curriculum </a:t>
            </a:r>
            <a:endParaRPr lang="en-US" sz="1500"/>
          </a:p>
          <a:p>
            <a:pPr algn="ctr">
              <a:spcBef>
                <a:spcPct val="20000"/>
              </a:spcBef>
            </a:pPr>
            <a:endParaRPr lang="en-GB" sz="1500"/>
          </a:p>
          <a:p>
            <a:pPr algn="ctr">
              <a:spcBef>
                <a:spcPct val="20000"/>
              </a:spcBef>
            </a:pPr>
            <a:endParaRPr lang="en-GB" sz="1500"/>
          </a:p>
          <a:p>
            <a:pPr algn="ctr">
              <a:spcBef>
                <a:spcPct val="20000"/>
              </a:spcBef>
            </a:pPr>
            <a:r>
              <a:rPr lang="en-GB" sz="1500"/>
              <a:t>Teaching methods</a:t>
            </a:r>
          </a:p>
          <a:p>
            <a:pPr algn="ctr">
              <a:spcBef>
                <a:spcPct val="20000"/>
              </a:spcBef>
            </a:pPr>
            <a:endParaRPr lang="en-GB" sz="1500"/>
          </a:p>
          <a:p>
            <a:pPr algn="ctr">
              <a:spcBef>
                <a:spcPct val="20000"/>
              </a:spcBef>
            </a:pPr>
            <a:r>
              <a:rPr lang="en-GB" sz="1500"/>
              <a:t>Assessment methods</a:t>
            </a:r>
          </a:p>
          <a:p>
            <a:pPr algn="ctr">
              <a:spcBef>
                <a:spcPct val="20000"/>
              </a:spcBef>
            </a:pPr>
            <a:endParaRPr lang="en-GB" sz="1500"/>
          </a:p>
          <a:p>
            <a:pPr algn="ctr">
              <a:spcBef>
                <a:spcPct val="20000"/>
              </a:spcBef>
            </a:pPr>
            <a:r>
              <a:rPr lang="en-GB" sz="1500"/>
              <a:t>Clinical Settings </a:t>
            </a:r>
          </a:p>
          <a:p>
            <a:pPr algn="ctr">
              <a:spcBef>
                <a:spcPct val="20000"/>
              </a:spcBef>
            </a:pPr>
            <a:endParaRPr lang="en-GB" sz="1500"/>
          </a:p>
        </p:txBody>
      </p:sp>
      <p:sp>
        <p:nvSpPr>
          <p:cNvPr id="26627" name="Line 3"/>
          <p:cNvSpPr>
            <a:spLocks noChangeShapeType="1"/>
          </p:cNvSpPr>
          <p:nvPr/>
        </p:nvSpPr>
        <p:spPr bwMode="auto">
          <a:xfrm>
            <a:off x="496888" y="2390762"/>
            <a:ext cx="1212850" cy="0"/>
          </a:xfrm>
          <a:prstGeom prst="line">
            <a:avLst/>
          </a:prstGeom>
          <a:noFill/>
          <a:ln w="19050">
            <a:solidFill>
              <a:schemeClr val="tx1"/>
            </a:solidFill>
            <a:round/>
            <a:headEnd/>
            <a:tailEnd/>
          </a:ln>
          <a:effectLst/>
        </p:spPr>
        <p:txBody>
          <a:bodyPr/>
          <a:lstStyle/>
          <a:p>
            <a:endParaRPr lang="en-GB"/>
          </a:p>
        </p:txBody>
      </p:sp>
      <p:sp>
        <p:nvSpPr>
          <p:cNvPr id="26628" name="Line 4"/>
          <p:cNvSpPr>
            <a:spLocks noChangeShapeType="1"/>
          </p:cNvSpPr>
          <p:nvPr/>
        </p:nvSpPr>
        <p:spPr bwMode="auto">
          <a:xfrm>
            <a:off x="496888" y="5591162"/>
            <a:ext cx="1212850" cy="0"/>
          </a:xfrm>
          <a:prstGeom prst="line">
            <a:avLst/>
          </a:prstGeom>
          <a:noFill/>
          <a:ln w="19050">
            <a:solidFill>
              <a:schemeClr val="tx1"/>
            </a:solidFill>
            <a:round/>
            <a:headEnd/>
            <a:tailEnd/>
          </a:ln>
          <a:effectLst/>
        </p:spPr>
        <p:txBody>
          <a:bodyPr/>
          <a:lstStyle/>
          <a:p>
            <a:endParaRPr lang="en-GB"/>
          </a:p>
        </p:txBody>
      </p:sp>
      <p:sp>
        <p:nvSpPr>
          <p:cNvPr id="26629" name="Line 5"/>
          <p:cNvSpPr>
            <a:spLocks noChangeShapeType="1"/>
          </p:cNvSpPr>
          <p:nvPr/>
        </p:nvSpPr>
        <p:spPr bwMode="auto">
          <a:xfrm>
            <a:off x="496888" y="2390762"/>
            <a:ext cx="0" cy="3200400"/>
          </a:xfrm>
          <a:prstGeom prst="line">
            <a:avLst/>
          </a:prstGeom>
          <a:noFill/>
          <a:ln w="19050">
            <a:solidFill>
              <a:schemeClr val="tx1"/>
            </a:solidFill>
            <a:round/>
            <a:headEnd/>
            <a:tailEnd/>
          </a:ln>
          <a:effectLst/>
        </p:spPr>
        <p:txBody>
          <a:bodyPr/>
          <a:lstStyle/>
          <a:p>
            <a:endParaRPr lang="en-GB"/>
          </a:p>
        </p:txBody>
      </p:sp>
      <p:sp>
        <p:nvSpPr>
          <p:cNvPr id="26630" name="Line 6"/>
          <p:cNvSpPr>
            <a:spLocks noChangeShapeType="1"/>
          </p:cNvSpPr>
          <p:nvPr/>
        </p:nvSpPr>
        <p:spPr bwMode="auto">
          <a:xfrm>
            <a:off x="1709738" y="2390762"/>
            <a:ext cx="0" cy="3200400"/>
          </a:xfrm>
          <a:prstGeom prst="line">
            <a:avLst/>
          </a:prstGeom>
          <a:noFill/>
          <a:ln w="19050">
            <a:solidFill>
              <a:schemeClr val="tx1"/>
            </a:solidFill>
            <a:round/>
            <a:headEnd/>
            <a:tailEnd/>
          </a:ln>
          <a:effectLst/>
        </p:spPr>
        <p:txBody>
          <a:bodyPr/>
          <a:lstStyle/>
          <a:p>
            <a:endParaRPr lang="en-GB"/>
          </a:p>
        </p:txBody>
      </p:sp>
      <p:sp>
        <p:nvSpPr>
          <p:cNvPr id="26631" name="Line 7"/>
          <p:cNvSpPr>
            <a:spLocks noChangeShapeType="1"/>
          </p:cNvSpPr>
          <p:nvPr/>
        </p:nvSpPr>
        <p:spPr bwMode="auto">
          <a:xfrm>
            <a:off x="1709738" y="3965562"/>
            <a:ext cx="433387"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32" name="Rectangle 8"/>
          <p:cNvSpPr>
            <a:spLocks noChangeArrowheads="1"/>
          </p:cNvSpPr>
          <p:nvPr/>
        </p:nvSpPr>
        <p:spPr bwMode="auto">
          <a:xfrm>
            <a:off x="2124075" y="3716324"/>
            <a:ext cx="1317625" cy="608013"/>
          </a:xfrm>
          <a:prstGeom prst="rect">
            <a:avLst/>
          </a:prstGeom>
          <a:solidFill>
            <a:srgbClr val="D67F00"/>
          </a:solidFill>
          <a:ln w="38100">
            <a:solidFill>
              <a:schemeClr val="tx1"/>
            </a:solidFill>
            <a:miter lim="800000"/>
            <a:headEnd/>
            <a:tailEnd/>
          </a:ln>
          <a:effectLst/>
        </p:spPr>
        <p:txBody>
          <a:bodyPr/>
          <a:lstStyle/>
          <a:p>
            <a:pPr algn="ctr">
              <a:spcBef>
                <a:spcPct val="20000"/>
              </a:spcBef>
            </a:pPr>
            <a:r>
              <a:rPr lang="en-GB" sz="1600" b="1" dirty="0"/>
              <a:t>Learning</a:t>
            </a:r>
          </a:p>
          <a:p>
            <a:pPr algn="ctr">
              <a:spcBef>
                <a:spcPct val="20000"/>
              </a:spcBef>
            </a:pPr>
            <a:r>
              <a:rPr lang="en-GB" sz="1600" b="1" dirty="0"/>
              <a:t>Experience</a:t>
            </a:r>
          </a:p>
        </p:txBody>
      </p:sp>
      <p:sp>
        <p:nvSpPr>
          <p:cNvPr id="26637" name="Line 13"/>
          <p:cNvSpPr>
            <a:spLocks noChangeShapeType="1"/>
          </p:cNvSpPr>
          <p:nvPr/>
        </p:nvSpPr>
        <p:spPr bwMode="auto">
          <a:xfrm>
            <a:off x="3441700" y="4048112"/>
            <a:ext cx="520700"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38" name="Line 14"/>
          <p:cNvSpPr>
            <a:spLocks noChangeShapeType="1"/>
          </p:cNvSpPr>
          <p:nvPr/>
        </p:nvSpPr>
        <p:spPr bwMode="auto">
          <a:xfrm flipV="1">
            <a:off x="3441700" y="3468674"/>
            <a:ext cx="520700" cy="24765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39" name="Line 15"/>
          <p:cNvSpPr>
            <a:spLocks noChangeShapeType="1"/>
          </p:cNvSpPr>
          <p:nvPr/>
        </p:nvSpPr>
        <p:spPr bwMode="auto">
          <a:xfrm>
            <a:off x="3441700" y="4295762"/>
            <a:ext cx="520700" cy="331787"/>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40" name="Rectangle 16"/>
          <p:cNvSpPr>
            <a:spLocks noChangeArrowheads="1"/>
          </p:cNvSpPr>
          <p:nvPr/>
        </p:nvSpPr>
        <p:spPr bwMode="auto">
          <a:xfrm>
            <a:off x="3962400" y="3301987"/>
            <a:ext cx="1212850" cy="330200"/>
          </a:xfrm>
          <a:prstGeom prst="rect">
            <a:avLst/>
          </a:prstGeom>
          <a:solidFill>
            <a:srgbClr val="D67F00"/>
          </a:solidFill>
          <a:ln w="9525">
            <a:noFill/>
            <a:miter lim="800000"/>
            <a:headEnd/>
            <a:tailEnd/>
          </a:ln>
          <a:effectLst/>
        </p:spPr>
        <p:txBody>
          <a:bodyPr/>
          <a:lstStyle/>
          <a:p>
            <a:pPr algn="ctr">
              <a:spcBef>
                <a:spcPct val="20000"/>
              </a:spcBef>
            </a:pPr>
            <a:r>
              <a:rPr lang="en-GB" sz="1500"/>
              <a:t>Knowledge</a:t>
            </a:r>
          </a:p>
        </p:txBody>
      </p:sp>
      <p:sp>
        <p:nvSpPr>
          <p:cNvPr id="26641" name="Line 17"/>
          <p:cNvSpPr>
            <a:spLocks noChangeShapeType="1"/>
          </p:cNvSpPr>
          <p:nvPr/>
        </p:nvSpPr>
        <p:spPr bwMode="auto">
          <a:xfrm>
            <a:off x="3962400" y="3301987"/>
            <a:ext cx="1212850" cy="0"/>
          </a:xfrm>
          <a:prstGeom prst="line">
            <a:avLst/>
          </a:prstGeom>
          <a:noFill/>
          <a:ln w="19050" cap="sq">
            <a:solidFill>
              <a:schemeClr val="tx1"/>
            </a:solidFill>
            <a:round/>
            <a:headEnd/>
            <a:tailEnd/>
          </a:ln>
          <a:effectLst/>
        </p:spPr>
        <p:txBody>
          <a:bodyPr/>
          <a:lstStyle/>
          <a:p>
            <a:endParaRPr lang="en-GB"/>
          </a:p>
        </p:txBody>
      </p:sp>
      <p:sp>
        <p:nvSpPr>
          <p:cNvPr id="26642" name="Line 18"/>
          <p:cNvSpPr>
            <a:spLocks noChangeShapeType="1"/>
          </p:cNvSpPr>
          <p:nvPr/>
        </p:nvSpPr>
        <p:spPr bwMode="auto">
          <a:xfrm>
            <a:off x="3962400" y="3632187"/>
            <a:ext cx="1212850" cy="0"/>
          </a:xfrm>
          <a:prstGeom prst="line">
            <a:avLst/>
          </a:prstGeom>
          <a:noFill/>
          <a:ln w="19050" cap="sq">
            <a:solidFill>
              <a:schemeClr val="tx1"/>
            </a:solidFill>
            <a:round/>
            <a:headEnd/>
            <a:tailEnd/>
          </a:ln>
          <a:effectLst/>
        </p:spPr>
        <p:txBody>
          <a:bodyPr/>
          <a:lstStyle/>
          <a:p>
            <a:endParaRPr lang="en-GB"/>
          </a:p>
        </p:txBody>
      </p:sp>
      <p:sp>
        <p:nvSpPr>
          <p:cNvPr id="26643" name="Line 19"/>
          <p:cNvSpPr>
            <a:spLocks noChangeShapeType="1"/>
          </p:cNvSpPr>
          <p:nvPr/>
        </p:nvSpPr>
        <p:spPr bwMode="auto">
          <a:xfrm>
            <a:off x="3962400" y="3301987"/>
            <a:ext cx="0" cy="330200"/>
          </a:xfrm>
          <a:prstGeom prst="line">
            <a:avLst/>
          </a:prstGeom>
          <a:noFill/>
          <a:ln w="19050" cap="sq">
            <a:solidFill>
              <a:schemeClr val="tx1"/>
            </a:solidFill>
            <a:round/>
            <a:headEnd/>
            <a:tailEnd/>
          </a:ln>
          <a:effectLst/>
        </p:spPr>
        <p:txBody>
          <a:bodyPr/>
          <a:lstStyle/>
          <a:p>
            <a:endParaRPr lang="en-GB"/>
          </a:p>
        </p:txBody>
      </p:sp>
      <p:sp>
        <p:nvSpPr>
          <p:cNvPr id="26644" name="Line 20"/>
          <p:cNvSpPr>
            <a:spLocks noChangeShapeType="1"/>
          </p:cNvSpPr>
          <p:nvPr/>
        </p:nvSpPr>
        <p:spPr bwMode="auto">
          <a:xfrm>
            <a:off x="5175250" y="3301987"/>
            <a:ext cx="0" cy="330200"/>
          </a:xfrm>
          <a:prstGeom prst="line">
            <a:avLst/>
          </a:prstGeom>
          <a:noFill/>
          <a:ln w="19050" cap="sq">
            <a:solidFill>
              <a:schemeClr val="tx1"/>
            </a:solidFill>
            <a:round/>
            <a:headEnd/>
            <a:tailEnd/>
          </a:ln>
          <a:effectLst/>
        </p:spPr>
        <p:txBody>
          <a:bodyPr/>
          <a:lstStyle/>
          <a:p>
            <a:endParaRPr lang="en-GB"/>
          </a:p>
        </p:txBody>
      </p:sp>
      <p:sp>
        <p:nvSpPr>
          <p:cNvPr id="26645" name="Rectangle 21"/>
          <p:cNvSpPr>
            <a:spLocks noChangeArrowheads="1"/>
          </p:cNvSpPr>
          <p:nvPr/>
        </p:nvSpPr>
        <p:spPr bwMode="auto">
          <a:xfrm>
            <a:off x="3962400" y="3881424"/>
            <a:ext cx="1212850" cy="331788"/>
          </a:xfrm>
          <a:prstGeom prst="rect">
            <a:avLst/>
          </a:prstGeom>
          <a:solidFill>
            <a:srgbClr val="D67F00"/>
          </a:solidFill>
          <a:ln w="9525">
            <a:noFill/>
            <a:miter lim="800000"/>
            <a:headEnd/>
            <a:tailEnd/>
          </a:ln>
          <a:effectLst/>
        </p:spPr>
        <p:txBody>
          <a:bodyPr/>
          <a:lstStyle/>
          <a:p>
            <a:pPr algn="ctr">
              <a:spcBef>
                <a:spcPct val="20000"/>
              </a:spcBef>
            </a:pPr>
            <a:r>
              <a:rPr lang="en-GB" sz="1500"/>
              <a:t>Skills</a:t>
            </a:r>
          </a:p>
        </p:txBody>
      </p:sp>
      <p:sp>
        <p:nvSpPr>
          <p:cNvPr id="26646" name="Line 22"/>
          <p:cNvSpPr>
            <a:spLocks noChangeShapeType="1"/>
          </p:cNvSpPr>
          <p:nvPr/>
        </p:nvSpPr>
        <p:spPr bwMode="auto">
          <a:xfrm>
            <a:off x="3962400" y="3881424"/>
            <a:ext cx="1212850" cy="0"/>
          </a:xfrm>
          <a:prstGeom prst="line">
            <a:avLst/>
          </a:prstGeom>
          <a:noFill/>
          <a:ln w="19050" cap="sq">
            <a:solidFill>
              <a:schemeClr val="tx1"/>
            </a:solidFill>
            <a:round/>
            <a:headEnd/>
            <a:tailEnd/>
          </a:ln>
          <a:effectLst/>
        </p:spPr>
        <p:txBody>
          <a:bodyPr/>
          <a:lstStyle/>
          <a:p>
            <a:endParaRPr lang="en-GB"/>
          </a:p>
        </p:txBody>
      </p:sp>
      <p:sp>
        <p:nvSpPr>
          <p:cNvPr id="26647" name="Line 23"/>
          <p:cNvSpPr>
            <a:spLocks noChangeShapeType="1"/>
          </p:cNvSpPr>
          <p:nvPr/>
        </p:nvSpPr>
        <p:spPr bwMode="auto">
          <a:xfrm>
            <a:off x="3962400" y="4213212"/>
            <a:ext cx="1212850" cy="0"/>
          </a:xfrm>
          <a:prstGeom prst="line">
            <a:avLst/>
          </a:prstGeom>
          <a:noFill/>
          <a:ln w="19050" cap="sq">
            <a:solidFill>
              <a:schemeClr val="tx1"/>
            </a:solidFill>
            <a:round/>
            <a:headEnd/>
            <a:tailEnd/>
          </a:ln>
          <a:effectLst/>
        </p:spPr>
        <p:txBody>
          <a:bodyPr/>
          <a:lstStyle/>
          <a:p>
            <a:endParaRPr lang="en-GB"/>
          </a:p>
        </p:txBody>
      </p:sp>
      <p:sp>
        <p:nvSpPr>
          <p:cNvPr id="26648" name="Line 24"/>
          <p:cNvSpPr>
            <a:spLocks noChangeShapeType="1"/>
          </p:cNvSpPr>
          <p:nvPr/>
        </p:nvSpPr>
        <p:spPr bwMode="auto">
          <a:xfrm>
            <a:off x="3962400" y="3881424"/>
            <a:ext cx="0" cy="331788"/>
          </a:xfrm>
          <a:prstGeom prst="line">
            <a:avLst/>
          </a:prstGeom>
          <a:noFill/>
          <a:ln w="19050" cap="sq">
            <a:solidFill>
              <a:schemeClr val="tx1"/>
            </a:solidFill>
            <a:round/>
            <a:headEnd/>
            <a:tailEnd/>
          </a:ln>
          <a:effectLst/>
        </p:spPr>
        <p:txBody>
          <a:bodyPr/>
          <a:lstStyle/>
          <a:p>
            <a:endParaRPr lang="en-GB"/>
          </a:p>
        </p:txBody>
      </p:sp>
      <p:sp>
        <p:nvSpPr>
          <p:cNvPr id="26649" name="Line 25"/>
          <p:cNvSpPr>
            <a:spLocks noChangeShapeType="1"/>
          </p:cNvSpPr>
          <p:nvPr/>
        </p:nvSpPr>
        <p:spPr bwMode="auto">
          <a:xfrm>
            <a:off x="5175250" y="3881424"/>
            <a:ext cx="0" cy="331788"/>
          </a:xfrm>
          <a:prstGeom prst="line">
            <a:avLst/>
          </a:prstGeom>
          <a:noFill/>
          <a:ln w="19050" cap="sq">
            <a:solidFill>
              <a:schemeClr val="tx1"/>
            </a:solidFill>
            <a:round/>
            <a:headEnd/>
            <a:tailEnd/>
          </a:ln>
          <a:effectLst/>
        </p:spPr>
        <p:txBody>
          <a:bodyPr/>
          <a:lstStyle/>
          <a:p>
            <a:endParaRPr lang="en-GB"/>
          </a:p>
        </p:txBody>
      </p:sp>
      <p:sp>
        <p:nvSpPr>
          <p:cNvPr id="26650" name="Rectangle 26"/>
          <p:cNvSpPr>
            <a:spLocks noChangeArrowheads="1"/>
          </p:cNvSpPr>
          <p:nvPr/>
        </p:nvSpPr>
        <p:spPr bwMode="auto">
          <a:xfrm>
            <a:off x="3962400" y="4379899"/>
            <a:ext cx="1212850" cy="328613"/>
          </a:xfrm>
          <a:prstGeom prst="rect">
            <a:avLst/>
          </a:prstGeom>
          <a:solidFill>
            <a:srgbClr val="D67F00"/>
          </a:solidFill>
          <a:ln w="9525">
            <a:noFill/>
            <a:miter lim="800000"/>
            <a:headEnd/>
            <a:tailEnd/>
          </a:ln>
          <a:effectLst/>
        </p:spPr>
        <p:txBody>
          <a:bodyPr/>
          <a:lstStyle/>
          <a:p>
            <a:pPr algn="ctr">
              <a:spcBef>
                <a:spcPct val="20000"/>
              </a:spcBef>
            </a:pPr>
            <a:r>
              <a:rPr lang="en-GB" sz="1500"/>
              <a:t>Attitudes</a:t>
            </a:r>
          </a:p>
        </p:txBody>
      </p:sp>
      <p:sp>
        <p:nvSpPr>
          <p:cNvPr id="26651" name="Line 27"/>
          <p:cNvSpPr>
            <a:spLocks noChangeShapeType="1"/>
          </p:cNvSpPr>
          <p:nvPr/>
        </p:nvSpPr>
        <p:spPr bwMode="auto">
          <a:xfrm>
            <a:off x="3962400" y="4379899"/>
            <a:ext cx="1212850" cy="0"/>
          </a:xfrm>
          <a:prstGeom prst="line">
            <a:avLst/>
          </a:prstGeom>
          <a:noFill/>
          <a:ln w="19050" cap="sq">
            <a:solidFill>
              <a:schemeClr val="tx1"/>
            </a:solidFill>
            <a:round/>
            <a:headEnd/>
            <a:tailEnd/>
          </a:ln>
          <a:effectLst/>
        </p:spPr>
        <p:txBody>
          <a:bodyPr/>
          <a:lstStyle/>
          <a:p>
            <a:endParaRPr lang="en-GB"/>
          </a:p>
        </p:txBody>
      </p:sp>
      <p:sp>
        <p:nvSpPr>
          <p:cNvPr id="26652" name="Line 28"/>
          <p:cNvSpPr>
            <a:spLocks noChangeShapeType="1"/>
          </p:cNvSpPr>
          <p:nvPr/>
        </p:nvSpPr>
        <p:spPr bwMode="auto">
          <a:xfrm>
            <a:off x="3962400" y="4708512"/>
            <a:ext cx="1212850" cy="0"/>
          </a:xfrm>
          <a:prstGeom prst="line">
            <a:avLst/>
          </a:prstGeom>
          <a:noFill/>
          <a:ln w="19050" cap="sq">
            <a:solidFill>
              <a:schemeClr val="tx1"/>
            </a:solidFill>
            <a:round/>
            <a:headEnd/>
            <a:tailEnd/>
          </a:ln>
          <a:effectLst/>
        </p:spPr>
        <p:txBody>
          <a:bodyPr/>
          <a:lstStyle/>
          <a:p>
            <a:endParaRPr lang="en-GB"/>
          </a:p>
        </p:txBody>
      </p:sp>
      <p:sp>
        <p:nvSpPr>
          <p:cNvPr id="26653" name="Line 29"/>
          <p:cNvSpPr>
            <a:spLocks noChangeShapeType="1"/>
          </p:cNvSpPr>
          <p:nvPr/>
        </p:nvSpPr>
        <p:spPr bwMode="auto">
          <a:xfrm>
            <a:off x="3962400" y="4379899"/>
            <a:ext cx="0" cy="328613"/>
          </a:xfrm>
          <a:prstGeom prst="line">
            <a:avLst/>
          </a:prstGeom>
          <a:noFill/>
          <a:ln w="19050" cap="sq">
            <a:solidFill>
              <a:schemeClr val="tx1"/>
            </a:solidFill>
            <a:round/>
            <a:headEnd/>
            <a:tailEnd/>
          </a:ln>
          <a:effectLst/>
        </p:spPr>
        <p:txBody>
          <a:bodyPr/>
          <a:lstStyle/>
          <a:p>
            <a:endParaRPr lang="en-GB"/>
          </a:p>
        </p:txBody>
      </p:sp>
      <p:sp>
        <p:nvSpPr>
          <p:cNvPr id="26654" name="Line 30"/>
          <p:cNvSpPr>
            <a:spLocks noChangeShapeType="1"/>
          </p:cNvSpPr>
          <p:nvPr/>
        </p:nvSpPr>
        <p:spPr bwMode="auto">
          <a:xfrm>
            <a:off x="5175250" y="4379899"/>
            <a:ext cx="0" cy="328613"/>
          </a:xfrm>
          <a:prstGeom prst="line">
            <a:avLst/>
          </a:prstGeom>
          <a:noFill/>
          <a:ln w="19050" cap="sq">
            <a:solidFill>
              <a:schemeClr val="tx1"/>
            </a:solidFill>
            <a:round/>
            <a:headEnd/>
            <a:tailEnd/>
          </a:ln>
          <a:effectLst/>
        </p:spPr>
        <p:txBody>
          <a:bodyPr/>
          <a:lstStyle/>
          <a:p>
            <a:endParaRPr lang="en-GB"/>
          </a:p>
        </p:txBody>
      </p:sp>
      <p:sp>
        <p:nvSpPr>
          <p:cNvPr id="26655" name="Line 31"/>
          <p:cNvSpPr>
            <a:spLocks noChangeShapeType="1"/>
          </p:cNvSpPr>
          <p:nvPr/>
        </p:nvSpPr>
        <p:spPr bwMode="auto">
          <a:xfrm rot="513192">
            <a:off x="5175250" y="3543287"/>
            <a:ext cx="519113" cy="166687"/>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56" name="Line 32"/>
          <p:cNvSpPr>
            <a:spLocks noChangeShapeType="1"/>
          </p:cNvSpPr>
          <p:nvPr/>
        </p:nvSpPr>
        <p:spPr bwMode="auto">
          <a:xfrm>
            <a:off x="5175250" y="4048112"/>
            <a:ext cx="519113"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57" name="Line 33"/>
          <p:cNvSpPr>
            <a:spLocks noChangeShapeType="1"/>
          </p:cNvSpPr>
          <p:nvPr/>
        </p:nvSpPr>
        <p:spPr bwMode="auto">
          <a:xfrm flipV="1">
            <a:off x="5175250" y="4379899"/>
            <a:ext cx="519113" cy="1651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58" name="Rectangle 34"/>
          <p:cNvSpPr>
            <a:spLocks noChangeArrowheads="1"/>
          </p:cNvSpPr>
          <p:nvPr/>
        </p:nvSpPr>
        <p:spPr bwMode="auto">
          <a:xfrm>
            <a:off x="5781675" y="3716324"/>
            <a:ext cx="1471613" cy="663575"/>
          </a:xfrm>
          <a:prstGeom prst="rect">
            <a:avLst/>
          </a:prstGeom>
          <a:solidFill>
            <a:srgbClr val="C891FF"/>
          </a:solidFill>
          <a:ln w="9525">
            <a:noFill/>
            <a:miter lim="800000"/>
            <a:headEnd/>
            <a:tailEnd/>
          </a:ln>
          <a:effectLst/>
        </p:spPr>
        <p:txBody>
          <a:bodyPr anchor="ctr"/>
          <a:lstStyle/>
          <a:p>
            <a:pPr algn="ctr">
              <a:spcBef>
                <a:spcPct val="20000"/>
              </a:spcBef>
            </a:pPr>
            <a:r>
              <a:rPr lang="en-GB" sz="1500"/>
              <a:t>Best </a:t>
            </a:r>
            <a:r>
              <a:rPr lang="en-US" sz="1500"/>
              <a:t>Clinical</a:t>
            </a:r>
          </a:p>
          <a:p>
            <a:pPr algn="ctr">
              <a:spcBef>
                <a:spcPct val="20000"/>
              </a:spcBef>
            </a:pPr>
            <a:r>
              <a:rPr lang="en-GB" sz="1500"/>
              <a:t>Practices </a:t>
            </a:r>
          </a:p>
        </p:txBody>
      </p:sp>
      <p:sp>
        <p:nvSpPr>
          <p:cNvPr id="26659" name="Line 35"/>
          <p:cNvSpPr>
            <a:spLocks noChangeShapeType="1"/>
          </p:cNvSpPr>
          <p:nvPr/>
        </p:nvSpPr>
        <p:spPr bwMode="auto">
          <a:xfrm>
            <a:off x="5781675" y="3716324"/>
            <a:ext cx="1471613" cy="0"/>
          </a:xfrm>
          <a:prstGeom prst="line">
            <a:avLst/>
          </a:prstGeom>
          <a:noFill/>
          <a:ln w="19050" cap="sq">
            <a:solidFill>
              <a:schemeClr val="tx1"/>
            </a:solidFill>
            <a:round/>
            <a:headEnd/>
            <a:tailEnd/>
          </a:ln>
          <a:effectLst/>
        </p:spPr>
        <p:txBody>
          <a:bodyPr/>
          <a:lstStyle/>
          <a:p>
            <a:endParaRPr lang="en-GB"/>
          </a:p>
        </p:txBody>
      </p:sp>
      <p:sp>
        <p:nvSpPr>
          <p:cNvPr id="26660" name="Line 36"/>
          <p:cNvSpPr>
            <a:spLocks noChangeShapeType="1"/>
          </p:cNvSpPr>
          <p:nvPr/>
        </p:nvSpPr>
        <p:spPr bwMode="auto">
          <a:xfrm>
            <a:off x="5781675" y="4379899"/>
            <a:ext cx="1471613" cy="0"/>
          </a:xfrm>
          <a:prstGeom prst="line">
            <a:avLst/>
          </a:prstGeom>
          <a:noFill/>
          <a:ln w="19050" cap="sq">
            <a:solidFill>
              <a:schemeClr val="tx1"/>
            </a:solidFill>
            <a:round/>
            <a:headEnd/>
            <a:tailEnd/>
          </a:ln>
          <a:effectLst/>
        </p:spPr>
        <p:txBody>
          <a:bodyPr/>
          <a:lstStyle/>
          <a:p>
            <a:endParaRPr lang="en-GB"/>
          </a:p>
        </p:txBody>
      </p:sp>
      <p:sp>
        <p:nvSpPr>
          <p:cNvPr id="26661" name="Line 37"/>
          <p:cNvSpPr>
            <a:spLocks noChangeShapeType="1"/>
          </p:cNvSpPr>
          <p:nvPr/>
        </p:nvSpPr>
        <p:spPr bwMode="auto">
          <a:xfrm>
            <a:off x="5781675" y="3716324"/>
            <a:ext cx="0" cy="663575"/>
          </a:xfrm>
          <a:prstGeom prst="line">
            <a:avLst/>
          </a:prstGeom>
          <a:noFill/>
          <a:ln w="19050" cap="sq">
            <a:solidFill>
              <a:schemeClr val="tx1"/>
            </a:solidFill>
            <a:round/>
            <a:headEnd/>
            <a:tailEnd/>
          </a:ln>
          <a:effectLst/>
        </p:spPr>
        <p:txBody>
          <a:bodyPr/>
          <a:lstStyle/>
          <a:p>
            <a:endParaRPr lang="en-GB"/>
          </a:p>
        </p:txBody>
      </p:sp>
      <p:sp>
        <p:nvSpPr>
          <p:cNvPr id="26662" name="Line 38"/>
          <p:cNvSpPr>
            <a:spLocks noChangeShapeType="1"/>
          </p:cNvSpPr>
          <p:nvPr/>
        </p:nvSpPr>
        <p:spPr bwMode="auto">
          <a:xfrm>
            <a:off x="7253288" y="3716324"/>
            <a:ext cx="0" cy="663575"/>
          </a:xfrm>
          <a:prstGeom prst="line">
            <a:avLst/>
          </a:prstGeom>
          <a:noFill/>
          <a:ln w="19050" cap="sq">
            <a:solidFill>
              <a:schemeClr val="tx1"/>
            </a:solidFill>
            <a:round/>
            <a:headEnd/>
            <a:tailEnd/>
          </a:ln>
          <a:effectLst/>
        </p:spPr>
        <p:txBody>
          <a:bodyPr/>
          <a:lstStyle/>
          <a:p>
            <a:endParaRPr lang="en-GB"/>
          </a:p>
        </p:txBody>
      </p:sp>
      <p:sp>
        <p:nvSpPr>
          <p:cNvPr id="26663" name="Line 39"/>
          <p:cNvSpPr>
            <a:spLocks noChangeShapeType="1"/>
          </p:cNvSpPr>
          <p:nvPr/>
        </p:nvSpPr>
        <p:spPr bwMode="auto">
          <a:xfrm>
            <a:off x="7319963" y="4048112"/>
            <a:ext cx="347662"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GB"/>
          </a:p>
        </p:txBody>
      </p:sp>
      <p:sp>
        <p:nvSpPr>
          <p:cNvPr id="26664" name="Rectangle 40"/>
          <p:cNvSpPr>
            <a:spLocks noChangeArrowheads="1"/>
          </p:cNvSpPr>
          <p:nvPr/>
        </p:nvSpPr>
        <p:spPr bwMode="auto">
          <a:xfrm>
            <a:off x="7686675" y="3716324"/>
            <a:ext cx="1039813" cy="792163"/>
          </a:xfrm>
          <a:prstGeom prst="rect">
            <a:avLst/>
          </a:prstGeom>
          <a:solidFill>
            <a:srgbClr val="C891FF"/>
          </a:solidFill>
          <a:ln w="9525">
            <a:noFill/>
            <a:miter lim="800000"/>
            <a:headEnd/>
            <a:tailEnd/>
          </a:ln>
          <a:effectLst/>
        </p:spPr>
        <p:txBody>
          <a:bodyPr/>
          <a:lstStyle/>
          <a:p>
            <a:pPr algn="ctr">
              <a:spcBef>
                <a:spcPct val="20000"/>
              </a:spcBef>
            </a:pPr>
            <a:r>
              <a:rPr lang="en-GB" sz="1500"/>
              <a:t>Improved patient</a:t>
            </a:r>
            <a:endParaRPr lang="en-US" sz="1500"/>
          </a:p>
          <a:p>
            <a:pPr algn="ctr">
              <a:spcBef>
                <a:spcPct val="20000"/>
              </a:spcBef>
            </a:pPr>
            <a:r>
              <a:rPr lang="en-GB" sz="1500"/>
              <a:t>outcome</a:t>
            </a:r>
            <a:endParaRPr lang="en-US" sz="1500"/>
          </a:p>
          <a:p>
            <a:pPr algn="ctr">
              <a:spcBef>
                <a:spcPct val="20000"/>
              </a:spcBef>
            </a:pPr>
            <a:endParaRPr lang="en-US" sz="1500"/>
          </a:p>
          <a:p>
            <a:pPr algn="ctr">
              <a:spcBef>
                <a:spcPct val="20000"/>
              </a:spcBef>
            </a:pPr>
            <a:r>
              <a:rPr lang="en-US" sz="1500"/>
              <a:t>Current or Future</a:t>
            </a:r>
          </a:p>
          <a:p>
            <a:pPr algn="ctr">
              <a:spcBef>
                <a:spcPct val="20000"/>
              </a:spcBef>
            </a:pPr>
            <a:r>
              <a:rPr lang="en-US" sz="1500"/>
              <a:t>Patients</a:t>
            </a:r>
            <a:endParaRPr lang="en-GB" sz="1500"/>
          </a:p>
        </p:txBody>
      </p:sp>
      <p:sp>
        <p:nvSpPr>
          <p:cNvPr id="26665" name="Line 41"/>
          <p:cNvSpPr>
            <a:spLocks noChangeShapeType="1"/>
          </p:cNvSpPr>
          <p:nvPr/>
        </p:nvSpPr>
        <p:spPr bwMode="auto">
          <a:xfrm>
            <a:off x="7686675" y="3716324"/>
            <a:ext cx="1039813" cy="0"/>
          </a:xfrm>
          <a:prstGeom prst="line">
            <a:avLst/>
          </a:prstGeom>
          <a:noFill/>
          <a:ln w="19050" cap="sq">
            <a:solidFill>
              <a:schemeClr val="tx1"/>
            </a:solidFill>
            <a:round/>
            <a:headEnd/>
            <a:tailEnd/>
          </a:ln>
          <a:effectLst/>
        </p:spPr>
        <p:txBody>
          <a:bodyPr/>
          <a:lstStyle/>
          <a:p>
            <a:endParaRPr lang="en-GB"/>
          </a:p>
        </p:txBody>
      </p:sp>
      <p:sp>
        <p:nvSpPr>
          <p:cNvPr id="26666" name="Line 42"/>
          <p:cNvSpPr>
            <a:spLocks noChangeShapeType="1"/>
          </p:cNvSpPr>
          <p:nvPr/>
        </p:nvSpPr>
        <p:spPr bwMode="auto">
          <a:xfrm>
            <a:off x="7686675" y="4508487"/>
            <a:ext cx="1039813" cy="0"/>
          </a:xfrm>
          <a:prstGeom prst="line">
            <a:avLst/>
          </a:prstGeom>
          <a:noFill/>
          <a:ln w="19050" cap="sq">
            <a:solidFill>
              <a:schemeClr val="tx1"/>
            </a:solidFill>
            <a:round/>
            <a:headEnd/>
            <a:tailEnd/>
          </a:ln>
          <a:effectLst/>
        </p:spPr>
        <p:txBody>
          <a:bodyPr/>
          <a:lstStyle/>
          <a:p>
            <a:endParaRPr lang="en-GB"/>
          </a:p>
        </p:txBody>
      </p:sp>
      <p:sp>
        <p:nvSpPr>
          <p:cNvPr id="26667" name="Line 43"/>
          <p:cNvSpPr>
            <a:spLocks noChangeShapeType="1"/>
          </p:cNvSpPr>
          <p:nvPr/>
        </p:nvSpPr>
        <p:spPr bwMode="auto">
          <a:xfrm>
            <a:off x="7686675" y="3716324"/>
            <a:ext cx="0" cy="792163"/>
          </a:xfrm>
          <a:prstGeom prst="line">
            <a:avLst/>
          </a:prstGeom>
          <a:noFill/>
          <a:ln w="19050" cap="sq">
            <a:solidFill>
              <a:schemeClr val="tx1"/>
            </a:solidFill>
            <a:round/>
            <a:headEnd/>
            <a:tailEnd/>
          </a:ln>
          <a:effectLst/>
        </p:spPr>
        <p:txBody>
          <a:bodyPr/>
          <a:lstStyle/>
          <a:p>
            <a:endParaRPr lang="en-GB"/>
          </a:p>
        </p:txBody>
      </p:sp>
      <p:sp>
        <p:nvSpPr>
          <p:cNvPr id="26668" name="Line 44"/>
          <p:cNvSpPr>
            <a:spLocks noChangeShapeType="1"/>
          </p:cNvSpPr>
          <p:nvPr/>
        </p:nvSpPr>
        <p:spPr bwMode="auto">
          <a:xfrm>
            <a:off x="8726488" y="3716324"/>
            <a:ext cx="0" cy="792163"/>
          </a:xfrm>
          <a:prstGeom prst="line">
            <a:avLst/>
          </a:prstGeom>
          <a:noFill/>
          <a:ln w="19050" cap="sq">
            <a:solidFill>
              <a:schemeClr val="tx1"/>
            </a:solidFill>
            <a:round/>
            <a:headEnd/>
            <a:tailEnd/>
          </a:ln>
          <a:effectLst/>
        </p:spPr>
        <p:txBody>
          <a:bodyPr/>
          <a:lstStyle/>
          <a:p>
            <a:endParaRPr lang="en-GB"/>
          </a:p>
        </p:txBody>
      </p:sp>
      <p:sp>
        <p:nvSpPr>
          <p:cNvPr id="26669" name="Text Box 45"/>
          <p:cNvSpPr txBox="1">
            <a:spLocks noChangeArrowheads="1"/>
          </p:cNvSpPr>
          <p:nvPr/>
        </p:nvSpPr>
        <p:spPr bwMode="auto">
          <a:xfrm>
            <a:off x="0" y="1571612"/>
            <a:ext cx="2901950" cy="581025"/>
          </a:xfrm>
          <a:prstGeom prst="rect">
            <a:avLst/>
          </a:prstGeom>
          <a:noFill/>
          <a:ln w="9525">
            <a:noFill/>
            <a:miter lim="800000"/>
            <a:headEnd/>
            <a:tailEnd/>
          </a:ln>
          <a:effectLst/>
        </p:spPr>
        <p:txBody>
          <a:bodyPr>
            <a:spAutoFit/>
          </a:bodyPr>
          <a:lstStyle/>
          <a:p>
            <a:pPr algn="ctr"/>
            <a:r>
              <a:rPr lang="en-US" sz="1600" b="1" dirty="0">
                <a:cs typeface="Times New Roman" pitchFamily="18" charset="0"/>
              </a:rPr>
              <a:t>Teachers , Facilitators &amp;</a:t>
            </a:r>
          </a:p>
          <a:p>
            <a:pPr algn="ctr"/>
            <a:r>
              <a:rPr lang="en-GB" sz="1600" b="1" dirty="0">
                <a:cs typeface="Times New Roman" pitchFamily="18" charset="0"/>
              </a:rPr>
              <a:t>Teach</a:t>
            </a:r>
            <a:r>
              <a:rPr lang="en-US" sz="1600" b="1" dirty="0" err="1">
                <a:cs typeface="Times New Roman" pitchFamily="18" charset="0"/>
              </a:rPr>
              <a:t>ing</a:t>
            </a:r>
            <a:r>
              <a:rPr lang="en-US" sz="1600" b="1" dirty="0">
                <a:cs typeface="Times New Roman" pitchFamily="18" charset="0"/>
              </a:rPr>
              <a:t> Environment</a:t>
            </a:r>
            <a:endParaRPr lang="en-GB" sz="1600" b="1" dirty="0">
              <a:cs typeface="Times New Roman" pitchFamily="18" charset="0"/>
            </a:endParaRPr>
          </a:p>
        </p:txBody>
      </p:sp>
      <p:sp>
        <p:nvSpPr>
          <p:cNvPr id="26670" name="Text Box 46"/>
          <p:cNvSpPr txBox="1">
            <a:spLocks noChangeArrowheads="1"/>
          </p:cNvSpPr>
          <p:nvPr/>
        </p:nvSpPr>
        <p:spPr bwMode="auto">
          <a:xfrm>
            <a:off x="3429000" y="2522524"/>
            <a:ext cx="862013" cy="336550"/>
          </a:xfrm>
          <a:prstGeom prst="rect">
            <a:avLst/>
          </a:prstGeom>
          <a:noFill/>
          <a:ln w="9525">
            <a:noFill/>
            <a:miter lim="800000"/>
            <a:headEnd/>
            <a:tailEnd/>
          </a:ln>
          <a:effectLst/>
        </p:spPr>
        <p:txBody>
          <a:bodyPr wrap="none">
            <a:spAutoFit/>
          </a:bodyPr>
          <a:lstStyle/>
          <a:p>
            <a:r>
              <a:rPr lang="en-US" sz="1600" b="1">
                <a:cs typeface="Times New Roman" pitchFamily="18" charset="0"/>
              </a:rPr>
              <a:t>Student</a:t>
            </a:r>
            <a:endParaRPr lang="en-GB" sz="1600" b="1">
              <a:cs typeface="Times New Roman" pitchFamily="18" charset="0"/>
            </a:endParaRPr>
          </a:p>
        </p:txBody>
      </p:sp>
      <p:sp>
        <p:nvSpPr>
          <p:cNvPr id="26671" name="Text Box 47"/>
          <p:cNvSpPr txBox="1">
            <a:spLocks noChangeArrowheads="1"/>
          </p:cNvSpPr>
          <p:nvPr/>
        </p:nvSpPr>
        <p:spPr bwMode="auto">
          <a:xfrm>
            <a:off x="7740650" y="1428737"/>
            <a:ext cx="976313" cy="336550"/>
          </a:xfrm>
          <a:prstGeom prst="rect">
            <a:avLst/>
          </a:prstGeom>
          <a:noFill/>
          <a:ln w="9525">
            <a:noFill/>
            <a:miter lim="800000"/>
            <a:headEnd/>
            <a:tailEnd/>
          </a:ln>
          <a:effectLst/>
        </p:spPr>
        <p:txBody>
          <a:bodyPr wrap="none">
            <a:spAutoFit/>
          </a:bodyPr>
          <a:lstStyle/>
          <a:p>
            <a:r>
              <a:rPr lang="en-GB" sz="1600" b="1">
                <a:cs typeface="Times New Roman" pitchFamily="18" charset="0"/>
              </a:rPr>
              <a:t>Outcome</a:t>
            </a:r>
          </a:p>
        </p:txBody>
      </p:sp>
      <p:sp>
        <p:nvSpPr>
          <p:cNvPr id="26672" name="Text Box 48"/>
          <p:cNvSpPr txBox="1">
            <a:spLocks noChangeArrowheads="1"/>
          </p:cNvSpPr>
          <p:nvPr/>
        </p:nvSpPr>
        <p:spPr bwMode="auto">
          <a:xfrm>
            <a:off x="357158" y="214290"/>
            <a:ext cx="8458200" cy="1128713"/>
          </a:xfrm>
          <a:prstGeom prst="rect">
            <a:avLst/>
          </a:prstGeom>
          <a:noFill/>
          <a:ln w="9525">
            <a:noFill/>
            <a:miter lim="800000"/>
            <a:headEnd/>
            <a:tailEnd/>
          </a:ln>
          <a:effectLst/>
        </p:spPr>
        <p:txBody>
          <a:bodyPr>
            <a:spAutoFit/>
          </a:bodyPr>
          <a:lstStyle/>
          <a:p>
            <a:pPr algn="ctr"/>
            <a:r>
              <a:rPr lang="en-US" sz="3600" b="1" dirty="0">
                <a:solidFill>
                  <a:srgbClr val="C00000"/>
                </a:solidFill>
                <a:latin typeface="+mn-lt"/>
                <a:cs typeface="Times New Roman" pitchFamily="18" charset="0"/>
              </a:rPr>
              <a:t>Medical Education</a:t>
            </a:r>
          </a:p>
          <a:p>
            <a:pPr algn="ctr"/>
            <a:r>
              <a:rPr lang="en-US" sz="3200" b="1" i="1" dirty="0">
                <a:solidFill>
                  <a:srgbClr val="C00000"/>
                </a:solidFill>
                <a:latin typeface="+mn-lt"/>
                <a:cs typeface="Times New Roman" pitchFamily="18" charset="0"/>
              </a:rPr>
              <a:t>From Theory to Practice</a:t>
            </a:r>
            <a:r>
              <a:rPr lang="en-GB" sz="3200" b="1" i="1" dirty="0">
                <a:solidFill>
                  <a:srgbClr val="C00000"/>
                </a:solidFill>
                <a:latin typeface="+mn-lt"/>
                <a:cs typeface="Times New Roman" pitchFamily="18" charset="0"/>
              </a:rPr>
              <a:t> </a:t>
            </a:r>
          </a:p>
        </p:txBody>
      </p:sp>
      <p:sp>
        <p:nvSpPr>
          <p:cNvPr id="26673" name="Text Box 49"/>
          <p:cNvSpPr txBox="1">
            <a:spLocks noChangeArrowheads="1"/>
          </p:cNvSpPr>
          <p:nvPr/>
        </p:nvSpPr>
        <p:spPr bwMode="auto">
          <a:xfrm>
            <a:off x="3500430" y="5572140"/>
            <a:ext cx="3276600" cy="304800"/>
          </a:xfrm>
          <a:prstGeom prst="rect">
            <a:avLst/>
          </a:prstGeom>
          <a:noFill/>
          <a:ln w="9525">
            <a:noFill/>
            <a:miter lim="800000"/>
            <a:headEnd/>
            <a:tailEnd/>
          </a:ln>
          <a:effectLst/>
        </p:spPr>
        <p:txBody>
          <a:bodyPr>
            <a:spAutoFit/>
          </a:bodyPr>
          <a:lstStyle/>
          <a:p>
            <a:pPr>
              <a:spcBef>
                <a:spcPct val="50000"/>
              </a:spcBef>
            </a:pPr>
            <a:r>
              <a:rPr lang="en-US" sz="1400" dirty="0">
                <a:latin typeface="Comic Sans MS" pitchFamily="66" charset="0"/>
                <a:cs typeface="Times New Roman" pitchFamily="18" charset="0"/>
              </a:rPr>
              <a:t>Modified David M Kaufman 2003</a:t>
            </a:r>
            <a:endParaRPr lang="en-GB" sz="1400" dirty="0">
              <a:latin typeface="Comic Sans MS" pitchFamily="66" charset="0"/>
              <a:cs typeface="Times New Roman" pitchFamily="18" charset="0"/>
            </a:endParaRPr>
          </a:p>
        </p:txBody>
      </p:sp>
      <p:pic>
        <p:nvPicPr>
          <p:cNvPr id="26674" name="Picture 50" descr="pink man small"/>
          <p:cNvPicPr>
            <a:picLocks noGrp="1" noChangeAspect="1" noChangeArrowheads="1"/>
          </p:cNvPicPr>
          <p:nvPr>
            <p:ph/>
          </p:nvPr>
        </p:nvPicPr>
        <p:blipFill>
          <a:blip r:embed="rId2" cstate="print">
            <a:clrChange>
              <a:clrFrom>
                <a:srgbClr val="FFFFFF"/>
              </a:clrFrom>
              <a:clrTo>
                <a:srgbClr val="FFFFFF">
                  <a:alpha val="0"/>
                </a:srgbClr>
              </a:clrTo>
            </a:clrChange>
            <a:lum contrast="6000"/>
          </a:blip>
          <a:srcRect/>
          <a:stretch>
            <a:fillRect/>
          </a:stretch>
        </p:blipFill>
        <p:spPr>
          <a:xfrm>
            <a:off x="7885113" y="2004999"/>
            <a:ext cx="669925" cy="1327150"/>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85720" y="357166"/>
            <a:ext cx="8382000" cy="838200"/>
          </a:xfrm>
        </p:spPr>
        <p:txBody>
          <a:bodyPr/>
          <a:lstStyle/>
          <a:p>
            <a:r>
              <a:rPr lang="en-GB" sz="4000" b="1" dirty="0"/>
              <a:t>Elements of Effective </a:t>
            </a:r>
            <a:br>
              <a:rPr lang="en-GB" sz="4000" b="1" dirty="0"/>
            </a:br>
            <a:r>
              <a:rPr lang="en-GB" sz="4000" b="1" dirty="0"/>
              <a:t>Learning and Teaching</a:t>
            </a:r>
          </a:p>
        </p:txBody>
      </p:sp>
      <p:sp>
        <p:nvSpPr>
          <p:cNvPr id="28675" name="Rectangle 3"/>
          <p:cNvSpPr>
            <a:spLocks noGrp="1" noChangeArrowheads="1"/>
          </p:cNvSpPr>
          <p:nvPr>
            <p:ph type="body" idx="1"/>
          </p:nvPr>
        </p:nvSpPr>
        <p:spPr>
          <a:xfrm>
            <a:off x="357158" y="1643050"/>
            <a:ext cx="8529638" cy="4562476"/>
          </a:xfrm>
        </p:spPr>
        <p:txBody>
          <a:bodyPr/>
          <a:lstStyle/>
          <a:p>
            <a:pPr marL="533400" indent="-533400">
              <a:lnSpc>
                <a:spcPct val="90000"/>
              </a:lnSpc>
              <a:buFontTx/>
              <a:buNone/>
              <a:tabLst>
                <a:tab pos="0" algn="l"/>
                <a:tab pos="661988" algn="l"/>
                <a:tab pos="766763" algn="l"/>
              </a:tabLst>
            </a:pPr>
            <a:r>
              <a:rPr lang="en-GB" sz="2400" dirty="0"/>
              <a:t>General principles of effective learning and teaching </a:t>
            </a:r>
          </a:p>
          <a:p>
            <a:pPr marL="533400" indent="-533400">
              <a:lnSpc>
                <a:spcPct val="90000"/>
              </a:lnSpc>
              <a:buFontTx/>
              <a:buNone/>
              <a:tabLst>
                <a:tab pos="0" algn="l"/>
                <a:tab pos="661988" algn="l"/>
                <a:tab pos="766763" algn="l"/>
              </a:tabLst>
            </a:pPr>
            <a:r>
              <a:rPr lang="en-GB" sz="2400" dirty="0"/>
              <a:t>which apply to any learning encounter: </a:t>
            </a:r>
            <a:endParaRPr lang="en-US" sz="2400" dirty="0"/>
          </a:p>
          <a:p>
            <a:pPr marL="533400" indent="-533400">
              <a:lnSpc>
                <a:spcPct val="90000"/>
              </a:lnSpc>
              <a:buFontTx/>
              <a:buNone/>
              <a:tabLst>
                <a:tab pos="0" algn="l"/>
                <a:tab pos="661988" algn="l"/>
                <a:tab pos="766763" algn="l"/>
              </a:tabLst>
            </a:pPr>
            <a:endParaRPr lang="en-GB" sz="1400" b="1" dirty="0"/>
          </a:p>
          <a:p>
            <a:pPr marL="533400" indent="-533400">
              <a:lnSpc>
                <a:spcPct val="90000"/>
              </a:lnSpc>
              <a:buFontTx/>
              <a:buAutoNum type="arabicPeriod"/>
              <a:tabLst>
                <a:tab pos="0" algn="l"/>
                <a:tab pos="661988" algn="l"/>
                <a:tab pos="766763" algn="l"/>
              </a:tabLst>
            </a:pPr>
            <a:r>
              <a:rPr lang="en-GB" sz="2000" b="1" dirty="0"/>
              <a:t>Discover what the trainee wants to learn</a:t>
            </a:r>
          </a:p>
          <a:p>
            <a:pPr marL="533400" indent="-533400">
              <a:lnSpc>
                <a:spcPct val="90000"/>
              </a:lnSpc>
              <a:buFontTx/>
              <a:buAutoNum type="arabicPeriod" startAt="2"/>
              <a:tabLst>
                <a:tab pos="0" algn="l"/>
                <a:tab pos="661988" algn="l"/>
                <a:tab pos="766763" algn="l"/>
              </a:tabLst>
            </a:pPr>
            <a:r>
              <a:rPr lang="en-GB" sz="2000" b="1" dirty="0"/>
              <a:t>Discover what the trainee needs to learn</a:t>
            </a:r>
          </a:p>
          <a:p>
            <a:pPr marL="533400" indent="-533400">
              <a:lnSpc>
                <a:spcPct val="90000"/>
              </a:lnSpc>
              <a:buFontTx/>
              <a:buAutoNum type="arabicPeriod" startAt="3"/>
              <a:tabLst>
                <a:tab pos="0" algn="l"/>
                <a:tab pos="661988" algn="l"/>
                <a:tab pos="766763" algn="l"/>
              </a:tabLst>
            </a:pPr>
            <a:r>
              <a:rPr lang="en-GB" sz="2000" b="1" dirty="0"/>
              <a:t>Negotiate the content, methods and priorities of the session </a:t>
            </a:r>
          </a:p>
          <a:p>
            <a:pPr marL="533400" indent="-533400">
              <a:lnSpc>
                <a:spcPct val="90000"/>
              </a:lnSpc>
              <a:buFontTx/>
              <a:buAutoNum type="arabicPeriod" startAt="3"/>
              <a:tabLst>
                <a:tab pos="0" algn="l"/>
                <a:tab pos="661988" algn="l"/>
                <a:tab pos="766763" algn="l"/>
              </a:tabLst>
            </a:pPr>
            <a:r>
              <a:rPr lang="en-GB" sz="2000" b="1" dirty="0"/>
              <a:t>Use appropriate methods and techniques </a:t>
            </a:r>
          </a:p>
          <a:p>
            <a:pPr marL="533400" indent="-533400">
              <a:lnSpc>
                <a:spcPct val="90000"/>
              </a:lnSpc>
              <a:buFontTx/>
              <a:buAutoNum type="arabicPeriod" startAt="5"/>
              <a:tabLst>
                <a:tab pos="0" algn="l"/>
                <a:tab pos="661988" algn="l"/>
                <a:tab pos="766763" algn="l"/>
              </a:tabLst>
            </a:pPr>
            <a:r>
              <a:rPr lang="en-GB" sz="2000" b="1" dirty="0"/>
              <a:t>Plans for further learning</a:t>
            </a:r>
          </a:p>
          <a:p>
            <a:pPr marL="533400" indent="-533400">
              <a:lnSpc>
                <a:spcPct val="90000"/>
              </a:lnSpc>
              <a:buFontTx/>
              <a:buAutoNum type="arabicPeriod" startAt="6"/>
              <a:tabLst>
                <a:tab pos="0" algn="l"/>
                <a:tab pos="661988" algn="l"/>
                <a:tab pos="766763" algn="l"/>
              </a:tabLst>
            </a:pPr>
            <a:r>
              <a:rPr lang="en-GB" sz="2000" b="1" dirty="0"/>
              <a:t>Example of good practice that reinforces learning</a:t>
            </a:r>
          </a:p>
          <a:p>
            <a:pPr marL="533400" indent="-533400">
              <a:lnSpc>
                <a:spcPct val="90000"/>
              </a:lnSpc>
              <a:buFontTx/>
              <a:buAutoNum type="arabicPeriod" startAt="7"/>
              <a:tabLst>
                <a:tab pos="0" algn="l"/>
                <a:tab pos="661988" algn="l"/>
                <a:tab pos="766763" algn="l"/>
              </a:tabLst>
            </a:pPr>
            <a:r>
              <a:rPr lang="en-GB" sz="2000" b="1" dirty="0"/>
              <a:t>Establish a relationship with the trainee </a:t>
            </a:r>
          </a:p>
          <a:p>
            <a:pPr marL="533400" indent="-533400">
              <a:lnSpc>
                <a:spcPct val="90000"/>
              </a:lnSpc>
              <a:buFontTx/>
              <a:buAutoNum type="arabicPeriod" startAt="7"/>
              <a:tabLst>
                <a:tab pos="0" algn="l"/>
                <a:tab pos="661988" algn="l"/>
                <a:tab pos="766763" algn="l"/>
              </a:tabLst>
            </a:pPr>
            <a:r>
              <a:rPr lang="en-GB" sz="2000" b="1" dirty="0"/>
              <a:t>Evaluate the teaching.</a:t>
            </a:r>
          </a:p>
          <a:p>
            <a:pPr marL="533400" indent="-533400">
              <a:lnSpc>
                <a:spcPct val="90000"/>
              </a:lnSpc>
              <a:buFontTx/>
              <a:buAutoNum type="arabicPeriod" startAt="6"/>
              <a:tabLst>
                <a:tab pos="0" algn="l"/>
                <a:tab pos="661988" algn="l"/>
                <a:tab pos="766763" algn="l"/>
              </a:tabLst>
            </a:pPr>
            <a:endParaRPr lang="en-US" sz="2000" b="1" dirty="0"/>
          </a:p>
          <a:p>
            <a:pPr marL="533400" indent="-533400">
              <a:lnSpc>
                <a:spcPct val="90000"/>
              </a:lnSpc>
              <a:buFontTx/>
              <a:buAutoNum type="arabicPeriod" startAt="3"/>
              <a:tabLst>
                <a:tab pos="0" algn="l"/>
                <a:tab pos="661988" algn="l"/>
                <a:tab pos="766763" algn="l"/>
              </a:tabLst>
            </a:pPr>
            <a:endParaRPr lang="en-GB" sz="2400" b="1" dirty="0">
              <a:solidFill>
                <a:srgbClr val="00FFFF"/>
              </a:solidFill>
            </a:endParaRPr>
          </a:p>
          <a:p>
            <a:pPr marL="533400" indent="-533400">
              <a:lnSpc>
                <a:spcPct val="90000"/>
              </a:lnSpc>
              <a:buFontTx/>
              <a:buAutoNum type="arabicPeriod"/>
              <a:tabLst>
                <a:tab pos="0" algn="l"/>
                <a:tab pos="661988" algn="l"/>
                <a:tab pos="766763" algn="l"/>
              </a:tabLst>
            </a:pPr>
            <a:endParaRPr lang="en-GB" sz="2400" b="1" dirty="0">
              <a:solidFill>
                <a:srgbClr val="00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sz="4000" b="1"/>
              <a:t>Two Gogies!: Peda and Andro</a:t>
            </a:r>
          </a:p>
        </p:txBody>
      </p:sp>
      <p:sp>
        <p:nvSpPr>
          <p:cNvPr id="29699" name="Rectangle 3"/>
          <p:cNvSpPr>
            <a:spLocks noGrp="1" noChangeArrowheads="1"/>
          </p:cNvSpPr>
          <p:nvPr>
            <p:ph type="body" idx="1"/>
          </p:nvPr>
        </p:nvSpPr>
        <p:spPr>
          <a:xfrm>
            <a:off x="609600" y="1981200"/>
            <a:ext cx="7772400" cy="4114800"/>
          </a:xfrm>
        </p:spPr>
        <p:txBody>
          <a:bodyPr/>
          <a:lstStyle/>
          <a:p>
            <a:pPr marL="0" indent="0">
              <a:lnSpc>
                <a:spcPct val="80000"/>
              </a:lnSpc>
              <a:buFontTx/>
              <a:buNone/>
            </a:pPr>
            <a:endParaRPr lang="en-US" sz="2400" b="1"/>
          </a:p>
          <a:p>
            <a:pPr marL="0" indent="0">
              <a:lnSpc>
                <a:spcPct val="80000"/>
              </a:lnSpc>
              <a:buFontTx/>
              <a:buNone/>
            </a:pPr>
            <a:endParaRPr lang="en-US" sz="2400" b="1"/>
          </a:p>
          <a:p>
            <a:pPr marL="0" indent="0">
              <a:lnSpc>
                <a:spcPct val="80000"/>
              </a:lnSpc>
              <a:buFontTx/>
              <a:buNone/>
            </a:pPr>
            <a:r>
              <a:rPr lang="en-GB" sz="2400" b="1"/>
              <a:t>Pedagogy and Androgogy:</a:t>
            </a:r>
            <a:endParaRPr lang="en-US" sz="2400" b="1"/>
          </a:p>
          <a:p>
            <a:pPr marL="0" indent="0">
              <a:lnSpc>
                <a:spcPct val="80000"/>
              </a:lnSpc>
              <a:buFontTx/>
              <a:buNone/>
            </a:pPr>
            <a:endParaRPr lang="en-US" sz="2400" b="1"/>
          </a:p>
          <a:p>
            <a:pPr marL="476250" lvl="1" indent="4763">
              <a:lnSpc>
                <a:spcPct val="80000"/>
              </a:lnSpc>
              <a:buFontTx/>
              <a:buNone/>
            </a:pPr>
            <a:r>
              <a:rPr lang="en-GB" sz="2400"/>
              <a:t>Schön stressed the distinction between the teaching of children (pedagogy) and adult learning (androgogy).</a:t>
            </a:r>
            <a:endParaRPr lang="en-GB" sz="2400" b="1"/>
          </a:p>
          <a:p>
            <a:pPr marL="476250" lvl="1" indent="4763">
              <a:lnSpc>
                <a:spcPct val="80000"/>
              </a:lnSpc>
            </a:pPr>
            <a:endParaRPr lang="en-GB" sz="2400" b="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85720" y="142852"/>
            <a:ext cx="8229600" cy="1143000"/>
          </a:xfrm>
        </p:spPr>
        <p:txBody>
          <a:bodyPr/>
          <a:lstStyle/>
          <a:p>
            <a:r>
              <a:rPr lang="en-US" sz="4000" dirty="0">
                <a:solidFill>
                  <a:srgbClr val="C00000"/>
                </a:solidFill>
              </a:rPr>
              <a:t>What is your teaching style?</a:t>
            </a:r>
            <a:endParaRPr lang="en-GB" sz="4000" dirty="0">
              <a:solidFill>
                <a:srgbClr val="C00000"/>
              </a:solidFill>
            </a:endParaRPr>
          </a:p>
        </p:txBody>
      </p:sp>
      <p:sp>
        <p:nvSpPr>
          <p:cNvPr id="30723" name="Rectangle 3"/>
          <p:cNvSpPr>
            <a:spLocks noGrp="1" noChangeArrowheads="1"/>
          </p:cNvSpPr>
          <p:nvPr>
            <p:ph type="body" sz="half" idx="1"/>
          </p:nvPr>
        </p:nvSpPr>
        <p:spPr>
          <a:xfrm>
            <a:off x="571472" y="1500174"/>
            <a:ext cx="3810000" cy="4114800"/>
          </a:xfrm>
        </p:spPr>
        <p:txBody>
          <a:bodyPr/>
          <a:lstStyle/>
          <a:p>
            <a:pPr>
              <a:buFontTx/>
              <a:buNone/>
            </a:pPr>
            <a:r>
              <a:rPr lang="en-GB" sz="3600" b="1" dirty="0">
                <a:solidFill>
                  <a:srgbClr val="0B4387"/>
                </a:solidFill>
              </a:rPr>
              <a:t>Pedagogy </a:t>
            </a:r>
          </a:p>
          <a:p>
            <a:r>
              <a:rPr lang="en-GB" sz="3600" b="1" dirty="0">
                <a:solidFill>
                  <a:srgbClr val="0B4387"/>
                </a:solidFill>
              </a:rPr>
              <a:t>.</a:t>
            </a:r>
          </a:p>
          <a:p>
            <a:r>
              <a:rPr lang="en-GB" sz="3600" b="1" dirty="0">
                <a:solidFill>
                  <a:srgbClr val="0B4387"/>
                </a:solidFill>
              </a:rPr>
              <a:t>.</a:t>
            </a:r>
          </a:p>
          <a:p>
            <a:r>
              <a:rPr lang="en-GB" sz="3600" b="1" dirty="0">
                <a:solidFill>
                  <a:srgbClr val="0B4387"/>
                </a:solidFill>
              </a:rPr>
              <a:t>.</a:t>
            </a:r>
          </a:p>
          <a:p>
            <a:r>
              <a:rPr lang="en-GB" sz="3600" b="1" dirty="0">
                <a:solidFill>
                  <a:srgbClr val="0B4387"/>
                </a:solidFill>
              </a:rPr>
              <a:t>.</a:t>
            </a:r>
          </a:p>
          <a:p>
            <a:r>
              <a:rPr lang="en-GB" sz="3600" b="1" dirty="0">
                <a:solidFill>
                  <a:srgbClr val="0B4387"/>
                </a:solidFill>
              </a:rPr>
              <a:t>.</a:t>
            </a:r>
          </a:p>
          <a:p>
            <a:endParaRPr lang="en-GB" sz="3600" b="1" dirty="0">
              <a:solidFill>
                <a:srgbClr val="0B4387"/>
              </a:solidFill>
            </a:endParaRPr>
          </a:p>
          <a:p>
            <a:endParaRPr lang="en-GB" dirty="0">
              <a:solidFill>
                <a:srgbClr val="0B4387"/>
              </a:solidFill>
            </a:endParaRPr>
          </a:p>
        </p:txBody>
      </p:sp>
      <p:sp>
        <p:nvSpPr>
          <p:cNvPr id="30724" name="Rectangle 4"/>
          <p:cNvSpPr>
            <a:spLocks noGrp="1" noChangeArrowheads="1"/>
          </p:cNvSpPr>
          <p:nvPr>
            <p:ph type="body" sz="half" idx="2"/>
          </p:nvPr>
        </p:nvSpPr>
        <p:spPr>
          <a:xfrm>
            <a:off x="4500562" y="1500174"/>
            <a:ext cx="4027487" cy="4114800"/>
          </a:xfrm>
        </p:spPr>
        <p:txBody>
          <a:bodyPr/>
          <a:lstStyle/>
          <a:p>
            <a:pPr>
              <a:lnSpc>
                <a:spcPct val="80000"/>
              </a:lnSpc>
              <a:buFontTx/>
              <a:buNone/>
            </a:pPr>
            <a:r>
              <a:rPr lang="en-GB" sz="3600" b="1" dirty="0" err="1">
                <a:solidFill>
                  <a:srgbClr val="0B4387"/>
                </a:solidFill>
              </a:rPr>
              <a:t>Androgogy</a:t>
            </a:r>
            <a:endParaRPr lang="en-GB" sz="3600" b="1" dirty="0">
              <a:solidFill>
                <a:srgbClr val="0B4387"/>
              </a:solidFill>
            </a:endParaRPr>
          </a:p>
          <a:p>
            <a:pPr>
              <a:lnSpc>
                <a:spcPct val="80000"/>
              </a:lnSpc>
            </a:pPr>
            <a:endParaRPr lang="en-GB" sz="3600" b="1" dirty="0">
              <a:solidFill>
                <a:srgbClr val="0B4387"/>
              </a:solidFill>
            </a:endParaRPr>
          </a:p>
          <a:p>
            <a:pPr>
              <a:lnSpc>
                <a:spcPct val="80000"/>
              </a:lnSpc>
            </a:pPr>
            <a:r>
              <a:rPr lang="en-GB" sz="3600" b="1" dirty="0">
                <a:solidFill>
                  <a:srgbClr val="0B4387"/>
                </a:solidFill>
              </a:rPr>
              <a:t>.</a:t>
            </a:r>
          </a:p>
          <a:p>
            <a:pPr>
              <a:lnSpc>
                <a:spcPct val="80000"/>
              </a:lnSpc>
            </a:pPr>
            <a:r>
              <a:rPr lang="en-GB" sz="3600" b="1" dirty="0">
                <a:solidFill>
                  <a:srgbClr val="0B4387"/>
                </a:solidFill>
              </a:rPr>
              <a:t>.</a:t>
            </a:r>
          </a:p>
          <a:p>
            <a:pPr>
              <a:lnSpc>
                <a:spcPct val="80000"/>
              </a:lnSpc>
            </a:pPr>
            <a:r>
              <a:rPr lang="en-GB" sz="3600" b="1" dirty="0">
                <a:solidFill>
                  <a:srgbClr val="0B4387"/>
                </a:solidFill>
              </a:rPr>
              <a:t>.</a:t>
            </a:r>
          </a:p>
          <a:p>
            <a:pPr>
              <a:lnSpc>
                <a:spcPct val="80000"/>
              </a:lnSpc>
            </a:pPr>
            <a:r>
              <a:rPr lang="en-GB" sz="3600" b="1" dirty="0">
                <a:solidFill>
                  <a:srgbClr val="0B4387"/>
                </a:solidFill>
              </a:rPr>
              <a:t>.</a:t>
            </a:r>
          </a:p>
          <a:p>
            <a:pPr>
              <a:lnSpc>
                <a:spcPct val="80000"/>
              </a:lnSpc>
            </a:pPr>
            <a:r>
              <a:rPr lang="en-GB" sz="3600" b="1" dirty="0">
                <a:solidFill>
                  <a:srgbClr val="0B4387"/>
                </a:solidFill>
              </a:rPr>
              <a:t>.</a:t>
            </a:r>
          </a:p>
          <a:p>
            <a:pPr>
              <a:lnSpc>
                <a:spcPct val="80000"/>
              </a:lnSpc>
              <a:buFontTx/>
              <a:buNone/>
            </a:pPr>
            <a:endParaRPr lang="en-GB" sz="3600" b="1" dirty="0">
              <a:solidFill>
                <a:srgbClr val="0B4387"/>
              </a:solidFill>
            </a:endParaRPr>
          </a:p>
        </p:txBody>
      </p:sp>
      <p:sp>
        <p:nvSpPr>
          <p:cNvPr id="30725" name="Text Box 5"/>
          <p:cNvSpPr txBox="1">
            <a:spLocks noChangeArrowheads="1"/>
          </p:cNvSpPr>
          <p:nvPr/>
        </p:nvSpPr>
        <p:spPr bwMode="auto">
          <a:xfrm>
            <a:off x="214282" y="5429264"/>
            <a:ext cx="2843213" cy="434975"/>
          </a:xfrm>
          <a:prstGeom prst="rect">
            <a:avLst/>
          </a:prstGeom>
          <a:noFill/>
          <a:ln w="38100">
            <a:solidFill>
              <a:schemeClr val="tx1"/>
            </a:solidFill>
            <a:miter lim="800000"/>
            <a:headEnd/>
            <a:tailEnd/>
          </a:ln>
          <a:effectLst/>
        </p:spPr>
        <p:txBody>
          <a:bodyPr>
            <a:spAutoFit/>
          </a:bodyPr>
          <a:lstStyle/>
          <a:p>
            <a:pPr>
              <a:spcBef>
                <a:spcPct val="50000"/>
              </a:spcBef>
            </a:pPr>
            <a:r>
              <a:rPr lang="en-GB" sz="2000" b="1">
                <a:solidFill>
                  <a:srgbClr val="FF3300"/>
                </a:solidFill>
              </a:rPr>
              <a:t>Occupation: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7158" y="0"/>
            <a:ext cx="8229600" cy="1143000"/>
          </a:xfrm>
        </p:spPr>
        <p:txBody>
          <a:bodyPr/>
          <a:lstStyle/>
          <a:p>
            <a:r>
              <a:rPr lang="en-US" sz="4000" dirty="0">
                <a:solidFill>
                  <a:srgbClr val="C00000"/>
                </a:solidFill>
              </a:rPr>
              <a:t>What is your teaching style?</a:t>
            </a:r>
            <a:endParaRPr lang="en-GB" sz="4000" dirty="0">
              <a:solidFill>
                <a:srgbClr val="C00000"/>
              </a:solidFill>
            </a:endParaRPr>
          </a:p>
        </p:txBody>
      </p:sp>
      <p:sp>
        <p:nvSpPr>
          <p:cNvPr id="83971" name="Rectangle 3"/>
          <p:cNvSpPr>
            <a:spLocks noGrp="1" noChangeArrowheads="1"/>
          </p:cNvSpPr>
          <p:nvPr>
            <p:ph type="body" sz="half" idx="1"/>
          </p:nvPr>
        </p:nvSpPr>
        <p:spPr>
          <a:xfrm>
            <a:off x="684213" y="1214422"/>
            <a:ext cx="3810000" cy="4114800"/>
          </a:xfrm>
        </p:spPr>
        <p:txBody>
          <a:bodyPr/>
          <a:lstStyle/>
          <a:p>
            <a:pPr>
              <a:lnSpc>
                <a:spcPct val="90000"/>
              </a:lnSpc>
              <a:buFontTx/>
              <a:buNone/>
            </a:pPr>
            <a:r>
              <a:rPr lang="en-GB" b="1" dirty="0">
                <a:solidFill>
                  <a:srgbClr val="0B4387"/>
                </a:solidFill>
              </a:rPr>
              <a:t>Pedagogy </a:t>
            </a:r>
          </a:p>
          <a:p>
            <a:pPr>
              <a:lnSpc>
                <a:spcPct val="90000"/>
              </a:lnSpc>
            </a:pPr>
            <a:endParaRPr lang="en-GB" b="1" dirty="0">
              <a:solidFill>
                <a:srgbClr val="FF3300"/>
              </a:solidFill>
            </a:endParaRPr>
          </a:p>
          <a:p>
            <a:pPr>
              <a:lnSpc>
                <a:spcPct val="90000"/>
              </a:lnSpc>
            </a:pPr>
            <a:r>
              <a:rPr lang="en-GB" sz="2000" dirty="0"/>
              <a:t>Compulsory</a:t>
            </a:r>
          </a:p>
          <a:p>
            <a:pPr>
              <a:lnSpc>
                <a:spcPct val="90000"/>
              </a:lnSpc>
            </a:pPr>
            <a:r>
              <a:rPr lang="en-GB" sz="2000" dirty="0"/>
              <a:t>teacher-centred</a:t>
            </a:r>
            <a:endParaRPr lang="en-US" sz="2000" dirty="0"/>
          </a:p>
          <a:p>
            <a:pPr>
              <a:lnSpc>
                <a:spcPct val="90000"/>
              </a:lnSpc>
            </a:pPr>
            <a:r>
              <a:rPr lang="en-GB" sz="2000" dirty="0"/>
              <a:t>minimal control by the learner</a:t>
            </a:r>
            <a:endParaRPr lang="en-US" sz="2000" dirty="0"/>
          </a:p>
          <a:p>
            <a:pPr>
              <a:lnSpc>
                <a:spcPct val="90000"/>
              </a:lnSpc>
            </a:pPr>
            <a:r>
              <a:rPr lang="en-US" sz="2000" dirty="0"/>
              <a:t>t</a:t>
            </a:r>
            <a:r>
              <a:rPr lang="en-GB" sz="2000" dirty="0"/>
              <a:t>raining for life</a:t>
            </a:r>
            <a:endParaRPr lang="en-US" sz="2000" dirty="0"/>
          </a:p>
          <a:p>
            <a:pPr>
              <a:lnSpc>
                <a:spcPct val="90000"/>
              </a:lnSpc>
            </a:pPr>
            <a:r>
              <a:rPr lang="en-GB" sz="2000" dirty="0"/>
              <a:t>encourages convergent thinking</a:t>
            </a:r>
            <a:endParaRPr lang="en-US" sz="2000" dirty="0"/>
          </a:p>
          <a:p>
            <a:pPr>
              <a:lnSpc>
                <a:spcPct val="90000"/>
              </a:lnSpc>
            </a:pPr>
            <a:r>
              <a:rPr lang="en-GB" sz="2000" dirty="0"/>
              <a:t>rote learning</a:t>
            </a:r>
            <a:endParaRPr lang="en-US" sz="2000" dirty="0"/>
          </a:p>
          <a:p>
            <a:pPr>
              <a:lnSpc>
                <a:spcPct val="90000"/>
              </a:lnSpc>
            </a:pPr>
            <a:r>
              <a:rPr lang="en-GB" sz="2000" dirty="0"/>
              <a:t>dependency on educator's learning</a:t>
            </a:r>
            <a:endParaRPr lang="en-US" sz="2000" dirty="0"/>
          </a:p>
          <a:p>
            <a:pPr>
              <a:lnSpc>
                <a:spcPct val="90000"/>
              </a:lnSpc>
            </a:pPr>
            <a:r>
              <a:rPr lang="en-GB" sz="2000" dirty="0"/>
              <a:t>imparting of information</a:t>
            </a:r>
            <a:endParaRPr lang="en-US" sz="2000" dirty="0"/>
          </a:p>
          <a:p>
            <a:pPr>
              <a:lnSpc>
                <a:spcPct val="90000"/>
              </a:lnSpc>
            </a:pPr>
            <a:endParaRPr lang="en-GB" sz="2000" dirty="0"/>
          </a:p>
          <a:p>
            <a:pPr>
              <a:lnSpc>
                <a:spcPct val="90000"/>
              </a:lnSpc>
            </a:pPr>
            <a:endParaRPr lang="en-GB" sz="2000" dirty="0"/>
          </a:p>
        </p:txBody>
      </p:sp>
      <p:sp>
        <p:nvSpPr>
          <p:cNvPr id="83972" name="Rectangle 4"/>
          <p:cNvSpPr>
            <a:spLocks noGrp="1" noChangeArrowheads="1"/>
          </p:cNvSpPr>
          <p:nvPr>
            <p:ph type="body" sz="half" idx="2"/>
          </p:nvPr>
        </p:nvSpPr>
        <p:spPr>
          <a:xfrm>
            <a:off x="4643438" y="1214422"/>
            <a:ext cx="4214842" cy="4114800"/>
          </a:xfrm>
        </p:spPr>
        <p:txBody>
          <a:bodyPr/>
          <a:lstStyle/>
          <a:p>
            <a:pPr>
              <a:lnSpc>
                <a:spcPct val="80000"/>
              </a:lnSpc>
              <a:buFontTx/>
              <a:buNone/>
            </a:pPr>
            <a:r>
              <a:rPr lang="en-GB" b="1" dirty="0" err="1">
                <a:solidFill>
                  <a:srgbClr val="0B4387"/>
                </a:solidFill>
              </a:rPr>
              <a:t>Androgogy</a:t>
            </a:r>
            <a:endParaRPr lang="en-GB" b="1" dirty="0">
              <a:solidFill>
                <a:srgbClr val="0B4387"/>
              </a:solidFill>
            </a:endParaRPr>
          </a:p>
          <a:p>
            <a:pPr>
              <a:lnSpc>
                <a:spcPct val="80000"/>
              </a:lnSpc>
            </a:pPr>
            <a:endParaRPr lang="en-GB" b="1" dirty="0">
              <a:solidFill>
                <a:srgbClr val="FF3300"/>
              </a:solidFill>
            </a:endParaRPr>
          </a:p>
          <a:p>
            <a:pPr>
              <a:lnSpc>
                <a:spcPct val="80000"/>
              </a:lnSpc>
            </a:pPr>
            <a:r>
              <a:rPr lang="en-GB" sz="2000" dirty="0"/>
              <a:t>Voluntary</a:t>
            </a:r>
            <a:endParaRPr lang="en-US" sz="2000" dirty="0"/>
          </a:p>
          <a:p>
            <a:pPr>
              <a:lnSpc>
                <a:spcPct val="80000"/>
              </a:lnSpc>
            </a:pPr>
            <a:r>
              <a:rPr lang="en-GB" sz="2000" dirty="0"/>
              <a:t>learner-orientated</a:t>
            </a:r>
            <a:endParaRPr lang="en-US" sz="2000" dirty="0"/>
          </a:p>
          <a:p>
            <a:pPr>
              <a:lnSpc>
                <a:spcPct val="80000"/>
              </a:lnSpc>
            </a:pPr>
            <a:r>
              <a:rPr lang="en-GB" sz="2000" dirty="0"/>
              <a:t>education as freedom</a:t>
            </a:r>
            <a:endParaRPr lang="en-US" sz="2000" dirty="0"/>
          </a:p>
          <a:p>
            <a:pPr>
              <a:lnSpc>
                <a:spcPct val="80000"/>
              </a:lnSpc>
            </a:pPr>
            <a:r>
              <a:rPr lang="en-GB" sz="2000" dirty="0"/>
              <a:t>assimilation of learning with life experience</a:t>
            </a:r>
            <a:endParaRPr lang="en-US" sz="2000" dirty="0"/>
          </a:p>
          <a:p>
            <a:pPr>
              <a:lnSpc>
                <a:spcPct val="80000"/>
              </a:lnSpc>
            </a:pPr>
            <a:r>
              <a:rPr lang="en-GB" sz="2000" dirty="0"/>
              <a:t>encourages divergent thinking</a:t>
            </a:r>
            <a:endParaRPr lang="en-US" sz="2000" dirty="0"/>
          </a:p>
          <a:p>
            <a:pPr>
              <a:lnSpc>
                <a:spcPct val="80000"/>
              </a:lnSpc>
            </a:pPr>
            <a:r>
              <a:rPr lang="en-GB" sz="2000" dirty="0"/>
              <a:t>active learning</a:t>
            </a:r>
            <a:endParaRPr lang="en-US" sz="2000" dirty="0"/>
          </a:p>
          <a:p>
            <a:pPr>
              <a:lnSpc>
                <a:spcPct val="80000"/>
              </a:lnSpc>
            </a:pPr>
            <a:r>
              <a:rPr lang="en-GB" sz="2000" dirty="0"/>
              <a:t>learning and teaching roles are blurred</a:t>
            </a:r>
            <a:endParaRPr lang="en-US" sz="2000" dirty="0"/>
          </a:p>
          <a:p>
            <a:pPr>
              <a:lnSpc>
                <a:spcPct val="80000"/>
              </a:lnSpc>
            </a:pPr>
            <a:r>
              <a:rPr lang="en-GB" sz="2000" dirty="0"/>
              <a:t>opens vistas for continuing learning and peer learning</a:t>
            </a:r>
            <a:endParaRPr lang="en-US" sz="2000" dirty="0"/>
          </a:p>
          <a:p>
            <a:pPr>
              <a:lnSpc>
                <a:spcPct val="80000"/>
              </a:lnSpc>
            </a:pPr>
            <a:r>
              <a:rPr lang="en-GB" sz="2000" dirty="0"/>
              <a:t>Uncertainty about the outcome, whatever the curriculum content</a:t>
            </a:r>
          </a:p>
          <a:p>
            <a:pPr>
              <a:lnSpc>
                <a:spcPct val="80000"/>
              </a:lnSpc>
            </a:pPr>
            <a:endParaRPr lang="en-GB" sz="2000" dirty="0"/>
          </a:p>
        </p:txBody>
      </p:sp>
      <p:sp>
        <p:nvSpPr>
          <p:cNvPr id="83973" name="Text Box 5"/>
          <p:cNvSpPr txBox="1">
            <a:spLocks noChangeArrowheads="1"/>
          </p:cNvSpPr>
          <p:nvPr/>
        </p:nvSpPr>
        <p:spPr bwMode="auto">
          <a:xfrm>
            <a:off x="0" y="6021388"/>
            <a:ext cx="2843213" cy="434975"/>
          </a:xfrm>
          <a:prstGeom prst="rect">
            <a:avLst/>
          </a:prstGeom>
          <a:noFill/>
          <a:ln w="38100">
            <a:solidFill>
              <a:schemeClr val="tx1"/>
            </a:solidFill>
            <a:miter lim="800000"/>
            <a:headEnd/>
            <a:tailEnd/>
          </a:ln>
          <a:effectLst/>
        </p:spPr>
        <p:txBody>
          <a:bodyPr>
            <a:spAutoFit/>
          </a:bodyPr>
          <a:lstStyle/>
          <a:p>
            <a:pPr>
              <a:spcBef>
                <a:spcPct val="50000"/>
              </a:spcBef>
            </a:pPr>
            <a:r>
              <a:rPr lang="en-GB" sz="2000" b="1">
                <a:solidFill>
                  <a:srgbClr val="FF3300"/>
                </a:solidFill>
              </a:rPr>
              <a:t>Occupation: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57158" y="357166"/>
            <a:ext cx="8358246" cy="762000"/>
          </a:xfrm>
        </p:spPr>
        <p:txBody>
          <a:bodyPr/>
          <a:lstStyle/>
          <a:p>
            <a:r>
              <a:rPr lang="en-GB" sz="4000" b="1" dirty="0"/>
              <a:t>Characteristics of Adult Learners</a:t>
            </a:r>
          </a:p>
        </p:txBody>
      </p:sp>
      <p:sp>
        <p:nvSpPr>
          <p:cNvPr id="48131" name="Rectangle 3"/>
          <p:cNvSpPr>
            <a:spLocks noGrp="1" noChangeArrowheads="1"/>
          </p:cNvSpPr>
          <p:nvPr>
            <p:ph type="body" idx="1"/>
          </p:nvPr>
        </p:nvSpPr>
        <p:spPr>
          <a:xfrm>
            <a:off x="428596" y="1357298"/>
            <a:ext cx="8029604" cy="4953000"/>
          </a:xfrm>
        </p:spPr>
        <p:txBody>
          <a:bodyPr/>
          <a:lstStyle/>
          <a:p>
            <a:pPr>
              <a:lnSpc>
                <a:spcPct val="80000"/>
              </a:lnSpc>
            </a:pPr>
            <a:r>
              <a:rPr lang="en-GB" sz="2400" b="1" dirty="0">
                <a:solidFill>
                  <a:srgbClr val="FF3300"/>
                </a:solidFill>
              </a:rPr>
              <a:t>Adult education is therefore most productive when:</a:t>
            </a:r>
          </a:p>
          <a:p>
            <a:pPr>
              <a:lnSpc>
                <a:spcPct val="80000"/>
              </a:lnSpc>
            </a:pPr>
            <a:endParaRPr lang="en-GB" sz="2400" b="1" dirty="0">
              <a:solidFill>
                <a:srgbClr val="FF3300"/>
              </a:solidFill>
            </a:endParaRPr>
          </a:p>
          <a:p>
            <a:pPr lvl="1">
              <a:lnSpc>
                <a:spcPct val="80000"/>
              </a:lnSpc>
            </a:pPr>
            <a:r>
              <a:rPr lang="en-GB" sz="2100" dirty="0"/>
              <a:t>The learners are engaged in the design of learning </a:t>
            </a:r>
            <a:endParaRPr lang="en-US" sz="2100" dirty="0"/>
          </a:p>
          <a:p>
            <a:pPr lvl="1">
              <a:lnSpc>
                <a:spcPct val="80000"/>
              </a:lnSpc>
            </a:pPr>
            <a:r>
              <a:rPr lang="en-GB" sz="2100" dirty="0"/>
              <a:t>The learners are encouraged to be self-directed  </a:t>
            </a:r>
            <a:endParaRPr lang="en-US" sz="2100" dirty="0"/>
          </a:p>
          <a:p>
            <a:pPr lvl="1">
              <a:lnSpc>
                <a:spcPct val="80000"/>
              </a:lnSpc>
            </a:pPr>
            <a:r>
              <a:rPr lang="en-GB" sz="2100" dirty="0"/>
              <a:t>The educator functions as a facilitator rather than a didactic instructor </a:t>
            </a:r>
            <a:endParaRPr lang="en-US" sz="2100" dirty="0"/>
          </a:p>
          <a:p>
            <a:pPr lvl="1">
              <a:lnSpc>
                <a:spcPct val="80000"/>
              </a:lnSpc>
            </a:pPr>
            <a:r>
              <a:rPr lang="en-GB" sz="2100" dirty="0"/>
              <a:t>The individual learners' needs and learning styles are taken into account  </a:t>
            </a:r>
            <a:endParaRPr lang="en-US" sz="2100" dirty="0"/>
          </a:p>
          <a:p>
            <a:pPr lvl="1">
              <a:lnSpc>
                <a:spcPct val="80000"/>
              </a:lnSpc>
            </a:pPr>
            <a:r>
              <a:rPr lang="en-GB" sz="2100" dirty="0"/>
              <a:t>A climate conducive to learning is established </a:t>
            </a:r>
            <a:endParaRPr lang="en-US" sz="2100" dirty="0"/>
          </a:p>
          <a:p>
            <a:pPr lvl="1">
              <a:lnSpc>
                <a:spcPct val="80000"/>
              </a:lnSpc>
            </a:pPr>
            <a:r>
              <a:rPr lang="en-GB" sz="2100" dirty="0"/>
              <a:t>The learner's past experiences are used in the learning process  </a:t>
            </a:r>
            <a:endParaRPr lang="en-US" sz="2100" dirty="0"/>
          </a:p>
          <a:p>
            <a:pPr lvl="1">
              <a:lnSpc>
                <a:spcPct val="80000"/>
              </a:lnSpc>
            </a:pPr>
            <a:r>
              <a:rPr lang="en-GB" sz="2100" dirty="0"/>
              <a:t>Learning activities seem to have some relevance to the learner's circumstances</a:t>
            </a:r>
            <a:r>
              <a:rPr lang="en-GB" sz="2400" dirty="0"/>
              <a:t> </a:t>
            </a:r>
            <a:r>
              <a:rPr lang="en-GB" sz="2400" b="1" dirty="0" smtClean="0"/>
              <a:t> </a:t>
            </a:r>
            <a:br>
              <a:rPr lang="en-GB" sz="2400" b="1" dirty="0" smtClean="0"/>
            </a:br>
            <a:r>
              <a:rPr lang="en-GB" sz="2400" b="1" dirty="0" smtClean="0"/>
              <a:t>      </a:t>
            </a:r>
            <a:br>
              <a:rPr lang="en-GB" sz="2400" b="1" dirty="0" smtClean="0"/>
            </a:br>
            <a:r>
              <a:rPr lang="en-GB" sz="2400" b="1" dirty="0" smtClean="0"/>
              <a:t>                                                           </a:t>
            </a:r>
            <a:r>
              <a:rPr lang="en-GB" sz="2400" i="1" dirty="0" smtClean="0">
                <a:solidFill>
                  <a:srgbClr val="0B4387"/>
                </a:solidFill>
              </a:rPr>
              <a:t>Rogers</a:t>
            </a:r>
            <a:endParaRPr lang="en-GB" sz="2400" i="1" dirty="0">
              <a:solidFill>
                <a:srgbClr val="0B4387"/>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5219</TotalTime>
  <Words>1152</Words>
  <Application>Microsoft Office PowerPoint</Application>
  <PresentationFormat>On-screen Show (4:3)</PresentationFormat>
  <Paragraphs>339</Paragraphs>
  <Slides>30</Slides>
  <Notes>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PowerPoint Presentation</vt:lpstr>
      <vt:lpstr>Aim.</vt:lpstr>
      <vt:lpstr>Objectives.</vt:lpstr>
      <vt:lpstr>PowerPoint Presentation</vt:lpstr>
      <vt:lpstr>Elements of Effective  Learning and Teaching</vt:lpstr>
      <vt:lpstr>Two Gogies!: Peda and Andro</vt:lpstr>
      <vt:lpstr>What is your teaching style?</vt:lpstr>
      <vt:lpstr>What is your teaching style?</vt:lpstr>
      <vt:lpstr>Characteristics of Adult Learners</vt:lpstr>
      <vt:lpstr>Adult education</vt:lpstr>
      <vt:lpstr>Characteristics of Adult Learners</vt:lpstr>
      <vt:lpstr>Learning Styles</vt:lpstr>
      <vt:lpstr>Learning Styles</vt:lpstr>
      <vt:lpstr>Learning Styles</vt:lpstr>
      <vt:lpstr>Learning Styles</vt:lpstr>
      <vt:lpstr>Learning Styles</vt:lpstr>
      <vt:lpstr>Learning Styles Exercise</vt:lpstr>
      <vt:lpstr>The Kolb Cycle The Experiential Learning Cycle </vt:lpstr>
      <vt:lpstr>The Kolb Cycle The Experiential Learning Cycle </vt:lpstr>
      <vt:lpstr>Learning Strategies </vt:lpstr>
      <vt:lpstr>PowerPoint Presentation</vt:lpstr>
      <vt:lpstr>Stages of Self-directed Learning</vt:lpstr>
      <vt:lpstr>  Stages of Self-directed Learning</vt:lpstr>
      <vt:lpstr>Stages of Self-directed Learning</vt:lpstr>
      <vt:lpstr>Summary: Learning Styles</vt:lpstr>
      <vt:lpstr>Pendleton's Rules (of feedback)</vt:lpstr>
      <vt:lpstr>Summary</vt:lpstr>
      <vt:lpstr>Kahlil Gibran 1883 - 1931</vt:lpstr>
      <vt:lpstr>Kahlil Gibran 1883 - 1931</vt:lpstr>
      <vt:lpstr>Characteristics of Adult Learners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Heads of Department away day, May 2008</dc:title>
  <dc:creator>John Dale</dc:creator>
  <cp:lastModifiedBy>user1</cp:lastModifiedBy>
  <cp:revision>171</cp:revision>
  <dcterms:created xsi:type="dcterms:W3CDTF">2008-05-05T08:42:05Z</dcterms:created>
  <dcterms:modified xsi:type="dcterms:W3CDTF">2013-05-24T08:11:51Z</dcterms:modified>
</cp:coreProperties>
</file>