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0"/>
  </p:notesMasterIdLst>
  <p:sldIdLst>
    <p:sldId id="277" r:id="rId2"/>
    <p:sldId id="275" r:id="rId3"/>
    <p:sldId id="271" r:id="rId4"/>
    <p:sldId id="257" r:id="rId5"/>
    <p:sldId id="278" r:id="rId6"/>
    <p:sldId id="259" r:id="rId7"/>
    <p:sldId id="261" r:id="rId8"/>
    <p:sldId id="27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85" autoAdjust="0"/>
    <p:restoredTop sz="94576" autoAdjust="0"/>
  </p:normalViewPr>
  <p:slideViewPr>
    <p:cSldViewPr>
      <p:cViewPr>
        <p:scale>
          <a:sx n="68" d="100"/>
          <a:sy n="68" d="100"/>
        </p:scale>
        <p:origin x="-1236" y="-2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02CA42-AF79-4A8E-8157-ABB8616F0D33}" type="datetimeFigureOut">
              <a:rPr lang="en-ZA" smtClean="0"/>
              <a:pPr/>
              <a:t>2013/05/24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0AB0F0-3EFE-4DB4-9B1A-EAAA4553C972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xmlns="" val="9327570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 pitchFamily="34" charset="-128"/>
            </a:endParaRPr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7E505E0-218C-4DAF-959B-0462907DCFE7}" type="slidenum">
              <a:rPr lang="en-US" smtClean="0">
                <a:latin typeface="Arial" charset="0"/>
              </a:rPr>
              <a:pPr/>
              <a:t>2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0AB0F0-3EFE-4DB4-9B1A-EAAA4553C972}" type="slidenum">
              <a:rPr lang="en-ZA" smtClean="0"/>
              <a:pPr/>
              <a:t>3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xmlns="" val="13671402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0AB0F0-3EFE-4DB4-9B1A-EAAA4553C972}" type="slidenum">
              <a:rPr lang="en-ZA" smtClean="0"/>
              <a:pPr/>
              <a:t>7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xmlns="" val="16319647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24CB-8138-4953-BA32-944755D3484C}" type="datetimeFigureOut">
              <a:rPr lang="en-ZA" smtClean="0"/>
              <a:pPr/>
              <a:t>2013/05/24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659ED-EE23-4553-9DFF-EE71E91F32A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24CB-8138-4953-BA32-944755D3484C}" type="datetimeFigureOut">
              <a:rPr lang="en-ZA" smtClean="0"/>
              <a:pPr/>
              <a:t>2013/05/24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659ED-EE23-4553-9DFF-EE71E91F32A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24CB-8138-4953-BA32-944755D3484C}" type="datetimeFigureOut">
              <a:rPr lang="en-ZA" smtClean="0"/>
              <a:pPr/>
              <a:t>2013/05/24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659ED-EE23-4553-9DFF-EE71E91F32A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24CB-8138-4953-BA32-944755D3484C}" type="datetimeFigureOut">
              <a:rPr lang="en-ZA" smtClean="0"/>
              <a:pPr/>
              <a:t>2013/05/24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659ED-EE23-4553-9DFF-EE71E91F32A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24CB-8138-4953-BA32-944755D3484C}" type="datetimeFigureOut">
              <a:rPr lang="en-ZA" smtClean="0"/>
              <a:pPr/>
              <a:t>2013/05/24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659ED-EE23-4553-9DFF-EE71E91F32A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24CB-8138-4953-BA32-944755D3484C}" type="datetimeFigureOut">
              <a:rPr lang="en-ZA" smtClean="0"/>
              <a:pPr/>
              <a:t>2013/05/24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659ED-EE23-4553-9DFF-EE71E91F32A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24CB-8138-4953-BA32-944755D3484C}" type="datetimeFigureOut">
              <a:rPr lang="en-ZA" smtClean="0"/>
              <a:pPr/>
              <a:t>2013/05/24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659ED-EE23-4553-9DFF-EE71E91F32A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24CB-8138-4953-BA32-944755D3484C}" type="datetimeFigureOut">
              <a:rPr lang="en-ZA" smtClean="0"/>
              <a:pPr/>
              <a:t>2013/05/24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659ED-EE23-4553-9DFF-EE71E91F32A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24CB-8138-4953-BA32-944755D3484C}" type="datetimeFigureOut">
              <a:rPr lang="en-ZA" smtClean="0"/>
              <a:pPr/>
              <a:t>2013/05/24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659ED-EE23-4553-9DFF-EE71E91F32A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24CB-8138-4953-BA32-944755D3484C}" type="datetimeFigureOut">
              <a:rPr lang="en-ZA" smtClean="0"/>
              <a:pPr/>
              <a:t>2013/05/24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659ED-EE23-4553-9DFF-EE71E91F32A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24CB-8138-4953-BA32-944755D3484C}" type="datetimeFigureOut">
              <a:rPr lang="en-ZA" smtClean="0"/>
              <a:pPr/>
              <a:t>2013/05/24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659ED-EE23-4553-9DFF-EE71E91F32A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6A24CB-8138-4953-BA32-944755D3484C}" type="datetimeFigureOut">
              <a:rPr lang="en-ZA" smtClean="0"/>
              <a:pPr/>
              <a:t>2013/05/24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4659ED-EE23-4553-9DFF-EE71E91F32A7}" type="slidenum">
              <a:rPr lang="en-ZA" smtClean="0"/>
              <a:pPr/>
              <a:t>‹#›</a:t>
            </a:fld>
            <a:endParaRPr lang="en-Z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568952" cy="2722314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Wide Latin" pitchFamily="18" charset="0"/>
              </a:rPr>
              <a:t/>
            </a:r>
            <a:br>
              <a:rPr lang="en-US" dirty="0" smtClean="0">
                <a:latin typeface="Wide Latin" pitchFamily="18" charset="0"/>
              </a:rPr>
            </a:br>
            <a:r>
              <a:rPr lang="en-US" dirty="0" smtClean="0">
                <a:latin typeface="Wide Latin" pitchFamily="18" charset="0"/>
              </a:rPr>
              <a:t/>
            </a:r>
            <a:br>
              <a:rPr lang="en-US" dirty="0" smtClean="0">
                <a:latin typeface="Wide Latin" pitchFamily="18" charset="0"/>
              </a:rPr>
            </a:br>
            <a:r>
              <a:rPr lang="en-US" dirty="0" smtClean="0">
                <a:latin typeface="Wide Latin" pitchFamily="18" charset="0"/>
              </a:rPr>
              <a:t>POST    PARTUM </a:t>
            </a:r>
            <a:r>
              <a:rPr lang="en-US" dirty="0" smtClean="0">
                <a:latin typeface="Wide Latin" pitchFamily="18" charset="0"/>
              </a:rPr>
              <a:t>HAEMORHAGE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221088"/>
            <a:ext cx="8229600" cy="2088272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BY</a:t>
            </a:r>
            <a:br>
              <a:rPr lang="en-US" sz="3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n-US" sz="3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Francis </a:t>
            </a:r>
            <a:r>
              <a:rPr lang="en-US" sz="3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r>
              <a:rPr lang="en-US" sz="3600" b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Mitungwi</a:t>
            </a:r>
            <a:r>
              <a:rPr lang="en-US" sz="3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en-US" sz="3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n-US" sz="3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Joseph </a:t>
            </a:r>
            <a:r>
              <a:rPr lang="en-US" sz="3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Kasola</a:t>
            </a:r>
            <a:r>
              <a:rPr lang="en-US" sz="3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en-US" sz="3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n-US" sz="3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Samuel </a:t>
            </a:r>
            <a:r>
              <a:rPr lang="en-US" sz="3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r>
              <a:rPr lang="en-US" sz="3600" b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Simfukwe</a:t>
            </a:r>
            <a:endParaRPr lang="en-US" sz="36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4114800" y="381000"/>
            <a:ext cx="4876800" cy="6248400"/>
          </a:xfrm>
        </p:spPr>
        <p:txBody>
          <a:bodyPr/>
          <a:lstStyle/>
          <a:p>
            <a:pPr eaLnBrk="1" hangingPunct="1"/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3840163"/>
          </a:xfrm>
        </p:spPr>
        <p:txBody>
          <a:bodyPr/>
          <a:lstStyle/>
          <a:p>
            <a:pPr eaLnBrk="1" hangingPunct="1"/>
            <a:endParaRPr lang="en-US" smtClean="0">
              <a:ea typeface="ＭＳ Ｐゴシック" pitchFamily="34" charset="-128"/>
            </a:endParaRPr>
          </a:p>
        </p:txBody>
      </p:sp>
      <p:pic>
        <p:nvPicPr>
          <p:cNvPr id="9220" name="Picture 2" descr="C:\Users\J. KASOLA\Pictures\76260_383769691703223_871021194_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219200"/>
            <a:ext cx="3927475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4267200" y="0"/>
            <a:ext cx="4876800" cy="6863417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YOU </a:t>
            </a:r>
            <a:r>
              <a:rPr lang="en-US" sz="36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HAVE TWO CHOICES  IN LIFE</a:t>
            </a:r>
            <a:br>
              <a:rPr lang="en-US" sz="36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</a:br>
            <a:endParaRPr lang="en-US" sz="3600" b="1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STAY </a:t>
            </a:r>
            <a:r>
              <a:rPr lang="en-US" sz="36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SINGLE AND BE MISERABLE </a:t>
            </a:r>
            <a:endParaRPr lang="en-US" sz="36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OR</a:t>
            </a:r>
            <a:r>
              <a:rPr lang="en-US" sz="36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/>
            </a:r>
            <a:br>
              <a:rPr lang="en-US" sz="36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</a:br>
            <a:endParaRPr lang="en-US" sz="3600" b="1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GET </a:t>
            </a:r>
            <a:r>
              <a:rPr lang="en-US" sz="36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MARRIED AND WISH YOU WERE DEAD</a:t>
            </a:r>
          </a:p>
        </p:txBody>
      </p:sp>
      <p:sp>
        <p:nvSpPr>
          <p:cNvPr id="9222" name="TextBox 11"/>
          <p:cNvSpPr txBox="1">
            <a:spLocks noChangeArrowheads="1"/>
          </p:cNvSpPr>
          <p:nvPr/>
        </p:nvSpPr>
        <p:spPr bwMode="auto">
          <a:xfrm>
            <a:off x="228600" y="457200"/>
            <a:ext cx="85344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dirty="0">
                <a:latin typeface="Wide Latin" pitchFamily="18" charset="0"/>
              </a:rPr>
              <a:t>TODAY’S  WORDS OF WISDOM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476671"/>
            <a:ext cx="7920880" cy="1296145"/>
          </a:xfrm>
        </p:spPr>
        <p:txBody>
          <a:bodyPr>
            <a:normAutofit fontScale="90000"/>
          </a:bodyPr>
          <a:lstStyle/>
          <a:p>
            <a:pPr algn="l"/>
            <a:r>
              <a:rPr lang="en-ZA" sz="2800" dirty="0" smtClean="0"/>
              <a:t>                   </a:t>
            </a:r>
            <a:r>
              <a:rPr lang="en-ZA" sz="4400" dirty="0" smtClean="0">
                <a:latin typeface="Wide Latin" pitchFamily="18" charset="0"/>
              </a:rPr>
              <a:t>OBJECTIVES</a:t>
            </a:r>
            <a:r>
              <a:rPr lang="en-ZA" sz="4400" dirty="0">
                <a:latin typeface="Wide Latin" pitchFamily="18" charset="0"/>
              </a:rPr>
              <a:t/>
            </a:r>
            <a:br>
              <a:rPr lang="en-ZA" sz="4400" dirty="0">
                <a:latin typeface="Wide Latin" pitchFamily="18" charset="0"/>
              </a:rPr>
            </a:br>
            <a:r>
              <a:rPr lang="en-ZA" sz="2800" dirty="0"/>
              <a:t/>
            </a:r>
            <a:br>
              <a:rPr lang="en-ZA" sz="2800" dirty="0"/>
            </a:br>
            <a:endParaRPr lang="en-ZA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1412776"/>
            <a:ext cx="8568952" cy="5184576"/>
          </a:xfrm>
        </p:spPr>
        <p:txBody>
          <a:bodyPr>
            <a:normAutofit/>
          </a:bodyPr>
          <a:lstStyle/>
          <a:p>
            <a:r>
              <a:rPr lang="en-ZA" sz="4800" b="1" dirty="0" smtClean="0">
                <a:solidFill>
                  <a:schemeClr val="tx1"/>
                </a:solidFill>
              </a:rPr>
              <a:t>By the end of the presentation, participants will be able to: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ZA" sz="4800" b="1" dirty="0" smtClean="0">
                <a:solidFill>
                  <a:schemeClr val="tx1"/>
                </a:solidFill>
              </a:rPr>
              <a:t> </a:t>
            </a:r>
            <a:r>
              <a:rPr lang="en-ZA" sz="4800" b="1" dirty="0">
                <a:solidFill>
                  <a:schemeClr val="tx1"/>
                </a:solidFill>
              </a:rPr>
              <a:t>D</a:t>
            </a:r>
            <a:r>
              <a:rPr lang="en-ZA" sz="4800" b="1" dirty="0" smtClean="0">
                <a:solidFill>
                  <a:schemeClr val="tx1"/>
                </a:solidFill>
              </a:rPr>
              <a:t>efine PPH.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ZA" sz="4800" b="1" dirty="0">
                <a:solidFill>
                  <a:schemeClr val="tx1"/>
                </a:solidFill>
              </a:rPr>
              <a:t> </a:t>
            </a:r>
            <a:r>
              <a:rPr lang="en-ZA" sz="4800" b="1" dirty="0" smtClean="0">
                <a:solidFill>
                  <a:schemeClr val="tx1"/>
                </a:solidFill>
              </a:rPr>
              <a:t>List risk factors of PPH.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ZA" sz="4800" b="1" dirty="0">
                <a:solidFill>
                  <a:schemeClr val="tx1"/>
                </a:solidFill>
              </a:rPr>
              <a:t> </a:t>
            </a:r>
            <a:r>
              <a:rPr lang="en-ZA" sz="4800" b="1" dirty="0" smtClean="0">
                <a:solidFill>
                  <a:schemeClr val="tx1"/>
                </a:solidFill>
              </a:rPr>
              <a:t>List  causes of PPH.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ZA" sz="4800" b="1" dirty="0" smtClean="0">
                <a:solidFill>
                  <a:schemeClr val="tx1"/>
                </a:solidFill>
              </a:rPr>
              <a:t> Prevent PPH.</a:t>
            </a:r>
          </a:p>
          <a:p>
            <a:pPr algn="l"/>
            <a:endParaRPr lang="en-ZA" sz="3200" dirty="0" smtClean="0"/>
          </a:p>
          <a:p>
            <a:endParaRPr lang="en-ZA" sz="3200" dirty="0"/>
          </a:p>
        </p:txBody>
      </p:sp>
    </p:spTree>
    <p:extLst>
      <p:ext uri="{BB962C8B-B14F-4D97-AF65-F5344CB8AC3E}">
        <p14:creationId xmlns:p14="http://schemas.microsoft.com/office/powerpoint/2010/main" xmlns="" val="757343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332657"/>
            <a:ext cx="7772400" cy="1080120"/>
          </a:xfrm>
        </p:spPr>
        <p:txBody>
          <a:bodyPr>
            <a:normAutofit/>
          </a:bodyPr>
          <a:lstStyle/>
          <a:p>
            <a:r>
              <a:rPr lang="en-ZA" dirty="0" smtClean="0">
                <a:latin typeface="Wide Latin" pitchFamily="18" charset="0"/>
              </a:rPr>
              <a:t>DEFINITION</a:t>
            </a:r>
            <a:endParaRPr lang="en-ZA" dirty="0">
              <a:latin typeface="Wide Lati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9512" y="1412776"/>
            <a:ext cx="8712968" cy="5445224"/>
          </a:xfrm>
        </p:spPr>
        <p:txBody>
          <a:bodyPr>
            <a:noAutofit/>
          </a:bodyPr>
          <a:lstStyle/>
          <a:p>
            <a:pPr marL="457200" indent="-457200" algn="l"/>
            <a:endParaRPr lang="en-ZA" dirty="0" smtClean="0"/>
          </a:p>
          <a:p>
            <a:pPr marL="457200" indent="-457200" algn="l">
              <a:buFont typeface="Wingdings" pitchFamily="2" charset="2"/>
              <a:buChar char="Ø"/>
            </a:pPr>
            <a:r>
              <a:rPr lang="en-ZA" dirty="0" smtClean="0"/>
              <a:t> </a:t>
            </a:r>
            <a:r>
              <a:rPr lang="en-ZA" sz="3200" dirty="0" smtClean="0">
                <a:solidFill>
                  <a:schemeClr val="tx1"/>
                </a:solidFill>
              </a:rPr>
              <a:t>Bleeding more than </a:t>
            </a:r>
            <a:r>
              <a:rPr lang="en-ZA" sz="3200" b="1" dirty="0" smtClean="0">
                <a:solidFill>
                  <a:schemeClr val="tx1"/>
                </a:solidFill>
              </a:rPr>
              <a:t>500</a:t>
            </a:r>
            <a:r>
              <a:rPr lang="en-ZA" sz="3200" dirty="0" smtClean="0">
                <a:solidFill>
                  <a:schemeClr val="tx1"/>
                </a:solidFill>
              </a:rPr>
              <a:t>mls following vaginal delivery and </a:t>
            </a:r>
            <a:r>
              <a:rPr lang="en-ZA" sz="3200" b="1" dirty="0" smtClean="0">
                <a:solidFill>
                  <a:schemeClr val="tx1"/>
                </a:solidFill>
              </a:rPr>
              <a:t>1000</a:t>
            </a:r>
            <a:r>
              <a:rPr lang="en-ZA" sz="3200" dirty="0" smtClean="0">
                <a:solidFill>
                  <a:schemeClr val="tx1"/>
                </a:solidFill>
              </a:rPr>
              <a:t>mls following c/s</a:t>
            </a:r>
            <a:r>
              <a:rPr lang="en-ZA" sz="3200" dirty="0" smtClean="0">
                <a:solidFill>
                  <a:schemeClr val="tx1"/>
                </a:solidFill>
              </a:rPr>
              <a:t>.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ZA" sz="3200" dirty="0" smtClean="0">
                <a:solidFill>
                  <a:schemeClr val="tx1"/>
                </a:solidFill>
              </a:rPr>
              <a:t>Constant trickling of blood after delivery</a:t>
            </a:r>
            <a:endParaRPr lang="en-ZA" sz="3200" dirty="0" smtClean="0">
              <a:solidFill>
                <a:schemeClr val="tx1"/>
              </a:solidFill>
            </a:endParaRPr>
          </a:p>
          <a:p>
            <a:pPr marL="457200" indent="-457200" algn="l">
              <a:buFont typeface="Wingdings" pitchFamily="2" charset="2"/>
              <a:buChar char="Ø"/>
            </a:pPr>
            <a:r>
              <a:rPr lang="en-ZA" sz="3200" dirty="0" smtClean="0">
                <a:solidFill>
                  <a:schemeClr val="tx1"/>
                </a:solidFill>
              </a:rPr>
              <a:t>Blood loss sufficient to cause hemodynamic instability</a:t>
            </a:r>
            <a:r>
              <a:rPr lang="en-ZA" sz="3200" dirty="0" smtClean="0">
                <a:solidFill>
                  <a:schemeClr val="tx1"/>
                </a:solidFill>
              </a:rPr>
              <a:t>.</a:t>
            </a:r>
          </a:p>
          <a:p>
            <a:pPr marL="457200" indent="-457200" algn="l"/>
            <a:endParaRPr lang="en-ZA" sz="3200" dirty="0" smtClean="0">
              <a:solidFill>
                <a:schemeClr val="tx1"/>
              </a:solidFill>
            </a:endParaRPr>
          </a:p>
          <a:p>
            <a:pPr marL="457200" indent="-457200" algn="l">
              <a:buFont typeface="Wingdings" pitchFamily="2" charset="2"/>
              <a:buChar char="Ø"/>
            </a:pPr>
            <a:r>
              <a:rPr lang="en-ZA" sz="3200" dirty="0" smtClean="0">
                <a:solidFill>
                  <a:schemeClr val="tx1"/>
                </a:solidFill>
              </a:rPr>
              <a:t> It is unpredictable – be prepared!</a:t>
            </a:r>
            <a:endParaRPr lang="en-ZA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95720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 smtClean="0">
                <a:latin typeface="Wide Latin" pitchFamily="18" charset="0"/>
              </a:rPr>
              <a:t>PPH    RISK FACTORS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en-ZA" sz="2800" dirty="0" smtClean="0"/>
              <a:t>Preeclampsia.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ZA" sz="2800" dirty="0" smtClean="0"/>
              <a:t> </a:t>
            </a:r>
            <a:r>
              <a:rPr lang="en-ZA" sz="2800" dirty="0" err="1" smtClean="0"/>
              <a:t>Nulliparity</a:t>
            </a:r>
            <a:r>
              <a:rPr lang="en-ZA" sz="2800" dirty="0" smtClean="0"/>
              <a:t>.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ZA" sz="2800" dirty="0" smtClean="0"/>
              <a:t> Multiple gestation.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ZA" sz="2800" dirty="0" smtClean="0"/>
              <a:t> Previous </a:t>
            </a:r>
            <a:r>
              <a:rPr lang="en-ZA" sz="2800" dirty="0" err="1" smtClean="0"/>
              <a:t>Cesarian</a:t>
            </a:r>
            <a:r>
              <a:rPr lang="en-ZA" sz="2800" dirty="0" smtClean="0"/>
              <a:t> section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ZA" sz="2800" dirty="0" smtClean="0"/>
              <a:t> Prolonged third stage (&gt;30min)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ZA" sz="2800" dirty="0" smtClean="0"/>
              <a:t> Assisted delivery.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ZA" sz="2800" dirty="0" smtClean="0"/>
              <a:t> Grand </a:t>
            </a:r>
            <a:r>
              <a:rPr lang="en-ZA" sz="2800" dirty="0" err="1" smtClean="0"/>
              <a:t>multiparity</a:t>
            </a:r>
            <a:r>
              <a:rPr lang="en-ZA" sz="2800" dirty="0" smtClean="0"/>
              <a:t>.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ZA" sz="2800" dirty="0" smtClean="0"/>
              <a:t> Placenta </a:t>
            </a:r>
            <a:r>
              <a:rPr lang="en-ZA" sz="2800" dirty="0" err="1" smtClean="0"/>
              <a:t>prevea</a:t>
            </a:r>
            <a:r>
              <a:rPr lang="en-ZA" sz="2800" dirty="0" smtClean="0"/>
              <a:t>.	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ZA" sz="2800" dirty="0" smtClean="0"/>
              <a:t> </a:t>
            </a:r>
            <a:r>
              <a:rPr lang="en-ZA" sz="2800" dirty="0" err="1" smtClean="0"/>
              <a:t>Polyhydramnious</a:t>
            </a:r>
            <a:r>
              <a:rPr lang="en-ZA" sz="2800" dirty="0" smtClean="0"/>
              <a:t>.	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ZA" sz="2800" dirty="0" smtClean="0"/>
              <a:t>Episiotomy.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9592" y="260649"/>
            <a:ext cx="7772400" cy="1008112"/>
          </a:xfrm>
        </p:spPr>
        <p:txBody>
          <a:bodyPr>
            <a:normAutofit fontScale="90000"/>
          </a:bodyPr>
          <a:lstStyle/>
          <a:p>
            <a:r>
              <a:rPr lang="en-ZA" dirty="0" smtClean="0">
                <a:latin typeface="Wide Latin" pitchFamily="18" charset="0"/>
              </a:rPr>
              <a:t>CAUSES OF PPH</a:t>
            </a:r>
            <a:endParaRPr lang="en-ZA" dirty="0">
              <a:latin typeface="Wide Lati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1700808"/>
            <a:ext cx="8568952" cy="4824536"/>
          </a:xfrm>
        </p:spPr>
        <p:txBody>
          <a:bodyPr>
            <a:normAutofit/>
          </a:bodyPr>
          <a:lstStyle/>
          <a:p>
            <a:pPr algn="just"/>
            <a:r>
              <a:rPr lang="en-ZA" sz="3600" b="1" dirty="0" smtClean="0">
                <a:solidFill>
                  <a:schemeClr val="tx1"/>
                </a:solidFill>
              </a:rPr>
              <a:t>Commonly known as 4Ts</a:t>
            </a:r>
          </a:p>
          <a:p>
            <a:pPr algn="just"/>
            <a:r>
              <a:rPr lang="en-ZA" sz="3600" b="1" dirty="0" smtClean="0">
                <a:solidFill>
                  <a:schemeClr val="tx1"/>
                </a:solidFill>
              </a:rPr>
              <a:t>Arranged according to frequency</a:t>
            </a:r>
          </a:p>
          <a:p>
            <a:pPr marL="457200" indent="-457200" algn="just">
              <a:buFont typeface="Wingdings" pitchFamily="2" charset="2"/>
              <a:buChar char="Ø"/>
            </a:pPr>
            <a:r>
              <a:rPr lang="en-ZA" sz="3600" b="1" dirty="0" smtClean="0">
                <a:solidFill>
                  <a:schemeClr val="tx1"/>
                </a:solidFill>
              </a:rPr>
              <a:t> Tone (70%)</a:t>
            </a:r>
          </a:p>
          <a:p>
            <a:pPr marL="457200" indent="-457200" algn="just">
              <a:buFont typeface="Wingdings" pitchFamily="2" charset="2"/>
              <a:buChar char="Ø"/>
            </a:pPr>
            <a:r>
              <a:rPr lang="en-ZA" sz="3600" b="1" dirty="0" smtClean="0">
                <a:solidFill>
                  <a:schemeClr val="tx1"/>
                </a:solidFill>
              </a:rPr>
              <a:t>Trauma (20%)</a:t>
            </a:r>
          </a:p>
          <a:p>
            <a:pPr marL="457200" indent="-457200" algn="just">
              <a:buFont typeface="Wingdings" pitchFamily="2" charset="2"/>
              <a:buChar char="Ø"/>
            </a:pPr>
            <a:r>
              <a:rPr lang="en-ZA" sz="3600" b="1" dirty="0" smtClean="0">
                <a:solidFill>
                  <a:schemeClr val="tx1"/>
                </a:solidFill>
              </a:rPr>
              <a:t>Tissue (9%)</a:t>
            </a:r>
          </a:p>
          <a:p>
            <a:pPr marL="457200" indent="-457200" algn="just">
              <a:buFont typeface="Wingdings" pitchFamily="2" charset="2"/>
              <a:buChar char="Ø"/>
            </a:pPr>
            <a:r>
              <a:rPr lang="en-ZA" sz="3600" b="1" dirty="0" smtClean="0">
                <a:solidFill>
                  <a:schemeClr val="tx1"/>
                </a:solidFill>
              </a:rPr>
              <a:t>Thrombin (1%)</a:t>
            </a:r>
          </a:p>
          <a:p>
            <a:pPr algn="just"/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xmlns="" val="3274467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512" y="260649"/>
            <a:ext cx="8712968" cy="1152127"/>
          </a:xfrm>
        </p:spPr>
        <p:txBody>
          <a:bodyPr>
            <a:normAutofit fontScale="90000"/>
          </a:bodyPr>
          <a:lstStyle/>
          <a:p>
            <a:r>
              <a:rPr lang="en-ZA" dirty="0" smtClean="0">
                <a:latin typeface="Wide Latin" pitchFamily="18" charset="0"/>
              </a:rPr>
              <a:t>PPH PREVENTION</a:t>
            </a:r>
            <a:endParaRPr lang="en-ZA" dirty="0">
              <a:latin typeface="Wide Lati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556792"/>
            <a:ext cx="9144000" cy="5301208"/>
          </a:xfrm>
        </p:spPr>
        <p:txBody>
          <a:bodyPr>
            <a:noAutofit/>
          </a:bodyPr>
          <a:lstStyle/>
          <a:p>
            <a:pPr marL="457200" indent="-457200" algn="l">
              <a:buFont typeface="Wingdings" pitchFamily="2" charset="2"/>
              <a:buChar char="Ø"/>
            </a:pPr>
            <a:r>
              <a:rPr lang="en-ZA" sz="3600" dirty="0" smtClean="0"/>
              <a:t> </a:t>
            </a:r>
            <a:r>
              <a:rPr lang="en-ZA" sz="3200" b="1" dirty="0" smtClean="0">
                <a:solidFill>
                  <a:schemeClr val="tx1"/>
                </a:solidFill>
              </a:rPr>
              <a:t>Treat anaemia during prenatal care.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ZA" sz="3200" b="1" dirty="0" smtClean="0">
                <a:solidFill>
                  <a:schemeClr val="tx1"/>
                </a:solidFill>
              </a:rPr>
              <a:t> Avoid routine episiotomy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ZA" sz="3200" b="1" dirty="0" smtClean="0">
                <a:solidFill>
                  <a:schemeClr val="tx1"/>
                </a:solidFill>
              </a:rPr>
              <a:t> Actively manage third stage of labour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ZA" sz="3200" b="1" dirty="0" smtClean="0">
                <a:solidFill>
                  <a:schemeClr val="tx1"/>
                </a:solidFill>
              </a:rPr>
              <a:t> Re-examine after completing delivery paperwork.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ZA" sz="3200" b="1" dirty="0" smtClean="0">
                <a:solidFill>
                  <a:schemeClr val="tx1"/>
                </a:solidFill>
              </a:rPr>
              <a:t>Give Misoprostol 600 mcg </a:t>
            </a:r>
            <a:r>
              <a:rPr lang="en-ZA" sz="3200" b="1" dirty="0" err="1" smtClean="0">
                <a:solidFill>
                  <a:schemeClr val="tx1"/>
                </a:solidFill>
              </a:rPr>
              <a:t>po</a:t>
            </a:r>
            <a:r>
              <a:rPr lang="en-ZA" sz="3200" b="1" dirty="0" smtClean="0">
                <a:solidFill>
                  <a:schemeClr val="tx1"/>
                </a:solidFill>
              </a:rPr>
              <a:t> to every woman with risk factor of PPH after </a:t>
            </a:r>
            <a:r>
              <a:rPr lang="en-ZA" sz="3200" b="1" dirty="0">
                <a:solidFill>
                  <a:schemeClr val="tx1"/>
                </a:solidFill>
              </a:rPr>
              <a:t>the active management of third stage of </a:t>
            </a:r>
            <a:r>
              <a:rPr lang="en-ZA" sz="3200" b="1" dirty="0" smtClean="0">
                <a:solidFill>
                  <a:schemeClr val="tx1"/>
                </a:solidFill>
              </a:rPr>
              <a:t>labour</a:t>
            </a:r>
            <a:endParaRPr lang="en-ZA" sz="3200" b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62447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89154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nl-NL" dirty="0" smtClean="0">
                <a:latin typeface="Wide Latin" pitchFamily="18" charset="0"/>
              </a:rPr>
              <a:t>TEAM </a:t>
            </a:r>
            <a:r>
              <a:rPr lang="nl-NL" dirty="0" smtClean="0">
                <a:latin typeface="Wide Latin" pitchFamily="18" charset="0"/>
              </a:rPr>
              <a:t> WORK </a:t>
            </a:r>
            <a:r>
              <a:rPr lang="nl-NL" dirty="0" smtClean="0">
                <a:latin typeface="Wide Latin" pitchFamily="18" charset="0"/>
              </a:rPr>
              <a:t>NEEDED </a:t>
            </a:r>
            <a:r>
              <a:rPr lang="nl-NL" dirty="0" smtClean="0">
                <a:latin typeface="Wide Latin" pitchFamily="18" charset="0"/>
              </a:rPr>
              <a:t>IN  PPH </a:t>
            </a:r>
            <a:endParaRPr lang="nl-NL" dirty="0" smtClean="0">
              <a:latin typeface="Wide Latin" pitchFamily="18" charset="0"/>
            </a:endParaRPr>
          </a:p>
        </p:txBody>
      </p:sp>
      <p:pic>
        <p:nvPicPr>
          <p:cNvPr id="44035" name="Picture 2" descr="animals_attacking_cars_1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38250" y="1691481"/>
            <a:ext cx="6667500" cy="43434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483</TotalTime>
  <Words>203</Words>
  <Application>Microsoft Office PowerPoint</Application>
  <PresentationFormat>On-screen Show (4:3)</PresentationFormat>
  <Paragraphs>50</Paragraphs>
  <Slides>8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  POST    PARTUM HAEMORHAGE</vt:lpstr>
      <vt:lpstr>Slide 2</vt:lpstr>
      <vt:lpstr>                   OBJECTIVES  </vt:lpstr>
      <vt:lpstr>DEFINITION</vt:lpstr>
      <vt:lpstr>PPH    RISK FACTORS</vt:lpstr>
      <vt:lpstr>CAUSES OF PPH</vt:lpstr>
      <vt:lpstr>PPH PREVENTION</vt:lpstr>
      <vt:lpstr>TEAM  WORK NEEDED IN  PPH 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POSTPARTUM HEMORRHAGE (PPH)</dc:title>
  <dc:creator>ismail - [2010]</dc:creator>
  <cp:lastModifiedBy>Kasola</cp:lastModifiedBy>
  <cp:revision>60</cp:revision>
  <dcterms:created xsi:type="dcterms:W3CDTF">2012-04-20T20:58:14Z</dcterms:created>
  <dcterms:modified xsi:type="dcterms:W3CDTF">2013-05-24T18:49:15Z</dcterms:modified>
</cp:coreProperties>
</file>