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9" r:id="rId27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0B4387"/>
    <a:srgbClr val="C78627"/>
    <a:srgbClr val="062346"/>
    <a:srgbClr val="09366D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78418" autoAdjust="0"/>
  </p:normalViewPr>
  <p:slideViewPr>
    <p:cSldViewPr>
      <p:cViewPr varScale="1">
        <p:scale>
          <a:sx n="39" d="100"/>
          <a:sy n="39" d="100"/>
        </p:scale>
        <p:origin x="-8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1956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 defTabSz="915988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 defTabSz="915988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 smtClean="0"/>
            </a:lvl1pPr>
          </a:lstStyle>
          <a:p>
            <a:pPr>
              <a:defRPr/>
            </a:pPr>
            <a:fld id="{A29590A4-37EA-491C-8A74-7E15A2BADF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240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 defTabSz="915988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 defTabSz="915988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 smtClean="0"/>
            </a:lvl1pPr>
          </a:lstStyle>
          <a:p>
            <a:pPr>
              <a:defRPr/>
            </a:pPr>
            <a:fld id="{39977037-415C-4D63-AA02-383515C88D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1605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24290B-7B96-428C-AD41-751FEEACCA3B}" type="slidenum">
              <a:rPr lang="en-GB"/>
              <a:pPr/>
              <a:t>1</a:t>
            </a:fld>
            <a:endParaRPr lang="en-GB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7088" y="4714417"/>
            <a:ext cx="4983499" cy="4467151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69EDB-80ED-409E-80B9-FD62383F9C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4340F-8059-47A5-8EB6-3C1E2B3059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13C47-1574-4D51-A98E-1BC37C8C4D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01020-01D0-4369-945F-EF983244CD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172C1-0EEB-449D-9A7C-6C13E7CCEA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8FDDC-0741-424A-A42A-C34FBFA093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4714884"/>
            <a:ext cx="1105390" cy="1144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BD2D4-5020-4E42-B066-EFBD819CDB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82846-08B5-4D6D-A458-050A8366B8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0CC12-BF8E-4F1B-A536-9C4757A3B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776E9-0ACA-41FB-A840-2804D4811A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4DA70-70BA-4B48-AF1B-80C90DFBDC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27C9B-2A3E-434E-8B30-5AD90F94D5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0936F-9BCF-4AC8-9051-F57838F39D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736276A6-DF11-4C2D-85A3-356882B9D5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9366D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9366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9366D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9366D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9366D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9366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8625"/>
            <a:ext cx="9144000" cy="2269375"/>
          </a:xfrm>
          <a:prstGeom prst="rect">
            <a:avLst/>
          </a:prstGeom>
          <a:noFill/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762000" y="1981200"/>
            <a:ext cx="74676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GB"/>
          </a:p>
          <a:p>
            <a:pPr algn="ctr" eaLnBrk="0" hangingPunct="0">
              <a:spcBef>
                <a:spcPct val="50000"/>
              </a:spcBef>
            </a:pPr>
            <a:endParaRPr lang="en-GB" sz="280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85720" y="357166"/>
            <a:ext cx="8686800" cy="2970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5400" b="1" dirty="0">
                <a:solidFill>
                  <a:srgbClr val="C00000"/>
                </a:solidFill>
              </a:rPr>
              <a:t>Small Group Teaching</a:t>
            </a:r>
          </a:p>
          <a:p>
            <a:pPr algn="ctr" eaLnBrk="0" hangingPunct="0">
              <a:spcBef>
                <a:spcPct val="50000"/>
              </a:spcBef>
            </a:pPr>
            <a:endParaRPr lang="en-GB" b="1" dirty="0"/>
          </a:p>
          <a:p>
            <a:pPr algn="ctr" eaLnBrk="0" hangingPunct="0"/>
            <a:r>
              <a:rPr lang="en-GB" sz="3600" b="1" dirty="0"/>
              <a:t>Vinod Patel </a:t>
            </a:r>
            <a:r>
              <a:rPr lang="en-GB" sz="3600" b="1" dirty="0" smtClean="0"/>
              <a:t>Bernadette O’Hare</a:t>
            </a:r>
            <a:endParaRPr lang="en-GB" sz="3600" b="1" dirty="0"/>
          </a:p>
          <a:p>
            <a:pPr algn="ctr" eaLnBrk="0" hangingPunct="0"/>
            <a:endParaRPr lang="en-GB" sz="1800" b="1" dirty="0"/>
          </a:p>
          <a:p>
            <a:pPr algn="ctr" eaLnBrk="0" hangingPunct="0"/>
            <a:endParaRPr lang="en-GB" sz="3200" b="1" dirty="0">
              <a:solidFill>
                <a:schemeClr val="bg1"/>
              </a:solidFill>
            </a:endParaRPr>
          </a:p>
          <a:p>
            <a:pPr algn="ctr" eaLnBrk="0" hangingPunct="0"/>
            <a:endParaRPr lang="en-GB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en-US" dirty="0"/>
              <a:t>Small Group Teaching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53995" y="2239951"/>
            <a:ext cx="6884987" cy="4348162"/>
            <a:chOff x="432" y="1379"/>
            <a:chExt cx="3744" cy="2520"/>
          </a:xfrm>
        </p:grpSpPr>
        <p:sp>
          <p:nvSpPr>
            <p:cNvPr id="164868" name="Rectangle 4"/>
            <p:cNvSpPr>
              <a:spLocks noChangeArrowheads="1"/>
            </p:cNvSpPr>
            <p:nvPr/>
          </p:nvSpPr>
          <p:spPr bwMode="auto">
            <a:xfrm>
              <a:off x="1372" y="3460"/>
              <a:ext cx="60" cy="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endParaRPr lang="en-US" sz="140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164869" name="Rectangle 5"/>
            <p:cNvSpPr>
              <a:spLocks noChangeArrowheads="1"/>
            </p:cNvSpPr>
            <p:nvPr/>
          </p:nvSpPr>
          <p:spPr bwMode="auto">
            <a:xfrm>
              <a:off x="3552" y="3489"/>
              <a:ext cx="11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endParaRPr lang="en-US" sz="140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164870" name="Rectangle 6"/>
            <p:cNvSpPr>
              <a:spLocks noChangeArrowheads="1"/>
            </p:cNvSpPr>
            <p:nvPr/>
          </p:nvSpPr>
          <p:spPr bwMode="auto">
            <a:xfrm>
              <a:off x="3998" y="3489"/>
              <a:ext cx="11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endParaRPr lang="en-US" sz="280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164871" name="Line 7"/>
            <p:cNvSpPr>
              <a:spLocks noChangeShapeType="1"/>
            </p:cNvSpPr>
            <p:nvPr/>
          </p:nvSpPr>
          <p:spPr bwMode="auto">
            <a:xfrm>
              <a:off x="878" y="1460"/>
              <a:ext cx="0" cy="19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64872" name="Text Box 8"/>
            <p:cNvSpPr txBox="1">
              <a:spLocks noChangeArrowheads="1"/>
            </p:cNvSpPr>
            <p:nvPr/>
          </p:nvSpPr>
          <p:spPr bwMode="auto">
            <a:xfrm>
              <a:off x="2482" y="3655"/>
              <a:ext cx="714" cy="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 b="1">
                <a:latin typeface="Tahoma" pitchFamily="34" charset="0"/>
              </a:endParaRPr>
            </a:p>
          </p:txBody>
        </p:sp>
        <p:sp>
          <p:nvSpPr>
            <p:cNvPr id="164873" name="Rectangle 9"/>
            <p:cNvSpPr>
              <a:spLocks noChangeArrowheads="1"/>
            </p:cNvSpPr>
            <p:nvPr/>
          </p:nvSpPr>
          <p:spPr bwMode="auto">
            <a:xfrm>
              <a:off x="432" y="1951"/>
              <a:ext cx="356" cy="97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400">
                <a:latin typeface="Tahoma" pitchFamily="34" charset="0"/>
              </a:endParaRPr>
            </a:p>
          </p:txBody>
        </p:sp>
        <p:sp>
          <p:nvSpPr>
            <p:cNvPr id="164874" name="Line 10"/>
            <p:cNvSpPr>
              <a:spLocks noChangeShapeType="1"/>
            </p:cNvSpPr>
            <p:nvPr/>
          </p:nvSpPr>
          <p:spPr bwMode="auto">
            <a:xfrm>
              <a:off x="2036" y="1541"/>
              <a:ext cx="0" cy="1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64875" name="Text Box 11"/>
            <p:cNvSpPr txBox="1">
              <a:spLocks noChangeArrowheads="1"/>
            </p:cNvSpPr>
            <p:nvPr/>
          </p:nvSpPr>
          <p:spPr bwMode="auto">
            <a:xfrm>
              <a:off x="1769" y="1379"/>
              <a:ext cx="570" cy="17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400">
                  <a:latin typeface="Tahoma" pitchFamily="34" charset="0"/>
                </a:rPr>
                <a:t>Point 2</a:t>
              </a:r>
            </a:p>
          </p:txBody>
        </p:sp>
        <p:sp>
          <p:nvSpPr>
            <p:cNvPr id="164876" name="Line 12"/>
            <p:cNvSpPr>
              <a:spLocks noChangeShapeType="1"/>
            </p:cNvSpPr>
            <p:nvPr/>
          </p:nvSpPr>
          <p:spPr bwMode="auto">
            <a:xfrm>
              <a:off x="2546" y="1550"/>
              <a:ext cx="0" cy="1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64877" name="Text Box 13"/>
            <p:cNvSpPr txBox="1">
              <a:spLocks noChangeArrowheads="1"/>
            </p:cNvSpPr>
            <p:nvPr/>
          </p:nvSpPr>
          <p:spPr bwMode="auto">
            <a:xfrm>
              <a:off x="2304" y="1379"/>
              <a:ext cx="535" cy="16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400">
                  <a:latin typeface="Tahoma" pitchFamily="34" charset="0"/>
                </a:rPr>
                <a:t>Point 3</a:t>
              </a:r>
            </a:p>
          </p:txBody>
        </p:sp>
        <p:sp>
          <p:nvSpPr>
            <p:cNvPr id="164878" name="Line 14"/>
            <p:cNvSpPr>
              <a:spLocks noChangeShapeType="1"/>
            </p:cNvSpPr>
            <p:nvPr/>
          </p:nvSpPr>
          <p:spPr bwMode="auto">
            <a:xfrm>
              <a:off x="2928" y="1541"/>
              <a:ext cx="0" cy="1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64879" name="Text Box 15"/>
            <p:cNvSpPr txBox="1">
              <a:spLocks noChangeArrowheads="1"/>
            </p:cNvSpPr>
            <p:nvPr/>
          </p:nvSpPr>
          <p:spPr bwMode="auto">
            <a:xfrm>
              <a:off x="2750" y="1379"/>
              <a:ext cx="534" cy="16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400">
                  <a:latin typeface="Tahoma" pitchFamily="34" charset="0"/>
                </a:rPr>
                <a:t>Point  4</a:t>
              </a:r>
            </a:p>
          </p:txBody>
        </p:sp>
        <p:sp>
          <p:nvSpPr>
            <p:cNvPr id="164880" name="Line 16"/>
            <p:cNvSpPr>
              <a:spLocks noChangeShapeType="1"/>
            </p:cNvSpPr>
            <p:nvPr/>
          </p:nvSpPr>
          <p:spPr bwMode="auto">
            <a:xfrm>
              <a:off x="3463" y="1541"/>
              <a:ext cx="0" cy="1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64881" name="Text Box 17"/>
            <p:cNvSpPr txBox="1">
              <a:spLocks noChangeArrowheads="1"/>
            </p:cNvSpPr>
            <p:nvPr/>
          </p:nvSpPr>
          <p:spPr bwMode="auto">
            <a:xfrm>
              <a:off x="3196" y="1379"/>
              <a:ext cx="534" cy="16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400">
                  <a:latin typeface="Tahoma" pitchFamily="34" charset="0"/>
                </a:rPr>
                <a:t>Point 5</a:t>
              </a:r>
            </a:p>
          </p:txBody>
        </p:sp>
        <p:grpSp>
          <p:nvGrpSpPr>
            <p:cNvPr id="3" name="Group 18"/>
            <p:cNvGrpSpPr>
              <a:grpSpLocks/>
            </p:cNvGrpSpPr>
            <p:nvPr/>
          </p:nvGrpSpPr>
          <p:grpSpPr bwMode="auto">
            <a:xfrm>
              <a:off x="878" y="3408"/>
              <a:ext cx="3199" cy="185"/>
              <a:chOff x="2520" y="13140"/>
              <a:chExt cx="6300" cy="390"/>
            </a:xfrm>
          </p:grpSpPr>
          <p:sp>
            <p:nvSpPr>
              <p:cNvPr id="164883" name="Line 19"/>
              <p:cNvSpPr>
                <a:spLocks noChangeShapeType="1"/>
              </p:cNvSpPr>
              <p:nvPr/>
            </p:nvSpPr>
            <p:spPr bwMode="auto">
              <a:xfrm>
                <a:off x="2520" y="13140"/>
                <a:ext cx="630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4884" name="Line 20"/>
              <p:cNvSpPr>
                <a:spLocks noChangeShapeType="1"/>
              </p:cNvSpPr>
              <p:nvPr/>
            </p:nvSpPr>
            <p:spPr bwMode="auto">
              <a:xfrm>
                <a:off x="4461" y="13140"/>
                <a:ext cx="2" cy="4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4885" name="Line 21"/>
              <p:cNvSpPr>
                <a:spLocks noChangeShapeType="1"/>
              </p:cNvSpPr>
              <p:nvPr/>
            </p:nvSpPr>
            <p:spPr bwMode="auto">
              <a:xfrm>
                <a:off x="5364" y="13140"/>
                <a:ext cx="2" cy="4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4886" name="Line 22"/>
              <p:cNvSpPr>
                <a:spLocks noChangeShapeType="1"/>
              </p:cNvSpPr>
              <p:nvPr/>
            </p:nvSpPr>
            <p:spPr bwMode="auto">
              <a:xfrm>
                <a:off x="6251" y="13140"/>
                <a:ext cx="2" cy="4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4887" name="Line 23"/>
              <p:cNvSpPr>
                <a:spLocks noChangeShapeType="1"/>
              </p:cNvSpPr>
              <p:nvPr/>
            </p:nvSpPr>
            <p:spPr bwMode="auto">
              <a:xfrm>
                <a:off x="7138" y="13140"/>
                <a:ext cx="2" cy="4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4888" name="Rectangle 24"/>
              <p:cNvSpPr>
                <a:spLocks noChangeArrowheads="1"/>
              </p:cNvSpPr>
              <p:nvPr/>
            </p:nvSpPr>
            <p:spPr bwMode="auto">
              <a:xfrm>
                <a:off x="4316" y="13254"/>
                <a:ext cx="241" cy="2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0" hangingPunct="0"/>
                <a:endParaRPr lang="en-US" sz="280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164889" name="Rectangle 25"/>
              <p:cNvSpPr>
                <a:spLocks noChangeArrowheads="1"/>
              </p:cNvSpPr>
              <p:nvPr/>
            </p:nvSpPr>
            <p:spPr bwMode="auto">
              <a:xfrm>
                <a:off x="5217" y="13254"/>
                <a:ext cx="241" cy="2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0" hangingPunct="0"/>
                <a:endParaRPr lang="en-US" sz="280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164890" name="Rectangle 26"/>
              <p:cNvSpPr>
                <a:spLocks noChangeArrowheads="1"/>
              </p:cNvSpPr>
              <p:nvPr/>
            </p:nvSpPr>
            <p:spPr bwMode="auto">
              <a:xfrm>
                <a:off x="6104" y="13254"/>
                <a:ext cx="241" cy="2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0" hangingPunct="0"/>
                <a:endParaRPr lang="en-US" sz="140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164891" name="Rectangle 27"/>
              <p:cNvSpPr>
                <a:spLocks noChangeArrowheads="1"/>
              </p:cNvSpPr>
              <p:nvPr/>
            </p:nvSpPr>
            <p:spPr bwMode="auto">
              <a:xfrm>
                <a:off x="6973" y="13254"/>
                <a:ext cx="241" cy="2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0" hangingPunct="0"/>
                <a:endParaRPr lang="en-US" sz="140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</p:grpSp>
        <p:grpSp>
          <p:nvGrpSpPr>
            <p:cNvPr id="4" name="Group 28"/>
            <p:cNvGrpSpPr>
              <a:grpSpLocks/>
            </p:cNvGrpSpPr>
            <p:nvPr/>
          </p:nvGrpSpPr>
          <p:grpSpPr bwMode="auto">
            <a:xfrm>
              <a:off x="1412" y="1693"/>
              <a:ext cx="2676" cy="1704"/>
              <a:chOff x="3531" y="4260"/>
              <a:chExt cx="6690" cy="4261"/>
            </a:xfrm>
          </p:grpSpPr>
          <p:grpSp>
            <p:nvGrpSpPr>
              <p:cNvPr id="5" name="Group 29"/>
              <p:cNvGrpSpPr>
                <a:grpSpLocks/>
              </p:cNvGrpSpPr>
              <p:nvPr/>
            </p:nvGrpSpPr>
            <p:grpSpPr bwMode="auto">
              <a:xfrm>
                <a:off x="3531" y="4260"/>
                <a:ext cx="1118" cy="4261"/>
                <a:chOff x="3600" y="9360"/>
                <a:chExt cx="903" cy="3780"/>
              </a:xfrm>
            </p:grpSpPr>
            <p:sp>
              <p:nvSpPr>
                <p:cNvPr id="164894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4500" y="9540"/>
                  <a:ext cx="0" cy="36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4895" name="AutoShape 31"/>
                <p:cNvSpPr>
                  <a:spLocks noChangeArrowheads="1"/>
                </p:cNvSpPr>
                <p:nvPr/>
              </p:nvSpPr>
              <p:spPr bwMode="auto">
                <a:xfrm rot="-5485420">
                  <a:off x="3872" y="9088"/>
                  <a:ext cx="360" cy="903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4896" name="Rectangle 32"/>
                <p:cNvSpPr>
                  <a:spLocks noChangeArrowheads="1"/>
                </p:cNvSpPr>
                <p:nvPr/>
              </p:nvSpPr>
              <p:spPr bwMode="auto">
                <a:xfrm>
                  <a:off x="3600" y="9540"/>
                  <a:ext cx="900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4897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3600" y="9540"/>
                  <a:ext cx="0" cy="36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6" name="Group 34"/>
              <p:cNvGrpSpPr>
                <a:grpSpLocks/>
              </p:cNvGrpSpPr>
              <p:nvPr/>
            </p:nvGrpSpPr>
            <p:grpSpPr bwMode="auto">
              <a:xfrm>
                <a:off x="4646" y="4260"/>
                <a:ext cx="1118" cy="4261"/>
                <a:chOff x="3600" y="9360"/>
                <a:chExt cx="903" cy="3780"/>
              </a:xfrm>
            </p:grpSpPr>
            <p:sp>
              <p:nvSpPr>
                <p:cNvPr id="164899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4500" y="9540"/>
                  <a:ext cx="0" cy="36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4900" name="AutoShape 36"/>
                <p:cNvSpPr>
                  <a:spLocks noChangeArrowheads="1"/>
                </p:cNvSpPr>
                <p:nvPr/>
              </p:nvSpPr>
              <p:spPr bwMode="auto">
                <a:xfrm rot="-5485420">
                  <a:off x="3872" y="9088"/>
                  <a:ext cx="360" cy="903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4901" name="Rectangle 37"/>
                <p:cNvSpPr>
                  <a:spLocks noChangeArrowheads="1"/>
                </p:cNvSpPr>
                <p:nvPr/>
              </p:nvSpPr>
              <p:spPr bwMode="auto">
                <a:xfrm>
                  <a:off x="3600" y="9540"/>
                  <a:ext cx="900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4902" name="Line 38"/>
                <p:cNvSpPr>
                  <a:spLocks noChangeShapeType="1"/>
                </p:cNvSpPr>
                <p:nvPr/>
              </p:nvSpPr>
              <p:spPr bwMode="auto">
                <a:xfrm flipV="1">
                  <a:off x="3600" y="9540"/>
                  <a:ext cx="0" cy="36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7" name="Group 39"/>
              <p:cNvGrpSpPr>
                <a:grpSpLocks/>
              </p:cNvGrpSpPr>
              <p:nvPr/>
            </p:nvGrpSpPr>
            <p:grpSpPr bwMode="auto">
              <a:xfrm>
                <a:off x="5760" y="4260"/>
                <a:ext cx="1118" cy="4261"/>
                <a:chOff x="3600" y="9360"/>
                <a:chExt cx="903" cy="3780"/>
              </a:xfrm>
            </p:grpSpPr>
            <p:sp>
              <p:nvSpPr>
                <p:cNvPr id="164904" name="Line 40"/>
                <p:cNvSpPr>
                  <a:spLocks noChangeShapeType="1"/>
                </p:cNvSpPr>
                <p:nvPr/>
              </p:nvSpPr>
              <p:spPr bwMode="auto">
                <a:xfrm flipV="1">
                  <a:off x="4500" y="9540"/>
                  <a:ext cx="0" cy="36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4905" name="AutoShape 41"/>
                <p:cNvSpPr>
                  <a:spLocks noChangeArrowheads="1"/>
                </p:cNvSpPr>
                <p:nvPr/>
              </p:nvSpPr>
              <p:spPr bwMode="auto">
                <a:xfrm rot="-5485420">
                  <a:off x="3872" y="9088"/>
                  <a:ext cx="360" cy="903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4906" name="Rectangle 42"/>
                <p:cNvSpPr>
                  <a:spLocks noChangeArrowheads="1"/>
                </p:cNvSpPr>
                <p:nvPr/>
              </p:nvSpPr>
              <p:spPr bwMode="auto">
                <a:xfrm>
                  <a:off x="3600" y="9540"/>
                  <a:ext cx="900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4907" name="Line 43"/>
                <p:cNvSpPr>
                  <a:spLocks noChangeShapeType="1"/>
                </p:cNvSpPr>
                <p:nvPr/>
              </p:nvSpPr>
              <p:spPr bwMode="auto">
                <a:xfrm flipV="1">
                  <a:off x="3600" y="9540"/>
                  <a:ext cx="0" cy="36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8" name="Group 44"/>
              <p:cNvGrpSpPr>
                <a:grpSpLocks/>
              </p:cNvGrpSpPr>
              <p:nvPr/>
            </p:nvGrpSpPr>
            <p:grpSpPr bwMode="auto">
              <a:xfrm>
                <a:off x="6874" y="4260"/>
                <a:ext cx="1118" cy="4261"/>
                <a:chOff x="3600" y="9360"/>
                <a:chExt cx="903" cy="3780"/>
              </a:xfrm>
            </p:grpSpPr>
            <p:sp>
              <p:nvSpPr>
                <p:cNvPr id="164909" name="Line 45"/>
                <p:cNvSpPr>
                  <a:spLocks noChangeShapeType="1"/>
                </p:cNvSpPr>
                <p:nvPr/>
              </p:nvSpPr>
              <p:spPr bwMode="auto">
                <a:xfrm flipV="1">
                  <a:off x="4500" y="9540"/>
                  <a:ext cx="0" cy="36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4910" name="AutoShape 46"/>
                <p:cNvSpPr>
                  <a:spLocks noChangeArrowheads="1"/>
                </p:cNvSpPr>
                <p:nvPr/>
              </p:nvSpPr>
              <p:spPr bwMode="auto">
                <a:xfrm rot="-5485420">
                  <a:off x="3872" y="9088"/>
                  <a:ext cx="360" cy="903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4911" name="Rectangle 47"/>
                <p:cNvSpPr>
                  <a:spLocks noChangeArrowheads="1"/>
                </p:cNvSpPr>
                <p:nvPr/>
              </p:nvSpPr>
              <p:spPr bwMode="auto">
                <a:xfrm>
                  <a:off x="3600" y="9540"/>
                  <a:ext cx="900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4912" name="Line 48"/>
                <p:cNvSpPr>
                  <a:spLocks noChangeShapeType="1"/>
                </p:cNvSpPr>
                <p:nvPr/>
              </p:nvSpPr>
              <p:spPr bwMode="auto">
                <a:xfrm flipV="1">
                  <a:off x="3600" y="9540"/>
                  <a:ext cx="0" cy="36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9" name="Group 49"/>
              <p:cNvGrpSpPr>
                <a:grpSpLocks/>
              </p:cNvGrpSpPr>
              <p:nvPr/>
            </p:nvGrpSpPr>
            <p:grpSpPr bwMode="auto">
              <a:xfrm>
                <a:off x="7989" y="4260"/>
                <a:ext cx="1118" cy="4261"/>
                <a:chOff x="3600" y="9360"/>
                <a:chExt cx="903" cy="3780"/>
              </a:xfrm>
            </p:grpSpPr>
            <p:sp>
              <p:nvSpPr>
                <p:cNvPr id="164914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4500" y="9540"/>
                  <a:ext cx="0" cy="36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4915" name="AutoShape 51"/>
                <p:cNvSpPr>
                  <a:spLocks noChangeArrowheads="1"/>
                </p:cNvSpPr>
                <p:nvPr/>
              </p:nvSpPr>
              <p:spPr bwMode="auto">
                <a:xfrm rot="-5485420">
                  <a:off x="3872" y="9088"/>
                  <a:ext cx="360" cy="903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4916" name="Rectangle 52"/>
                <p:cNvSpPr>
                  <a:spLocks noChangeArrowheads="1"/>
                </p:cNvSpPr>
                <p:nvPr/>
              </p:nvSpPr>
              <p:spPr bwMode="auto">
                <a:xfrm>
                  <a:off x="3600" y="9540"/>
                  <a:ext cx="900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4917" name="Line 53"/>
                <p:cNvSpPr>
                  <a:spLocks noChangeShapeType="1"/>
                </p:cNvSpPr>
                <p:nvPr/>
              </p:nvSpPr>
              <p:spPr bwMode="auto">
                <a:xfrm flipV="1">
                  <a:off x="3600" y="9540"/>
                  <a:ext cx="0" cy="36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0" name="Group 54"/>
              <p:cNvGrpSpPr>
                <a:grpSpLocks/>
              </p:cNvGrpSpPr>
              <p:nvPr/>
            </p:nvGrpSpPr>
            <p:grpSpPr bwMode="auto">
              <a:xfrm>
                <a:off x="9103" y="4260"/>
                <a:ext cx="1118" cy="4261"/>
                <a:chOff x="3600" y="9360"/>
                <a:chExt cx="903" cy="3780"/>
              </a:xfrm>
            </p:grpSpPr>
            <p:sp>
              <p:nvSpPr>
                <p:cNvPr id="164919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4500" y="9540"/>
                  <a:ext cx="0" cy="36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4920" name="AutoShape 56"/>
                <p:cNvSpPr>
                  <a:spLocks noChangeArrowheads="1"/>
                </p:cNvSpPr>
                <p:nvPr/>
              </p:nvSpPr>
              <p:spPr bwMode="auto">
                <a:xfrm rot="-5485420">
                  <a:off x="3872" y="9088"/>
                  <a:ext cx="360" cy="903"/>
                </a:xfrm>
                <a:prstGeom prst="flowChartDelay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4921" name="Rectangle 57"/>
                <p:cNvSpPr>
                  <a:spLocks noChangeArrowheads="1"/>
                </p:cNvSpPr>
                <p:nvPr/>
              </p:nvSpPr>
              <p:spPr bwMode="auto">
                <a:xfrm>
                  <a:off x="3600" y="9540"/>
                  <a:ext cx="900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4922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3600" y="9540"/>
                  <a:ext cx="0" cy="36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164923" name="Text Box 59"/>
            <p:cNvSpPr txBox="1">
              <a:spLocks noChangeArrowheads="1"/>
            </p:cNvSpPr>
            <p:nvPr/>
          </p:nvSpPr>
          <p:spPr bwMode="auto">
            <a:xfrm>
              <a:off x="1324" y="1379"/>
              <a:ext cx="534" cy="16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400">
                  <a:latin typeface="Tahoma" pitchFamily="34" charset="0"/>
                </a:rPr>
                <a:t>Point 1</a:t>
              </a:r>
            </a:p>
          </p:txBody>
        </p:sp>
        <p:sp>
          <p:nvSpPr>
            <p:cNvPr id="164924" name="Line 60"/>
            <p:cNvSpPr>
              <a:spLocks noChangeShapeType="1"/>
            </p:cNvSpPr>
            <p:nvPr/>
          </p:nvSpPr>
          <p:spPr bwMode="auto">
            <a:xfrm>
              <a:off x="1591" y="1541"/>
              <a:ext cx="0" cy="1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64925" name="Line 61"/>
            <p:cNvSpPr>
              <a:spLocks noChangeShapeType="1"/>
            </p:cNvSpPr>
            <p:nvPr/>
          </p:nvSpPr>
          <p:spPr bwMode="auto">
            <a:xfrm>
              <a:off x="3908" y="1541"/>
              <a:ext cx="0" cy="1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64926" name="Text Box 62"/>
            <p:cNvSpPr txBox="1">
              <a:spLocks noChangeArrowheads="1"/>
            </p:cNvSpPr>
            <p:nvPr/>
          </p:nvSpPr>
          <p:spPr bwMode="auto">
            <a:xfrm>
              <a:off x="3641" y="1379"/>
              <a:ext cx="535" cy="16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400">
                  <a:latin typeface="Tahoma" pitchFamily="34" charset="0"/>
                </a:rPr>
                <a:t>Point 6</a:t>
              </a:r>
            </a:p>
          </p:txBody>
        </p:sp>
        <p:pic>
          <p:nvPicPr>
            <p:cNvPr id="164927" name="Picture 6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90" y="2092"/>
              <a:ext cx="216" cy="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1" name="Group 64"/>
          <p:cNvGrpSpPr>
            <a:grpSpLocks/>
          </p:cNvGrpSpPr>
          <p:nvPr/>
        </p:nvGrpSpPr>
        <p:grpSpPr bwMode="auto">
          <a:xfrm>
            <a:off x="2000232" y="1714488"/>
            <a:ext cx="868363" cy="3956050"/>
            <a:chOff x="2464" y="852"/>
            <a:chExt cx="1346" cy="2492"/>
          </a:xfrm>
        </p:grpSpPr>
        <p:sp>
          <p:nvSpPr>
            <p:cNvPr id="164929" name="Freeform 65"/>
            <p:cNvSpPr>
              <a:spLocks/>
            </p:cNvSpPr>
            <p:nvPr/>
          </p:nvSpPr>
          <p:spPr bwMode="auto">
            <a:xfrm>
              <a:off x="2562" y="2360"/>
              <a:ext cx="318" cy="984"/>
            </a:xfrm>
            <a:custGeom>
              <a:avLst/>
              <a:gdLst/>
              <a:ahLst/>
              <a:cxnLst>
                <a:cxn ang="0">
                  <a:pos x="318" y="198"/>
                </a:cxn>
                <a:cxn ang="0">
                  <a:pos x="318" y="990"/>
                </a:cxn>
                <a:cxn ang="0">
                  <a:pos x="0" y="990"/>
                </a:cxn>
                <a:cxn ang="0">
                  <a:pos x="0" y="0"/>
                </a:cxn>
                <a:cxn ang="0">
                  <a:pos x="192" y="120"/>
                </a:cxn>
                <a:cxn ang="0">
                  <a:pos x="318" y="198"/>
                </a:cxn>
              </a:cxnLst>
              <a:rect l="0" t="0" r="r" b="b"/>
              <a:pathLst>
                <a:path w="318" h="990">
                  <a:moveTo>
                    <a:pt x="318" y="198"/>
                  </a:moveTo>
                  <a:lnTo>
                    <a:pt x="318" y="990"/>
                  </a:lnTo>
                  <a:lnTo>
                    <a:pt x="0" y="990"/>
                  </a:lnTo>
                  <a:lnTo>
                    <a:pt x="0" y="0"/>
                  </a:lnTo>
                  <a:lnTo>
                    <a:pt x="192" y="120"/>
                  </a:lnTo>
                  <a:lnTo>
                    <a:pt x="318" y="19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grpSp>
          <p:nvGrpSpPr>
            <p:cNvPr id="12" name="Group 66"/>
            <p:cNvGrpSpPr>
              <a:grpSpLocks/>
            </p:cNvGrpSpPr>
            <p:nvPr/>
          </p:nvGrpSpPr>
          <p:grpSpPr bwMode="auto">
            <a:xfrm>
              <a:off x="2464" y="852"/>
              <a:ext cx="1346" cy="1542"/>
              <a:chOff x="2464" y="852"/>
              <a:chExt cx="1346" cy="1542"/>
            </a:xfrm>
          </p:grpSpPr>
          <p:sp>
            <p:nvSpPr>
              <p:cNvPr id="164931" name="Text Box 67"/>
              <p:cNvSpPr txBox="1">
                <a:spLocks noChangeArrowheads="1"/>
              </p:cNvSpPr>
              <p:nvPr/>
            </p:nvSpPr>
            <p:spPr bwMode="auto">
              <a:xfrm>
                <a:off x="2464" y="852"/>
                <a:ext cx="134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1800" b="1">
                    <a:solidFill>
                      <a:srgbClr val="040000"/>
                    </a:solidFill>
                    <a:latin typeface="Palatino Linotype" pitchFamily="18" charset="0"/>
                  </a:rPr>
                  <a:t>“Rest”</a:t>
                </a:r>
              </a:p>
            </p:txBody>
          </p:sp>
          <p:sp>
            <p:nvSpPr>
              <p:cNvPr id="164932" name="Line 68"/>
              <p:cNvSpPr>
                <a:spLocks noChangeShapeType="1"/>
              </p:cNvSpPr>
              <p:nvPr/>
            </p:nvSpPr>
            <p:spPr bwMode="auto">
              <a:xfrm rot="5400000" flipV="1">
                <a:off x="2065" y="1736"/>
                <a:ext cx="13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stealth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13" name="Group 69"/>
          <p:cNvGrpSpPr>
            <a:grpSpLocks/>
          </p:cNvGrpSpPr>
          <p:nvPr/>
        </p:nvGrpSpPr>
        <p:grpSpPr bwMode="auto">
          <a:xfrm>
            <a:off x="2189145" y="2786051"/>
            <a:ext cx="1501775" cy="1930400"/>
            <a:chOff x="2876" y="1606"/>
            <a:chExt cx="1824" cy="1216"/>
          </a:xfrm>
        </p:grpSpPr>
        <p:sp>
          <p:nvSpPr>
            <p:cNvPr id="164934" name="Freeform 70"/>
            <p:cNvSpPr>
              <a:spLocks/>
            </p:cNvSpPr>
            <p:nvPr/>
          </p:nvSpPr>
          <p:spPr bwMode="auto">
            <a:xfrm>
              <a:off x="2876" y="1622"/>
              <a:ext cx="1824" cy="1200"/>
            </a:xfrm>
            <a:custGeom>
              <a:avLst/>
              <a:gdLst/>
              <a:ahLst/>
              <a:cxnLst>
                <a:cxn ang="0">
                  <a:pos x="4" y="936"/>
                </a:cxn>
                <a:cxn ang="0">
                  <a:pos x="0" y="52"/>
                </a:cxn>
                <a:cxn ang="0">
                  <a:pos x="80" y="24"/>
                </a:cxn>
                <a:cxn ang="0">
                  <a:pos x="200" y="8"/>
                </a:cxn>
                <a:cxn ang="0">
                  <a:pos x="324" y="0"/>
                </a:cxn>
                <a:cxn ang="0">
                  <a:pos x="464" y="20"/>
                </a:cxn>
                <a:cxn ang="0">
                  <a:pos x="560" y="76"/>
                </a:cxn>
                <a:cxn ang="0">
                  <a:pos x="640" y="160"/>
                </a:cxn>
                <a:cxn ang="0">
                  <a:pos x="708" y="268"/>
                </a:cxn>
                <a:cxn ang="0">
                  <a:pos x="804" y="440"/>
                </a:cxn>
                <a:cxn ang="0">
                  <a:pos x="864" y="560"/>
                </a:cxn>
                <a:cxn ang="0">
                  <a:pos x="932" y="688"/>
                </a:cxn>
                <a:cxn ang="0">
                  <a:pos x="1020" y="768"/>
                </a:cxn>
                <a:cxn ang="0">
                  <a:pos x="1052" y="796"/>
                </a:cxn>
                <a:cxn ang="0">
                  <a:pos x="1088" y="808"/>
                </a:cxn>
                <a:cxn ang="0">
                  <a:pos x="1152" y="804"/>
                </a:cxn>
                <a:cxn ang="0">
                  <a:pos x="1244" y="780"/>
                </a:cxn>
                <a:cxn ang="0">
                  <a:pos x="1320" y="744"/>
                </a:cxn>
                <a:cxn ang="0">
                  <a:pos x="1420" y="720"/>
                </a:cxn>
                <a:cxn ang="0">
                  <a:pos x="1516" y="736"/>
                </a:cxn>
                <a:cxn ang="0">
                  <a:pos x="1624" y="772"/>
                </a:cxn>
                <a:cxn ang="0">
                  <a:pos x="1760" y="836"/>
                </a:cxn>
                <a:cxn ang="0">
                  <a:pos x="1824" y="872"/>
                </a:cxn>
                <a:cxn ang="0">
                  <a:pos x="1824" y="1200"/>
                </a:cxn>
                <a:cxn ang="0">
                  <a:pos x="1688" y="1124"/>
                </a:cxn>
                <a:cxn ang="0">
                  <a:pos x="1624" y="1088"/>
                </a:cxn>
                <a:cxn ang="0">
                  <a:pos x="1524" y="1048"/>
                </a:cxn>
                <a:cxn ang="0">
                  <a:pos x="1436" y="1024"/>
                </a:cxn>
                <a:cxn ang="0">
                  <a:pos x="1336" y="1032"/>
                </a:cxn>
                <a:cxn ang="0">
                  <a:pos x="1224" y="1068"/>
                </a:cxn>
                <a:cxn ang="0">
                  <a:pos x="1116" y="1108"/>
                </a:cxn>
                <a:cxn ang="0">
                  <a:pos x="1000" y="1160"/>
                </a:cxn>
                <a:cxn ang="0">
                  <a:pos x="856" y="1196"/>
                </a:cxn>
                <a:cxn ang="0">
                  <a:pos x="684" y="1196"/>
                </a:cxn>
                <a:cxn ang="0">
                  <a:pos x="568" y="1164"/>
                </a:cxn>
                <a:cxn ang="0">
                  <a:pos x="416" y="1128"/>
                </a:cxn>
                <a:cxn ang="0">
                  <a:pos x="304" y="1080"/>
                </a:cxn>
                <a:cxn ang="0">
                  <a:pos x="204" y="1040"/>
                </a:cxn>
                <a:cxn ang="0">
                  <a:pos x="96" y="984"/>
                </a:cxn>
                <a:cxn ang="0">
                  <a:pos x="4" y="936"/>
                </a:cxn>
              </a:cxnLst>
              <a:rect l="0" t="0" r="r" b="b"/>
              <a:pathLst>
                <a:path w="1824" h="1200">
                  <a:moveTo>
                    <a:pt x="4" y="936"/>
                  </a:moveTo>
                  <a:lnTo>
                    <a:pt x="0" y="52"/>
                  </a:lnTo>
                  <a:lnTo>
                    <a:pt x="80" y="24"/>
                  </a:lnTo>
                  <a:lnTo>
                    <a:pt x="200" y="8"/>
                  </a:lnTo>
                  <a:lnTo>
                    <a:pt x="324" y="0"/>
                  </a:lnTo>
                  <a:lnTo>
                    <a:pt x="464" y="20"/>
                  </a:lnTo>
                  <a:lnTo>
                    <a:pt x="560" y="76"/>
                  </a:lnTo>
                  <a:lnTo>
                    <a:pt x="640" y="160"/>
                  </a:lnTo>
                  <a:lnTo>
                    <a:pt x="708" y="268"/>
                  </a:lnTo>
                  <a:lnTo>
                    <a:pt x="804" y="440"/>
                  </a:lnTo>
                  <a:lnTo>
                    <a:pt x="864" y="560"/>
                  </a:lnTo>
                  <a:lnTo>
                    <a:pt x="932" y="688"/>
                  </a:lnTo>
                  <a:lnTo>
                    <a:pt x="1020" y="768"/>
                  </a:lnTo>
                  <a:lnTo>
                    <a:pt x="1052" y="796"/>
                  </a:lnTo>
                  <a:lnTo>
                    <a:pt x="1088" y="808"/>
                  </a:lnTo>
                  <a:lnTo>
                    <a:pt x="1152" y="804"/>
                  </a:lnTo>
                  <a:lnTo>
                    <a:pt x="1244" y="780"/>
                  </a:lnTo>
                  <a:lnTo>
                    <a:pt x="1320" y="744"/>
                  </a:lnTo>
                  <a:lnTo>
                    <a:pt x="1420" y="720"/>
                  </a:lnTo>
                  <a:lnTo>
                    <a:pt x="1516" y="736"/>
                  </a:lnTo>
                  <a:lnTo>
                    <a:pt x="1624" y="772"/>
                  </a:lnTo>
                  <a:lnTo>
                    <a:pt x="1760" y="836"/>
                  </a:lnTo>
                  <a:lnTo>
                    <a:pt x="1824" y="872"/>
                  </a:lnTo>
                  <a:lnTo>
                    <a:pt x="1824" y="1200"/>
                  </a:lnTo>
                  <a:lnTo>
                    <a:pt x="1688" y="1124"/>
                  </a:lnTo>
                  <a:lnTo>
                    <a:pt x="1624" y="1088"/>
                  </a:lnTo>
                  <a:lnTo>
                    <a:pt x="1524" y="1048"/>
                  </a:lnTo>
                  <a:lnTo>
                    <a:pt x="1436" y="1024"/>
                  </a:lnTo>
                  <a:lnTo>
                    <a:pt x="1336" y="1032"/>
                  </a:lnTo>
                  <a:lnTo>
                    <a:pt x="1224" y="1068"/>
                  </a:lnTo>
                  <a:lnTo>
                    <a:pt x="1116" y="1108"/>
                  </a:lnTo>
                  <a:lnTo>
                    <a:pt x="1000" y="1160"/>
                  </a:lnTo>
                  <a:lnTo>
                    <a:pt x="856" y="1196"/>
                  </a:lnTo>
                  <a:lnTo>
                    <a:pt x="684" y="1196"/>
                  </a:lnTo>
                  <a:lnTo>
                    <a:pt x="568" y="1164"/>
                  </a:lnTo>
                  <a:lnTo>
                    <a:pt x="416" y="1128"/>
                  </a:lnTo>
                  <a:lnTo>
                    <a:pt x="304" y="1080"/>
                  </a:lnTo>
                  <a:lnTo>
                    <a:pt x="204" y="1040"/>
                  </a:lnTo>
                  <a:lnTo>
                    <a:pt x="96" y="984"/>
                  </a:lnTo>
                  <a:lnTo>
                    <a:pt x="4" y="936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64935" name="Freeform 71"/>
            <p:cNvSpPr>
              <a:spLocks/>
            </p:cNvSpPr>
            <p:nvPr/>
          </p:nvSpPr>
          <p:spPr bwMode="auto">
            <a:xfrm>
              <a:off x="2880" y="1606"/>
              <a:ext cx="1818" cy="892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336" y="16"/>
                </a:cxn>
                <a:cxn ang="0">
                  <a:pos x="624" y="160"/>
                </a:cxn>
                <a:cxn ang="0">
                  <a:pos x="1026" y="796"/>
                </a:cxn>
                <a:cxn ang="0">
                  <a:pos x="1440" y="736"/>
                </a:cxn>
                <a:cxn ang="0">
                  <a:pos x="1818" y="880"/>
                </a:cxn>
              </a:cxnLst>
              <a:rect l="0" t="0" r="r" b="b"/>
              <a:pathLst>
                <a:path w="1818" h="892">
                  <a:moveTo>
                    <a:pt x="0" y="64"/>
                  </a:moveTo>
                  <a:cubicBezTo>
                    <a:pt x="56" y="56"/>
                    <a:pt x="232" y="0"/>
                    <a:pt x="336" y="16"/>
                  </a:cubicBezTo>
                  <a:cubicBezTo>
                    <a:pt x="440" y="32"/>
                    <a:pt x="509" y="30"/>
                    <a:pt x="624" y="160"/>
                  </a:cubicBezTo>
                  <a:cubicBezTo>
                    <a:pt x="739" y="290"/>
                    <a:pt x="890" y="700"/>
                    <a:pt x="1026" y="796"/>
                  </a:cubicBezTo>
                  <a:cubicBezTo>
                    <a:pt x="1162" y="892"/>
                    <a:pt x="1308" y="722"/>
                    <a:pt x="1440" y="736"/>
                  </a:cubicBezTo>
                  <a:cubicBezTo>
                    <a:pt x="1572" y="750"/>
                    <a:pt x="1739" y="850"/>
                    <a:pt x="1818" y="8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64936" name="Line 72"/>
            <p:cNvSpPr>
              <a:spLocks noChangeShapeType="1"/>
            </p:cNvSpPr>
            <p:nvPr/>
          </p:nvSpPr>
          <p:spPr bwMode="auto">
            <a:xfrm>
              <a:off x="2880" y="1674"/>
              <a:ext cx="0" cy="8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4" name="Group 73"/>
          <p:cNvGrpSpPr>
            <a:grpSpLocks/>
          </p:cNvGrpSpPr>
          <p:nvPr/>
        </p:nvGrpSpPr>
        <p:grpSpPr bwMode="auto">
          <a:xfrm>
            <a:off x="2809857" y="1709726"/>
            <a:ext cx="868363" cy="3956050"/>
            <a:chOff x="2464" y="852"/>
            <a:chExt cx="1346" cy="2492"/>
          </a:xfrm>
        </p:grpSpPr>
        <p:sp>
          <p:nvSpPr>
            <p:cNvPr id="164938" name="Freeform 74"/>
            <p:cNvSpPr>
              <a:spLocks/>
            </p:cNvSpPr>
            <p:nvPr/>
          </p:nvSpPr>
          <p:spPr bwMode="auto">
            <a:xfrm>
              <a:off x="2562" y="2360"/>
              <a:ext cx="318" cy="984"/>
            </a:xfrm>
            <a:custGeom>
              <a:avLst/>
              <a:gdLst/>
              <a:ahLst/>
              <a:cxnLst>
                <a:cxn ang="0">
                  <a:pos x="318" y="198"/>
                </a:cxn>
                <a:cxn ang="0">
                  <a:pos x="318" y="990"/>
                </a:cxn>
                <a:cxn ang="0">
                  <a:pos x="0" y="990"/>
                </a:cxn>
                <a:cxn ang="0">
                  <a:pos x="0" y="0"/>
                </a:cxn>
                <a:cxn ang="0">
                  <a:pos x="192" y="120"/>
                </a:cxn>
                <a:cxn ang="0">
                  <a:pos x="318" y="198"/>
                </a:cxn>
              </a:cxnLst>
              <a:rect l="0" t="0" r="r" b="b"/>
              <a:pathLst>
                <a:path w="318" h="990">
                  <a:moveTo>
                    <a:pt x="318" y="198"/>
                  </a:moveTo>
                  <a:lnTo>
                    <a:pt x="318" y="990"/>
                  </a:lnTo>
                  <a:lnTo>
                    <a:pt x="0" y="990"/>
                  </a:lnTo>
                  <a:lnTo>
                    <a:pt x="0" y="0"/>
                  </a:lnTo>
                  <a:lnTo>
                    <a:pt x="192" y="120"/>
                  </a:lnTo>
                  <a:lnTo>
                    <a:pt x="318" y="19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grpSp>
          <p:nvGrpSpPr>
            <p:cNvPr id="15" name="Group 75"/>
            <p:cNvGrpSpPr>
              <a:grpSpLocks/>
            </p:cNvGrpSpPr>
            <p:nvPr/>
          </p:nvGrpSpPr>
          <p:grpSpPr bwMode="auto">
            <a:xfrm>
              <a:off x="2464" y="852"/>
              <a:ext cx="1346" cy="1542"/>
              <a:chOff x="2464" y="852"/>
              <a:chExt cx="1346" cy="1542"/>
            </a:xfrm>
          </p:grpSpPr>
          <p:sp>
            <p:nvSpPr>
              <p:cNvPr id="164940" name="Text Box 76"/>
              <p:cNvSpPr txBox="1">
                <a:spLocks noChangeArrowheads="1"/>
              </p:cNvSpPr>
              <p:nvPr/>
            </p:nvSpPr>
            <p:spPr bwMode="auto">
              <a:xfrm>
                <a:off x="2464" y="852"/>
                <a:ext cx="134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1800" b="1">
                    <a:solidFill>
                      <a:srgbClr val="040000"/>
                    </a:solidFill>
                    <a:latin typeface="Palatino Linotype" pitchFamily="18" charset="0"/>
                  </a:rPr>
                  <a:t>“Rest”</a:t>
                </a:r>
              </a:p>
            </p:txBody>
          </p:sp>
          <p:sp>
            <p:nvSpPr>
              <p:cNvPr id="164941" name="Line 77"/>
              <p:cNvSpPr>
                <a:spLocks noChangeShapeType="1"/>
              </p:cNvSpPr>
              <p:nvPr/>
            </p:nvSpPr>
            <p:spPr bwMode="auto">
              <a:xfrm rot="5400000" flipV="1">
                <a:off x="2065" y="1736"/>
                <a:ext cx="13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stealth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16" name="Group 78"/>
          <p:cNvGrpSpPr>
            <a:grpSpLocks/>
          </p:cNvGrpSpPr>
          <p:nvPr/>
        </p:nvGrpSpPr>
        <p:grpSpPr bwMode="auto">
          <a:xfrm>
            <a:off x="5272070" y="1722426"/>
            <a:ext cx="868362" cy="3956050"/>
            <a:chOff x="2464" y="852"/>
            <a:chExt cx="1346" cy="2492"/>
          </a:xfrm>
        </p:grpSpPr>
        <p:sp>
          <p:nvSpPr>
            <p:cNvPr id="164943" name="Freeform 79"/>
            <p:cNvSpPr>
              <a:spLocks/>
            </p:cNvSpPr>
            <p:nvPr/>
          </p:nvSpPr>
          <p:spPr bwMode="auto">
            <a:xfrm>
              <a:off x="2562" y="2360"/>
              <a:ext cx="318" cy="984"/>
            </a:xfrm>
            <a:custGeom>
              <a:avLst/>
              <a:gdLst/>
              <a:ahLst/>
              <a:cxnLst>
                <a:cxn ang="0">
                  <a:pos x="318" y="198"/>
                </a:cxn>
                <a:cxn ang="0">
                  <a:pos x="318" y="990"/>
                </a:cxn>
                <a:cxn ang="0">
                  <a:pos x="0" y="990"/>
                </a:cxn>
                <a:cxn ang="0">
                  <a:pos x="0" y="0"/>
                </a:cxn>
                <a:cxn ang="0">
                  <a:pos x="192" y="120"/>
                </a:cxn>
                <a:cxn ang="0">
                  <a:pos x="318" y="198"/>
                </a:cxn>
              </a:cxnLst>
              <a:rect l="0" t="0" r="r" b="b"/>
              <a:pathLst>
                <a:path w="318" h="990">
                  <a:moveTo>
                    <a:pt x="318" y="198"/>
                  </a:moveTo>
                  <a:lnTo>
                    <a:pt x="318" y="990"/>
                  </a:lnTo>
                  <a:lnTo>
                    <a:pt x="0" y="990"/>
                  </a:lnTo>
                  <a:lnTo>
                    <a:pt x="0" y="0"/>
                  </a:lnTo>
                  <a:lnTo>
                    <a:pt x="192" y="120"/>
                  </a:lnTo>
                  <a:lnTo>
                    <a:pt x="318" y="19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grpSp>
          <p:nvGrpSpPr>
            <p:cNvPr id="17" name="Group 80"/>
            <p:cNvGrpSpPr>
              <a:grpSpLocks/>
            </p:cNvGrpSpPr>
            <p:nvPr/>
          </p:nvGrpSpPr>
          <p:grpSpPr bwMode="auto">
            <a:xfrm>
              <a:off x="2464" y="852"/>
              <a:ext cx="1346" cy="1542"/>
              <a:chOff x="2464" y="852"/>
              <a:chExt cx="1346" cy="1542"/>
            </a:xfrm>
          </p:grpSpPr>
          <p:sp>
            <p:nvSpPr>
              <p:cNvPr id="164945" name="Text Box 81"/>
              <p:cNvSpPr txBox="1">
                <a:spLocks noChangeArrowheads="1"/>
              </p:cNvSpPr>
              <p:nvPr/>
            </p:nvSpPr>
            <p:spPr bwMode="auto">
              <a:xfrm>
                <a:off x="2464" y="852"/>
                <a:ext cx="134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1800" b="1">
                    <a:solidFill>
                      <a:srgbClr val="040000"/>
                    </a:solidFill>
                    <a:latin typeface="Palatino Linotype" pitchFamily="18" charset="0"/>
                  </a:rPr>
                  <a:t>“Rest”</a:t>
                </a:r>
              </a:p>
            </p:txBody>
          </p:sp>
          <p:sp>
            <p:nvSpPr>
              <p:cNvPr id="164946" name="Line 82"/>
              <p:cNvSpPr>
                <a:spLocks noChangeShapeType="1"/>
              </p:cNvSpPr>
              <p:nvPr/>
            </p:nvSpPr>
            <p:spPr bwMode="auto">
              <a:xfrm rot="5400000" flipV="1">
                <a:off x="2065" y="1736"/>
                <a:ext cx="13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stealth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18" name="Group 83"/>
          <p:cNvGrpSpPr>
            <a:grpSpLocks/>
          </p:cNvGrpSpPr>
          <p:nvPr/>
        </p:nvGrpSpPr>
        <p:grpSpPr bwMode="auto">
          <a:xfrm>
            <a:off x="4467207" y="1744651"/>
            <a:ext cx="868363" cy="3956050"/>
            <a:chOff x="2464" y="852"/>
            <a:chExt cx="1346" cy="2492"/>
          </a:xfrm>
        </p:grpSpPr>
        <p:sp>
          <p:nvSpPr>
            <p:cNvPr id="164948" name="Freeform 84"/>
            <p:cNvSpPr>
              <a:spLocks/>
            </p:cNvSpPr>
            <p:nvPr/>
          </p:nvSpPr>
          <p:spPr bwMode="auto">
            <a:xfrm>
              <a:off x="2562" y="2360"/>
              <a:ext cx="318" cy="984"/>
            </a:xfrm>
            <a:custGeom>
              <a:avLst/>
              <a:gdLst/>
              <a:ahLst/>
              <a:cxnLst>
                <a:cxn ang="0">
                  <a:pos x="318" y="198"/>
                </a:cxn>
                <a:cxn ang="0">
                  <a:pos x="318" y="990"/>
                </a:cxn>
                <a:cxn ang="0">
                  <a:pos x="0" y="990"/>
                </a:cxn>
                <a:cxn ang="0">
                  <a:pos x="0" y="0"/>
                </a:cxn>
                <a:cxn ang="0">
                  <a:pos x="192" y="120"/>
                </a:cxn>
                <a:cxn ang="0">
                  <a:pos x="318" y="198"/>
                </a:cxn>
              </a:cxnLst>
              <a:rect l="0" t="0" r="r" b="b"/>
              <a:pathLst>
                <a:path w="318" h="990">
                  <a:moveTo>
                    <a:pt x="318" y="198"/>
                  </a:moveTo>
                  <a:lnTo>
                    <a:pt x="318" y="990"/>
                  </a:lnTo>
                  <a:lnTo>
                    <a:pt x="0" y="990"/>
                  </a:lnTo>
                  <a:lnTo>
                    <a:pt x="0" y="0"/>
                  </a:lnTo>
                  <a:lnTo>
                    <a:pt x="192" y="120"/>
                  </a:lnTo>
                  <a:lnTo>
                    <a:pt x="318" y="19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grpSp>
          <p:nvGrpSpPr>
            <p:cNvPr id="19" name="Group 85"/>
            <p:cNvGrpSpPr>
              <a:grpSpLocks/>
            </p:cNvGrpSpPr>
            <p:nvPr/>
          </p:nvGrpSpPr>
          <p:grpSpPr bwMode="auto">
            <a:xfrm>
              <a:off x="2464" y="852"/>
              <a:ext cx="1346" cy="1542"/>
              <a:chOff x="2464" y="852"/>
              <a:chExt cx="1346" cy="1542"/>
            </a:xfrm>
          </p:grpSpPr>
          <p:sp>
            <p:nvSpPr>
              <p:cNvPr id="164950" name="Text Box 86"/>
              <p:cNvSpPr txBox="1">
                <a:spLocks noChangeArrowheads="1"/>
              </p:cNvSpPr>
              <p:nvPr/>
            </p:nvSpPr>
            <p:spPr bwMode="auto">
              <a:xfrm>
                <a:off x="2464" y="852"/>
                <a:ext cx="134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1800" b="1">
                    <a:solidFill>
                      <a:srgbClr val="040000"/>
                    </a:solidFill>
                    <a:latin typeface="Palatino Linotype" pitchFamily="18" charset="0"/>
                  </a:rPr>
                  <a:t>“Rest”</a:t>
                </a:r>
              </a:p>
            </p:txBody>
          </p:sp>
          <p:sp>
            <p:nvSpPr>
              <p:cNvPr id="164951" name="Line 87"/>
              <p:cNvSpPr>
                <a:spLocks noChangeShapeType="1"/>
              </p:cNvSpPr>
              <p:nvPr/>
            </p:nvSpPr>
            <p:spPr bwMode="auto">
              <a:xfrm rot="5400000" flipV="1">
                <a:off x="2065" y="1736"/>
                <a:ext cx="13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stealth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20" name="Group 88"/>
          <p:cNvGrpSpPr>
            <a:grpSpLocks/>
          </p:cNvGrpSpPr>
          <p:nvPr/>
        </p:nvGrpSpPr>
        <p:grpSpPr bwMode="auto">
          <a:xfrm>
            <a:off x="3614720" y="1743063"/>
            <a:ext cx="868362" cy="3956050"/>
            <a:chOff x="2464" y="852"/>
            <a:chExt cx="1346" cy="2492"/>
          </a:xfrm>
        </p:grpSpPr>
        <p:sp>
          <p:nvSpPr>
            <p:cNvPr id="164953" name="Freeform 89"/>
            <p:cNvSpPr>
              <a:spLocks/>
            </p:cNvSpPr>
            <p:nvPr/>
          </p:nvSpPr>
          <p:spPr bwMode="auto">
            <a:xfrm>
              <a:off x="2562" y="2360"/>
              <a:ext cx="318" cy="984"/>
            </a:xfrm>
            <a:custGeom>
              <a:avLst/>
              <a:gdLst/>
              <a:ahLst/>
              <a:cxnLst>
                <a:cxn ang="0">
                  <a:pos x="318" y="198"/>
                </a:cxn>
                <a:cxn ang="0">
                  <a:pos x="318" y="990"/>
                </a:cxn>
                <a:cxn ang="0">
                  <a:pos x="0" y="990"/>
                </a:cxn>
                <a:cxn ang="0">
                  <a:pos x="0" y="0"/>
                </a:cxn>
                <a:cxn ang="0">
                  <a:pos x="192" y="120"/>
                </a:cxn>
                <a:cxn ang="0">
                  <a:pos x="318" y="198"/>
                </a:cxn>
              </a:cxnLst>
              <a:rect l="0" t="0" r="r" b="b"/>
              <a:pathLst>
                <a:path w="318" h="990">
                  <a:moveTo>
                    <a:pt x="318" y="198"/>
                  </a:moveTo>
                  <a:lnTo>
                    <a:pt x="318" y="990"/>
                  </a:lnTo>
                  <a:lnTo>
                    <a:pt x="0" y="990"/>
                  </a:lnTo>
                  <a:lnTo>
                    <a:pt x="0" y="0"/>
                  </a:lnTo>
                  <a:lnTo>
                    <a:pt x="192" y="120"/>
                  </a:lnTo>
                  <a:lnTo>
                    <a:pt x="318" y="19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grpSp>
          <p:nvGrpSpPr>
            <p:cNvPr id="21" name="Group 90"/>
            <p:cNvGrpSpPr>
              <a:grpSpLocks/>
            </p:cNvGrpSpPr>
            <p:nvPr/>
          </p:nvGrpSpPr>
          <p:grpSpPr bwMode="auto">
            <a:xfrm>
              <a:off x="2464" y="852"/>
              <a:ext cx="1346" cy="1542"/>
              <a:chOff x="2464" y="852"/>
              <a:chExt cx="1346" cy="1542"/>
            </a:xfrm>
          </p:grpSpPr>
          <p:sp>
            <p:nvSpPr>
              <p:cNvPr id="164955" name="Text Box 91"/>
              <p:cNvSpPr txBox="1">
                <a:spLocks noChangeArrowheads="1"/>
              </p:cNvSpPr>
              <p:nvPr/>
            </p:nvSpPr>
            <p:spPr bwMode="auto">
              <a:xfrm>
                <a:off x="2464" y="852"/>
                <a:ext cx="134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1800" b="1">
                    <a:solidFill>
                      <a:srgbClr val="040000"/>
                    </a:solidFill>
                    <a:latin typeface="Palatino Linotype" pitchFamily="18" charset="0"/>
                  </a:rPr>
                  <a:t>“Rest”</a:t>
                </a:r>
              </a:p>
            </p:txBody>
          </p:sp>
          <p:sp>
            <p:nvSpPr>
              <p:cNvPr id="164956" name="Line 92"/>
              <p:cNvSpPr>
                <a:spLocks noChangeShapeType="1"/>
              </p:cNvSpPr>
              <p:nvPr/>
            </p:nvSpPr>
            <p:spPr bwMode="auto">
              <a:xfrm rot="5400000" flipV="1">
                <a:off x="2065" y="1736"/>
                <a:ext cx="13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stealth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22" name="Group 93"/>
          <p:cNvGrpSpPr>
            <a:grpSpLocks/>
          </p:cNvGrpSpPr>
          <p:nvPr/>
        </p:nvGrpSpPr>
        <p:grpSpPr bwMode="auto">
          <a:xfrm>
            <a:off x="6115032" y="1692263"/>
            <a:ext cx="868363" cy="3956050"/>
            <a:chOff x="2464" y="852"/>
            <a:chExt cx="1346" cy="2492"/>
          </a:xfrm>
        </p:grpSpPr>
        <p:sp>
          <p:nvSpPr>
            <p:cNvPr id="164958" name="Freeform 94"/>
            <p:cNvSpPr>
              <a:spLocks/>
            </p:cNvSpPr>
            <p:nvPr/>
          </p:nvSpPr>
          <p:spPr bwMode="auto">
            <a:xfrm>
              <a:off x="2562" y="2360"/>
              <a:ext cx="318" cy="984"/>
            </a:xfrm>
            <a:custGeom>
              <a:avLst/>
              <a:gdLst/>
              <a:ahLst/>
              <a:cxnLst>
                <a:cxn ang="0">
                  <a:pos x="318" y="198"/>
                </a:cxn>
                <a:cxn ang="0">
                  <a:pos x="318" y="990"/>
                </a:cxn>
                <a:cxn ang="0">
                  <a:pos x="0" y="990"/>
                </a:cxn>
                <a:cxn ang="0">
                  <a:pos x="0" y="0"/>
                </a:cxn>
                <a:cxn ang="0">
                  <a:pos x="192" y="120"/>
                </a:cxn>
                <a:cxn ang="0">
                  <a:pos x="318" y="198"/>
                </a:cxn>
              </a:cxnLst>
              <a:rect l="0" t="0" r="r" b="b"/>
              <a:pathLst>
                <a:path w="318" h="990">
                  <a:moveTo>
                    <a:pt x="318" y="198"/>
                  </a:moveTo>
                  <a:lnTo>
                    <a:pt x="318" y="990"/>
                  </a:lnTo>
                  <a:lnTo>
                    <a:pt x="0" y="990"/>
                  </a:lnTo>
                  <a:lnTo>
                    <a:pt x="0" y="0"/>
                  </a:lnTo>
                  <a:lnTo>
                    <a:pt x="192" y="120"/>
                  </a:lnTo>
                  <a:lnTo>
                    <a:pt x="318" y="19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grpSp>
          <p:nvGrpSpPr>
            <p:cNvPr id="23" name="Group 95"/>
            <p:cNvGrpSpPr>
              <a:grpSpLocks/>
            </p:cNvGrpSpPr>
            <p:nvPr/>
          </p:nvGrpSpPr>
          <p:grpSpPr bwMode="auto">
            <a:xfrm>
              <a:off x="2464" y="852"/>
              <a:ext cx="1346" cy="1542"/>
              <a:chOff x="2464" y="852"/>
              <a:chExt cx="1346" cy="1542"/>
            </a:xfrm>
          </p:grpSpPr>
          <p:sp>
            <p:nvSpPr>
              <p:cNvPr id="164960" name="Text Box 96"/>
              <p:cNvSpPr txBox="1">
                <a:spLocks noChangeArrowheads="1"/>
              </p:cNvSpPr>
              <p:nvPr/>
            </p:nvSpPr>
            <p:spPr bwMode="auto">
              <a:xfrm>
                <a:off x="2464" y="852"/>
                <a:ext cx="134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1800" b="1">
                    <a:solidFill>
                      <a:srgbClr val="040000"/>
                    </a:solidFill>
                    <a:latin typeface="Palatino Linotype" pitchFamily="18" charset="0"/>
                  </a:rPr>
                  <a:t>“Rest”</a:t>
                </a:r>
              </a:p>
            </p:txBody>
          </p:sp>
          <p:sp>
            <p:nvSpPr>
              <p:cNvPr id="164961" name="Line 97"/>
              <p:cNvSpPr>
                <a:spLocks noChangeShapeType="1"/>
              </p:cNvSpPr>
              <p:nvPr/>
            </p:nvSpPr>
            <p:spPr bwMode="auto">
              <a:xfrm rot="5400000" flipV="1">
                <a:off x="2065" y="1736"/>
                <a:ext cx="13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stealth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24" name="Group 98"/>
          <p:cNvGrpSpPr>
            <a:grpSpLocks/>
          </p:cNvGrpSpPr>
          <p:nvPr/>
        </p:nvGrpSpPr>
        <p:grpSpPr bwMode="auto">
          <a:xfrm>
            <a:off x="3009882" y="2967026"/>
            <a:ext cx="1501775" cy="1930400"/>
            <a:chOff x="2876" y="1606"/>
            <a:chExt cx="1824" cy="1216"/>
          </a:xfrm>
        </p:grpSpPr>
        <p:sp>
          <p:nvSpPr>
            <p:cNvPr id="164963" name="Freeform 99"/>
            <p:cNvSpPr>
              <a:spLocks/>
            </p:cNvSpPr>
            <p:nvPr/>
          </p:nvSpPr>
          <p:spPr bwMode="auto">
            <a:xfrm>
              <a:off x="2876" y="1622"/>
              <a:ext cx="1824" cy="1200"/>
            </a:xfrm>
            <a:custGeom>
              <a:avLst/>
              <a:gdLst/>
              <a:ahLst/>
              <a:cxnLst>
                <a:cxn ang="0">
                  <a:pos x="4" y="936"/>
                </a:cxn>
                <a:cxn ang="0">
                  <a:pos x="0" y="52"/>
                </a:cxn>
                <a:cxn ang="0">
                  <a:pos x="80" y="24"/>
                </a:cxn>
                <a:cxn ang="0">
                  <a:pos x="200" y="8"/>
                </a:cxn>
                <a:cxn ang="0">
                  <a:pos x="324" y="0"/>
                </a:cxn>
                <a:cxn ang="0">
                  <a:pos x="464" y="20"/>
                </a:cxn>
                <a:cxn ang="0">
                  <a:pos x="560" y="76"/>
                </a:cxn>
                <a:cxn ang="0">
                  <a:pos x="640" y="160"/>
                </a:cxn>
                <a:cxn ang="0">
                  <a:pos x="708" y="268"/>
                </a:cxn>
                <a:cxn ang="0">
                  <a:pos x="804" y="440"/>
                </a:cxn>
                <a:cxn ang="0">
                  <a:pos x="864" y="560"/>
                </a:cxn>
                <a:cxn ang="0">
                  <a:pos x="932" y="688"/>
                </a:cxn>
                <a:cxn ang="0">
                  <a:pos x="1020" y="768"/>
                </a:cxn>
                <a:cxn ang="0">
                  <a:pos x="1052" y="796"/>
                </a:cxn>
                <a:cxn ang="0">
                  <a:pos x="1088" y="808"/>
                </a:cxn>
                <a:cxn ang="0">
                  <a:pos x="1152" y="804"/>
                </a:cxn>
                <a:cxn ang="0">
                  <a:pos x="1244" y="780"/>
                </a:cxn>
                <a:cxn ang="0">
                  <a:pos x="1320" y="744"/>
                </a:cxn>
                <a:cxn ang="0">
                  <a:pos x="1420" y="720"/>
                </a:cxn>
                <a:cxn ang="0">
                  <a:pos x="1516" y="736"/>
                </a:cxn>
                <a:cxn ang="0">
                  <a:pos x="1624" y="772"/>
                </a:cxn>
                <a:cxn ang="0">
                  <a:pos x="1760" y="836"/>
                </a:cxn>
                <a:cxn ang="0">
                  <a:pos x="1824" y="872"/>
                </a:cxn>
                <a:cxn ang="0">
                  <a:pos x="1824" y="1200"/>
                </a:cxn>
                <a:cxn ang="0">
                  <a:pos x="1688" y="1124"/>
                </a:cxn>
                <a:cxn ang="0">
                  <a:pos x="1624" y="1088"/>
                </a:cxn>
                <a:cxn ang="0">
                  <a:pos x="1524" y="1048"/>
                </a:cxn>
                <a:cxn ang="0">
                  <a:pos x="1436" y="1024"/>
                </a:cxn>
                <a:cxn ang="0">
                  <a:pos x="1336" y="1032"/>
                </a:cxn>
                <a:cxn ang="0">
                  <a:pos x="1224" y="1068"/>
                </a:cxn>
                <a:cxn ang="0">
                  <a:pos x="1116" y="1108"/>
                </a:cxn>
                <a:cxn ang="0">
                  <a:pos x="1000" y="1160"/>
                </a:cxn>
                <a:cxn ang="0">
                  <a:pos x="856" y="1196"/>
                </a:cxn>
                <a:cxn ang="0">
                  <a:pos x="684" y="1196"/>
                </a:cxn>
                <a:cxn ang="0">
                  <a:pos x="568" y="1164"/>
                </a:cxn>
                <a:cxn ang="0">
                  <a:pos x="416" y="1128"/>
                </a:cxn>
                <a:cxn ang="0">
                  <a:pos x="304" y="1080"/>
                </a:cxn>
                <a:cxn ang="0">
                  <a:pos x="204" y="1040"/>
                </a:cxn>
                <a:cxn ang="0">
                  <a:pos x="96" y="984"/>
                </a:cxn>
                <a:cxn ang="0">
                  <a:pos x="4" y="936"/>
                </a:cxn>
              </a:cxnLst>
              <a:rect l="0" t="0" r="r" b="b"/>
              <a:pathLst>
                <a:path w="1824" h="1200">
                  <a:moveTo>
                    <a:pt x="4" y="936"/>
                  </a:moveTo>
                  <a:lnTo>
                    <a:pt x="0" y="52"/>
                  </a:lnTo>
                  <a:lnTo>
                    <a:pt x="80" y="24"/>
                  </a:lnTo>
                  <a:lnTo>
                    <a:pt x="200" y="8"/>
                  </a:lnTo>
                  <a:lnTo>
                    <a:pt x="324" y="0"/>
                  </a:lnTo>
                  <a:lnTo>
                    <a:pt x="464" y="20"/>
                  </a:lnTo>
                  <a:lnTo>
                    <a:pt x="560" y="76"/>
                  </a:lnTo>
                  <a:lnTo>
                    <a:pt x="640" y="160"/>
                  </a:lnTo>
                  <a:lnTo>
                    <a:pt x="708" y="268"/>
                  </a:lnTo>
                  <a:lnTo>
                    <a:pt x="804" y="440"/>
                  </a:lnTo>
                  <a:lnTo>
                    <a:pt x="864" y="560"/>
                  </a:lnTo>
                  <a:lnTo>
                    <a:pt x="932" y="688"/>
                  </a:lnTo>
                  <a:lnTo>
                    <a:pt x="1020" y="768"/>
                  </a:lnTo>
                  <a:lnTo>
                    <a:pt x="1052" y="796"/>
                  </a:lnTo>
                  <a:lnTo>
                    <a:pt x="1088" y="808"/>
                  </a:lnTo>
                  <a:lnTo>
                    <a:pt x="1152" y="804"/>
                  </a:lnTo>
                  <a:lnTo>
                    <a:pt x="1244" y="780"/>
                  </a:lnTo>
                  <a:lnTo>
                    <a:pt x="1320" y="744"/>
                  </a:lnTo>
                  <a:lnTo>
                    <a:pt x="1420" y="720"/>
                  </a:lnTo>
                  <a:lnTo>
                    <a:pt x="1516" y="736"/>
                  </a:lnTo>
                  <a:lnTo>
                    <a:pt x="1624" y="772"/>
                  </a:lnTo>
                  <a:lnTo>
                    <a:pt x="1760" y="836"/>
                  </a:lnTo>
                  <a:lnTo>
                    <a:pt x="1824" y="872"/>
                  </a:lnTo>
                  <a:lnTo>
                    <a:pt x="1824" y="1200"/>
                  </a:lnTo>
                  <a:lnTo>
                    <a:pt x="1688" y="1124"/>
                  </a:lnTo>
                  <a:lnTo>
                    <a:pt x="1624" y="1088"/>
                  </a:lnTo>
                  <a:lnTo>
                    <a:pt x="1524" y="1048"/>
                  </a:lnTo>
                  <a:lnTo>
                    <a:pt x="1436" y="1024"/>
                  </a:lnTo>
                  <a:lnTo>
                    <a:pt x="1336" y="1032"/>
                  </a:lnTo>
                  <a:lnTo>
                    <a:pt x="1224" y="1068"/>
                  </a:lnTo>
                  <a:lnTo>
                    <a:pt x="1116" y="1108"/>
                  </a:lnTo>
                  <a:lnTo>
                    <a:pt x="1000" y="1160"/>
                  </a:lnTo>
                  <a:lnTo>
                    <a:pt x="856" y="1196"/>
                  </a:lnTo>
                  <a:lnTo>
                    <a:pt x="684" y="1196"/>
                  </a:lnTo>
                  <a:lnTo>
                    <a:pt x="568" y="1164"/>
                  </a:lnTo>
                  <a:lnTo>
                    <a:pt x="416" y="1128"/>
                  </a:lnTo>
                  <a:lnTo>
                    <a:pt x="304" y="1080"/>
                  </a:lnTo>
                  <a:lnTo>
                    <a:pt x="204" y="1040"/>
                  </a:lnTo>
                  <a:lnTo>
                    <a:pt x="96" y="984"/>
                  </a:lnTo>
                  <a:lnTo>
                    <a:pt x="4" y="936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64964" name="Freeform 100"/>
            <p:cNvSpPr>
              <a:spLocks/>
            </p:cNvSpPr>
            <p:nvPr/>
          </p:nvSpPr>
          <p:spPr bwMode="auto">
            <a:xfrm>
              <a:off x="2880" y="1606"/>
              <a:ext cx="1818" cy="892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336" y="16"/>
                </a:cxn>
                <a:cxn ang="0">
                  <a:pos x="624" y="160"/>
                </a:cxn>
                <a:cxn ang="0">
                  <a:pos x="1026" y="796"/>
                </a:cxn>
                <a:cxn ang="0">
                  <a:pos x="1440" y="736"/>
                </a:cxn>
                <a:cxn ang="0">
                  <a:pos x="1818" y="880"/>
                </a:cxn>
              </a:cxnLst>
              <a:rect l="0" t="0" r="r" b="b"/>
              <a:pathLst>
                <a:path w="1818" h="892">
                  <a:moveTo>
                    <a:pt x="0" y="64"/>
                  </a:moveTo>
                  <a:cubicBezTo>
                    <a:pt x="56" y="56"/>
                    <a:pt x="232" y="0"/>
                    <a:pt x="336" y="16"/>
                  </a:cubicBezTo>
                  <a:cubicBezTo>
                    <a:pt x="440" y="32"/>
                    <a:pt x="509" y="30"/>
                    <a:pt x="624" y="160"/>
                  </a:cubicBezTo>
                  <a:cubicBezTo>
                    <a:pt x="739" y="290"/>
                    <a:pt x="890" y="700"/>
                    <a:pt x="1026" y="796"/>
                  </a:cubicBezTo>
                  <a:cubicBezTo>
                    <a:pt x="1162" y="892"/>
                    <a:pt x="1308" y="722"/>
                    <a:pt x="1440" y="736"/>
                  </a:cubicBezTo>
                  <a:cubicBezTo>
                    <a:pt x="1572" y="750"/>
                    <a:pt x="1739" y="850"/>
                    <a:pt x="1818" y="8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64965" name="Line 101"/>
            <p:cNvSpPr>
              <a:spLocks noChangeShapeType="1"/>
            </p:cNvSpPr>
            <p:nvPr/>
          </p:nvSpPr>
          <p:spPr bwMode="auto">
            <a:xfrm>
              <a:off x="2880" y="1674"/>
              <a:ext cx="0" cy="8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5" name="Group 102"/>
          <p:cNvGrpSpPr>
            <a:grpSpLocks/>
          </p:cNvGrpSpPr>
          <p:nvPr/>
        </p:nvGrpSpPr>
        <p:grpSpPr bwMode="auto">
          <a:xfrm>
            <a:off x="4657707" y="3656001"/>
            <a:ext cx="1501775" cy="1930400"/>
            <a:chOff x="2876" y="1606"/>
            <a:chExt cx="1824" cy="1216"/>
          </a:xfrm>
        </p:grpSpPr>
        <p:sp>
          <p:nvSpPr>
            <p:cNvPr id="164967" name="Freeform 103"/>
            <p:cNvSpPr>
              <a:spLocks/>
            </p:cNvSpPr>
            <p:nvPr/>
          </p:nvSpPr>
          <p:spPr bwMode="auto">
            <a:xfrm>
              <a:off x="2876" y="1622"/>
              <a:ext cx="1824" cy="1200"/>
            </a:xfrm>
            <a:custGeom>
              <a:avLst/>
              <a:gdLst/>
              <a:ahLst/>
              <a:cxnLst>
                <a:cxn ang="0">
                  <a:pos x="4" y="936"/>
                </a:cxn>
                <a:cxn ang="0">
                  <a:pos x="0" y="52"/>
                </a:cxn>
                <a:cxn ang="0">
                  <a:pos x="80" y="24"/>
                </a:cxn>
                <a:cxn ang="0">
                  <a:pos x="200" y="8"/>
                </a:cxn>
                <a:cxn ang="0">
                  <a:pos x="324" y="0"/>
                </a:cxn>
                <a:cxn ang="0">
                  <a:pos x="464" y="20"/>
                </a:cxn>
                <a:cxn ang="0">
                  <a:pos x="560" y="76"/>
                </a:cxn>
                <a:cxn ang="0">
                  <a:pos x="640" y="160"/>
                </a:cxn>
                <a:cxn ang="0">
                  <a:pos x="708" y="268"/>
                </a:cxn>
                <a:cxn ang="0">
                  <a:pos x="804" y="440"/>
                </a:cxn>
                <a:cxn ang="0">
                  <a:pos x="864" y="560"/>
                </a:cxn>
                <a:cxn ang="0">
                  <a:pos x="932" y="688"/>
                </a:cxn>
                <a:cxn ang="0">
                  <a:pos x="1020" y="768"/>
                </a:cxn>
                <a:cxn ang="0">
                  <a:pos x="1052" y="796"/>
                </a:cxn>
                <a:cxn ang="0">
                  <a:pos x="1088" y="808"/>
                </a:cxn>
                <a:cxn ang="0">
                  <a:pos x="1152" y="804"/>
                </a:cxn>
                <a:cxn ang="0">
                  <a:pos x="1244" y="780"/>
                </a:cxn>
                <a:cxn ang="0">
                  <a:pos x="1320" y="744"/>
                </a:cxn>
                <a:cxn ang="0">
                  <a:pos x="1420" y="720"/>
                </a:cxn>
                <a:cxn ang="0">
                  <a:pos x="1516" y="736"/>
                </a:cxn>
                <a:cxn ang="0">
                  <a:pos x="1624" y="772"/>
                </a:cxn>
                <a:cxn ang="0">
                  <a:pos x="1760" y="836"/>
                </a:cxn>
                <a:cxn ang="0">
                  <a:pos x="1824" y="872"/>
                </a:cxn>
                <a:cxn ang="0">
                  <a:pos x="1824" y="1200"/>
                </a:cxn>
                <a:cxn ang="0">
                  <a:pos x="1688" y="1124"/>
                </a:cxn>
                <a:cxn ang="0">
                  <a:pos x="1624" y="1088"/>
                </a:cxn>
                <a:cxn ang="0">
                  <a:pos x="1524" y="1048"/>
                </a:cxn>
                <a:cxn ang="0">
                  <a:pos x="1436" y="1024"/>
                </a:cxn>
                <a:cxn ang="0">
                  <a:pos x="1336" y="1032"/>
                </a:cxn>
                <a:cxn ang="0">
                  <a:pos x="1224" y="1068"/>
                </a:cxn>
                <a:cxn ang="0">
                  <a:pos x="1116" y="1108"/>
                </a:cxn>
                <a:cxn ang="0">
                  <a:pos x="1000" y="1160"/>
                </a:cxn>
                <a:cxn ang="0">
                  <a:pos x="856" y="1196"/>
                </a:cxn>
                <a:cxn ang="0">
                  <a:pos x="684" y="1196"/>
                </a:cxn>
                <a:cxn ang="0">
                  <a:pos x="568" y="1164"/>
                </a:cxn>
                <a:cxn ang="0">
                  <a:pos x="416" y="1128"/>
                </a:cxn>
                <a:cxn ang="0">
                  <a:pos x="304" y="1080"/>
                </a:cxn>
                <a:cxn ang="0">
                  <a:pos x="204" y="1040"/>
                </a:cxn>
                <a:cxn ang="0">
                  <a:pos x="96" y="984"/>
                </a:cxn>
                <a:cxn ang="0">
                  <a:pos x="4" y="936"/>
                </a:cxn>
              </a:cxnLst>
              <a:rect l="0" t="0" r="r" b="b"/>
              <a:pathLst>
                <a:path w="1824" h="1200">
                  <a:moveTo>
                    <a:pt x="4" y="936"/>
                  </a:moveTo>
                  <a:lnTo>
                    <a:pt x="0" y="52"/>
                  </a:lnTo>
                  <a:lnTo>
                    <a:pt x="80" y="24"/>
                  </a:lnTo>
                  <a:lnTo>
                    <a:pt x="200" y="8"/>
                  </a:lnTo>
                  <a:lnTo>
                    <a:pt x="324" y="0"/>
                  </a:lnTo>
                  <a:lnTo>
                    <a:pt x="464" y="20"/>
                  </a:lnTo>
                  <a:lnTo>
                    <a:pt x="560" y="76"/>
                  </a:lnTo>
                  <a:lnTo>
                    <a:pt x="640" y="160"/>
                  </a:lnTo>
                  <a:lnTo>
                    <a:pt x="708" y="268"/>
                  </a:lnTo>
                  <a:lnTo>
                    <a:pt x="804" y="440"/>
                  </a:lnTo>
                  <a:lnTo>
                    <a:pt x="864" y="560"/>
                  </a:lnTo>
                  <a:lnTo>
                    <a:pt x="932" y="688"/>
                  </a:lnTo>
                  <a:lnTo>
                    <a:pt x="1020" y="768"/>
                  </a:lnTo>
                  <a:lnTo>
                    <a:pt x="1052" y="796"/>
                  </a:lnTo>
                  <a:lnTo>
                    <a:pt x="1088" y="808"/>
                  </a:lnTo>
                  <a:lnTo>
                    <a:pt x="1152" y="804"/>
                  </a:lnTo>
                  <a:lnTo>
                    <a:pt x="1244" y="780"/>
                  </a:lnTo>
                  <a:lnTo>
                    <a:pt x="1320" y="744"/>
                  </a:lnTo>
                  <a:lnTo>
                    <a:pt x="1420" y="720"/>
                  </a:lnTo>
                  <a:lnTo>
                    <a:pt x="1516" y="736"/>
                  </a:lnTo>
                  <a:lnTo>
                    <a:pt x="1624" y="772"/>
                  </a:lnTo>
                  <a:lnTo>
                    <a:pt x="1760" y="836"/>
                  </a:lnTo>
                  <a:lnTo>
                    <a:pt x="1824" y="872"/>
                  </a:lnTo>
                  <a:lnTo>
                    <a:pt x="1824" y="1200"/>
                  </a:lnTo>
                  <a:lnTo>
                    <a:pt x="1688" y="1124"/>
                  </a:lnTo>
                  <a:lnTo>
                    <a:pt x="1624" y="1088"/>
                  </a:lnTo>
                  <a:lnTo>
                    <a:pt x="1524" y="1048"/>
                  </a:lnTo>
                  <a:lnTo>
                    <a:pt x="1436" y="1024"/>
                  </a:lnTo>
                  <a:lnTo>
                    <a:pt x="1336" y="1032"/>
                  </a:lnTo>
                  <a:lnTo>
                    <a:pt x="1224" y="1068"/>
                  </a:lnTo>
                  <a:lnTo>
                    <a:pt x="1116" y="1108"/>
                  </a:lnTo>
                  <a:lnTo>
                    <a:pt x="1000" y="1160"/>
                  </a:lnTo>
                  <a:lnTo>
                    <a:pt x="856" y="1196"/>
                  </a:lnTo>
                  <a:lnTo>
                    <a:pt x="684" y="1196"/>
                  </a:lnTo>
                  <a:lnTo>
                    <a:pt x="568" y="1164"/>
                  </a:lnTo>
                  <a:lnTo>
                    <a:pt x="416" y="1128"/>
                  </a:lnTo>
                  <a:lnTo>
                    <a:pt x="304" y="1080"/>
                  </a:lnTo>
                  <a:lnTo>
                    <a:pt x="204" y="1040"/>
                  </a:lnTo>
                  <a:lnTo>
                    <a:pt x="96" y="984"/>
                  </a:lnTo>
                  <a:lnTo>
                    <a:pt x="4" y="936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64968" name="Freeform 104"/>
            <p:cNvSpPr>
              <a:spLocks/>
            </p:cNvSpPr>
            <p:nvPr/>
          </p:nvSpPr>
          <p:spPr bwMode="auto">
            <a:xfrm>
              <a:off x="2880" y="1606"/>
              <a:ext cx="1818" cy="892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336" y="16"/>
                </a:cxn>
                <a:cxn ang="0">
                  <a:pos x="624" y="160"/>
                </a:cxn>
                <a:cxn ang="0">
                  <a:pos x="1026" y="796"/>
                </a:cxn>
                <a:cxn ang="0">
                  <a:pos x="1440" y="736"/>
                </a:cxn>
                <a:cxn ang="0">
                  <a:pos x="1818" y="880"/>
                </a:cxn>
              </a:cxnLst>
              <a:rect l="0" t="0" r="r" b="b"/>
              <a:pathLst>
                <a:path w="1818" h="892">
                  <a:moveTo>
                    <a:pt x="0" y="64"/>
                  </a:moveTo>
                  <a:cubicBezTo>
                    <a:pt x="56" y="56"/>
                    <a:pt x="232" y="0"/>
                    <a:pt x="336" y="16"/>
                  </a:cubicBezTo>
                  <a:cubicBezTo>
                    <a:pt x="440" y="32"/>
                    <a:pt x="509" y="30"/>
                    <a:pt x="624" y="160"/>
                  </a:cubicBezTo>
                  <a:cubicBezTo>
                    <a:pt x="739" y="290"/>
                    <a:pt x="890" y="700"/>
                    <a:pt x="1026" y="796"/>
                  </a:cubicBezTo>
                  <a:cubicBezTo>
                    <a:pt x="1162" y="892"/>
                    <a:pt x="1308" y="722"/>
                    <a:pt x="1440" y="736"/>
                  </a:cubicBezTo>
                  <a:cubicBezTo>
                    <a:pt x="1572" y="750"/>
                    <a:pt x="1739" y="850"/>
                    <a:pt x="1818" y="8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64969" name="Line 105"/>
            <p:cNvSpPr>
              <a:spLocks noChangeShapeType="1"/>
            </p:cNvSpPr>
            <p:nvPr/>
          </p:nvSpPr>
          <p:spPr bwMode="auto">
            <a:xfrm>
              <a:off x="2880" y="1674"/>
              <a:ext cx="0" cy="8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6" name="Group 106"/>
          <p:cNvGrpSpPr>
            <a:grpSpLocks/>
          </p:cNvGrpSpPr>
          <p:nvPr/>
        </p:nvGrpSpPr>
        <p:grpSpPr bwMode="auto">
          <a:xfrm>
            <a:off x="3806807" y="3346438"/>
            <a:ext cx="1501775" cy="1930400"/>
            <a:chOff x="2876" y="1606"/>
            <a:chExt cx="1824" cy="1216"/>
          </a:xfrm>
        </p:grpSpPr>
        <p:sp>
          <p:nvSpPr>
            <p:cNvPr id="164971" name="Freeform 107"/>
            <p:cNvSpPr>
              <a:spLocks/>
            </p:cNvSpPr>
            <p:nvPr/>
          </p:nvSpPr>
          <p:spPr bwMode="auto">
            <a:xfrm>
              <a:off x="2876" y="1622"/>
              <a:ext cx="1824" cy="1200"/>
            </a:xfrm>
            <a:custGeom>
              <a:avLst/>
              <a:gdLst/>
              <a:ahLst/>
              <a:cxnLst>
                <a:cxn ang="0">
                  <a:pos x="4" y="936"/>
                </a:cxn>
                <a:cxn ang="0">
                  <a:pos x="0" y="52"/>
                </a:cxn>
                <a:cxn ang="0">
                  <a:pos x="80" y="24"/>
                </a:cxn>
                <a:cxn ang="0">
                  <a:pos x="200" y="8"/>
                </a:cxn>
                <a:cxn ang="0">
                  <a:pos x="324" y="0"/>
                </a:cxn>
                <a:cxn ang="0">
                  <a:pos x="464" y="20"/>
                </a:cxn>
                <a:cxn ang="0">
                  <a:pos x="560" y="76"/>
                </a:cxn>
                <a:cxn ang="0">
                  <a:pos x="640" y="160"/>
                </a:cxn>
                <a:cxn ang="0">
                  <a:pos x="708" y="268"/>
                </a:cxn>
                <a:cxn ang="0">
                  <a:pos x="804" y="440"/>
                </a:cxn>
                <a:cxn ang="0">
                  <a:pos x="864" y="560"/>
                </a:cxn>
                <a:cxn ang="0">
                  <a:pos x="932" y="688"/>
                </a:cxn>
                <a:cxn ang="0">
                  <a:pos x="1020" y="768"/>
                </a:cxn>
                <a:cxn ang="0">
                  <a:pos x="1052" y="796"/>
                </a:cxn>
                <a:cxn ang="0">
                  <a:pos x="1088" y="808"/>
                </a:cxn>
                <a:cxn ang="0">
                  <a:pos x="1152" y="804"/>
                </a:cxn>
                <a:cxn ang="0">
                  <a:pos x="1244" y="780"/>
                </a:cxn>
                <a:cxn ang="0">
                  <a:pos x="1320" y="744"/>
                </a:cxn>
                <a:cxn ang="0">
                  <a:pos x="1420" y="720"/>
                </a:cxn>
                <a:cxn ang="0">
                  <a:pos x="1516" y="736"/>
                </a:cxn>
                <a:cxn ang="0">
                  <a:pos x="1624" y="772"/>
                </a:cxn>
                <a:cxn ang="0">
                  <a:pos x="1760" y="836"/>
                </a:cxn>
                <a:cxn ang="0">
                  <a:pos x="1824" y="872"/>
                </a:cxn>
                <a:cxn ang="0">
                  <a:pos x="1824" y="1200"/>
                </a:cxn>
                <a:cxn ang="0">
                  <a:pos x="1688" y="1124"/>
                </a:cxn>
                <a:cxn ang="0">
                  <a:pos x="1624" y="1088"/>
                </a:cxn>
                <a:cxn ang="0">
                  <a:pos x="1524" y="1048"/>
                </a:cxn>
                <a:cxn ang="0">
                  <a:pos x="1436" y="1024"/>
                </a:cxn>
                <a:cxn ang="0">
                  <a:pos x="1336" y="1032"/>
                </a:cxn>
                <a:cxn ang="0">
                  <a:pos x="1224" y="1068"/>
                </a:cxn>
                <a:cxn ang="0">
                  <a:pos x="1116" y="1108"/>
                </a:cxn>
                <a:cxn ang="0">
                  <a:pos x="1000" y="1160"/>
                </a:cxn>
                <a:cxn ang="0">
                  <a:pos x="856" y="1196"/>
                </a:cxn>
                <a:cxn ang="0">
                  <a:pos x="684" y="1196"/>
                </a:cxn>
                <a:cxn ang="0">
                  <a:pos x="568" y="1164"/>
                </a:cxn>
                <a:cxn ang="0">
                  <a:pos x="416" y="1128"/>
                </a:cxn>
                <a:cxn ang="0">
                  <a:pos x="304" y="1080"/>
                </a:cxn>
                <a:cxn ang="0">
                  <a:pos x="204" y="1040"/>
                </a:cxn>
                <a:cxn ang="0">
                  <a:pos x="96" y="984"/>
                </a:cxn>
                <a:cxn ang="0">
                  <a:pos x="4" y="936"/>
                </a:cxn>
              </a:cxnLst>
              <a:rect l="0" t="0" r="r" b="b"/>
              <a:pathLst>
                <a:path w="1824" h="1200">
                  <a:moveTo>
                    <a:pt x="4" y="936"/>
                  </a:moveTo>
                  <a:lnTo>
                    <a:pt x="0" y="52"/>
                  </a:lnTo>
                  <a:lnTo>
                    <a:pt x="80" y="24"/>
                  </a:lnTo>
                  <a:lnTo>
                    <a:pt x="200" y="8"/>
                  </a:lnTo>
                  <a:lnTo>
                    <a:pt x="324" y="0"/>
                  </a:lnTo>
                  <a:lnTo>
                    <a:pt x="464" y="20"/>
                  </a:lnTo>
                  <a:lnTo>
                    <a:pt x="560" y="76"/>
                  </a:lnTo>
                  <a:lnTo>
                    <a:pt x="640" y="160"/>
                  </a:lnTo>
                  <a:lnTo>
                    <a:pt x="708" y="268"/>
                  </a:lnTo>
                  <a:lnTo>
                    <a:pt x="804" y="440"/>
                  </a:lnTo>
                  <a:lnTo>
                    <a:pt x="864" y="560"/>
                  </a:lnTo>
                  <a:lnTo>
                    <a:pt x="932" y="688"/>
                  </a:lnTo>
                  <a:lnTo>
                    <a:pt x="1020" y="768"/>
                  </a:lnTo>
                  <a:lnTo>
                    <a:pt x="1052" y="796"/>
                  </a:lnTo>
                  <a:lnTo>
                    <a:pt x="1088" y="808"/>
                  </a:lnTo>
                  <a:lnTo>
                    <a:pt x="1152" y="804"/>
                  </a:lnTo>
                  <a:lnTo>
                    <a:pt x="1244" y="780"/>
                  </a:lnTo>
                  <a:lnTo>
                    <a:pt x="1320" y="744"/>
                  </a:lnTo>
                  <a:lnTo>
                    <a:pt x="1420" y="720"/>
                  </a:lnTo>
                  <a:lnTo>
                    <a:pt x="1516" y="736"/>
                  </a:lnTo>
                  <a:lnTo>
                    <a:pt x="1624" y="772"/>
                  </a:lnTo>
                  <a:lnTo>
                    <a:pt x="1760" y="836"/>
                  </a:lnTo>
                  <a:lnTo>
                    <a:pt x="1824" y="872"/>
                  </a:lnTo>
                  <a:lnTo>
                    <a:pt x="1824" y="1200"/>
                  </a:lnTo>
                  <a:lnTo>
                    <a:pt x="1688" y="1124"/>
                  </a:lnTo>
                  <a:lnTo>
                    <a:pt x="1624" y="1088"/>
                  </a:lnTo>
                  <a:lnTo>
                    <a:pt x="1524" y="1048"/>
                  </a:lnTo>
                  <a:lnTo>
                    <a:pt x="1436" y="1024"/>
                  </a:lnTo>
                  <a:lnTo>
                    <a:pt x="1336" y="1032"/>
                  </a:lnTo>
                  <a:lnTo>
                    <a:pt x="1224" y="1068"/>
                  </a:lnTo>
                  <a:lnTo>
                    <a:pt x="1116" y="1108"/>
                  </a:lnTo>
                  <a:lnTo>
                    <a:pt x="1000" y="1160"/>
                  </a:lnTo>
                  <a:lnTo>
                    <a:pt x="856" y="1196"/>
                  </a:lnTo>
                  <a:lnTo>
                    <a:pt x="684" y="1196"/>
                  </a:lnTo>
                  <a:lnTo>
                    <a:pt x="568" y="1164"/>
                  </a:lnTo>
                  <a:lnTo>
                    <a:pt x="416" y="1128"/>
                  </a:lnTo>
                  <a:lnTo>
                    <a:pt x="304" y="1080"/>
                  </a:lnTo>
                  <a:lnTo>
                    <a:pt x="204" y="1040"/>
                  </a:lnTo>
                  <a:lnTo>
                    <a:pt x="96" y="984"/>
                  </a:lnTo>
                  <a:lnTo>
                    <a:pt x="4" y="936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64972" name="Freeform 108"/>
            <p:cNvSpPr>
              <a:spLocks/>
            </p:cNvSpPr>
            <p:nvPr/>
          </p:nvSpPr>
          <p:spPr bwMode="auto">
            <a:xfrm>
              <a:off x="2880" y="1606"/>
              <a:ext cx="1818" cy="892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336" y="16"/>
                </a:cxn>
                <a:cxn ang="0">
                  <a:pos x="624" y="160"/>
                </a:cxn>
                <a:cxn ang="0">
                  <a:pos x="1026" y="796"/>
                </a:cxn>
                <a:cxn ang="0">
                  <a:pos x="1440" y="736"/>
                </a:cxn>
                <a:cxn ang="0">
                  <a:pos x="1818" y="880"/>
                </a:cxn>
              </a:cxnLst>
              <a:rect l="0" t="0" r="r" b="b"/>
              <a:pathLst>
                <a:path w="1818" h="892">
                  <a:moveTo>
                    <a:pt x="0" y="64"/>
                  </a:moveTo>
                  <a:cubicBezTo>
                    <a:pt x="56" y="56"/>
                    <a:pt x="232" y="0"/>
                    <a:pt x="336" y="16"/>
                  </a:cubicBezTo>
                  <a:cubicBezTo>
                    <a:pt x="440" y="32"/>
                    <a:pt x="509" y="30"/>
                    <a:pt x="624" y="160"/>
                  </a:cubicBezTo>
                  <a:cubicBezTo>
                    <a:pt x="739" y="290"/>
                    <a:pt x="890" y="700"/>
                    <a:pt x="1026" y="796"/>
                  </a:cubicBezTo>
                  <a:cubicBezTo>
                    <a:pt x="1162" y="892"/>
                    <a:pt x="1308" y="722"/>
                    <a:pt x="1440" y="736"/>
                  </a:cubicBezTo>
                  <a:cubicBezTo>
                    <a:pt x="1572" y="750"/>
                    <a:pt x="1739" y="850"/>
                    <a:pt x="1818" y="8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64973" name="Line 109"/>
            <p:cNvSpPr>
              <a:spLocks noChangeShapeType="1"/>
            </p:cNvSpPr>
            <p:nvPr/>
          </p:nvSpPr>
          <p:spPr bwMode="auto">
            <a:xfrm>
              <a:off x="2880" y="1674"/>
              <a:ext cx="0" cy="8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7" name="Group 110"/>
          <p:cNvGrpSpPr>
            <a:grpSpLocks/>
          </p:cNvGrpSpPr>
          <p:nvPr/>
        </p:nvGrpSpPr>
        <p:grpSpPr bwMode="auto">
          <a:xfrm>
            <a:off x="5497495" y="3727438"/>
            <a:ext cx="1501775" cy="1930400"/>
            <a:chOff x="2876" y="1606"/>
            <a:chExt cx="1824" cy="1216"/>
          </a:xfrm>
        </p:grpSpPr>
        <p:sp>
          <p:nvSpPr>
            <p:cNvPr id="164975" name="Freeform 111"/>
            <p:cNvSpPr>
              <a:spLocks/>
            </p:cNvSpPr>
            <p:nvPr/>
          </p:nvSpPr>
          <p:spPr bwMode="auto">
            <a:xfrm>
              <a:off x="2876" y="1622"/>
              <a:ext cx="1824" cy="1200"/>
            </a:xfrm>
            <a:custGeom>
              <a:avLst/>
              <a:gdLst/>
              <a:ahLst/>
              <a:cxnLst>
                <a:cxn ang="0">
                  <a:pos x="4" y="936"/>
                </a:cxn>
                <a:cxn ang="0">
                  <a:pos x="0" y="52"/>
                </a:cxn>
                <a:cxn ang="0">
                  <a:pos x="80" y="24"/>
                </a:cxn>
                <a:cxn ang="0">
                  <a:pos x="200" y="8"/>
                </a:cxn>
                <a:cxn ang="0">
                  <a:pos x="324" y="0"/>
                </a:cxn>
                <a:cxn ang="0">
                  <a:pos x="464" y="20"/>
                </a:cxn>
                <a:cxn ang="0">
                  <a:pos x="560" y="76"/>
                </a:cxn>
                <a:cxn ang="0">
                  <a:pos x="640" y="160"/>
                </a:cxn>
                <a:cxn ang="0">
                  <a:pos x="708" y="268"/>
                </a:cxn>
                <a:cxn ang="0">
                  <a:pos x="804" y="440"/>
                </a:cxn>
                <a:cxn ang="0">
                  <a:pos x="864" y="560"/>
                </a:cxn>
                <a:cxn ang="0">
                  <a:pos x="932" y="688"/>
                </a:cxn>
                <a:cxn ang="0">
                  <a:pos x="1020" y="768"/>
                </a:cxn>
                <a:cxn ang="0">
                  <a:pos x="1052" y="796"/>
                </a:cxn>
                <a:cxn ang="0">
                  <a:pos x="1088" y="808"/>
                </a:cxn>
                <a:cxn ang="0">
                  <a:pos x="1152" y="804"/>
                </a:cxn>
                <a:cxn ang="0">
                  <a:pos x="1244" y="780"/>
                </a:cxn>
                <a:cxn ang="0">
                  <a:pos x="1320" y="744"/>
                </a:cxn>
                <a:cxn ang="0">
                  <a:pos x="1420" y="720"/>
                </a:cxn>
                <a:cxn ang="0">
                  <a:pos x="1516" y="736"/>
                </a:cxn>
                <a:cxn ang="0">
                  <a:pos x="1624" y="772"/>
                </a:cxn>
                <a:cxn ang="0">
                  <a:pos x="1760" y="836"/>
                </a:cxn>
                <a:cxn ang="0">
                  <a:pos x="1824" y="872"/>
                </a:cxn>
                <a:cxn ang="0">
                  <a:pos x="1824" y="1200"/>
                </a:cxn>
                <a:cxn ang="0">
                  <a:pos x="1688" y="1124"/>
                </a:cxn>
                <a:cxn ang="0">
                  <a:pos x="1624" y="1088"/>
                </a:cxn>
                <a:cxn ang="0">
                  <a:pos x="1524" y="1048"/>
                </a:cxn>
                <a:cxn ang="0">
                  <a:pos x="1436" y="1024"/>
                </a:cxn>
                <a:cxn ang="0">
                  <a:pos x="1336" y="1032"/>
                </a:cxn>
                <a:cxn ang="0">
                  <a:pos x="1224" y="1068"/>
                </a:cxn>
                <a:cxn ang="0">
                  <a:pos x="1116" y="1108"/>
                </a:cxn>
                <a:cxn ang="0">
                  <a:pos x="1000" y="1160"/>
                </a:cxn>
                <a:cxn ang="0">
                  <a:pos x="856" y="1196"/>
                </a:cxn>
                <a:cxn ang="0">
                  <a:pos x="684" y="1196"/>
                </a:cxn>
                <a:cxn ang="0">
                  <a:pos x="568" y="1164"/>
                </a:cxn>
                <a:cxn ang="0">
                  <a:pos x="416" y="1128"/>
                </a:cxn>
                <a:cxn ang="0">
                  <a:pos x="304" y="1080"/>
                </a:cxn>
                <a:cxn ang="0">
                  <a:pos x="204" y="1040"/>
                </a:cxn>
                <a:cxn ang="0">
                  <a:pos x="96" y="984"/>
                </a:cxn>
                <a:cxn ang="0">
                  <a:pos x="4" y="936"/>
                </a:cxn>
              </a:cxnLst>
              <a:rect l="0" t="0" r="r" b="b"/>
              <a:pathLst>
                <a:path w="1824" h="1200">
                  <a:moveTo>
                    <a:pt x="4" y="936"/>
                  </a:moveTo>
                  <a:lnTo>
                    <a:pt x="0" y="52"/>
                  </a:lnTo>
                  <a:lnTo>
                    <a:pt x="80" y="24"/>
                  </a:lnTo>
                  <a:lnTo>
                    <a:pt x="200" y="8"/>
                  </a:lnTo>
                  <a:lnTo>
                    <a:pt x="324" y="0"/>
                  </a:lnTo>
                  <a:lnTo>
                    <a:pt x="464" y="20"/>
                  </a:lnTo>
                  <a:lnTo>
                    <a:pt x="560" y="76"/>
                  </a:lnTo>
                  <a:lnTo>
                    <a:pt x="640" y="160"/>
                  </a:lnTo>
                  <a:lnTo>
                    <a:pt x="708" y="268"/>
                  </a:lnTo>
                  <a:lnTo>
                    <a:pt x="804" y="440"/>
                  </a:lnTo>
                  <a:lnTo>
                    <a:pt x="864" y="560"/>
                  </a:lnTo>
                  <a:lnTo>
                    <a:pt x="932" y="688"/>
                  </a:lnTo>
                  <a:lnTo>
                    <a:pt x="1020" y="768"/>
                  </a:lnTo>
                  <a:lnTo>
                    <a:pt x="1052" y="796"/>
                  </a:lnTo>
                  <a:lnTo>
                    <a:pt x="1088" y="808"/>
                  </a:lnTo>
                  <a:lnTo>
                    <a:pt x="1152" y="804"/>
                  </a:lnTo>
                  <a:lnTo>
                    <a:pt x="1244" y="780"/>
                  </a:lnTo>
                  <a:lnTo>
                    <a:pt x="1320" y="744"/>
                  </a:lnTo>
                  <a:lnTo>
                    <a:pt x="1420" y="720"/>
                  </a:lnTo>
                  <a:lnTo>
                    <a:pt x="1516" y="736"/>
                  </a:lnTo>
                  <a:lnTo>
                    <a:pt x="1624" y="772"/>
                  </a:lnTo>
                  <a:lnTo>
                    <a:pt x="1760" y="836"/>
                  </a:lnTo>
                  <a:lnTo>
                    <a:pt x="1824" y="872"/>
                  </a:lnTo>
                  <a:lnTo>
                    <a:pt x="1824" y="1200"/>
                  </a:lnTo>
                  <a:lnTo>
                    <a:pt x="1688" y="1124"/>
                  </a:lnTo>
                  <a:lnTo>
                    <a:pt x="1624" y="1088"/>
                  </a:lnTo>
                  <a:lnTo>
                    <a:pt x="1524" y="1048"/>
                  </a:lnTo>
                  <a:lnTo>
                    <a:pt x="1436" y="1024"/>
                  </a:lnTo>
                  <a:lnTo>
                    <a:pt x="1336" y="1032"/>
                  </a:lnTo>
                  <a:lnTo>
                    <a:pt x="1224" y="1068"/>
                  </a:lnTo>
                  <a:lnTo>
                    <a:pt x="1116" y="1108"/>
                  </a:lnTo>
                  <a:lnTo>
                    <a:pt x="1000" y="1160"/>
                  </a:lnTo>
                  <a:lnTo>
                    <a:pt x="856" y="1196"/>
                  </a:lnTo>
                  <a:lnTo>
                    <a:pt x="684" y="1196"/>
                  </a:lnTo>
                  <a:lnTo>
                    <a:pt x="568" y="1164"/>
                  </a:lnTo>
                  <a:lnTo>
                    <a:pt x="416" y="1128"/>
                  </a:lnTo>
                  <a:lnTo>
                    <a:pt x="304" y="1080"/>
                  </a:lnTo>
                  <a:lnTo>
                    <a:pt x="204" y="1040"/>
                  </a:lnTo>
                  <a:lnTo>
                    <a:pt x="96" y="984"/>
                  </a:lnTo>
                  <a:lnTo>
                    <a:pt x="4" y="936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64976" name="Freeform 112"/>
            <p:cNvSpPr>
              <a:spLocks/>
            </p:cNvSpPr>
            <p:nvPr/>
          </p:nvSpPr>
          <p:spPr bwMode="auto">
            <a:xfrm>
              <a:off x="2880" y="1606"/>
              <a:ext cx="1818" cy="892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336" y="16"/>
                </a:cxn>
                <a:cxn ang="0">
                  <a:pos x="624" y="160"/>
                </a:cxn>
                <a:cxn ang="0">
                  <a:pos x="1026" y="796"/>
                </a:cxn>
                <a:cxn ang="0">
                  <a:pos x="1440" y="736"/>
                </a:cxn>
                <a:cxn ang="0">
                  <a:pos x="1818" y="880"/>
                </a:cxn>
              </a:cxnLst>
              <a:rect l="0" t="0" r="r" b="b"/>
              <a:pathLst>
                <a:path w="1818" h="892">
                  <a:moveTo>
                    <a:pt x="0" y="64"/>
                  </a:moveTo>
                  <a:cubicBezTo>
                    <a:pt x="56" y="56"/>
                    <a:pt x="232" y="0"/>
                    <a:pt x="336" y="16"/>
                  </a:cubicBezTo>
                  <a:cubicBezTo>
                    <a:pt x="440" y="32"/>
                    <a:pt x="509" y="30"/>
                    <a:pt x="624" y="160"/>
                  </a:cubicBezTo>
                  <a:cubicBezTo>
                    <a:pt x="739" y="290"/>
                    <a:pt x="890" y="700"/>
                    <a:pt x="1026" y="796"/>
                  </a:cubicBezTo>
                  <a:cubicBezTo>
                    <a:pt x="1162" y="892"/>
                    <a:pt x="1308" y="722"/>
                    <a:pt x="1440" y="736"/>
                  </a:cubicBezTo>
                  <a:cubicBezTo>
                    <a:pt x="1572" y="750"/>
                    <a:pt x="1739" y="850"/>
                    <a:pt x="1818" y="8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64977" name="Line 113"/>
            <p:cNvSpPr>
              <a:spLocks noChangeShapeType="1"/>
            </p:cNvSpPr>
            <p:nvPr/>
          </p:nvSpPr>
          <p:spPr bwMode="auto">
            <a:xfrm>
              <a:off x="2880" y="1674"/>
              <a:ext cx="0" cy="8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8" name="Group 114"/>
          <p:cNvGrpSpPr>
            <a:grpSpLocks/>
          </p:cNvGrpSpPr>
          <p:nvPr/>
        </p:nvGrpSpPr>
        <p:grpSpPr bwMode="auto">
          <a:xfrm>
            <a:off x="6324582" y="3635363"/>
            <a:ext cx="1501775" cy="1930400"/>
            <a:chOff x="2876" y="1606"/>
            <a:chExt cx="1824" cy="1216"/>
          </a:xfrm>
        </p:grpSpPr>
        <p:sp>
          <p:nvSpPr>
            <p:cNvPr id="164979" name="Freeform 115"/>
            <p:cNvSpPr>
              <a:spLocks/>
            </p:cNvSpPr>
            <p:nvPr/>
          </p:nvSpPr>
          <p:spPr bwMode="auto">
            <a:xfrm>
              <a:off x="2876" y="1622"/>
              <a:ext cx="1824" cy="1200"/>
            </a:xfrm>
            <a:custGeom>
              <a:avLst/>
              <a:gdLst/>
              <a:ahLst/>
              <a:cxnLst>
                <a:cxn ang="0">
                  <a:pos x="4" y="936"/>
                </a:cxn>
                <a:cxn ang="0">
                  <a:pos x="0" y="52"/>
                </a:cxn>
                <a:cxn ang="0">
                  <a:pos x="80" y="24"/>
                </a:cxn>
                <a:cxn ang="0">
                  <a:pos x="200" y="8"/>
                </a:cxn>
                <a:cxn ang="0">
                  <a:pos x="324" y="0"/>
                </a:cxn>
                <a:cxn ang="0">
                  <a:pos x="464" y="20"/>
                </a:cxn>
                <a:cxn ang="0">
                  <a:pos x="560" y="76"/>
                </a:cxn>
                <a:cxn ang="0">
                  <a:pos x="640" y="160"/>
                </a:cxn>
                <a:cxn ang="0">
                  <a:pos x="708" y="268"/>
                </a:cxn>
                <a:cxn ang="0">
                  <a:pos x="804" y="440"/>
                </a:cxn>
                <a:cxn ang="0">
                  <a:pos x="864" y="560"/>
                </a:cxn>
                <a:cxn ang="0">
                  <a:pos x="932" y="688"/>
                </a:cxn>
                <a:cxn ang="0">
                  <a:pos x="1020" y="768"/>
                </a:cxn>
                <a:cxn ang="0">
                  <a:pos x="1052" y="796"/>
                </a:cxn>
                <a:cxn ang="0">
                  <a:pos x="1088" y="808"/>
                </a:cxn>
                <a:cxn ang="0">
                  <a:pos x="1152" y="804"/>
                </a:cxn>
                <a:cxn ang="0">
                  <a:pos x="1244" y="780"/>
                </a:cxn>
                <a:cxn ang="0">
                  <a:pos x="1320" y="744"/>
                </a:cxn>
                <a:cxn ang="0">
                  <a:pos x="1420" y="720"/>
                </a:cxn>
                <a:cxn ang="0">
                  <a:pos x="1516" y="736"/>
                </a:cxn>
                <a:cxn ang="0">
                  <a:pos x="1624" y="772"/>
                </a:cxn>
                <a:cxn ang="0">
                  <a:pos x="1760" y="836"/>
                </a:cxn>
                <a:cxn ang="0">
                  <a:pos x="1824" y="872"/>
                </a:cxn>
                <a:cxn ang="0">
                  <a:pos x="1824" y="1200"/>
                </a:cxn>
                <a:cxn ang="0">
                  <a:pos x="1688" y="1124"/>
                </a:cxn>
                <a:cxn ang="0">
                  <a:pos x="1624" y="1088"/>
                </a:cxn>
                <a:cxn ang="0">
                  <a:pos x="1524" y="1048"/>
                </a:cxn>
                <a:cxn ang="0">
                  <a:pos x="1436" y="1024"/>
                </a:cxn>
                <a:cxn ang="0">
                  <a:pos x="1336" y="1032"/>
                </a:cxn>
                <a:cxn ang="0">
                  <a:pos x="1224" y="1068"/>
                </a:cxn>
                <a:cxn ang="0">
                  <a:pos x="1116" y="1108"/>
                </a:cxn>
                <a:cxn ang="0">
                  <a:pos x="1000" y="1160"/>
                </a:cxn>
                <a:cxn ang="0">
                  <a:pos x="856" y="1196"/>
                </a:cxn>
                <a:cxn ang="0">
                  <a:pos x="684" y="1196"/>
                </a:cxn>
                <a:cxn ang="0">
                  <a:pos x="568" y="1164"/>
                </a:cxn>
                <a:cxn ang="0">
                  <a:pos x="416" y="1128"/>
                </a:cxn>
                <a:cxn ang="0">
                  <a:pos x="304" y="1080"/>
                </a:cxn>
                <a:cxn ang="0">
                  <a:pos x="204" y="1040"/>
                </a:cxn>
                <a:cxn ang="0">
                  <a:pos x="96" y="984"/>
                </a:cxn>
                <a:cxn ang="0">
                  <a:pos x="4" y="936"/>
                </a:cxn>
              </a:cxnLst>
              <a:rect l="0" t="0" r="r" b="b"/>
              <a:pathLst>
                <a:path w="1824" h="1200">
                  <a:moveTo>
                    <a:pt x="4" y="936"/>
                  </a:moveTo>
                  <a:lnTo>
                    <a:pt x="0" y="52"/>
                  </a:lnTo>
                  <a:lnTo>
                    <a:pt x="80" y="24"/>
                  </a:lnTo>
                  <a:lnTo>
                    <a:pt x="200" y="8"/>
                  </a:lnTo>
                  <a:lnTo>
                    <a:pt x="324" y="0"/>
                  </a:lnTo>
                  <a:lnTo>
                    <a:pt x="464" y="20"/>
                  </a:lnTo>
                  <a:lnTo>
                    <a:pt x="560" y="76"/>
                  </a:lnTo>
                  <a:lnTo>
                    <a:pt x="640" y="160"/>
                  </a:lnTo>
                  <a:lnTo>
                    <a:pt x="708" y="268"/>
                  </a:lnTo>
                  <a:lnTo>
                    <a:pt x="804" y="440"/>
                  </a:lnTo>
                  <a:lnTo>
                    <a:pt x="864" y="560"/>
                  </a:lnTo>
                  <a:lnTo>
                    <a:pt x="932" y="688"/>
                  </a:lnTo>
                  <a:lnTo>
                    <a:pt x="1020" y="768"/>
                  </a:lnTo>
                  <a:lnTo>
                    <a:pt x="1052" y="796"/>
                  </a:lnTo>
                  <a:lnTo>
                    <a:pt x="1088" y="808"/>
                  </a:lnTo>
                  <a:lnTo>
                    <a:pt x="1152" y="804"/>
                  </a:lnTo>
                  <a:lnTo>
                    <a:pt x="1244" y="780"/>
                  </a:lnTo>
                  <a:lnTo>
                    <a:pt x="1320" y="744"/>
                  </a:lnTo>
                  <a:lnTo>
                    <a:pt x="1420" y="720"/>
                  </a:lnTo>
                  <a:lnTo>
                    <a:pt x="1516" y="736"/>
                  </a:lnTo>
                  <a:lnTo>
                    <a:pt x="1624" y="772"/>
                  </a:lnTo>
                  <a:lnTo>
                    <a:pt x="1760" y="836"/>
                  </a:lnTo>
                  <a:lnTo>
                    <a:pt x="1824" y="872"/>
                  </a:lnTo>
                  <a:lnTo>
                    <a:pt x="1824" y="1200"/>
                  </a:lnTo>
                  <a:lnTo>
                    <a:pt x="1688" y="1124"/>
                  </a:lnTo>
                  <a:lnTo>
                    <a:pt x="1624" y="1088"/>
                  </a:lnTo>
                  <a:lnTo>
                    <a:pt x="1524" y="1048"/>
                  </a:lnTo>
                  <a:lnTo>
                    <a:pt x="1436" y="1024"/>
                  </a:lnTo>
                  <a:lnTo>
                    <a:pt x="1336" y="1032"/>
                  </a:lnTo>
                  <a:lnTo>
                    <a:pt x="1224" y="1068"/>
                  </a:lnTo>
                  <a:lnTo>
                    <a:pt x="1116" y="1108"/>
                  </a:lnTo>
                  <a:lnTo>
                    <a:pt x="1000" y="1160"/>
                  </a:lnTo>
                  <a:lnTo>
                    <a:pt x="856" y="1196"/>
                  </a:lnTo>
                  <a:lnTo>
                    <a:pt x="684" y="1196"/>
                  </a:lnTo>
                  <a:lnTo>
                    <a:pt x="568" y="1164"/>
                  </a:lnTo>
                  <a:lnTo>
                    <a:pt x="416" y="1128"/>
                  </a:lnTo>
                  <a:lnTo>
                    <a:pt x="304" y="1080"/>
                  </a:lnTo>
                  <a:lnTo>
                    <a:pt x="204" y="1040"/>
                  </a:lnTo>
                  <a:lnTo>
                    <a:pt x="96" y="984"/>
                  </a:lnTo>
                  <a:lnTo>
                    <a:pt x="4" y="936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64980" name="Freeform 116"/>
            <p:cNvSpPr>
              <a:spLocks/>
            </p:cNvSpPr>
            <p:nvPr/>
          </p:nvSpPr>
          <p:spPr bwMode="auto">
            <a:xfrm>
              <a:off x="2880" y="1606"/>
              <a:ext cx="1818" cy="892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336" y="16"/>
                </a:cxn>
                <a:cxn ang="0">
                  <a:pos x="624" y="160"/>
                </a:cxn>
                <a:cxn ang="0">
                  <a:pos x="1026" y="796"/>
                </a:cxn>
                <a:cxn ang="0">
                  <a:pos x="1440" y="736"/>
                </a:cxn>
                <a:cxn ang="0">
                  <a:pos x="1818" y="880"/>
                </a:cxn>
              </a:cxnLst>
              <a:rect l="0" t="0" r="r" b="b"/>
              <a:pathLst>
                <a:path w="1818" h="892">
                  <a:moveTo>
                    <a:pt x="0" y="64"/>
                  </a:moveTo>
                  <a:cubicBezTo>
                    <a:pt x="56" y="56"/>
                    <a:pt x="232" y="0"/>
                    <a:pt x="336" y="16"/>
                  </a:cubicBezTo>
                  <a:cubicBezTo>
                    <a:pt x="440" y="32"/>
                    <a:pt x="509" y="30"/>
                    <a:pt x="624" y="160"/>
                  </a:cubicBezTo>
                  <a:cubicBezTo>
                    <a:pt x="739" y="290"/>
                    <a:pt x="890" y="700"/>
                    <a:pt x="1026" y="796"/>
                  </a:cubicBezTo>
                  <a:cubicBezTo>
                    <a:pt x="1162" y="892"/>
                    <a:pt x="1308" y="722"/>
                    <a:pt x="1440" y="736"/>
                  </a:cubicBezTo>
                  <a:cubicBezTo>
                    <a:pt x="1572" y="750"/>
                    <a:pt x="1739" y="850"/>
                    <a:pt x="1818" y="8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64981" name="Line 117"/>
            <p:cNvSpPr>
              <a:spLocks noChangeShapeType="1"/>
            </p:cNvSpPr>
            <p:nvPr/>
          </p:nvSpPr>
          <p:spPr bwMode="auto">
            <a:xfrm>
              <a:off x="2880" y="1674"/>
              <a:ext cx="0" cy="8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What size and How Shall we sit!</a:t>
            </a:r>
          </a:p>
        </p:txBody>
      </p:sp>
      <p:sp>
        <p:nvSpPr>
          <p:cNvPr id="148498" name="Oval 18"/>
          <p:cNvSpPr>
            <a:spLocks noChangeArrowheads="1"/>
          </p:cNvSpPr>
          <p:nvPr/>
        </p:nvSpPr>
        <p:spPr bwMode="auto">
          <a:xfrm>
            <a:off x="4572000" y="2636838"/>
            <a:ext cx="129540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8499" name="Oval 19"/>
          <p:cNvSpPr>
            <a:spLocks noChangeArrowheads="1"/>
          </p:cNvSpPr>
          <p:nvPr/>
        </p:nvSpPr>
        <p:spPr bwMode="auto">
          <a:xfrm>
            <a:off x="6732588" y="4508500"/>
            <a:ext cx="129540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8502" name="Oval 22"/>
          <p:cNvSpPr>
            <a:spLocks noChangeArrowheads="1"/>
          </p:cNvSpPr>
          <p:nvPr/>
        </p:nvSpPr>
        <p:spPr bwMode="auto">
          <a:xfrm>
            <a:off x="2484438" y="3860800"/>
            <a:ext cx="649287" cy="15128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8506" name="Rectangle 26"/>
          <p:cNvSpPr>
            <a:spLocks noChangeArrowheads="1"/>
          </p:cNvSpPr>
          <p:nvPr/>
        </p:nvSpPr>
        <p:spPr bwMode="auto">
          <a:xfrm>
            <a:off x="5292725" y="2349500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8508" name="Rectangle 28"/>
          <p:cNvSpPr>
            <a:spLocks noChangeArrowheads="1"/>
          </p:cNvSpPr>
          <p:nvPr/>
        </p:nvSpPr>
        <p:spPr bwMode="auto">
          <a:xfrm>
            <a:off x="3203575" y="2852738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8509" name="Rectangle 29"/>
          <p:cNvSpPr>
            <a:spLocks noChangeArrowheads="1"/>
          </p:cNvSpPr>
          <p:nvPr/>
        </p:nvSpPr>
        <p:spPr bwMode="auto">
          <a:xfrm>
            <a:off x="1187450" y="2636838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8515" name="Rectangle 35"/>
          <p:cNvSpPr>
            <a:spLocks noChangeArrowheads="1"/>
          </p:cNvSpPr>
          <p:nvPr/>
        </p:nvSpPr>
        <p:spPr bwMode="auto">
          <a:xfrm>
            <a:off x="8388350" y="4868863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8516" name="Rectangle 36"/>
          <p:cNvSpPr>
            <a:spLocks noChangeArrowheads="1"/>
          </p:cNvSpPr>
          <p:nvPr/>
        </p:nvSpPr>
        <p:spPr bwMode="auto">
          <a:xfrm>
            <a:off x="7885113" y="2636838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8517" name="Rectangle 37"/>
          <p:cNvSpPr>
            <a:spLocks noChangeArrowheads="1"/>
          </p:cNvSpPr>
          <p:nvPr/>
        </p:nvSpPr>
        <p:spPr bwMode="auto">
          <a:xfrm>
            <a:off x="8243888" y="3429000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8518" name="Rectangle 38"/>
          <p:cNvSpPr>
            <a:spLocks noChangeArrowheads="1"/>
          </p:cNvSpPr>
          <p:nvPr/>
        </p:nvSpPr>
        <p:spPr bwMode="auto">
          <a:xfrm>
            <a:off x="5003800" y="5445125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8519" name="Rectangle 39"/>
          <p:cNvSpPr>
            <a:spLocks noChangeArrowheads="1"/>
          </p:cNvSpPr>
          <p:nvPr/>
        </p:nvSpPr>
        <p:spPr bwMode="auto">
          <a:xfrm>
            <a:off x="5940425" y="3357563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8520" name="Rectangle 40"/>
          <p:cNvSpPr>
            <a:spLocks noChangeArrowheads="1"/>
          </p:cNvSpPr>
          <p:nvPr/>
        </p:nvSpPr>
        <p:spPr bwMode="auto">
          <a:xfrm>
            <a:off x="5435600" y="3357563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8521" name="Rectangle 41"/>
          <p:cNvSpPr>
            <a:spLocks noChangeArrowheads="1"/>
          </p:cNvSpPr>
          <p:nvPr/>
        </p:nvSpPr>
        <p:spPr bwMode="auto">
          <a:xfrm>
            <a:off x="4859338" y="3573463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8522" name="Rectangle 42"/>
          <p:cNvSpPr>
            <a:spLocks noChangeArrowheads="1"/>
          </p:cNvSpPr>
          <p:nvPr/>
        </p:nvSpPr>
        <p:spPr bwMode="auto">
          <a:xfrm>
            <a:off x="6300788" y="3644900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8523" name="Rectangle 43"/>
          <p:cNvSpPr>
            <a:spLocks noChangeArrowheads="1"/>
          </p:cNvSpPr>
          <p:nvPr/>
        </p:nvSpPr>
        <p:spPr bwMode="auto">
          <a:xfrm>
            <a:off x="4572000" y="4437063"/>
            <a:ext cx="288925" cy="2873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What size and How Shall we sit!</a:t>
            </a:r>
          </a:p>
        </p:txBody>
      </p:sp>
      <p:sp>
        <p:nvSpPr>
          <p:cNvPr id="149507" name="Oval 3"/>
          <p:cNvSpPr>
            <a:spLocks noChangeArrowheads="1"/>
          </p:cNvSpPr>
          <p:nvPr/>
        </p:nvSpPr>
        <p:spPr bwMode="auto">
          <a:xfrm>
            <a:off x="1476375" y="2492375"/>
            <a:ext cx="1295400" cy="28082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08" name="Rectangle 4"/>
          <p:cNvSpPr>
            <a:spLocks noChangeArrowheads="1"/>
          </p:cNvSpPr>
          <p:nvPr/>
        </p:nvSpPr>
        <p:spPr bwMode="auto">
          <a:xfrm>
            <a:off x="2627313" y="2636838"/>
            <a:ext cx="288925" cy="287337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09" name="Rectangle 5"/>
          <p:cNvSpPr>
            <a:spLocks noChangeArrowheads="1"/>
          </p:cNvSpPr>
          <p:nvPr/>
        </p:nvSpPr>
        <p:spPr bwMode="auto">
          <a:xfrm>
            <a:off x="1187450" y="2492375"/>
            <a:ext cx="288925" cy="287338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10" name="Rectangle 6"/>
          <p:cNvSpPr>
            <a:spLocks noChangeArrowheads="1"/>
          </p:cNvSpPr>
          <p:nvPr/>
        </p:nvSpPr>
        <p:spPr bwMode="auto">
          <a:xfrm>
            <a:off x="1042988" y="3284538"/>
            <a:ext cx="288925" cy="287337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11" name="Rectangle 7"/>
          <p:cNvSpPr>
            <a:spLocks noChangeArrowheads="1"/>
          </p:cNvSpPr>
          <p:nvPr/>
        </p:nvSpPr>
        <p:spPr bwMode="auto">
          <a:xfrm>
            <a:off x="2843213" y="3357563"/>
            <a:ext cx="288925" cy="2873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12" name="Rectangle 8"/>
          <p:cNvSpPr>
            <a:spLocks noChangeArrowheads="1"/>
          </p:cNvSpPr>
          <p:nvPr/>
        </p:nvSpPr>
        <p:spPr bwMode="auto">
          <a:xfrm>
            <a:off x="2916238" y="3933825"/>
            <a:ext cx="288925" cy="287338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13" name="Rectangle 9"/>
          <p:cNvSpPr>
            <a:spLocks noChangeArrowheads="1"/>
          </p:cNvSpPr>
          <p:nvPr/>
        </p:nvSpPr>
        <p:spPr bwMode="auto">
          <a:xfrm>
            <a:off x="971550" y="4005263"/>
            <a:ext cx="288925" cy="287337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14" name="Rectangle 10"/>
          <p:cNvSpPr>
            <a:spLocks noChangeArrowheads="1"/>
          </p:cNvSpPr>
          <p:nvPr/>
        </p:nvSpPr>
        <p:spPr bwMode="auto">
          <a:xfrm>
            <a:off x="2700338" y="4724400"/>
            <a:ext cx="288925" cy="287338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15" name="Rectangle 11"/>
          <p:cNvSpPr>
            <a:spLocks noChangeArrowheads="1"/>
          </p:cNvSpPr>
          <p:nvPr/>
        </p:nvSpPr>
        <p:spPr bwMode="auto">
          <a:xfrm>
            <a:off x="1258888" y="4724400"/>
            <a:ext cx="288925" cy="287338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16" name="Rectangle 12"/>
          <p:cNvSpPr>
            <a:spLocks noChangeArrowheads="1"/>
          </p:cNvSpPr>
          <p:nvPr/>
        </p:nvSpPr>
        <p:spPr bwMode="auto">
          <a:xfrm>
            <a:off x="1979613" y="5300663"/>
            <a:ext cx="288925" cy="287337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17" name="Rectangle 13"/>
          <p:cNvSpPr>
            <a:spLocks noChangeArrowheads="1"/>
          </p:cNvSpPr>
          <p:nvPr/>
        </p:nvSpPr>
        <p:spPr bwMode="auto">
          <a:xfrm>
            <a:off x="1908175" y="2060575"/>
            <a:ext cx="288925" cy="287338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18" name="Rectangle 14"/>
          <p:cNvSpPr>
            <a:spLocks noChangeArrowheads="1"/>
          </p:cNvSpPr>
          <p:nvPr/>
        </p:nvSpPr>
        <p:spPr bwMode="auto">
          <a:xfrm>
            <a:off x="2987675" y="1989138"/>
            <a:ext cx="288925" cy="287337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19" name="Oval 15"/>
          <p:cNvSpPr>
            <a:spLocks noChangeArrowheads="1"/>
          </p:cNvSpPr>
          <p:nvPr/>
        </p:nvSpPr>
        <p:spPr bwMode="auto">
          <a:xfrm>
            <a:off x="4572000" y="2636838"/>
            <a:ext cx="129540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20" name="Oval 16"/>
          <p:cNvSpPr>
            <a:spLocks noChangeArrowheads="1"/>
          </p:cNvSpPr>
          <p:nvPr/>
        </p:nvSpPr>
        <p:spPr bwMode="auto">
          <a:xfrm>
            <a:off x="5076825" y="3573463"/>
            <a:ext cx="129540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21" name="Oval 17"/>
          <p:cNvSpPr>
            <a:spLocks noChangeArrowheads="1"/>
          </p:cNvSpPr>
          <p:nvPr/>
        </p:nvSpPr>
        <p:spPr bwMode="auto">
          <a:xfrm>
            <a:off x="6877050" y="3573463"/>
            <a:ext cx="129540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22" name="Oval 18"/>
          <p:cNvSpPr>
            <a:spLocks noChangeArrowheads="1"/>
          </p:cNvSpPr>
          <p:nvPr/>
        </p:nvSpPr>
        <p:spPr bwMode="auto">
          <a:xfrm>
            <a:off x="7308850" y="2636838"/>
            <a:ext cx="129540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23" name="Oval 19"/>
          <p:cNvSpPr>
            <a:spLocks noChangeArrowheads="1"/>
          </p:cNvSpPr>
          <p:nvPr/>
        </p:nvSpPr>
        <p:spPr bwMode="auto">
          <a:xfrm>
            <a:off x="6011863" y="1916113"/>
            <a:ext cx="129540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24" name="Rectangle 20"/>
          <p:cNvSpPr>
            <a:spLocks noChangeArrowheads="1"/>
          </p:cNvSpPr>
          <p:nvPr/>
        </p:nvSpPr>
        <p:spPr bwMode="auto">
          <a:xfrm>
            <a:off x="6084888" y="1700213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7092950" y="1700213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26" name="Rectangle 22"/>
          <p:cNvSpPr>
            <a:spLocks noChangeArrowheads="1"/>
          </p:cNvSpPr>
          <p:nvPr/>
        </p:nvSpPr>
        <p:spPr bwMode="auto">
          <a:xfrm>
            <a:off x="7380288" y="2060575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27" name="Rectangle 23"/>
          <p:cNvSpPr>
            <a:spLocks noChangeArrowheads="1"/>
          </p:cNvSpPr>
          <p:nvPr/>
        </p:nvSpPr>
        <p:spPr bwMode="auto">
          <a:xfrm>
            <a:off x="5292725" y="2349500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28" name="Rectangle 24"/>
          <p:cNvSpPr>
            <a:spLocks noChangeArrowheads="1"/>
          </p:cNvSpPr>
          <p:nvPr/>
        </p:nvSpPr>
        <p:spPr bwMode="auto">
          <a:xfrm>
            <a:off x="5795963" y="2636838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29" name="Rectangle 25"/>
          <p:cNvSpPr>
            <a:spLocks noChangeArrowheads="1"/>
          </p:cNvSpPr>
          <p:nvPr/>
        </p:nvSpPr>
        <p:spPr bwMode="auto">
          <a:xfrm>
            <a:off x="4716463" y="2420938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30" name="Rectangle 26"/>
          <p:cNvSpPr>
            <a:spLocks noChangeArrowheads="1"/>
          </p:cNvSpPr>
          <p:nvPr/>
        </p:nvSpPr>
        <p:spPr bwMode="auto">
          <a:xfrm>
            <a:off x="4500563" y="2924175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31" name="Rectangle 27"/>
          <p:cNvSpPr>
            <a:spLocks noChangeArrowheads="1"/>
          </p:cNvSpPr>
          <p:nvPr/>
        </p:nvSpPr>
        <p:spPr bwMode="auto">
          <a:xfrm>
            <a:off x="7885113" y="2420938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32" name="Rectangle 28"/>
          <p:cNvSpPr>
            <a:spLocks noChangeArrowheads="1"/>
          </p:cNvSpPr>
          <p:nvPr/>
        </p:nvSpPr>
        <p:spPr bwMode="auto">
          <a:xfrm>
            <a:off x="8604250" y="2565400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33" name="Rectangle 29"/>
          <p:cNvSpPr>
            <a:spLocks noChangeArrowheads="1"/>
          </p:cNvSpPr>
          <p:nvPr/>
        </p:nvSpPr>
        <p:spPr bwMode="auto">
          <a:xfrm>
            <a:off x="8604250" y="2997200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34" name="Rectangle 30"/>
          <p:cNvSpPr>
            <a:spLocks noChangeArrowheads="1"/>
          </p:cNvSpPr>
          <p:nvPr/>
        </p:nvSpPr>
        <p:spPr bwMode="auto">
          <a:xfrm>
            <a:off x="6588125" y="1557338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35" name="Rectangle 31"/>
          <p:cNvSpPr>
            <a:spLocks noChangeArrowheads="1"/>
          </p:cNvSpPr>
          <p:nvPr/>
        </p:nvSpPr>
        <p:spPr bwMode="auto">
          <a:xfrm>
            <a:off x="7235825" y="2708275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36" name="Rectangle 32"/>
          <p:cNvSpPr>
            <a:spLocks noChangeArrowheads="1"/>
          </p:cNvSpPr>
          <p:nvPr/>
        </p:nvSpPr>
        <p:spPr bwMode="auto">
          <a:xfrm>
            <a:off x="7596188" y="3357563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37" name="Rectangle 33"/>
          <p:cNvSpPr>
            <a:spLocks noChangeArrowheads="1"/>
          </p:cNvSpPr>
          <p:nvPr/>
        </p:nvSpPr>
        <p:spPr bwMode="auto">
          <a:xfrm>
            <a:off x="7019925" y="3429000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38" name="Rectangle 34"/>
          <p:cNvSpPr>
            <a:spLocks noChangeArrowheads="1"/>
          </p:cNvSpPr>
          <p:nvPr/>
        </p:nvSpPr>
        <p:spPr bwMode="auto">
          <a:xfrm>
            <a:off x="8027988" y="3573463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39" name="Rectangle 35"/>
          <p:cNvSpPr>
            <a:spLocks noChangeArrowheads="1"/>
          </p:cNvSpPr>
          <p:nvPr/>
        </p:nvSpPr>
        <p:spPr bwMode="auto">
          <a:xfrm>
            <a:off x="6659563" y="3644900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40" name="Rectangle 36"/>
          <p:cNvSpPr>
            <a:spLocks noChangeArrowheads="1"/>
          </p:cNvSpPr>
          <p:nvPr/>
        </p:nvSpPr>
        <p:spPr bwMode="auto">
          <a:xfrm>
            <a:off x="5940425" y="3357563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41" name="Rectangle 37"/>
          <p:cNvSpPr>
            <a:spLocks noChangeArrowheads="1"/>
          </p:cNvSpPr>
          <p:nvPr/>
        </p:nvSpPr>
        <p:spPr bwMode="auto">
          <a:xfrm>
            <a:off x="5435600" y="3357563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42" name="Rectangle 38"/>
          <p:cNvSpPr>
            <a:spLocks noChangeArrowheads="1"/>
          </p:cNvSpPr>
          <p:nvPr/>
        </p:nvSpPr>
        <p:spPr bwMode="auto">
          <a:xfrm>
            <a:off x="4859338" y="3573463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43" name="Rectangle 39"/>
          <p:cNvSpPr>
            <a:spLocks noChangeArrowheads="1"/>
          </p:cNvSpPr>
          <p:nvPr/>
        </p:nvSpPr>
        <p:spPr bwMode="auto">
          <a:xfrm>
            <a:off x="6300788" y="3644900"/>
            <a:ext cx="215900" cy="2159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9544" name="Rectangle 40"/>
          <p:cNvSpPr>
            <a:spLocks noChangeArrowheads="1"/>
          </p:cNvSpPr>
          <p:nvPr/>
        </p:nvSpPr>
        <p:spPr bwMode="auto">
          <a:xfrm>
            <a:off x="6516688" y="4365625"/>
            <a:ext cx="288925" cy="2873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6156325" y="4652963"/>
            <a:ext cx="2344738" cy="1885950"/>
            <a:chOff x="1632" y="1248"/>
            <a:chExt cx="2682" cy="2286"/>
          </a:xfrm>
        </p:grpSpPr>
        <p:sp>
          <p:nvSpPr>
            <p:cNvPr id="149546" name="Gear"/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C0C0C0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0C0C0"/>
              </a:extrusionClr>
            </a:sp3d>
          </p:spPr>
          <p:txBody>
            <a:bodyPr>
              <a:flatTx/>
            </a:bodyPr>
            <a:lstStyle/>
            <a:p>
              <a:endParaRPr lang="en-GB"/>
            </a:p>
          </p:txBody>
        </p:sp>
        <p:sp>
          <p:nvSpPr>
            <p:cNvPr id="149547" name="AutoShape 43"/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C0C0C0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0C0C0"/>
              </a:extrusionClr>
            </a:sp3d>
          </p:spPr>
          <p:txBody>
            <a:bodyPr>
              <a:flatTx/>
            </a:bodyPr>
            <a:lstStyle/>
            <a:p>
              <a:endParaRPr lang="en-GB"/>
            </a:p>
          </p:txBody>
        </p:sp>
        <p:sp>
          <p:nvSpPr>
            <p:cNvPr id="149548" name="AutoShape 44"/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C0C0C0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0C0C0"/>
              </a:extrusionClr>
            </a:sp3d>
          </p:spPr>
          <p:txBody>
            <a:bodyPr>
              <a:flatTx/>
            </a:bodyPr>
            <a:lstStyle/>
            <a:p>
              <a:endParaRPr lang="en-GB"/>
            </a:p>
          </p:txBody>
        </p:sp>
      </p:grpSp>
      <p:grpSp>
        <p:nvGrpSpPr>
          <p:cNvPr id="3" name="Group 45"/>
          <p:cNvGrpSpPr>
            <a:grpSpLocks/>
          </p:cNvGrpSpPr>
          <p:nvPr/>
        </p:nvGrpSpPr>
        <p:grpSpPr bwMode="auto">
          <a:xfrm>
            <a:off x="3851275" y="4292600"/>
            <a:ext cx="1743075" cy="1609725"/>
            <a:chOff x="1824" y="633"/>
            <a:chExt cx="2834" cy="2849"/>
          </a:xfrm>
        </p:grpSpPr>
        <p:sp>
          <p:nvSpPr>
            <p:cNvPr id="149550" name="Puzzle3"/>
            <p:cNvSpPr>
              <a:spLocks noEditPoints="1" noChangeArrowheads="1"/>
            </p:cNvSpPr>
            <p:nvPr/>
          </p:nvSpPr>
          <p:spPr bwMode="auto">
            <a:xfrm>
              <a:off x="3204" y="633"/>
              <a:ext cx="1114" cy="1514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BE7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9551" name="Puzzle2"/>
            <p:cNvSpPr>
              <a:spLocks noEditPoints="1" noChangeArrowheads="1"/>
            </p:cNvSpPr>
            <p:nvPr/>
          </p:nvSpPr>
          <p:spPr bwMode="auto">
            <a:xfrm>
              <a:off x="2880" y="1736"/>
              <a:ext cx="1778" cy="1379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FFFF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9552" name="Puzzle4"/>
            <p:cNvSpPr>
              <a:spLocks noEditPoints="1" noChangeArrowheads="1"/>
            </p:cNvSpPr>
            <p:nvPr/>
          </p:nvSpPr>
          <p:spPr bwMode="auto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D8EBB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9553" name="Puzzle1"/>
            <p:cNvSpPr>
              <a:spLocks noEditPoints="1" noChangeArrowheads="1"/>
            </p:cNvSpPr>
            <p:nvPr/>
          </p:nvSpPr>
          <p:spPr bwMode="auto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CC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/>
          <a:lstStyle/>
          <a:p>
            <a:r>
              <a:rPr lang="en-GB" dirty="0"/>
              <a:t>Role of the Tutor: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357298"/>
            <a:ext cx="8686800" cy="4530725"/>
          </a:xfrm>
        </p:spPr>
        <p:txBody>
          <a:bodyPr/>
          <a:lstStyle/>
          <a:p>
            <a:r>
              <a:rPr lang="en-GB" dirty="0"/>
              <a:t>Instructor</a:t>
            </a:r>
          </a:p>
          <a:p>
            <a:r>
              <a:rPr lang="en-GB" dirty="0"/>
              <a:t>Devil’s Advocate</a:t>
            </a:r>
          </a:p>
          <a:p>
            <a:r>
              <a:rPr lang="en-GB" dirty="0"/>
              <a:t>Probe answers, even wrong answers</a:t>
            </a:r>
          </a:p>
          <a:p>
            <a:r>
              <a:rPr lang="en-GB" dirty="0"/>
              <a:t>Chair the interactive discussion</a:t>
            </a:r>
          </a:p>
          <a:p>
            <a:r>
              <a:rPr lang="en-GB" dirty="0"/>
              <a:t>Be the information source</a:t>
            </a:r>
          </a:p>
          <a:p>
            <a:r>
              <a:rPr lang="en-GB" dirty="0"/>
              <a:t>Facilitator: guide, ensure objectives and “curriculum” delivered, ensure progress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/>
          <a:lstStyle/>
          <a:p>
            <a:r>
              <a:rPr lang="en-GB" sz="4000" dirty="0"/>
              <a:t>Richmond’s Strategic Interventions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298"/>
            <a:ext cx="8686800" cy="4530725"/>
          </a:xfrm>
        </p:spPr>
        <p:txBody>
          <a:bodyPr/>
          <a:lstStyle/>
          <a:p>
            <a:r>
              <a:rPr lang="en-GB" dirty="0"/>
              <a:t>Start, finish, outline task, summarise, set further activities</a:t>
            </a:r>
          </a:p>
          <a:p>
            <a:r>
              <a:rPr lang="en-GB" dirty="0"/>
              <a:t>Maintain flow of content</a:t>
            </a:r>
          </a:p>
          <a:p>
            <a:r>
              <a:rPr lang="en-GB" dirty="0"/>
              <a:t>Manage group dynamics</a:t>
            </a:r>
          </a:p>
          <a:p>
            <a:r>
              <a:rPr lang="en-GB" dirty="0"/>
              <a:t>Facilitate goal achievement and check understanding</a:t>
            </a:r>
          </a:p>
          <a:p>
            <a:r>
              <a:rPr lang="en-GB" dirty="0"/>
              <a:t>Manage the environment: time, equipment, heating!)</a:t>
            </a:r>
          </a:p>
          <a:p>
            <a:endParaRPr lang="en-GB" dirty="0"/>
          </a:p>
        </p:txBody>
      </p:sp>
      <p:sp>
        <p:nvSpPr>
          <p:cNvPr id="151556" name="Text Box 4"/>
          <p:cNvSpPr txBox="1">
            <a:spLocks noChangeArrowheads="1"/>
          </p:cNvSpPr>
          <p:nvPr/>
        </p:nvSpPr>
        <p:spPr bwMode="auto">
          <a:xfrm>
            <a:off x="5929322" y="5572140"/>
            <a:ext cx="2447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Richmond DE 1984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Small Group Rules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14348" y="1357298"/>
            <a:ext cx="74866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/>
              <a:t>Punctuality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Finish on Time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Do not talk over each other, avoid interruption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Values each other contribution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Respect viewpoints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Turn up prepared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Join in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Keep personal issues outside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Maintain confidentiality if needed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Mobile phone ?!</a:t>
            </a:r>
          </a:p>
        </p:txBody>
      </p:sp>
      <p:sp>
        <p:nvSpPr>
          <p:cNvPr id="152581" name="Text Box 5"/>
          <p:cNvSpPr txBox="1">
            <a:spLocks noChangeArrowheads="1"/>
          </p:cNvSpPr>
          <p:nvPr/>
        </p:nvSpPr>
        <p:spPr bwMode="auto">
          <a:xfrm>
            <a:off x="5715008" y="5286388"/>
            <a:ext cx="36004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Peter </a:t>
            </a:r>
            <a:r>
              <a:rPr lang="en-GB" dirty="0" err="1"/>
              <a:t>McCrorie</a:t>
            </a:r>
            <a:r>
              <a:rPr lang="en-GB" dirty="0"/>
              <a:t> 2006 ASME booklet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Small Group Dynamics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28662" y="1571612"/>
            <a:ext cx="7486650" cy="4114800"/>
          </a:xfrm>
        </p:spPr>
        <p:txBody>
          <a:bodyPr/>
          <a:lstStyle/>
          <a:p>
            <a:r>
              <a:rPr lang="en-GB" dirty="0"/>
              <a:t>Forming</a:t>
            </a:r>
          </a:p>
          <a:p>
            <a:r>
              <a:rPr lang="en-GB" dirty="0" err="1"/>
              <a:t>Norming</a:t>
            </a:r>
            <a:endParaRPr lang="en-GB" dirty="0"/>
          </a:p>
          <a:p>
            <a:r>
              <a:rPr lang="en-GB" dirty="0"/>
              <a:t>Storming</a:t>
            </a:r>
          </a:p>
          <a:p>
            <a:r>
              <a:rPr lang="en-GB" dirty="0"/>
              <a:t>Performing</a:t>
            </a:r>
          </a:p>
          <a:p>
            <a:r>
              <a:rPr lang="en-GB" dirty="0"/>
              <a:t>Adjourning-moving 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C00000"/>
                </a:solidFill>
              </a:rPr>
              <a:t>The Kolb Cycle</a:t>
            </a:r>
            <a:br>
              <a:rPr lang="en-GB" sz="4000" b="1" dirty="0">
                <a:solidFill>
                  <a:srgbClr val="C00000"/>
                </a:solidFill>
              </a:rPr>
            </a:br>
            <a:r>
              <a:rPr lang="en-GB" sz="4000" b="1" dirty="0">
                <a:solidFill>
                  <a:srgbClr val="C00000"/>
                </a:solidFill>
              </a:rPr>
              <a:t>In Small Group Teaching</a:t>
            </a:r>
            <a:endParaRPr lang="en-GB" sz="3200" b="1" i="1" dirty="0">
              <a:solidFill>
                <a:srgbClr val="C00000"/>
              </a:solidFill>
            </a:endParaRPr>
          </a:p>
        </p:txBody>
      </p:sp>
      <p:grpSp>
        <p:nvGrpSpPr>
          <p:cNvPr id="2" name="Diagram 2"/>
          <p:cNvGrpSpPr>
            <a:grpSpLocks/>
          </p:cNvGrpSpPr>
          <p:nvPr/>
        </p:nvGrpSpPr>
        <p:grpSpPr bwMode="auto">
          <a:xfrm>
            <a:off x="2346325" y="1981200"/>
            <a:ext cx="3810000" cy="4114800"/>
            <a:chOff x="2474" y="1120"/>
            <a:chExt cx="2400" cy="2592"/>
          </a:xfrm>
        </p:grpSpPr>
        <p:sp>
          <p:nvSpPr>
            <p:cNvPr id="3" name="_s1028"/>
            <p:cNvSpPr>
              <a:spLocks noChangeArrowheads="1" noTextEdit="1"/>
            </p:cNvSpPr>
            <p:nvPr/>
          </p:nvSpPr>
          <p:spPr bwMode="auto">
            <a:xfrm>
              <a:off x="2671" y="1413"/>
              <a:ext cx="2005" cy="2005"/>
            </a:xfrm>
            <a:custGeom>
              <a:avLst/>
              <a:gdLst>
                <a:gd name="G0" fmla="+- 8100 0 0"/>
                <a:gd name="G1" fmla="+- 16252928 0 0"/>
                <a:gd name="G2" fmla="+- 0 0 16252928"/>
                <a:gd name="T0" fmla="*/ 0 256 1"/>
                <a:gd name="T1" fmla="*/ 180 256 1"/>
                <a:gd name="G3" fmla="+- 16252928 T0 T1"/>
                <a:gd name="T2" fmla="*/ 0 256 1"/>
                <a:gd name="T3" fmla="*/ 90 256 1"/>
                <a:gd name="G4" fmla="+- 16252928 T2 T3"/>
                <a:gd name="G5" fmla="*/ G4 2 1"/>
                <a:gd name="T4" fmla="*/ 90 256 1"/>
                <a:gd name="T5" fmla="*/ 0 256 1"/>
                <a:gd name="G6" fmla="+- 16252928 T4 T5"/>
                <a:gd name="G7" fmla="*/ G6 2 1"/>
                <a:gd name="G8" fmla="abs 16252928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00"/>
                <a:gd name="G18" fmla="*/ 8100 1 2"/>
                <a:gd name="G19" fmla="+- G18 5400 0"/>
                <a:gd name="G20" fmla="cos G19 16252928"/>
                <a:gd name="G21" fmla="sin G19 16252928"/>
                <a:gd name="G22" fmla="+- G20 10800 0"/>
                <a:gd name="G23" fmla="+- G21 10800 0"/>
                <a:gd name="G24" fmla="+- 10800 0 G20"/>
                <a:gd name="G25" fmla="+- 8100 10800 0"/>
                <a:gd name="G26" fmla="?: G9 G17 G25"/>
                <a:gd name="G27" fmla="?: G9 0 21600"/>
                <a:gd name="G28" fmla="cos 10800 16252928"/>
                <a:gd name="G29" fmla="sin 10800 16252928"/>
                <a:gd name="G30" fmla="sin 8100 16252928"/>
                <a:gd name="G31" fmla="+- G28 10800 0"/>
                <a:gd name="G32" fmla="+- G29 10800 0"/>
                <a:gd name="G33" fmla="+- G30 10800 0"/>
                <a:gd name="G34" fmla="?: G4 0 G31"/>
                <a:gd name="G35" fmla="?: 16252928 G34 0"/>
                <a:gd name="G36" fmla="?: G6 G35 G31"/>
                <a:gd name="G37" fmla="+- 21600 0 G36"/>
                <a:gd name="G38" fmla="?: G4 0 G33"/>
                <a:gd name="G39" fmla="?: 16252928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7259 w 21600"/>
                <a:gd name="T15" fmla="*/ 2038 h 21600"/>
                <a:gd name="T16" fmla="*/ 10800 w 21600"/>
                <a:gd name="T17" fmla="*/ 2700 h 21600"/>
                <a:gd name="T18" fmla="*/ 14341 w 21600"/>
                <a:gd name="T19" fmla="*/ 203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765" y="3289"/>
                  </a:moveTo>
                  <a:cubicBezTo>
                    <a:pt x="8729" y="2900"/>
                    <a:pt x="9760" y="2700"/>
                    <a:pt x="10799" y="2700"/>
                  </a:cubicBezTo>
                  <a:cubicBezTo>
                    <a:pt x="11839" y="2699"/>
                    <a:pt x="12870" y="2900"/>
                    <a:pt x="13834" y="3289"/>
                  </a:cubicBezTo>
                  <a:lnTo>
                    <a:pt x="14845" y="786"/>
                  </a:lnTo>
                  <a:cubicBezTo>
                    <a:pt x="13560" y="266"/>
                    <a:pt x="12186" y="0"/>
                    <a:pt x="10800" y="0"/>
                  </a:cubicBezTo>
                  <a:cubicBezTo>
                    <a:pt x="9413" y="-1"/>
                    <a:pt x="8039" y="266"/>
                    <a:pt x="6754" y="786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" name="_s1029"/>
            <p:cNvSpPr>
              <a:spLocks noChangeArrowheads="1" noTextEdit="1"/>
            </p:cNvSpPr>
            <p:nvPr/>
          </p:nvSpPr>
          <p:spPr bwMode="auto">
            <a:xfrm rot="5400000">
              <a:off x="2671" y="1413"/>
              <a:ext cx="2005" cy="2005"/>
            </a:xfrm>
            <a:custGeom>
              <a:avLst/>
              <a:gdLst>
                <a:gd name="G0" fmla="+- 8100 0 0"/>
                <a:gd name="G1" fmla="+- 16252928 0 0"/>
                <a:gd name="G2" fmla="+- 0 0 16252928"/>
                <a:gd name="T0" fmla="*/ 0 256 1"/>
                <a:gd name="T1" fmla="*/ 180 256 1"/>
                <a:gd name="G3" fmla="+- 16252928 T0 T1"/>
                <a:gd name="T2" fmla="*/ 0 256 1"/>
                <a:gd name="T3" fmla="*/ 90 256 1"/>
                <a:gd name="G4" fmla="+- 16252928 T2 T3"/>
                <a:gd name="G5" fmla="*/ G4 2 1"/>
                <a:gd name="T4" fmla="*/ 90 256 1"/>
                <a:gd name="T5" fmla="*/ 0 256 1"/>
                <a:gd name="G6" fmla="+- 16252928 T4 T5"/>
                <a:gd name="G7" fmla="*/ G6 2 1"/>
                <a:gd name="G8" fmla="abs 16252928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00"/>
                <a:gd name="G18" fmla="*/ 8100 1 2"/>
                <a:gd name="G19" fmla="+- G18 5400 0"/>
                <a:gd name="G20" fmla="cos G19 16252928"/>
                <a:gd name="G21" fmla="sin G19 16252928"/>
                <a:gd name="G22" fmla="+- G20 10800 0"/>
                <a:gd name="G23" fmla="+- G21 10800 0"/>
                <a:gd name="G24" fmla="+- 10800 0 G20"/>
                <a:gd name="G25" fmla="+- 8100 10800 0"/>
                <a:gd name="G26" fmla="?: G9 G17 G25"/>
                <a:gd name="G27" fmla="?: G9 0 21600"/>
                <a:gd name="G28" fmla="cos 10800 16252928"/>
                <a:gd name="G29" fmla="sin 10800 16252928"/>
                <a:gd name="G30" fmla="sin 8100 16252928"/>
                <a:gd name="G31" fmla="+- G28 10800 0"/>
                <a:gd name="G32" fmla="+- G29 10800 0"/>
                <a:gd name="G33" fmla="+- G30 10800 0"/>
                <a:gd name="G34" fmla="?: G4 0 G31"/>
                <a:gd name="G35" fmla="?: 16252928 G34 0"/>
                <a:gd name="G36" fmla="?: G6 G35 G31"/>
                <a:gd name="G37" fmla="+- 21600 0 G36"/>
                <a:gd name="G38" fmla="?: G4 0 G33"/>
                <a:gd name="G39" fmla="?: 16252928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7259 w 21600"/>
                <a:gd name="T15" fmla="*/ 2038 h 21600"/>
                <a:gd name="T16" fmla="*/ 10800 w 21600"/>
                <a:gd name="T17" fmla="*/ 2700 h 21600"/>
                <a:gd name="T18" fmla="*/ 14341 w 21600"/>
                <a:gd name="T19" fmla="*/ 203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765" y="3289"/>
                  </a:moveTo>
                  <a:cubicBezTo>
                    <a:pt x="8729" y="2900"/>
                    <a:pt x="9760" y="2700"/>
                    <a:pt x="10799" y="2700"/>
                  </a:cubicBezTo>
                  <a:cubicBezTo>
                    <a:pt x="11839" y="2699"/>
                    <a:pt x="12870" y="2900"/>
                    <a:pt x="13834" y="3289"/>
                  </a:cubicBezTo>
                  <a:lnTo>
                    <a:pt x="14845" y="786"/>
                  </a:lnTo>
                  <a:cubicBezTo>
                    <a:pt x="13560" y="266"/>
                    <a:pt x="12186" y="0"/>
                    <a:pt x="10800" y="0"/>
                  </a:cubicBezTo>
                  <a:cubicBezTo>
                    <a:pt x="9413" y="-1"/>
                    <a:pt x="8039" y="266"/>
                    <a:pt x="6754" y="786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_s1030"/>
            <p:cNvSpPr>
              <a:spLocks noChangeArrowheads="1" noTextEdit="1"/>
            </p:cNvSpPr>
            <p:nvPr/>
          </p:nvSpPr>
          <p:spPr bwMode="auto">
            <a:xfrm rot="10800000">
              <a:off x="2671" y="1413"/>
              <a:ext cx="2005" cy="2005"/>
            </a:xfrm>
            <a:custGeom>
              <a:avLst/>
              <a:gdLst>
                <a:gd name="G0" fmla="+- 8100 0 0"/>
                <a:gd name="G1" fmla="+- 16252928 0 0"/>
                <a:gd name="G2" fmla="+- 0 0 16252928"/>
                <a:gd name="T0" fmla="*/ 0 256 1"/>
                <a:gd name="T1" fmla="*/ 180 256 1"/>
                <a:gd name="G3" fmla="+- 16252928 T0 T1"/>
                <a:gd name="T2" fmla="*/ 0 256 1"/>
                <a:gd name="T3" fmla="*/ 90 256 1"/>
                <a:gd name="G4" fmla="+- 16252928 T2 T3"/>
                <a:gd name="G5" fmla="*/ G4 2 1"/>
                <a:gd name="T4" fmla="*/ 90 256 1"/>
                <a:gd name="T5" fmla="*/ 0 256 1"/>
                <a:gd name="G6" fmla="+- 16252928 T4 T5"/>
                <a:gd name="G7" fmla="*/ G6 2 1"/>
                <a:gd name="G8" fmla="abs 16252928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00"/>
                <a:gd name="G18" fmla="*/ 8100 1 2"/>
                <a:gd name="G19" fmla="+- G18 5400 0"/>
                <a:gd name="G20" fmla="cos G19 16252928"/>
                <a:gd name="G21" fmla="sin G19 16252928"/>
                <a:gd name="G22" fmla="+- G20 10800 0"/>
                <a:gd name="G23" fmla="+- G21 10800 0"/>
                <a:gd name="G24" fmla="+- 10800 0 G20"/>
                <a:gd name="G25" fmla="+- 8100 10800 0"/>
                <a:gd name="G26" fmla="?: G9 G17 G25"/>
                <a:gd name="G27" fmla="?: G9 0 21600"/>
                <a:gd name="G28" fmla="cos 10800 16252928"/>
                <a:gd name="G29" fmla="sin 10800 16252928"/>
                <a:gd name="G30" fmla="sin 8100 16252928"/>
                <a:gd name="G31" fmla="+- G28 10800 0"/>
                <a:gd name="G32" fmla="+- G29 10800 0"/>
                <a:gd name="G33" fmla="+- G30 10800 0"/>
                <a:gd name="G34" fmla="?: G4 0 G31"/>
                <a:gd name="G35" fmla="?: 16252928 G34 0"/>
                <a:gd name="G36" fmla="?: G6 G35 G31"/>
                <a:gd name="G37" fmla="+- 21600 0 G36"/>
                <a:gd name="G38" fmla="?: G4 0 G33"/>
                <a:gd name="G39" fmla="?: 16252928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7259 w 21600"/>
                <a:gd name="T15" fmla="*/ 2038 h 21600"/>
                <a:gd name="T16" fmla="*/ 10800 w 21600"/>
                <a:gd name="T17" fmla="*/ 2700 h 21600"/>
                <a:gd name="T18" fmla="*/ 14341 w 21600"/>
                <a:gd name="T19" fmla="*/ 203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765" y="3289"/>
                  </a:moveTo>
                  <a:cubicBezTo>
                    <a:pt x="8729" y="2900"/>
                    <a:pt x="9760" y="2700"/>
                    <a:pt x="10799" y="2700"/>
                  </a:cubicBezTo>
                  <a:cubicBezTo>
                    <a:pt x="11839" y="2699"/>
                    <a:pt x="12870" y="2900"/>
                    <a:pt x="13834" y="3289"/>
                  </a:cubicBezTo>
                  <a:lnTo>
                    <a:pt x="14845" y="786"/>
                  </a:lnTo>
                  <a:cubicBezTo>
                    <a:pt x="13560" y="266"/>
                    <a:pt x="12186" y="0"/>
                    <a:pt x="10800" y="0"/>
                  </a:cubicBezTo>
                  <a:cubicBezTo>
                    <a:pt x="9413" y="-1"/>
                    <a:pt x="8039" y="266"/>
                    <a:pt x="6754" y="786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_s1031"/>
            <p:cNvSpPr>
              <a:spLocks noChangeArrowheads="1" noTextEdit="1"/>
            </p:cNvSpPr>
            <p:nvPr/>
          </p:nvSpPr>
          <p:spPr bwMode="auto">
            <a:xfrm rot="16200000">
              <a:off x="2671" y="1413"/>
              <a:ext cx="2005" cy="2005"/>
            </a:xfrm>
            <a:custGeom>
              <a:avLst/>
              <a:gdLst>
                <a:gd name="G0" fmla="+- 8100 0 0"/>
                <a:gd name="G1" fmla="+- 16252928 0 0"/>
                <a:gd name="G2" fmla="+- 0 0 16252928"/>
                <a:gd name="T0" fmla="*/ 0 256 1"/>
                <a:gd name="T1" fmla="*/ 180 256 1"/>
                <a:gd name="G3" fmla="+- 16252928 T0 T1"/>
                <a:gd name="T2" fmla="*/ 0 256 1"/>
                <a:gd name="T3" fmla="*/ 90 256 1"/>
                <a:gd name="G4" fmla="+- 16252928 T2 T3"/>
                <a:gd name="G5" fmla="*/ G4 2 1"/>
                <a:gd name="T4" fmla="*/ 90 256 1"/>
                <a:gd name="T5" fmla="*/ 0 256 1"/>
                <a:gd name="G6" fmla="+- 16252928 T4 T5"/>
                <a:gd name="G7" fmla="*/ G6 2 1"/>
                <a:gd name="G8" fmla="abs 16252928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00"/>
                <a:gd name="G18" fmla="*/ 8100 1 2"/>
                <a:gd name="G19" fmla="+- G18 5400 0"/>
                <a:gd name="G20" fmla="cos G19 16252928"/>
                <a:gd name="G21" fmla="sin G19 16252928"/>
                <a:gd name="G22" fmla="+- G20 10800 0"/>
                <a:gd name="G23" fmla="+- G21 10800 0"/>
                <a:gd name="G24" fmla="+- 10800 0 G20"/>
                <a:gd name="G25" fmla="+- 8100 10800 0"/>
                <a:gd name="G26" fmla="?: G9 G17 G25"/>
                <a:gd name="G27" fmla="?: G9 0 21600"/>
                <a:gd name="G28" fmla="cos 10800 16252928"/>
                <a:gd name="G29" fmla="sin 10800 16252928"/>
                <a:gd name="G30" fmla="sin 8100 16252928"/>
                <a:gd name="G31" fmla="+- G28 10800 0"/>
                <a:gd name="G32" fmla="+- G29 10800 0"/>
                <a:gd name="G33" fmla="+- G30 10800 0"/>
                <a:gd name="G34" fmla="?: G4 0 G31"/>
                <a:gd name="G35" fmla="?: 16252928 G34 0"/>
                <a:gd name="G36" fmla="?: G6 G35 G31"/>
                <a:gd name="G37" fmla="+- 21600 0 G36"/>
                <a:gd name="G38" fmla="?: G4 0 G33"/>
                <a:gd name="G39" fmla="?: 16252928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7259 w 21600"/>
                <a:gd name="T15" fmla="*/ 2038 h 21600"/>
                <a:gd name="T16" fmla="*/ 10800 w 21600"/>
                <a:gd name="T17" fmla="*/ 2700 h 21600"/>
                <a:gd name="T18" fmla="*/ 14341 w 21600"/>
                <a:gd name="T19" fmla="*/ 203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765" y="3289"/>
                  </a:moveTo>
                  <a:cubicBezTo>
                    <a:pt x="8729" y="2900"/>
                    <a:pt x="9760" y="2700"/>
                    <a:pt x="10799" y="2700"/>
                  </a:cubicBezTo>
                  <a:cubicBezTo>
                    <a:pt x="11839" y="2699"/>
                    <a:pt x="12870" y="2900"/>
                    <a:pt x="13834" y="3289"/>
                  </a:cubicBezTo>
                  <a:lnTo>
                    <a:pt x="14845" y="786"/>
                  </a:lnTo>
                  <a:cubicBezTo>
                    <a:pt x="13560" y="266"/>
                    <a:pt x="12186" y="0"/>
                    <a:pt x="10800" y="0"/>
                  </a:cubicBezTo>
                  <a:cubicBezTo>
                    <a:pt x="9413" y="-1"/>
                    <a:pt x="8039" y="266"/>
                    <a:pt x="6754" y="786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" name="_s1032"/>
            <p:cNvSpPr>
              <a:spLocks noChangeArrowheads="1"/>
            </p:cNvSpPr>
            <p:nvPr/>
          </p:nvSpPr>
          <p:spPr bwMode="auto">
            <a:xfrm>
              <a:off x="4036" y="1537"/>
              <a:ext cx="514" cy="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000" b="1" i="0" u="none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cs typeface="Arial" charset="0"/>
                </a:rPr>
                <a:t>                           </a:t>
              </a:r>
              <a:r>
                <a:rPr kumimoji="0" lang="en-GB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Planning and Preparing</a:t>
              </a:r>
            </a:p>
          </p:txBody>
        </p:sp>
        <p:sp>
          <p:nvSpPr>
            <p:cNvPr id="8" name="_s1033"/>
            <p:cNvSpPr>
              <a:spLocks noChangeArrowheads="1"/>
            </p:cNvSpPr>
            <p:nvPr/>
          </p:nvSpPr>
          <p:spPr bwMode="auto">
            <a:xfrm>
              <a:off x="2796" y="2779"/>
              <a:ext cx="514" cy="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Reflection</a:t>
              </a:r>
            </a:p>
          </p:txBody>
        </p:sp>
        <p:sp>
          <p:nvSpPr>
            <p:cNvPr id="9" name="_s1034"/>
            <p:cNvSpPr>
              <a:spLocks noChangeArrowheads="1"/>
            </p:cNvSpPr>
            <p:nvPr/>
          </p:nvSpPr>
          <p:spPr bwMode="auto">
            <a:xfrm>
              <a:off x="2795" y="1538"/>
              <a:ext cx="514" cy="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Concluding</a:t>
              </a:r>
            </a:p>
          </p:txBody>
        </p:sp>
        <p:sp>
          <p:nvSpPr>
            <p:cNvPr id="10" name="_s1035"/>
            <p:cNvSpPr>
              <a:spLocks noChangeArrowheads="1"/>
            </p:cNvSpPr>
            <p:nvPr/>
          </p:nvSpPr>
          <p:spPr bwMode="auto">
            <a:xfrm>
              <a:off x="4037" y="2778"/>
              <a:ext cx="514" cy="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Action</a:t>
              </a:r>
            </a:p>
          </p:txBody>
        </p:sp>
      </p:grpSp>
      <p:pic>
        <p:nvPicPr>
          <p:cNvPr id="154637" name="Picture 13" descr="tn00411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072330" y="4286256"/>
            <a:ext cx="1511300" cy="14509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C00000"/>
                </a:solidFill>
              </a:rPr>
              <a:t>The Kolb Cycle</a:t>
            </a:r>
            <a:br>
              <a:rPr lang="en-GB" sz="4000" b="1" dirty="0">
                <a:solidFill>
                  <a:srgbClr val="C00000"/>
                </a:solidFill>
              </a:rPr>
            </a:br>
            <a:r>
              <a:rPr lang="en-GB" sz="4000" b="1" dirty="0">
                <a:solidFill>
                  <a:srgbClr val="C00000"/>
                </a:solidFill>
              </a:rPr>
              <a:t>In Small Group Teaching</a:t>
            </a:r>
            <a:endParaRPr lang="en-GB" sz="3200" b="1" i="1" dirty="0">
              <a:solidFill>
                <a:srgbClr val="C00000"/>
              </a:solidFill>
            </a:endParaRPr>
          </a:p>
        </p:txBody>
      </p:sp>
      <p:grpSp>
        <p:nvGrpSpPr>
          <p:cNvPr id="2" name="Diagram 2"/>
          <p:cNvGrpSpPr>
            <a:grpSpLocks/>
          </p:cNvGrpSpPr>
          <p:nvPr/>
        </p:nvGrpSpPr>
        <p:grpSpPr bwMode="auto">
          <a:xfrm>
            <a:off x="2346325" y="1981200"/>
            <a:ext cx="3810000" cy="4114800"/>
            <a:chOff x="2474" y="1120"/>
            <a:chExt cx="2400" cy="2592"/>
          </a:xfrm>
        </p:grpSpPr>
        <p:sp>
          <p:nvSpPr>
            <p:cNvPr id="3" name="_s2052"/>
            <p:cNvSpPr>
              <a:spLocks noChangeArrowheads="1" noTextEdit="1"/>
            </p:cNvSpPr>
            <p:nvPr/>
          </p:nvSpPr>
          <p:spPr bwMode="auto">
            <a:xfrm>
              <a:off x="2671" y="1413"/>
              <a:ext cx="2005" cy="2005"/>
            </a:xfrm>
            <a:custGeom>
              <a:avLst/>
              <a:gdLst>
                <a:gd name="G0" fmla="+- 8100 0 0"/>
                <a:gd name="G1" fmla="+- 16252928 0 0"/>
                <a:gd name="G2" fmla="+- 0 0 16252928"/>
                <a:gd name="T0" fmla="*/ 0 256 1"/>
                <a:gd name="T1" fmla="*/ 180 256 1"/>
                <a:gd name="G3" fmla="+- 16252928 T0 T1"/>
                <a:gd name="T2" fmla="*/ 0 256 1"/>
                <a:gd name="T3" fmla="*/ 90 256 1"/>
                <a:gd name="G4" fmla="+- 16252928 T2 T3"/>
                <a:gd name="G5" fmla="*/ G4 2 1"/>
                <a:gd name="T4" fmla="*/ 90 256 1"/>
                <a:gd name="T5" fmla="*/ 0 256 1"/>
                <a:gd name="G6" fmla="+- 16252928 T4 T5"/>
                <a:gd name="G7" fmla="*/ G6 2 1"/>
                <a:gd name="G8" fmla="abs 16252928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00"/>
                <a:gd name="G18" fmla="*/ 8100 1 2"/>
                <a:gd name="G19" fmla="+- G18 5400 0"/>
                <a:gd name="G20" fmla="cos G19 16252928"/>
                <a:gd name="G21" fmla="sin G19 16252928"/>
                <a:gd name="G22" fmla="+- G20 10800 0"/>
                <a:gd name="G23" fmla="+- G21 10800 0"/>
                <a:gd name="G24" fmla="+- 10800 0 G20"/>
                <a:gd name="G25" fmla="+- 8100 10800 0"/>
                <a:gd name="G26" fmla="?: G9 G17 G25"/>
                <a:gd name="G27" fmla="?: G9 0 21600"/>
                <a:gd name="G28" fmla="cos 10800 16252928"/>
                <a:gd name="G29" fmla="sin 10800 16252928"/>
                <a:gd name="G30" fmla="sin 8100 16252928"/>
                <a:gd name="G31" fmla="+- G28 10800 0"/>
                <a:gd name="G32" fmla="+- G29 10800 0"/>
                <a:gd name="G33" fmla="+- G30 10800 0"/>
                <a:gd name="G34" fmla="?: G4 0 G31"/>
                <a:gd name="G35" fmla="?: 16252928 G34 0"/>
                <a:gd name="G36" fmla="?: G6 G35 G31"/>
                <a:gd name="G37" fmla="+- 21600 0 G36"/>
                <a:gd name="G38" fmla="?: G4 0 G33"/>
                <a:gd name="G39" fmla="?: 16252928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7259 w 21600"/>
                <a:gd name="T15" fmla="*/ 2038 h 21600"/>
                <a:gd name="T16" fmla="*/ 10800 w 21600"/>
                <a:gd name="T17" fmla="*/ 2700 h 21600"/>
                <a:gd name="T18" fmla="*/ 14341 w 21600"/>
                <a:gd name="T19" fmla="*/ 203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765" y="3289"/>
                  </a:moveTo>
                  <a:cubicBezTo>
                    <a:pt x="8729" y="2900"/>
                    <a:pt x="9760" y="2700"/>
                    <a:pt x="10799" y="2700"/>
                  </a:cubicBezTo>
                  <a:cubicBezTo>
                    <a:pt x="11839" y="2699"/>
                    <a:pt x="12870" y="2900"/>
                    <a:pt x="13834" y="3289"/>
                  </a:cubicBezTo>
                  <a:lnTo>
                    <a:pt x="14845" y="786"/>
                  </a:lnTo>
                  <a:cubicBezTo>
                    <a:pt x="13560" y="266"/>
                    <a:pt x="12186" y="0"/>
                    <a:pt x="10800" y="0"/>
                  </a:cubicBezTo>
                  <a:cubicBezTo>
                    <a:pt x="9413" y="-1"/>
                    <a:pt x="8039" y="266"/>
                    <a:pt x="6754" y="786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" name="_s2053"/>
            <p:cNvSpPr>
              <a:spLocks noChangeArrowheads="1" noTextEdit="1"/>
            </p:cNvSpPr>
            <p:nvPr/>
          </p:nvSpPr>
          <p:spPr bwMode="auto">
            <a:xfrm rot="5400000">
              <a:off x="2671" y="1413"/>
              <a:ext cx="2005" cy="2005"/>
            </a:xfrm>
            <a:custGeom>
              <a:avLst/>
              <a:gdLst>
                <a:gd name="G0" fmla="+- 8100 0 0"/>
                <a:gd name="G1" fmla="+- 16252928 0 0"/>
                <a:gd name="G2" fmla="+- 0 0 16252928"/>
                <a:gd name="T0" fmla="*/ 0 256 1"/>
                <a:gd name="T1" fmla="*/ 180 256 1"/>
                <a:gd name="G3" fmla="+- 16252928 T0 T1"/>
                <a:gd name="T2" fmla="*/ 0 256 1"/>
                <a:gd name="T3" fmla="*/ 90 256 1"/>
                <a:gd name="G4" fmla="+- 16252928 T2 T3"/>
                <a:gd name="G5" fmla="*/ G4 2 1"/>
                <a:gd name="T4" fmla="*/ 90 256 1"/>
                <a:gd name="T5" fmla="*/ 0 256 1"/>
                <a:gd name="G6" fmla="+- 16252928 T4 T5"/>
                <a:gd name="G7" fmla="*/ G6 2 1"/>
                <a:gd name="G8" fmla="abs 16252928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00"/>
                <a:gd name="G18" fmla="*/ 8100 1 2"/>
                <a:gd name="G19" fmla="+- G18 5400 0"/>
                <a:gd name="G20" fmla="cos G19 16252928"/>
                <a:gd name="G21" fmla="sin G19 16252928"/>
                <a:gd name="G22" fmla="+- G20 10800 0"/>
                <a:gd name="G23" fmla="+- G21 10800 0"/>
                <a:gd name="G24" fmla="+- 10800 0 G20"/>
                <a:gd name="G25" fmla="+- 8100 10800 0"/>
                <a:gd name="G26" fmla="?: G9 G17 G25"/>
                <a:gd name="G27" fmla="?: G9 0 21600"/>
                <a:gd name="G28" fmla="cos 10800 16252928"/>
                <a:gd name="G29" fmla="sin 10800 16252928"/>
                <a:gd name="G30" fmla="sin 8100 16252928"/>
                <a:gd name="G31" fmla="+- G28 10800 0"/>
                <a:gd name="G32" fmla="+- G29 10800 0"/>
                <a:gd name="G33" fmla="+- G30 10800 0"/>
                <a:gd name="G34" fmla="?: G4 0 G31"/>
                <a:gd name="G35" fmla="?: 16252928 G34 0"/>
                <a:gd name="G36" fmla="?: G6 G35 G31"/>
                <a:gd name="G37" fmla="+- 21600 0 G36"/>
                <a:gd name="G38" fmla="?: G4 0 G33"/>
                <a:gd name="G39" fmla="?: 16252928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7259 w 21600"/>
                <a:gd name="T15" fmla="*/ 2038 h 21600"/>
                <a:gd name="T16" fmla="*/ 10800 w 21600"/>
                <a:gd name="T17" fmla="*/ 2700 h 21600"/>
                <a:gd name="T18" fmla="*/ 14341 w 21600"/>
                <a:gd name="T19" fmla="*/ 203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765" y="3289"/>
                  </a:moveTo>
                  <a:cubicBezTo>
                    <a:pt x="8729" y="2900"/>
                    <a:pt x="9760" y="2700"/>
                    <a:pt x="10799" y="2700"/>
                  </a:cubicBezTo>
                  <a:cubicBezTo>
                    <a:pt x="11839" y="2699"/>
                    <a:pt x="12870" y="2900"/>
                    <a:pt x="13834" y="3289"/>
                  </a:cubicBezTo>
                  <a:lnTo>
                    <a:pt x="14845" y="786"/>
                  </a:lnTo>
                  <a:cubicBezTo>
                    <a:pt x="13560" y="266"/>
                    <a:pt x="12186" y="0"/>
                    <a:pt x="10800" y="0"/>
                  </a:cubicBezTo>
                  <a:cubicBezTo>
                    <a:pt x="9413" y="-1"/>
                    <a:pt x="8039" y="266"/>
                    <a:pt x="6754" y="786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_s2054"/>
            <p:cNvSpPr>
              <a:spLocks noChangeArrowheads="1" noTextEdit="1"/>
            </p:cNvSpPr>
            <p:nvPr/>
          </p:nvSpPr>
          <p:spPr bwMode="auto">
            <a:xfrm rot="10800000">
              <a:off x="2671" y="1413"/>
              <a:ext cx="2005" cy="2005"/>
            </a:xfrm>
            <a:custGeom>
              <a:avLst/>
              <a:gdLst>
                <a:gd name="G0" fmla="+- 8100 0 0"/>
                <a:gd name="G1" fmla="+- 16252928 0 0"/>
                <a:gd name="G2" fmla="+- 0 0 16252928"/>
                <a:gd name="T0" fmla="*/ 0 256 1"/>
                <a:gd name="T1" fmla="*/ 180 256 1"/>
                <a:gd name="G3" fmla="+- 16252928 T0 T1"/>
                <a:gd name="T2" fmla="*/ 0 256 1"/>
                <a:gd name="T3" fmla="*/ 90 256 1"/>
                <a:gd name="G4" fmla="+- 16252928 T2 T3"/>
                <a:gd name="G5" fmla="*/ G4 2 1"/>
                <a:gd name="T4" fmla="*/ 90 256 1"/>
                <a:gd name="T5" fmla="*/ 0 256 1"/>
                <a:gd name="G6" fmla="+- 16252928 T4 T5"/>
                <a:gd name="G7" fmla="*/ G6 2 1"/>
                <a:gd name="G8" fmla="abs 16252928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00"/>
                <a:gd name="G18" fmla="*/ 8100 1 2"/>
                <a:gd name="G19" fmla="+- G18 5400 0"/>
                <a:gd name="G20" fmla="cos G19 16252928"/>
                <a:gd name="G21" fmla="sin G19 16252928"/>
                <a:gd name="G22" fmla="+- G20 10800 0"/>
                <a:gd name="G23" fmla="+- G21 10800 0"/>
                <a:gd name="G24" fmla="+- 10800 0 G20"/>
                <a:gd name="G25" fmla="+- 8100 10800 0"/>
                <a:gd name="G26" fmla="?: G9 G17 G25"/>
                <a:gd name="G27" fmla="?: G9 0 21600"/>
                <a:gd name="G28" fmla="cos 10800 16252928"/>
                <a:gd name="G29" fmla="sin 10800 16252928"/>
                <a:gd name="G30" fmla="sin 8100 16252928"/>
                <a:gd name="G31" fmla="+- G28 10800 0"/>
                <a:gd name="G32" fmla="+- G29 10800 0"/>
                <a:gd name="G33" fmla="+- G30 10800 0"/>
                <a:gd name="G34" fmla="?: G4 0 G31"/>
                <a:gd name="G35" fmla="?: 16252928 G34 0"/>
                <a:gd name="G36" fmla="?: G6 G35 G31"/>
                <a:gd name="G37" fmla="+- 21600 0 G36"/>
                <a:gd name="G38" fmla="?: G4 0 G33"/>
                <a:gd name="G39" fmla="?: 16252928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7259 w 21600"/>
                <a:gd name="T15" fmla="*/ 2038 h 21600"/>
                <a:gd name="T16" fmla="*/ 10800 w 21600"/>
                <a:gd name="T17" fmla="*/ 2700 h 21600"/>
                <a:gd name="T18" fmla="*/ 14341 w 21600"/>
                <a:gd name="T19" fmla="*/ 203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765" y="3289"/>
                  </a:moveTo>
                  <a:cubicBezTo>
                    <a:pt x="8729" y="2900"/>
                    <a:pt x="9760" y="2700"/>
                    <a:pt x="10799" y="2700"/>
                  </a:cubicBezTo>
                  <a:cubicBezTo>
                    <a:pt x="11839" y="2699"/>
                    <a:pt x="12870" y="2900"/>
                    <a:pt x="13834" y="3289"/>
                  </a:cubicBezTo>
                  <a:lnTo>
                    <a:pt x="14845" y="786"/>
                  </a:lnTo>
                  <a:cubicBezTo>
                    <a:pt x="13560" y="266"/>
                    <a:pt x="12186" y="0"/>
                    <a:pt x="10800" y="0"/>
                  </a:cubicBezTo>
                  <a:cubicBezTo>
                    <a:pt x="9413" y="-1"/>
                    <a:pt x="8039" y="266"/>
                    <a:pt x="6754" y="786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_s2055"/>
            <p:cNvSpPr>
              <a:spLocks noChangeArrowheads="1" noTextEdit="1"/>
            </p:cNvSpPr>
            <p:nvPr/>
          </p:nvSpPr>
          <p:spPr bwMode="auto">
            <a:xfrm rot="16200000">
              <a:off x="2671" y="1413"/>
              <a:ext cx="2005" cy="2005"/>
            </a:xfrm>
            <a:custGeom>
              <a:avLst/>
              <a:gdLst>
                <a:gd name="G0" fmla="+- 8100 0 0"/>
                <a:gd name="G1" fmla="+- 16252928 0 0"/>
                <a:gd name="G2" fmla="+- 0 0 16252928"/>
                <a:gd name="T0" fmla="*/ 0 256 1"/>
                <a:gd name="T1" fmla="*/ 180 256 1"/>
                <a:gd name="G3" fmla="+- 16252928 T0 T1"/>
                <a:gd name="T2" fmla="*/ 0 256 1"/>
                <a:gd name="T3" fmla="*/ 90 256 1"/>
                <a:gd name="G4" fmla="+- 16252928 T2 T3"/>
                <a:gd name="G5" fmla="*/ G4 2 1"/>
                <a:gd name="T4" fmla="*/ 90 256 1"/>
                <a:gd name="T5" fmla="*/ 0 256 1"/>
                <a:gd name="G6" fmla="+- 16252928 T4 T5"/>
                <a:gd name="G7" fmla="*/ G6 2 1"/>
                <a:gd name="G8" fmla="abs 16252928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00"/>
                <a:gd name="G18" fmla="*/ 8100 1 2"/>
                <a:gd name="G19" fmla="+- G18 5400 0"/>
                <a:gd name="G20" fmla="cos G19 16252928"/>
                <a:gd name="G21" fmla="sin G19 16252928"/>
                <a:gd name="G22" fmla="+- G20 10800 0"/>
                <a:gd name="G23" fmla="+- G21 10800 0"/>
                <a:gd name="G24" fmla="+- 10800 0 G20"/>
                <a:gd name="G25" fmla="+- 8100 10800 0"/>
                <a:gd name="G26" fmla="?: G9 G17 G25"/>
                <a:gd name="G27" fmla="?: G9 0 21600"/>
                <a:gd name="G28" fmla="cos 10800 16252928"/>
                <a:gd name="G29" fmla="sin 10800 16252928"/>
                <a:gd name="G30" fmla="sin 8100 16252928"/>
                <a:gd name="G31" fmla="+- G28 10800 0"/>
                <a:gd name="G32" fmla="+- G29 10800 0"/>
                <a:gd name="G33" fmla="+- G30 10800 0"/>
                <a:gd name="G34" fmla="?: G4 0 G31"/>
                <a:gd name="G35" fmla="?: 16252928 G34 0"/>
                <a:gd name="G36" fmla="?: G6 G35 G31"/>
                <a:gd name="G37" fmla="+- 21600 0 G36"/>
                <a:gd name="G38" fmla="?: G4 0 G33"/>
                <a:gd name="G39" fmla="?: 16252928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7259 w 21600"/>
                <a:gd name="T15" fmla="*/ 2038 h 21600"/>
                <a:gd name="T16" fmla="*/ 10800 w 21600"/>
                <a:gd name="T17" fmla="*/ 2700 h 21600"/>
                <a:gd name="T18" fmla="*/ 14341 w 21600"/>
                <a:gd name="T19" fmla="*/ 203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765" y="3289"/>
                  </a:moveTo>
                  <a:cubicBezTo>
                    <a:pt x="8729" y="2900"/>
                    <a:pt x="9760" y="2700"/>
                    <a:pt x="10799" y="2700"/>
                  </a:cubicBezTo>
                  <a:cubicBezTo>
                    <a:pt x="11839" y="2699"/>
                    <a:pt x="12870" y="2900"/>
                    <a:pt x="13834" y="3289"/>
                  </a:cubicBezTo>
                  <a:lnTo>
                    <a:pt x="14845" y="786"/>
                  </a:lnTo>
                  <a:cubicBezTo>
                    <a:pt x="13560" y="266"/>
                    <a:pt x="12186" y="0"/>
                    <a:pt x="10800" y="0"/>
                  </a:cubicBezTo>
                  <a:cubicBezTo>
                    <a:pt x="9413" y="-1"/>
                    <a:pt x="8039" y="266"/>
                    <a:pt x="6754" y="786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" name="_s2056"/>
            <p:cNvSpPr>
              <a:spLocks noChangeArrowheads="1"/>
            </p:cNvSpPr>
            <p:nvPr/>
          </p:nvSpPr>
          <p:spPr bwMode="auto">
            <a:xfrm>
              <a:off x="4036" y="1537"/>
              <a:ext cx="514" cy="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000" b="1" i="0" u="none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cs typeface="Arial" charset="0"/>
                </a:rPr>
                <a:t>                           </a:t>
              </a:r>
              <a:r>
                <a:rPr kumimoji="0" lang="en-GB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Planning and Preparing</a:t>
              </a:r>
            </a:p>
          </p:txBody>
        </p:sp>
        <p:sp>
          <p:nvSpPr>
            <p:cNvPr id="8" name="_s2057"/>
            <p:cNvSpPr>
              <a:spLocks noChangeArrowheads="1"/>
            </p:cNvSpPr>
            <p:nvPr/>
          </p:nvSpPr>
          <p:spPr bwMode="auto">
            <a:xfrm>
              <a:off x="2796" y="2779"/>
              <a:ext cx="514" cy="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Reflection</a:t>
              </a:r>
            </a:p>
          </p:txBody>
        </p:sp>
        <p:sp>
          <p:nvSpPr>
            <p:cNvPr id="9" name="_s2058"/>
            <p:cNvSpPr>
              <a:spLocks noChangeArrowheads="1"/>
            </p:cNvSpPr>
            <p:nvPr/>
          </p:nvSpPr>
          <p:spPr bwMode="auto">
            <a:xfrm>
              <a:off x="2795" y="1538"/>
              <a:ext cx="514" cy="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Concluding</a:t>
              </a:r>
            </a:p>
          </p:txBody>
        </p:sp>
        <p:sp>
          <p:nvSpPr>
            <p:cNvPr id="10" name="_s2059"/>
            <p:cNvSpPr>
              <a:spLocks noChangeArrowheads="1"/>
            </p:cNvSpPr>
            <p:nvPr/>
          </p:nvSpPr>
          <p:spPr bwMode="auto">
            <a:xfrm>
              <a:off x="4037" y="2778"/>
              <a:ext cx="514" cy="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Action</a:t>
              </a:r>
            </a:p>
          </p:txBody>
        </p:sp>
      </p:grpSp>
      <p:pic>
        <p:nvPicPr>
          <p:cNvPr id="155661" name="Picture 13" descr="tn00411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5084763"/>
            <a:ext cx="1511300" cy="1450975"/>
          </a:xfrm>
          <a:noFill/>
          <a:ln/>
        </p:spPr>
      </p:pic>
      <p:sp>
        <p:nvSpPr>
          <p:cNvPr id="155662" name="Text Box 14"/>
          <p:cNvSpPr txBox="1">
            <a:spLocks noChangeArrowheads="1"/>
          </p:cNvSpPr>
          <p:nvPr/>
        </p:nvSpPr>
        <p:spPr bwMode="auto">
          <a:xfrm>
            <a:off x="5940425" y="3213100"/>
            <a:ext cx="2592388" cy="4572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Background work</a:t>
            </a:r>
          </a:p>
        </p:txBody>
      </p:sp>
      <p:sp>
        <p:nvSpPr>
          <p:cNvPr id="155663" name="Text Box 15"/>
          <p:cNvSpPr txBox="1">
            <a:spLocks noChangeArrowheads="1"/>
          </p:cNvSpPr>
          <p:nvPr/>
        </p:nvSpPr>
        <p:spPr bwMode="auto">
          <a:xfrm>
            <a:off x="5795963" y="4724400"/>
            <a:ext cx="3348037" cy="822325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 Actions in the group what happened</a:t>
            </a:r>
          </a:p>
        </p:txBody>
      </p:sp>
      <p:sp>
        <p:nvSpPr>
          <p:cNvPr id="155664" name="Text Box 16"/>
          <p:cNvSpPr txBox="1">
            <a:spLocks noChangeArrowheads="1"/>
          </p:cNvSpPr>
          <p:nvPr/>
        </p:nvSpPr>
        <p:spPr bwMode="auto">
          <a:xfrm>
            <a:off x="468313" y="4365625"/>
            <a:ext cx="2087562" cy="4572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New Learning</a:t>
            </a:r>
          </a:p>
        </p:txBody>
      </p:sp>
      <p:sp>
        <p:nvSpPr>
          <p:cNvPr id="155665" name="Text Box 17"/>
          <p:cNvSpPr txBox="1">
            <a:spLocks noChangeArrowheads="1"/>
          </p:cNvSpPr>
          <p:nvPr/>
        </p:nvSpPr>
        <p:spPr bwMode="auto">
          <a:xfrm>
            <a:off x="971550" y="2420938"/>
            <a:ext cx="1727200" cy="4572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New Skills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Challenging Learners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596" y="1571612"/>
            <a:ext cx="4143404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/>
              <a:t>Dominant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Know it all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Centre of Attention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Aggressive/Argumentative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Offensive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Politically incorrect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Flirtatious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Joke a minute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Garrulous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Disengaged</a:t>
            </a:r>
          </a:p>
          <a:p>
            <a:pPr>
              <a:lnSpc>
                <a:spcPct val="90000"/>
              </a:lnSpc>
            </a:pPr>
            <a:endParaRPr lang="en-GB" sz="2400" dirty="0"/>
          </a:p>
        </p:txBody>
      </p:sp>
      <p:sp>
        <p:nvSpPr>
          <p:cNvPr id="14746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57752" y="1500174"/>
            <a:ext cx="3960812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/>
              <a:t>Bored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Let’s other people do work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Lazy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Shy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Delicate, tearful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Over dependant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Late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Frequently ill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Mentally disturbed</a:t>
            </a:r>
          </a:p>
        </p:txBody>
      </p:sp>
      <p:sp>
        <p:nvSpPr>
          <p:cNvPr id="147461" name="Text Box 5"/>
          <p:cNvSpPr txBox="1">
            <a:spLocks noChangeArrowheads="1"/>
          </p:cNvSpPr>
          <p:nvPr/>
        </p:nvSpPr>
        <p:spPr bwMode="auto">
          <a:xfrm>
            <a:off x="3500430" y="6488668"/>
            <a:ext cx="48148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solidFill>
                  <a:schemeClr val="accent5">
                    <a:lumMod val="90000"/>
                  </a:schemeClr>
                </a:solidFill>
              </a:rPr>
              <a:t>Peter </a:t>
            </a:r>
            <a:r>
              <a:rPr lang="en-GB" dirty="0" err="1">
                <a:solidFill>
                  <a:schemeClr val="accent5">
                    <a:lumMod val="90000"/>
                  </a:schemeClr>
                </a:solidFill>
              </a:rPr>
              <a:t>McCrorie</a:t>
            </a:r>
            <a:r>
              <a:rPr lang="en-GB" dirty="0">
                <a:solidFill>
                  <a:schemeClr val="accent5">
                    <a:lumMod val="90000"/>
                  </a:schemeClr>
                </a:solidFill>
              </a:rPr>
              <a:t> 2006 ASME booklet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Aim.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To discuss small group teaching: Pros and Cons</a:t>
            </a:r>
          </a:p>
          <a:p>
            <a:r>
              <a:rPr lang="en-GB"/>
              <a:t>Consider new approaches that develop from the group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Small Group Learning Summary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785926"/>
            <a:ext cx="8229600" cy="4525963"/>
          </a:xfrm>
        </p:spPr>
        <p:txBody>
          <a:bodyPr/>
          <a:lstStyle/>
          <a:p>
            <a:r>
              <a:rPr lang="en-GB" dirty="0"/>
              <a:t>Can be very productive</a:t>
            </a:r>
          </a:p>
          <a:p>
            <a:r>
              <a:rPr lang="en-GB" dirty="0"/>
              <a:t>Special Skills: Facilitation</a:t>
            </a:r>
          </a:p>
          <a:p>
            <a:r>
              <a:rPr lang="en-GB" dirty="0"/>
              <a:t>Active Learning and Reflection ideally</a:t>
            </a:r>
          </a:p>
          <a:p>
            <a:r>
              <a:rPr lang="en-GB" dirty="0"/>
              <a:t>Range of activities: discussion, role play, videos, quiz, etc </a:t>
            </a:r>
            <a:r>
              <a:rPr lang="en-GB" dirty="0" err="1"/>
              <a:t>etc</a:t>
            </a:r>
            <a:endParaRPr lang="en-GB" dirty="0"/>
          </a:p>
          <a:p>
            <a:r>
              <a:rPr lang="en-GB" dirty="0"/>
              <a:t>Keep to the intended outcomes (if essential)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GB" dirty="0"/>
              <a:t>Some Definitions: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14422"/>
            <a:ext cx="8358246" cy="4525963"/>
          </a:xfrm>
        </p:spPr>
        <p:txBody>
          <a:bodyPr/>
          <a:lstStyle/>
          <a:p>
            <a:r>
              <a:rPr lang="en-GB" b="1" dirty="0"/>
              <a:t>Professional Supervision</a:t>
            </a:r>
            <a:r>
              <a:rPr lang="en-GB" dirty="0"/>
              <a:t>: Regular extended one to one meetings between experienced clinicians, to discuss specific cases</a:t>
            </a:r>
          </a:p>
          <a:p>
            <a:r>
              <a:rPr lang="en-GB" b="1" dirty="0"/>
              <a:t>Informal Supervision</a:t>
            </a:r>
            <a:r>
              <a:rPr lang="en-GB" dirty="0"/>
              <a:t>: opportunistic exchanges, short, spontaneous</a:t>
            </a:r>
          </a:p>
          <a:p>
            <a:r>
              <a:rPr lang="en-GB" b="1" dirty="0"/>
              <a:t>Managerial Supervision</a:t>
            </a:r>
            <a:r>
              <a:rPr lang="en-GB" dirty="0"/>
              <a:t>: Direct supervising manager and supervisee</a:t>
            </a:r>
          </a:p>
        </p:txBody>
      </p:sp>
      <p:sp>
        <p:nvSpPr>
          <p:cNvPr id="159748" name="Text Box 4"/>
          <p:cNvSpPr txBox="1">
            <a:spLocks noChangeArrowheads="1"/>
          </p:cNvSpPr>
          <p:nvPr/>
        </p:nvSpPr>
        <p:spPr bwMode="auto">
          <a:xfrm>
            <a:off x="3286116" y="6286520"/>
            <a:ext cx="37480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solidFill>
                  <a:schemeClr val="accent5">
                    <a:lumMod val="90000"/>
                  </a:schemeClr>
                </a:solidFill>
              </a:rPr>
              <a:t>John </a:t>
            </a:r>
            <a:r>
              <a:rPr lang="en-GB" dirty="0" err="1">
                <a:solidFill>
                  <a:schemeClr val="accent5">
                    <a:lumMod val="90000"/>
                  </a:schemeClr>
                </a:solidFill>
              </a:rPr>
              <a:t>Launer</a:t>
            </a:r>
            <a:r>
              <a:rPr lang="en-GB" dirty="0">
                <a:solidFill>
                  <a:schemeClr val="accent5">
                    <a:lumMod val="90000"/>
                  </a:schemeClr>
                </a:solidFill>
              </a:rPr>
              <a:t> ASME 2006)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en-GB" dirty="0"/>
              <a:t>Some Definitions: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428736"/>
            <a:ext cx="8278813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 b="1" dirty="0"/>
              <a:t>Remedial Supervision: </a:t>
            </a:r>
            <a:r>
              <a:rPr lang="en-GB" sz="2800" dirty="0"/>
              <a:t>Regulatory authority has concerns about someone’s performance</a:t>
            </a:r>
          </a:p>
          <a:p>
            <a:pPr>
              <a:lnSpc>
                <a:spcPct val="90000"/>
              </a:lnSpc>
            </a:pPr>
            <a:r>
              <a:rPr lang="en-GB" sz="2800" b="1" dirty="0"/>
              <a:t>Mentoring: </a:t>
            </a:r>
            <a:r>
              <a:rPr lang="en-GB" sz="2800" dirty="0"/>
              <a:t>Guidance and support offered by a more experienced colleague</a:t>
            </a:r>
          </a:p>
          <a:p>
            <a:pPr>
              <a:lnSpc>
                <a:spcPct val="90000"/>
              </a:lnSpc>
            </a:pPr>
            <a:r>
              <a:rPr lang="en-GB" sz="2800" b="1" dirty="0"/>
              <a:t>Coaching: </a:t>
            </a:r>
            <a:r>
              <a:rPr lang="en-GB" sz="2800" dirty="0"/>
              <a:t>Supervision aimed at unlocking someone’s potential (maximise performance)</a:t>
            </a:r>
          </a:p>
          <a:p>
            <a:pPr>
              <a:lnSpc>
                <a:spcPct val="90000"/>
              </a:lnSpc>
            </a:pPr>
            <a:r>
              <a:rPr lang="en-GB" sz="2800" b="1" dirty="0"/>
              <a:t>Educational Supervision</a:t>
            </a:r>
            <a:r>
              <a:rPr lang="en-GB" sz="2800" dirty="0"/>
              <a:t>: organised clinical supervision taking place in context of recognised training</a:t>
            </a:r>
          </a:p>
        </p:txBody>
      </p:sp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4857752" y="5572140"/>
            <a:ext cx="33908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John </a:t>
            </a:r>
            <a:r>
              <a:rPr lang="en-GB" dirty="0" err="1"/>
              <a:t>Launer</a:t>
            </a:r>
            <a:r>
              <a:rPr lang="en-GB" dirty="0"/>
              <a:t> ASME 2006)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Mentoring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Usually guidance and support by a more senior colleague</a:t>
            </a:r>
          </a:p>
          <a:p>
            <a:r>
              <a:rPr lang="en-GB"/>
              <a:t>Also peer mentoring and co-mentoring</a:t>
            </a:r>
          </a:p>
          <a:p>
            <a:r>
              <a:rPr lang="en-GB"/>
              <a:t>Formal or informal</a:t>
            </a:r>
          </a:p>
          <a:p>
            <a:r>
              <a:rPr lang="en-GB"/>
              <a:t>Voluntary and confidential</a:t>
            </a:r>
          </a:p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en-GB" dirty="0" err="1"/>
              <a:t>Launer’s</a:t>
            </a:r>
            <a:r>
              <a:rPr lang="en-GB" dirty="0"/>
              <a:t> Seven C Approach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428736"/>
            <a:ext cx="8229600" cy="4525963"/>
          </a:xfrm>
        </p:spPr>
        <p:txBody>
          <a:bodyPr/>
          <a:lstStyle/>
          <a:p>
            <a:r>
              <a:rPr lang="en-GB" dirty="0"/>
              <a:t>Conversation:</a:t>
            </a:r>
          </a:p>
          <a:p>
            <a:r>
              <a:rPr lang="en-GB" dirty="0"/>
              <a:t>Curiosity:</a:t>
            </a:r>
          </a:p>
          <a:p>
            <a:r>
              <a:rPr lang="en-GB" dirty="0"/>
              <a:t>Contexts:</a:t>
            </a:r>
          </a:p>
          <a:p>
            <a:r>
              <a:rPr lang="en-GB" dirty="0"/>
              <a:t>Complexity:</a:t>
            </a:r>
          </a:p>
          <a:p>
            <a:r>
              <a:rPr lang="en-GB" dirty="0"/>
              <a:t>Creativity:</a:t>
            </a:r>
          </a:p>
          <a:p>
            <a:r>
              <a:rPr lang="en-GB" dirty="0"/>
              <a:t>Caution:</a:t>
            </a:r>
          </a:p>
          <a:p>
            <a:r>
              <a:rPr lang="en-GB" dirty="0"/>
              <a:t>Care: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161796" name="Text Box 4"/>
          <p:cNvSpPr txBox="1">
            <a:spLocks noChangeArrowheads="1"/>
          </p:cNvSpPr>
          <p:nvPr/>
        </p:nvSpPr>
        <p:spPr bwMode="auto">
          <a:xfrm>
            <a:off x="5715008" y="5429264"/>
            <a:ext cx="2519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err="1"/>
              <a:t>Launer</a:t>
            </a:r>
            <a:r>
              <a:rPr lang="en-GB" dirty="0"/>
              <a:t> 2002)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Launer’s Seven C Approach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400" b="1"/>
              <a:t>Conversation:</a:t>
            </a:r>
            <a:r>
              <a:rPr lang="en-GB" sz="2400"/>
              <a:t> talking through versus direct advice</a:t>
            </a:r>
          </a:p>
          <a:p>
            <a:pPr>
              <a:lnSpc>
                <a:spcPct val="90000"/>
              </a:lnSpc>
            </a:pPr>
            <a:r>
              <a:rPr lang="en-GB" sz="2400" b="1"/>
              <a:t>Curiosity:</a:t>
            </a:r>
            <a:r>
              <a:rPr lang="en-GB" sz="2400"/>
              <a:t> explore, detail, specificity</a:t>
            </a:r>
          </a:p>
          <a:p>
            <a:pPr>
              <a:lnSpc>
                <a:spcPct val="90000"/>
              </a:lnSpc>
            </a:pPr>
            <a:r>
              <a:rPr lang="en-GB" sz="2400" b="1"/>
              <a:t>Contexts:</a:t>
            </a:r>
            <a:r>
              <a:rPr lang="en-GB" sz="2400"/>
              <a:t> in the shoes of the other person</a:t>
            </a:r>
          </a:p>
          <a:p>
            <a:pPr>
              <a:lnSpc>
                <a:spcPct val="90000"/>
              </a:lnSpc>
            </a:pPr>
            <a:r>
              <a:rPr lang="en-GB" sz="2400" b="1"/>
              <a:t>Complexity:</a:t>
            </a:r>
            <a:r>
              <a:rPr lang="en-GB" sz="2400"/>
              <a:t> looking at the whole, avoid “quick fix”, do not lose the individual</a:t>
            </a:r>
          </a:p>
          <a:p>
            <a:pPr>
              <a:lnSpc>
                <a:spcPct val="90000"/>
              </a:lnSpc>
            </a:pPr>
            <a:r>
              <a:rPr lang="en-GB" sz="2400" b="1"/>
              <a:t>Creativity:</a:t>
            </a:r>
            <a:r>
              <a:rPr lang="en-GB" sz="2400"/>
              <a:t> innovation, imagination, thinking laterally</a:t>
            </a:r>
          </a:p>
          <a:p>
            <a:pPr>
              <a:lnSpc>
                <a:spcPct val="90000"/>
              </a:lnSpc>
            </a:pPr>
            <a:r>
              <a:rPr lang="en-GB" sz="2400" b="1"/>
              <a:t>Caution:</a:t>
            </a:r>
            <a:r>
              <a:rPr lang="en-GB" sz="2400"/>
              <a:t> circumspection, do nor over stretch the relationship, realistic expectations</a:t>
            </a:r>
          </a:p>
          <a:p>
            <a:pPr>
              <a:lnSpc>
                <a:spcPct val="90000"/>
              </a:lnSpc>
            </a:pPr>
            <a:r>
              <a:rPr lang="en-GB" sz="2400" b="1"/>
              <a:t>Care:</a:t>
            </a:r>
            <a:r>
              <a:rPr lang="en-GB" sz="2400"/>
              <a:t> Attentiveness and positive regard</a:t>
            </a:r>
          </a:p>
          <a:p>
            <a:pPr>
              <a:lnSpc>
                <a:spcPct val="90000"/>
              </a:lnSpc>
            </a:pPr>
            <a:endParaRPr lang="en-GB" sz="2400"/>
          </a:p>
          <a:p>
            <a:pPr>
              <a:lnSpc>
                <a:spcPct val="90000"/>
              </a:lnSpc>
            </a:pPr>
            <a:endParaRPr lang="en-GB" sz="2400"/>
          </a:p>
        </p:txBody>
      </p:sp>
      <p:sp>
        <p:nvSpPr>
          <p:cNvPr id="162820" name="Text Box 4"/>
          <p:cNvSpPr txBox="1">
            <a:spLocks noChangeArrowheads="1"/>
          </p:cNvSpPr>
          <p:nvPr/>
        </p:nvSpPr>
        <p:spPr bwMode="auto">
          <a:xfrm>
            <a:off x="5715008" y="5357826"/>
            <a:ext cx="2519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err="1"/>
              <a:t>Launer</a:t>
            </a:r>
            <a:r>
              <a:rPr lang="en-GB" dirty="0"/>
              <a:t> 2002)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en-GB" dirty="0"/>
              <a:t>What makes a good teaching session?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714488"/>
            <a:ext cx="8229600" cy="4268799"/>
          </a:xfrm>
        </p:spPr>
        <p:txBody>
          <a:bodyPr/>
          <a:lstStyle/>
          <a:p>
            <a:pPr marL="609600" indent="-609600"/>
            <a:r>
              <a:rPr lang="en-GB" dirty="0" smtClean="0"/>
              <a:t>Small </a:t>
            </a:r>
            <a:r>
              <a:rPr lang="en-GB" dirty="0"/>
              <a:t>groups</a:t>
            </a:r>
          </a:p>
          <a:p>
            <a:pPr marL="609600" indent="-609600"/>
            <a:r>
              <a:rPr lang="en-GB" dirty="0"/>
              <a:t>Interesting signs / classical case</a:t>
            </a:r>
          </a:p>
          <a:p>
            <a:pPr marL="609600" indent="-609600"/>
            <a:r>
              <a:rPr lang="en-GB" dirty="0"/>
              <a:t>Focussed area for teaching</a:t>
            </a:r>
          </a:p>
          <a:p>
            <a:pPr marL="609600" indent="-609600"/>
            <a:r>
              <a:rPr lang="en-GB" dirty="0"/>
              <a:t>Observed examination with feedback</a:t>
            </a:r>
          </a:p>
          <a:p>
            <a:pPr marL="609600" indent="-609600"/>
            <a:r>
              <a:rPr lang="en-GB" dirty="0"/>
              <a:t>Combined with theory and case </a:t>
            </a:r>
            <a:r>
              <a:rPr lang="en-GB" dirty="0" smtClean="0"/>
              <a:t>discussion</a:t>
            </a:r>
            <a:br>
              <a:rPr lang="en-GB" dirty="0" smtClean="0"/>
            </a:br>
            <a:endParaRPr lang="en-GB" dirty="0" smtClean="0"/>
          </a:p>
          <a:p>
            <a:pPr marL="609600" indent="-609600">
              <a:buNone/>
            </a:pPr>
            <a:r>
              <a:rPr lang="en-GB" sz="1400" dirty="0" smtClean="0"/>
              <a:t>                                                          </a:t>
            </a:r>
            <a:r>
              <a:rPr lang="en-GB" sz="1400" dirty="0" err="1" smtClean="0"/>
              <a:t>Langrish</a:t>
            </a:r>
            <a:r>
              <a:rPr lang="en-GB" sz="1400" dirty="0" smtClean="0"/>
              <a:t> </a:t>
            </a:r>
            <a:r>
              <a:rPr lang="en-GB" sz="1400" dirty="0"/>
              <a:t>J, Informal Oxford Student Survey 2003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Objectives.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16113"/>
            <a:ext cx="8686800" cy="4530725"/>
          </a:xfrm>
        </p:spPr>
        <p:txBody>
          <a:bodyPr/>
          <a:lstStyle/>
          <a:p>
            <a:r>
              <a:rPr lang="en-GB"/>
              <a:t>To agree the particular strengths of Small Group Teaching</a:t>
            </a:r>
          </a:p>
          <a:p>
            <a:endParaRPr lang="en-GB"/>
          </a:p>
          <a:p>
            <a:r>
              <a:rPr lang="en-GB"/>
              <a:t>To identify difficulties with Small Group Teaching </a:t>
            </a:r>
          </a:p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Format of the session.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85926"/>
            <a:ext cx="8686800" cy="4530725"/>
          </a:xfrm>
        </p:spPr>
        <p:txBody>
          <a:bodyPr/>
          <a:lstStyle/>
          <a:p>
            <a:r>
              <a:rPr lang="en-GB" dirty="0"/>
              <a:t>Brief Introduction</a:t>
            </a:r>
          </a:p>
          <a:p>
            <a:r>
              <a:rPr lang="en-GB" dirty="0"/>
              <a:t>Strengths and Weaknesses analysis</a:t>
            </a:r>
          </a:p>
          <a:p>
            <a:r>
              <a:rPr lang="en-GB" dirty="0"/>
              <a:t>Tools of teaching OTJ</a:t>
            </a:r>
          </a:p>
          <a:p>
            <a:r>
              <a:rPr lang="en-GB" dirty="0"/>
              <a:t>Logbook Exercise</a:t>
            </a:r>
          </a:p>
          <a:p>
            <a:r>
              <a:rPr lang="en-GB" dirty="0"/>
              <a:t>Concluding Discussion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en-GB" dirty="0"/>
              <a:t>Small Group teaching in GP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571612"/>
            <a:ext cx="86868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 dirty="0"/>
              <a:t>Build on prior experience and knowledge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Clearly related to learning needs of the participants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Active learning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Focussed on problems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Immediately applicable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Action-Reflection cycles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Acquisition of technical skills </a:t>
            </a:r>
          </a:p>
          <a:p>
            <a:pPr>
              <a:lnSpc>
                <a:spcPct val="90000"/>
              </a:lnSpc>
            </a:pPr>
            <a:endParaRPr lang="en-GB" dirty="0"/>
          </a:p>
        </p:txBody>
      </p:sp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5715008" y="5572140"/>
            <a:ext cx="2447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De Villiers et al 2003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14290"/>
            <a:ext cx="8543956" cy="1143000"/>
          </a:xfrm>
        </p:spPr>
        <p:txBody>
          <a:bodyPr/>
          <a:lstStyle/>
          <a:p>
            <a:pPr algn="l"/>
            <a:r>
              <a:rPr lang="en-GB" dirty="0"/>
              <a:t>Medical Students: Small Group 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298"/>
            <a:ext cx="8686800" cy="4530725"/>
          </a:xfrm>
        </p:spPr>
        <p:txBody>
          <a:bodyPr/>
          <a:lstStyle/>
          <a:p>
            <a:r>
              <a:rPr lang="en-GB" dirty="0"/>
              <a:t>Effective Small Group Tutors</a:t>
            </a:r>
          </a:p>
          <a:p>
            <a:r>
              <a:rPr lang="en-GB" dirty="0"/>
              <a:t>Positive group atmosphere</a:t>
            </a:r>
          </a:p>
          <a:p>
            <a:r>
              <a:rPr lang="en-GB" dirty="0"/>
              <a:t>Active participation and interaction</a:t>
            </a:r>
          </a:p>
          <a:p>
            <a:r>
              <a:rPr lang="en-GB" dirty="0"/>
              <a:t>Keeping to goals</a:t>
            </a:r>
          </a:p>
          <a:p>
            <a:r>
              <a:rPr lang="en-GB" dirty="0"/>
              <a:t>Clinical relevant</a:t>
            </a:r>
          </a:p>
          <a:p>
            <a:r>
              <a:rPr lang="en-GB" dirty="0"/>
              <a:t>Promotion of clinical thinking and problem solving </a:t>
            </a:r>
          </a:p>
          <a:p>
            <a:endParaRPr lang="en-GB" dirty="0"/>
          </a:p>
        </p:txBody>
      </p:sp>
      <p:sp>
        <p:nvSpPr>
          <p:cNvPr id="144388" name="Text Box 4"/>
          <p:cNvSpPr txBox="1">
            <a:spLocks noChangeArrowheads="1"/>
          </p:cNvSpPr>
          <p:nvPr/>
        </p:nvSpPr>
        <p:spPr bwMode="auto">
          <a:xfrm>
            <a:off x="6000760" y="5572140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err="1"/>
              <a:t>Steinert</a:t>
            </a:r>
            <a:r>
              <a:rPr lang="en-GB" dirty="0"/>
              <a:t> 2004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>
                <a:solidFill>
                  <a:srgbClr val="C00000"/>
                </a:solidFill>
              </a:rPr>
              <a:t>Experiences of Small Group Teaching</a:t>
            </a:r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2438" y="1857364"/>
            <a:ext cx="4038600" cy="4525963"/>
          </a:xfrm>
        </p:spPr>
        <p:txBody>
          <a:bodyPr/>
          <a:lstStyle/>
          <a:p>
            <a:r>
              <a:rPr lang="en-GB" dirty="0"/>
              <a:t>Positive</a:t>
            </a:r>
          </a:p>
        </p:txBody>
      </p:sp>
      <p:sp>
        <p:nvSpPr>
          <p:cNvPr id="14541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857364"/>
            <a:ext cx="4038600" cy="4525963"/>
          </a:xfrm>
        </p:spPr>
        <p:txBody>
          <a:bodyPr/>
          <a:lstStyle/>
          <a:p>
            <a:r>
              <a:rPr lang="en-GB" dirty="0"/>
              <a:t>Negative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>
                <a:solidFill>
                  <a:srgbClr val="C00000"/>
                </a:solidFill>
              </a:rPr>
              <a:t>Experiences of Small Group Teaching: St George’s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2438" y="1785926"/>
            <a:ext cx="4038600" cy="45259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GB" sz="2000" dirty="0"/>
              <a:t>Positive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Enjoyable, interactive,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Makes you think, involved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Own pace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Links with other parts of course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Builds on prior learning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Teamwork emphasis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More heads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Cannot opt out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Deep discussion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Group socialisation</a:t>
            </a:r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785926"/>
            <a:ext cx="4038600" cy="45259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GB" sz="2000" dirty="0"/>
              <a:t>Negative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Terror of being asked question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Mini-lecture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Monologue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Domination by a few 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Did not deal with my issues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Poor preparation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Tutor had to drag out answers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Too long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Tutor poorly prepared</a:t>
            </a:r>
          </a:p>
          <a:p>
            <a:pPr>
              <a:lnSpc>
                <a:spcPct val="90000"/>
              </a:lnSpc>
            </a:pPr>
            <a:endParaRPr lang="en-GB" sz="2000" dirty="0"/>
          </a:p>
        </p:txBody>
      </p:sp>
      <p:sp>
        <p:nvSpPr>
          <p:cNvPr id="156677" name="Text Box 5"/>
          <p:cNvSpPr txBox="1">
            <a:spLocks noChangeArrowheads="1"/>
          </p:cNvSpPr>
          <p:nvPr/>
        </p:nvSpPr>
        <p:spPr bwMode="auto">
          <a:xfrm>
            <a:off x="4786314" y="5500702"/>
            <a:ext cx="4357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solidFill>
                  <a:srgbClr val="3399FF"/>
                </a:solidFill>
              </a:rPr>
              <a:t>Peter </a:t>
            </a:r>
            <a:r>
              <a:rPr lang="en-GB" dirty="0" err="1">
                <a:solidFill>
                  <a:srgbClr val="3399FF"/>
                </a:solidFill>
              </a:rPr>
              <a:t>McCrorie</a:t>
            </a:r>
            <a:r>
              <a:rPr lang="en-GB" dirty="0">
                <a:solidFill>
                  <a:srgbClr val="3399FF"/>
                </a:solidFill>
              </a:rPr>
              <a:t> 2006 ASME booklet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/>
          <a:lstStyle/>
          <a:p>
            <a:r>
              <a:rPr lang="en-GB" sz="3600" b="1" dirty="0">
                <a:solidFill>
                  <a:srgbClr val="C00000"/>
                </a:solidFill>
              </a:rPr>
              <a:t>Increasing levels of performance</a:t>
            </a:r>
            <a:br>
              <a:rPr lang="en-GB" sz="3600" b="1" dirty="0">
                <a:solidFill>
                  <a:srgbClr val="C00000"/>
                </a:solidFill>
              </a:rPr>
            </a:br>
            <a:r>
              <a:rPr lang="en-GB" sz="3600" b="1" dirty="0">
                <a:solidFill>
                  <a:srgbClr val="C00000"/>
                </a:solidFill>
              </a:rPr>
              <a:t>by taking a break</a:t>
            </a:r>
          </a:p>
        </p:txBody>
      </p:sp>
      <p:graphicFrame>
        <p:nvGraphicFramePr>
          <p:cNvPr id="163844" name="Group 4"/>
          <p:cNvGraphicFramePr>
            <a:graphicFrameLocks noGrp="1"/>
          </p:cNvGraphicFramePr>
          <p:nvPr/>
        </p:nvGraphicFramePr>
        <p:xfrm>
          <a:off x="1524000" y="1685925"/>
          <a:ext cx="6096000" cy="4145280"/>
        </p:xfrm>
        <a:graphic>
          <a:graphicData uri="http://schemas.openxmlformats.org/drawingml/2006/table">
            <a:tbl>
              <a:tblPr/>
              <a:tblGrid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3976" name="Text Box 136"/>
          <p:cNvSpPr txBox="1">
            <a:spLocks noChangeArrowheads="1"/>
          </p:cNvSpPr>
          <p:nvPr/>
        </p:nvSpPr>
        <p:spPr bwMode="auto">
          <a:xfrm>
            <a:off x="974725" y="5407025"/>
            <a:ext cx="68040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GB" sz="1400">
                <a:solidFill>
                  <a:schemeClr val="tx2"/>
                </a:solidFill>
                <a:latin typeface="Comic Sans MS" pitchFamily="66" charset="0"/>
              </a:rPr>
              <a:t>0         5       10      15      20      25       30       35      40      45      50       55     60</a:t>
            </a:r>
          </a:p>
          <a:p>
            <a:pPr algn="r"/>
            <a:endParaRPr lang="en-GB" sz="1400">
              <a:solidFill>
                <a:schemeClr val="tx2"/>
              </a:solidFill>
              <a:latin typeface="Comic Sans MS" pitchFamily="66" charset="0"/>
            </a:endParaRPr>
          </a:p>
          <a:p>
            <a:pPr algn="r"/>
            <a:r>
              <a:rPr lang="en-GB" sz="1800">
                <a:solidFill>
                  <a:schemeClr val="tx2"/>
                </a:solidFill>
                <a:latin typeface="Palatino Linotype" pitchFamily="18" charset="0"/>
              </a:rPr>
              <a:t>Period of teaching</a:t>
            </a:r>
            <a:r>
              <a:rPr lang="en-GB" sz="1800">
                <a:solidFill>
                  <a:schemeClr val="tx2"/>
                </a:solidFill>
                <a:latin typeface="Comic Sans MS" pitchFamily="66" charset="0"/>
              </a:rPr>
              <a:t>	 </a:t>
            </a:r>
            <a:r>
              <a:rPr lang="en-GB" sz="1800">
                <a:solidFill>
                  <a:schemeClr val="tx2"/>
                </a:solidFill>
                <a:latin typeface="Palatino Linotype" pitchFamily="18" charset="0"/>
              </a:rPr>
              <a:t>(minutes)</a:t>
            </a:r>
          </a:p>
        </p:txBody>
      </p:sp>
      <p:sp>
        <p:nvSpPr>
          <p:cNvPr id="163977" name="Freeform 137"/>
          <p:cNvSpPr>
            <a:spLocks/>
          </p:cNvSpPr>
          <p:nvPr/>
        </p:nvSpPr>
        <p:spPr bwMode="auto">
          <a:xfrm>
            <a:off x="1524000" y="1703388"/>
            <a:ext cx="2565400" cy="2058987"/>
          </a:xfrm>
          <a:custGeom>
            <a:avLst/>
            <a:gdLst/>
            <a:ahLst/>
            <a:cxnLst>
              <a:cxn ang="0">
                <a:pos x="0" y="261"/>
              </a:cxn>
              <a:cxn ang="0">
                <a:pos x="480" y="173"/>
              </a:cxn>
              <a:cxn ang="0">
                <a:pos x="1616" y="1297"/>
              </a:cxn>
            </a:cxnLst>
            <a:rect l="0" t="0" r="r" b="b"/>
            <a:pathLst>
              <a:path w="1616" h="1297">
                <a:moveTo>
                  <a:pt x="0" y="261"/>
                </a:moveTo>
                <a:cubicBezTo>
                  <a:pt x="80" y="246"/>
                  <a:pt x="211" y="0"/>
                  <a:pt x="480" y="173"/>
                </a:cubicBezTo>
                <a:cubicBezTo>
                  <a:pt x="749" y="346"/>
                  <a:pt x="1380" y="1063"/>
                  <a:pt x="1616" y="129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63978" name="Freeform 138"/>
          <p:cNvSpPr>
            <a:spLocks/>
          </p:cNvSpPr>
          <p:nvPr/>
        </p:nvSpPr>
        <p:spPr bwMode="auto">
          <a:xfrm>
            <a:off x="4051300" y="3727450"/>
            <a:ext cx="3416300" cy="762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74" y="336"/>
              </a:cxn>
              <a:cxn ang="0">
                <a:pos x="1144" y="474"/>
              </a:cxn>
              <a:cxn ang="0">
                <a:pos x="1730" y="301"/>
              </a:cxn>
              <a:cxn ang="0">
                <a:pos x="2152" y="474"/>
              </a:cxn>
            </a:cxnLst>
            <a:rect l="0" t="0" r="r" b="b"/>
            <a:pathLst>
              <a:path w="2152" h="480">
                <a:moveTo>
                  <a:pt x="0" y="0"/>
                </a:moveTo>
                <a:cubicBezTo>
                  <a:pt x="96" y="57"/>
                  <a:pt x="383" y="257"/>
                  <a:pt x="574" y="336"/>
                </a:cubicBezTo>
                <a:cubicBezTo>
                  <a:pt x="765" y="415"/>
                  <a:pt x="951" y="480"/>
                  <a:pt x="1144" y="474"/>
                </a:cubicBezTo>
                <a:cubicBezTo>
                  <a:pt x="1337" y="468"/>
                  <a:pt x="1562" y="301"/>
                  <a:pt x="1730" y="301"/>
                </a:cubicBezTo>
                <a:cubicBezTo>
                  <a:pt x="1898" y="301"/>
                  <a:pt x="2064" y="438"/>
                  <a:pt x="2152" y="474"/>
                </a:cubicBez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63979" name="Line 139"/>
          <p:cNvSpPr>
            <a:spLocks noChangeShapeType="1"/>
          </p:cNvSpPr>
          <p:nvPr/>
        </p:nvSpPr>
        <p:spPr bwMode="auto">
          <a:xfrm>
            <a:off x="2540000" y="6208713"/>
            <a:ext cx="40640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63980" name="Rectangle 140"/>
          <p:cNvSpPr>
            <a:spLocks noChangeArrowheads="1"/>
          </p:cNvSpPr>
          <p:nvPr/>
        </p:nvSpPr>
        <p:spPr bwMode="auto">
          <a:xfrm rot="-5400000">
            <a:off x="-187325" y="3525838"/>
            <a:ext cx="23447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>
                <a:solidFill>
                  <a:schemeClr val="tx2"/>
                </a:solidFill>
                <a:latin typeface="Palatino Linotype" pitchFamily="18" charset="0"/>
              </a:rPr>
              <a:t>Level of performance</a:t>
            </a:r>
          </a:p>
        </p:txBody>
      </p:sp>
      <p:sp>
        <p:nvSpPr>
          <p:cNvPr id="163981" name="Line 141"/>
          <p:cNvSpPr>
            <a:spLocks noChangeShapeType="1"/>
          </p:cNvSpPr>
          <p:nvPr/>
        </p:nvSpPr>
        <p:spPr bwMode="auto">
          <a:xfrm rot="-5400000">
            <a:off x="-263525" y="3629025"/>
            <a:ext cx="306705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GB"/>
          </a:p>
        </p:txBody>
      </p:sp>
      <p:grpSp>
        <p:nvGrpSpPr>
          <p:cNvPr id="2" name="Group 142"/>
          <p:cNvGrpSpPr>
            <a:grpSpLocks/>
          </p:cNvGrpSpPr>
          <p:nvPr/>
        </p:nvGrpSpPr>
        <p:grpSpPr bwMode="auto">
          <a:xfrm>
            <a:off x="4565650" y="2549525"/>
            <a:ext cx="2895600" cy="1930400"/>
            <a:chOff x="2876" y="1606"/>
            <a:chExt cx="1824" cy="1216"/>
          </a:xfrm>
        </p:grpSpPr>
        <p:sp>
          <p:nvSpPr>
            <p:cNvPr id="163983" name="Freeform 143"/>
            <p:cNvSpPr>
              <a:spLocks/>
            </p:cNvSpPr>
            <p:nvPr/>
          </p:nvSpPr>
          <p:spPr bwMode="auto">
            <a:xfrm>
              <a:off x="2876" y="1622"/>
              <a:ext cx="1824" cy="1200"/>
            </a:xfrm>
            <a:custGeom>
              <a:avLst/>
              <a:gdLst/>
              <a:ahLst/>
              <a:cxnLst>
                <a:cxn ang="0">
                  <a:pos x="4" y="936"/>
                </a:cxn>
                <a:cxn ang="0">
                  <a:pos x="0" y="52"/>
                </a:cxn>
                <a:cxn ang="0">
                  <a:pos x="80" y="24"/>
                </a:cxn>
                <a:cxn ang="0">
                  <a:pos x="200" y="8"/>
                </a:cxn>
                <a:cxn ang="0">
                  <a:pos x="324" y="0"/>
                </a:cxn>
                <a:cxn ang="0">
                  <a:pos x="464" y="20"/>
                </a:cxn>
                <a:cxn ang="0">
                  <a:pos x="560" y="76"/>
                </a:cxn>
                <a:cxn ang="0">
                  <a:pos x="640" y="160"/>
                </a:cxn>
                <a:cxn ang="0">
                  <a:pos x="708" y="268"/>
                </a:cxn>
                <a:cxn ang="0">
                  <a:pos x="804" y="440"/>
                </a:cxn>
                <a:cxn ang="0">
                  <a:pos x="864" y="560"/>
                </a:cxn>
                <a:cxn ang="0">
                  <a:pos x="932" y="688"/>
                </a:cxn>
                <a:cxn ang="0">
                  <a:pos x="1020" y="768"/>
                </a:cxn>
                <a:cxn ang="0">
                  <a:pos x="1052" y="796"/>
                </a:cxn>
                <a:cxn ang="0">
                  <a:pos x="1088" y="808"/>
                </a:cxn>
                <a:cxn ang="0">
                  <a:pos x="1152" y="804"/>
                </a:cxn>
                <a:cxn ang="0">
                  <a:pos x="1244" y="780"/>
                </a:cxn>
                <a:cxn ang="0">
                  <a:pos x="1320" y="744"/>
                </a:cxn>
                <a:cxn ang="0">
                  <a:pos x="1420" y="720"/>
                </a:cxn>
                <a:cxn ang="0">
                  <a:pos x="1516" y="736"/>
                </a:cxn>
                <a:cxn ang="0">
                  <a:pos x="1624" y="772"/>
                </a:cxn>
                <a:cxn ang="0">
                  <a:pos x="1760" y="836"/>
                </a:cxn>
                <a:cxn ang="0">
                  <a:pos x="1824" y="872"/>
                </a:cxn>
                <a:cxn ang="0">
                  <a:pos x="1824" y="1200"/>
                </a:cxn>
                <a:cxn ang="0">
                  <a:pos x="1688" y="1124"/>
                </a:cxn>
                <a:cxn ang="0">
                  <a:pos x="1624" y="1088"/>
                </a:cxn>
                <a:cxn ang="0">
                  <a:pos x="1524" y="1048"/>
                </a:cxn>
                <a:cxn ang="0">
                  <a:pos x="1436" y="1024"/>
                </a:cxn>
                <a:cxn ang="0">
                  <a:pos x="1336" y="1032"/>
                </a:cxn>
                <a:cxn ang="0">
                  <a:pos x="1224" y="1068"/>
                </a:cxn>
                <a:cxn ang="0">
                  <a:pos x="1116" y="1108"/>
                </a:cxn>
                <a:cxn ang="0">
                  <a:pos x="1000" y="1160"/>
                </a:cxn>
                <a:cxn ang="0">
                  <a:pos x="856" y="1196"/>
                </a:cxn>
                <a:cxn ang="0">
                  <a:pos x="684" y="1196"/>
                </a:cxn>
                <a:cxn ang="0">
                  <a:pos x="568" y="1164"/>
                </a:cxn>
                <a:cxn ang="0">
                  <a:pos x="416" y="1128"/>
                </a:cxn>
                <a:cxn ang="0">
                  <a:pos x="304" y="1080"/>
                </a:cxn>
                <a:cxn ang="0">
                  <a:pos x="204" y="1040"/>
                </a:cxn>
                <a:cxn ang="0">
                  <a:pos x="96" y="984"/>
                </a:cxn>
                <a:cxn ang="0">
                  <a:pos x="4" y="936"/>
                </a:cxn>
              </a:cxnLst>
              <a:rect l="0" t="0" r="r" b="b"/>
              <a:pathLst>
                <a:path w="1824" h="1200">
                  <a:moveTo>
                    <a:pt x="4" y="936"/>
                  </a:moveTo>
                  <a:lnTo>
                    <a:pt x="0" y="52"/>
                  </a:lnTo>
                  <a:lnTo>
                    <a:pt x="80" y="24"/>
                  </a:lnTo>
                  <a:lnTo>
                    <a:pt x="200" y="8"/>
                  </a:lnTo>
                  <a:lnTo>
                    <a:pt x="324" y="0"/>
                  </a:lnTo>
                  <a:lnTo>
                    <a:pt x="464" y="20"/>
                  </a:lnTo>
                  <a:lnTo>
                    <a:pt x="560" y="76"/>
                  </a:lnTo>
                  <a:lnTo>
                    <a:pt x="640" y="160"/>
                  </a:lnTo>
                  <a:lnTo>
                    <a:pt x="708" y="268"/>
                  </a:lnTo>
                  <a:lnTo>
                    <a:pt x="804" y="440"/>
                  </a:lnTo>
                  <a:lnTo>
                    <a:pt x="864" y="560"/>
                  </a:lnTo>
                  <a:lnTo>
                    <a:pt x="932" y="688"/>
                  </a:lnTo>
                  <a:lnTo>
                    <a:pt x="1020" y="768"/>
                  </a:lnTo>
                  <a:lnTo>
                    <a:pt x="1052" y="796"/>
                  </a:lnTo>
                  <a:lnTo>
                    <a:pt x="1088" y="808"/>
                  </a:lnTo>
                  <a:lnTo>
                    <a:pt x="1152" y="804"/>
                  </a:lnTo>
                  <a:lnTo>
                    <a:pt x="1244" y="780"/>
                  </a:lnTo>
                  <a:lnTo>
                    <a:pt x="1320" y="744"/>
                  </a:lnTo>
                  <a:lnTo>
                    <a:pt x="1420" y="720"/>
                  </a:lnTo>
                  <a:lnTo>
                    <a:pt x="1516" y="736"/>
                  </a:lnTo>
                  <a:lnTo>
                    <a:pt x="1624" y="772"/>
                  </a:lnTo>
                  <a:lnTo>
                    <a:pt x="1760" y="836"/>
                  </a:lnTo>
                  <a:lnTo>
                    <a:pt x="1824" y="872"/>
                  </a:lnTo>
                  <a:lnTo>
                    <a:pt x="1824" y="1200"/>
                  </a:lnTo>
                  <a:lnTo>
                    <a:pt x="1688" y="1124"/>
                  </a:lnTo>
                  <a:lnTo>
                    <a:pt x="1624" y="1088"/>
                  </a:lnTo>
                  <a:lnTo>
                    <a:pt x="1524" y="1048"/>
                  </a:lnTo>
                  <a:lnTo>
                    <a:pt x="1436" y="1024"/>
                  </a:lnTo>
                  <a:lnTo>
                    <a:pt x="1336" y="1032"/>
                  </a:lnTo>
                  <a:lnTo>
                    <a:pt x="1224" y="1068"/>
                  </a:lnTo>
                  <a:lnTo>
                    <a:pt x="1116" y="1108"/>
                  </a:lnTo>
                  <a:lnTo>
                    <a:pt x="1000" y="1160"/>
                  </a:lnTo>
                  <a:lnTo>
                    <a:pt x="856" y="1196"/>
                  </a:lnTo>
                  <a:lnTo>
                    <a:pt x="684" y="1196"/>
                  </a:lnTo>
                  <a:lnTo>
                    <a:pt x="568" y="1164"/>
                  </a:lnTo>
                  <a:lnTo>
                    <a:pt x="416" y="1128"/>
                  </a:lnTo>
                  <a:lnTo>
                    <a:pt x="304" y="1080"/>
                  </a:lnTo>
                  <a:lnTo>
                    <a:pt x="204" y="1040"/>
                  </a:lnTo>
                  <a:lnTo>
                    <a:pt x="96" y="984"/>
                  </a:lnTo>
                  <a:lnTo>
                    <a:pt x="4" y="936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63984" name="Freeform 144"/>
            <p:cNvSpPr>
              <a:spLocks/>
            </p:cNvSpPr>
            <p:nvPr/>
          </p:nvSpPr>
          <p:spPr bwMode="auto">
            <a:xfrm>
              <a:off x="2880" y="1606"/>
              <a:ext cx="1818" cy="892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336" y="16"/>
                </a:cxn>
                <a:cxn ang="0">
                  <a:pos x="624" y="160"/>
                </a:cxn>
                <a:cxn ang="0">
                  <a:pos x="1026" y="796"/>
                </a:cxn>
                <a:cxn ang="0">
                  <a:pos x="1440" y="736"/>
                </a:cxn>
                <a:cxn ang="0">
                  <a:pos x="1818" y="880"/>
                </a:cxn>
              </a:cxnLst>
              <a:rect l="0" t="0" r="r" b="b"/>
              <a:pathLst>
                <a:path w="1818" h="892">
                  <a:moveTo>
                    <a:pt x="0" y="64"/>
                  </a:moveTo>
                  <a:cubicBezTo>
                    <a:pt x="56" y="56"/>
                    <a:pt x="232" y="0"/>
                    <a:pt x="336" y="16"/>
                  </a:cubicBezTo>
                  <a:cubicBezTo>
                    <a:pt x="440" y="32"/>
                    <a:pt x="509" y="30"/>
                    <a:pt x="624" y="160"/>
                  </a:cubicBezTo>
                  <a:cubicBezTo>
                    <a:pt x="739" y="290"/>
                    <a:pt x="890" y="700"/>
                    <a:pt x="1026" y="796"/>
                  </a:cubicBezTo>
                  <a:cubicBezTo>
                    <a:pt x="1162" y="892"/>
                    <a:pt x="1308" y="722"/>
                    <a:pt x="1440" y="736"/>
                  </a:cubicBezTo>
                  <a:cubicBezTo>
                    <a:pt x="1572" y="750"/>
                    <a:pt x="1739" y="850"/>
                    <a:pt x="1818" y="8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63985" name="Line 145"/>
            <p:cNvSpPr>
              <a:spLocks noChangeShapeType="1"/>
            </p:cNvSpPr>
            <p:nvPr/>
          </p:nvSpPr>
          <p:spPr bwMode="auto">
            <a:xfrm>
              <a:off x="2880" y="1674"/>
              <a:ext cx="0" cy="8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" name="Group 146"/>
          <p:cNvGrpSpPr>
            <a:grpSpLocks/>
          </p:cNvGrpSpPr>
          <p:nvPr/>
        </p:nvGrpSpPr>
        <p:grpSpPr bwMode="auto">
          <a:xfrm>
            <a:off x="3911600" y="1352550"/>
            <a:ext cx="660400" cy="3956050"/>
            <a:chOff x="2464" y="852"/>
            <a:chExt cx="416" cy="2492"/>
          </a:xfrm>
        </p:grpSpPr>
        <p:sp>
          <p:nvSpPr>
            <p:cNvPr id="163987" name="Freeform 147"/>
            <p:cNvSpPr>
              <a:spLocks/>
            </p:cNvSpPr>
            <p:nvPr/>
          </p:nvSpPr>
          <p:spPr bwMode="auto">
            <a:xfrm>
              <a:off x="2562" y="2360"/>
              <a:ext cx="318" cy="984"/>
            </a:xfrm>
            <a:custGeom>
              <a:avLst/>
              <a:gdLst/>
              <a:ahLst/>
              <a:cxnLst>
                <a:cxn ang="0">
                  <a:pos x="318" y="198"/>
                </a:cxn>
                <a:cxn ang="0">
                  <a:pos x="318" y="990"/>
                </a:cxn>
                <a:cxn ang="0">
                  <a:pos x="0" y="990"/>
                </a:cxn>
                <a:cxn ang="0">
                  <a:pos x="0" y="0"/>
                </a:cxn>
                <a:cxn ang="0">
                  <a:pos x="192" y="120"/>
                </a:cxn>
                <a:cxn ang="0">
                  <a:pos x="318" y="198"/>
                </a:cxn>
              </a:cxnLst>
              <a:rect l="0" t="0" r="r" b="b"/>
              <a:pathLst>
                <a:path w="318" h="990">
                  <a:moveTo>
                    <a:pt x="318" y="198"/>
                  </a:moveTo>
                  <a:lnTo>
                    <a:pt x="318" y="990"/>
                  </a:lnTo>
                  <a:lnTo>
                    <a:pt x="0" y="990"/>
                  </a:lnTo>
                  <a:lnTo>
                    <a:pt x="0" y="0"/>
                  </a:lnTo>
                  <a:lnTo>
                    <a:pt x="192" y="120"/>
                  </a:lnTo>
                  <a:lnTo>
                    <a:pt x="318" y="19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grpSp>
          <p:nvGrpSpPr>
            <p:cNvPr id="4" name="Group 148"/>
            <p:cNvGrpSpPr>
              <a:grpSpLocks/>
            </p:cNvGrpSpPr>
            <p:nvPr/>
          </p:nvGrpSpPr>
          <p:grpSpPr bwMode="auto">
            <a:xfrm>
              <a:off x="2464" y="852"/>
              <a:ext cx="403" cy="1542"/>
              <a:chOff x="2464" y="852"/>
              <a:chExt cx="403" cy="1542"/>
            </a:xfrm>
          </p:grpSpPr>
          <p:sp>
            <p:nvSpPr>
              <p:cNvPr id="163989" name="Text Box 149"/>
              <p:cNvSpPr txBox="1">
                <a:spLocks noChangeArrowheads="1"/>
              </p:cNvSpPr>
              <p:nvPr/>
            </p:nvSpPr>
            <p:spPr bwMode="auto">
              <a:xfrm>
                <a:off x="2464" y="852"/>
                <a:ext cx="40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1800" b="1">
                    <a:solidFill>
                      <a:srgbClr val="040000"/>
                    </a:solidFill>
                    <a:latin typeface="Palatino Linotype" pitchFamily="18" charset="0"/>
                  </a:rPr>
                  <a:t>Rest</a:t>
                </a:r>
              </a:p>
            </p:txBody>
          </p:sp>
          <p:sp>
            <p:nvSpPr>
              <p:cNvPr id="163990" name="Line 150"/>
              <p:cNvSpPr>
                <a:spLocks noChangeShapeType="1"/>
              </p:cNvSpPr>
              <p:nvPr/>
            </p:nvSpPr>
            <p:spPr bwMode="auto">
              <a:xfrm rot="5400000" flipV="1">
                <a:off x="2065" y="1736"/>
                <a:ext cx="13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stealth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5" name="Group 151"/>
          <p:cNvGrpSpPr>
            <a:grpSpLocks/>
          </p:cNvGrpSpPr>
          <p:nvPr/>
        </p:nvGrpSpPr>
        <p:grpSpPr bwMode="auto">
          <a:xfrm>
            <a:off x="5184775" y="1666875"/>
            <a:ext cx="1890713" cy="2133600"/>
            <a:chOff x="3266" y="1050"/>
            <a:chExt cx="1191" cy="1344"/>
          </a:xfrm>
        </p:grpSpPr>
        <p:sp>
          <p:nvSpPr>
            <p:cNvPr id="163992" name="Text Box 152"/>
            <p:cNvSpPr txBox="1">
              <a:spLocks noChangeArrowheads="1"/>
            </p:cNvSpPr>
            <p:nvPr/>
          </p:nvSpPr>
          <p:spPr bwMode="auto">
            <a:xfrm>
              <a:off x="3266" y="1050"/>
              <a:ext cx="1191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800" b="1">
                  <a:solidFill>
                    <a:srgbClr val="040000"/>
                  </a:solidFill>
                  <a:latin typeface="Palatino Linotype" pitchFamily="18" charset="0"/>
                </a:rPr>
                <a:t>Learning gained</a:t>
              </a:r>
            </a:p>
            <a:p>
              <a:r>
                <a:rPr lang="en-GB" sz="1800" b="1">
                  <a:solidFill>
                    <a:srgbClr val="040000"/>
                  </a:solidFill>
                  <a:latin typeface="Palatino Linotype" pitchFamily="18" charset="0"/>
                </a:rPr>
                <a:t>through </a:t>
              </a:r>
            </a:p>
            <a:p>
              <a:r>
                <a:rPr lang="en-GB" sz="1800" b="1">
                  <a:solidFill>
                    <a:srgbClr val="040000"/>
                  </a:solidFill>
                  <a:latin typeface="Palatino Linotype" pitchFamily="18" charset="0"/>
                </a:rPr>
                <a:t>rest period</a:t>
              </a:r>
            </a:p>
          </p:txBody>
        </p:sp>
        <p:sp>
          <p:nvSpPr>
            <p:cNvPr id="163993" name="Line 153"/>
            <p:cNvSpPr>
              <a:spLocks noChangeShapeType="1"/>
            </p:cNvSpPr>
            <p:nvPr/>
          </p:nvSpPr>
          <p:spPr bwMode="auto">
            <a:xfrm rot="5400000" flipV="1">
              <a:off x="3134" y="1995"/>
              <a:ext cx="7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63994" name="Text Box 154"/>
          <p:cNvSpPr txBox="1">
            <a:spLocks noChangeArrowheads="1"/>
          </p:cNvSpPr>
          <p:nvPr/>
        </p:nvSpPr>
        <p:spPr bwMode="auto">
          <a:xfrm>
            <a:off x="0" y="6461125"/>
            <a:ext cx="1792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400" b="1">
                <a:solidFill>
                  <a:srgbClr val="040000"/>
                </a:solidFill>
                <a:latin typeface="Palatino Linotype" pitchFamily="18" charset="0"/>
              </a:rPr>
              <a:t>Source: Bligh (1998)</a:t>
            </a:r>
          </a:p>
        </p:txBody>
      </p:sp>
      <p:sp>
        <p:nvSpPr>
          <p:cNvPr id="163995" name="Text Box 155"/>
          <p:cNvSpPr txBox="1">
            <a:spLocks noChangeArrowheads="1"/>
          </p:cNvSpPr>
          <p:nvPr/>
        </p:nvSpPr>
        <p:spPr bwMode="auto">
          <a:xfrm>
            <a:off x="1416050" y="5137150"/>
            <a:ext cx="7040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>
                <a:latin typeface="Comic Sans MS" pitchFamily="66" charset="0"/>
              </a:rPr>
              <a:t>|           |           |           |       </a:t>
            </a:r>
            <a:r>
              <a:rPr lang="en-GB" sz="900">
                <a:latin typeface="Comic Sans MS" pitchFamily="66" charset="0"/>
              </a:rPr>
              <a:t> </a:t>
            </a:r>
            <a:r>
              <a:rPr lang="en-GB" sz="1200">
                <a:latin typeface="Comic Sans MS" pitchFamily="66" charset="0"/>
              </a:rPr>
              <a:t>   |           |           | </a:t>
            </a:r>
            <a:r>
              <a:rPr lang="en-GB" sz="900">
                <a:latin typeface="Comic Sans MS" pitchFamily="66" charset="0"/>
              </a:rPr>
              <a:t> </a:t>
            </a:r>
            <a:r>
              <a:rPr lang="en-GB" sz="1200">
                <a:latin typeface="Comic Sans MS" pitchFamily="66" charset="0"/>
              </a:rPr>
              <a:t>         |           |     </a:t>
            </a:r>
            <a:r>
              <a:rPr lang="en-GB" sz="1000">
                <a:latin typeface="Comic Sans MS" pitchFamily="66" charset="0"/>
              </a:rPr>
              <a:t> </a:t>
            </a:r>
            <a:r>
              <a:rPr lang="en-GB" sz="1200">
                <a:latin typeface="Comic Sans MS" pitchFamily="66" charset="0"/>
              </a:rPr>
              <a:t>     |           |           |        </a:t>
            </a:r>
            <a:r>
              <a:rPr lang="en-GB" sz="2000">
                <a:latin typeface="Comic Sans MS" pitchFamily="66" charset="0"/>
              </a:rPr>
              <a:t> </a:t>
            </a:r>
            <a:r>
              <a:rPr lang="en-GB" sz="1200">
                <a:latin typeface="Comic Sans MS" pitchFamily="66" charset="0"/>
              </a:rPr>
              <a:t> |</a:t>
            </a:r>
          </a:p>
        </p:txBody>
      </p:sp>
      <p:grpSp>
        <p:nvGrpSpPr>
          <p:cNvPr id="6" name="Group 156"/>
          <p:cNvGrpSpPr>
            <a:grpSpLocks/>
          </p:cNvGrpSpPr>
          <p:nvPr/>
        </p:nvGrpSpPr>
        <p:grpSpPr bwMode="auto">
          <a:xfrm>
            <a:off x="2135188" y="4319588"/>
            <a:ext cx="2187575" cy="915987"/>
            <a:chOff x="1345" y="2721"/>
            <a:chExt cx="1378" cy="577"/>
          </a:xfrm>
        </p:grpSpPr>
        <p:sp>
          <p:nvSpPr>
            <p:cNvPr id="163997" name="Line 157"/>
            <p:cNvSpPr>
              <a:spLocks noChangeShapeType="1"/>
            </p:cNvSpPr>
            <p:nvPr/>
          </p:nvSpPr>
          <p:spPr bwMode="auto">
            <a:xfrm>
              <a:off x="1987" y="3024"/>
              <a:ext cx="7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63998" name="Text Box 158"/>
            <p:cNvSpPr txBox="1">
              <a:spLocks noChangeArrowheads="1"/>
            </p:cNvSpPr>
            <p:nvPr/>
          </p:nvSpPr>
          <p:spPr bwMode="auto">
            <a:xfrm>
              <a:off x="1345" y="2721"/>
              <a:ext cx="983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800" b="1">
                  <a:solidFill>
                    <a:srgbClr val="040000"/>
                  </a:solidFill>
                  <a:latin typeface="Palatino Linotype" pitchFamily="18" charset="0"/>
                </a:rPr>
                <a:t>Learning lost</a:t>
              </a:r>
            </a:p>
            <a:p>
              <a:r>
                <a:rPr lang="en-GB" sz="1800" b="1">
                  <a:solidFill>
                    <a:srgbClr val="040000"/>
                  </a:solidFill>
                  <a:latin typeface="Palatino Linotype" pitchFamily="18" charset="0"/>
                </a:rPr>
                <a:t>through </a:t>
              </a:r>
            </a:p>
            <a:p>
              <a:r>
                <a:rPr lang="en-GB" sz="1800" b="1">
                  <a:solidFill>
                    <a:srgbClr val="040000"/>
                  </a:solidFill>
                  <a:latin typeface="Palatino Linotype" pitchFamily="18" charset="0"/>
                </a:rPr>
                <a:t>rest period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5232</TotalTime>
  <Words>802</Words>
  <Application>Microsoft Office PowerPoint</Application>
  <PresentationFormat>On-screen Show (4:3)</PresentationFormat>
  <Paragraphs>204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Default Design</vt:lpstr>
      <vt:lpstr>PowerPoint Presentation</vt:lpstr>
      <vt:lpstr>Aim.</vt:lpstr>
      <vt:lpstr>Objectives.</vt:lpstr>
      <vt:lpstr>Format of the session.</vt:lpstr>
      <vt:lpstr>Small Group teaching in GP</vt:lpstr>
      <vt:lpstr>Medical Students: Small Group </vt:lpstr>
      <vt:lpstr>Experiences of Small Group Teaching</vt:lpstr>
      <vt:lpstr>Experiences of Small Group Teaching: St George’s</vt:lpstr>
      <vt:lpstr>Increasing levels of performance by taking a break</vt:lpstr>
      <vt:lpstr>Small Group Teaching</vt:lpstr>
      <vt:lpstr>What size and How Shall we sit!</vt:lpstr>
      <vt:lpstr>What size and How Shall we sit!</vt:lpstr>
      <vt:lpstr>Role of the Tutor:</vt:lpstr>
      <vt:lpstr>Richmond’s Strategic Interventions</vt:lpstr>
      <vt:lpstr>Small Group Rules</vt:lpstr>
      <vt:lpstr>Small Group Dynamics</vt:lpstr>
      <vt:lpstr>The Kolb Cycle In Small Group Teaching</vt:lpstr>
      <vt:lpstr>The Kolb Cycle In Small Group Teaching</vt:lpstr>
      <vt:lpstr>Challenging Learners</vt:lpstr>
      <vt:lpstr>Small Group Learning Summary</vt:lpstr>
      <vt:lpstr>Some Definitions:</vt:lpstr>
      <vt:lpstr>Some Definitions:</vt:lpstr>
      <vt:lpstr>Mentoring</vt:lpstr>
      <vt:lpstr>Launer’s Seven C Approach</vt:lpstr>
      <vt:lpstr>Launer’s Seven C Approach</vt:lpstr>
      <vt:lpstr>What makes a good teaching session?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Heads of Department away day, May 2008</dc:title>
  <dc:creator>John Dale</dc:creator>
  <cp:lastModifiedBy>user1</cp:lastModifiedBy>
  <cp:revision>169</cp:revision>
  <dcterms:created xsi:type="dcterms:W3CDTF">2008-05-05T08:42:05Z</dcterms:created>
  <dcterms:modified xsi:type="dcterms:W3CDTF">2013-05-24T08:39:47Z</dcterms:modified>
</cp:coreProperties>
</file>