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95" r:id="rId13"/>
    <p:sldId id="281" r:id="rId14"/>
    <p:sldId id="282" r:id="rId15"/>
    <p:sldId id="283" r:id="rId16"/>
    <p:sldId id="284" r:id="rId17"/>
    <p:sldId id="287" r:id="rId18"/>
    <p:sldId id="288" r:id="rId19"/>
    <p:sldId id="289" r:id="rId20"/>
    <p:sldId id="291" r:id="rId21"/>
    <p:sldId id="292" r:id="rId22"/>
    <p:sldId id="294" r:id="rId23"/>
    <p:sldId id="260" r:id="rId24"/>
    <p:sldId id="261" r:id="rId25"/>
    <p:sldId id="278" r:id="rId26"/>
    <p:sldId id="263" r:id="rId27"/>
    <p:sldId id="265" r:id="rId28"/>
    <p:sldId id="264" r:id="rId29"/>
    <p:sldId id="266" r:id="rId30"/>
    <p:sldId id="267" r:id="rId31"/>
    <p:sldId id="269" r:id="rId32"/>
    <p:sldId id="271" r:id="rId33"/>
    <p:sldId id="270" r:id="rId34"/>
    <p:sldId id="29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A64F2-B918-4FC9-868D-0AC00B38E229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EF579-43F2-4852-A323-C7E04B864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43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20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121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193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193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07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28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425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9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597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13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2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5681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033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7411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867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863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5681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877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21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062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094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25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65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F579-43F2-4852-A323-C7E04B86475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58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6A98D6A-A2E9-4BE3-8266-7C7F25782BD5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858FE1D-6484-425F-9248-177BC5FCFD8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en-US" dirty="0"/>
              <a:t>Prevention: </a:t>
            </a:r>
            <a:r>
              <a:rPr lang="en-GB" dirty="0"/>
              <a:t/>
            </a:r>
            <a:br>
              <a:rPr lang="en-GB" dirty="0"/>
            </a:br>
            <a:r>
              <a:rPr lang="en-US" dirty="0" smtClean="0"/>
              <a:t>Sterilization/Clean Theatre</a:t>
            </a:r>
            <a:r>
              <a:rPr lang="en-GB" dirty="0"/>
              <a:t/>
            </a:r>
            <a:br>
              <a:rPr lang="en-GB" dirty="0"/>
            </a:br>
            <a:r>
              <a:rPr lang="en-US" dirty="0"/>
              <a:t>MOH Malawi policy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Dr Chisale Mhango, FRCOG</a:t>
            </a:r>
          </a:p>
          <a:p>
            <a:r>
              <a:rPr lang="en-GB" dirty="0" smtClean="0"/>
              <a:t>November,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824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Aseptic </a:t>
            </a:r>
            <a:r>
              <a:rPr lang="en-US" sz="3600" dirty="0"/>
              <a:t>techniques during surgical procedures.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Scrubbed </a:t>
            </a:r>
            <a:r>
              <a:rPr lang="en-US" b="1" dirty="0"/>
              <a:t>personnel:  </a:t>
            </a:r>
            <a:endParaRPr lang="en-GB" b="1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 smtClean="0"/>
              <a:t>Remove</a:t>
            </a:r>
            <a:r>
              <a:rPr lang="en-US" sz="3500" dirty="0" smtClean="0"/>
              <a:t> </a:t>
            </a:r>
            <a:r>
              <a:rPr lang="en-US" sz="3500" b="1" dirty="0"/>
              <a:t>jewelry</a:t>
            </a:r>
            <a:r>
              <a:rPr lang="en-US" sz="3500" dirty="0"/>
              <a:t>  </a:t>
            </a:r>
            <a:endParaRPr lang="en-GB" sz="3500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/>
              <a:t>Wear clean scrub suit </a:t>
            </a:r>
            <a:r>
              <a:rPr lang="en-US" sz="3500" dirty="0"/>
              <a:t>covering bare arms (one or two pieces)</a:t>
            </a:r>
            <a:endParaRPr lang="en-GB" sz="3500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/>
              <a:t>Wear clean surgical cap </a:t>
            </a:r>
            <a:r>
              <a:rPr lang="en-US" sz="3500" dirty="0"/>
              <a:t>or hood that covers hair</a:t>
            </a:r>
            <a:endParaRPr lang="en-GB" sz="3500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/>
              <a:t>Wear gumboots </a:t>
            </a:r>
            <a:r>
              <a:rPr lang="en-US" sz="3500" dirty="0"/>
              <a:t>or impervious closed shoes</a:t>
            </a:r>
            <a:endParaRPr lang="en-GB" sz="3500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/>
              <a:t>Wear sterile gown</a:t>
            </a:r>
            <a:endParaRPr lang="en-GB" sz="3500" b="1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/>
              <a:t>Wear sterile surgical gloves</a:t>
            </a:r>
            <a:endParaRPr lang="en-GB" sz="3500" b="1" dirty="0"/>
          </a:p>
          <a:p>
            <a:pPr marL="514350" lvl="0" indent="-514350">
              <a:buFont typeface="+mj-lt"/>
              <a:buAutoNum type="arabicPeriod"/>
            </a:pPr>
            <a:r>
              <a:rPr lang="en-US" sz="3500" b="1" dirty="0"/>
              <a:t>Wear double gloves if </a:t>
            </a:r>
            <a:r>
              <a:rPr lang="en-US" sz="3500" dirty="0"/>
              <a:t>the procedure involves coming in  contact with  large amount of blood or other body fluids (</a:t>
            </a:r>
            <a:r>
              <a:rPr lang="en-US" sz="3500" dirty="0" smtClean="0"/>
              <a:t>e.g. C-sections), </a:t>
            </a:r>
            <a:r>
              <a:rPr lang="en-US" sz="3500" dirty="0"/>
              <a:t>and/or if the procedure is longer than 30 </a:t>
            </a:r>
            <a:r>
              <a:rPr lang="en-US" sz="3500" dirty="0" smtClean="0"/>
              <a:t>minutes</a:t>
            </a:r>
            <a:endParaRPr lang="en-GB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Wear protective eyewear</a:t>
            </a:r>
            <a:endParaRPr lang="en-GB" sz="3500" dirty="0"/>
          </a:p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Wear face masks covering mouth and nose</a:t>
            </a:r>
            <a:endParaRPr lang="en-GB" sz="3500" dirty="0"/>
          </a:p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Touch only sterile items or areas</a:t>
            </a:r>
            <a:endParaRPr lang="en-GB" sz="3500" dirty="0"/>
          </a:p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Replace sterile gloves, as promptly as safety permits, if they become contaminated or torn during the procedure</a:t>
            </a:r>
            <a:endParaRPr lang="en-GB" sz="3500" dirty="0"/>
          </a:p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Keep arms and hands within the sterile field at all times</a:t>
            </a:r>
            <a:endParaRPr lang="en-GB" sz="3500" dirty="0"/>
          </a:p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Keep talking to a minimum in the presence of a sterile field</a:t>
            </a:r>
            <a:endParaRPr lang="en-GB" sz="3500" dirty="0"/>
          </a:p>
          <a:p>
            <a:pPr marL="514350" lvl="0" indent="-514350">
              <a:buFont typeface="+mj-lt"/>
              <a:buAutoNum type="arabicPeriod" startAt="8"/>
            </a:pPr>
            <a:r>
              <a:rPr lang="en-US" sz="3500" dirty="0"/>
              <a:t>Keep forearms above the waist level</a:t>
            </a:r>
            <a:endParaRPr lang="en-GB" sz="3500" dirty="0"/>
          </a:p>
          <a:p>
            <a:pPr marL="514350" indent="-514350">
              <a:buFont typeface="+mj-lt"/>
              <a:buAutoNum type="arabicPeriod" startAt="8"/>
            </a:pPr>
            <a:r>
              <a:rPr lang="en-US" sz="3500" dirty="0"/>
              <a:t>Never place hands under the upper arms</a:t>
            </a:r>
            <a:endParaRPr lang="en-GB" sz="35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274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Surgical </a:t>
            </a:r>
            <a:r>
              <a:rPr lang="en-US" dirty="0"/>
              <a:t>scrub </a:t>
            </a:r>
            <a:r>
              <a:rPr lang="en-US" dirty="0" smtClean="0"/>
              <a:t>properly </a:t>
            </a:r>
            <a:r>
              <a:rPr lang="en-US" dirty="0"/>
              <a:t>performed before each surgical </a:t>
            </a:r>
            <a:r>
              <a:rPr lang="en-US" dirty="0" smtClean="0"/>
              <a:t>procedure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Keep fingernails short and healthy </a:t>
            </a:r>
            <a:r>
              <a:rPr lang="en-US" dirty="0" smtClean="0"/>
              <a:t> - do not polish nails</a:t>
            </a:r>
            <a:endParaRPr lang="en-GB" dirty="0"/>
          </a:p>
          <a:p>
            <a:pPr marL="0" indent="0">
              <a:buNone/>
            </a:pPr>
            <a:r>
              <a:rPr lang="en-US" b="1" dirty="0" smtClean="0"/>
              <a:t>If </a:t>
            </a:r>
            <a:r>
              <a:rPr lang="en-US" b="1" dirty="0"/>
              <a:t>it is a water and antiseptic soap scrub:</a:t>
            </a:r>
            <a:endParaRPr lang="en-GB" b="1" dirty="0"/>
          </a:p>
          <a:p>
            <a:pPr lvl="0"/>
            <a:r>
              <a:rPr lang="en-US" dirty="0" smtClean="0"/>
              <a:t>Turn </a:t>
            </a:r>
            <a:r>
              <a:rPr lang="en-US" dirty="0"/>
              <a:t>on and adjusts the water</a:t>
            </a:r>
            <a:endParaRPr lang="en-GB" dirty="0"/>
          </a:p>
          <a:p>
            <a:pPr lvl="0"/>
            <a:r>
              <a:rPr lang="en-US" dirty="0" smtClean="0"/>
              <a:t>Hold </a:t>
            </a:r>
            <a:r>
              <a:rPr lang="en-US" dirty="0"/>
              <a:t>hands above the level of the elbow, </a:t>
            </a:r>
            <a:r>
              <a:rPr lang="en-US" dirty="0" smtClean="0"/>
              <a:t>wet </a:t>
            </a:r>
            <a:r>
              <a:rPr lang="en-US" dirty="0"/>
              <a:t>hands thoroughly and </a:t>
            </a:r>
            <a:r>
              <a:rPr lang="en-US" dirty="0" smtClean="0"/>
              <a:t>apply soap </a:t>
            </a:r>
            <a:r>
              <a:rPr lang="en-US" dirty="0"/>
              <a:t>or an antiseptic soap</a:t>
            </a:r>
            <a:endParaRPr lang="en-GB" dirty="0"/>
          </a:p>
          <a:p>
            <a:pPr lvl="0"/>
            <a:r>
              <a:rPr lang="en-US" dirty="0" smtClean="0"/>
              <a:t>Begin </a:t>
            </a:r>
            <a:r>
              <a:rPr lang="en-US" dirty="0"/>
              <a:t>at the fingertips, lathers and rubs vigorously</a:t>
            </a:r>
            <a:endParaRPr lang="en-GB" dirty="0"/>
          </a:p>
          <a:p>
            <a:pPr lvl="0"/>
            <a:r>
              <a:rPr lang="en-US" dirty="0" smtClean="0"/>
              <a:t>Wash </a:t>
            </a:r>
            <a:r>
              <a:rPr lang="en-US" dirty="0"/>
              <a:t>between all fingers</a:t>
            </a:r>
            <a:endParaRPr lang="en-GB" dirty="0"/>
          </a:p>
          <a:p>
            <a:pPr lvl="0"/>
            <a:r>
              <a:rPr lang="en-US" dirty="0" smtClean="0"/>
              <a:t>Move </a:t>
            </a:r>
            <a:r>
              <a:rPr lang="en-US" dirty="0"/>
              <a:t>from fingertips to elbows of one hand and </a:t>
            </a:r>
            <a:r>
              <a:rPr lang="en-US" dirty="0" smtClean="0"/>
              <a:t>repeat </a:t>
            </a:r>
            <a:r>
              <a:rPr lang="en-US" dirty="0"/>
              <a:t>for the other hand</a:t>
            </a:r>
            <a:endParaRPr lang="en-GB" dirty="0"/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Use </a:t>
            </a:r>
            <a:r>
              <a:rPr lang="en-US" dirty="0">
                <a:solidFill>
                  <a:srgbClr val="FF0000"/>
                </a:solidFill>
              </a:rPr>
              <a:t>of a brush or sponge is </a:t>
            </a:r>
            <a:r>
              <a:rPr lang="en-US" dirty="0" smtClean="0">
                <a:solidFill>
                  <a:srgbClr val="FF0000"/>
                </a:solidFill>
              </a:rPr>
              <a:t>unnecessary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Wash </a:t>
            </a:r>
            <a:r>
              <a:rPr lang="en-US" dirty="0"/>
              <a:t>for 2-5 minutes using</a:t>
            </a:r>
            <a:r>
              <a:rPr lang="en-US" b="1" dirty="0"/>
              <a:t> antiseptic soap </a:t>
            </a:r>
            <a:endParaRPr lang="en-GB" dirty="0"/>
          </a:p>
          <a:p>
            <a:pPr lvl="0"/>
            <a:r>
              <a:rPr lang="en-US" dirty="0" smtClean="0"/>
              <a:t>Rinse </a:t>
            </a:r>
            <a:r>
              <a:rPr lang="en-US" dirty="0"/>
              <a:t>each forearm separately, fingertips first, holding hands above level of elbows</a:t>
            </a:r>
            <a:endParaRPr lang="en-GB" dirty="0"/>
          </a:p>
          <a:p>
            <a:pPr lvl="0"/>
            <a:r>
              <a:rPr lang="en-US" dirty="0" smtClean="0"/>
              <a:t>Use </a:t>
            </a:r>
            <a:r>
              <a:rPr lang="en-US" dirty="0"/>
              <a:t>a separate clean cloth towel for each hand to wipe from fingertips to the elbow and then </a:t>
            </a:r>
            <a:r>
              <a:rPr lang="en-US" dirty="0" smtClean="0"/>
              <a:t>discard </a:t>
            </a:r>
            <a:r>
              <a:rPr lang="en-US" dirty="0"/>
              <a:t>the towel</a:t>
            </a:r>
            <a:endParaRPr lang="en-GB" dirty="0"/>
          </a:p>
          <a:p>
            <a:pPr lvl="0"/>
            <a:r>
              <a:rPr lang="en-US" dirty="0" smtClean="0"/>
              <a:t>Hold </a:t>
            </a:r>
            <a:r>
              <a:rPr lang="en-US" dirty="0"/>
              <a:t>hands above the level of the waist and away from the body without touching anything</a:t>
            </a:r>
            <a:endParaRPr lang="en-GB" dirty="0"/>
          </a:p>
          <a:p>
            <a:pPr lvl="0"/>
            <a:r>
              <a:rPr lang="en-US" dirty="0"/>
              <a:t>Immediately </a:t>
            </a:r>
            <a:r>
              <a:rPr lang="en-US" dirty="0" smtClean="0"/>
              <a:t>wear sterile garb/gown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886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Surgical </a:t>
            </a:r>
            <a:r>
              <a:rPr lang="en-US" dirty="0"/>
              <a:t>scrub </a:t>
            </a:r>
            <a:r>
              <a:rPr lang="en-US" dirty="0" smtClean="0"/>
              <a:t>properly </a:t>
            </a:r>
            <a:r>
              <a:rPr lang="en-US" dirty="0"/>
              <a:t>performed before each surgical </a:t>
            </a:r>
            <a:r>
              <a:rPr lang="en-US" dirty="0" smtClean="0"/>
              <a:t>procedure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If </a:t>
            </a:r>
            <a:r>
              <a:rPr lang="en-US" b="1" dirty="0"/>
              <a:t>it is hand washing followed by use of a waterless alcohol-based hand rub:</a:t>
            </a:r>
            <a:endParaRPr lang="en-GB" b="1" dirty="0"/>
          </a:p>
          <a:p>
            <a:pPr lvl="0"/>
            <a:r>
              <a:rPr lang="en-US" dirty="0" smtClean="0"/>
              <a:t>Turn </a:t>
            </a:r>
            <a:r>
              <a:rPr lang="en-US" dirty="0"/>
              <a:t>on and adjusts the water</a:t>
            </a:r>
            <a:endParaRPr lang="en-GB" dirty="0"/>
          </a:p>
          <a:p>
            <a:pPr lvl="0"/>
            <a:r>
              <a:rPr lang="en-US" dirty="0" smtClean="0"/>
              <a:t>Hold </a:t>
            </a:r>
            <a:r>
              <a:rPr lang="en-US" dirty="0"/>
              <a:t>hands above the level of the </a:t>
            </a:r>
            <a:r>
              <a:rPr lang="en-US" dirty="0" smtClean="0"/>
              <a:t>elbow; wet </a:t>
            </a:r>
            <a:r>
              <a:rPr lang="en-US" dirty="0"/>
              <a:t>hands thoroughly and applies soap </a:t>
            </a:r>
            <a:endParaRPr lang="en-GB" dirty="0"/>
          </a:p>
          <a:p>
            <a:pPr lvl="0"/>
            <a:r>
              <a:rPr lang="en-US" dirty="0"/>
              <a:t>Thoroughly </a:t>
            </a:r>
            <a:r>
              <a:rPr lang="en-US" dirty="0" smtClean="0"/>
              <a:t>wash </a:t>
            </a:r>
            <a:r>
              <a:rPr lang="en-US" dirty="0"/>
              <a:t>hands and forearms to the elbow with soap and water for 2 minutes</a:t>
            </a:r>
            <a:endParaRPr lang="en-GB" dirty="0"/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Use </a:t>
            </a:r>
            <a:r>
              <a:rPr lang="en-US" dirty="0">
                <a:solidFill>
                  <a:srgbClr val="FF0000"/>
                </a:solidFill>
              </a:rPr>
              <a:t>of a brush or sponge is </a:t>
            </a:r>
            <a:r>
              <a:rPr lang="en-US" dirty="0" smtClean="0">
                <a:solidFill>
                  <a:srgbClr val="FF0000"/>
                </a:solidFill>
              </a:rPr>
              <a:t>unnecessary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Rinse </a:t>
            </a:r>
            <a:r>
              <a:rPr lang="en-US" dirty="0"/>
              <a:t>each forearm separately, fingertips first, holding hands above level of elbows</a:t>
            </a:r>
            <a:endParaRPr lang="en-GB" dirty="0"/>
          </a:p>
          <a:p>
            <a:pPr lvl="0"/>
            <a:r>
              <a:rPr lang="en-US" dirty="0" smtClean="0"/>
              <a:t>Dry hand </a:t>
            </a:r>
            <a:r>
              <a:rPr lang="en-US" dirty="0"/>
              <a:t>and forearms thoroughly with a clean dry towel or air dry</a:t>
            </a:r>
            <a:endParaRPr lang="en-GB" dirty="0"/>
          </a:p>
          <a:p>
            <a:pPr lvl="0"/>
            <a:r>
              <a:rPr lang="en-US" dirty="0" smtClean="0"/>
              <a:t>Apply </a:t>
            </a:r>
            <a:r>
              <a:rPr lang="en-US" dirty="0"/>
              <a:t>5 ml (about one teaspoonful) of a waterless, alcohol-based hand rub to hands, fingers and forearms, and </a:t>
            </a:r>
            <a:r>
              <a:rPr lang="en-US" dirty="0" smtClean="0"/>
              <a:t>rub </a:t>
            </a:r>
            <a:r>
              <a:rPr lang="en-US" dirty="0"/>
              <a:t>until dry</a:t>
            </a:r>
            <a:endParaRPr lang="en-GB" dirty="0"/>
          </a:p>
          <a:p>
            <a:pPr lvl="0"/>
            <a:r>
              <a:rPr lang="en-US" dirty="0"/>
              <a:t> </a:t>
            </a:r>
            <a:r>
              <a:rPr lang="en-US" dirty="0" smtClean="0"/>
              <a:t>Repeat </a:t>
            </a:r>
            <a:r>
              <a:rPr lang="en-US" dirty="0"/>
              <a:t>application and rubbing 2 more times for a total of at least 2 minutes, using a total about 15 ml of the hand rub</a:t>
            </a:r>
            <a:endParaRPr lang="en-GB" dirty="0"/>
          </a:p>
          <a:p>
            <a:pPr lvl="0"/>
            <a:r>
              <a:rPr lang="en-US" dirty="0" smtClean="0"/>
              <a:t>Hold </a:t>
            </a:r>
            <a:r>
              <a:rPr lang="en-US" dirty="0"/>
              <a:t>hands above the level of the waist and away from the body and avoid touching anything</a:t>
            </a:r>
            <a:endParaRPr lang="en-GB" dirty="0"/>
          </a:p>
          <a:p>
            <a:pPr lvl="0"/>
            <a:r>
              <a:rPr lang="en-US" dirty="0"/>
              <a:t>Immediately </a:t>
            </a:r>
            <a:r>
              <a:rPr lang="en-US" dirty="0" smtClean="0"/>
              <a:t>wear  </a:t>
            </a:r>
            <a:r>
              <a:rPr lang="en-US" dirty="0"/>
              <a:t>sterile </a:t>
            </a:r>
            <a:r>
              <a:rPr lang="en-US" dirty="0" smtClean="0"/>
              <a:t>garb/gown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121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operating room is set up properly before each surgical procedure.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n-US" dirty="0"/>
              <a:t>Tables, Mayo stands and ring stands are:</a:t>
            </a:r>
            <a:endParaRPr lang="en-GB" dirty="0"/>
          </a:p>
          <a:p>
            <a:pPr lvl="0"/>
            <a:r>
              <a:rPr lang="en-US" dirty="0"/>
              <a:t>Organized side by </a:t>
            </a:r>
            <a:r>
              <a:rPr lang="en-US" dirty="0" smtClean="0"/>
              <a:t>side </a:t>
            </a:r>
            <a:endParaRPr lang="en-GB" dirty="0" smtClean="0"/>
          </a:p>
          <a:p>
            <a:pPr lvl="1"/>
            <a:r>
              <a:rPr lang="en-US" dirty="0" smtClean="0"/>
              <a:t>In an area that is away from the traffic flow</a:t>
            </a:r>
            <a:endParaRPr lang="en-GB" dirty="0" smtClean="0"/>
          </a:p>
          <a:p>
            <a:pPr lvl="1"/>
            <a:r>
              <a:rPr lang="en-US" dirty="0" smtClean="0"/>
              <a:t>At </a:t>
            </a:r>
            <a:r>
              <a:rPr lang="en-US" dirty="0"/>
              <a:t>least 46 cm from walls, cabinets and other non-sterile surfaces</a:t>
            </a:r>
            <a:endParaRPr lang="en-GB" dirty="0"/>
          </a:p>
          <a:p>
            <a:pPr lvl="0"/>
            <a:r>
              <a:rPr lang="en-US" dirty="0"/>
              <a:t>A clean sheet is placed on the OT bed</a:t>
            </a:r>
            <a:endParaRPr lang="en-GB" dirty="0"/>
          </a:p>
          <a:p>
            <a:pPr lvl="0"/>
            <a:r>
              <a:rPr lang="en-US" dirty="0"/>
              <a:t>A clean </a:t>
            </a:r>
            <a:r>
              <a:rPr lang="en-US" dirty="0" smtClean="0"/>
              <a:t>leak-proof </a:t>
            </a:r>
            <a:r>
              <a:rPr lang="en-US" dirty="0"/>
              <a:t>container for soiled linen is placed away from sterile items</a:t>
            </a:r>
            <a:endParaRPr lang="en-GB" dirty="0"/>
          </a:p>
          <a:p>
            <a:pPr lvl="0"/>
            <a:r>
              <a:rPr lang="en-US" dirty="0"/>
              <a:t>Puncture-resistant containers to dispose </a:t>
            </a:r>
            <a:r>
              <a:rPr lang="en-US" dirty="0" smtClean="0"/>
              <a:t>off </a:t>
            </a:r>
            <a:r>
              <a:rPr lang="en-US" dirty="0"/>
              <a:t>sharps are placed away from the sterile items</a:t>
            </a:r>
            <a:endParaRPr lang="en-GB" dirty="0"/>
          </a:p>
          <a:p>
            <a:pPr lvl="1"/>
            <a:r>
              <a:rPr lang="en-US" dirty="0"/>
              <a:t>A </a:t>
            </a:r>
            <a:r>
              <a:rPr lang="en-US" dirty="0" smtClean="0"/>
              <a:t>leak-proof </a:t>
            </a:r>
            <a:r>
              <a:rPr lang="en-US" dirty="0"/>
              <a:t>plastic bag is placed in each container for waste disposal</a:t>
            </a:r>
            <a:endParaRPr lang="en-GB" dirty="0"/>
          </a:p>
          <a:p>
            <a:pPr lvl="0"/>
            <a:r>
              <a:rPr lang="en-US" dirty="0"/>
              <a:t>Clean plastic containers with fresh 0.5% chlorine solution are placed in the OT room</a:t>
            </a:r>
            <a:endParaRPr lang="en-GB" dirty="0"/>
          </a:p>
          <a:p>
            <a:pPr lvl="0"/>
            <a:r>
              <a:rPr lang="en-US" dirty="0"/>
              <a:t>Supplies that are checked and ready to open are placed on the tables</a:t>
            </a:r>
            <a:endParaRPr lang="en-GB" dirty="0"/>
          </a:p>
          <a:p>
            <a:r>
              <a:rPr lang="en-US" dirty="0"/>
              <a:t>Mayo stand and other non-sterile surfaces are covered with sterile barrier materials if they are to be used during the 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171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Non-scrubbed </a:t>
            </a:r>
            <a:r>
              <a:rPr lang="en-US" sz="3600" b="1" dirty="0"/>
              <a:t>personnel follow the aseptic techniques during surgical procedures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Non-scrubbed </a:t>
            </a:r>
            <a:r>
              <a:rPr lang="en-US" dirty="0"/>
              <a:t>personnel (runners): </a:t>
            </a:r>
            <a:endParaRPr lang="en-GB" dirty="0"/>
          </a:p>
          <a:p>
            <a:r>
              <a:rPr lang="en-US" dirty="0" smtClean="0"/>
              <a:t>Remove </a:t>
            </a:r>
            <a:r>
              <a:rPr lang="en-US" dirty="0"/>
              <a:t>rings, watches, and bracelets </a:t>
            </a:r>
            <a:r>
              <a:rPr lang="en-US" dirty="0" smtClean="0"/>
              <a:t>and </a:t>
            </a:r>
            <a:r>
              <a:rPr lang="en-US" dirty="0"/>
              <a:t>other </a:t>
            </a:r>
            <a:r>
              <a:rPr lang="en-US" dirty="0" smtClean="0"/>
              <a:t>jewelry</a:t>
            </a:r>
          </a:p>
          <a:p>
            <a:r>
              <a:rPr lang="en-US" dirty="0" smtClean="0"/>
              <a:t>Wear </a:t>
            </a:r>
            <a:r>
              <a:rPr lang="en-US" dirty="0">
                <a:solidFill>
                  <a:srgbClr val="FF0000"/>
                </a:solidFill>
              </a:rPr>
              <a:t>long sleeved clean </a:t>
            </a:r>
            <a:r>
              <a:rPr lang="en-US" dirty="0"/>
              <a:t>scrub suit </a:t>
            </a:r>
            <a:endParaRPr lang="en-GB" dirty="0"/>
          </a:p>
          <a:p>
            <a:pPr lvl="0"/>
            <a:r>
              <a:rPr lang="en-US" dirty="0" smtClean="0"/>
              <a:t>Wear </a:t>
            </a:r>
            <a:r>
              <a:rPr lang="en-US" dirty="0"/>
              <a:t>clean surgical cap or hood that covers hair</a:t>
            </a:r>
            <a:endParaRPr lang="en-GB" dirty="0"/>
          </a:p>
          <a:p>
            <a:pPr lvl="0"/>
            <a:r>
              <a:rPr lang="en-US" dirty="0" smtClean="0"/>
              <a:t>Wear </a:t>
            </a:r>
            <a:r>
              <a:rPr lang="en-US" dirty="0"/>
              <a:t>clean closed </a:t>
            </a:r>
            <a:r>
              <a:rPr lang="en-US" dirty="0" smtClean="0"/>
              <a:t>shoes </a:t>
            </a:r>
            <a:r>
              <a:rPr lang="en-US" dirty="0"/>
              <a:t>that will provide protection from fluids and dropped items</a:t>
            </a:r>
            <a:endParaRPr lang="en-GB" dirty="0"/>
          </a:p>
          <a:p>
            <a:pPr lvl="0"/>
            <a:r>
              <a:rPr lang="en-US" dirty="0" smtClean="0"/>
              <a:t>Wear </a:t>
            </a:r>
            <a:r>
              <a:rPr lang="en-US" dirty="0"/>
              <a:t>masks covering mouth and nose, when open sterile items and equipment are present</a:t>
            </a:r>
            <a:endParaRPr lang="en-GB" dirty="0"/>
          </a:p>
          <a:p>
            <a:r>
              <a:rPr lang="en-US" dirty="0"/>
              <a:t>Stay at the periphery of the OT, keeping a distance away from sterile areas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232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Patient’s </a:t>
            </a:r>
            <a:r>
              <a:rPr lang="en-US" sz="3600" b="1" dirty="0"/>
              <a:t>skin is properly prepped </a:t>
            </a:r>
            <a:r>
              <a:rPr lang="en-US" sz="3600" b="1" dirty="0" smtClean="0"/>
              <a:t>before </a:t>
            </a:r>
            <a:r>
              <a:rPr lang="en-US" sz="3600" b="1" dirty="0"/>
              <a:t>surgical procedures to prevent </a:t>
            </a:r>
            <a:r>
              <a:rPr lang="en-US" sz="3600" b="1" dirty="0" smtClean="0"/>
              <a:t>infections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Patient </a:t>
            </a:r>
            <a:r>
              <a:rPr lang="en-US" dirty="0" smtClean="0"/>
              <a:t>wears </a:t>
            </a:r>
            <a:r>
              <a:rPr lang="en-US" dirty="0"/>
              <a:t>a clean gown and is covered with clean linen</a:t>
            </a:r>
            <a:endParaRPr lang="en-GB" dirty="0"/>
          </a:p>
          <a:p>
            <a:pPr lvl="0"/>
            <a:r>
              <a:rPr lang="en-US" dirty="0">
                <a:solidFill>
                  <a:srgbClr val="FF0000"/>
                </a:solidFill>
              </a:rPr>
              <a:t>Hair is not shaved </a:t>
            </a:r>
            <a:r>
              <a:rPr lang="en-US" dirty="0"/>
              <a:t>around the operative site </a:t>
            </a:r>
            <a:endParaRPr lang="en-GB" dirty="0"/>
          </a:p>
          <a:p>
            <a:pPr lvl="1"/>
            <a:r>
              <a:rPr lang="en-US" dirty="0"/>
              <a:t>If hair must be cut, it is trimmed close to the skin surface with scissors immediately before surgery in an area outside of the OT room</a:t>
            </a:r>
            <a:endParaRPr lang="en-GB" dirty="0"/>
          </a:p>
          <a:p>
            <a:pPr lvl="0"/>
            <a:r>
              <a:rPr lang="en-US" dirty="0"/>
              <a:t>If visibly soiled, the operative area is cleaned with soap and water, and dried before applying an antiseptic</a:t>
            </a:r>
            <a:endParaRPr lang="en-GB" dirty="0"/>
          </a:p>
          <a:p>
            <a:pPr lvl="0"/>
            <a:r>
              <a:rPr lang="en-US" dirty="0"/>
              <a:t>Sterile gloves are worn for the prepping procedure</a:t>
            </a:r>
            <a:endParaRPr lang="en-GB" dirty="0"/>
          </a:p>
          <a:p>
            <a:pPr lvl="0"/>
            <a:r>
              <a:rPr lang="en-US" dirty="0" smtClean="0"/>
              <a:t>Patient’s </a:t>
            </a:r>
            <a:r>
              <a:rPr lang="en-US" dirty="0"/>
              <a:t>skin is thoroughly cleaned from the operative site outward for several centimeters in a circular motion</a:t>
            </a:r>
            <a:endParaRPr lang="en-GB" dirty="0"/>
          </a:p>
          <a:p>
            <a:pPr lvl="0"/>
            <a:r>
              <a:rPr lang="en-US" dirty="0"/>
              <a:t>If prepping contaminated areas (e.g., abdominal-</a:t>
            </a:r>
            <a:r>
              <a:rPr lang="en-US" dirty="0" err="1"/>
              <a:t>perineal</a:t>
            </a:r>
            <a:r>
              <a:rPr lang="en-US" dirty="0"/>
              <a:t> or abdominal-vaginal areas), 2 separate prepping procedures are done using different prep trays, solutions and gloves; the contaminated area is done first, covered with a sterile towel, and then the other area is prepped</a:t>
            </a:r>
            <a:endParaRPr lang="en-GB" dirty="0"/>
          </a:p>
          <a:p>
            <a:pPr lvl="0"/>
            <a:r>
              <a:rPr lang="en-US" dirty="0" smtClean="0"/>
              <a:t>Antiseptic </a:t>
            </a:r>
            <a:r>
              <a:rPr lang="en-US" dirty="0"/>
              <a:t>is not allowed to pool underneath the patient’s body</a:t>
            </a:r>
            <a:endParaRPr lang="en-GB" dirty="0"/>
          </a:p>
          <a:p>
            <a:r>
              <a:rPr lang="en-US" dirty="0" smtClean="0"/>
              <a:t>Antiseptic </a:t>
            </a:r>
            <a:r>
              <a:rPr lang="en-US" dirty="0"/>
              <a:t>is allowed to dry before beginning the 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773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Sterile </a:t>
            </a:r>
            <a:r>
              <a:rPr lang="en-US" dirty="0"/>
              <a:t>field </a:t>
            </a:r>
            <a:r>
              <a:rPr lang="en-US" dirty="0" smtClean="0"/>
              <a:t>must remains </a:t>
            </a:r>
            <a:r>
              <a:rPr lang="en-US" dirty="0"/>
              <a:t>sterile during surgical procedures.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Sterile fluids, equipment and supplies are opened and delivered to the sterile surface without contacting the edges of the wrapper or container</a:t>
            </a:r>
            <a:endParaRPr lang="en-GB" dirty="0"/>
          </a:p>
          <a:p>
            <a:pPr lvl="0"/>
            <a:r>
              <a:rPr lang="en-US" dirty="0"/>
              <a:t>Non-scrubbed personnel open wrapped supplies by the wrapper flap farthest away from them first, and then the nearest wrapper flap last</a:t>
            </a:r>
            <a:endParaRPr lang="en-GB" dirty="0"/>
          </a:p>
          <a:p>
            <a:pPr lvl="0"/>
            <a:r>
              <a:rPr lang="en-US" dirty="0"/>
              <a:t>Sterile items are presented to the scrub person or placed securely on the sterile field </a:t>
            </a:r>
            <a:endParaRPr lang="en-GB" dirty="0"/>
          </a:p>
          <a:p>
            <a:pPr lvl="0"/>
            <a:r>
              <a:rPr lang="en-US" dirty="0"/>
              <a:t>Solutions are poured slowly into the container held by the scrub person or placed near to the table edge</a:t>
            </a:r>
            <a:endParaRPr lang="en-GB" dirty="0"/>
          </a:p>
          <a:p>
            <a:r>
              <a:rPr lang="en-US" dirty="0"/>
              <a:t>Sterile pick up forceps are pre-packed and used to open wraps or to pick up gauze or sterile supplies or instruments for one patient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792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Controlled </a:t>
            </a:r>
            <a:r>
              <a:rPr lang="en-US" dirty="0"/>
              <a:t>traffic flow during surgical procedures.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/>
              <a:t>Doors to the OT room are kept closed during the entire procedures, except during movement of personnel, patients, supplies and equipment</a:t>
            </a:r>
            <a:endParaRPr lang="en-GB" sz="3600" dirty="0"/>
          </a:p>
          <a:p>
            <a:r>
              <a:rPr lang="en-US" sz="3600" dirty="0"/>
              <a:t>The number of personnel entering the OT room during the surgical procedure is limited to those necessary to perform the procedure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2208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Instruments, linen and waste are properly disposed after surgical procedures to avoid injuries and cross-contamination.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Personnel </a:t>
            </a:r>
            <a:r>
              <a:rPr lang="en-US" dirty="0"/>
              <a:t>wear gloves when handling soiled instruments, linen and waste</a:t>
            </a:r>
            <a:endParaRPr lang="en-GB" dirty="0"/>
          </a:p>
          <a:p>
            <a:pPr lvl="0"/>
            <a:r>
              <a:rPr lang="en-US" dirty="0"/>
              <a:t>All waste (e.g</a:t>
            </a:r>
            <a:r>
              <a:rPr lang="en-US" dirty="0" smtClean="0"/>
              <a:t>. </a:t>
            </a:r>
            <a:r>
              <a:rPr lang="en-US" dirty="0"/>
              <a:t>gauze, cotton wool, dressing, etc.) are disposed of in a leak proof container with leak proof plastic bag</a:t>
            </a:r>
            <a:endParaRPr lang="en-GB" dirty="0"/>
          </a:p>
          <a:p>
            <a:pPr lvl="0"/>
            <a:r>
              <a:rPr lang="en-US" dirty="0"/>
              <a:t>Instruments are placed in a 0.5% chlorine solution for 10 minutes for decontamination</a:t>
            </a:r>
            <a:endParaRPr lang="en-GB" dirty="0"/>
          </a:p>
          <a:p>
            <a:pPr lvl="0"/>
            <a:r>
              <a:rPr lang="en-US" dirty="0"/>
              <a:t>When using regular needles and syringes </a:t>
            </a:r>
            <a:r>
              <a:rPr lang="en-US" dirty="0" smtClean="0"/>
              <a:t>these are </a:t>
            </a:r>
            <a:r>
              <a:rPr lang="en-US" dirty="0"/>
              <a:t>flushed three times with 0.5% chlorine solution and immediately disposed of in a puncture-resistant container, without removing, recapping or breaking the needle</a:t>
            </a:r>
            <a:endParaRPr lang="en-GB" dirty="0"/>
          </a:p>
          <a:p>
            <a:pPr lvl="0"/>
            <a:r>
              <a:rPr lang="en-US" dirty="0"/>
              <a:t>All blades and other disposable sharps are disposed of in a puncture-resistant container</a:t>
            </a:r>
            <a:endParaRPr lang="en-GB" dirty="0"/>
          </a:p>
          <a:p>
            <a:pPr lvl="0"/>
            <a:r>
              <a:rPr lang="en-US" dirty="0"/>
              <a:t>Soiled linen is placed in a leak proof container</a:t>
            </a:r>
            <a:endParaRPr lang="en-GB" dirty="0"/>
          </a:p>
          <a:p>
            <a:pPr lvl="0"/>
            <a:r>
              <a:rPr lang="en-US" dirty="0"/>
              <a:t>Sterile gloves are removed, after being immersed in a 0.5% chlorine solution, and placed in a leak proof container</a:t>
            </a:r>
            <a:endParaRPr lang="en-GB" dirty="0"/>
          </a:p>
          <a:p>
            <a:pPr lvl="0"/>
            <a:r>
              <a:rPr lang="en-US" dirty="0"/>
              <a:t>Hand hygiene is performed after removing gloves:</a:t>
            </a:r>
            <a:endParaRPr lang="en-GB" dirty="0"/>
          </a:p>
          <a:p>
            <a:pPr lvl="0"/>
            <a:r>
              <a:rPr lang="en-US" dirty="0"/>
              <a:t>Wash hands with running water and soap for 10–15 seconds and dry with an individual clean towel, paper towel or allows hands to air-dry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816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OT rooms </a:t>
            </a:r>
            <a:r>
              <a:rPr lang="en-US" dirty="0" smtClean="0"/>
              <a:t>must be </a:t>
            </a:r>
            <a:r>
              <a:rPr lang="en-US" dirty="0"/>
              <a:t>properly cleaned after each procedure.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sz="2600" dirty="0"/>
              <a:t>Housekeeping personnel wear utility gloves and other personal protective equipment during cleaning</a:t>
            </a:r>
            <a:endParaRPr lang="en-GB" sz="2600" dirty="0"/>
          </a:p>
          <a:p>
            <a:pPr lvl="0"/>
            <a:r>
              <a:rPr lang="en-US" sz="2600" dirty="0"/>
              <a:t>All waste is collected and removed from the room in closed leak proof containers</a:t>
            </a:r>
            <a:endParaRPr lang="en-GB" sz="2600" dirty="0"/>
          </a:p>
          <a:p>
            <a:pPr lvl="0"/>
            <a:r>
              <a:rPr lang="en-US" sz="2600" dirty="0" smtClean="0"/>
              <a:t>Soiled </a:t>
            </a:r>
            <a:r>
              <a:rPr lang="en-US" sz="2600" dirty="0"/>
              <a:t>linen is removed in closed </a:t>
            </a:r>
            <a:r>
              <a:rPr lang="en-US" sz="2600" dirty="0" smtClean="0"/>
              <a:t>leak-proof </a:t>
            </a:r>
            <a:r>
              <a:rPr lang="en-US" sz="2600" dirty="0"/>
              <a:t>containers</a:t>
            </a:r>
            <a:endParaRPr lang="en-GB" sz="2600" dirty="0"/>
          </a:p>
          <a:p>
            <a:pPr lvl="0"/>
            <a:r>
              <a:rPr lang="en-US" sz="2600" dirty="0"/>
              <a:t>Blood and body fluid spills are mopped with 0.5% chlorine solution, and then cleaned with detergent and water</a:t>
            </a:r>
            <a:endParaRPr lang="en-GB" sz="2600" dirty="0"/>
          </a:p>
          <a:p>
            <a:pPr lvl="0"/>
            <a:r>
              <a:rPr lang="en-US" sz="2600" dirty="0"/>
              <a:t>All horizontal surfaces that have come in immediate contact with a patient or body fluids are cleaned with a disinfectant cleaning solution</a:t>
            </a:r>
            <a:endParaRPr lang="en-GB" sz="2600" dirty="0"/>
          </a:p>
          <a:p>
            <a:pPr lvl="0"/>
            <a:r>
              <a:rPr lang="en-US" sz="2600" dirty="0"/>
              <a:t>The OT bed is cleaned, and all surfaces and mattress pads are wiped with a disinfectant-soaked, lint-free cloth</a:t>
            </a:r>
            <a:endParaRPr lang="en-GB" sz="2600" dirty="0"/>
          </a:p>
          <a:p>
            <a:pPr lvl="0"/>
            <a:r>
              <a:rPr lang="en-US" sz="2600" dirty="0"/>
              <a:t>The center of the OT room surrounding the bed is cleaned with a disinfectant cleaning solution (if visibly soiled)</a:t>
            </a:r>
            <a:endParaRPr lang="en-GB" sz="2600" dirty="0"/>
          </a:p>
          <a:p>
            <a:pPr marL="0" lvl="0" indent="0">
              <a:buNone/>
            </a:pPr>
            <a:r>
              <a:rPr lang="en-US" sz="2600" dirty="0" smtClean="0"/>
              <a:t>i.e. Two </a:t>
            </a:r>
            <a:r>
              <a:rPr lang="en-US" sz="2600" dirty="0"/>
              <a:t>buckets are used:</a:t>
            </a:r>
            <a:endParaRPr lang="en-GB" sz="2600" dirty="0"/>
          </a:p>
          <a:p>
            <a:pPr lvl="0"/>
            <a:r>
              <a:rPr lang="en-US" sz="2600" dirty="0"/>
              <a:t>One with the disinfectant cleaning solution </a:t>
            </a:r>
            <a:endParaRPr lang="en-GB" sz="2600" dirty="0"/>
          </a:p>
          <a:p>
            <a:pPr lvl="0"/>
            <a:r>
              <a:rPr lang="en-US" sz="2600" dirty="0"/>
              <a:t>One with clean water for rinsing</a:t>
            </a:r>
            <a:endParaRPr lang="en-GB" sz="2600" dirty="0"/>
          </a:p>
          <a:p>
            <a:pPr marL="0" lvl="0" indent="0">
              <a:buNone/>
            </a:pPr>
            <a:r>
              <a:rPr lang="en-US" sz="2600" dirty="0"/>
              <a:t>After the room is cleaned, hand hygiene is performed after removing gloves:</a:t>
            </a:r>
            <a:endParaRPr lang="en-GB" sz="2600" dirty="0"/>
          </a:p>
          <a:p>
            <a:pPr lvl="0"/>
            <a:r>
              <a:rPr lang="en-US" sz="2600" dirty="0"/>
              <a:t>Wash hands with running water and soap for 10–15 seconds and dry with an individual clean towel, paper towel or allows hands to air-dry</a:t>
            </a:r>
            <a:endParaRPr lang="en-GB" sz="2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31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Infection </a:t>
            </a:r>
            <a:r>
              <a:rPr lang="en-GB" dirty="0" smtClean="0"/>
              <a:t>Control Philosophy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b="1" dirty="0"/>
              <a:t>The aim </a:t>
            </a:r>
            <a:r>
              <a:rPr lang="en-GB" sz="3200" b="1" dirty="0" smtClean="0"/>
              <a:t>of ICP </a:t>
            </a:r>
            <a:r>
              <a:rPr lang="en-GB" sz="3200" dirty="0" smtClean="0"/>
              <a:t>is to </a:t>
            </a:r>
            <a:r>
              <a:rPr lang="en-GB" sz="3200" dirty="0"/>
              <a:t>eliminate the infection as quickly as possible and to ensure that </a:t>
            </a:r>
            <a:r>
              <a:rPr lang="en-GB" sz="3200" dirty="0" smtClean="0"/>
              <a:t>patients, staff,  equipment and floors are not a source of infection because</a:t>
            </a:r>
          </a:p>
          <a:p>
            <a:pPr lvl="1"/>
            <a:r>
              <a:rPr lang="en-GB" sz="2800" dirty="0" smtClean="0"/>
              <a:t>Contamination </a:t>
            </a:r>
            <a:r>
              <a:rPr lang="en-GB" sz="2800" dirty="0"/>
              <a:t>of the operating theatre is a major cause of nosocomial infection. </a:t>
            </a:r>
            <a:endParaRPr lang="en-GB" sz="2800" dirty="0" smtClean="0"/>
          </a:p>
          <a:p>
            <a:pPr lvl="1"/>
            <a:r>
              <a:rPr lang="en-US" sz="2800" dirty="0"/>
              <a:t>Good hygiene practice in hospitals and in operating theatres is mandatory to </a:t>
            </a:r>
            <a:r>
              <a:rPr lang="en-US" sz="2800" dirty="0" err="1"/>
              <a:t>minimise</a:t>
            </a:r>
            <a:r>
              <a:rPr lang="en-US" sz="2800" dirty="0"/>
              <a:t> nosocomial postoperative infections.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6970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disinfectant cleaning solution </a:t>
            </a:r>
            <a:r>
              <a:rPr lang="en-US" dirty="0" smtClean="0"/>
              <a:t>must be  </a:t>
            </a:r>
            <a:r>
              <a:rPr lang="en-US" dirty="0"/>
              <a:t>prepared properly.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Cleaning </a:t>
            </a:r>
            <a:r>
              <a:rPr lang="en-US" sz="3600" dirty="0"/>
              <a:t>solution is prepared as follows:</a:t>
            </a:r>
            <a:endParaRPr lang="en-GB" sz="3600" dirty="0"/>
          </a:p>
          <a:p>
            <a:pPr lvl="0"/>
            <a:r>
              <a:rPr lang="en-US" sz="3600" dirty="0"/>
              <a:t>A 0.5% chlorine solution is prepared</a:t>
            </a:r>
            <a:endParaRPr lang="en-GB" sz="3600" dirty="0"/>
          </a:p>
          <a:p>
            <a:r>
              <a:rPr lang="en-US" sz="3600" dirty="0" smtClean="0"/>
              <a:t>Detergent </a:t>
            </a:r>
            <a:r>
              <a:rPr lang="en-US" sz="3600" dirty="0"/>
              <a:t>without an acid, ammonia or ammonium is added to the 0.5% chlorine solution until a mild soapy cleaning solution is made.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04712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39416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The cleaning equipment </a:t>
            </a:r>
            <a:r>
              <a:rPr lang="en-US" sz="3200" b="1" dirty="0" smtClean="0"/>
              <a:t>must be </a:t>
            </a:r>
            <a:r>
              <a:rPr lang="en-US" sz="3200" b="1" dirty="0"/>
              <a:t>decontaminated, cleaned and dried before reuse or storage.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2147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Mops</a:t>
            </a:r>
            <a:r>
              <a:rPr lang="en-US" sz="3200" dirty="0"/>
              <a:t>, buckets, brushes and cleaning cloths are:</a:t>
            </a:r>
            <a:endParaRPr lang="en-GB" sz="3200" dirty="0"/>
          </a:p>
          <a:p>
            <a:pPr lvl="0"/>
            <a:r>
              <a:rPr lang="en-US" sz="3200" dirty="0"/>
              <a:t>Decontaminated by soaking for 10 minutes in 0.5% chlorine solution or other approved disinfectant</a:t>
            </a:r>
            <a:endParaRPr lang="en-GB" sz="3200" dirty="0"/>
          </a:p>
          <a:p>
            <a:pPr lvl="0"/>
            <a:r>
              <a:rPr lang="en-US" sz="3200" dirty="0"/>
              <a:t>Washed in detergent and water</a:t>
            </a:r>
            <a:endParaRPr lang="en-GB" sz="3200" dirty="0"/>
          </a:p>
          <a:p>
            <a:pPr lvl="0"/>
            <a:r>
              <a:rPr lang="en-US" sz="3200" dirty="0"/>
              <a:t>Rinsed in clean water</a:t>
            </a:r>
            <a:endParaRPr lang="en-GB" sz="3200" dirty="0"/>
          </a:p>
          <a:p>
            <a:r>
              <a:rPr lang="en-US" sz="3200" dirty="0"/>
              <a:t>Dried completely before reuse or storage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99599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45544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Collection </a:t>
            </a:r>
            <a:r>
              <a:rPr lang="en-US" sz="3200" b="1" dirty="0"/>
              <a:t>of medical waste </a:t>
            </a:r>
            <a:r>
              <a:rPr lang="en-US" sz="3200" b="1" dirty="0" smtClean="0"/>
              <a:t>must be </a:t>
            </a:r>
            <a:r>
              <a:rPr lang="en-US" sz="3200" b="1" dirty="0"/>
              <a:t>performed properly to prevent injuries and contamination.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888432"/>
          </a:xfrm>
        </p:spPr>
        <p:txBody>
          <a:bodyPr>
            <a:normAutofit lnSpcReduction="10000"/>
          </a:bodyPr>
          <a:lstStyle/>
          <a:p>
            <a:r>
              <a:rPr lang="en-US" sz="3600" b="1" dirty="0"/>
              <a:t>Medical waste (e.g</a:t>
            </a:r>
            <a:r>
              <a:rPr lang="en-US" sz="3600" b="1" dirty="0" smtClean="0"/>
              <a:t>. </a:t>
            </a:r>
            <a:r>
              <a:rPr lang="en-US" sz="3600" b="1" dirty="0"/>
              <a:t>cotton wool, </a:t>
            </a:r>
            <a:r>
              <a:rPr lang="en-US" sz="3600" b="1" dirty="0" smtClean="0"/>
              <a:t>gauze, </a:t>
            </a:r>
            <a:r>
              <a:rPr lang="en-US" sz="3600" b="1" dirty="0" err="1"/>
              <a:t>etc</a:t>
            </a:r>
            <a:r>
              <a:rPr lang="en-US" sz="3600" b="1" dirty="0" smtClean="0"/>
              <a:t>) </a:t>
            </a:r>
            <a:r>
              <a:rPr lang="en-US" sz="3600" dirty="0" smtClean="0"/>
              <a:t>must be placed </a:t>
            </a:r>
            <a:r>
              <a:rPr lang="en-US" sz="3600" dirty="0"/>
              <a:t>in a washable container with a </a:t>
            </a:r>
            <a:r>
              <a:rPr lang="en-US" sz="3600" dirty="0" smtClean="0"/>
              <a:t>leak-proof </a:t>
            </a:r>
            <a:r>
              <a:rPr lang="en-US" sz="3600" dirty="0"/>
              <a:t>plastic bag</a:t>
            </a:r>
            <a:endParaRPr lang="en-GB" sz="3600" dirty="0"/>
          </a:p>
          <a:p>
            <a:pPr lvl="0"/>
            <a:endParaRPr lang="en-US" sz="3600" dirty="0" smtClean="0"/>
          </a:p>
          <a:p>
            <a:pPr lvl="0"/>
            <a:r>
              <a:rPr lang="en-US" sz="3600" dirty="0" smtClean="0"/>
              <a:t>Containers </a:t>
            </a:r>
            <a:r>
              <a:rPr lang="en-US" sz="3600" dirty="0"/>
              <a:t>are closed and collected when ¾ full or daily if not ¾ </a:t>
            </a:r>
            <a:r>
              <a:rPr lang="en-US" sz="3600" dirty="0" smtClean="0"/>
              <a:t>full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65751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Flow </a:t>
            </a:r>
            <a:r>
              <a:rPr lang="en-US" sz="3600" dirty="0"/>
              <a:t>and activity patterns in the </a:t>
            </a:r>
            <a:r>
              <a:rPr lang="en-US" sz="3600" dirty="0" smtClean="0"/>
              <a:t>CSSD designed </a:t>
            </a:r>
            <a:r>
              <a:rPr lang="en-US" sz="3600" dirty="0"/>
              <a:t>to avoid cross-contamination.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Traffic </a:t>
            </a:r>
            <a:r>
              <a:rPr lang="en-US" dirty="0"/>
              <a:t>is limited to authorized personnel only</a:t>
            </a:r>
            <a:endParaRPr lang="en-GB" dirty="0"/>
          </a:p>
          <a:p>
            <a:pPr lvl="0"/>
            <a:r>
              <a:rPr lang="en-US" dirty="0"/>
              <a:t>Personnel are required to wear surgical attire including head cover</a:t>
            </a:r>
            <a:endParaRPr lang="en-GB" dirty="0"/>
          </a:p>
          <a:p>
            <a:pPr lvl="0"/>
            <a:r>
              <a:rPr lang="en-US" dirty="0" smtClean="0"/>
              <a:t>Receiving/clean-up </a:t>
            </a:r>
            <a:r>
              <a:rPr lang="en-US" dirty="0"/>
              <a:t>area separated with a physical barrier (wall and/or door) from the processing area</a:t>
            </a:r>
            <a:endParaRPr lang="en-GB" dirty="0"/>
          </a:p>
          <a:p>
            <a:pPr lvl="0"/>
            <a:r>
              <a:rPr lang="en-US" b="1" dirty="0"/>
              <a:t>The receiving/clean-up area </a:t>
            </a:r>
            <a:r>
              <a:rPr lang="en-US" b="1" dirty="0" smtClean="0"/>
              <a:t>must have</a:t>
            </a:r>
            <a:r>
              <a:rPr lang="en-US" dirty="0" smtClean="0"/>
              <a:t>:</a:t>
            </a:r>
            <a:endParaRPr lang="en-GB" dirty="0"/>
          </a:p>
          <a:p>
            <a:pPr lvl="2"/>
            <a:r>
              <a:rPr lang="en-US" dirty="0"/>
              <a:t>A receiving counter </a:t>
            </a:r>
            <a:endParaRPr lang="en-GB" dirty="0"/>
          </a:p>
          <a:p>
            <a:pPr lvl="2"/>
            <a:r>
              <a:rPr lang="en-US" dirty="0"/>
              <a:t>At least one sink with running water</a:t>
            </a:r>
            <a:endParaRPr lang="en-GB" dirty="0"/>
          </a:p>
          <a:p>
            <a:pPr lvl="2"/>
            <a:r>
              <a:rPr lang="en-US" dirty="0"/>
              <a:t>A counter for instruments to </a:t>
            </a:r>
            <a:r>
              <a:rPr lang="en-US" dirty="0" smtClean="0"/>
              <a:t>dry</a:t>
            </a:r>
            <a:endParaRPr lang="en-GB" dirty="0" smtClean="0"/>
          </a:p>
          <a:p>
            <a:pPr marL="274320" lvl="1" indent="0">
              <a:buNone/>
            </a:pPr>
            <a:r>
              <a:rPr lang="en-US" sz="2500" dirty="0" smtClean="0"/>
              <a:t>A clean work area for wrapping/packing with</a:t>
            </a:r>
            <a:r>
              <a:rPr lang="en-US" dirty="0" smtClean="0"/>
              <a:t>:</a:t>
            </a:r>
            <a:endParaRPr lang="en-GB" dirty="0" smtClean="0"/>
          </a:p>
          <a:p>
            <a:pPr lvl="2"/>
            <a:r>
              <a:rPr lang="en-US" dirty="0" smtClean="0"/>
              <a:t>A </a:t>
            </a:r>
            <a:r>
              <a:rPr lang="en-US" dirty="0"/>
              <a:t>large work table</a:t>
            </a:r>
            <a:endParaRPr lang="en-GB" dirty="0"/>
          </a:p>
          <a:p>
            <a:pPr lvl="2"/>
            <a:r>
              <a:rPr lang="en-US" dirty="0"/>
              <a:t>Shelves for holding clean package </a:t>
            </a:r>
            <a:endParaRPr lang="en-GB" dirty="0"/>
          </a:p>
          <a:p>
            <a:pPr lvl="2"/>
            <a:r>
              <a:rPr lang="en-US" dirty="0"/>
              <a:t>At least an autoclave and/or a dry heat oven</a:t>
            </a:r>
            <a:endParaRPr lang="en-GB" dirty="0"/>
          </a:p>
          <a:p>
            <a:pPr lvl="0"/>
            <a:r>
              <a:rPr lang="en-US" b="1" dirty="0" smtClean="0"/>
              <a:t>Storage area for clean </a:t>
            </a:r>
            <a:r>
              <a:rPr lang="en-US" b="1" dirty="0"/>
              <a:t>supplies, instruments and equipment with:</a:t>
            </a:r>
            <a:endParaRPr lang="en-GB" b="1" dirty="0"/>
          </a:p>
          <a:p>
            <a:pPr lvl="2"/>
            <a:r>
              <a:rPr lang="en-US" dirty="0"/>
              <a:t>Shelves for storing clean equipment</a:t>
            </a:r>
            <a:endParaRPr lang="en-GB" dirty="0"/>
          </a:p>
          <a:p>
            <a:pPr lvl="2"/>
            <a:r>
              <a:rPr lang="en-US" dirty="0"/>
              <a:t>Office desk for record keeping</a:t>
            </a:r>
            <a:endParaRPr lang="en-GB" dirty="0"/>
          </a:p>
          <a:p>
            <a:pPr lvl="0"/>
            <a:r>
              <a:rPr lang="en-US" b="1" dirty="0" smtClean="0"/>
              <a:t>Store for sterile </a:t>
            </a:r>
            <a:r>
              <a:rPr lang="en-US" b="1" dirty="0"/>
              <a:t>and/or high-level disinfected supplies, instruments and equipment with:</a:t>
            </a:r>
            <a:endParaRPr lang="en-GB" b="1" dirty="0"/>
          </a:p>
          <a:p>
            <a:pPr lvl="2"/>
            <a:r>
              <a:rPr lang="en-US" dirty="0"/>
              <a:t>Limited access to the storage area</a:t>
            </a:r>
            <a:endParaRPr lang="en-GB" dirty="0"/>
          </a:p>
          <a:p>
            <a:pPr lvl="2"/>
            <a:r>
              <a:rPr lang="en-US" dirty="0" smtClean="0"/>
              <a:t>Closed </a:t>
            </a:r>
            <a:r>
              <a:rPr lang="en-US" dirty="0"/>
              <a:t>cabinets/ or shelves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2453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CSSD cleanness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Absence </a:t>
            </a:r>
            <a:r>
              <a:rPr lang="en-US" dirty="0"/>
              <a:t>of blood, dust, soil, debris, trash, insects and spider webs in the following </a:t>
            </a:r>
            <a:r>
              <a:rPr lang="en-US" dirty="0" smtClean="0"/>
              <a:t>CSSD sites: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Floors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Walls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Ceilings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Windows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Chairs</a:t>
            </a:r>
            <a:endParaRPr lang="en-GB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Sinks for clean-up</a:t>
            </a:r>
            <a:endParaRPr lang="en-GB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Tabletops and counters</a:t>
            </a:r>
            <a:endParaRPr lang="en-GB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 Ledges and any other flat surfaces</a:t>
            </a:r>
            <a:endParaRPr lang="en-GB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Trolleys</a:t>
            </a:r>
            <a:endParaRPr lang="en-GB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Storage area</a:t>
            </a:r>
            <a:endParaRPr lang="en-GB" dirty="0"/>
          </a:p>
          <a:p>
            <a:pPr marL="514350" indent="-514350">
              <a:buFont typeface="+mj-lt"/>
              <a:buAutoNum type="arabicPeriod" startAt="4"/>
            </a:pPr>
            <a:r>
              <a:rPr lang="en-US" dirty="0"/>
              <a:t>Toilets and bathrooms</a:t>
            </a:r>
            <a:endParaRPr lang="en-GB" dirty="0"/>
          </a:p>
          <a:p>
            <a:pPr marL="514350" indent="-514350">
              <a:buFont typeface="+mj-lt"/>
              <a:buAutoNum type="arabicPeriod" startAt="4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341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Decontamination </a:t>
            </a:r>
            <a:r>
              <a:rPr lang="en-US" sz="3600" dirty="0"/>
              <a:t>of instruments and other articles </a:t>
            </a:r>
            <a:r>
              <a:rPr lang="en-US" sz="3600" dirty="0" smtClean="0"/>
              <a:t>after </a:t>
            </a:r>
            <a:r>
              <a:rPr lang="en-US" sz="3600" dirty="0"/>
              <a:t>use and before cleaning.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Surgical instruments must be processed according to </a:t>
            </a:r>
            <a:r>
              <a:rPr lang="en-US" dirty="0" err="1"/>
              <a:t>standardised</a:t>
            </a:r>
            <a:r>
              <a:rPr lang="en-US" dirty="0"/>
              <a:t> and validated methods </a:t>
            </a:r>
          </a:p>
          <a:p>
            <a:pPr marL="0" lvl="0" indent="0">
              <a:buNone/>
            </a:pPr>
            <a:r>
              <a:rPr lang="en-US" b="1" dirty="0" smtClean="0"/>
              <a:t>Liquid </a:t>
            </a:r>
            <a:r>
              <a:rPr lang="en-US" b="1" dirty="0"/>
              <a:t>chlorine</a:t>
            </a:r>
            <a:r>
              <a:rPr lang="en-US" dirty="0"/>
              <a:t>: </a:t>
            </a:r>
            <a:endParaRPr lang="en-GB" dirty="0"/>
          </a:p>
          <a:p>
            <a:pPr lvl="0"/>
            <a:r>
              <a:rPr lang="en-US" dirty="0"/>
              <a:t>if using JIK (3.5%), 1 part bleach for 6 parts water, </a:t>
            </a:r>
            <a:r>
              <a:rPr lang="en-US" b="1" dirty="0"/>
              <a:t>or</a:t>
            </a:r>
            <a:endParaRPr lang="en-GB" dirty="0"/>
          </a:p>
          <a:p>
            <a:pPr lvl="0"/>
            <a:r>
              <a:rPr lang="en-US" dirty="0"/>
              <a:t>If using a concentration of 5%, 1 part bleach to 9 parts water, </a:t>
            </a:r>
            <a:r>
              <a:rPr lang="en-US" b="1" dirty="0"/>
              <a:t>or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Powder chlorine</a:t>
            </a:r>
            <a:r>
              <a:rPr lang="en-US" dirty="0"/>
              <a:t>: </a:t>
            </a:r>
            <a:endParaRPr lang="en-GB" dirty="0"/>
          </a:p>
          <a:p>
            <a:pPr lvl="0"/>
            <a:r>
              <a:rPr lang="en-US" dirty="0"/>
              <a:t>if using Calcium hypochlorite (35%), 14 grams bleach powder for 1 liter water, </a:t>
            </a:r>
            <a:r>
              <a:rPr lang="en-US" b="1" dirty="0"/>
              <a:t>or</a:t>
            </a:r>
            <a:endParaRPr lang="en-GB" dirty="0"/>
          </a:p>
          <a:p>
            <a:pPr lvl="0"/>
            <a:r>
              <a:rPr lang="en-US" dirty="0"/>
              <a:t>if using Calcium hypochlorite (70%), 7 grams bleach powder for 1 liter water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A new chlorine solution is prepared at the beginning of each day or sooner if needed</a:t>
            </a:r>
            <a:endParaRPr lang="en-GB" dirty="0"/>
          </a:p>
          <a:p>
            <a:pPr lvl="0"/>
            <a:r>
              <a:rPr lang="en-US" dirty="0"/>
              <a:t>Clean containers with fresh 0.5% chlorine solution are used for each surgical </a:t>
            </a:r>
            <a:r>
              <a:rPr lang="en-US" dirty="0" smtClean="0"/>
              <a:t>procedure</a:t>
            </a:r>
            <a:endParaRPr lang="en-GB" dirty="0"/>
          </a:p>
          <a:p>
            <a:pPr lvl="0"/>
            <a:r>
              <a:rPr lang="en-US" dirty="0"/>
              <a:t>Instruments and other items are soaked in the 0.5% chlorine solution for 10 minutes</a:t>
            </a:r>
            <a:endParaRPr lang="en-GB" dirty="0"/>
          </a:p>
          <a:p>
            <a:r>
              <a:rPr lang="en-US" dirty="0"/>
              <a:t>After 10 minutes, instruments and other items are removed from the chlorine solution; washed in soapy water then rinsed in clean water.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180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dirty="0"/>
              <a:t>Steps of cleaning instruments and recommendations: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Staff</a:t>
            </a:r>
          </a:p>
          <a:p>
            <a:pPr lvl="0"/>
            <a:r>
              <a:rPr lang="en-US" b="1" dirty="0" smtClean="0"/>
              <a:t>Wears</a:t>
            </a:r>
            <a:r>
              <a:rPr lang="en-US" b="1" dirty="0"/>
              <a:t>:</a:t>
            </a:r>
            <a:endParaRPr lang="en-GB" b="1" dirty="0"/>
          </a:p>
          <a:p>
            <a:pPr lvl="1"/>
            <a:r>
              <a:rPr lang="en-US" dirty="0"/>
              <a:t>Utility gloves</a:t>
            </a:r>
            <a:endParaRPr lang="en-GB" dirty="0"/>
          </a:p>
          <a:p>
            <a:pPr lvl="1"/>
            <a:r>
              <a:rPr lang="en-US" dirty="0"/>
              <a:t>Mask and eyewear protection </a:t>
            </a:r>
            <a:r>
              <a:rPr lang="en-US" b="1" dirty="0"/>
              <a:t>or</a:t>
            </a:r>
            <a:r>
              <a:rPr lang="en-US" dirty="0"/>
              <a:t> face shield</a:t>
            </a:r>
            <a:endParaRPr lang="en-GB" dirty="0"/>
          </a:p>
          <a:p>
            <a:pPr lvl="1"/>
            <a:r>
              <a:rPr lang="en-US" dirty="0"/>
              <a:t>Plastic apron</a:t>
            </a:r>
            <a:endParaRPr lang="en-GB" dirty="0"/>
          </a:p>
          <a:p>
            <a:pPr lvl="1"/>
            <a:r>
              <a:rPr lang="en-US" dirty="0"/>
              <a:t>Head cover</a:t>
            </a:r>
            <a:endParaRPr lang="en-GB" dirty="0"/>
          </a:p>
          <a:p>
            <a:pPr lvl="1"/>
            <a:r>
              <a:rPr lang="en-US" dirty="0"/>
              <a:t>Gumboots or enclosed shoes</a:t>
            </a:r>
            <a:endParaRPr lang="en-GB" dirty="0"/>
          </a:p>
          <a:p>
            <a:pPr lvl="0"/>
            <a:r>
              <a:rPr lang="en-US" b="1" dirty="0"/>
              <a:t>Utilizes:</a:t>
            </a:r>
            <a:endParaRPr lang="en-GB" b="1" dirty="0"/>
          </a:p>
          <a:p>
            <a:pPr lvl="1"/>
            <a:r>
              <a:rPr lang="en-US" dirty="0"/>
              <a:t>Soft brush</a:t>
            </a:r>
            <a:endParaRPr lang="en-GB" dirty="0"/>
          </a:p>
          <a:p>
            <a:pPr lvl="1"/>
            <a:r>
              <a:rPr lang="en-US" dirty="0"/>
              <a:t>Detergent (liquid or powder)</a:t>
            </a:r>
            <a:endParaRPr lang="en-GB" dirty="0"/>
          </a:p>
          <a:p>
            <a:pPr lvl="1"/>
            <a:r>
              <a:rPr lang="en-US" dirty="0"/>
              <a:t>Scrubs instruments and other items under the surface of water, completely removing all blood and other foreign matter</a:t>
            </a:r>
            <a:endParaRPr lang="en-GB" dirty="0"/>
          </a:p>
          <a:p>
            <a:pPr lvl="1"/>
            <a:r>
              <a:rPr lang="en-US" dirty="0"/>
              <a:t>Disassembles instruments and other items with multiple parts and cleans in the grooves, teeth and joints with a brush</a:t>
            </a:r>
            <a:endParaRPr lang="en-GB" dirty="0"/>
          </a:p>
          <a:p>
            <a:pPr lvl="0"/>
            <a:r>
              <a:rPr lang="en-US" b="1" dirty="0"/>
              <a:t>Rinses </a:t>
            </a:r>
            <a:endParaRPr lang="en-US" b="1" dirty="0" smtClean="0"/>
          </a:p>
          <a:p>
            <a:pPr lvl="1"/>
            <a:r>
              <a:rPr lang="en-US" b="1" dirty="0" smtClean="0"/>
              <a:t>rinses </a:t>
            </a:r>
            <a:r>
              <a:rPr lang="en-US" b="1" dirty="0"/>
              <a:t>instruments and other items </a:t>
            </a:r>
            <a:r>
              <a:rPr lang="en-US" dirty="0" smtClean="0"/>
              <a:t>thoroughly </a:t>
            </a:r>
            <a:r>
              <a:rPr lang="en-US" dirty="0"/>
              <a:t>with clean water</a:t>
            </a:r>
            <a:endParaRPr lang="en-GB" dirty="0"/>
          </a:p>
          <a:p>
            <a:pPr lvl="0"/>
            <a:r>
              <a:rPr lang="en-US" b="1" dirty="0"/>
              <a:t>Allows instruments and other items to air-dry, or dries with a clean towel</a:t>
            </a:r>
            <a:endParaRPr lang="en-GB" b="1" dirty="0"/>
          </a:p>
          <a:p>
            <a:pPr lvl="0"/>
            <a:r>
              <a:rPr lang="en-US" b="1" dirty="0"/>
              <a:t>Washes hands after removing gloves:</a:t>
            </a:r>
            <a:endParaRPr lang="en-GB" b="1" dirty="0"/>
          </a:p>
          <a:p>
            <a:pPr lvl="1"/>
            <a:r>
              <a:rPr lang="en-US" dirty="0"/>
              <a:t>Washes hands with running water and soap for 10–15 seconds and dry with an individual clean towel, paper towel or allows hands to air-dry, </a:t>
            </a:r>
            <a:r>
              <a:rPr lang="en-US" b="1" dirty="0"/>
              <a:t>or</a:t>
            </a:r>
            <a:endParaRPr lang="en-GB" dirty="0"/>
          </a:p>
          <a:p>
            <a:pPr lvl="1"/>
            <a:r>
              <a:rPr lang="en-US" dirty="0"/>
              <a:t>Rubs hands with 3–5 ml of an alcohol-based solution until the hands are dry (if hands </a:t>
            </a:r>
            <a:r>
              <a:rPr lang="en-US" b="1" dirty="0"/>
              <a:t>are not </a:t>
            </a:r>
            <a:r>
              <a:rPr lang="en-US" dirty="0"/>
              <a:t>visibly soiled)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92164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The process of loading the </a:t>
            </a:r>
            <a:r>
              <a:rPr lang="en-US" dirty="0" smtClean="0"/>
              <a:t>sterilizer.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If </a:t>
            </a:r>
            <a:r>
              <a:rPr lang="en-US" b="1" dirty="0"/>
              <a:t>using steam sterilization (autoclave):</a:t>
            </a:r>
            <a:endParaRPr lang="en-GB" sz="2100" dirty="0"/>
          </a:p>
          <a:p>
            <a:pPr lvl="1"/>
            <a:r>
              <a:rPr lang="en-US" sz="2100" dirty="0" smtClean="0"/>
              <a:t>Ensure space </a:t>
            </a:r>
            <a:r>
              <a:rPr lang="en-US" sz="2100" dirty="0"/>
              <a:t>(around 7-8 cm) between the packages and the walls</a:t>
            </a:r>
            <a:endParaRPr lang="en-GB" sz="2100" dirty="0"/>
          </a:p>
          <a:p>
            <a:pPr lvl="1"/>
            <a:r>
              <a:rPr lang="en-US" sz="2100" dirty="0"/>
              <a:t>Packs (linen) </a:t>
            </a:r>
            <a:r>
              <a:rPr lang="en-US" sz="2100" dirty="0" smtClean="0"/>
              <a:t>must rest </a:t>
            </a:r>
            <a:r>
              <a:rPr lang="en-US" sz="2100" dirty="0"/>
              <a:t>on their edge, in loose contact with each other</a:t>
            </a:r>
            <a:endParaRPr lang="en-GB" sz="2100" dirty="0"/>
          </a:p>
          <a:p>
            <a:pPr lvl="1"/>
            <a:r>
              <a:rPr lang="en-US" sz="2100" dirty="0"/>
              <a:t>Bottles, solid metal and glass containers with dry materials are placed on their sides with lids held loosely in place</a:t>
            </a:r>
            <a:endParaRPr lang="en-GB" sz="2100" dirty="0"/>
          </a:p>
          <a:p>
            <a:pPr lvl="1"/>
            <a:r>
              <a:rPr lang="en-US" sz="2100" dirty="0"/>
              <a:t>Canisters, utensils and treatment trays (if a solid tray) are on their sides</a:t>
            </a:r>
            <a:endParaRPr lang="en-GB" sz="2100" dirty="0"/>
          </a:p>
          <a:p>
            <a:pPr lvl="1"/>
            <a:r>
              <a:rPr lang="en-US" sz="2100" dirty="0"/>
              <a:t>Instrument trays (mesh or perforated bottom only) are placed flat on shelves</a:t>
            </a:r>
            <a:endParaRPr lang="en-GB" sz="2100" dirty="0"/>
          </a:p>
          <a:p>
            <a:pPr lvl="2"/>
            <a:r>
              <a:rPr lang="en-US" sz="2100" dirty="0"/>
              <a:t>Maximum dimensions and weight of packs are: 30 x 30 x 50 cm or 5 kg </a:t>
            </a:r>
            <a:endParaRPr lang="en-GB" sz="2100" dirty="0"/>
          </a:p>
          <a:p>
            <a:pPr lvl="1"/>
            <a:r>
              <a:rPr lang="en-US" sz="2100" dirty="0"/>
              <a:t>There is sufficient space between packs to allow steam circulation </a:t>
            </a:r>
            <a:endParaRPr lang="en-GB" sz="2100" dirty="0"/>
          </a:p>
          <a:p>
            <a:pPr lvl="1"/>
            <a:r>
              <a:rPr lang="en-US" sz="2100" dirty="0"/>
              <a:t>Solutions are sterilized in a separated load </a:t>
            </a:r>
            <a:endParaRPr lang="en-GB" sz="2100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AND/OR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endParaRPr lang="en-GB" dirty="0"/>
          </a:p>
          <a:p>
            <a:r>
              <a:rPr lang="en-US" b="1" dirty="0"/>
              <a:t>If using dry-heat sterilization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 smtClean="0"/>
              <a:t>Ensure space </a:t>
            </a:r>
            <a:r>
              <a:rPr lang="en-US" dirty="0"/>
              <a:t>(around 7-8 cm) between the packages and the walls</a:t>
            </a:r>
            <a:endParaRPr lang="en-GB" dirty="0"/>
          </a:p>
          <a:p>
            <a:pPr lvl="1"/>
            <a:r>
              <a:rPr lang="en-US" dirty="0" smtClean="0"/>
              <a:t>Must have enough </a:t>
            </a:r>
            <a:r>
              <a:rPr lang="en-US" dirty="0"/>
              <a:t>space between packs and containers (sterilizer is not overloaded)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7045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Packaging process of </a:t>
            </a:r>
            <a:r>
              <a:rPr lang="en-US" dirty="0"/>
              <a:t>items to be </a:t>
            </a:r>
            <a:r>
              <a:rPr lang="en-US" dirty="0" smtClean="0"/>
              <a:t>sterilized.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instruments </a:t>
            </a:r>
            <a:r>
              <a:rPr lang="en-US" dirty="0" smtClean="0"/>
              <a:t>should be </a:t>
            </a:r>
            <a:r>
              <a:rPr lang="en-US" dirty="0"/>
              <a:t>clean and dry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b="1" dirty="0"/>
              <a:t>If packaging items </a:t>
            </a:r>
            <a:r>
              <a:rPr lang="en-US" b="1" dirty="0" smtClean="0"/>
              <a:t>to for steam sterilization </a:t>
            </a:r>
            <a:r>
              <a:rPr lang="en-US" b="1" dirty="0"/>
              <a:t>(autoclave)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/>
              <a:t>Cloth items </a:t>
            </a:r>
            <a:r>
              <a:rPr lang="en-US" dirty="0" smtClean="0"/>
              <a:t>should laundered</a:t>
            </a:r>
            <a:r>
              <a:rPr lang="en-US" dirty="0"/>
              <a:t>, dried and have </a:t>
            </a:r>
            <a:r>
              <a:rPr lang="en-US" b="1" dirty="0"/>
              <a:t>no</a:t>
            </a:r>
            <a:r>
              <a:rPr lang="en-US" dirty="0"/>
              <a:t> holes</a:t>
            </a:r>
            <a:endParaRPr lang="en-GB" dirty="0"/>
          </a:p>
          <a:p>
            <a:pPr lvl="1"/>
            <a:r>
              <a:rPr lang="en-US" dirty="0"/>
              <a:t>All jointed instruments </a:t>
            </a:r>
            <a:r>
              <a:rPr lang="en-US" b="1" dirty="0" smtClean="0"/>
              <a:t>must be in opened </a:t>
            </a:r>
            <a:r>
              <a:rPr lang="en-US" b="1" dirty="0"/>
              <a:t>or in unlocked position </a:t>
            </a:r>
            <a:endParaRPr lang="en-GB" dirty="0"/>
          </a:p>
          <a:p>
            <a:pPr lvl="1"/>
            <a:r>
              <a:rPr lang="en-US" dirty="0"/>
              <a:t>All instruments </a:t>
            </a:r>
            <a:r>
              <a:rPr lang="en-US" dirty="0" smtClean="0"/>
              <a:t>must be disassembled </a:t>
            </a:r>
            <a:endParaRPr lang="en-GB" dirty="0"/>
          </a:p>
          <a:p>
            <a:pPr lvl="0"/>
            <a:r>
              <a:rPr lang="en-US" dirty="0"/>
              <a:t>The types of materials used for </a:t>
            </a:r>
            <a:r>
              <a:rPr lang="en-US" dirty="0" smtClean="0"/>
              <a:t>wrapping:</a:t>
            </a:r>
            <a:endParaRPr lang="en-GB" dirty="0"/>
          </a:p>
          <a:p>
            <a:pPr lvl="1"/>
            <a:r>
              <a:rPr lang="en-US" dirty="0"/>
              <a:t>Cloth wraps, muslin or cotton:  double wrapping using two double-thickness wraps (4 layers in all</a:t>
            </a:r>
            <a:r>
              <a:rPr lang="en-US" dirty="0" smtClean="0"/>
              <a:t>). [Canvas </a:t>
            </a:r>
            <a:r>
              <a:rPr lang="en-US" dirty="0"/>
              <a:t>or other waterproof material is </a:t>
            </a:r>
            <a:r>
              <a:rPr lang="en-US" b="1" dirty="0"/>
              <a:t>never used</a:t>
            </a:r>
            <a:r>
              <a:rPr lang="en-US" dirty="0"/>
              <a:t> for </a:t>
            </a:r>
            <a:r>
              <a:rPr lang="en-US" dirty="0" smtClean="0"/>
              <a:t>wrapping]</a:t>
            </a:r>
            <a:endParaRPr lang="en-GB" dirty="0"/>
          </a:p>
          <a:p>
            <a:pPr lvl="0"/>
            <a:r>
              <a:rPr lang="en-US" dirty="0"/>
              <a:t>Packages </a:t>
            </a:r>
            <a:r>
              <a:rPr lang="en-US" dirty="0" smtClean="0"/>
              <a:t>should be </a:t>
            </a:r>
            <a:r>
              <a:rPr lang="en-US" dirty="0"/>
              <a:t>a bit loose  to allow steam penetration</a:t>
            </a:r>
            <a:endParaRPr lang="en-GB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AND/OR</a:t>
            </a:r>
          </a:p>
          <a:p>
            <a:r>
              <a:rPr lang="en-US" b="1" dirty="0"/>
              <a:t>If packaging items to be sterilized through dry-heat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/>
              <a:t>The types of materials </a:t>
            </a:r>
            <a:r>
              <a:rPr lang="en-US" dirty="0" smtClean="0"/>
              <a:t>used:</a:t>
            </a:r>
            <a:endParaRPr lang="en-GB" dirty="0"/>
          </a:p>
          <a:p>
            <a:pPr lvl="2"/>
            <a:r>
              <a:rPr lang="en-US" dirty="0"/>
              <a:t>Cloth wraps, muslin: double wrapping using two double-thickness wraps (4 layers in all), </a:t>
            </a:r>
            <a:r>
              <a:rPr lang="en-US" b="1" dirty="0"/>
              <a:t>or </a:t>
            </a:r>
            <a:endParaRPr lang="en-GB" dirty="0"/>
          </a:p>
          <a:p>
            <a:pPr lvl="2"/>
            <a:r>
              <a:rPr lang="en-US" dirty="0"/>
              <a:t>Metal drum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411301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The sterilization</a:t>
            </a:r>
            <a:r>
              <a:rPr lang="en-US" b="1" dirty="0"/>
              <a:t> </a:t>
            </a:r>
            <a:r>
              <a:rPr lang="en-US" dirty="0" smtClean="0"/>
              <a:t>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Standard </a:t>
            </a:r>
            <a:r>
              <a:rPr lang="en-US" dirty="0"/>
              <a:t>conditions </a:t>
            </a:r>
            <a:r>
              <a:rPr lang="en-US" dirty="0" smtClean="0"/>
              <a:t>to be followed</a:t>
            </a:r>
            <a:r>
              <a:rPr lang="en-US" dirty="0"/>
              <a:t>:</a:t>
            </a:r>
            <a:endParaRPr lang="en-GB" dirty="0"/>
          </a:p>
          <a:p>
            <a:r>
              <a:rPr lang="en-US" b="1" dirty="0"/>
              <a:t>If steam sterilization (autoclave</a:t>
            </a:r>
            <a:r>
              <a:rPr lang="en-US" b="1" dirty="0" smtClean="0"/>
              <a:t>)</a:t>
            </a:r>
            <a:r>
              <a:rPr lang="en-US" dirty="0" smtClean="0"/>
              <a:t>:</a:t>
            </a:r>
            <a:endParaRPr lang="en-GB" dirty="0"/>
          </a:p>
          <a:p>
            <a:pPr lvl="1"/>
            <a:r>
              <a:rPr lang="en-US" dirty="0"/>
              <a:t>20 minutes for unwrapped items or 30 minutes for wrapped items at 121 ºC (250 ºF) in a gravity-displacement sterilizer, </a:t>
            </a:r>
            <a:r>
              <a:rPr lang="en-US" b="1" dirty="0"/>
              <a:t>and/or</a:t>
            </a:r>
            <a:endParaRPr lang="en-GB" dirty="0"/>
          </a:p>
          <a:p>
            <a:pPr lvl="1"/>
            <a:r>
              <a:rPr lang="en-US" dirty="0"/>
              <a:t>4 minutes at 132 ºC (270 ºF), in a pre-vacuum sterilizer, </a:t>
            </a:r>
            <a:r>
              <a:rPr lang="en-US" b="1" dirty="0"/>
              <a:t>and/or</a:t>
            </a:r>
            <a:r>
              <a:rPr lang="en-US" dirty="0"/>
              <a:t> </a:t>
            </a:r>
            <a:endParaRPr lang="en-GB" dirty="0"/>
          </a:p>
          <a:p>
            <a:pPr lvl="1"/>
            <a:r>
              <a:rPr lang="en-US" dirty="0"/>
              <a:t>Other depending on the type of item, whether it is wrapped or unwrapped and the type of sterilizer (according to the manufacturer’s instructions)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b="1" dirty="0"/>
              <a:t>AND/OR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r>
              <a:rPr lang="en-US" b="1" dirty="0"/>
              <a:t>If dry-heat sterilization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/>
              <a:t>170 ºC (340 ºF) for 1 hour after achieving the desired temperature (total cycle between 2–2.5 hours), </a:t>
            </a:r>
            <a:r>
              <a:rPr lang="en-US" b="1" dirty="0" smtClean="0"/>
              <a:t>and/or</a:t>
            </a:r>
          </a:p>
          <a:p>
            <a:pPr lvl="1"/>
            <a:r>
              <a:rPr lang="en-US" dirty="0"/>
              <a:t>160 ºC (320 ºF) for 2 hours after achieving the desired temperature (total cycle between 3–3.5 hours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02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Infection </a:t>
            </a:r>
            <a:r>
              <a:rPr lang="en-GB" dirty="0" smtClean="0"/>
              <a:t>Control Philosophy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/>
              <a:t>Layout of theatre</a:t>
            </a:r>
          </a:p>
          <a:p>
            <a:pPr marL="0" indent="0">
              <a:buNone/>
            </a:pPr>
            <a:r>
              <a:rPr lang="en-GB" sz="2800" dirty="0" smtClean="0"/>
              <a:t>The </a:t>
            </a:r>
            <a:r>
              <a:rPr lang="en-GB" sz="2800" dirty="0"/>
              <a:t>path a patient negotiates through an operating department is shaped by its design and </a:t>
            </a:r>
            <a:r>
              <a:rPr lang="en-GB" sz="2800" dirty="0" smtClean="0"/>
              <a:t>layout of the </a:t>
            </a:r>
            <a:r>
              <a:rPr lang="en-US" sz="2800" dirty="0"/>
              <a:t>physical </a:t>
            </a:r>
            <a:r>
              <a:rPr lang="en-US" sz="2800" dirty="0" smtClean="0"/>
              <a:t>plant</a:t>
            </a:r>
            <a:r>
              <a:rPr lang="en-GB" sz="2800" dirty="0" smtClean="0"/>
              <a:t>, </a:t>
            </a:r>
            <a:r>
              <a:rPr lang="en-GB" sz="2800" dirty="0"/>
              <a:t>which should be determined by infection control requirements to ensure the safety of both patients and </a:t>
            </a:r>
            <a:r>
              <a:rPr lang="en-GB" sz="2800" dirty="0" smtClean="0"/>
              <a:t>service providers. </a:t>
            </a:r>
          </a:p>
          <a:p>
            <a:pPr lvl="1"/>
            <a:r>
              <a:rPr lang="en-US" sz="2400" dirty="0" smtClean="0"/>
              <a:t>Layout </a:t>
            </a:r>
            <a:r>
              <a:rPr lang="en-US" sz="2400" dirty="0"/>
              <a:t>of rooms, equipment with operating materials, cleaning and disinfection of surfaces, of </a:t>
            </a:r>
            <a:r>
              <a:rPr lang="en-US" sz="2400" dirty="0" err="1"/>
              <a:t>anaesthetic</a:t>
            </a:r>
            <a:r>
              <a:rPr lang="en-US" sz="2400" dirty="0"/>
              <a:t> devices as well as of surgical instruments </a:t>
            </a:r>
            <a:r>
              <a:rPr lang="en-US" sz="2400" dirty="0" smtClean="0"/>
              <a:t>are critical in infection prevention and control.</a:t>
            </a:r>
          </a:p>
          <a:p>
            <a:pPr lvl="1"/>
            <a:r>
              <a:rPr lang="en-US" sz="2400" dirty="0" smtClean="0"/>
              <a:t>It is important to keep strict guidelines on theatre IPC</a:t>
            </a:r>
          </a:p>
        </p:txBody>
      </p:sp>
    </p:spTree>
    <p:extLst>
      <p:ext uri="{BB962C8B-B14F-4D97-AF65-F5344CB8AC3E}">
        <p14:creationId xmlns:p14="http://schemas.microsoft.com/office/powerpoint/2010/main" val="36286700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process of unloading the </a:t>
            </a:r>
            <a:r>
              <a:rPr lang="en-US" dirty="0" smtClean="0"/>
              <a:t>sterilizer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If using steam sterilization (autoclave)</a:t>
            </a:r>
            <a:r>
              <a:rPr lang="en-US" dirty="0"/>
              <a:t>:</a:t>
            </a:r>
            <a:endParaRPr lang="en-GB" dirty="0"/>
          </a:p>
          <a:p>
            <a:pPr lvl="0"/>
            <a:r>
              <a:rPr lang="en-US" dirty="0" smtClean="0"/>
              <a:t>Door </a:t>
            </a:r>
            <a:r>
              <a:rPr lang="en-US" dirty="0"/>
              <a:t>is open 12–14 cm after the sterilizing cycle has been completed, and the chamber pressure gauge reaches “0”</a:t>
            </a:r>
            <a:endParaRPr lang="en-GB" dirty="0"/>
          </a:p>
          <a:p>
            <a:pPr lvl="0"/>
            <a:r>
              <a:rPr lang="en-US" dirty="0"/>
              <a:t>30 minutes are allowed before unloading the sterilizer, </a:t>
            </a:r>
            <a:r>
              <a:rPr lang="en-US" b="1" dirty="0"/>
              <a:t>for pack and instruments to dry</a:t>
            </a:r>
            <a:r>
              <a:rPr lang="en-US" dirty="0"/>
              <a:t> (not applicable if drying cycle is used)</a:t>
            </a:r>
            <a:endParaRPr lang="en-GB" dirty="0"/>
          </a:p>
          <a:p>
            <a:pPr lvl="0"/>
            <a:r>
              <a:rPr lang="en-US" dirty="0"/>
              <a:t>Packages </a:t>
            </a:r>
            <a:r>
              <a:rPr lang="en-US" dirty="0" smtClean="0"/>
              <a:t>must be dry </a:t>
            </a:r>
            <a:r>
              <a:rPr lang="en-US" dirty="0"/>
              <a:t>before unloading</a:t>
            </a:r>
            <a:endParaRPr lang="en-GB" dirty="0"/>
          </a:p>
          <a:p>
            <a:pPr lvl="0"/>
            <a:r>
              <a:rPr lang="en-US" dirty="0"/>
              <a:t>If a loading cart is used, the cart is removed from the sterilizer and placed away from open window or fan until it is cool</a:t>
            </a:r>
            <a:endParaRPr lang="en-GB" dirty="0"/>
          </a:p>
          <a:p>
            <a:pPr lvl="0"/>
            <a:r>
              <a:rPr lang="en-US" dirty="0"/>
              <a:t>If no cart is used, packs are laid out on a surface padded with paper or fabric, away from open windows or a fan until they are cool</a:t>
            </a:r>
            <a:endParaRPr lang="en-GB" dirty="0"/>
          </a:p>
          <a:p>
            <a:pPr lvl="0"/>
            <a:r>
              <a:rPr lang="en-US" dirty="0"/>
              <a:t>Unnecessary handling of the packs is avoided</a:t>
            </a:r>
            <a:endParaRPr lang="en-GB" dirty="0"/>
          </a:p>
          <a:p>
            <a:pPr lvl="0"/>
            <a:r>
              <a:rPr lang="en-US" dirty="0"/>
              <a:t>When packs have cooled to room temperature, they are dispensed or placed into a sterile storage area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If using dry-heat sterilization</a:t>
            </a:r>
            <a:r>
              <a:rPr lang="en-US" dirty="0"/>
              <a:t>:</a:t>
            </a:r>
            <a:endParaRPr lang="en-GB" dirty="0"/>
          </a:p>
          <a:p>
            <a:pPr lvl="0"/>
            <a:r>
              <a:rPr lang="en-US" dirty="0"/>
              <a:t>Packs/containers </a:t>
            </a:r>
            <a:r>
              <a:rPr lang="en-US" dirty="0" smtClean="0"/>
              <a:t>must be laid </a:t>
            </a:r>
            <a:r>
              <a:rPr lang="en-US" dirty="0"/>
              <a:t>out on a surface padded with paper or fabric, away from open windows or a fan until they are cool</a:t>
            </a:r>
            <a:endParaRPr lang="en-GB" dirty="0"/>
          </a:p>
          <a:p>
            <a:pPr lvl="0"/>
            <a:r>
              <a:rPr lang="en-US" dirty="0"/>
              <a:t>Packs/containers cool to room temperature before handling</a:t>
            </a:r>
            <a:endParaRPr lang="en-GB" dirty="0"/>
          </a:p>
          <a:p>
            <a:pPr lvl="0"/>
            <a:r>
              <a:rPr lang="en-US" dirty="0"/>
              <a:t>Unnecessary handling of the packs/containers is avoided</a:t>
            </a:r>
            <a:endParaRPr lang="en-GB" dirty="0"/>
          </a:p>
          <a:p>
            <a:r>
              <a:rPr lang="en-US" dirty="0"/>
              <a:t>When packs/containers have cooled to room temperature, they are dispensed or placed into a sterile storage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36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Maintenance </a:t>
            </a:r>
            <a:r>
              <a:rPr lang="en-US" dirty="0"/>
              <a:t>routine for sterilizers.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Steam </a:t>
            </a:r>
            <a:r>
              <a:rPr lang="en-US" b="1" dirty="0"/>
              <a:t>sterilization (autoclave</a:t>
            </a:r>
            <a:r>
              <a:rPr lang="en-US" b="1" dirty="0" smtClean="0"/>
              <a:t>)</a:t>
            </a:r>
            <a:r>
              <a:rPr lang="en-US" dirty="0" smtClean="0"/>
              <a:t>:</a:t>
            </a:r>
            <a:endParaRPr lang="en-GB" dirty="0"/>
          </a:p>
          <a:p>
            <a:pPr lvl="1"/>
            <a:r>
              <a:rPr lang="en-US" dirty="0" smtClean="0"/>
              <a:t>Chamber </a:t>
            </a:r>
            <a:r>
              <a:rPr lang="en-US" dirty="0"/>
              <a:t>is cooled before any procedure is undertaken (cleaning or loading)</a:t>
            </a:r>
            <a:endParaRPr lang="en-GB" dirty="0"/>
          </a:p>
          <a:p>
            <a:pPr lvl="1"/>
            <a:r>
              <a:rPr lang="en-US" dirty="0" smtClean="0"/>
              <a:t>Outlet </a:t>
            </a:r>
            <a:r>
              <a:rPr lang="en-US" dirty="0"/>
              <a:t>screen is removed and cleaned with detergent and a brush under running water</a:t>
            </a:r>
            <a:endParaRPr lang="en-GB" dirty="0"/>
          </a:p>
          <a:p>
            <a:pPr lvl="1"/>
            <a:r>
              <a:rPr lang="en-US" dirty="0" smtClean="0"/>
              <a:t>Chamber </a:t>
            </a:r>
            <a:r>
              <a:rPr lang="en-US" dirty="0"/>
              <a:t>is cleaned daily using a soft </a:t>
            </a:r>
            <a:r>
              <a:rPr lang="en-US" dirty="0" smtClean="0"/>
              <a:t>cloth [Abrasive </a:t>
            </a:r>
            <a:r>
              <a:rPr lang="en-US" dirty="0"/>
              <a:t>cleanser or steel wool is avoided to clean the </a:t>
            </a:r>
            <a:r>
              <a:rPr lang="en-US" dirty="0" smtClean="0"/>
              <a:t>autoclave]</a:t>
            </a:r>
            <a:endParaRPr lang="en-GB" dirty="0"/>
          </a:p>
          <a:p>
            <a:pPr lvl="1"/>
            <a:r>
              <a:rPr lang="en-US" dirty="0"/>
              <a:t>All doors or lid gaskets are cleaned with a lint-free cloth and defects are checked</a:t>
            </a:r>
            <a:endParaRPr lang="en-GB" dirty="0"/>
          </a:p>
          <a:p>
            <a:pPr lvl="1"/>
            <a:r>
              <a:rPr lang="en-US" dirty="0"/>
              <a:t>Defective gaskets are replaced, if necessary</a:t>
            </a:r>
            <a:endParaRPr lang="en-GB" dirty="0"/>
          </a:p>
          <a:p>
            <a:pPr lvl="1"/>
            <a:r>
              <a:rPr lang="en-US" dirty="0" smtClean="0"/>
              <a:t>Shelves</a:t>
            </a:r>
            <a:r>
              <a:rPr lang="en-US" dirty="0"/>
              <a:t>, basket or cart that hold packs </a:t>
            </a:r>
            <a:r>
              <a:rPr lang="en-US" dirty="0" smtClean="0"/>
              <a:t>are cleaned </a:t>
            </a:r>
            <a:r>
              <a:rPr lang="en-US" dirty="0"/>
              <a:t>with a soft cloth with detergent and </a:t>
            </a:r>
            <a:r>
              <a:rPr lang="en-US" dirty="0" smtClean="0"/>
              <a:t>water</a:t>
            </a:r>
            <a:endParaRPr lang="en-GB" dirty="0" smtClean="0"/>
          </a:p>
          <a:p>
            <a:pPr marL="0" indent="0">
              <a:buNone/>
            </a:pPr>
            <a:r>
              <a:rPr lang="en-US" dirty="0" smtClean="0"/>
              <a:t> </a:t>
            </a:r>
            <a:endParaRPr lang="en-GB" dirty="0" smtClean="0"/>
          </a:p>
          <a:p>
            <a:pPr marL="0" indent="0">
              <a:buNone/>
            </a:pPr>
            <a:r>
              <a:rPr lang="en-US" b="1" dirty="0" smtClean="0"/>
              <a:t>AND/OR</a:t>
            </a:r>
            <a:endParaRPr lang="en-GB" b="1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b="1" dirty="0"/>
              <a:t>Dry-heat sterilization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oven is cleaned daily using a soft cloth, detergent and water</a:t>
            </a:r>
            <a:endParaRPr lang="en-GB" dirty="0"/>
          </a:p>
          <a:p>
            <a:r>
              <a:rPr lang="en-US" b="1" dirty="0"/>
              <a:t>Every two weeks (observe or check in the records)</a:t>
            </a:r>
            <a:r>
              <a:rPr lang="en-US" dirty="0"/>
              <a:t>:</a:t>
            </a:r>
            <a:endParaRPr lang="en-GB" b="1" dirty="0"/>
          </a:p>
          <a:p>
            <a:pPr lvl="1"/>
            <a:r>
              <a:rPr lang="en-US" dirty="0"/>
              <a:t>The temperature gauge is checked every two weeks by placing a thermometer in the oven and comparing the reading with the one in the gauge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672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</a:t>
            </a:r>
            <a:r>
              <a:rPr lang="en-US" dirty="0"/>
              <a:t>process for sterile items.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Observe if:</a:t>
            </a:r>
            <a:endParaRPr lang="en-GB" smtClean="0"/>
          </a:p>
          <a:p>
            <a:pPr lvl="0"/>
            <a:r>
              <a:rPr lang="en-US" smtClean="0"/>
              <a:t>Clean </a:t>
            </a:r>
            <a:r>
              <a:rPr lang="en-US" dirty="0"/>
              <a:t>supplies are stored separated from the sterile items</a:t>
            </a:r>
            <a:endParaRPr lang="en-GB" dirty="0"/>
          </a:p>
          <a:p>
            <a:pPr lvl="0"/>
            <a:r>
              <a:rPr lang="en-US" dirty="0"/>
              <a:t>Unwrapped items are used immediately </a:t>
            </a:r>
            <a:endParaRPr lang="en-GB" dirty="0"/>
          </a:p>
          <a:p>
            <a:pPr lvl="0"/>
            <a:r>
              <a:rPr lang="en-US" dirty="0"/>
              <a:t>Sterile packs have sterilization and expiration dates</a:t>
            </a:r>
            <a:endParaRPr lang="en-GB" dirty="0"/>
          </a:p>
          <a:p>
            <a:pPr lvl="0"/>
            <a:r>
              <a:rPr lang="en-US" dirty="0"/>
              <a:t>There is a rotation and an inventory system to control the use of sterile items</a:t>
            </a:r>
            <a:endParaRPr lang="en-GB" dirty="0"/>
          </a:p>
          <a:p>
            <a:pPr lvl="0"/>
            <a:r>
              <a:rPr lang="en-US" dirty="0"/>
              <a:t>The packs are free of tears, dampness, dust and gross oil </a:t>
            </a:r>
            <a:endParaRPr lang="en-GB" dirty="0"/>
          </a:p>
          <a:p>
            <a:r>
              <a:rPr lang="en-US" dirty="0"/>
              <a:t>The sterile packs are reprocessed if not used after 14 days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7399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Monitor system for the </a:t>
            </a:r>
            <a:r>
              <a:rPr lang="en-US" dirty="0"/>
              <a:t>effectiveness of the sterilization.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Steam </a:t>
            </a:r>
            <a:r>
              <a:rPr lang="en-US" b="1" dirty="0"/>
              <a:t>sterilization (autoclave)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/>
              <a:t>There is a manual or automatic recording chart with time, temperature and pressure for each load</a:t>
            </a:r>
            <a:endParaRPr lang="en-GB" dirty="0"/>
          </a:p>
          <a:p>
            <a:pPr lvl="1"/>
            <a:r>
              <a:rPr lang="en-US" dirty="0"/>
              <a:t>The chart or log is completed and reviewed after each load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en-GB" b="1" dirty="0"/>
          </a:p>
          <a:p>
            <a:pPr marL="0" indent="0">
              <a:buNone/>
            </a:pPr>
            <a:r>
              <a:rPr lang="en-US" b="1" dirty="0"/>
              <a:t>AND/OR</a:t>
            </a:r>
            <a:endParaRPr lang="en-GB" b="1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b="1" dirty="0"/>
              <a:t>Dry-heat sterilization</a:t>
            </a:r>
            <a:r>
              <a:rPr lang="en-US" dirty="0"/>
              <a:t>:</a:t>
            </a:r>
            <a:endParaRPr lang="en-GB" dirty="0"/>
          </a:p>
          <a:p>
            <a:pPr lvl="1"/>
            <a:r>
              <a:rPr lang="en-US" dirty="0" smtClean="0"/>
              <a:t>Must have a </a:t>
            </a:r>
            <a:r>
              <a:rPr lang="en-US" dirty="0"/>
              <a:t>manual or automatic recording chart with time and temperature for each load</a:t>
            </a:r>
            <a:endParaRPr lang="en-GB" dirty="0"/>
          </a:p>
          <a:p>
            <a:pPr lvl="1"/>
            <a:r>
              <a:rPr lang="en-US" dirty="0"/>
              <a:t>The chart or log </a:t>
            </a:r>
            <a:r>
              <a:rPr lang="en-US" dirty="0" smtClean="0"/>
              <a:t>should be </a:t>
            </a:r>
            <a:r>
              <a:rPr lang="en-US" dirty="0"/>
              <a:t>completed and reviewed after each load</a:t>
            </a:r>
            <a:endParaRPr lang="en-GB" dirty="0"/>
          </a:p>
          <a:p>
            <a:r>
              <a:rPr lang="en-US" b="1" dirty="0"/>
              <a:t>Correcting sterilization failure</a:t>
            </a:r>
            <a:r>
              <a:rPr lang="en-US" dirty="0"/>
              <a:t>: If monitoring indicated a failure in sterilization, the following corrective measures were taken and registered:</a:t>
            </a:r>
            <a:endParaRPr lang="en-GB" dirty="0"/>
          </a:p>
          <a:p>
            <a:pPr lvl="1"/>
            <a:r>
              <a:rPr lang="en-US" dirty="0" smtClean="0"/>
              <a:t>Equipment should </a:t>
            </a:r>
            <a:r>
              <a:rPr lang="en-US" dirty="0"/>
              <a:t>be checked immediately to make sure it has been used correctly </a:t>
            </a:r>
            <a:endParaRPr lang="en-GB" dirty="0"/>
          </a:p>
          <a:p>
            <a:pPr lvl="1"/>
            <a:r>
              <a:rPr lang="en-US" dirty="0"/>
              <a:t>If the correct use of the unit has been documented and monitoring still indicates a failure, the use of the unit is discontinued and the unit is serviced</a:t>
            </a:r>
            <a:endParaRPr lang="en-GB" dirty="0"/>
          </a:p>
          <a:p>
            <a:pPr lvl="1"/>
            <a:r>
              <a:rPr lang="en-US" dirty="0"/>
              <a:t>Any instrument or other item that has been processed in the unit is reprocessed </a:t>
            </a:r>
            <a:r>
              <a:rPr lang="en-US" dirty="0" smtClean="0"/>
              <a:t>properly</a:t>
            </a:r>
          </a:p>
        </p:txBody>
      </p:sp>
    </p:spTree>
    <p:extLst>
      <p:ext uri="{BB962C8B-B14F-4D97-AF65-F5344CB8AC3E}">
        <p14:creationId xmlns:p14="http://schemas.microsoft.com/office/powerpoint/2010/main" val="29359117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990600"/>
          </a:xfrm>
        </p:spPr>
        <p:txBody>
          <a:bodyPr/>
          <a:lstStyle/>
          <a:p>
            <a:pPr algn="ctr"/>
            <a:r>
              <a:rPr lang="en-GB" dirty="0" smtClean="0"/>
              <a:t>The 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053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Guidelines </a:t>
            </a:r>
            <a:r>
              <a:rPr lang="en-US" dirty="0"/>
              <a:t>for IPC practices in the OT.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691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b="1" dirty="0" smtClean="0"/>
              <a:t>Written</a:t>
            </a:r>
            <a:r>
              <a:rPr lang="en-US" dirty="0" smtClean="0"/>
              <a:t> guidelines for IPC practices in OT should including:</a:t>
            </a:r>
            <a:endParaRPr lang="en-GB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Storage of sterile and high-level disinfected instruments</a:t>
            </a:r>
            <a:endParaRPr lang="en-GB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Housekeeping, including schedule and procedures for:</a:t>
            </a:r>
            <a:endParaRPr lang="en-GB" dirty="0" smtClean="0"/>
          </a:p>
          <a:p>
            <a:pPr lvl="1"/>
            <a:r>
              <a:rPr lang="en-US" sz="2400" dirty="0" smtClean="0"/>
              <a:t>Cleaning before procedures</a:t>
            </a:r>
            <a:endParaRPr lang="en-GB" sz="2400" dirty="0" smtClean="0"/>
          </a:p>
          <a:p>
            <a:pPr lvl="1"/>
            <a:r>
              <a:rPr lang="en-US" sz="2400" dirty="0" smtClean="0"/>
              <a:t>Cleaning after each procedures</a:t>
            </a:r>
            <a:endParaRPr lang="en-GB" sz="2400" dirty="0" smtClean="0"/>
          </a:p>
          <a:p>
            <a:pPr lvl="1"/>
            <a:r>
              <a:rPr lang="en-US" sz="2400" dirty="0" smtClean="0"/>
              <a:t>Final cleaning  at the end of the day</a:t>
            </a:r>
            <a:endParaRPr lang="en-GB" sz="24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r-FR" dirty="0" err="1" smtClean="0"/>
              <a:t>Patient’s</a:t>
            </a:r>
            <a:r>
              <a:rPr lang="fr-FR" dirty="0" smtClean="0"/>
              <a:t> skin </a:t>
            </a:r>
            <a:r>
              <a:rPr lang="fr-FR" dirty="0" err="1" smtClean="0"/>
              <a:t>preparation</a:t>
            </a:r>
            <a:endParaRPr lang="en-GB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Use of Personal Protective Equipment (PPE)</a:t>
            </a:r>
            <a:endParaRPr lang="en-GB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Safety practices for handling, passing and disposing of sharp instruments                               </a:t>
            </a:r>
            <a:endParaRPr lang="en-GB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Linen management</a:t>
            </a:r>
            <a:endParaRPr lang="en-GB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Waste management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01928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traffic flow and activity patterns </a:t>
            </a:r>
            <a:r>
              <a:rPr lang="en-US" dirty="0" smtClean="0"/>
              <a:t>for </a:t>
            </a:r>
            <a:r>
              <a:rPr lang="en-US" dirty="0"/>
              <a:t>the transition zone.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pPr lvl="0"/>
            <a:r>
              <a:rPr lang="en-US" sz="3600" dirty="0"/>
              <a:t>Traffic is limited to authorized personnel only</a:t>
            </a:r>
            <a:endParaRPr lang="en-GB" sz="3600" dirty="0"/>
          </a:p>
          <a:p>
            <a:pPr lvl="0"/>
            <a:r>
              <a:rPr lang="en-US" sz="3600" dirty="0"/>
              <a:t>Personnel enter in personal clothes and exit into a semi-restricted or restricted area with proper attire (clean scrub suit)</a:t>
            </a:r>
            <a:endParaRPr lang="en-GB" sz="3600" dirty="0"/>
          </a:p>
          <a:p>
            <a:r>
              <a:rPr lang="en-US" sz="3600" dirty="0"/>
              <a:t>Personnel enter </a:t>
            </a:r>
            <a:r>
              <a:rPr lang="en-US" sz="3600" dirty="0" smtClean="0"/>
              <a:t>operating rooms through changing </a:t>
            </a:r>
            <a:r>
              <a:rPr lang="en-US" sz="3600" dirty="0"/>
              <a:t>areas (</a:t>
            </a:r>
            <a:r>
              <a:rPr lang="en-US" sz="3600" dirty="0" smtClean="0"/>
              <a:t>room)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64821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traffic flow and activity patterns </a:t>
            </a:r>
            <a:r>
              <a:rPr lang="en-US" dirty="0" smtClean="0"/>
              <a:t>for </a:t>
            </a:r>
            <a:r>
              <a:rPr lang="en-US" dirty="0"/>
              <a:t>the semi-restricted </a:t>
            </a:r>
            <a:r>
              <a:rPr lang="en-US" dirty="0" smtClean="0"/>
              <a:t>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lvl="0"/>
            <a:r>
              <a:rPr lang="en-US" sz="3200" dirty="0"/>
              <a:t>Traffic is limited to patients and authorized personnel </a:t>
            </a:r>
            <a:endParaRPr lang="en-GB" sz="3200" dirty="0"/>
          </a:p>
          <a:p>
            <a:pPr lvl="0"/>
            <a:r>
              <a:rPr lang="en-US" sz="3200" dirty="0" smtClean="0"/>
              <a:t>Must have a closed storage </a:t>
            </a:r>
            <a:r>
              <a:rPr lang="en-US" sz="3200" dirty="0"/>
              <a:t>space (closed cabinets or closed room) for sterile and high level disinfected supplies</a:t>
            </a:r>
            <a:endParaRPr lang="en-GB" sz="3200" dirty="0"/>
          </a:p>
          <a:p>
            <a:pPr lvl="0"/>
            <a:r>
              <a:rPr lang="en-US" sz="3200" dirty="0"/>
              <a:t>Personnel are required to wear surgical attire including head cover</a:t>
            </a:r>
            <a:endParaRPr lang="en-GB" sz="3200" dirty="0"/>
          </a:p>
          <a:p>
            <a:r>
              <a:rPr lang="en-US" sz="3200" dirty="0"/>
              <a:t>Personnel are required to wear clean closed shoes that will protect their feet from fluids and dropped items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56100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The flow of supplies, instruments, linen and equipment </a:t>
            </a:r>
            <a:r>
              <a:rPr lang="en-US" sz="3200" dirty="0" smtClean="0"/>
              <a:t>to </a:t>
            </a:r>
            <a:r>
              <a:rPr lang="en-US" sz="3200" dirty="0"/>
              <a:t>avoid cross-contamination.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Used and soiled supplies, instruments and equipment are transported in closed containers to outside of the restricted area after use without crossing with sterile, clean items</a:t>
            </a:r>
            <a:endParaRPr lang="en-GB" sz="3200" dirty="0"/>
          </a:p>
          <a:p>
            <a:r>
              <a:rPr lang="en-US" sz="3200" dirty="0"/>
              <a:t>Soiled linen and waste are transported in closed or covered carts, containers or plastic bags to outside of the restricted area without crossing with sterile, clean items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45926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Safe </a:t>
            </a:r>
            <a:r>
              <a:rPr lang="en-US" sz="3200" dirty="0"/>
              <a:t>environment </a:t>
            </a:r>
            <a:r>
              <a:rPr lang="en-US" sz="3200" dirty="0" smtClean="0"/>
              <a:t>of physical </a:t>
            </a:r>
            <a:r>
              <a:rPr lang="en-US" sz="3200" dirty="0"/>
              <a:t>plant and storage space in restricted area of the </a:t>
            </a:r>
            <a:r>
              <a:rPr lang="en-US" sz="3200" dirty="0" smtClean="0"/>
              <a:t>OT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n-US" dirty="0"/>
              <a:t>All the floors in the operating room (s) </a:t>
            </a:r>
            <a:r>
              <a:rPr lang="en-US" dirty="0" smtClean="0"/>
              <a:t>should be:</a:t>
            </a:r>
            <a:endParaRPr lang="en-GB" dirty="0"/>
          </a:p>
          <a:p>
            <a:pPr lvl="0"/>
            <a:r>
              <a:rPr lang="en-US" dirty="0"/>
              <a:t>Hard</a:t>
            </a:r>
            <a:endParaRPr lang="en-GB" dirty="0"/>
          </a:p>
          <a:p>
            <a:pPr lvl="0"/>
            <a:r>
              <a:rPr lang="en-US" dirty="0"/>
              <a:t>Seamless</a:t>
            </a:r>
            <a:endParaRPr lang="en-GB" dirty="0"/>
          </a:p>
          <a:p>
            <a:pPr lvl="0"/>
            <a:r>
              <a:rPr lang="en-US" dirty="0"/>
              <a:t>Easy to clean </a:t>
            </a:r>
            <a:endParaRPr lang="en-GB" dirty="0"/>
          </a:p>
          <a:p>
            <a:pPr lvl="0"/>
            <a:r>
              <a:rPr lang="en-US" dirty="0"/>
              <a:t>Without drains</a:t>
            </a:r>
            <a:endParaRPr lang="en-GB" dirty="0"/>
          </a:p>
          <a:p>
            <a:pPr lvl="0"/>
            <a:r>
              <a:rPr lang="en-US" dirty="0"/>
              <a:t>All the walls in the operating room (s) are free of fissures, or crevices </a:t>
            </a:r>
            <a:endParaRPr lang="en-GB" dirty="0"/>
          </a:p>
          <a:p>
            <a:pPr lvl="0"/>
            <a:r>
              <a:rPr lang="en-US" dirty="0"/>
              <a:t>All the ceilings in the operating room (s) are seamless and easy to clean</a:t>
            </a:r>
            <a:endParaRPr lang="en-GB" dirty="0"/>
          </a:p>
          <a:p>
            <a:pPr lvl="0"/>
            <a:r>
              <a:rPr lang="en-US" dirty="0"/>
              <a:t>There is one or more scrub sink areas with running water with elbow/foot taps for surgical scrubbing outside of the operating room (s) </a:t>
            </a:r>
            <a:endParaRPr lang="en-GB" dirty="0"/>
          </a:p>
          <a:p>
            <a:pPr lvl="0"/>
            <a:r>
              <a:rPr lang="en-US" dirty="0"/>
              <a:t>There is an area to store sterile and/or high-level disinfected supplies, instruments and equipment with:</a:t>
            </a:r>
            <a:endParaRPr lang="en-GB" dirty="0"/>
          </a:p>
          <a:p>
            <a:pPr lvl="1"/>
            <a:r>
              <a:rPr lang="en-US" dirty="0" smtClean="0"/>
              <a:t>Limited </a:t>
            </a:r>
            <a:r>
              <a:rPr lang="en-US" dirty="0"/>
              <a:t>access to the storage area</a:t>
            </a:r>
            <a:endParaRPr lang="en-GB" dirty="0"/>
          </a:p>
          <a:p>
            <a:pPr lvl="1"/>
            <a:r>
              <a:rPr lang="en-US" dirty="0" smtClean="0"/>
              <a:t>Closed </a:t>
            </a:r>
            <a:r>
              <a:rPr lang="en-US" dirty="0"/>
              <a:t>cabinets/ or Shelves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748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operating </a:t>
            </a:r>
            <a:r>
              <a:rPr lang="en-US" dirty="0" smtClean="0"/>
              <a:t>theatre must be </a:t>
            </a:r>
            <a:r>
              <a:rPr lang="en-US" dirty="0"/>
              <a:t>clean.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Absence </a:t>
            </a:r>
            <a:r>
              <a:rPr lang="en-US" dirty="0"/>
              <a:t>of blood, dust, soil, debris, trash, insects and spider webs in the following sites: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Floors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Walls 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Ceilings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Windows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OT lamps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Chairs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Sinks for surgical scrub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Tabletops and </a:t>
            </a:r>
            <a:r>
              <a:rPr lang="en-US" dirty="0" smtClean="0"/>
              <a:t>counters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 startAt="9"/>
            </a:pPr>
            <a:r>
              <a:rPr lang="en-US" dirty="0" smtClean="0"/>
              <a:t>Ledges </a:t>
            </a:r>
            <a:r>
              <a:rPr lang="en-US" dirty="0"/>
              <a:t>and any other flat surfaces</a:t>
            </a:r>
            <a:endParaRPr lang="en-GB" dirty="0"/>
          </a:p>
          <a:p>
            <a:pPr marL="514350" lvl="0" indent="-514350">
              <a:buFont typeface="+mj-lt"/>
              <a:buAutoNum type="arabicPeriod" startAt="9"/>
            </a:pPr>
            <a:r>
              <a:rPr lang="en-US" dirty="0"/>
              <a:t>OT tables</a:t>
            </a:r>
            <a:endParaRPr lang="en-GB" dirty="0"/>
          </a:p>
          <a:p>
            <a:pPr marL="514350" lvl="0" indent="-514350">
              <a:buFont typeface="+mj-lt"/>
              <a:buAutoNum type="arabicPeriod" startAt="9"/>
            </a:pPr>
            <a:r>
              <a:rPr lang="en-US" dirty="0"/>
              <a:t>Trolleys</a:t>
            </a:r>
            <a:endParaRPr lang="en-GB" dirty="0"/>
          </a:p>
          <a:p>
            <a:pPr marL="514350" lvl="0" indent="-514350">
              <a:buFont typeface="+mj-lt"/>
              <a:buAutoNum type="arabicPeriod" startAt="9"/>
            </a:pPr>
            <a:r>
              <a:rPr lang="en-US" dirty="0"/>
              <a:t>Equipment:</a:t>
            </a:r>
            <a:endParaRPr lang="en-GB" dirty="0"/>
          </a:p>
          <a:p>
            <a:pPr marL="788670" lvl="1" indent="-514350">
              <a:buFont typeface="+mj-lt"/>
              <a:buAutoNum type="alphaLcPeriod"/>
            </a:pPr>
            <a:r>
              <a:rPr lang="en-US" dirty="0"/>
              <a:t>Oxygen cylinders</a:t>
            </a:r>
            <a:endParaRPr lang="en-GB" dirty="0"/>
          </a:p>
          <a:p>
            <a:pPr marL="788670" lvl="1" indent="-514350">
              <a:buFont typeface="+mj-lt"/>
              <a:buAutoNum type="alphaLcPeriod"/>
            </a:pPr>
            <a:r>
              <a:rPr lang="en-US" dirty="0"/>
              <a:t>Suction machines</a:t>
            </a:r>
            <a:endParaRPr lang="en-GB" dirty="0"/>
          </a:p>
          <a:p>
            <a:pPr marL="788670" lvl="1" indent="-514350">
              <a:buFont typeface="+mj-lt"/>
              <a:buAutoNum type="alphaLcPeriod"/>
            </a:pPr>
            <a:r>
              <a:rPr lang="en-US" dirty="0"/>
              <a:t>Anesthesia equipment</a:t>
            </a:r>
            <a:endParaRPr lang="en-GB" dirty="0"/>
          </a:p>
          <a:p>
            <a:pPr marL="514350" lvl="0" indent="-514350">
              <a:buFont typeface="+mj-lt"/>
              <a:buAutoNum type="arabicPeriod" startAt="9"/>
            </a:pPr>
            <a:r>
              <a:rPr lang="en-US" dirty="0"/>
              <a:t>Storage area</a:t>
            </a:r>
            <a:endParaRPr lang="en-GB" dirty="0"/>
          </a:p>
          <a:p>
            <a:pPr marL="514350" lvl="0" indent="-514350">
              <a:buFont typeface="+mj-lt"/>
              <a:buAutoNum type="arabicPeriod" startAt="9"/>
            </a:pPr>
            <a:r>
              <a:rPr lang="en-US" dirty="0"/>
              <a:t>Recovery beds</a:t>
            </a:r>
            <a:endParaRPr lang="en-GB" dirty="0"/>
          </a:p>
          <a:p>
            <a:pPr marL="514350" indent="-514350">
              <a:buFont typeface="+mj-lt"/>
              <a:buAutoNum type="arabicPeriod" startAt="9"/>
            </a:pPr>
            <a:r>
              <a:rPr lang="en-US" dirty="0"/>
              <a:t>Toilets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925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550</TotalTime>
  <Words>3325</Words>
  <Application>Microsoft Office PowerPoint</Application>
  <PresentationFormat>On-screen Show (4:3)</PresentationFormat>
  <Paragraphs>382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Clarity</vt:lpstr>
      <vt:lpstr>Prevention:  Sterilization/Clean Theatre MOH Malawi policy </vt:lpstr>
      <vt:lpstr>Infection Control Philosophy</vt:lpstr>
      <vt:lpstr>Infection Control Philosophy</vt:lpstr>
      <vt:lpstr>Guidelines for IPC practices in the OT.</vt:lpstr>
      <vt:lpstr>The traffic flow and activity patterns for the transition zone.</vt:lpstr>
      <vt:lpstr>The traffic flow and activity patterns for the semi-restricted area</vt:lpstr>
      <vt:lpstr>The flow of supplies, instruments, linen and equipment to avoid cross-contamination.</vt:lpstr>
      <vt:lpstr>Safe environment of physical plant and storage space in restricted area of the OT</vt:lpstr>
      <vt:lpstr>The operating theatre must be clean.</vt:lpstr>
      <vt:lpstr>Aseptic techniques during surgical procedures.</vt:lpstr>
      <vt:lpstr>Surgical scrub properly performed before each surgical procedure (1)</vt:lpstr>
      <vt:lpstr>Surgical scrub properly performed before each surgical procedure (2)</vt:lpstr>
      <vt:lpstr>The operating room is set up properly before each surgical procedure.</vt:lpstr>
      <vt:lpstr>Non-scrubbed personnel follow the aseptic techniques during surgical procedures.</vt:lpstr>
      <vt:lpstr>Patient’s skin is properly prepped before surgical procedures to prevent infections</vt:lpstr>
      <vt:lpstr>Sterile field must remains sterile during surgical procedures.</vt:lpstr>
      <vt:lpstr>Controlled traffic flow during surgical procedures.</vt:lpstr>
      <vt:lpstr>Instruments, linen and waste are properly disposed after surgical procedures to avoid injuries and cross-contamination.</vt:lpstr>
      <vt:lpstr>The OT rooms must be properly cleaned after each procedure.</vt:lpstr>
      <vt:lpstr>A disinfectant cleaning solution must be  prepared properly.</vt:lpstr>
      <vt:lpstr>The cleaning equipment must be decontaminated, cleaned and dried before reuse or storage.</vt:lpstr>
      <vt:lpstr>Collection of medical waste must be performed properly to prevent injuries and contamination.</vt:lpstr>
      <vt:lpstr>Flow and activity patterns in the CSSD designed to avoid cross-contamination.</vt:lpstr>
      <vt:lpstr>CSSD cleanness</vt:lpstr>
      <vt:lpstr>Decontamination of instruments and other articles after use and before cleaning.</vt:lpstr>
      <vt:lpstr>Steps of cleaning instruments and recommendations:</vt:lpstr>
      <vt:lpstr>The process of loading the sterilizer.</vt:lpstr>
      <vt:lpstr>Packaging process of items to be sterilized.</vt:lpstr>
      <vt:lpstr>The sterilization process</vt:lpstr>
      <vt:lpstr>The process of unloading the sterilizer</vt:lpstr>
      <vt:lpstr>Maintenance routine for sterilizers.</vt:lpstr>
      <vt:lpstr>Storage process for sterile items.</vt:lpstr>
      <vt:lpstr>Monitor system for the effectiveness of the sterilization.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Infection Prevention:  Sterilization/clean theatre</dc:title>
  <dc:creator>Chisale Mhango</dc:creator>
  <cp:lastModifiedBy>Chisale Mhango</cp:lastModifiedBy>
  <cp:revision>34</cp:revision>
  <dcterms:created xsi:type="dcterms:W3CDTF">2013-09-24T07:59:38Z</dcterms:created>
  <dcterms:modified xsi:type="dcterms:W3CDTF">2013-11-18T06:16:59Z</dcterms:modified>
</cp:coreProperties>
</file>