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139AA0-B796-4FA1-BD56-BEF6A185088B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1E3F03-9ACF-4EC0-95D3-BE3615DC1624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E3F03-9ACF-4EC0-95D3-BE3615DC1624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E3F03-9ACF-4EC0-95D3-BE3615DC1624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E3F03-9ACF-4EC0-95D3-BE3615DC1624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E3F03-9ACF-4EC0-95D3-BE3615DC1624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E3F03-9ACF-4EC0-95D3-BE3615DC1624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E3F03-9ACF-4EC0-95D3-BE3615DC1624}" type="slidenum">
              <a:rPr lang="en-GB" smtClean="0"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E3F03-9ACF-4EC0-95D3-BE3615DC1624}" type="slidenum">
              <a:rPr lang="en-GB" smtClean="0"/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0224F-36D7-458B-BFD6-EEB8701CBF81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4365E-AF4E-4E7E-936E-3431ACA95A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0224F-36D7-458B-BFD6-EEB8701CBF81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4365E-AF4E-4E7E-936E-3431ACA95A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0224F-36D7-458B-BFD6-EEB8701CBF81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4365E-AF4E-4E7E-936E-3431ACA95A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0224F-36D7-458B-BFD6-EEB8701CBF81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4365E-AF4E-4E7E-936E-3431ACA95A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0224F-36D7-458B-BFD6-EEB8701CBF81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4365E-AF4E-4E7E-936E-3431ACA95A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0224F-36D7-458B-BFD6-EEB8701CBF81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4365E-AF4E-4E7E-936E-3431ACA95A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0224F-36D7-458B-BFD6-EEB8701CBF81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4365E-AF4E-4E7E-936E-3431ACA95A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0224F-36D7-458B-BFD6-EEB8701CBF81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4365E-AF4E-4E7E-936E-3431ACA95A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0224F-36D7-458B-BFD6-EEB8701CBF81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4365E-AF4E-4E7E-936E-3431ACA95A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0224F-36D7-458B-BFD6-EEB8701CBF81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4365E-AF4E-4E7E-936E-3431ACA95A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0224F-36D7-458B-BFD6-EEB8701CBF81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4365E-AF4E-4E7E-936E-3431ACA95A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0224F-36D7-458B-BFD6-EEB8701CBF81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4365E-AF4E-4E7E-936E-3431ACA95A4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772400" cy="1470025"/>
          </a:xfrm>
        </p:spPr>
        <p:txBody>
          <a:bodyPr/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Septic Pathway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1376" y="3312567"/>
            <a:ext cx="6400800" cy="1343000"/>
          </a:xfrm>
        </p:spPr>
        <p:txBody>
          <a:bodyPr>
            <a:normAutofit fontScale="92500"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UNIVERSITY HOSPITAL COVENTRY AND WARWICKSHIRE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3584" y="4871591"/>
            <a:ext cx="36579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latin typeface="Times New Roman" pitchFamily="18" charset="0"/>
                <a:cs typeface="Times New Roman" pitchFamily="18" charset="0"/>
              </a:rPr>
              <a:t>Dr Gregg Eloundou</a:t>
            </a:r>
            <a:endParaRPr lang="en-GB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9512" y="1484784"/>
            <a:ext cx="8784976" cy="11430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Sepsis Screening Toll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79512" y="3861048"/>
            <a:ext cx="8784976" cy="820687"/>
          </a:xfrm>
          <a:solidFill>
            <a:srgbClr val="FFC000"/>
          </a:solidFill>
        </p:spPr>
        <p:txBody>
          <a:bodyPr>
            <a:normAutofit fontScale="92500"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MEWS of &gt;4 or if there is a suspicion of infection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484784"/>
            <a:ext cx="8712968" cy="36009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latin typeface="Times New Roman" pitchFamily="18" charset="0"/>
                <a:cs typeface="Times New Roman" pitchFamily="18" charset="0"/>
              </a:rPr>
              <a:t>- T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emp &lt;36 or &gt;38.5</a:t>
            </a:r>
          </a:p>
          <a:p>
            <a:pPr>
              <a:buFontTx/>
              <a:buChar char="-"/>
            </a:pP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Respiratory Rate &gt; 20/</a:t>
            </a:r>
            <a:r>
              <a:rPr lang="en-GB" sz="2800" b="1" dirty="0" err="1" smtClean="0">
                <a:latin typeface="Times New Roman" pitchFamily="18" charset="0"/>
                <a:cs typeface="Times New Roman" pitchFamily="18" charset="0"/>
              </a:rPr>
              <a:t>mins</a:t>
            </a:r>
            <a:endParaRPr lang="en-GB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Heart Rate &gt;90bpm</a:t>
            </a:r>
          </a:p>
          <a:p>
            <a:pPr>
              <a:buFontTx/>
              <a:buChar char="-"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WWC &gt;12 or &lt;4</a:t>
            </a:r>
          </a:p>
          <a:p>
            <a:pPr>
              <a:buFontTx/>
              <a:buChar char="-"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Acutely altered mental state</a:t>
            </a:r>
          </a:p>
          <a:p>
            <a:pPr>
              <a:buFontTx/>
              <a:buChar char="-"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Hyperglycaemia in the absence of diabetes</a:t>
            </a:r>
          </a:p>
          <a:p>
            <a:pPr>
              <a:buFontTx/>
              <a:buChar char="-"/>
            </a:pP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Systolic BP &lt;90mmHg or BP decreased by &gt;40mmHg from the “normal</a:t>
            </a:r>
            <a:endParaRPr lang="en-GB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5877272"/>
            <a:ext cx="8712968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If Yes, Patient has Signs and Symptoms of infection (SSI)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1520" y="332656"/>
            <a:ext cx="8712968" cy="1077218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latin typeface="Times New Roman" pitchFamily="18" charset="0"/>
                <a:cs typeface="Times New Roman" pitchFamily="18" charset="0"/>
              </a:rPr>
              <a:t>ARE ANY TWO OF THE FOLLOWING SSI CRITERIA </a:t>
            </a:r>
            <a:r>
              <a:rPr lang="en-GB" sz="3200" b="1" dirty="0" smtClean="0">
                <a:latin typeface="Times New Roman" pitchFamily="18" charset="0"/>
                <a:cs typeface="Times New Roman" pitchFamily="18" charset="0"/>
              </a:rPr>
              <a:t>PRESENT?</a:t>
            </a:r>
            <a:endParaRPr lang="en-GB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en-GB" sz="32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DOES THE PATIENT HAVE A HISTORY OR SIGNS SUGGESTIVE OF NEW INFECTION?</a:t>
            </a:r>
            <a:endParaRPr lang="en-GB" sz="3200" b="1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77071"/>
          </a:xfrm>
          <a:solidFill>
            <a:srgbClr val="FFC000"/>
          </a:solidFill>
        </p:spPr>
        <p:txBody>
          <a:bodyPr>
            <a:noAutofit/>
          </a:bodyPr>
          <a:lstStyle/>
          <a:p>
            <a:pPr>
              <a:spcBef>
                <a:spcPct val="0"/>
              </a:spcBef>
              <a:buNone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For Example</a:t>
            </a:r>
          </a:p>
          <a:p>
            <a:pPr lvl="1">
              <a:spcBef>
                <a:spcPct val="0"/>
              </a:spcBef>
              <a:buNone/>
            </a:pPr>
            <a:r>
              <a:rPr lang="en-GB" sz="2400" b="1" dirty="0" err="1">
                <a:latin typeface="Times New Roman" pitchFamily="18" charset="0"/>
                <a:cs typeface="Times New Roman" pitchFamily="18" charset="0"/>
              </a:rPr>
              <a:t>Couph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/sputum/chest pain</a:t>
            </a:r>
          </a:p>
          <a:p>
            <a:pPr lvl="1">
              <a:spcBef>
                <a:spcPct val="0"/>
              </a:spcBef>
              <a:buNone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Chills with rigor</a:t>
            </a:r>
          </a:p>
          <a:p>
            <a:pPr lvl="1">
              <a:spcBef>
                <a:spcPct val="0"/>
              </a:spcBef>
              <a:buNone/>
            </a:pPr>
            <a:r>
              <a:rPr lang="en-GB" sz="2400" b="1" dirty="0" err="1">
                <a:latin typeface="Times New Roman" pitchFamily="18" charset="0"/>
                <a:cs typeface="Times New Roman" pitchFamily="18" charset="0"/>
              </a:rPr>
              <a:t>Abdo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 pain/distension/diarrhoea</a:t>
            </a:r>
          </a:p>
          <a:p>
            <a:pPr lvl="1">
              <a:spcBef>
                <a:spcPct val="0"/>
              </a:spcBef>
              <a:buNone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Headache with neck stiffness</a:t>
            </a:r>
          </a:p>
          <a:p>
            <a:pPr lvl="1">
              <a:spcBef>
                <a:spcPct val="0"/>
              </a:spcBef>
              <a:buNone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Line infection</a:t>
            </a:r>
          </a:p>
          <a:p>
            <a:pPr lvl="1">
              <a:spcBef>
                <a:spcPct val="0"/>
              </a:spcBef>
              <a:buNone/>
            </a:pPr>
            <a:r>
              <a:rPr lang="en-GB" sz="2400" b="1" dirty="0" err="1">
                <a:latin typeface="Times New Roman" pitchFamily="18" charset="0"/>
                <a:cs typeface="Times New Roman" pitchFamily="18" charset="0"/>
              </a:rPr>
              <a:t>Cellulitis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/wound infection</a:t>
            </a:r>
          </a:p>
          <a:p>
            <a:pPr lvl="1">
              <a:spcBef>
                <a:spcPct val="0"/>
              </a:spcBef>
              <a:buNone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Septic arthritis</a:t>
            </a:r>
          </a:p>
          <a:p>
            <a:pPr lvl="1">
              <a:spcBef>
                <a:spcPct val="0"/>
              </a:spcBef>
              <a:buNone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Possible UTI</a:t>
            </a:r>
          </a:p>
          <a:p>
            <a:pPr lvl="1">
              <a:spcBef>
                <a:spcPct val="0"/>
              </a:spcBef>
              <a:buNone/>
            </a:pPr>
            <a:r>
              <a:rPr lang="en-GB" sz="2400" b="1" dirty="0" err="1">
                <a:latin typeface="Times New Roman" pitchFamily="18" charset="0"/>
                <a:cs typeface="Times New Roman" pitchFamily="18" charset="0"/>
              </a:rPr>
              <a:t>Endocarditis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  <a:p>
            <a:pPr lvl="1">
              <a:spcBef>
                <a:spcPct val="0"/>
              </a:spcBef>
              <a:buNone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CRRS infection alert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6093296"/>
            <a:ext cx="8784976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If yes, patient has Sepsis – contact F1/F2/SHO/Registrar for Review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Autofit/>
          </a:bodyPr>
          <a:lstStyle/>
          <a:p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If yes, Make a SBAR call – START SEPSIS SIX and COMPLETE in 1 hour</a:t>
            </a:r>
            <a:endParaRPr lang="en-GB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17032"/>
          </a:xfrm>
          <a:solidFill>
            <a:srgbClr val="FFC000"/>
          </a:solidFill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Oxygen</a:t>
            </a:r>
          </a:p>
          <a:p>
            <a:pPr marL="514350" indent="-514350">
              <a:buAutoNum type="arabicPeriod"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Blood cultures</a:t>
            </a:r>
          </a:p>
          <a:p>
            <a:pPr marL="514350" indent="-514350">
              <a:buAutoNum type="arabicPeriod"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IV Antibiotics</a:t>
            </a:r>
          </a:p>
          <a:p>
            <a:pPr marL="514350" indent="-514350">
              <a:buAutoNum type="arabicPeriod"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IV Fluids</a:t>
            </a:r>
          </a:p>
          <a:p>
            <a:pPr marL="514350" indent="-514350">
              <a:buAutoNum type="arabicPeriod"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Measure Lactate (Arterial Blood Gas)</a:t>
            </a:r>
          </a:p>
          <a:p>
            <a:pPr marL="514350" indent="-514350">
              <a:buAutoNum type="arabicPeriod"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Accurate Urine Output Measurement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5949280"/>
            <a:ext cx="8280920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Place Sepsis Sticker in Medical Notes</a:t>
            </a:r>
            <a:endParaRPr lang="en-GB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On a Practical Level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Call for Help – Consultant Obstetrician and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Anaesthesis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Senior Midwife, Microbiologist, porter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Admit into HDU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Start MEWS or HDU chart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IV antibiotics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6hourly blood 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Hourly Reviews</a:t>
            </a:r>
          </a:p>
          <a:p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en-GB" dirty="0" smtClean="0"/>
              <a:t>Group work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140968"/>
            <a:ext cx="8229600" cy="1396752"/>
          </a:xfrm>
          <a:solidFill>
            <a:srgbClr val="FFC000"/>
          </a:solidFill>
        </p:spPr>
        <p:txBody>
          <a:bodyPr/>
          <a:lstStyle/>
          <a:p>
            <a:r>
              <a:rPr lang="en-GB" dirty="0" smtClean="0"/>
              <a:t>Design Septic pathway for your health Centres Taking local parameters into consideration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242</Words>
  <Application>Microsoft Office PowerPoint</Application>
  <PresentationFormat>On-screen Show (4:3)</PresentationFormat>
  <Paragraphs>51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Septic Pathway</vt:lpstr>
      <vt:lpstr>Sepsis Screening Toll</vt:lpstr>
      <vt:lpstr>Slide 3</vt:lpstr>
      <vt:lpstr>DOES THE PATIENT HAVE A HISTORY OR SIGNS SUGGESTIVE OF NEW INFECTION?</vt:lpstr>
      <vt:lpstr>If yes, Make a SBAR call – START SEPSIS SIX and COMPLETE in 1 hour</vt:lpstr>
      <vt:lpstr>On a Practical Level</vt:lpstr>
      <vt:lpstr>Group work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Septis Pathway</dc:title>
  <dc:creator>Windows User</dc:creator>
  <cp:lastModifiedBy>Windows User</cp:lastModifiedBy>
  <cp:revision>11</cp:revision>
  <dcterms:created xsi:type="dcterms:W3CDTF">2013-11-18T16:58:07Z</dcterms:created>
  <dcterms:modified xsi:type="dcterms:W3CDTF">2013-11-18T19:12:49Z</dcterms:modified>
</cp:coreProperties>
</file>