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Default Extension="xlsx" ContentType="application/vnd.openxmlformats-officedocument.spreadsheetml.sheet"/>
  <Override PartName="/ppt/notesSlides/notesSlide6.xml" ContentType="application/vnd.openxmlformats-officedocument.presentationml.notesSlide+xml"/>
  <Override PartName="/ppt/charts/chart3.xml" ContentType="application/vnd.openxmlformats-officedocument.drawingml.chart+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85" r:id="rId1"/>
  </p:sldMasterIdLst>
  <p:notesMasterIdLst>
    <p:notesMasterId r:id="rId20"/>
  </p:notesMasterIdLst>
  <p:handoutMasterIdLst>
    <p:handoutMasterId r:id="rId21"/>
  </p:handoutMasterIdLst>
  <p:sldIdLst>
    <p:sldId id="279" r:id="rId2"/>
    <p:sldId id="261" r:id="rId3"/>
    <p:sldId id="272" r:id="rId4"/>
    <p:sldId id="274" r:id="rId5"/>
    <p:sldId id="273" r:id="rId6"/>
    <p:sldId id="275" r:id="rId7"/>
    <p:sldId id="263" r:id="rId8"/>
    <p:sldId id="264" r:id="rId9"/>
    <p:sldId id="265" r:id="rId10"/>
    <p:sldId id="266" r:id="rId11"/>
    <p:sldId id="271" r:id="rId12"/>
    <p:sldId id="267" r:id="rId13"/>
    <p:sldId id="268" r:id="rId14"/>
    <p:sldId id="278" r:id="rId15"/>
    <p:sldId id="269" r:id="rId16"/>
    <p:sldId id="277" r:id="rId17"/>
    <p:sldId id="270" r:id="rId18"/>
    <p:sldId id="276"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3549" autoAdjust="0"/>
  </p:normalViewPr>
  <p:slideViewPr>
    <p:cSldViewPr snapToGrid="0" snapToObjects="1">
      <p:cViewPr varScale="1">
        <p:scale>
          <a:sx n="47" d="100"/>
          <a:sy n="47" d="100"/>
        </p:scale>
        <p:origin x="-1186" y="-91"/>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99" d="100"/>
          <a:sy n="99" d="100"/>
        </p:scale>
        <p:origin x="-2800"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HSSE\Ethopia%20Meeting\File%20for%20Burnout%20Graph%20(MW).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elysialarson:Dropbox:MNH+%20Research%20Team:Abstracts%20and%20papers:Provider%20satisfaction:Provider_Satisfaction_Table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elysialarson:Dropbox:MNH+%20Research%20Team:Abstracts%20and%20papers:Provider%20satisfaction:Provider_Satisfaction_Tabl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4"/>
  <c:chart>
    <c:view3D>
      <c:rAngAx val="1"/>
    </c:view3D>
    <c:plotArea>
      <c:layout/>
      <c:bar3DChart>
        <c:barDir val="col"/>
        <c:grouping val="clustered"/>
        <c:ser>
          <c:idx val="0"/>
          <c:order val="0"/>
          <c:dPt>
            <c:idx val="0"/>
            <c:spPr>
              <a:solidFill>
                <a:srgbClr val="3366FF"/>
              </a:solidFill>
            </c:spPr>
          </c:dPt>
          <c:dPt>
            <c:idx val="1"/>
            <c:spPr>
              <a:solidFill>
                <a:srgbClr val="FF0000"/>
              </a:solidFill>
            </c:spPr>
          </c:dPt>
          <c:dPt>
            <c:idx val="2"/>
            <c:spPr>
              <a:solidFill>
                <a:srgbClr val="827DEB"/>
              </a:solidFill>
            </c:spPr>
          </c:dPt>
          <c:dPt>
            <c:idx val="3"/>
            <c:spPr>
              <a:solidFill>
                <a:srgbClr val="FFFF00"/>
              </a:solidFill>
            </c:spPr>
          </c:dPt>
          <c:dPt>
            <c:idx val="4"/>
            <c:spPr>
              <a:solidFill>
                <a:srgbClr val="008000"/>
              </a:solidFill>
            </c:spPr>
          </c:dPt>
          <c:dPt>
            <c:idx val="5"/>
            <c:spPr>
              <a:solidFill>
                <a:srgbClr val="3366FF"/>
              </a:solidFill>
            </c:spPr>
          </c:dPt>
          <c:dPt>
            <c:idx val="6"/>
            <c:spPr>
              <a:solidFill>
                <a:srgbClr val="FF0000"/>
              </a:solidFill>
            </c:spPr>
          </c:dPt>
          <c:dPt>
            <c:idx val="7"/>
            <c:spPr>
              <a:solidFill>
                <a:srgbClr val="827DEB"/>
              </a:solidFill>
            </c:spPr>
          </c:dPt>
          <c:dPt>
            <c:idx val="8"/>
            <c:spPr>
              <a:solidFill>
                <a:srgbClr val="FFFF00"/>
              </a:solidFill>
            </c:spPr>
          </c:dPt>
          <c:dPt>
            <c:idx val="9"/>
            <c:spPr>
              <a:solidFill>
                <a:srgbClr val="008000"/>
              </a:solidFill>
            </c:spPr>
          </c:dPt>
          <c:dPt>
            <c:idx val="10"/>
            <c:spPr>
              <a:solidFill>
                <a:srgbClr val="3366FF"/>
              </a:solidFill>
            </c:spPr>
          </c:dPt>
          <c:dPt>
            <c:idx val="11"/>
            <c:spPr>
              <a:solidFill>
                <a:srgbClr val="FF0000"/>
              </a:solidFill>
            </c:spPr>
          </c:dPt>
          <c:dPt>
            <c:idx val="12"/>
            <c:spPr>
              <a:solidFill>
                <a:srgbClr val="827DEB"/>
              </a:solidFill>
            </c:spPr>
          </c:dPt>
          <c:dPt>
            <c:idx val="13"/>
            <c:spPr>
              <a:solidFill>
                <a:srgbClr val="FFFF00"/>
              </a:solidFill>
            </c:spPr>
          </c:dPt>
          <c:dPt>
            <c:idx val="14"/>
            <c:spPr>
              <a:solidFill>
                <a:srgbClr val="008000"/>
              </a:solidFill>
            </c:spPr>
          </c:dPt>
          <c:dLbls>
            <c:dLbl>
              <c:idx val="0"/>
              <c:layout/>
              <c:tx>
                <c:rich>
                  <a:bodyPr/>
                  <a:lstStyle/>
                  <a:p>
                    <a:r>
                      <a:rPr lang="en-US" b="0" smtClean="0"/>
                      <a:t>24.5*</a:t>
                    </a:r>
                    <a:endParaRPr lang="en-US" b="0"/>
                  </a:p>
                </c:rich>
              </c:tx>
              <c:showVal val="1"/>
            </c:dLbl>
            <c:dLbl>
              <c:idx val="1"/>
              <c:layout/>
              <c:tx>
                <c:rich>
                  <a:bodyPr/>
                  <a:lstStyle/>
                  <a:p>
                    <a:r>
                      <a:rPr lang="en-US" b="0" smtClean="0"/>
                      <a:t>21.6*</a:t>
                    </a:r>
                    <a:endParaRPr lang="en-US" b="0"/>
                  </a:p>
                </c:rich>
              </c:tx>
              <c:showVal val="1"/>
            </c:dLbl>
            <c:dLbl>
              <c:idx val="2"/>
              <c:layout/>
              <c:tx>
                <c:rich>
                  <a:bodyPr/>
                  <a:lstStyle/>
                  <a:p>
                    <a:r>
                      <a:rPr lang="en-US" b="0" smtClean="0"/>
                      <a:t>17.2*</a:t>
                    </a:r>
                    <a:endParaRPr lang="en-US" b="0"/>
                  </a:p>
                </c:rich>
              </c:tx>
              <c:showVal val="1"/>
            </c:dLbl>
            <c:dLbl>
              <c:idx val="3"/>
              <c:layout/>
              <c:tx>
                <c:rich>
                  <a:bodyPr/>
                  <a:lstStyle/>
                  <a:p>
                    <a:r>
                      <a:rPr lang="en-US" b="0" smtClean="0"/>
                      <a:t>18.3*</a:t>
                    </a:r>
                    <a:endParaRPr lang="en-US" b="0" dirty="0"/>
                  </a:p>
                </c:rich>
              </c:tx>
              <c:showVal val="1"/>
            </c:dLbl>
            <c:dLbl>
              <c:idx val="5"/>
              <c:layout/>
              <c:tx>
                <c:rich>
                  <a:bodyPr/>
                  <a:lstStyle/>
                  <a:p>
                    <a:r>
                      <a:rPr lang="en-US" b="0" smtClean="0"/>
                      <a:t>9.8*</a:t>
                    </a:r>
                    <a:endParaRPr lang="en-US" b="0"/>
                  </a:p>
                </c:rich>
              </c:tx>
              <c:showVal val="1"/>
            </c:dLbl>
            <c:dLbl>
              <c:idx val="8"/>
              <c:layout/>
              <c:tx>
                <c:rich>
                  <a:bodyPr/>
                  <a:lstStyle/>
                  <a:p>
                    <a:r>
                      <a:rPr lang="en-US" b="0" smtClean="0"/>
                      <a:t>8*</a:t>
                    </a:r>
                    <a:endParaRPr lang="en-US" b="0"/>
                  </a:p>
                </c:rich>
              </c:tx>
              <c:showVal val="1"/>
            </c:dLbl>
            <c:dLbl>
              <c:idx val="10"/>
              <c:layout/>
              <c:tx>
                <c:rich>
                  <a:bodyPr/>
                  <a:lstStyle/>
                  <a:p>
                    <a:r>
                      <a:rPr lang="en-US" b="0" smtClean="0"/>
                      <a:t>38.8*</a:t>
                    </a:r>
                    <a:endParaRPr lang="en-US" b="0"/>
                  </a:p>
                </c:rich>
              </c:tx>
              <c:showVal val="1"/>
            </c:dLbl>
            <c:dLbl>
              <c:idx val="12"/>
              <c:layout/>
              <c:tx>
                <c:rich>
                  <a:bodyPr/>
                  <a:lstStyle/>
                  <a:p>
                    <a:r>
                      <a:rPr lang="en-US" b="0" smtClean="0"/>
                      <a:t>34.9*</a:t>
                    </a:r>
                    <a:endParaRPr lang="en-US" b="0"/>
                  </a:p>
                </c:rich>
              </c:tx>
              <c:showVal val="1"/>
            </c:dLbl>
            <c:txPr>
              <a:bodyPr/>
              <a:lstStyle/>
              <a:p>
                <a:pPr>
                  <a:defRPr lang="en-IE"/>
                </a:pPr>
                <a:endParaRPr lang="en-US"/>
              </a:p>
            </c:txPr>
            <c:showVal val="1"/>
          </c:dLbls>
          <c:cat>
            <c:multiLvlStrRef>
              <c:f>Tanzania!$O$10:$P$24</c:f>
              <c:multiLvlStrCache>
                <c:ptCount val="15"/>
                <c:lvl>
                  <c:pt idx="0">
                    <c:v>RGNs &amp; Midwives</c:v>
                  </c:pt>
                  <c:pt idx="1">
                    <c:v>Enrolled Nurses</c:v>
                  </c:pt>
                  <c:pt idx="2">
                    <c:v>Assistants &amp; Aides</c:v>
                  </c:pt>
                  <c:pt idx="3">
                    <c:v>CO/AMO</c:v>
                  </c:pt>
                  <c:pt idx="4">
                    <c:v>Doctors</c:v>
                  </c:pt>
                  <c:pt idx="5">
                    <c:v>RGNs &amp; Midwives</c:v>
                  </c:pt>
                  <c:pt idx="6">
                    <c:v>Enrolled Nurses</c:v>
                  </c:pt>
                  <c:pt idx="7">
                    <c:v>Assistants &amp; Aides</c:v>
                  </c:pt>
                  <c:pt idx="8">
                    <c:v>CO/AMO</c:v>
                  </c:pt>
                  <c:pt idx="9">
                    <c:v>Doctors</c:v>
                  </c:pt>
                  <c:pt idx="10">
                    <c:v>RGNs &amp; Midwives</c:v>
                  </c:pt>
                  <c:pt idx="11">
                    <c:v>Enrolled Nurses</c:v>
                  </c:pt>
                  <c:pt idx="12">
                    <c:v>Assistants &amp; Aides</c:v>
                  </c:pt>
                  <c:pt idx="13">
                    <c:v>CO/AMO</c:v>
                  </c:pt>
                  <c:pt idx="14">
                    <c:v>Doctors</c:v>
                  </c:pt>
                </c:lvl>
                <c:lvl>
                  <c:pt idx="0">
                    <c:v>Emotional Exhaustion </c:v>
                  </c:pt>
                  <c:pt idx="5">
                    <c:v>Depersonalization </c:v>
                  </c:pt>
                  <c:pt idx="10">
                    <c:v>Personal Accomplishment</c:v>
                  </c:pt>
                </c:lvl>
              </c:multiLvlStrCache>
            </c:multiLvlStrRef>
          </c:cat>
          <c:val>
            <c:numRef>
              <c:f>Tanzania!$Q$10:$Q$24</c:f>
              <c:numCache>
                <c:formatCode>General</c:formatCode>
                <c:ptCount val="15"/>
                <c:pt idx="0">
                  <c:v>24.5</c:v>
                </c:pt>
                <c:pt idx="1">
                  <c:v>21.6</c:v>
                </c:pt>
                <c:pt idx="2">
                  <c:v>17.2</c:v>
                </c:pt>
                <c:pt idx="3">
                  <c:v>18.3</c:v>
                </c:pt>
                <c:pt idx="4">
                  <c:v>21.5</c:v>
                </c:pt>
                <c:pt idx="5">
                  <c:v>9.8000000000000007</c:v>
                </c:pt>
                <c:pt idx="6">
                  <c:v>8.9</c:v>
                </c:pt>
                <c:pt idx="7">
                  <c:v>8.9</c:v>
                </c:pt>
                <c:pt idx="8">
                  <c:v>8</c:v>
                </c:pt>
                <c:pt idx="9">
                  <c:v>11.9</c:v>
                </c:pt>
                <c:pt idx="10">
                  <c:v>38.800000000000011</c:v>
                </c:pt>
                <c:pt idx="11">
                  <c:v>37.1</c:v>
                </c:pt>
                <c:pt idx="12">
                  <c:v>34.9</c:v>
                </c:pt>
                <c:pt idx="13">
                  <c:v>38.4</c:v>
                </c:pt>
                <c:pt idx="14">
                  <c:v>41.3</c:v>
                </c:pt>
              </c:numCache>
            </c:numRef>
          </c:val>
        </c:ser>
        <c:shape val="box"/>
        <c:axId val="159745920"/>
        <c:axId val="159747456"/>
        <c:axId val="0"/>
      </c:bar3DChart>
      <c:catAx>
        <c:axId val="159745920"/>
        <c:scaling>
          <c:orientation val="minMax"/>
        </c:scaling>
        <c:axPos val="b"/>
        <c:tickLblPos val="nextTo"/>
        <c:txPr>
          <a:bodyPr/>
          <a:lstStyle/>
          <a:p>
            <a:pPr>
              <a:defRPr lang="en-IE" sz="1600" b="1"/>
            </a:pPr>
            <a:endParaRPr lang="en-US"/>
          </a:p>
        </c:txPr>
        <c:crossAx val="159747456"/>
        <c:crosses val="autoZero"/>
        <c:auto val="1"/>
        <c:lblAlgn val="ctr"/>
        <c:lblOffset val="100"/>
      </c:catAx>
      <c:valAx>
        <c:axId val="159747456"/>
        <c:scaling>
          <c:orientation val="minMax"/>
        </c:scaling>
        <c:axPos val="l"/>
        <c:majorGridlines/>
        <c:numFmt formatCode="General" sourceLinked="1"/>
        <c:tickLblPos val="nextTo"/>
        <c:txPr>
          <a:bodyPr/>
          <a:lstStyle/>
          <a:p>
            <a:pPr>
              <a:defRPr lang="en-IE"/>
            </a:pPr>
            <a:endParaRPr lang="en-US"/>
          </a:p>
        </c:txPr>
        <c:crossAx val="159745920"/>
        <c:crosses val="autoZero"/>
        <c:crossBetween val="between"/>
      </c:valAx>
    </c:plotArea>
    <c:plotVisOnly val="1"/>
    <c:dispBlanksAs val="gap"/>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8"/>
  <c:chart>
    <c:autoTitleDeleted val="1"/>
    <c:plotArea>
      <c:layout/>
      <c:barChart>
        <c:barDir val="col"/>
        <c:grouping val="clustered"/>
        <c:varyColors val="1"/>
        <c:ser>
          <c:idx val="0"/>
          <c:order val="0"/>
          <c:dPt>
            <c:idx val="0"/>
            <c:spPr>
              <a:solidFill>
                <a:schemeClr val="accent5">
                  <a:lumMod val="50000"/>
                </a:schemeClr>
              </a:solidFill>
            </c:spPr>
          </c:dPt>
          <c:dPt>
            <c:idx val="1"/>
            <c:spPr>
              <a:solidFill>
                <a:schemeClr val="accent6">
                  <a:lumMod val="60000"/>
                  <a:lumOff val="40000"/>
                </a:schemeClr>
              </a:solidFill>
            </c:spPr>
          </c:dPt>
          <c:dPt>
            <c:idx val="2"/>
            <c:spPr>
              <a:solidFill>
                <a:schemeClr val="accent3">
                  <a:lumMod val="65000"/>
                </a:schemeClr>
              </a:solidFill>
            </c:spPr>
          </c:dPt>
          <c:dLbls>
            <c:numFmt formatCode="0.0%" sourceLinked="0"/>
            <c:txPr>
              <a:bodyPr/>
              <a:lstStyle/>
              <a:p>
                <a:pPr>
                  <a:defRPr sz="1600"/>
                </a:pPr>
                <a:endParaRPr lang="en-US"/>
              </a:p>
            </c:txPr>
            <c:showVal val="1"/>
          </c:dLbls>
          <c:cat>
            <c:strRef>
              <c:f>'Graph1 Presentation'!$A$4:$A$6</c:f>
              <c:strCache>
                <c:ptCount val="3"/>
                <c:pt idx="0">
                  <c:v>Generally satisfied with job</c:v>
                </c:pt>
                <c:pt idx="1">
                  <c:v>Would like to continue working for their current facility</c:v>
                </c:pt>
                <c:pt idx="2">
                  <c:v>Most people in this job are very satisfied with it</c:v>
                </c:pt>
              </c:strCache>
            </c:strRef>
          </c:cat>
          <c:val>
            <c:numRef>
              <c:f>'Graph1 Presentation'!$B$4:$B$6</c:f>
              <c:numCache>
                <c:formatCode>0.00%</c:formatCode>
                <c:ptCount val="3"/>
                <c:pt idx="0">
                  <c:v>0.73900000000000021</c:v>
                </c:pt>
                <c:pt idx="1">
                  <c:v>0.69100000000000017</c:v>
                </c:pt>
                <c:pt idx="2">
                  <c:v>0.54400000000000004</c:v>
                </c:pt>
              </c:numCache>
            </c:numRef>
          </c:val>
        </c:ser>
        <c:axId val="159775360"/>
        <c:axId val="159834496"/>
      </c:barChart>
      <c:catAx>
        <c:axId val="159775360"/>
        <c:scaling>
          <c:orientation val="minMax"/>
        </c:scaling>
        <c:axPos val="b"/>
        <c:tickLblPos val="nextTo"/>
        <c:txPr>
          <a:bodyPr/>
          <a:lstStyle/>
          <a:p>
            <a:pPr>
              <a:defRPr sz="1600"/>
            </a:pPr>
            <a:endParaRPr lang="en-US"/>
          </a:p>
        </c:txPr>
        <c:crossAx val="159834496"/>
        <c:crosses val="autoZero"/>
        <c:auto val="1"/>
        <c:lblAlgn val="ctr"/>
        <c:lblOffset val="100"/>
      </c:catAx>
      <c:valAx>
        <c:axId val="159834496"/>
        <c:scaling>
          <c:orientation val="minMax"/>
          <c:max val="1"/>
        </c:scaling>
        <c:axPos val="l"/>
        <c:numFmt formatCode="0%" sourceLinked="0"/>
        <c:tickLblPos val="nextTo"/>
        <c:txPr>
          <a:bodyPr/>
          <a:lstStyle/>
          <a:p>
            <a:pPr>
              <a:defRPr sz="1600"/>
            </a:pPr>
            <a:endParaRPr lang="en-US"/>
          </a:p>
        </c:txPr>
        <c:crossAx val="159775360"/>
        <c:crosses val="autoZero"/>
        <c:crossBetween val="between"/>
        <c:majorUnit val="0.2"/>
      </c:valAx>
    </c:plotArea>
    <c:plotVisOnly val="1"/>
    <c:dispBlanksAs val="gap"/>
  </c:chart>
  <c:spPr>
    <a:ln>
      <a:noFill/>
    </a:ln>
  </c:spPr>
  <c:txPr>
    <a:bodyPr/>
    <a:lstStyle/>
    <a:p>
      <a:pPr>
        <a:defRPr b="1"/>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barChart>
        <c:barDir val="col"/>
        <c:grouping val="clustered"/>
        <c:ser>
          <c:idx val="0"/>
          <c:order val="0"/>
          <c:tx>
            <c:strRef>
              <c:f>Education!$A$10</c:f>
              <c:strCache>
                <c:ptCount val="1"/>
                <c:pt idx="0">
                  <c:v>Skilled (e.g. clinical officers, nurses)</c:v>
                </c:pt>
              </c:strCache>
            </c:strRef>
          </c:tx>
          <c:spPr>
            <a:solidFill>
              <a:schemeClr val="accent1">
                <a:lumMod val="50000"/>
              </a:schemeClr>
            </a:solidFill>
          </c:spPr>
          <c:dLbls>
            <c:numFmt formatCode="0%" sourceLinked="0"/>
            <c:txPr>
              <a:bodyPr/>
              <a:lstStyle/>
              <a:p>
                <a:pPr>
                  <a:defRPr sz="1400" b="1"/>
                </a:pPr>
                <a:endParaRPr lang="en-US"/>
              </a:p>
            </c:txPr>
            <c:showVal val="1"/>
          </c:dLbls>
          <c:cat>
            <c:strRef>
              <c:f>Education!$B$9:$C$9</c:f>
              <c:strCache>
                <c:ptCount val="2"/>
                <c:pt idx="0">
                  <c:v>Adequate pre-service education for my current position</c:v>
                </c:pt>
                <c:pt idx="1">
                  <c:v>Adequate in-service (continuing) education to improve my skills</c:v>
                </c:pt>
              </c:strCache>
            </c:strRef>
          </c:cat>
          <c:val>
            <c:numRef>
              <c:f>Education!$B$10:$C$10</c:f>
              <c:numCache>
                <c:formatCode>0.00%</c:formatCode>
                <c:ptCount val="2"/>
                <c:pt idx="0">
                  <c:v>0.79490000000000005</c:v>
                </c:pt>
                <c:pt idx="1">
                  <c:v>0.7179000000000002</c:v>
                </c:pt>
              </c:numCache>
            </c:numRef>
          </c:val>
        </c:ser>
        <c:ser>
          <c:idx val="1"/>
          <c:order val="1"/>
          <c:tx>
            <c:strRef>
              <c:f>Education!$A$11</c:f>
              <c:strCache>
                <c:ptCount val="1"/>
                <c:pt idx="0">
                  <c:v>Not skilled (e.g. medical attendants)</c:v>
                </c:pt>
              </c:strCache>
            </c:strRef>
          </c:tx>
          <c:spPr>
            <a:solidFill>
              <a:schemeClr val="accent6">
                <a:lumMod val="60000"/>
                <a:lumOff val="40000"/>
              </a:schemeClr>
            </a:solidFill>
          </c:spPr>
          <c:dLbls>
            <c:numFmt formatCode="0%" sourceLinked="0"/>
            <c:txPr>
              <a:bodyPr/>
              <a:lstStyle/>
              <a:p>
                <a:pPr>
                  <a:defRPr sz="1400" b="1"/>
                </a:pPr>
                <a:endParaRPr lang="en-US"/>
              </a:p>
            </c:txPr>
            <c:showVal val="1"/>
          </c:dLbls>
          <c:cat>
            <c:strRef>
              <c:f>Education!$B$9:$C$9</c:f>
              <c:strCache>
                <c:ptCount val="2"/>
                <c:pt idx="0">
                  <c:v>Adequate pre-service education for my current position</c:v>
                </c:pt>
                <c:pt idx="1">
                  <c:v>Adequate in-service (continuing) education to improve my skills</c:v>
                </c:pt>
              </c:strCache>
            </c:strRef>
          </c:cat>
          <c:val>
            <c:numRef>
              <c:f>Education!$B$11:$C$11</c:f>
              <c:numCache>
                <c:formatCode>0.00%</c:formatCode>
                <c:ptCount val="2"/>
                <c:pt idx="0">
                  <c:v>0.58619999999999983</c:v>
                </c:pt>
                <c:pt idx="1">
                  <c:v>0.6000000000000002</c:v>
                </c:pt>
              </c:numCache>
            </c:numRef>
          </c:val>
        </c:ser>
        <c:axId val="159863936"/>
        <c:axId val="159865472"/>
      </c:barChart>
      <c:catAx>
        <c:axId val="159863936"/>
        <c:scaling>
          <c:orientation val="minMax"/>
        </c:scaling>
        <c:axPos val="b"/>
        <c:tickLblPos val="nextTo"/>
        <c:txPr>
          <a:bodyPr/>
          <a:lstStyle/>
          <a:p>
            <a:pPr>
              <a:defRPr sz="1600" b="1"/>
            </a:pPr>
            <a:endParaRPr lang="en-US"/>
          </a:p>
        </c:txPr>
        <c:crossAx val="159865472"/>
        <c:crosses val="autoZero"/>
        <c:auto val="1"/>
        <c:lblAlgn val="ctr"/>
        <c:lblOffset val="100"/>
      </c:catAx>
      <c:valAx>
        <c:axId val="159865472"/>
        <c:scaling>
          <c:orientation val="minMax"/>
          <c:max val="1"/>
        </c:scaling>
        <c:axPos val="l"/>
        <c:numFmt formatCode="0%" sourceLinked="0"/>
        <c:tickLblPos val="nextTo"/>
        <c:txPr>
          <a:bodyPr/>
          <a:lstStyle/>
          <a:p>
            <a:pPr>
              <a:defRPr sz="1600" b="1"/>
            </a:pPr>
            <a:endParaRPr lang="en-US"/>
          </a:p>
        </c:txPr>
        <c:crossAx val="159863936"/>
        <c:crosses val="autoZero"/>
        <c:crossBetween val="between"/>
      </c:valAx>
    </c:plotArea>
    <c:legend>
      <c:legendPos val="r"/>
      <c:layout>
        <c:manualLayout>
          <c:xMode val="edge"/>
          <c:yMode val="edge"/>
          <c:x val="0.7236220472440944"/>
          <c:y val="0.38058666277826431"/>
          <c:w val="0.2633060573310691"/>
          <c:h val="0.238826674443472"/>
        </c:manualLayout>
      </c:layout>
      <c:txPr>
        <a:bodyPr/>
        <a:lstStyle/>
        <a:p>
          <a:pPr>
            <a:defRPr sz="1400" b="1"/>
          </a:pPr>
          <a:endParaRPr lang="en-US"/>
        </a:p>
      </c:txPr>
    </c:legend>
    <c:plotVisOnly val="1"/>
    <c:dispBlanksAs val="gap"/>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3782C-19D1-C645-930F-35006F2BDEBC}" type="datetimeFigureOut">
              <a:rPr lang="en-US" smtClean="0"/>
              <a:pPr/>
              <a:t>7/2/2013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8D2756D-13B8-7148-A0EB-AF283301416B}" type="slidenum">
              <a:rPr lang="en-US" smtClean="0"/>
              <a:pPr/>
              <a:t>‹#›</a:t>
            </a:fld>
            <a:endParaRPr lang="en-US"/>
          </a:p>
        </p:txBody>
      </p:sp>
    </p:spTree>
    <p:extLst>
      <p:ext uri="{BB962C8B-B14F-4D97-AF65-F5344CB8AC3E}">
        <p14:creationId xmlns="" xmlns:p14="http://schemas.microsoft.com/office/powerpoint/2010/main" val="23449934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DE02A7-E369-F243-91F3-665199D1E0FB}" type="datetimeFigureOut">
              <a:rPr lang="en-US" smtClean="0"/>
              <a:pPr/>
              <a:t>7/2/2013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C91E90-F169-744F-A333-0E703F90B7E1}" type="slidenum">
              <a:rPr lang="en-US" smtClean="0"/>
              <a:pPr/>
              <a:t>‹#›</a:t>
            </a:fld>
            <a:endParaRPr lang="en-US"/>
          </a:p>
        </p:txBody>
      </p:sp>
    </p:spTree>
    <p:extLst>
      <p:ext uri="{BB962C8B-B14F-4D97-AF65-F5344CB8AC3E}">
        <p14:creationId xmlns="" xmlns:p14="http://schemas.microsoft.com/office/powerpoint/2010/main" val="155123633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Leonard</a:t>
            </a:r>
            <a:r>
              <a:rPr lang="en-US" dirty="0" smtClean="0"/>
              <a:t>, results summary: “The average clinician in our sample displays a significant know-do gap suggesting an untapped resource</a:t>
            </a:r>
            <a:r>
              <a:rPr lang="en-US" baseline="0" dirty="0" smtClean="0"/>
              <a:t> </a:t>
            </a:r>
            <a:r>
              <a:rPr lang="en-US" dirty="0" smtClean="0"/>
              <a:t>for improving performance. This gap is apparent by two measures: (1) the difference between what a</a:t>
            </a:r>
            <a:r>
              <a:rPr lang="en-US" baseline="0" dirty="0" smtClean="0"/>
              <a:t> </a:t>
            </a:r>
            <a:r>
              <a:rPr lang="en-US" dirty="0" smtClean="0"/>
              <a:t>clinician knows how to do and what he actually does and (2) the difference between what a clinician does when first observed by a peer and what he does after he accustomed to the presence of the peer.4</a:t>
            </a:r>
            <a:r>
              <a:rPr lang="en-US" baseline="0" dirty="0" smtClean="0"/>
              <a:t> </a:t>
            </a:r>
            <a:r>
              <a:rPr lang="en-US" dirty="0" smtClean="0"/>
              <a:t>Thus, significant improvements in the quality of care are possible by addressing the motivation of these</a:t>
            </a:r>
            <a:r>
              <a:rPr lang="en-US" baseline="0" dirty="0" smtClean="0"/>
              <a:t> </a:t>
            </a:r>
            <a:r>
              <a:rPr lang="en-US" dirty="0" smtClean="0"/>
              <a:t>clinicians. Both intrinsic and extrinsic incentives can improve the quality of care provided without</a:t>
            </a:r>
            <a:r>
              <a:rPr lang="en-US" baseline="0" dirty="0" smtClean="0"/>
              <a:t> </a:t>
            </a:r>
            <a:r>
              <a:rPr lang="en-US" dirty="0" smtClean="0"/>
              <a:t>requiring an increase in the capacity of clinicians.”</a:t>
            </a:r>
          </a:p>
          <a:p>
            <a:r>
              <a:rPr lang="en-US" b="1" dirty="0" smtClean="0"/>
              <a:t>Gross</a:t>
            </a:r>
            <a:r>
              <a:rPr lang="en-US" dirty="0" smtClean="0"/>
              <a:t>, results summary: “The study showed that lack of physical, human, cultural and financial capital constrained health workers’</a:t>
            </a:r>
            <a:r>
              <a:rPr lang="en-US" baseline="0" dirty="0" smtClean="0"/>
              <a:t> </a:t>
            </a:r>
            <a:r>
              <a:rPr lang="en-US" dirty="0" smtClean="0"/>
              <a:t>capacity to act. In particular, weak health infrastructure and health system failures led to the lack of sufficient drug</a:t>
            </a:r>
            <a:r>
              <a:rPr lang="en-US" baseline="0" dirty="0" smtClean="0"/>
              <a:t> </a:t>
            </a:r>
            <a:r>
              <a:rPr lang="en-US" dirty="0" smtClean="0"/>
              <a:t>and supply stocks and chronic staff shortages at the health facilities. However, health workers’ capacity to mobilize</a:t>
            </a:r>
            <a:r>
              <a:rPr lang="en-US" baseline="0" dirty="0" smtClean="0"/>
              <a:t> </a:t>
            </a:r>
            <a:r>
              <a:rPr lang="en-US" dirty="0" smtClean="0"/>
              <a:t>social, cultural and symbolic capital played a significant role in their ability to overcome work related problems.”</a:t>
            </a:r>
          </a:p>
          <a:p>
            <a:r>
              <a:rPr lang="en-US" b="1" dirty="0" smtClean="0"/>
              <a:t>Kruk</a:t>
            </a:r>
            <a:r>
              <a:rPr lang="en-US" dirty="0" smtClean="0"/>
              <a:t>, results</a:t>
            </a:r>
            <a:r>
              <a:rPr lang="en-US" baseline="0" dirty="0" smtClean="0"/>
              <a:t> summary: </a:t>
            </a:r>
            <a:r>
              <a:rPr lang="en-US" sz="1200" b="0" i="0" u="none" strike="noStrike" kern="1200" baseline="0" dirty="0" smtClean="0">
                <a:solidFill>
                  <a:schemeClr val="tx1"/>
                </a:solidFill>
                <a:latin typeface="+mn-lt"/>
                <a:ea typeface="+mn-ea"/>
                <a:cs typeface="+mn-cs"/>
              </a:rPr>
              <a:t>The most important facility attributes were a respectful provider attitude and availability of drugs and medical equipment.</a:t>
            </a:r>
          </a:p>
          <a:p>
            <a:r>
              <a:rPr lang="en-US" sz="1200" b="0" i="0" u="none" strike="noStrike" kern="1200" baseline="0" dirty="0" smtClean="0">
                <a:solidFill>
                  <a:schemeClr val="tx1"/>
                </a:solidFill>
                <a:latin typeface="+mn-lt"/>
                <a:ea typeface="+mn-ea"/>
                <a:cs typeface="+mn-cs"/>
              </a:rPr>
              <a:t>Policy simulations suggested that if these attributes were improved at existing facilities, the proportion of women preferring facility delivery would rise from 43% to 88%.</a:t>
            </a:r>
            <a:endParaRPr lang="en-US" dirty="0" smtClean="0"/>
          </a:p>
        </p:txBody>
      </p:sp>
      <p:sp>
        <p:nvSpPr>
          <p:cNvPr id="4" name="Slide Number Placeholder 3"/>
          <p:cNvSpPr>
            <a:spLocks noGrp="1"/>
          </p:cNvSpPr>
          <p:nvPr>
            <p:ph type="sldNum" sz="quarter" idx="10"/>
          </p:nvPr>
        </p:nvSpPr>
        <p:spPr/>
        <p:txBody>
          <a:bodyPr/>
          <a:lstStyle/>
          <a:p>
            <a:fld id="{E0C91E90-F169-744F-A333-0E703F90B7E1}" type="slidenum">
              <a:rPr lang="en-US" smtClean="0"/>
              <a:pPr/>
              <a:t>1</a:t>
            </a:fld>
            <a:endParaRPr lang="en-US"/>
          </a:p>
        </p:txBody>
      </p:sp>
    </p:spTree>
    <p:extLst>
      <p:ext uri="{BB962C8B-B14F-4D97-AF65-F5344CB8AC3E}">
        <p14:creationId xmlns="" xmlns:p14="http://schemas.microsoft.com/office/powerpoint/2010/main" val="2095552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pPr eaLnBrk="1" hangingPunct="1">
              <a:spcBef>
                <a:spcPct val="0"/>
              </a:spcBef>
            </a:pPr>
            <a:r>
              <a:rPr lang="en-IE" dirty="0" smtClean="0">
                <a:latin typeface="Times New Roman" pitchFamily="18" charset="0"/>
                <a:ea typeface="ＭＳ Ｐゴシック" pitchFamily="34" charset="-128"/>
              </a:rPr>
              <a:t>Looking at the burnout inventory by carder, we found significant differences between cadres on all 3 scales</a:t>
            </a:r>
          </a:p>
          <a:p>
            <a:pPr eaLnBrk="1" hangingPunct="1">
              <a:spcBef>
                <a:spcPct val="0"/>
              </a:spcBef>
            </a:pPr>
            <a:endParaRPr lang="en-IE" dirty="0" smtClean="0">
              <a:latin typeface="Times New Roman" pitchFamily="18" charset="0"/>
              <a:ea typeface="ＭＳ Ｐゴシック" pitchFamily="34" charset="-128"/>
            </a:endParaRPr>
          </a:p>
          <a:p>
            <a:pPr eaLnBrk="1" hangingPunct="1">
              <a:spcBef>
                <a:spcPct val="0"/>
              </a:spcBef>
            </a:pPr>
            <a:r>
              <a:rPr lang="en-IE" dirty="0" smtClean="0">
                <a:latin typeface="Times New Roman" pitchFamily="18" charset="0"/>
                <a:ea typeface="ＭＳ Ｐゴシック" pitchFamily="34" charset="-128"/>
              </a:rPr>
              <a:t>In EE , significant differences between cadre 1 and 3(p=.000); cadre 1 and 4(p=.000); cadre 2 and 3 (p=.001); cadre 2 and 4(p=.05)</a:t>
            </a:r>
          </a:p>
          <a:p>
            <a:pPr eaLnBrk="1" hangingPunct="1">
              <a:spcBef>
                <a:spcPct val="0"/>
              </a:spcBef>
            </a:pPr>
            <a:r>
              <a:rPr lang="en-IE" dirty="0" smtClean="0">
                <a:latin typeface="Times New Roman" pitchFamily="18" charset="0"/>
                <a:ea typeface="ＭＳ Ｐゴシック" pitchFamily="34" charset="-128"/>
              </a:rPr>
              <a:t>RGNs/Midwives are the most emotionally exhausted cadre.  COs/AMOs have lower levels of emotional exhaustion than doctors and nurses.</a:t>
            </a:r>
          </a:p>
          <a:p>
            <a:pPr eaLnBrk="1" hangingPunct="1">
              <a:spcBef>
                <a:spcPct val="0"/>
              </a:spcBef>
            </a:pPr>
            <a:r>
              <a:rPr lang="en-IE" dirty="0" smtClean="0">
                <a:latin typeface="Times New Roman" pitchFamily="18" charset="0"/>
                <a:ea typeface="ＭＳ Ｐゴシック" pitchFamily="34" charset="-128"/>
              </a:rPr>
              <a:t>In PA, significant difference between cadre 1 and cadre 3 (p=.05)</a:t>
            </a:r>
          </a:p>
          <a:p>
            <a:pPr eaLnBrk="1" hangingPunct="1">
              <a:spcBef>
                <a:spcPct val="0"/>
              </a:spcBef>
            </a:pPr>
            <a:endParaRPr lang="en-IE" dirty="0" smtClean="0">
              <a:latin typeface="Times New Roman" pitchFamily="18" charset="0"/>
              <a:ea typeface="ＭＳ Ｐゴシック" pitchFamily="34" charset="-128"/>
            </a:endParaRPr>
          </a:p>
          <a:p>
            <a:pPr eaLnBrk="1" hangingPunct="1">
              <a:spcBef>
                <a:spcPct val="0"/>
              </a:spcBef>
            </a:pPr>
            <a:r>
              <a:rPr lang="en-IE" dirty="0" smtClean="0">
                <a:latin typeface="Times New Roman" pitchFamily="18" charset="0"/>
                <a:ea typeface="ＭＳ Ｐゴシック" pitchFamily="34" charset="-128"/>
              </a:rPr>
              <a:t>There are </a:t>
            </a:r>
            <a:r>
              <a:rPr lang="en-IE" b="1" dirty="0" smtClean="0">
                <a:latin typeface="Times New Roman" pitchFamily="18" charset="0"/>
                <a:ea typeface="ＭＳ Ｐゴシック" pitchFamily="34" charset="-128"/>
              </a:rPr>
              <a:t>no significant differences in personal accomplishment </a:t>
            </a:r>
            <a:r>
              <a:rPr lang="en-IE" dirty="0" smtClean="0">
                <a:latin typeface="Times New Roman" pitchFamily="18" charset="0"/>
                <a:ea typeface="ＭＳ Ｐゴシック" pitchFamily="34" charset="-128"/>
              </a:rPr>
              <a:t>between RGNs, enrolled nurses, COs/AMOS and doctors.  </a:t>
            </a:r>
          </a:p>
          <a:p>
            <a:pPr eaLnBrk="1" hangingPunct="1">
              <a:spcBef>
                <a:spcPct val="0"/>
              </a:spcBef>
            </a:pPr>
            <a:endParaRPr lang="en-IE" dirty="0" smtClean="0">
              <a:latin typeface="Times New Roman" pitchFamily="18" charset="0"/>
              <a:ea typeface="ＭＳ Ｐゴシック" pitchFamily="34" charset="-128"/>
            </a:endParaRPr>
          </a:p>
          <a:p>
            <a:pPr eaLnBrk="1" hangingPunct="1">
              <a:spcBef>
                <a:spcPct val="0"/>
              </a:spcBef>
            </a:pPr>
            <a:r>
              <a:rPr lang="en-IE" dirty="0" smtClean="0">
                <a:latin typeface="Times New Roman" pitchFamily="18" charset="0"/>
                <a:ea typeface="ＭＳ Ｐゴシック" pitchFamily="34" charset="-128"/>
              </a:rPr>
              <a:t>The low levels of personal accomplishment for all of these cadres is </a:t>
            </a:r>
            <a:r>
              <a:rPr lang="en-IE" b="1" dirty="0" smtClean="0">
                <a:latin typeface="Times New Roman" pitchFamily="18" charset="0"/>
                <a:ea typeface="ＭＳ Ｐゴシック" pitchFamily="34" charset="-128"/>
              </a:rPr>
              <a:t>concerning as a low sense of personal accomplishment can impact negatively on motivation and performance.</a:t>
            </a:r>
          </a:p>
        </p:txBody>
      </p:sp>
      <p:sp>
        <p:nvSpPr>
          <p:cNvPr id="66564" name="Slide Number Placeholder 3"/>
          <p:cNvSpPr txBox="1">
            <a:spLocks noGrp="1"/>
          </p:cNvSpPr>
          <p:nvPr/>
        </p:nvSpPr>
        <p:spPr bwMode="auto">
          <a:xfrm>
            <a:off x="3884163" y="8685335"/>
            <a:ext cx="2972229" cy="457200"/>
          </a:xfrm>
          <a:prstGeom prst="rect">
            <a:avLst/>
          </a:prstGeom>
          <a:noFill/>
          <a:ln w="9525">
            <a:noFill/>
            <a:miter lim="800000"/>
            <a:headEnd/>
            <a:tailEnd/>
          </a:ln>
        </p:spPr>
        <p:txBody>
          <a:bodyPr anchor="b"/>
          <a:lstStyle/>
          <a:p>
            <a:pPr algn="r"/>
            <a:fld id="{921683AB-E27A-4378-8D03-9B0EBB570DC7}" type="slidenum">
              <a:rPr lang="en-IE" sz="1200">
                <a:latin typeface="Calibri" pitchFamily="34" charset="0"/>
              </a:rPr>
              <a:pPr algn="r"/>
              <a:t>5</a:t>
            </a:fld>
            <a:endParaRPr lang="en-IE" sz="120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Most respondents strongly agreed that in general they are satisfied with their job (51 respondents, 73.9%).  Fewer respondents (37 respondents, 54.4%) strongly agreed that most people in their job are very satisfied with it.</a:t>
            </a:r>
          </a:p>
          <a:p>
            <a:r>
              <a:rPr lang="en-US" sz="1200" kern="1200" dirty="0" smtClean="0">
                <a:solidFill>
                  <a:schemeClr val="tx1"/>
                </a:solidFill>
                <a:effectLst/>
                <a:latin typeface="+mn-lt"/>
                <a:ea typeface="+mn-ea"/>
                <a:cs typeface="+mn-cs"/>
              </a:rPr>
              <a:t>Overall, 69.1% of respondents strongly agreed that they would like to continue working for their current health facility for quite some time.</a:t>
            </a:r>
          </a:p>
          <a:p>
            <a:endParaRPr lang="en-US"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only demographic and employment characteristic (from table 1) that was significantly associated with satisfaction was age.  Providers over 40.8 years of age were 27.75 times as likely to be very satisfied with their job as providers 40.8 years old and younger (95% confidence interval: 2.1-371.6).  Female providers were 11.2 times as likely to be very satisfied as their male counterparts (0.5-230.8).</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0C91E90-F169-744F-A333-0E703F90B7E1}" type="slidenum">
              <a:rPr lang="en-US" smtClean="0"/>
              <a:pPr/>
              <a:t>10</a:t>
            </a:fld>
            <a:endParaRPr lang="en-US"/>
          </a:p>
        </p:txBody>
      </p:sp>
    </p:spTree>
    <p:extLst>
      <p:ext uri="{BB962C8B-B14F-4D97-AF65-F5344CB8AC3E}">
        <p14:creationId xmlns="" xmlns:p14="http://schemas.microsoft.com/office/powerpoint/2010/main" val="896795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we drill down</a:t>
            </a:r>
            <a:r>
              <a:rPr lang="en-US" baseline="0" dirty="0" smtClean="0"/>
              <a:t> into the specifics of the providers work, two themes (subscales) arose:  </a:t>
            </a:r>
            <a:r>
              <a:rPr lang="en-US" sz="1200" kern="1200" dirty="0" smtClean="0">
                <a:solidFill>
                  <a:schemeClr val="tx1"/>
                </a:solidFill>
                <a:effectLst/>
                <a:latin typeface="+mn-lt"/>
                <a:ea typeface="+mn-ea"/>
                <a:cs typeface="+mn-cs"/>
              </a:rPr>
              <a:t>The first subscale identified a factor related to the availability of adequate “tools to get the job done” and the second factor is related to supportive interpersonal environments.  Both subscales correlate positively with providers overall indication of satisfaction with their jobs.  A higher factor loading indicates a higher weight in the component (e.g. “consistent availability of supplies and medications to perform my duties” contributes the most information to the component “Tools</a:t>
            </a:r>
            <a:r>
              <a:rPr lang="en-US" sz="1200" kern="1200" baseline="0" dirty="0" smtClean="0">
                <a:solidFill>
                  <a:schemeClr val="tx1"/>
                </a:solidFill>
                <a:effectLst/>
                <a:latin typeface="+mn-lt"/>
                <a:ea typeface="+mn-ea"/>
                <a:cs typeface="+mn-cs"/>
              </a:rPr>
              <a:t> to get the job done”</a:t>
            </a:r>
            <a:endParaRPr lang="en-US" dirty="0" smtClean="0">
              <a:effectLst/>
            </a:endParaRPr>
          </a:p>
          <a:p>
            <a:endParaRPr lang="en-US" dirty="0" smtClean="0">
              <a:effectLst/>
            </a:endParaRPr>
          </a:p>
          <a:p>
            <a:r>
              <a:rPr lang="en-US" dirty="0" smtClean="0">
                <a:effectLst/>
              </a:rPr>
              <a:t>If</a:t>
            </a:r>
            <a:r>
              <a:rPr lang="en-US" baseline="0" dirty="0" smtClean="0">
                <a:effectLst/>
              </a:rPr>
              <a:t> you look at the final column, we can see that providers were more satisfied with factors related to the interpersonal environment, than the tools to get the job done (see next slide for more information).</a:t>
            </a:r>
            <a:endParaRPr lang="en-US" dirty="0"/>
          </a:p>
        </p:txBody>
      </p:sp>
      <p:sp>
        <p:nvSpPr>
          <p:cNvPr id="4" name="Slide Number Placeholder 3"/>
          <p:cNvSpPr>
            <a:spLocks noGrp="1"/>
          </p:cNvSpPr>
          <p:nvPr>
            <p:ph type="sldNum" sz="quarter" idx="10"/>
          </p:nvPr>
        </p:nvSpPr>
        <p:spPr/>
        <p:txBody>
          <a:bodyPr/>
          <a:lstStyle/>
          <a:p>
            <a:fld id="{E0C91E90-F169-744F-A333-0E703F90B7E1}" type="slidenum">
              <a:rPr lang="en-US" smtClean="0"/>
              <a:pPr/>
              <a:t>11</a:t>
            </a:fld>
            <a:endParaRPr lang="en-US"/>
          </a:p>
        </p:txBody>
      </p:sp>
    </p:spTree>
    <p:extLst>
      <p:ext uri="{BB962C8B-B14F-4D97-AF65-F5344CB8AC3E}">
        <p14:creationId xmlns="" xmlns:p14="http://schemas.microsoft.com/office/powerpoint/2010/main" val="1334674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Providers tended to be more satisfied with the environment in which they worked compared to the tools of their job: 73.4% of providers strongly agreed that they had the freedom to make important decisions and 67.2% felt that their opinions were respected, but only 12.5% strongly agreed that there were enough staff and only 3.1% strongly agreed that there was enough functioning equipment and infrastructure. </a:t>
            </a:r>
          </a:p>
        </p:txBody>
      </p:sp>
      <p:sp>
        <p:nvSpPr>
          <p:cNvPr id="4" name="Slide Number Placeholder 3"/>
          <p:cNvSpPr>
            <a:spLocks noGrp="1"/>
          </p:cNvSpPr>
          <p:nvPr>
            <p:ph type="sldNum" sz="quarter" idx="10"/>
          </p:nvPr>
        </p:nvSpPr>
        <p:spPr/>
        <p:txBody>
          <a:bodyPr/>
          <a:lstStyle/>
          <a:p>
            <a:fld id="{E0C91E90-F169-744F-A333-0E703F90B7E1}" type="slidenum">
              <a:rPr lang="en-US" smtClean="0"/>
              <a:pPr/>
              <a:t>12</a:t>
            </a:fld>
            <a:endParaRPr lang="en-US"/>
          </a:p>
        </p:txBody>
      </p:sp>
    </p:spTree>
    <p:extLst>
      <p:ext uri="{BB962C8B-B14F-4D97-AF65-F5344CB8AC3E}">
        <p14:creationId xmlns="" xmlns:p14="http://schemas.microsoft.com/office/powerpoint/2010/main" val="166500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providers seem to be satisfied with their training, their results from the knowledge test</a:t>
            </a:r>
            <a:r>
              <a:rPr lang="en-US" baseline="0" dirty="0" smtClean="0"/>
              <a:t> that </a:t>
            </a:r>
            <a:r>
              <a:rPr lang="en-US" baseline="0" dirty="0" err="1" smtClean="0"/>
              <a:t>Redempta</a:t>
            </a:r>
            <a:r>
              <a:rPr lang="en-US" baseline="0" dirty="0" smtClean="0"/>
              <a:t> showed demonstrate that there are knowledge deficiencies.  The trained providers only scored 45% on average.  Education </a:t>
            </a:r>
            <a:r>
              <a:rPr lang="en-US" dirty="0" smtClean="0"/>
              <a:t>may be affecting motivation in ways they don’t realize.</a:t>
            </a:r>
            <a:endParaRPr lang="en-US" dirty="0"/>
          </a:p>
        </p:txBody>
      </p:sp>
      <p:sp>
        <p:nvSpPr>
          <p:cNvPr id="4" name="Slide Number Placeholder 3"/>
          <p:cNvSpPr>
            <a:spLocks noGrp="1"/>
          </p:cNvSpPr>
          <p:nvPr>
            <p:ph type="sldNum" sz="quarter" idx="10"/>
          </p:nvPr>
        </p:nvSpPr>
        <p:spPr/>
        <p:txBody>
          <a:bodyPr/>
          <a:lstStyle/>
          <a:p>
            <a:fld id="{E0C91E90-F169-744F-A333-0E703F90B7E1}" type="slidenum">
              <a:rPr lang="en-US" smtClean="0"/>
              <a:pPr/>
              <a:t>13</a:t>
            </a:fld>
            <a:endParaRPr lang="en-US"/>
          </a:p>
        </p:txBody>
      </p:sp>
    </p:spTree>
    <p:extLst>
      <p:ext uri="{BB962C8B-B14F-4D97-AF65-F5344CB8AC3E}">
        <p14:creationId xmlns="" xmlns:p14="http://schemas.microsoft.com/office/powerpoint/2010/main" val="31596051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Supporting health</a:t>
            </a:r>
            <a:r>
              <a:rPr lang="en-US" baseline="0" dirty="0" smtClean="0"/>
              <a:t>care providers with the tools they need to get the job done and a positive interpersonal environment can help motivate them, increasing their job satisfaction and potentially leading to improved quality of care and increased utilization of the healthcare system!</a:t>
            </a:r>
            <a:endParaRPr lang="en-US" dirty="0"/>
          </a:p>
        </p:txBody>
      </p:sp>
      <p:sp>
        <p:nvSpPr>
          <p:cNvPr id="4" name="Slide Number Placeholder 3"/>
          <p:cNvSpPr>
            <a:spLocks noGrp="1"/>
          </p:cNvSpPr>
          <p:nvPr>
            <p:ph type="sldNum" sz="quarter" idx="10"/>
          </p:nvPr>
        </p:nvSpPr>
        <p:spPr/>
        <p:txBody>
          <a:bodyPr/>
          <a:lstStyle/>
          <a:p>
            <a:fld id="{E0C91E90-F169-744F-A333-0E703F90B7E1}" type="slidenum">
              <a:rPr lang="en-US" smtClean="0"/>
              <a:pPr/>
              <a:t>14</a:t>
            </a:fld>
            <a:endParaRPr lang="en-US"/>
          </a:p>
        </p:txBody>
      </p:sp>
    </p:spTree>
    <p:extLst>
      <p:ext uri="{BB962C8B-B14F-4D97-AF65-F5344CB8AC3E}">
        <p14:creationId xmlns="" xmlns:p14="http://schemas.microsoft.com/office/powerpoint/2010/main" val="2034260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We need to think about “tools of the job”, like equipment &amp; supplies, as not just essential for patient care, but also for provider motivation</a:t>
            </a:r>
          </a:p>
          <a:p>
            <a:endParaRPr lang="en-US" dirty="0"/>
          </a:p>
        </p:txBody>
      </p:sp>
      <p:sp>
        <p:nvSpPr>
          <p:cNvPr id="4" name="Slide Number Placeholder 3"/>
          <p:cNvSpPr>
            <a:spLocks noGrp="1"/>
          </p:cNvSpPr>
          <p:nvPr>
            <p:ph type="sldNum" sz="quarter" idx="10"/>
          </p:nvPr>
        </p:nvSpPr>
        <p:spPr/>
        <p:txBody>
          <a:bodyPr/>
          <a:lstStyle/>
          <a:p>
            <a:fld id="{E0C91E90-F169-744F-A333-0E703F90B7E1}" type="slidenum">
              <a:rPr lang="en-US" smtClean="0"/>
              <a:pPr/>
              <a:t>15</a:t>
            </a:fld>
            <a:endParaRPr lang="en-US"/>
          </a:p>
        </p:txBody>
      </p:sp>
    </p:spTree>
    <p:extLst>
      <p:ext uri="{BB962C8B-B14F-4D97-AF65-F5344CB8AC3E}">
        <p14:creationId xmlns="" xmlns:p14="http://schemas.microsoft.com/office/powerpoint/2010/main" val="109891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FBC4CBC3-42F8-F64E-A78A-6F79390A0895}" type="datetime1">
              <a:rPr lang="en-US" smtClean="0"/>
              <a:pPr/>
              <a:t>7/2/2013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6F347716-92F1-F849-8D5E-E72456B120B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D90AB57-11EB-1646-9EA0-0F53575AB710}" type="datetime1">
              <a:rPr lang="en-US" smtClean="0"/>
              <a:pPr/>
              <a:t>7/2/2013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6F347716-92F1-F849-8D5E-E72456B120B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C17361B-BACB-B740-B57D-D6896D4FA968}" type="datetime1">
              <a:rPr lang="en-US" smtClean="0"/>
              <a:pPr/>
              <a:t>7/2/2013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6F347716-92F1-F849-8D5E-E72456B120B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981200"/>
            <a:ext cx="3810000" cy="4114800"/>
          </a:xfrm>
        </p:spPr>
        <p:txBody>
          <a:bodyPr/>
          <a:lstStyle/>
          <a:p>
            <a:r>
              <a:rPr lang="en-US" smtClean="0"/>
              <a:t>Click icon to add chart</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fld id="{220F1BB8-080D-034F-9ACF-98ADD68D233E}" type="datetime1">
              <a:rPr lang="en-US" smtClean="0"/>
              <a:pPr/>
              <a:t>7/2/2013</a:t>
            </a:fld>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smtClean="0"/>
            </a:lvl1pPr>
          </a:lstStyle>
          <a:p>
            <a:fld id="{6F347716-92F1-F849-8D5E-E72456B120B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fld id="{EC1FFEC5-8A42-E54B-A2A9-D3AC9C04A67A}" type="datetime1">
              <a:rPr lang="en-US" smtClean="0"/>
              <a:pPr/>
              <a:t>7/2/2013</a:t>
            </a:fld>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smtClean="0"/>
            </a:lvl1pPr>
          </a:lstStyle>
          <a:p>
            <a:fld id="{6F347716-92F1-F849-8D5E-E72456B120B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BD236F5-4550-054B-955E-DA9632E35603}" type="datetime1">
              <a:rPr lang="en-US" smtClean="0"/>
              <a:pPr/>
              <a:t>7/2/2013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6F347716-92F1-F849-8D5E-E72456B120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741B3EC-206F-9C42-8463-CC5EFECD6BBD}" type="datetime1">
              <a:rPr lang="en-US" smtClean="0"/>
              <a:pPr/>
              <a:t>7/2/2013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6F347716-92F1-F849-8D5E-E72456B120B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31236225-A5C4-3746-8E98-D6B358DC91D4}" type="datetime1">
              <a:rPr lang="en-US" smtClean="0"/>
              <a:pPr/>
              <a:t>7/2/2013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6F347716-92F1-F849-8D5E-E72456B120B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F5234943-700A-0D40-BB38-4A2C954AFAFF}" type="datetime1">
              <a:rPr lang="en-US" smtClean="0"/>
              <a:pPr/>
              <a:t>7/2/2013</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smtClean="0"/>
            </a:lvl1pPr>
          </a:lstStyle>
          <a:p>
            <a:fld id="{6F347716-92F1-F849-8D5E-E72456B120B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F16C8A94-24AE-B94D-8FD8-93997C0AA58E}" type="datetime1">
              <a:rPr lang="en-US" smtClean="0"/>
              <a:pPr/>
              <a:t>7/2/2013</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smtClean="0"/>
            </a:lvl1pPr>
          </a:lstStyle>
          <a:p>
            <a:fld id="{6F347716-92F1-F849-8D5E-E72456B120B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F6A203FC-F7E9-8648-B0CE-39B1B5846244}" type="datetime1">
              <a:rPr lang="en-US" smtClean="0"/>
              <a:pPr/>
              <a:t>7/2/2013</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smtClean="0"/>
            </a:lvl1pPr>
          </a:lstStyle>
          <a:p>
            <a:fld id="{6F347716-92F1-F849-8D5E-E72456B120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6E8FD6DC-8FA6-8942-83A6-A9D0CF03BFBA}" type="datetime1">
              <a:rPr lang="en-US" smtClean="0"/>
              <a:pPr/>
              <a:t>7/2/2013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6F347716-92F1-F849-8D5E-E72456B120B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95D4893-E95B-B946-A8EB-BD277CECAA5B}" type="datetime1">
              <a:rPr lang="en-US" smtClean="0"/>
              <a:pPr/>
              <a:t>7/2/2013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6F347716-92F1-F849-8D5E-E72456B120B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mn-lt"/>
              </a:defRPr>
            </a:lvl1pPr>
          </a:lstStyle>
          <a:p>
            <a:fld id="{9BDA8691-FED3-E54E-AD81-53BB182836C2}" type="datetime1">
              <a:rPr lang="en-US" smtClean="0"/>
              <a:pPr/>
              <a:t>7/2/2013</a:t>
            </a:fld>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mn-lt"/>
              </a:defRPr>
            </a:lvl1pPr>
          </a:lstStyle>
          <a:p>
            <a:fld id="{6F347716-92F1-F849-8D5E-E72456B120B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Lst>
  <p:hf hdr="0" ftr="0" dt="0"/>
  <p:txStyles>
    <p:titleStyle>
      <a:lvl1pPr algn="ctr" rtl="0" eaLnBrk="1" fontAlgn="base" hangingPunct="1">
        <a:spcBef>
          <a:spcPct val="0"/>
        </a:spcBef>
        <a:spcAft>
          <a:spcPct val="0"/>
        </a:spcAft>
        <a:defRPr sz="4400">
          <a:solidFill>
            <a:srgbClr val="628400"/>
          </a:solidFill>
          <a:latin typeface="+mj-lt"/>
          <a:ea typeface="+mj-ea"/>
          <a:cs typeface="+mj-cs"/>
        </a:defRPr>
      </a:lvl1pPr>
      <a:lvl2pPr algn="ctr" rtl="0" eaLnBrk="1" fontAlgn="base" hangingPunct="1">
        <a:spcBef>
          <a:spcPct val="0"/>
        </a:spcBef>
        <a:spcAft>
          <a:spcPct val="0"/>
        </a:spcAft>
        <a:defRPr sz="4400">
          <a:solidFill>
            <a:srgbClr val="628400"/>
          </a:solidFill>
          <a:latin typeface="Times New Roman" charset="0"/>
          <a:ea typeface="ＭＳ Ｐゴシック" charset="-128"/>
          <a:cs typeface="ＭＳ Ｐゴシック" charset="-128"/>
        </a:defRPr>
      </a:lvl2pPr>
      <a:lvl3pPr algn="ctr" rtl="0" eaLnBrk="1" fontAlgn="base" hangingPunct="1">
        <a:spcBef>
          <a:spcPct val="0"/>
        </a:spcBef>
        <a:spcAft>
          <a:spcPct val="0"/>
        </a:spcAft>
        <a:defRPr sz="4400">
          <a:solidFill>
            <a:srgbClr val="628400"/>
          </a:solidFill>
          <a:latin typeface="Times New Roman" charset="0"/>
          <a:ea typeface="ＭＳ Ｐゴシック" charset="-128"/>
          <a:cs typeface="ＭＳ Ｐゴシック" charset="-128"/>
        </a:defRPr>
      </a:lvl3pPr>
      <a:lvl4pPr algn="ctr" rtl="0" eaLnBrk="1" fontAlgn="base" hangingPunct="1">
        <a:spcBef>
          <a:spcPct val="0"/>
        </a:spcBef>
        <a:spcAft>
          <a:spcPct val="0"/>
        </a:spcAft>
        <a:defRPr sz="4400">
          <a:solidFill>
            <a:srgbClr val="628400"/>
          </a:solidFill>
          <a:latin typeface="Times New Roman" charset="0"/>
          <a:ea typeface="ＭＳ Ｐゴシック" charset="-128"/>
          <a:cs typeface="ＭＳ Ｐゴシック" charset="-128"/>
        </a:defRPr>
      </a:lvl4pPr>
      <a:lvl5pPr algn="ctr" rtl="0" eaLnBrk="1" fontAlgn="base" hangingPunct="1">
        <a:spcBef>
          <a:spcPct val="0"/>
        </a:spcBef>
        <a:spcAft>
          <a:spcPct val="0"/>
        </a:spcAft>
        <a:defRPr sz="4400">
          <a:solidFill>
            <a:srgbClr val="628400"/>
          </a:solidFill>
          <a:latin typeface="Times New Roman" charset="0"/>
          <a:ea typeface="ＭＳ Ｐゴシック" charset="-128"/>
          <a:cs typeface="ＭＳ Ｐゴシック" charset="-128"/>
        </a:defRPr>
      </a:lvl5pPr>
      <a:lvl6pPr marL="457200" algn="ctr" rtl="0" eaLnBrk="1" fontAlgn="base" hangingPunct="1">
        <a:spcBef>
          <a:spcPct val="0"/>
        </a:spcBef>
        <a:spcAft>
          <a:spcPct val="0"/>
        </a:spcAft>
        <a:defRPr sz="4400">
          <a:solidFill>
            <a:srgbClr val="628400"/>
          </a:solidFill>
          <a:latin typeface="Times New Roman" charset="0"/>
          <a:ea typeface="ＭＳ Ｐゴシック" charset="-128"/>
          <a:cs typeface="ＭＳ Ｐゴシック" charset="-128"/>
        </a:defRPr>
      </a:lvl6pPr>
      <a:lvl7pPr marL="914400" algn="ctr" rtl="0" eaLnBrk="1" fontAlgn="base" hangingPunct="1">
        <a:spcBef>
          <a:spcPct val="0"/>
        </a:spcBef>
        <a:spcAft>
          <a:spcPct val="0"/>
        </a:spcAft>
        <a:defRPr sz="4400">
          <a:solidFill>
            <a:srgbClr val="628400"/>
          </a:solidFill>
          <a:latin typeface="Times New Roman" charset="0"/>
          <a:ea typeface="ＭＳ Ｐゴシック" charset="-128"/>
          <a:cs typeface="ＭＳ Ｐゴシック" charset="-128"/>
        </a:defRPr>
      </a:lvl7pPr>
      <a:lvl8pPr marL="1371600" algn="ctr" rtl="0" eaLnBrk="1" fontAlgn="base" hangingPunct="1">
        <a:spcBef>
          <a:spcPct val="0"/>
        </a:spcBef>
        <a:spcAft>
          <a:spcPct val="0"/>
        </a:spcAft>
        <a:defRPr sz="4400">
          <a:solidFill>
            <a:srgbClr val="628400"/>
          </a:solidFill>
          <a:latin typeface="Times New Roman" charset="0"/>
          <a:ea typeface="ＭＳ Ｐゴシック" charset="-128"/>
          <a:cs typeface="ＭＳ Ｐゴシック" charset="-128"/>
        </a:defRPr>
      </a:lvl8pPr>
      <a:lvl9pPr marL="1828800" algn="ctr" rtl="0" eaLnBrk="1" fontAlgn="base" hangingPunct="1">
        <a:spcBef>
          <a:spcPct val="0"/>
        </a:spcBef>
        <a:spcAft>
          <a:spcPct val="0"/>
        </a:spcAft>
        <a:defRPr sz="4400">
          <a:solidFill>
            <a:srgbClr val="628400"/>
          </a:solidFill>
          <a:latin typeface="Times New Roman" charset="0"/>
          <a:ea typeface="ＭＳ Ｐゴシック" charset="-128"/>
          <a:cs typeface="ＭＳ Ｐゴシック" charset="-128"/>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HEALTHWORKERS MOTIVATION-RETENTION</a:t>
            </a:r>
            <a:endParaRPr lang="en-US" dirty="0"/>
          </a:p>
        </p:txBody>
      </p:sp>
      <p:sp>
        <p:nvSpPr>
          <p:cNvPr id="3" name="Subtitle 2"/>
          <p:cNvSpPr>
            <a:spLocks noGrp="1"/>
          </p:cNvSpPr>
          <p:nvPr>
            <p:ph type="subTitle" idx="1"/>
          </p:nvPr>
        </p:nvSpPr>
        <p:spPr/>
        <p:txBody>
          <a:bodyPr/>
          <a:lstStyle/>
          <a:p>
            <a:r>
              <a:rPr lang="en-US" dirty="0" smtClean="0"/>
              <a:t>Dr </a:t>
            </a:r>
            <a:r>
              <a:rPr lang="en-US" dirty="0" err="1" smtClean="0"/>
              <a:t>G.Mbaruku</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82600"/>
            <a:ext cx="7772400" cy="1143000"/>
          </a:xfrm>
        </p:spPr>
        <p:txBody>
          <a:bodyPr/>
          <a:lstStyle/>
          <a:p>
            <a:r>
              <a:rPr lang="en-US" dirty="0" smtClean="0"/>
              <a:t>Provider Characteristics</a:t>
            </a:r>
            <a:endParaRPr lang="en-US" dirty="0"/>
          </a:p>
        </p:txBody>
      </p:sp>
      <p:sp>
        <p:nvSpPr>
          <p:cNvPr id="4" name="Slide Number Placeholder 3"/>
          <p:cNvSpPr>
            <a:spLocks noGrp="1"/>
          </p:cNvSpPr>
          <p:nvPr>
            <p:ph type="sldNum" sz="quarter" idx="12"/>
          </p:nvPr>
        </p:nvSpPr>
        <p:spPr/>
        <p:txBody>
          <a:bodyPr/>
          <a:lstStyle/>
          <a:p>
            <a:fld id="{6F347716-92F1-F849-8D5E-E72456B120BE}" type="slidenum">
              <a:rPr lang="en-US" smtClean="0"/>
              <a:pPr/>
              <a:t>9</a:t>
            </a:fld>
            <a:endParaRPr lang="en-US"/>
          </a:p>
        </p:txBody>
      </p:sp>
      <p:graphicFrame>
        <p:nvGraphicFramePr>
          <p:cNvPr id="6" name="Object 5"/>
          <p:cNvGraphicFramePr>
            <a:graphicFrameLocks noChangeAspect="1"/>
          </p:cNvGraphicFramePr>
          <p:nvPr>
            <p:extLst>
              <p:ext uri="{D42A27DB-BD31-4B8C-83A1-F6EECF244321}">
                <p14:modId xmlns="" xmlns:p14="http://schemas.microsoft.com/office/powerpoint/2010/main" val="388279178"/>
              </p:ext>
            </p:extLst>
          </p:nvPr>
        </p:nvGraphicFramePr>
        <p:xfrm>
          <a:off x="2082800" y="1587499"/>
          <a:ext cx="4724400" cy="5077927"/>
        </p:xfrm>
        <a:graphic>
          <a:graphicData uri="http://schemas.openxmlformats.org/presentationml/2006/ole">
            <p:oleObj spid="_x0000_s2073" name="Worksheet" r:id="rId3" imgW="3733663" imgH="4013052" progId="Excel.Sheet.12">
              <p:embed/>
            </p:oleObj>
          </a:graphicData>
        </a:graphic>
      </p:graphicFrame>
    </p:spTree>
    <p:extLst>
      <p:ext uri="{BB962C8B-B14F-4D97-AF65-F5344CB8AC3E}">
        <p14:creationId xmlns="" xmlns:p14="http://schemas.microsoft.com/office/powerpoint/2010/main" val="22669754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Proportion of providers who strongly agreed with the statement (n=70</a:t>
            </a:r>
            <a:r>
              <a:rPr lang="en-US" sz="4000" dirty="0" smtClean="0"/>
              <a:t>)</a:t>
            </a:r>
            <a:endParaRPr lang="en-US" sz="4000" dirty="0"/>
          </a:p>
        </p:txBody>
      </p:sp>
      <p:sp>
        <p:nvSpPr>
          <p:cNvPr id="4" name="Slide Number Placeholder 3"/>
          <p:cNvSpPr>
            <a:spLocks noGrp="1"/>
          </p:cNvSpPr>
          <p:nvPr>
            <p:ph type="sldNum" sz="quarter" idx="12"/>
          </p:nvPr>
        </p:nvSpPr>
        <p:spPr/>
        <p:txBody>
          <a:bodyPr/>
          <a:lstStyle/>
          <a:p>
            <a:fld id="{6F347716-92F1-F849-8D5E-E72456B120BE}" type="slidenum">
              <a:rPr lang="en-US" smtClean="0"/>
              <a:pPr/>
              <a:t>10</a:t>
            </a:fld>
            <a:endParaRPr lang="en-US"/>
          </a:p>
        </p:txBody>
      </p:sp>
      <p:graphicFrame>
        <p:nvGraphicFramePr>
          <p:cNvPr id="7" name="Content Placeholder 6"/>
          <p:cNvGraphicFramePr>
            <a:graphicFrameLocks noGrp="1"/>
          </p:cNvGraphicFramePr>
          <p:nvPr>
            <p:ph idx="1"/>
            <p:extLst>
              <p:ext uri="{D42A27DB-BD31-4B8C-83A1-F6EECF244321}">
                <p14:modId xmlns="" xmlns:p14="http://schemas.microsoft.com/office/powerpoint/2010/main" val="278516674"/>
              </p:ext>
            </p:extLst>
          </p:nvPr>
        </p:nvGraphicFramePr>
        <p:xfrm>
          <a:off x="328849" y="1981199"/>
          <a:ext cx="8344804" cy="448272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 xmlns:p14="http://schemas.microsoft.com/office/powerpoint/2010/main" val="19689951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82600"/>
            <a:ext cx="7772400" cy="1143000"/>
          </a:xfrm>
        </p:spPr>
        <p:txBody>
          <a:bodyPr/>
          <a:lstStyle/>
          <a:p>
            <a:r>
              <a:rPr lang="en-US" dirty="0" smtClean="0"/>
              <a:t>Two Themes (subscales) arose from PCA</a:t>
            </a:r>
            <a:endParaRPr lang="en-US" dirty="0"/>
          </a:p>
        </p:txBody>
      </p:sp>
      <p:sp>
        <p:nvSpPr>
          <p:cNvPr id="4" name="Slide Number Placeholder 3"/>
          <p:cNvSpPr>
            <a:spLocks noGrp="1"/>
          </p:cNvSpPr>
          <p:nvPr>
            <p:ph type="sldNum" sz="quarter" idx="12"/>
          </p:nvPr>
        </p:nvSpPr>
        <p:spPr/>
        <p:txBody>
          <a:bodyPr/>
          <a:lstStyle/>
          <a:p>
            <a:fld id="{6F347716-92F1-F849-8D5E-E72456B120BE}" type="slidenum">
              <a:rPr lang="en-US" smtClean="0"/>
              <a:pPr/>
              <a:t>11</a:t>
            </a:fld>
            <a:endParaRPr lang="en-US" dirty="0"/>
          </a:p>
        </p:txBody>
      </p:sp>
      <p:graphicFrame>
        <p:nvGraphicFramePr>
          <p:cNvPr id="7" name="Table 6"/>
          <p:cNvGraphicFramePr>
            <a:graphicFrameLocks noGrp="1"/>
          </p:cNvGraphicFramePr>
          <p:nvPr>
            <p:extLst>
              <p:ext uri="{D42A27DB-BD31-4B8C-83A1-F6EECF244321}">
                <p14:modId xmlns="" xmlns:p14="http://schemas.microsoft.com/office/powerpoint/2010/main" val="2800337258"/>
              </p:ext>
            </p:extLst>
          </p:nvPr>
        </p:nvGraphicFramePr>
        <p:xfrm>
          <a:off x="583743" y="1657001"/>
          <a:ext cx="7772399" cy="2593771"/>
        </p:xfrm>
        <a:graphic>
          <a:graphicData uri="http://schemas.openxmlformats.org/drawingml/2006/table">
            <a:tbl>
              <a:tblPr/>
              <a:tblGrid>
                <a:gridCol w="208581"/>
                <a:gridCol w="6674603"/>
                <a:gridCol w="889215"/>
              </a:tblGrid>
              <a:tr h="757480">
                <a:tc>
                  <a:txBody>
                    <a:bodyPr/>
                    <a:lstStyle/>
                    <a:p>
                      <a:pPr algn="l" fontAlgn="b"/>
                      <a:endParaRPr lang="en-US" sz="1600" b="0" i="0" u="none" strike="noStrike">
                        <a:solidFill>
                          <a:srgbClr val="000000"/>
                        </a:solidFill>
                        <a:effectLst/>
                        <a:latin typeface="Calibri"/>
                      </a:endParaRPr>
                    </a:p>
                  </a:txBody>
                  <a:tcPr marL="10978" marR="10978" marT="10978" marB="0" anchor="b">
                    <a:lnL>
                      <a:noFill/>
                    </a:lnL>
                    <a:lnR>
                      <a:noFill/>
                    </a:lnR>
                    <a:lnT>
                      <a:noFill/>
                    </a:lnT>
                    <a:lnB>
                      <a:noFill/>
                    </a:lnB>
                  </a:tcPr>
                </a:tc>
                <a:tc>
                  <a:txBody>
                    <a:bodyPr/>
                    <a:lstStyle/>
                    <a:p>
                      <a:pPr algn="l" fontAlgn="b"/>
                      <a:endParaRPr lang="en-US" sz="1600" b="0" i="0" u="none" strike="noStrike">
                        <a:solidFill>
                          <a:srgbClr val="000000"/>
                        </a:solidFill>
                        <a:effectLst/>
                        <a:latin typeface="Calibri"/>
                      </a:endParaRPr>
                    </a:p>
                  </a:txBody>
                  <a:tcPr marL="10978" marR="10978" marT="10978"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 Strongly agreed, % (No.)</a:t>
                      </a:r>
                    </a:p>
                  </a:txBody>
                  <a:tcPr marL="10978" marR="10978" marT="10978" marB="0" anchor="b">
                    <a:lnL>
                      <a:noFill/>
                    </a:lnL>
                    <a:lnR>
                      <a:noFill/>
                    </a:lnR>
                    <a:lnT>
                      <a:noFill/>
                    </a:lnT>
                    <a:lnB>
                      <a:noFill/>
                    </a:lnB>
                  </a:tcPr>
                </a:tc>
              </a:tr>
              <a:tr h="307383">
                <a:tc gridSpan="2">
                  <a:txBody>
                    <a:bodyPr/>
                    <a:lstStyle/>
                    <a:p>
                      <a:pPr algn="l" fontAlgn="b"/>
                      <a:r>
                        <a:rPr lang="en-US" sz="1900" b="1" i="0" u="none" strike="noStrike">
                          <a:solidFill>
                            <a:srgbClr val="000000"/>
                          </a:solidFill>
                          <a:effectLst/>
                          <a:latin typeface="Calibri"/>
                        </a:rPr>
                        <a:t>1: Tools to get the job done (Explains 31.7% of variance)</a:t>
                      </a:r>
                    </a:p>
                  </a:txBody>
                  <a:tcPr marL="10978" marR="10978" marT="10978" marB="0" anchor="b">
                    <a:lnL>
                      <a:noFill/>
                    </a:lnL>
                    <a:lnR>
                      <a:noFill/>
                    </a:lnR>
                    <a:lnT>
                      <a:noFill/>
                    </a:lnT>
                    <a:lnB>
                      <a:noFill/>
                    </a:lnB>
                  </a:tcPr>
                </a:tc>
                <a:tc hMerge="1">
                  <a:txBody>
                    <a:bodyPr/>
                    <a:lstStyle/>
                    <a:p>
                      <a:endParaRPr lang="en-US"/>
                    </a:p>
                  </a:txBody>
                  <a:tcPr/>
                </a:tc>
                <a:tc>
                  <a:txBody>
                    <a:bodyPr/>
                    <a:lstStyle/>
                    <a:p>
                      <a:pPr algn="l" fontAlgn="b"/>
                      <a:endParaRPr lang="en-US" sz="1600" b="0" i="0" u="none" strike="noStrike">
                        <a:solidFill>
                          <a:srgbClr val="000000"/>
                        </a:solidFill>
                        <a:effectLst/>
                        <a:latin typeface="Calibri"/>
                      </a:endParaRPr>
                    </a:p>
                  </a:txBody>
                  <a:tcPr marL="10978" marR="10978" marT="10978" marB="0" anchor="b">
                    <a:lnL>
                      <a:noFill/>
                    </a:lnL>
                    <a:lnR>
                      <a:noFill/>
                    </a:lnR>
                    <a:lnT>
                      <a:noFill/>
                    </a:lnT>
                    <a:lnB>
                      <a:noFill/>
                    </a:lnB>
                  </a:tcPr>
                </a:tc>
              </a:tr>
              <a:tr h="252493">
                <a:tc>
                  <a:txBody>
                    <a:bodyPr/>
                    <a:lstStyle/>
                    <a:p>
                      <a:pPr algn="l" fontAlgn="b"/>
                      <a:endParaRPr lang="en-US" sz="1600" b="0" i="0" u="none" strike="noStrike">
                        <a:solidFill>
                          <a:srgbClr val="000000"/>
                        </a:solidFill>
                        <a:effectLst/>
                        <a:latin typeface="Calibri"/>
                      </a:endParaRPr>
                    </a:p>
                  </a:txBody>
                  <a:tcPr marL="10978" marR="10978" marT="10978"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Consistent availability of supplies and medications to perform my duties</a:t>
                      </a:r>
                    </a:p>
                  </a:txBody>
                  <a:tcPr marL="10978" marR="10978" marT="10978" marB="0" anchor="b">
                    <a:lnL>
                      <a:noFill/>
                    </a:lnL>
                    <a:lnR>
                      <a:noFill/>
                    </a:lnR>
                    <a:lnT>
                      <a:noFill/>
                    </a:lnT>
                    <a:lnB>
                      <a:noFill/>
                    </a:lnB>
                  </a:tcPr>
                </a:tc>
                <a:tc>
                  <a:txBody>
                    <a:bodyPr/>
                    <a:lstStyle/>
                    <a:p>
                      <a:pPr algn="r" fontAlgn="b"/>
                      <a:r>
                        <a:rPr lang="en-US" sz="1600" b="0" i="0" u="none" strike="noStrike">
                          <a:solidFill>
                            <a:srgbClr val="000000"/>
                          </a:solidFill>
                          <a:effectLst/>
                          <a:latin typeface="Calibri"/>
                        </a:rPr>
                        <a:t>7.9 (5)</a:t>
                      </a:r>
                    </a:p>
                  </a:txBody>
                  <a:tcPr marL="10978" marR="10978" marT="10978" marB="0" anchor="b">
                    <a:lnL>
                      <a:noFill/>
                    </a:lnL>
                    <a:lnR>
                      <a:noFill/>
                    </a:lnR>
                    <a:lnT>
                      <a:noFill/>
                    </a:lnT>
                    <a:lnB>
                      <a:noFill/>
                    </a:lnB>
                  </a:tcPr>
                </a:tc>
              </a:tr>
              <a:tr h="252493">
                <a:tc>
                  <a:txBody>
                    <a:bodyPr/>
                    <a:lstStyle/>
                    <a:p>
                      <a:pPr algn="l" fontAlgn="b"/>
                      <a:endParaRPr lang="en-US" sz="1600" b="0" i="0" u="none" strike="noStrike">
                        <a:solidFill>
                          <a:srgbClr val="000000"/>
                        </a:solidFill>
                        <a:effectLst/>
                        <a:latin typeface="Calibri"/>
                      </a:endParaRPr>
                    </a:p>
                  </a:txBody>
                  <a:tcPr marL="10978" marR="10978" marT="10978"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I am satisfied with my pay compared to similar jobs in other organisations.</a:t>
                      </a:r>
                    </a:p>
                  </a:txBody>
                  <a:tcPr marL="10978" marR="10978" marT="10978" marB="0" anchor="b">
                    <a:lnL>
                      <a:noFill/>
                    </a:lnL>
                    <a:lnR>
                      <a:noFill/>
                    </a:lnR>
                    <a:lnT>
                      <a:noFill/>
                    </a:lnT>
                    <a:lnB>
                      <a:noFill/>
                    </a:lnB>
                    <a:solidFill>
                      <a:srgbClr val="D9D9D9"/>
                    </a:solidFill>
                  </a:tcPr>
                </a:tc>
                <a:tc>
                  <a:txBody>
                    <a:bodyPr/>
                    <a:lstStyle/>
                    <a:p>
                      <a:pPr algn="r" fontAlgn="b"/>
                      <a:r>
                        <a:rPr lang="en-US" sz="1600" b="0" i="0" u="none" strike="noStrike">
                          <a:solidFill>
                            <a:srgbClr val="000000"/>
                          </a:solidFill>
                          <a:effectLst/>
                          <a:latin typeface="Calibri"/>
                        </a:rPr>
                        <a:t>9.5 (6)</a:t>
                      </a:r>
                    </a:p>
                  </a:txBody>
                  <a:tcPr marL="10978" marR="10978" marT="10978" marB="0" anchor="b">
                    <a:lnL>
                      <a:noFill/>
                    </a:lnL>
                    <a:lnR>
                      <a:noFill/>
                    </a:lnR>
                    <a:lnT>
                      <a:noFill/>
                    </a:lnT>
                    <a:lnB>
                      <a:noFill/>
                    </a:lnB>
                    <a:solidFill>
                      <a:srgbClr val="D9D9D9"/>
                    </a:solidFill>
                  </a:tcPr>
                </a:tc>
              </a:tr>
              <a:tr h="252493">
                <a:tc>
                  <a:txBody>
                    <a:bodyPr/>
                    <a:lstStyle/>
                    <a:p>
                      <a:pPr algn="l" fontAlgn="b"/>
                      <a:endParaRPr lang="en-US" sz="1600" b="0" i="0" u="none" strike="noStrike">
                        <a:solidFill>
                          <a:srgbClr val="000000"/>
                        </a:solidFill>
                        <a:effectLst/>
                        <a:latin typeface="Calibri"/>
                      </a:endParaRPr>
                    </a:p>
                  </a:txBody>
                  <a:tcPr marL="10978" marR="10978" marT="10978"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Enough staff to provide quality patient care </a:t>
                      </a:r>
                    </a:p>
                  </a:txBody>
                  <a:tcPr marL="10978" marR="10978" marT="10978" marB="0" anchor="b">
                    <a:lnL>
                      <a:noFill/>
                    </a:lnL>
                    <a:lnR>
                      <a:noFill/>
                    </a:lnR>
                    <a:lnT>
                      <a:noFill/>
                    </a:lnT>
                    <a:lnB>
                      <a:noFill/>
                    </a:lnB>
                  </a:tcPr>
                </a:tc>
                <a:tc>
                  <a:txBody>
                    <a:bodyPr/>
                    <a:lstStyle/>
                    <a:p>
                      <a:pPr algn="r" fontAlgn="b"/>
                      <a:r>
                        <a:rPr lang="en-US" sz="1600" b="0" i="0" u="none" strike="noStrike">
                          <a:solidFill>
                            <a:srgbClr val="000000"/>
                          </a:solidFill>
                          <a:effectLst/>
                          <a:latin typeface="Calibri"/>
                        </a:rPr>
                        <a:t>12.7 (8)</a:t>
                      </a:r>
                    </a:p>
                  </a:txBody>
                  <a:tcPr marL="10978" marR="10978" marT="10978" marB="0" anchor="b">
                    <a:lnL>
                      <a:noFill/>
                    </a:lnL>
                    <a:lnR>
                      <a:noFill/>
                    </a:lnR>
                    <a:lnT>
                      <a:noFill/>
                    </a:lnT>
                    <a:lnB>
                      <a:noFill/>
                    </a:lnB>
                  </a:tcPr>
                </a:tc>
              </a:tr>
              <a:tr h="252493">
                <a:tc>
                  <a:txBody>
                    <a:bodyPr/>
                    <a:lstStyle/>
                    <a:p>
                      <a:pPr algn="l" fontAlgn="b"/>
                      <a:endParaRPr lang="en-US" sz="1600" b="0" i="0" u="none" strike="noStrike">
                        <a:solidFill>
                          <a:srgbClr val="000000"/>
                        </a:solidFill>
                        <a:effectLst/>
                        <a:latin typeface="Calibri"/>
                      </a:endParaRPr>
                    </a:p>
                  </a:txBody>
                  <a:tcPr marL="10978" marR="10978" marT="10978"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Enough staff to get the work done</a:t>
                      </a:r>
                    </a:p>
                  </a:txBody>
                  <a:tcPr marL="10978" marR="10978" marT="10978" marB="0" anchor="b">
                    <a:lnL>
                      <a:noFill/>
                    </a:lnL>
                    <a:lnR>
                      <a:noFill/>
                    </a:lnR>
                    <a:lnT>
                      <a:noFill/>
                    </a:lnT>
                    <a:lnB>
                      <a:noFill/>
                    </a:lnB>
                    <a:solidFill>
                      <a:srgbClr val="D9D9D9"/>
                    </a:solidFill>
                  </a:tcPr>
                </a:tc>
                <a:tc>
                  <a:txBody>
                    <a:bodyPr/>
                    <a:lstStyle/>
                    <a:p>
                      <a:pPr algn="r" fontAlgn="b"/>
                      <a:r>
                        <a:rPr lang="en-US" sz="1600" b="0" i="0" u="none" strike="noStrike">
                          <a:solidFill>
                            <a:srgbClr val="000000"/>
                          </a:solidFill>
                          <a:effectLst/>
                          <a:latin typeface="Calibri"/>
                        </a:rPr>
                        <a:t>6.3 (4)</a:t>
                      </a:r>
                    </a:p>
                  </a:txBody>
                  <a:tcPr marL="10978" marR="10978" marT="10978" marB="0" anchor="b">
                    <a:lnL>
                      <a:noFill/>
                    </a:lnL>
                    <a:lnR>
                      <a:noFill/>
                    </a:lnR>
                    <a:lnT>
                      <a:noFill/>
                    </a:lnT>
                    <a:lnB>
                      <a:noFill/>
                    </a:lnB>
                    <a:solidFill>
                      <a:srgbClr val="D9D9D9"/>
                    </a:solidFill>
                  </a:tcPr>
                </a:tc>
              </a:tr>
              <a:tr h="252493">
                <a:tc>
                  <a:txBody>
                    <a:bodyPr/>
                    <a:lstStyle/>
                    <a:p>
                      <a:pPr algn="l" fontAlgn="b"/>
                      <a:endParaRPr lang="en-US" sz="1600" b="0" i="0" u="none" strike="noStrike">
                        <a:solidFill>
                          <a:srgbClr val="000000"/>
                        </a:solidFill>
                        <a:effectLst/>
                        <a:latin typeface="Calibri"/>
                      </a:endParaRPr>
                    </a:p>
                  </a:txBody>
                  <a:tcPr marL="10978" marR="10978" marT="10978"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I feel that my workload is manageable (not too heavy)</a:t>
                      </a:r>
                    </a:p>
                  </a:txBody>
                  <a:tcPr marL="10978" marR="10978" marT="10978" marB="0" anchor="b">
                    <a:lnL>
                      <a:noFill/>
                    </a:lnL>
                    <a:lnR>
                      <a:noFill/>
                    </a:lnR>
                    <a:lnT>
                      <a:noFill/>
                    </a:lnT>
                    <a:lnB>
                      <a:noFill/>
                    </a:lnB>
                  </a:tcPr>
                </a:tc>
                <a:tc>
                  <a:txBody>
                    <a:bodyPr/>
                    <a:lstStyle/>
                    <a:p>
                      <a:pPr algn="r" fontAlgn="b"/>
                      <a:r>
                        <a:rPr lang="en-US" sz="1600" b="0" i="0" u="none" strike="noStrike">
                          <a:solidFill>
                            <a:srgbClr val="000000"/>
                          </a:solidFill>
                          <a:effectLst/>
                          <a:latin typeface="Calibri"/>
                        </a:rPr>
                        <a:t>28.6 (18)</a:t>
                      </a:r>
                    </a:p>
                  </a:txBody>
                  <a:tcPr marL="10978" marR="10978" marT="10978" marB="0" anchor="b">
                    <a:lnL>
                      <a:noFill/>
                    </a:lnL>
                    <a:lnR>
                      <a:noFill/>
                    </a:lnR>
                    <a:lnT>
                      <a:noFill/>
                    </a:lnT>
                    <a:lnB>
                      <a:noFill/>
                    </a:lnB>
                  </a:tcPr>
                </a:tc>
              </a:tr>
              <a:tr h="252493">
                <a:tc>
                  <a:txBody>
                    <a:bodyPr/>
                    <a:lstStyle/>
                    <a:p>
                      <a:pPr algn="l" fontAlgn="b"/>
                      <a:endParaRPr lang="en-US" sz="1600" b="0" i="0" u="none" strike="noStrike">
                        <a:solidFill>
                          <a:srgbClr val="000000"/>
                        </a:solidFill>
                        <a:effectLst/>
                        <a:latin typeface="Calibri"/>
                      </a:endParaRPr>
                    </a:p>
                  </a:txBody>
                  <a:tcPr marL="10978" marR="10978" marT="10978"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Functioning equipment and infrastructure to perform my duties</a:t>
                      </a:r>
                    </a:p>
                  </a:txBody>
                  <a:tcPr marL="10978" marR="10978" marT="10978" marB="0" anchor="b">
                    <a:lnL>
                      <a:noFill/>
                    </a:lnL>
                    <a:lnR>
                      <a:noFill/>
                    </a:lnR>
                    <a:lnT>
                      <a:noFill/>
                    </a:lnT>
                    <a:lnB>
                      <a:noFill/>
                    </a:lnB>
                    <a:solidFill>
                      <a:srgbClr val="D9D9D9"/>
                    </a:solidFill>
                  </a:tcPr>
                </a:tc>
                <a:tc>
                  <a:txBody>
                    <a:bodyPr/>
                    <a:lstStyle/>
                    <a:p>
                      <a:pPr algn="r" fontAlgn="b"/>
                      <a:r>
                        <a:rPr lang="en-US" sz="1600" b="0" i="0" u="none" strike="noStrike" dirty="0">
                          <a:solidFill>
                            <a:srgbClr val="000000"/>
                          </a:solidFill>
                          <a:effectLst/>
                          <a:latin typeface="Calibri"/>
                        </a:rPr>
                        <a:t>3.2 (2)</a:t>
                      </a:r>
                    </a:p>
                  </a:txBody>
                  <a:tcPr marL="10978" marR="10978" marT="10978" marB="0" anchor="b">
                    <a:lnL>
                      <a:noFill/>
                    </a:lnL>
                    <a:lnR>
                      <a:noFill/>
                    </a:lnR>
                    <a:lnT>
                      <a:noFill/>
                    </a:lnT>
                    <a:lnB>
                      <a:noFill/>
                    </a:lnB>
                    <a:solidFill>
                      <a:srgbClr val="D9D9D9"/>
                    </a:solidFill>
                  </a:tcPr>
                </a:tc>
              </a:tr>
            </a:tbl>
          </a:graphicData>
        </a:graphic>
      </p:graphicFrame>
      <p:graphicFrame>
        <p:nvGraphicFramePr>
          <p:cNvPr id="8" name="Table 7"/>
          <p:cNvGraphicFramePr>
            <a:graphicFrameLocks noGrp="1"/>
          </p:cNvGraphicFramePr>
          <p:nvPr>
            <p:extLst>
              <p:ext uri="{D42A27DB-BD31-4B8C-83A1-F6EECF244321}">
                <p14:modId xmlns="" xmlns:p14="http://schemas.microsoft.com/office/powerpoint/2010/main" val="4192350839"/>
              </p:ext>
            </p:extLst>
          </p:nvPr>
        </p:nvGraphicFramePr>
        <p:xfrm>
          <a:off x="583743" y="4420875"/>
          <a:ext cx="7772399" cy="2080131"/>
        </p:xfrm>
        <a:graphic>
          <a:graphicData uri="http://schemas.openxmlformats.org/drawingml/2006/table">
            <a:tbl>
              <a:tblPr/>
              <a:tblGrid>
                <a:gridCol w="208581"/>
                <a:gridCol w="6674603"/>
                <a:gridCol w="889215"/>
              </a:tblGrid>
              <a:tr h="307383">
                <a:tc gridSpan="3">
                  <a:txBody>
                    <a:bodyPr/>
                    <a:lstStyle/>
                    <a:p>
                      <a:pPr algn="l" fontAlgn="b"/>
                      <a:r>
                        <a:rPr lang="en-US" sz="1900" b="1" i="0" u="none" strike="noStrike">
                          <a:solidFill>
                            <a:srgbClr val="000000"/>
                          </a:solidFill>
                          <a:effectLst/>
                          <a:latin typeface="Calibri"/>
                        </a:rPr>
                        <a:t>2: Supportive interpersonal environment (Explains 21.5% of variance)</a:t>
                      </a:r>
                    </a:p>
                  </a:txBody>
                  <a:tcPr marL="10978" marR="10978" marT="10978" marB="0" anchor="b">
                    <a:lnL>
                      <a:noFill/>
                    </a:lnL>
                    <a:lnR>
                      <a:noFill/>
                    </a:lnR>
                    <a:lnT>
                      <a:noFill/>
                    </a:lnT>
                    <a:lnB>
                      <a:noFill/>
                    </a:lnB>
                  </a:tcPr>
                </a:tc>
                <a:tc hMerge="1">
                  <a:txBody>
                    <a:bodyPr/>
                    <a:lstStyle/>
                    <a:p>
                      <a:endParaRPr lang="en-US"/>
                    </a:p>
                  </a:txBody>
                  <a:tcPr/>
                </a:tc>
                <a:tc hMerge="1">
                  <a:txBody>
                    <a:bodyPr/>
                    <a:lstStyle/>
                    <a:p>
                      <a:endParaRPr lang="en-US"/>
                    </a:p>
                  </a:txBody>
                  <a:tcPr/>
                </a:tc>
              </a:tr>
              <a:tr h="252493">
                <a:tc>
                  <a:txBody>
                    <a:bodyPr/>
                    <a:lstStyle/>
                    <a:p>
                      <a:pPr algn="l" fontAlgn="b"/>
                      <a:endParaRPr lang="en-US" sz="1600" b="0" i="0" u="none" strike="noStrike">
                        <a:solidFill>
                          <a:srgbClr val="000000"/>
                        </a:solidFill>
                        <a:effectLst/>
                        <a:latin typeface="Calibri"/>
                      </a:endParaRPr>
                    </a:p>
                  </a:txBody>
                  <a:tcPr marL="10978" marR="10978" marT="10978"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Freedom to make important patient care and work decisions</a:t>
                      </a:r>
                    </a:p>
                  </a:txBody>
                  <a:tcPr marL="10978" marR="10978" marT="10978" marB="0" anchor="b">
                    <a:lnL>
                      <a:noFill/>
                    </a:lnL>
                    <a:lnR>
                      <a:noFill/>
                    </a:lnR>
                    <a:lnT>
                      <a:noFill/>
                    </a:lnT>
                    <a:lnB>
                      <a:noFill/>
                    </a:lnB>
                    <a:solidFill>
                      <a:srgbClr val="D9D9D9"/>
                    </a:solidFill>
                  </a:tcPr>
                </a:tc>
                <a:tc>
                  <a:txBody>
                    <a:bodyPr/>
                    <a:lstStyle/>
                    <a:p>
                      <a:pPr algn="r" fontAlgn="b"/>
                      <a:r>
                        <a:rPr lang="en-US" sz="1600" b="0" i="0" u="none" strike="noStrike">
                          <a:solidFill>
                            <a:srgbClr val="000000"/>
                          </a:solidFill>
                          <a:effectLst/>
                          <a:latin typeface="Calibri"/>
                        </a:rPr>
                        <a:t>73.0 (46)</a:t>
                      </a:r>
                    </a:p>
                  </a:txBody>
                  <a:tcPr marL="10978" marR="10978" marT="10978" marB="0" anchor="b">
                    <a:lnL>
                      <a:noFill/>
                    </a:lnL>
                    <a:lnR>
                      <a:noFill/>
                    </a:lnR>
                    <a:lnT>
                      <a:noFill/>
                    </a:lnT>
                    <a:lnB>
                      <a:noFill/>
                    </a:lnB>
                    <a:solidFill>
                      <a:srgbClr val="D9D9D9"/>
                    </a:solidFill>
                  </a:tcPr>
                </a:tc>
              </a:tr>
              <a:tr h="252493">
                <a:tc>
                  <a:txBody>
                    <a:bodyPr/>
                    <a:lstStyle/>
                    <a:p>
                      <a:pPr algn="l" fontAlgn="b"/>
                      <a:endParaRPr lang="en-US" sz="1600" b="0" i="0" u="none" strike="noStrike">
                        <a:solidFill>
                          <a:srgbClr val="000000"/>
                        </a:solidFill>
                        <a:effectLst/>
                        <a:latin typeface="Calibri"/>
                      </a:endParaRPr>
                    </a:p>
                  </a:txBody>
                  <a:tcPr marL="10978" marR="10978" marT="10978"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Clinical officers, nurses and other health workers have good working relationships</a:t>
                      </a:r>
                    </a:p>
                  </a:txBody>
                  <a:tcPr marL="10978" marR="10978" marT="10978" marB="0" anchor="b">
                    <a:lnL>
                      <a:noFill/>
                    </a:lnL>
                    <a:lnR>
                      <a:noFill/>
                    </a:lnR>
                    <a:lnT>
                      <a:noFill/>
                    </a:lnT>
                    <a:lnB>
                      <a:noFill/>
                    </a:lnB>
                  </a:tcPr>
                </a:tc>
                <a:tc>
                  <a:txBody>
                    <a:bodyPr/>
                    <a:lstStyle/>
                    <a:p>
                      <a:pPr algn="r" fontAlgn="b"/>
                      <a:r>
                        <a:rPr lang="en-US" sz="1600" b="0" i="0" u="none" strike="noStrike">
                          <a:solidFill>
                            <a:srgbClr val="000000"/>
                          </a:solidFill>
                          <a:effectLst/>
                          <a:latin typeface="Calibri"/>
                        </a:rPr>
                        <a:t>63.5 (40)</a:t>
                      </a:r>
                    </a:p>
                  </a:txBody>
                  <a:tcPr marL="10978" marR="10978" marT="10978" marB="0" anchor="b">
                    <a:lnL>
                      <a:noFill/>
                    </a:lnL>
                    <a:lnR>
                      <a:noFill/>
                    </a:lnR>
                    <a:lnT>
                      <a:noFill/>
                    </a:lnT>
                    <a:lnB>
                      <a:noFill/>
                    </a:lnB>
                  </a:tcPr>
                </a:tc>
              </a:tr>
              <a:tr h="252493">
                <a:tc>
                  <a:txBody>
                    <a:bodyPr/>
                    <a:lstStyle/>
                    <a:p>
                      <a:pPr algn="l" fontAlgn="b"/>
                      <a:endParaRPr lang="en-US" sz="1600" b="0" i="0" u="none" strike="noStrike">
                        <a:solidFill>
                          <a:srgbClr val="000000"/>
                        </a:solidFill>
                        <a:effectLst/>
                        <a:latin typeface="Calibri"/>
                      </a:endParaRPr>
                    </a:p>
                  </a:txBody>
                  <a:tcPr marL="10978" marR="10978" marT="10978"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District health managers support and value health workers</a:t>
                      </a:r>
                    </a:p>
                  </a:txBody>
                  <a:tcPr marL="10978" marR="10978" marT="10978" marB="0" anchor="b">
                    <a:lnL>
                      <a:noFill/>
                    </a:lnL>
                    <a:lnR>
                      <a:noFill/>
                    </a:lnR>
                    <a:lnT>
                      <a:noFill/>
                    </a:lnT>
                    <a:lnB>
                      <a:noFill/>
                    </a:lnB>
                    <a:solidFill>
                      <a:srgbClr val="D9D9D9"/>
                    </a:solidFill>
                  </a:tcPr>
                </a:tc>
                <a:tc>
                  <a:txBody>
                    <a:bodyPr/>
                    <a:lstStyle/>
                    <a:p>
                      <a:pPr algn="r" fontAlgn="b"/>
                      <a:r>
                        <a:rPr lang="en-US" sz="1600" b="0" i="0" u="none" strike="noStrike">
                          <a:solidFill>
                            <a:srgbClr val="000000"/>
                          </a:solidFill>
                          <a:effectLst/>
                          <a:latin typeface="Calibri"/>
                        </a:rPr>
                        <a:t>47.6 (30)</a:t>
                      </a:r>
                    </a:p>
                  </a:txBody>
                  <a:tcPr marL="10978" marR="10978" marT="10978" marB="0" anchor="b">
                    <a:lnL>
                      <a:noFill/>
                    </a:lnL>
                    <a:lnR>
                      <a:noFill/>
                    </a:lnR>
                    <a:lnT>
                      <a:noFill/>
                    </a:lnT>
                    <a:lnB>
                      <a:noFill/>
                    </a:lnB>
                    <a:solidFill>
                      <a:srgbClr val="D9D9D9"/>
                    </a:solidFill>
                  </a:tcPr>
                </a:tc>
              </a:tr>
              <a:tr h="252493">
                <a:tc>
                  <a:txBody>
                    <a:bodyPr/>
                    <a:lstStyle/>
                    <a:p>
                      <a:pPr algn="l" fontAlgn="b"/>
                      <a:endParaRPr lang="en-US" sz="1600" b="0" i="0" u="none" strike="noStrike">
                        <a:solidFill>
                          <a:srgbClr val="000000"/>
                        </a:solidFill>
                        <a:effectLst/>
                        <a:latin typeface="Calibri"/>
                      </a:endParaRPr>
                    </a:p>
                  </a:txBody>
                  <a:tcPr marL="10978" marR="10978" marT="10978"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I find that my opinions are respected at work.</a:t>
                      </a:r>
                    </a:p>
                  </a:txBody>
                  <a:tcPr marL="10978" marR="10978" marT="10978" marB="0" anchor="b">
                    <a:lnL>
                      <a:noFill/>
                    </a:lnL>
                    <a:lnR>
                      <a:noFill/>
                    </a:lnR>
                    <a:lnT>
                      <a:noFill/>
                    </a:lnT>
                    <a:lnB>
                      <a:noFill/>
                    </a:lnB>
                  </a:tcPr>
                </a:tc>
                <a:tc>
                  <a:txBody>
                    <a:bodyPr/>
                    <a:lstStyle/>
                    <a:p>
                      <a:pPr algn="r" fontAlgn="b"/>
                      <a:r>
                        <a:rPr lang="en-US" sz="1600" b="0" i="0" u="none" strike="noStrike">
                          <a:solidFill>
                            <a:srgbClr val="000000"/>
                          </a:solidFill>
                          <a:effectLst/>
                          <a:latin typeface="Calibri"/>
                        </a:rPr>
                        <a:t>66.7 (42)</a:t>
                      </a:r>
                    </a:p>
                  </a:txBody>
                  <a:tcPr marL="10978" marR="10978" marT="10978" marB="0" anchor="b">
                    <a:lnL>
                      <a:noFill/>
                    </a:lnL>
                    <a:lnR>
                      <a:noFill/>
                    </a:lnR>
                    <a:lnT>
                      <a:noFill/>
                    </a:lnT>
                    <a:lnB>
                      <a:noFill/>
                    </a:lnB>
                  </a:tcPr>
                </a:tc>
              </a:tr>
              <a:tr h="252493">
                <a:tc>
                  <a:txBody>
                    <a:bodyPr/>
                    <a:lstStyle/>
                    <a:p>
                      <a:pPr algn="l" fontAlgn="b"/>
                      <a:endParaRPr lang="en-US" sz="1600" b="0" i="0" u="none" strike="noStrike">
                        <a:solidFill>
                          <a:srgbClr val="000000"/>
                        </a:solidFill>
                        <a:effectLst/>
                        <a:latin typeface="Calibri"/>
                      </a:endParaRPr>
                    </a:p>
                  </a:txBody>
                  <a:tcPr marL="10978" marR="10978" marT="10978"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Adequate clinical supervision in this position</a:t>
                      </a:r>
                    </a:p>
                  </a:txBody>
                  <a:tcPr marL="10978" marR="10978" marT="10978" marB="0" anchor="b">
                    <a:lnL>
                      <a:noFill/>
                    </a:lnL>
                    <a:lnR>
                      <a:noFill/>
                    </a:lnR>
                    <a:lnT>
                      <a:noFill/>
                    </a:lnT>
                    <a:lnB>
                      <a:noFill/>
                    </a:lnB>
                    <a:solidFill>
                      <a:srgbClr val="D9D9D9"/>
                    </a:solidFill>
                  </a:tcPr>
                </a:tc>
                <a:tc>
                  <a:txBody>
                    <a:bodyPr/>
                    <a:lstStyle/>
                    <a:p>
                      <a:pPr algn="r" fontAlgn="b"/>
                      <a:r>
                        <a:rPr lang="en-US" sz="1600" b="0" i="0" u="none" strike="noStrike">
                          <a:solidFill>
                            <a:srgbClr val="000000"/>
                          </a:solidFill>
                          <a:effectLst/>
                          <a:latin typeface="Calibri"/>
                        </a:rPr>
                        <a:t>41.3 (26)</a:t>
                      </a:r>
                    </a:p>
                  </a:txBody>
                  <a:tcPr marL="10978" marR="10978" marT="10978" marB="0" anchor="b">
                    <a:lnL>
                      <a:noFill/>
                    </a:lnL>
                    <a:lnR>
                      <a:noFill/>
                    </a:lnR>
                    <a:lnT>
                      <a:noFill/>
                    </a:lnT>
                    <a:lnB>
                      <a:noFill/>
                    </a:lnB>
                    <a:solidFill>
                      <a:srgbClr val="D9D9D9"/>
                    </a:solidFill>
                  </a:tcPr>
                </a:tc>
              </a:tr>
              <a:tr h="252493">
                <a:tc>
                  <a:txBody>
                    <a:bodyPr/>
                    <a:lstStyle/>
                    <a:p>
                      <a:pPr algn="l" fontAlgn="b"/>
                      <a:endParaRPr lang="en-US" sz="1600" b="0" i="0" u="none" strike="noStrike">
                        <a:solidFill>
                          <a:srgbClr val="000000"/>
                        </a:solidFill>
                        <a:effectLst/>
                        <a:latin typeface="Calibri"/>
                      </a:endParaRPr>
                    </a:p>
                  </a:txBody>
                  <a:tcPr marL="10978" marR="10978" marT="10978"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Adequate access to referral to a higher-level facility for sick patients</a:t>
                      </a:r>
                    </a:p>
                  </a:txBody>
                  <a:tcPr marL="10978" marR="10978" marT="10978" marB="0" anchor="b">
                    <a:lnL>
                      <a:noFill/>
                    </a:lnL>
                    <a:lnR>
                      <a:noFill/>
                    </a:lnR>
                    <a:lnT>
                      <a:noFill/>
                    </a:lnT>
                    <a:lnB>
                      <a:noFill/>
                    </a:lnB>
                  </a:tcPr>
                </a:tc>
                <a:tc>
                  <a:txBody>
                    <a:bodyPr/>
                    <a:lstStyle/>
                    <a:p>
                      <a:pPr algn="r" fontAlgn="b"/>
                      <a:r>
                        <a:rPr lang="en-US" sz="1600" b="0" i="0" u="none" strike="noStrike" dirty="0">
                          <a:solidFill>
                            <a:srgbClr val="000000"/>
                          </a:solidFill>
                          <a:effectLst/>
                          <a:latin typeface="Calibri"/>
                        </a:rPr>
                        <a:t>57.1 (36)</a:t>
                      </a:r>
                    </a:p>
                  </a:txBody>
                  <a:tcPr marL="10978" marR="10978" marT="10978" marB="0" anchor="b">
                    <a:lnL>
                      <a:noFill/>
                    </a:lnL>
                    <a:lnR>
                      <a:noFill/>
                    </a:lnR>
                    <a:lnT>
                      <a:noFill/>
                    </a:lnT>
                    <a:lnB>
                      <a:noFill/>
                    </a:lnB>
                  </a:tcPr>
                </a:tc>
              </a:tr>
            </a:tbl>
          </a:graphicData>
        </a:graphic>
      </p:graphicFrame>
    </p:spTree>
    <p:extLst>
      <p:ext uri="{BB962C8B-B14F-4D97-AF65-F5344CB8AC3E}">
        <p14:creationId xmlns="" xmlns:p14="http://schemas.microsoft.com/office/powerpoint/2010/main" val="2642470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3228" y="497075"/>
            <a:ext cx="4015908" cy="1143000"/>
          </a:xfrm>
        </p:spPr>
        <p:txBody>
          <a:bodyPr/>
          <a:lstStyle/>
          <a:p>
            <a:r>
              <a:rPr lang="en-US" dirty="0" smtClean="0"/>
              <a:t>Interpersonal environment</a:t>
            </a:r>
            <a:endParaRPr lang="en-US" dirty="0"/>
          </a:p>
        </p:txBody>
      </p:sp>
      <p:sp>
        <p:nvSpPr>
          <p:cNvPr id="4" name="Slide Number Placeholder 3"/>
          <p:cNvSpPr>
            <a:spLocks noGrp="1"/>
          </p:cNvSpPr>
          <p:nvPr>
            <p:ph type="sldNum" sz="quarter" idx="12"/>
          </p:nvPr>
        </p:nvSpPr>
        <p:spPr/>
        <p:txBody>
          <a:bodyPr/>
          <a:lstStyle/>
          <a:p>
            <a:fld id="{6F347716-92F1-F849-8D5E-E72456B120BE}" type="slidenum">
              <a:rPr lang="en-US" smtClean="0"/>
              <a:pPr/>
              <a:t>12</a:t>
            </a:fld>
            <a:endParaRPr lang="en-US"/>
          </a:p>
        </p:txBody>
      </p:sp>
      <p:pic>
        <p:nvPicPr>
          <p:cNvPr id="3" name="Picture 2" descr="IMG_0049.jpg"/>
          <p:cNvPicPr>
            <a:picLocks noChangeAspect="1"/>
          </p:cNvPicPr>
          <p:nvPr/>
        </p:nvPicPr>
        <p:blipFill rotWithShape="1">
          <a:blip r:embed="rId3">
            <a:extLst>
              <a:ext uri="{28A0092B-C50C-407E-A947-70E740481C1C}">
                <a14:useLocalDpi xmlns="" xmlns:a14="http://schemas.microsoft.com/office/drawing/2010/main" val="0"/>
              </a:ext>
            </a:extLst>
          </a:blip>
          <a:srcRect t="22502" r="32458" b="17726"/>
          <a:stretch/>
        </p:blipFill>
        <p:spPr>
          <a:xfrm>
            <a:off x="4733228" y="1752600"/>
            <a:ext cx="4146555" cy="4912924"/>
          </a:xfrm>
          <a:prstGeom prst="rect">
            <a:avLst/>
          </a:prstGeom>
        </p:spPr>
      </p:pic>
      <p:pic>
        <p:nvPicPr>
          <p:cNvPr id="5" name="Picture 4" descr="IMG_0073.jpg"/>
          <p:cNvPicPr>
            <a:picLocks noChangeAspect="1"/>
          </p:cNvPicPr>
          <p:nvPr/>
        </p:nvPicPr>
        <p:blipFill rotWithShape="1">
          <a:blip r:embed="rId4">
            <a:extLst>
              <a:ext uri="{28A0092B-C50C-407E-A947-70E740481C1C}">
                <a14:useLocalDpi xmlns="" xmlns:a14="http://schemas.microsoft.com/office/drawing/2010/main" val="0"/>
              </a:ext>
            </a:extLst>
          </a:blip>
          <a:srcRect l="17632" t="22978" b="-1"/>
          <a:stretch/>
        </p:blipFill>
        <p:spPr>
          <a:xfrm>
            <a:off x="310582" y="1752600"/>
            <a:ext cx="3924260" cy="4912924"/>
          </a:xfrm>
          <a:prstGeom prst="rect">
            <a:avLst/>
          </a:prstGeom>
        </p:spPr>
      </p:pic>
      <p:sp>
        <p:nvSpPr>
          <p:cNvPr id="6" name="Title 1"/>
          <p:cNvSpPr txBox="1">
            <a:spLocks/>
          </p:cNvSpPr>
          <p:nvPr/>
        </p:nvSpPr>
        <p:spPr bwMode="auto">
          <a:xfrm>
            <a:off x="310582" y="497075"/>
            <a:ext cx="392426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rgbClr val="628400"/>
                </a:solidFill>
                <a:latin typeface="+mj-lt"/>
                <a:ea typeface="+mj-ea"/>
                <a:cs typeface="+mj-cs"/>
              </a:defRPr>
            </a:lvl1pPr>
            <a:lvl2pPr algn="ctr" rtl="0" eaLnBrk="1" fontAlgn="base" hangingPunct="1">
              <a:spcBef>
                <a:spcPct val="0"/>
              </a:spcBef>
              <a:spcAft>
                <a:spcPct val="0"/>
              </a:spcAft>
              <a:defRPr sz="4400">
                <a:solidFill>
                  <a:srgbClr val="628400"/>
                </a:solidFill>
                <a:latin typeface="Times New Roman" charset="0"/>
                <a:ea typeface="ＭＳ Ｐゴシック" charset="-128"/>
                <a:cs typeface="ＭＳ Ｐゴシック" charset="-128"/>
              </a:defRPr>
            </a:lvl2pPr>
            <a:lvl3pPr algn="ctr" rtl="0" eaLnBrk="1" fontAlgn="base" hangingPunct="1">
              <a:spcBef>
                <a:spcPct val="0"/>
              </a:spcBef>
              <a:spcAft>
                <a:spcPct val="0"/>
              </a:spcAft>
              <a:defRPr sz="4400">
                <a:solidFill>
                  <a:srgbClr val="628400"/>
                </a:solidFill>
                <a:latin typeface="Times New Roman" charset="0"/>
                <a:ea typeface="ＭＳ Ｐゴシック" charset="-128"/>
                <a:cs typeface="ＭＳ Ｐゴシック" charset="-128"/>
              </a:defRPr>
            </a:lvl3pPr>
            <a:lvl4pPr algn="ctr" rtl="0" eaLnBrk="1" fontAlgn="base" hangingPunct="1">
              <a:spcBef>
                <a:spcPct val="0"/>
              </a:spcBef>
              <a:spcAft>
                <a:spcPct val="0"/>
              </a:spcAft>
              <a:defRPr sz="4400">
                <a:solidFill>
                  <a:srgbClr val="628400"/>
                </a:solidFill>
                <a:latin typeface="Times New Roman" charset="0"/>
                <a:ea typeface="ＭＳ Ｐゴシック" charset="-128"/>
                <a:cs typeface="ＭＳ Ｐゴシック" charset="-128"/>
              </a:defRPr>
            </a:lvl4pPr>
            <a:lvl5pPr algn="ctr" rtl="0" eaLnBrk="1" fontAlgn="base" hangingPunct="1">
              <a:spcBef>
                <a:spcPct val="0"/>
              </a:spcBef>
              <a:spcAft>
                <a:spcPct val="0"/>
              </a:spcAft>
              <a:defRPr sz="4400">
                <a:solidFill>
                  <a:srgbClr val="628400"/>
                </a:solidFill>
                <a:latin typeface="Times New Roman" charset="0"/>
                <a:ea typeface="ＭＳ Ｐゴシック" charset="-128"/>
                <a:cs typeface="ＭＳ Ｐゴシック" charset="-128"/>
              </a:defRPr>
            </a:lvl5pPr>
            <a:lvl6pPr marL="457200" algn="ctr" rtl="0" eaLnBrk="1" fontAlgn="base" hangingPunct="1">
              <a:spcBef>
                <a:spcPct val="0"/>
              </a:spcBef>
              <a:spcAft>
                <a:spcPct val="0"/>
              </a:spcAft>
              <a:defRPr sz="4400">
                <a:solidFill>
                  <a:srgbClr val="628400"/>
                </a:solidFill>
                <a:latin typeface="Times New Roman" charset="0"/>
                <a:ea typeface="ＭＳ Ｐゴシック" charset="-128"/>
                <a:cs typeface="ＭＳ Ｐゴシック" charset="-128"/>
              </a:defRPr>
            </a:lvl6pPr>
            <a:lvl7pPr marL="914400" algn="ctr" rtl="0" eaLnBrk="1" fontAlgn="base" hangingPunct="1">
              <a:spcBef>
                <a:spcPct val="0"/>
              </a:spcBef>
              <a:spcAft>
                <a:spcPct val="0"/>
              </a:spcAft>
              <a:defRPr sz="4400">
                <a:solidFill>
                  <a:srgbClr val="628400"/>
                </a:solidFill>
                <a:latin typeface="Times New Roman" charset="0"/>
                <a:ea typeface="ＭＳ Ｐゴシック" charset="-128"/>
                <a:cs typeface="ＭＳ Ｐゴシック" charset="-128"/>
              </a:defRPr>
            </a:lvl7pPr>
            <a:lvl8pPr marL="1371600" algn="ctr" rtl="0" eaLnBrk="1" fontAlgn="base" hangingPunct="1">
              <a:spcBef>
                <a:spcPct val="0"/>
              </a:spcBef>
              <a:spcAft>
                <a:spcPct val="0"/>
              </a:spcAft>
              <a:defRPr sz="4400">
                <a:solidFill>
                  <a:srgbClr val="628400"/>
                </a:solidFill>
                <a:latin typeface="Times New Roman" charset="0"/>
                <a:ea typeface="ＭＳ Ｐゴシック" charset="-128"/>
                <a:cs typeface="ＭＳ Ｐゴシック" charset="-128"/>
              </a:defRPr>
            </a:lvl8pPr>
            <a:lvl9pPr marL="1828800" algn="ctr" rtl="0" eaLnBrk="1" fontAlgn="base" hangingPunct="1">
              <a:spcBef>
                <a:spcPct val="0"/>
              </a:spcBef>
              <a:spcAft>
                <a:spcPct val="0"/>
              </a:spcAft>
              <a:defRPr sz="4400">
                <a:solidFill>
                  <a:srgbClr val="628400"/>
                </a:solidFill>
                <a:latin typeface="Times New Roman" charset="0"/>
                <a:ea typeface="ＭＳ Ｐゴシック" charset="-128"/>
                <a:cs typeface="ＭＳ Ｐゴシック" charset="-128"/>
              </a:defRPr>
            </a:lvl9pPr>
          </a:lstStyle>
          <a:p>
            <a:r>
              <a:rPr lang="en-US" dirty="0" smtClean="0"/>
              <a:t>Tools to get the job done</a:t>
            </a:r>
            <a:endParaRPr lang="en-US" dirty="0"/>
          </a:p>
        </p:txBody>
      </p:sp>
      <p:sp>
        <p:nvSpPr>
          <p:cNvPr id="7" name="TextBox 6"/>
          <p:cNvSpPr txBox="1"/>
          <p:nvPr/>
        </p:nvSpPr>
        <p:spPr>
          <a:xfrm>
            <a:off x="4872463" y="5626253"/>
            <a:ext cx="3876673" cy="1015663"/>
          </a:xfrm>
          <a:prstGeom prst="rect">
            <a:avLst/>
          </a:prstGeom>
          <a:noFill/>
        </p:spPr>
        <p:txBody>
          <a:bodyPr wrap="square" rtlCol="0">
            <a:spAutoFit/>
          </a:bodyPr>
          <a:lstStyle/>
          <a:p>
            <a:r>
              <a:rPr lang="en-US" sz="2000" dirty="0" smtClean="0">
                <a:solidFill>
                  <a:schemeClr val="bg1"/>
                </a:solidFill>
              </a:rPr>
              <a:t>73%: had freedom to make important decisions</a:t>
            </a:r>
          </a:p>
          <a:p>
            <a:r>
              <a:rPr lang="en-US" sz="2000" dirty="0" smtClean="0">
                <a:solidFill>
                  <a:schemeClr val="bg1"/>
                </a:solidFill>
              </a:rPr>
              <a:t>67%: felt opinions were respected</a:t>
            </a:r>
            <a:endParaRPr lang="en-US" sz="2000" dirty="0">
              <a:solidFill>
                <a:schemeClr val="bg1"/>
              </a:solidFill>
            </a:endParaRPr>
          </a:p>
        </p:txBody>
      </p:sp>
      <p:sp>
        <p:nvSpPr>
          <p:cNvPr id="8" name="TextBox 7"/>
          <p:cNvSpPr txBox="1"/>
          <p:nvPr/>
        </p:nvSpPr>
        <p:spPr>
          <a:xfrm>
            <a:off x="358169" y="5649861"/>
            <a:ext cx="3876673" cy="1015663"/>
          </a:xfrm>
          <a:prstGeom prst="rect">
            <a:avLst/>
          </a:prstGeom>
          <a:noFill/>
        </p:spPr>
        <p:txBody>
          <a:bodyPr wrap="square" rtlCol="0">
            <a:spAutoFit/>
          </a:bodyPr>
          <a:lstStyle/>
          <a:p>
            <a:r>
              <a:rPr lang="en-US" sz="2000" dirty="0" smtClean="0">
                <a:solidFill>
                  <a:schemeClr val="bg1"/>
                </a:solidFill>
              </a:rPr>
              <a:t>12%: enough staff</a:t>
            </a:r>
          </a:p>
          <a:p>
            <a:r>
              <a:rPr lang="en-US" sz="2000" dirty="0" smtClean="0">
                <a:solidFill>
                  <a:schemeClr val="bg1"/>
                </a:solidFill>
              </a:rPr>
              <a:t>3%: enough functioning equipment/infrastructure</a:t>
            </a:r>
            <a:endParaRPr lang="en-US" sz="2000" dirty="0">
              <a:solidFill>
                <a:schemeClr val="bg1"/>
              </a:solidFill>
            </a:endParaRPr>
          </a:p>
        </p:txBody>
      </p:sp>
    </p:spTree>
    <p:extLst>
      <p:ext uri="{BB962C8B-B14F-4D97-AF65-F5344CB8AC3E}">
        <p14:creationId xmlns="" xmlns:p14="http://schemas.microsoft.com/office/powerpoint/2010/main" val="34432334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Providers strongly agreeing they have adequate education</a:t>
            </a:r>
            <a:endParaRPr lang="en-US" dirty="0"/>
          </a:p>
        </p:txBody>
      </p:sp>
      <p:sp>
        <p:nvSpPr>
          <p:cNvPr id="4" name="Slide Number Placeholder 3"/>
          <p:cNvSpPr>
            <a:spLocks noGrp="1"/>
          </p:cNvSpPr>
          <p:nvPr>
            <p:ph type="sldNum" sz="quarter" idx="12"/>
          </p:nvPr>
        </p:nvSpPr>
        <p:spPr/>
        <p:txBody>
          <a:bodyPr/>
          <a:lstStyle/>
          <a:p>
            <a:fld id="{6F347716-92F1-F849-8D5E-E72456B120BE}" type="slidenum">
              <a:rPr lang="en-US" smtClean="0"/>
              <a:pPr/>
              <a:t>13</a:t>
            </a:fld>
            <a:endParaRPr lang="en-US"/>
          </a:p>
        </p:txBody>
      </p:sp>
      <p:graphicFrame>
        <p:nvGraphicFramePr>
          <p:cNvPr id="9" name="Content Placeholder 8"/>
          <p:cNvGraphicFramePr>
            <a:graphicFrameLocks noGrp="1"/>
          </p:cNvGraphicFramePr>
          <p:nvPr>
            <p:ph idx="1"/>
            <p:extLst>
              <p:ext uri="{D42A27DB-BD31-4B8C-83A1-F6EECF244321}">
                <p14:modId xmlns="" xmlns:p14="http://schemas.microsoft.com/office/powerpoint/2010/main" val="3796951076"/>
              </p:ext>
            </p:extLst>
          </p:nvPr>
        </p:nvGraphicFramePr>
        <p:xfrm>
          <a:off x="685799" y="1981200"/>
          <a:ext cx="7944087" cy="4267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 xmlns:p14="http://schemas.microsoft.com/office/powerpoint/2010/main" val="6525006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pic>
        <p:nvPicPr>
          <p:cNvPr id="5" name="Content Placeholder 4" descr="Mawaga Dispensary - 03.jpg"/>
          <p:cNvPicPr>
            <a:picLocks noGrp="1" noChangeAspect="1"/>
          </p:cNvPicPr>
          <p:nvPr>
            <p:ph idx="1"/>
          </p:nvPr>
        </p:nvPicPr>
        <p:blipFill rotWithShape="1">
          <a:blip r:embed="rId3">
            <a:extLst>
              <a:ext uri="{28A0092B-C50C-407E-A947-70E740481C1C}">
                <a14:useLocalDpi xmlns="" xmlns:a14="http://schemas.microsoft.com/office/drawing/2010/main" val="0"/>
              </a:ext>
            </a:extLst>
          </a:blip>
          <a:srcRect l="-76445" t="4423" r="-76445" b="8460"/>
          <a:stretch/>
        </p:blipFill>
        <p:spPr>
          <a:xfrm>
            <a:off x="1052666" y="1622684"/>
            <a:ext cx="10029751" cy="4625716"/>
          </a:xfrm>
        </p:spPr>
      </p:pic>
      <p:sp>
        <p:nvSpPr>
          <p:cNvPr id="4" name="Slide Number Placeholder 3"/>
          <p:cNvSpPr>
            <a:spLocks noGrp="1"/>
          </p:cNvSpPr>
          <p:nvPr>
            <p:ph type="sldNum" sz="quarter" idx="12"/>
          </p:nvPr>
        </p:nvSpPr>
        <p:spPr/>
        <p:txBody>
          <a:bodyPr/>
          <a:lstStyle/>
          <a:p>
            <a:fld id="{6F347716-92F1-F849-8D5E-E72456B120BE}" type="slidenum">
              <a:rPr lang="en-US" smtClean="0"/>
              <a:pPr/>
              <a:t>14</a:t>
            </a:fld>
            <a:endParaRPr lang="en-US"/>
          </a:p>
        </p:txBody>
      </p:sp>
      <p:sp>
        <p:nvSpPr>
          <p:cNvPr id="6" name="TextBox 5"/>
          <p:cNvSpPr txBox="1"/>
          <p:nvPr/>
        </p:nvSpPr>
        <p:spPr>
          <a:xfrm>
            <a:off x="685800" y="2105655"/>
            <a:ext cx="2472201" cy="3539430"/>
          </a:xfrm>
          <a:prstGeom prst="rect">
            <a:avLst/>
          </a:prstGeom>
          <a:noFill/>
        </p:spPr>
        <p:txBody>
          <a:bodyPr wrap="square" rtlCol="0">
            <a:spAutoFit/>
          </a:bodyPr>
          <a:lstStyle/>
          <a:p>
            <a:r>
              <a:rPr lang="en-US" sz="3200" dirty="0" smtClean="0"/>
              <a:t>Tools needed for work + Positive interpersonal environment = Motivated providers</a:t>
            </a:r>
            <a:endParaRPr lang="en-US" sz="3200" dirty="0"/>
          </a:p>
        </p:txBody>
      </p:sp>
    </p:spTree>
    <p:extLst>
      <p:ext uri="{BB962C8B-B14F-4D97-AF65-F5344CB8AC3E}">
        <p14:creationId xmlns="" xmlns:p14="http://schemas.microsoft.com/office/powerpoint/2010/main" val="20089304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a:t>
            </a:r>
            <a:endParaRPr lang="en-US" dirty="0"/>
          </a:p>
        </p:txBody>
      </p:sp>
      <p:sp>
        <p:nvSpPr>
          <p:cNvPr id="3" name="Content Placeholder 2"/>
          <p:cNvSpPr>
            <a:spLocks noGrp="1"/>
          </p:cNvSpPr>
          <p:nvPr>
            <p:ph idx="1"/>
          </p:nvPr>
        </p:nvSpPr>
        <p:spPr/>
        <p:txBody>
          <a:bodyPr/>
          <a:lstStyle/>
          <a:p>
            <a:r>
              <a:rPr lang="en-US" dirty="0" smtClean="0"/>
              <a:t>“tools of the job” are essential for patient care AND provider motivation</a:t>
            </a:r>
            <a:endParaRPr lang="en-US" dirty="0"/>
          </a:p>
        </p:txBody>
      </p:sp>
      <p:sp>
        <p:nvSpPr>
          <p:cNvPr id="4" name="Slide Number Placeholder 3"/>
          <p:cNvSpPr>
            <a:spLocks noGrp="1"/>
          </p:cNvSpPr>
          <p:nvPr>
            <p:ph type="sldNum" sz="quarter" idx="12"/>
          </p:nvPr>
        </p:nvSpPr>
        <p:spPr/>
        <p:txBody>
          <a:bodyPr/>
          <a:lstStyle/>
          <a:p>
            <a:fld id="{6F347716-92F1-F849-8D5E-E72456B120BE}" type="slidenum">
              <a:rPr lang="en-US" smtClean="0"/>
              <a:pPr/>
              <a:t>15</a:t>
            </a:fld>
            <a:endParaRPr lang="en-US"/>
          </a:p>
        </p:txBody>
      </p:sp>
    </p:spTree>
    <p:extLst>
      <p:ext uri="{BB962C8B-B14F-4D97-AF65-F5344CB8AC3E}">
        <p14:creationId xmlns="" xmlns:p14="http://schemas.microsoft.com/office/powerpoint/2010/main" val="34052243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Research</a:t>
            </a:r>
            <a:endParaRPr lang="en-US" dirty="0"/>
          </a:p>
        </p:txBody>
      </p:sp>
      <p:sp>
        <p:nvSpPr>
          <p:cNvPr id="3" name="Content Placeholder 2"/>
          <p:cNvSpPr>
            <a:spLocks noGrp="1"/>
          </p:cNvSpPr>
          <p:nvPr>
            <p:ph idx="1"/>
          </p:nvPr>
        </p:nvSpPr>
        <p:spPr/>
        <p:txBody>
          <a:bodyPr/>
          <a:lstStyle/>
          <a:p>
            <a:r>
              <a:rPr lang="en-US" dirty="0" smtClean="0"/>
              <a:t>Rigorous research into the associations between provider motivation and quality of care or outcomes</a:t>
            </a:r>
          </a:p>
          <a:p>
            <a:r>
              <a:rPr lang="en-US" dirty="0" smtClean="0"/>
              <a:t>Assess correlation of the subscales with patient quality indicators</a:t>
            </a:r>
          </a:p>
          <a:p>
            <a:r>
              <a:rPr lang="en-US" dirty="0" smtClean="0"/>
              <a:t>Assess changes of providers’ motivation overall with introduction of QI interventions</a:t>
            </a:r>
          </a:p>
        </p:txBody>
      </p:sp>
      <p:sp>
        <p:nvSpPr>
          <p:cNvPr id="4" name="Slide Number Placeholder 3"/>
          <p:cNvSpPr>
            <a:spLocks noGrp="1"/>
          </p:cNvSpPr>
          <p:nvPr>
            <p:ph type="sldNum" sz="quarter" idx="12"/>
          </p:nvPr>
        </p:nvSpPr>
        <p:spPr/>
        <p:txBody>
          <a:bodyPr/>
          <a:lstStyle/>
          <a:p>
            <a:fld id="{6F347716-92F1-F849-8D5E-E72456B120BE}" type="slidenum">
              <a:rPr lang="en-US" smtClean="0"/>
              <a:pPr/>
              <a:t>16</a:t>
            </a:fld>
            <a:endParaRPr lang="en-US"/>
          </a:p>
        </p:txBody>
      </p:sp>
    </p:spTree>
    <p:extLst>
      <p:ext uri="{BB962C8B-B14F-4D97-AF65-F5344CB8AC3E}">
        <p14:creationId xmlns="" xmlns:p14="http://schemas.microsoft.com/office/powerpoint/2010/main" val="23637609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p:txBody>
          <a:bodyPr/>
          <a:lstStyle/>
          <a:p>
            <a:pPr marL="0" indent="0">
              <a:buNone/>
            </a:pPr>
            <a:endParaRPr lang="en-US" dirty="0"/>
          </a:p>
        </p:txBody>
      </p:sp>
      <p:sp>
        <p:nvSpPr>
          <p:cNvPr id="4" name="Slide Number Placeholder 3"/>
          <p:cNvSpPr>
            <a:spLocks noGrp="1"/>
          </p:cNvSpPr>
          <p:nvPr>
            <p:ph type="sldNum" sz="quarter" idx="12"/>
          </p:nvPr>
        </p:nvSpPr>
        <p:spPr/>
        <p:txBody>
          <a:bodyPr/>
          <a:lstStyle/>
          <a:p>
            <a:fld id="{6F347716-92F1-F849-8D5E-E72456B120BE}" type="slidenum">
              <a:rPr lang="en-US" smtClean="0"/>
              <a:pPr/>
              <a:t>17</a:t>
            </a:fld>
            <a:endParaRPr lang="en-US"/>
          </a:p>
        </p:txBody>
      </p:sp>
    </p:spTree>
    <p:extLst>
      <p:ext uri="{BB962C8B-B14F-4D97-AF65-F5344CB8AC3E}">
        <p14:creationId xmlns="" xmlns:p14="http://schemas.microsoft.com/office/powerpoint/2010/main" val="1233967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Motivated providers can influence performance directly &amp; indirectly</a:t>
            </a:r>
            <a:endParaRPr lang="en-US" sz="4000" dirty="0"/>
          </a:p>
        </p:txBody>
      </p:sp>
      <p:sp>
        <p:nvSpPr>
          <p:cNvPr id="3" name="Content Placeholder 2"/>
          <p:cNvSpPr>
            <a:spLocks noGrp="1"/>
          </p:cNvSpPr>
          <p:nvPr>
            <p:ph idx="1"/>
          </p:nvPr>
        </p:nvSpPr>
        <p:spPr/>
        <p:txBody>
          <a:bodyPr/>
          <a:lstStyle/>
          <a:p>
            <a:r>
              <a:rPr lang="en-US" dirty="0" smtClean="0"/>
              <a:t>Motivating providers may reduce the know-do gap</a:t>
            </a:r>
            <a:r>
              <a:rPr lang="en-US" sz="2000" baseline="30000" dirty="0" smtClean="0"/>
              <a:t>1</a:t>
            </a:r>
          </a:p>
          <a:p>
            <a:r>
              <a:rPr lang="en-US" dirty="0" smtClean="0">
                <a:solidFill>
                  <a:srgbClr val="000000"/>
                </a:solidFill>
                <a:ea typeface="Times New Roman"/>
                <a:cs typeface="Times New Roman"/>
              </a:rPr>
              <a:t>Motivated providers can mobilize social</a:t>
            </a:r>
            <a:r>
              <a:rPr lang="en-US" dirty="0">
                <a:solidFill>
                  <a:srgbClr val="000000"/>
                </a:solidFill>
                <a:ea typeface="Times New Roman"/>
                <a:cs typeface="Times New Roman"/>
              </a:rPr>
              <a:t>, cultural and symbolic capital </a:t>
            </a:r>
            <a:r>
              <a:rPr lang="en-US" dirty="0" smtClean="0">
                <a:solidFill>
                  <a:srgbClr val="000000"/>
                </a:solidFill>
                <a:ea typeface="Times New Roman"/>
                <a:cs typeface="Times New Roman"/>
              </a:rPr>
              <a:t>to </a:t>
            </a:r>
            <a:r>
              <a:rPr lang="en-US" dirty="0">
                <a:solidFill>
                  <a:srgbClr val="000000"/>
                </a:solidFill>
                <a:ea typeface="Times New Roman"/>
                <a:cs typeface="Times New Roman"/>
              </a:rPr>
              <a:t>overcome </a:t>
            </a:r>
            <a:r>
              <a:rPr lang="en-US" dirty="0" smtClean="0">
                <a:solidFill>
                  <a:srgbClr val="000000"/>
                </a:solidFill>
                <a:ea typeface="Times New Roman"/>
                <a:cs typeface="Times New Roman"/>
              </a:rPr>
              <a:t>work-related problems</a:t>
            </a:r>
            <a:r>
              <a:rPr lang="en-US" sz="2400" baseline="30000" dirty="0" smtClean="0"/>
              <a:t>2</a:t>
            </a:r>
            <a:endParaRPr lang="en-US" dirty="0" smtClean="0">
              <a:solidFill>
                <a:srgbClr val="000000"/>
              </a:solidFill>
              <a:ea typeface="Times New Roman"/>
              <a:cs typeface="Times New Roman"/>
            </a:endParaRPr>
          </a:p>
          <a:p>
            <a:r>
              <a:rPr lang="en-US" dirty="0" smtClean="0"/>
              <a:t>Women value respectful provider attitude when choosing place of delivery</a:t>
            </a:r>
            <a:r>
              <a:rPr lang="en-US" sz="2000" baseline="30000" dirty="0" smtClean="0"/>
              <a:t>3</a:t>
            </a:r>
            <a:endParaRPr lang="en-US" sz="2000" baseline="30000" dirty="0"/>
          </a:p>
          <a:p>
            <a:endParaRPr lang="en-US" dirty="0" smtClean="0">
              <a:solidFill>
                <a:srgbClr val="000000"/>
              </a:solidFill>
              <a:ea typeface="Times New Roman"/>
              <a:cs typeface="Times New Roman"/>
            </a:endParaRPr>
          </a:p>
          <a:p>
            <a:endParaRPr lang="en-US" dirty="0"/>
          </a:p>
        </p:txBody>
      </p:sp>
      <p:sp>
        <p:nvSpPr>
          <p:cNvPr id="4" name="Slide Number Placeholder 3"/>
          <p:cNvSpPr>
            <a:spLocks noGrp="1"/>
          </p:cNvSpPr>
          <p:nvPr>
            <p:ph type="sldNum" sz="quarter" idx="12"/>
          </p:nvPr>
        </p:nvSpPr>
        <p:spPr/>
        <p:txBody>
          <a:bodyPr/>
          <a:lstStyle/>
          <a:p>
            <a:fld id="{6F347716-92F1-F849-8D5E-E72456B120BE}" type="slidenum">
              <a:rPr lang="en-US" smtClean="0"/>
              <a:pPr/>
              <a:t>1</a:t>
            </a:fld>
            <a:endParaRPr lang="en-US"/>
          </a:p>
        </p:txBody>
      </p:sp>
      <p:sp>
        <p:nvSpPr>
          <p:cNvPr id="5" name="TextBox 4"/>
          <p:cNvSpPr txBox="1"/>
          <p:nvPr/>
        </p:nvSpPr>
        <p:spPr>
          <a:xfrm>
            <a:off x="1" y="6059269"/>
            <a:ext cx="8220118" cy="784830"/>
          </a:xfrm>
          <a:prstGeom prst="rect">
            <a:avLst/>
          </a:prstGeom>
          <a:noFill/>
        </p:spPr>
        <p:txBody>
          <a:bodyPr wrap="square" rtlCol="0">
            <a:spAutoFit/>
          </a:bodyPr>
          <a:lstStyle/>
          <a:p>
            <a:pPr marL="228600" indent="-228600">
              <a:buAutoNum type="arabicPeriod"/>
            </a:pPr>
            <a:r>
              <a:rPr lang="en-US" sz="900" dirty="0" smtClean="0"/>
              <a:t>Leonard K and </a:t>
            </a:r>
            <a:r>
              <a:rPr lang="en-US" sz="900" dirty="0" err="1" smtClean="0"/>
              <a:t>Masatu</a:t>
            </a:r>
            <a:r>
              <a:rPr lang="en-US" sz="900" dirty="0" smtClean="0"/>
              <a:t> M. Professionalism and the know-do gap: exploring intrinsic motivation among health workers in Tanzania. Health Econ 2010;19:1461-1477.</a:t>
            </a:r>
          </a:p>
          <a:p>
            <a:pPr marL="228600" indent="-228600">
              <a:buAutoNum type="arabicPeriod"/>
            </a:pPr>
            <a:r>
              <a:rPr lang="en-US" sz="900" dirty="0" smtClean="0"/>
              <a:t>Gross K, Pfeiffer C, </a:t>
            </a:r>
            <a:r>
              <a:rPr lang="en-US" sz="900" dirty="0" err="1" smtClean="0"/>
              <a:t>Obrist</a:t>
            </a:r>
            <a:r>
              <a:rPr lang="en-US" sz="900" dirty="0" smtClean="0"/>
              <a:t> B. “</a:t>
            </a:r>
            <a:r>
              <a:rPr lang="en-US" sz="900" dirty="0" err="1" smtClean="0"/>
              <a:t>Workhood</a:t>
            </a:r>
            <a:r>
              <a:rPr lang="en-US" sz="900" dirty="0" smtClean="0"/>
              <a:t>”-a useful concept for the analysis of health workers’ resources? An evaluation from Tanzania. BMC Health Services Research 2012; 12:55.</a:t>
            </a:r>
          </a:p>
          <a:p>
            <a:pPr marL="228600" indent="-228600">
              <a:buAutoNum type="arabicPeriod"/>
            </a:pPr>
            <a:r>
              <a:rPr lang="en-US" sz="900" dirty="0" smtClean="0"/>
              <a:t>Kruk M, </a:t>
            </a:r>
            <a:r>
              <a:rPr lang="en-US" sz="900" dirty="0" err="1" smtClean="0"/>
              <a:t>Paczkowski</a:t>
            </a:r>
            <a:r>
              <a:rPr lang="en-US" sz="900" dirty="0" smtClean="0"/>
              <a:t> M, </a:t>
            </a:r>
            <a:r>
              <a:rPr lang="en-US" sz="900" dirty="0" err="1" smtClean="0"/>
              <a:t>Mbaruku</a:t>
            </a:r>
            <a:r>
              <a:rPr lang="en-US" sz="900" dirty="0" smtClean="0"/>
              <a:t> G, de </a:t>
            </a:r>
            <a:r>
              <a:rPr lang="en-US" sz="900" dirty="0" err="1" smtClean="0"/>
              <a:t>Pinho</a:t>
            </a:r>
            <a:r>
              <a:rPr lang="en-US" sz="900" dirty="0" smtClean="0"/>
              <a:t> H, </a:t>
            </a:r>
            <a:r>
              <a:rPr lang="en-US" sz="900" dirty="0" err="1" smtClean="0"/>
              <a:t>Galea</a:t>
            </a:r>
            <a:r>
              <a:rPr lang="en-US" sz="900" dirty="0" smtClean="0"/>
              <a:t>. Women’s preferences for place of delivery in rural Tanzania: A population-based discrete choice experiment. AJPH 2009;99:1666-1672.</a:t>
            </a:r>
            <a:endParaRPr lang="en-US" sz="900" dirty="0"/>
          </a:p>
        </p:txBody>
      </p:sp>
    </p:spTree>
    <p:extLst>
      <p:ext uri="{BB962C8B-B14F-4D97-AF65-F5344CB8AC3E}">
        <p14:creationId xmlns="" xmlns:p14="http://schemas.microsoft.com/office/powerpoint/2010/main" val="21966306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smtClean="0"/>
              <a:t>Shortage: skilled providers</a:t>
            </a:r>
          </a:p>
        </p:txBody>
      </p:sp>
      <p:sp>
        <p:nvSpPr>
          <p:cNvPr id="7171" name="Content Placeholder 2"/>
          <p:cNvSpPr>
            <a:spLocks noGrp="1"/>
          </p:cNvSpPr>
          <p:nvPr>
            <p:ph idx="1"/>
          </p:nvPr>
        </p:nvSpPr>
        <p:spPr/>
        <p:txBody>
          <a:bodyPr/>
          <a:lstStyle/>
          <a:p>
            <a:r>
              <a:rPr lang="en-US" sz="2800" dirty="0" smtClean="0"/>
              <a:t>Africa:1 million additional health workers needed to meet the MDGs</a:t>
            </a:r>
          </a:p>
          <a:p>
            <a:r>
              <a:rPr lang="en-US" sz="2800" dirty="0" smtClean="0"/>
              <a:t>Tanzania</a:t>
            </a:r>
          </a:p>
          <a:p>
            <a:pPr lvl="1"/>
            <a:r>
              <a:rPr lang="en-US" sz="2400" dirty="0" err="1" smtClean="0"/>
              <a:t>Nurse:Patient</a:t>
            </a:r>
            <a:r>
              <a:rPr lang="en-US" sz="2400" dirty="0" smtClean="0"/>
              <a:t> = 1:4,000</a:t>
            </a:r>
          </a:p>
          <a:p>
            <a:pPr lvl="1"/>
            <a:r>
              <a:rPr lang="en-US" sz="2400" dirty="0" err="1" smtClean="0"/>
              <a:t>Doctor:Patient</a:t>
            </a:r>
            <a:r>
              <a:rPr lang="en-US" sz="2400" dirty="0" smtClean="0"/>
              <a:t>=1:20,000</a:t>
            </a:r>
          </a:p>
          <a:p>
            <a:pPr lvl="1"/>
            <a:r>
              <a:rPr lang="en-US" sz="2400" dirty="0" err="1" smtClean="0"/>
              <a:t>Obstetrician:Patient</a:t>
            </a:r>
            <a:r>
              <a:rPr lang="en-US" sz="2400" dirty="0" smtClean="0"/>
              <a:t>=1:400,000</a:t>
            </a:r>
          </a:p>
          <a:p>
            <a:r>
              <a:rPr lang="en-US" sz="2800" dirty="0" smtClean="0"/>
              <a:t>“At current rate of training, will take &gt;20 yrs to achieve adequate health workers”</a:t>
            </a:r>
          </a:p>
          <a:p>
            <a:r>
              <a:rPr lang="en-US" sz="2800" dirty="0" smtClean="0"/>
              <a:t>Recent </a:t>
            </a:r>
            <a:r>
              <a:rPr lang="en-US" sz="2800" dirty="0"/>
              <a:t>h</a:t>
            </a:r>
            <a:r>
              <a:rPr lang="en-US" sz="2800" dirty="0" smtClean="0"/>
              <a:t>ealth worker strikes  in Tanzania</a:t>
            </a:r>
          </a:p>
        </p:txBody>
      </p:sp>
      <p:sp>
        <p:nvSpPr>
          <p:cNvPr id="4" name="Slide Number Placeholder 3"/>
          <p:cNvSpPr>
            <a:spLocks noGrp="1"/>
          </p:cNvSpPr>
          <p:nvPr>
            <p:ph type="sldNum" sz="quarter" idx="12"/>
          </p:nvPr>
        </p:nvSpPr>
        <p:spPr/>
        <p:txBody>
          <a:bodyPr/>
          <a:lstStyle/>
          <a:p>
            <a:pPr>
              <a:defRPr/>
            </a:pPr>
            <a:fld id="{9E1E31CB-C7B3-4F52-8D25-A6884850E468}" type="slidenum">
              <a:rPr lang="en-US" altLang="en-US" smtClean="0"/>
              <a:pPr>
                <a:defRPr/>
              </a:pPr>
              <a:t>2</a:t>
            </a:fld>
            <a:endParaRPr lang="en-US" altLang="en-US"/>
          </a:p>
        </p:txBody>
      </p:sp>
      <p:sp>
        <p:nvSpPr>
          <p:cNvPr id="5" name="TextBox 4"/>
          <p:cNvSpPr txBox="1"/>
          <p:nvPr/>
        </p:nvSpPr>
        <p:spPr>
          <a:xfrm>
            <a:off x="45361" y="6410809"/>
            <a:ext cx="8220118" cy="369332"/>
          </a:xfrm>
          <a:prstGeom prst="rect">
            <a:avLst/>
          </a:prstGeom>
          <a:noFill/>
        </p:spPr>
        <p:txBody>
          <a:bodyPr wrap="square" rtlCol="0">
            <a:spAutoFit/>
          </a:bodyPr>
          <a:lstStyle/>
          <a:p>
            <a:pPr marL="228600" indent="-228600">
              <a:buAutoNum type="arabicPeriod"/>
            </a:pPr>
            <a:r>
              <a:rPr lang="en-US" sz="900" dirty="0" smtClean="0"/>
              <a:t>Chen L, Evans T, </a:t>
            </a:r>
            <a:r>
              <a:rPr lang="en-US" sz="900" dirty="0" err="1" smtClean="0"/>
              <a:t>Anand</a:t>
            </a:r>
            <a:r>
              <a:rPr lang="en-US" sz="900" dirty="0" smtClean="0"/>
              <a:t> S, et al. Human resources for health: overcoming the crisis. Lancet 2004; 364: 1984-1990.</a:t>
            </a:r>
          </a:p>
          <a:p>
            <a:pPr marL="228600" indent="-228600">
              <a:buAutoNum type="arabicPeriod"/>
            </a:pPr>
            <a:r>
              <a:rPr lang="en-US" sz="900" dirty="0" smtClean="0"/>
              <a:t>Lancet 2008. </a:t>
            </a:r>
            <a:endParaRPr lang="en-US" sz="9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130FA7E-68BB-4CB4-8EBA-B1B4DDB52B3A}" type="slidenum">
              <a:rPr lang="en-US" altLang="en-US" smtClean="0"/>
              <a:pPr>
                <a:defRPr/>
              </a:pPr>
              <a:t>3</a:t>
            </a:fld>
            <a:endParaRPr lang="en-US" altLang="en-US"/>
          </a:p>
        </p:txBody>
      </p:sp>
      <p:pic>
        <p:nvPicPr>
          <p:cNvPr id="25603" name="Picture 2"/>
          <p:cNvPicPr>
            <a:picLocks noChangeAspect="1" noChangeArrowheads="1"/>
          </p:cNvPicPr>
          <p:nvPr/>
        </p:nvPicPr>
        <p:blipFill>
          <a:blip r:embed="rId2"/>
          <a:srcRect/>
          <a:stretch>
            <a:fillRect/>
          </a:stretch>
        </p:blipFill>
        <p:spPr bwMode="auto">
          <a:xfrm>
            <a:off x="285750" y="322264"/>
            <a:ext cx="8321035" cy="6066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EAC7720F-E950-4284-930C-2375A190C558}" type="slidenum">
              <a:rPr lang="en-US" altLang="en-US" smtClean="0"/>
              <a:pPr>
                <a:defRPr/>
              </a:pPr>
              <a:t>4</a:t>
            </a:fld>
            <a:endParaRPr lang="en-US" altLang="en-US"/>
          </a:p>
        </p:txBody>
      </p:sp>
      <p:pic>
        <p:nvPicPr>
          <p:cNvPr id="20483" name="Picture 3"/>
          <p:cNvPicPr>
            <a:picLocks noChangeAspect="1" noChangeArrowheads="1"/>
          </p:cNvPicPr>
          <p:nvPr/>
        </p:nvPicPr>
        <p:blipFill>
          <a:blip r:embed="rId2"/>
          <a:srcRect/>
          <a:stretch>
            <a:fillRect/>
          </a:stretch>
        </p:blipFill>
        <p:spPr bwMode="auto">
          <a:xfrm>
            <a:off x="238140" y="0"/>
            <a:ext cx="8561426" cy="642107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p:txBody>
          <a:bodyPr/>
          <a:lstStyle/>
          <a:p>
            <a:pPr>
              <a:defRPr/>
            </a:pPr>
            <a:fld id="{128B2B7E-5B76-4295-9D04-8DC57B62C8BD}" type="slidenum">
              <a:rPr lang="en-IE">
                <a:ea typeface="ＭＳ Ｐゴシック"/>
                <a:cs typeface="ＭＳ Ｐゴシック"/>
              </a:rPr>
              <a:pPr>
                <a:defRPr/>
              </a:pPr>
              <a:t>5</a:t>
            </a:fld>
            <a:endParaRPr lang="en-IE">
              <a:ea typeface="ＭＳ Ｐゴシック"/>
              <a:cs typeface="ＭＳ Ｐゴシック"/>
            </a:endParaRPr>
          </a:p>
        </p:txBody>
      </p:sp>
      <p:sp>
        <p:nvSpPr>
          <p:cNvPr id="35843" name="Rectangle 1"/>
          <p:cNvSpPr>
            <a:spLocks noChangeArrowheads="1"/>
          </p:cNvSpPr>
          <p:nvPr/>
        </p:nvSpPr>
        <p:spPr bwMode="auto">
          <a:xfrm>
            <a:off x="2286000" y="3059113"/>
            <a:ext cx="4572000" cy="369887"/>
          </a:xfrm>
          <a:prstGeom prst="rect">
            <a:avLst/>
          </a:prstGeom>
          <a:noFill/>
          <a:ln w="9525">
            <a:noFill/>
            <a:miter lim="800000"/>
            <a:headEnd/>
            <a:tailEnd/>
          </a:ln>
        </p:spPr>
        <p:txBody>
          <a:bodyPr>
            <a:spAutoFit/>
          </a:bodyPr>
          <a:lstStyle/>
          <a:p>
            <a:endParaRPr lang="en-IE">
              <a:latin typeface="Calibri" pitchFamily="34" charset="0"/>
            </a:endParaRPr>
          </a:p>
        </p:txBody>
      </p:sp>
      <p:sp>
        <p:nvSpPr>
          <p:cNvPr id="40964" name="Title 2"/>
          <p:cNvSpPr>
            <a:spLocks noGrp="1"/>
          </p:cNvSpPr>
          <p:nvPr>
            <p:ph type="title" idx="4294967295"/>
          </p:nvPr>
        </p:nvSpPr>
        <p:spPr>
          <a:xfrm>
            <a:off x="457200" y="0"/>
            <a:ext cx="8229600" cy="1143000"/>
          </a:xfrm>
        </p:spPr>
        <p:txBody>
          <a:bodyPr rtlCol="0">
            <a:normAutofit fontScale="90000"/>
          </a:bodyPr>
          <a:lstStyle/>
          <a:p>
            <a:pPr eaLnBrk="1" fontAlgn="auto" hangingPunct="1">
              <a:spcAft>
                <a:spcPts val="0"/>
              </a:spcAft>
              <a:defRPr/>
            </a:pPr>
            <a:r>
              <a:rPr lang="en-IE" sz="3600" b="1" dirty="0" smtClean="0">
                <a:latin typeface="Arial" pitchFamily="34" charset="0"/>
                <a:ea typeface="ＭＳ Ｐゴシック"/>
                <a:cs typeface="ＭＳ Ｐゴシック"/>
              </a:rPr>
              <a:t>Burnout Inventory </a:t>
            </a:r>
            <a:r>
              <a:rPr lang="en-IE" sz="1000" b="1" dirty="0" smtClean="0">
                <a:latin typeface="Arial" pitchFamily="34" charset="0"/>
                <a:ea typeface="ＭＳ Ｐゴシック"/>
                <a:cs typeface="ＭＳ Ｐゴシック"/>
              </a:rPr>
              <a:t/>
            </a:r>
            <a:br>
              <a:rPr lang="en-IE" sz="1000" b="1" dirty="0" smtClean="0">
                <a:latin typeface="Arial" pitchFamily="34" charset="0"/>
                <a:ea typeface="ＭＳ Ｐゴシック"/>
                <a:cs typeface="ＭＳ Ｐゴシック"/>
              </a:rPr>
            </a:br>
            <a:r>
              <a:rPr lang="en-IE" sz="3600" b="1" dirty="0" smtClean="0">
                <a:ea typeface="ＭＳ Ｐゴシック"/>
                <a:cs typeface="ＭＳ Ｐゴシック"/>
              </a:rPr>
              <a:t>Average scores on subscales by cadres</a:t>
            </a:r>
            <a:endParaRPr lang="en-IE" dirty="0" smtClean="0">
              <a:ea typeface="ＭＳ Ｐゴシック"/>
              <a:cs typeface="ＭＳ Ｐゴシック"/>
            </a:endParaRPr>
          </a:p>
        </p:txBody>
      </p:sp>
      <p:graphicFrame>
        <p:nvGraphicFramePr>
          <p:cNvPr id="4" name="Chart 3"/>
          <p:cNvGraphicFramePr/>
          <p:nvPr/>
        </p:nvGraphicFramePr>
        <p:xfrm>
          <a:off x="0" y="1285860"/>
          <a:ext cx="8929718" cy="557214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question</a:t>
            </a:r>
            <a:endParaRPr lang="en-US" dirty="0"/>
          </a:p>
        </p:txBody>
      </p:sp>
      <p:sp>
        <p:nvSpPr>
          <p:cNvPr id="3" name="Content Placeholder 2"/>
          <p:cNvSpPr>
            <a:spLocks noGrp="1"/>
          </p:cNvSpPr>
          <p:nvPr>
            <p:ph idx="1"/>
          </p:nvPr>
        </p:nvSpPr>
        <p:spPr/>
        <p:txBody>
          <a:bodyPr/>
          <a:lstStyle/>
          <a:p>
            <a:r>
              <a:rPr lang="en-US" dirty="0"/>
              <a:t>I</a:t>
            </a:r>
            <a:r>
              <a:rPr lang="en-US" dirty="0" smtClean="0"/>
              <a:t>dentify </a:t>
            </a:r>
            <a:r>
              <a:rPr lang="en-US" dirty="0"/>
              <a:t>the key factors that drive provider satisfaction in primary health clinics in rural Tanzania. </a:t>
            </a:r>
          </a:p>
        </p:txBody>
      </p:sp>
      <p:sp>
        <p:nvSpPr>
          <p:cNvPr id="4" name="Slide Number Placeholder 3"/>
          <p:cNvSpPr>
            <a:spLocks noGrp="1"/>
          </p:cNvSpPr>
          <p:nvPr>
            <p:ph type="sldNum" sz="quarter" idx="12"/>
          </p:nvPr>
        </p:nvSpPr>
        <p:spPr/>
        <p:txBody>
          <a:bodyPr/>
          <a:lstStyle/>
          <a:p>
            <a:fld id="{6F347716-92F1-F849-8D5E-E72456B120BE}" type="slidenum">
              <a:rPr lang="en-US" smtClean="0"/>
              <a:pPr/>
              <a:t>6</a:t>
            </a:fld>
            <a:endParaRPr lang="en-US"/>
          </a:p>
        </p:txBody>
      </p:sp>
    </p:spTree>
    <p:extLst>
      <p:ext uri="{BB962C8B-B14F-4D97-AF65-F5344CB8AC3E}">
        <p14:creationId xmlns="" xmlns:p14="http://schemas.microsoft.com/office/powerpoint/2010/main" val="42041538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en-US" dirty="0"/>
          </a:p>
        </p:txBody>
      </p:sp>
      <p:sp>
        <p:nvSpPr>
          <p:cNvPr id="3" name="Content Placeholder 2"/>
          <p:cNvSpPr>
            <a:spLocks noGrp="1"/>
          </p:cNvSpPr>
          <p:nvPr>
            <p:ph idx="1"/>
          </p:nvPr>
        </p:nvSpPr>
        <p:spPr/>
        <p:txBody>
          <a:bodyPr/>
          <a:lstStyle/>
          <a:p>
            <a:r>
              <a:rPr lang="en-US" sz="2800" dirty="0" smtClean="0"/>
              <a:t>Self-administered survey</a:t>
            </a:r>
          </a:p>
          <a:p>
            <a:r>
              <a:rPr lang="en-US" sz="2800" dirty="0" smtClean="0"/>
              <a:t>Included a 19-question index that asked providers to state their agreement:</a:t>
            </a:r>
          </a:p>
          <a:p>
            <a:pPr lvl="1"/>
            <a:r>
              <a:rPr lang="en-US" sz="2400" dirty="0" smtClean="0"/>
              <a:t>Strongly agree, Somewhat agree, Somewhat disagree, Strongly disagree</a:t>
            </a:r>
          </a:p>
          <a:p>
            <a:r>
              <a:rPr lang="en-US" sz="2800" dirty="0" smtClean="0"/>
              <a:t>Data collected from November 2011-April 2012</a:t>
            </a:r>
          </a:p>
          <a:p>
            <a:r>
              <a:rPr lang="en-US" sz="2800" dirty="0" smtClean="0"/>
              <a:t>100 eligible providers in 24 dispensaries</a:t>
            </a:r>
          </a:p>
          <a:p>
            <a:pPr lvl="1"/>
            <a:r>
              <a:rPr lang="en-US" sz="2400" dirty="0" smtClean="0"/>
              <a:t>70 </a:t>
            </a:r>
            <a:r>
              <a:rPr lang="en-US" sz="2400" dirty="0"/>
              <a:t>p</a:t>
            </a:r>
            <a:r>
              <a:rPr lang="en-US" sz="2400" dirty="0" smtClean="0"/>
              <a:t>articipated in the survey </a:t>
            </a:r>
            <a:endParaRPr lang="en-US" sz="2400" dirty="0"/>
          </a:p>
        </p:txBody>
      </p:sp>
      <p:sp>
        <p:nvSpPr>
          <p:cNvPr id="4" name="Slide Number Placeholder 3"/>
          <p:cNvSpPr>
            <a:spLocks noGrp="1"/>
          </p:cNvSpPr>
          <p:nvPr>
            <p:ph type="sldNum" sz="quarter" idx="12"/>
          </p:nvPr>
        </p:nvSpPr>
        <p:spPr/>
        <p:txBody>
          <a:bodyPr/>
          <a:lstStyle/>
          <a:p>
            <a:fld id="{6F347716-92F1-F849-8D5E-E72456B120BE}" type="slidenum">
              <a:rPr lang="en-US" smtClean="0"/>
              <a:pPr/>
              <a:t>7</a:t>
            </a:fld>
            <a:endParaRPr lang="en-US"/>
          </a:p>
        </p:txBody>
      </p:sp>
    </p:spTree>
    <p:extLst>
      <p:ext uri="{BB962C8B-B14F-4D97-AF65-F5344CB8AC3E}">
        <p14:creationId xmlns="" xmlns:p14="http://schemas.microsoft.com/office/powerpoint/2010/main" val="3126485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a:t>
            </a:r>
            <a:endParaRPr lang="en-US" dirty="0"/>
          </a:p>
        </p:txBody>
      </p:sp>
      <p:sp>
        <p:nvSpPr>
          <p:cNvPr id="3" name="Content Placeholder 2"/>
          <p:cNvSpPr>
            <a:spLocks noGrp="1"/>
          </p:cNvSpPr>
          <p:nvPr>
            <p:ph idx="1"/>
          </p:nvPr>
        </p:nvSpPr>
        <p:spPr/>
        <p:txBody>
          <a:bodyPr/>
          <a:lstStyle/>
          <a:p>
            <a:r>
              <a:rPr lang="en-US" dirty="0" smtClean="0"/>
              <a:t>Calculated descriptive statistics</a:t>
            </a:r>
          </a:p>
          <a:p>
            <a:r>
              <a:rPr lang="en-US" dirty="0" smtClean="0"/>
              <a:t>Conducted principal component analysis of 19-question index</a:t>
            </a:r>
          </a:p>
          <a:p>
            <a:pPr lvl="1"/>
            <a:r>
              <a:rPr lang="en-US" dirty="0" smtClean="0"/>
              <a:t>Retained 12 questions that loaded strongly</a:t>
            </a:r>
          </a:p>
        </p:txBody>
      </p:sp>
      <p:sp>
        <p:nvSpPr>
          <p:cNvPr id="4" name="Slide Number Placeholder 3"/>
          <p:cNvSpPr>
            <a:spLocks noGrp="1"/>
          </p:cNvSpPr>
          <p:nvPr>
            <p:ph type="sldNum" sz="quarter" idx="12"/>
          </p:nvPr>
        </p:nvSpPr>
        <p:spPr/>
        <p:txBody>
          <a:bodyPr/>
          <a:lstStyle/>
          <a:p>
            <a:fld id="{6F347716-92F1-F849-8D5E-E72456B120BE}" type="slidenum">
              <a:rPr lang="en-US" smtClean="0"/>
              <a:pPr/>
              <a:t>8</a:t>
            </a:fld>
            <a:endParaRPr lang="en-US"/>
          </a:p>
        </p:txBody>
      </p:sp>
    </p:spTree>
    <p:extLst>
      <p:ext uri="{BB962C8B-B14F-4D97-AF65-F5344CB8AC3E}">
        <p14:creationId xmlns="" xmlns:p14="http://schemas.microsoft.com/office/powerpoint/2010/main" val="2372189017"/>
      </p:ext>
    </p:extLst>
  </p:cSld>
  <p:clrMapOvr>
    <a:masterClrMapping/>
  </p:clrMapOvr>
</p:sld>
</file>

<file path=ppt/theme/theme1.xml><?xml version="1.0" encoding="utf-8"?>
<a:theme xmlns:a="http://schemas.openxmlformats.org/drawingml/2006/main" name="Green titles">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New Roman"/>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Palatino"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Palatino"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Green titles.thmx</Template>
  <TotalTime>16542</TotalTime>
  <Words>1527</Words>
  <Application>Microsoft Macintosh PowerPoint</Application>
  <PresentationFormat>On-screen Show (4:3)</PresentationFormat>
  <Paragraphs>136</Paragraphs>
  <Slides>18</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Green titles</vt:lpstr>
      <vt:lpstr>Worksheet</vt:lpstr>
      <vt:lpstr>HEALTHWORKERS MOTIVATION-RETENTION</vt:lpstr>
      <vt:lpstr>Motivated providers can influence performance directly &amp; indirectly</vt:lpstr>
      <vt:lpstr>Shortage: skilled providers</vt:lpstr>
      <vt:lpstr>Slide 3</vt:lpstr>
      <vt:lpstr>Slide 4</vt:lpstr>
      <vt:lpstr>Burnout Inventory  Average scores on subscales by cadres</vt:lpstr>
      <vt:lpstr>Research question</vt:lpstr>
      <vt:lpstr>Data collection</vt:lpstr>
      <vt:lpstr>Data analysis</vt:lpstr>
      <vt:lpstr>Provider Characteristics</vt:lpstr>
      <vt:lpstr>Proportion of providers who strongly agreed with the statement (n=70)</vt:lpstr>
      <vt:lpstr>Two Themes (subscales) arose from PCA</vt:lpstr>
      <vt:lpstr>Interpersonal environment</vt:lpstr>
      <vt:lpstr>Providers strongly agreeing they have adequate education</vt:lpstr>
      <vt:lpstr>Conclusions</vt:lpstr>
      <vt:lpstr>Implications</vt:lpstr>
      <vt:lpstr>Future Research</vt:lpstr>
      <vt:lpstr>Thank you!</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tale of two health systems</dc:title>
  <dc:creator>Margaret Kruk</dc:creator>
  <cp:lastModifiedBy>DR.Mbaruku</cp:lastModifiedBy>
  <cp:revision>227</cp:revision>
  <dcterms:created xsi:type="dcterms:W3CDTF">2012-01-25T18:21:28Z</dcterms:created>
  <dcterms:modified xsi:type="dcterms:W3CDTF">2013-07-02T11:17:51Z</dcterms:modified>
</cp:coreProperties>
</file>