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73" r:id="rId4"/>
    <p:sldId id="274" r:id="rId5"/>
    <p:sldId id="275" r:id="rId6"/>
    <p:sldId id="260" r:id="rId7"/>
    <p:sldId id="261" r:id="rId8"/>
    <p:sldId id="262" r:id="rId9"/>
    <p:sldId id="263" r:id="rId10"/>
    <p:sldId id="265" r:id="rId11"/>
    <p:sldId id="268" r:id="rId12"/>
    <p:sldId id="270" r:id="rId13"/>
    <p:sldId id="269" r:id="rId14"/>
    <p:sldId id="271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70"/>
  </p:normalViewPr>
  <p:slideViewPr>
    <p:cSldViewPr>
      <p:cViewPr varScale="1">
        <p:scale>
          <a:sx n="108" d="100"/>
          <a:sy n="108" d="100"/>
        </p:scale>
        <p:origin x="176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16A68-47E4-FA41-B4AF-BDE2FCD9BC83}" type="datetimeFigureOut">
              <a:rPr lang="en-GB" smtClean="0"/>
              <a:t>01/09/2017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2925F-24E8-8F4B-AD31-966167815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8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three clear steps to follow.</a:t>
            </a:r>
            <a:r>
              <a:rPr lang="en-GB" baseline="0" dirty="0" smtClean="0"/>
              <a:t> Within Step 2, the arrows suggests the direction for flow through the quadrants, from which the tool gets it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2925F-24E8-8F4B-AD31-96616781595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766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1F5AF-E626-4A01-8A8A-62D6E8196442}" type="datetimeFigureOut">
              <a:rPr lang="en-GB" smtClean="0"/>
              <a:pPr/>
              <a:t>01/09/2017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Four quadrant approach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6785"/>
            <a:ext cx="6400800" cy="1126976"/>
          </a:xfrm>
        </p:spPr>
        <p:txBody>
          <a:bodyPr/>
          <a:lstStyle/>
          <a:p>
            <a:r>
              <a:rPr lang="en-GB" dirty="0" smtClean="0"/>
              <a:t>Professor Heather Draper, Catherine </a:t>
            </a:r>
            <a:r>
              <a:rPr lang="en-GB" dirty="0" smtClean="0"/>
              <a:t>Hale, Lt Cdr Alan </a:t>
            </a:r>
            <a:r>
              <a:rPr lang="en-GB" dirty="0" err="1" smtClean="0"/>
              <a:t>Brockie</a:t>
            </a:r>
            <a:endParaRPr lang="en-GB" dirty="0" smtClean="0"/>
          </a:p>
        </p:txBody>
      </p:sp>
      <p:pic>
        <p:nvPicPr>
          <p:cNvPr id="5" name="Picture 4" descr="Screen Shot 2017-04-19 at 11.23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744453"/>
            <a:ext cx="2304256" cy="16398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The order matters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The order imposes a hierarchy of values based at  least partly on predominant western ethical norms, with respect for autonomy driving Q2 &amp; Q3.</a:t>
            </a:r>
          </a:p>
          <a:p>
            <a:r>
              <a:rPr lang="en-GB" dirty="0" smtClean="0"/>
              <a:t>This is not JUST a ‘fact gathering’ exercise (though this has been found to be useful).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8085" t="46687" r="23569" b="32327"/>
          <a:stretch>
            <a:fillRect/>
          </a:stretch>
        </p:blipFill>
        <p:spPr bwMode="auto">
          <a:xfrm>
            <a:off x="755576" y="1196752"/>
            <a:ext cx="8118902" cy="249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Can put an end to the matter</a:t>
            </a:r>
          </a:p>
          <a:p>
            <a:pPr lvl="1"/>
            <a:r>
              <a:rPr lang="en-GB" dirty="0" smtClean="0"/>
              <a:t>Refusal of consent by a competent patient has to be respected; go no further?</a:t>
            </a:r>
          </a:p>
          <a:p>
            <a:pPr lvl="1"/>
            <a:r>
              <a:rPr lang="en-GB" dirty="0" smtClean="0"/>
              <a:t>Previously stated wishes; go no further?</a:t>
            </a:r>
          </a:p>
          <a:p>
            <a:r>
              <a:rPr lang="en-GB" b="1" dirty="0" smtClean="0"/>
              <a:t>Go no further?</a:t>
            </a:r>
          </a:p>
          <a:p>
            <a:pPr lvl="1"/>
            <a:r>
              <a:rPr lang="en-GB" dirty="0" smtClean="0"/>
              <a:t>Assumes autonomy trumps other concerns</a:t>
            </a:r>
          </a:p>
          <a:p>
            <a:pPr lvl="1"/>
            <a:r>
              <a:rPr lang="en-GB" dirty="0" smtClean="0"/>
              <a:t>Have sufficient evidence of wishes</a:t>
            </a:r>
          </a:p>
          <a:p>
            <a:r>
              <a:rPr lang="en-GB" b="1" dirty="0" smtClean="0"/>
              <a:t>Might not be known</a:t>
            </a:r>
          </a:p>
          <a:p>
            <a:pPr lvl="1"/>
            <a:r>
              <a:rPr lang="en-GB" dirty="0" smtClean="0"/>
              <a:t>Adult without capacity &amp; no one available to provide information</a:t>
            </a:r>
          </a:p>
          <a:p>
            <a:r>
              <a:rPr lang="en-GB" b="1" dirty="0" smtClean="0"/>
              <a:t>Might not exist - minors</a:t>
            </a:r>
          </a:p>
          <a:p>
            <a:pPr lvl="1"/>
            <a:r>
              <a:rPr lang="en-GB" dirty="0" smtClean="0"/>
              <a:t>Though parental wishes might be relevant, assuming parents present</a:t>
            </a:r>
          </a:p>
          <a:p>
            <a:pPr lvl="1"/>
            <a:r>
              <a:rPr lang="en-GB" dirty="0" smtClean="0"/>
              <a:t>And parents acting in the best interests of minor</a:t>
            </a:r>
          </a:p>
          <a:p>
            <a:pPr lvl="1"/>
            <a:endParaRPr lang="en-GB" dirty="0"/>
          </a:p>
        </p:txBody>
      </p:sp>
      <p:sp>
        <p:nvSpPr>
          <p:cNvPr id="4" name="Text Box 13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2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Patient Preferences</a:t>
            </a:r>
          </a:p>
          <a:p>
            <a:pPr eaLnBrk="0" hangingPunct="0">
              <a:spcAft>
                <a:spcPts val="1000"/>
              </a:spcAft>
            </a:pPr>
            <a:endParaRPr lang="en-GB" altLang="en-US" sz="11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Privileging autonomy: why?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 smtClean="0"/>
              <a:t>	</a:t>
            </a:r>
            <a:r>
              <a:rPr lang="en-GB" b="1" u="sng" dirty="0" smtClean="0"/>
              <a:t>Respect for persons</a:t>
            </a:r>
          </a:p>
          <a:p>
            <a:r>
              <a:rPr lang="en-GB" dirty="0" smtClean="0"/>
              <a:t>Tied to Kantian understanding of moral responsibility</a:t>
            </a:r>
          </a:p>
          <a:p>
            <a:r>
              <a:rPr lang="en-GB" dirty="0" smtClean="0"/>
              <a:t>Absolute</a:t>
            </a:r>
          </a:p>
          <a:p>
            <a:r>
              <a:rPr lang="en-GB" dirty="0" smtClean="0"/>
              <a:t>Reflects law </a:t>
            </a:r>
            <a:r>
              <a:rPr lang="en-GB" sz="2000" dirty="0" smtClean="0"/>
              <a:t>(by and large)</a:t>
            </a:r>
          </a:p>
          <a:p>
            <a:pPr lvl="1"/>
            <a:r>
              <a:rPr lang="en-GB" dirty="0" smtClean="0"/>
              <a:t>And professional codes</a:t>
            </a:r>
          </a:p>
          <a:p>
            <a:r>
              <a:rPr lang="en-GB" dirty="0" smtClean="0"/>
              <a:t>Need to buy into deontological thinking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 smtClean="0"/>
              <a:t>	</a:t>
            </a:r>
            <a:r>
              <a:rPr lang="en-GB" b="1" u="sng" dirty="0" smtClean="0"/>
              <a:t>Maximises welfare</a:t>
            </a:r>
            <a:endParaRPr lang="en-GB" dirty="0" smtClean="0"/>
          </a:p>
          <a:p>
            <a:r>
              <a:rPr lang="en-GB" dirty="0" smtClean="0"/>
              <a:t>Tied to consequential reasoning; its the best way to achieve benefit</a:t>
            </a:r>
          </a:p>
          <a:p>
            <a:r>
              <a:rPr lang="en-GB" dirty="0" smtClean="0"/>
              <a:t>NOT absolute</a:t>
            </a:r>
          </a:p>
          <a:p>
            <a:r>
              <a:rPr lang="en-GB" dirty="0" smtClean="0"/>
              <a:t>Autonomy only privileged whilst it maximises benefit</a:t>
            </a:r>
          </a:p>
          <a:p>
            <a:r>
              <a:rPr lang="en-GB" dirty="0" smtClean="0"/>
              <a:t>Need to buy into consequential thinking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 rot="1678496">
            <a:off x="3779912" y="126876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 rot="19612102">
            <a:off x="4519416" y="126876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244408" y="260648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11560" y="5949280"/>
            <a:ext cx="7848872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smtClean="0">
                <a:solidFill>
                  <a:schemeClr val="tx1"/>
                </a:solidFill>
              </a:rPr>
              <a:t>Moral theory is not ‘pick and mix’</a:t>
            </a:r>
            <a:endParaRPr lang="en-GB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Supposed only get here if the patient unable to express a preference (including through others)</a:t>
            </a:r>
          </a:p>
          <a:p>
            <a:pPr lvl="1"/>
            <a:r>
              <a:rPr lang="en-GB" dirty="0" smtClean="0"/>
              <a:t>Assumes patient best judge, if able to judge, including of their </a:t>
            </a:r>
            <a:r>
              <a:rPr lang="en-GB" dirty="0" err="1" smtClean="0"/>
              <a:t>QoL</a:t>
            </a:r>
            <a:endParaRPr lang="en-GB" dirty="0" smtClean="0"/>
          </a:p>
          <a:p>
            <a:pPr lvl="1"/>
            <a:r>
              <a:rPr lang="en-GB" dirty="0" smtClean="0"/>
              <a:t>But patient’s preferences could be unreasonable</a:t>
            </a:r>
          </a:p>
          <a:p>
            <a:pPr lvl="2"/>
            <a:r>
              <a:rPr lang="en-GB" dirty="0" smtClean="0"/>
              <a:t>Reasons for privileging autonomy may now start to bite</a:t>
            </a:r>
          </a:p>
          <a:p>
            <a:r>
              <a:rPr lang="en-GB" dirty="0" smtClean="0"/>
              <a:t>Aspect of first do no harm / beneficence</a:t>
            </a:r>
          </a:p>
          <a:p>
            <a:r>
              <a:rPr lang="en-GB" dirty="0"/>
              <a:t>L</a:t>
            </a:r>
            <a:r>
              <a:rPr lang="en-GB" dirty="0" smtClean="0"/>
              <a:t>ikely to be informed by Q1</a:t>
            </a:r>
          </a:p>
          <a:p>
            <a:r>
              <a:rPr lang="en-GB" b="1" dirty="0" smtClean="0"/>
              <a:t>People disagree on what gives life quality</a:t>
            </a:r>
          </a:p>
          <a:p>
            <a:r>
              <a:rPr lang="en-GB" dirty="0" smtClean="0"/>
              <a:t>People disagree especially about the relationship between quality of life and value of life.</a:t>
            </a:r>
            <a:endParaRPr lang="en-GB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0" hangingPunct="0"/>
            <a:r>
              <a:rPr lang="en-GB" altLang="en-US" sz="2800" b="1" smtClean="0">
                <a:solidFill>
                  <a:srgbClr val="202B30"/>
                </a:solidFill>
                <a:latin typeface="Calibri" pitchFamily="34" charset="0"/>
              </a:rPr>
              <a:t/>
            </a:r>
            <a:br>
              <a:rPr lang="en-GB" altLang="en-US" sz="2800" b="1" smtClean="0">
                <a:solidFill>
                  <a:srgbClr val="202B30"/>
                </a:solidFill>
                <a:latin typeface="Calibri" pitchFamily="34" charset="0"/>
              </a:rPr>
            </a:br>
            <a:r>
              <a:rPr lang="en-GB" altLang="en-US" sz="3100" b="1" smtClean="0">
                <a:solidFill>
                  <a:srgbClr val="202B30"/>
                </a:solidFill>
                <a:latin typeface="Calibri" pitchFamily="34" charset="0"/>
              </a:rPr>
              <a:t>Quadrant </a:t>
            </a:r>
            <a:r>
              <a:rPr lang="en-GB" altLang="en-US" sz="3100" b="1">
                <a:solidFill>
                  <a:srgbClr val="202B30"/>
                </a:solidFill>
                <a:latin typeface="Calibri" pitchFamily="34" charset="0"/>
              </a:rPr>
              <a:t>3</a:t>
            </a:r>
          </a:p>
          <a:p>
            <a:pPr eaLnBrk="0" hangingPunct="0"/>
            <a:r>
              <a:rPr lang="en-GB" altLang="en-US" sz="3100" b="1">
                <a:solidFill>
                  <a:srgbClr val="202B30"/>
                </a:solidFill>
                <a:latin typeface="Calibri" pitchFamily="34" charset="0"/>
              </a:rPr>
              <a:t>Quality of Life</a:t>
            </a:r>
          </a:p>
          <a:p>
            <a:pPr eaLnBrk="0" hangingPunct="0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515567" y="5705872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This includes practically any other consideration</a:t>
            </a:r>
          </a:p>
          <a:p>
            <a:pPr lvl="1"/>
            <a:r>
              <a:rPr lang="en-GB" dirty="0" smtClean="0"/>
              <a:t>Resource limitations</a:t>
            </a:r>
          </a:p>
          <a:p>
            <a:pPr lvl="1"/>
            <a:r>
              <a:rPr lang="en-GB" dirty="0" smtClean="0"/>
              <a:t>Cultural differences or other personal biases</a:t>
            </a:r>
          </a:p>
          <a:p>
            <a:pPr lvl="1"/>
            <a:r>
              <a:rPr lang="en-GB" dirty="0" smtClean="0"/>
              <a:t>Impact on others, including medical team</a:t>
            </a:r>
          </a:p>
          <a:p>
            <a:pPr lvl="1"/>
            <a:r>
              <a:rPr lang="en-GB" dirty="0" smtClean="0"/>
              <a:t>‘We’re deployed military personal operating within military constraints’</a:t>
            </a:r>
          </a:p>
          <a:p>
            <a:pPr lvl="1"/>
            <a:r>
              <a:rPr lang="en-GB" dirty="0" smtClean="0"/>
              <a:t>It’s a humanitarian disaster/complex emergency</a:t>
            </a:r>
          </a:p>
          <a:p>
            <a:pPr lvl="1"/>
            <a:r>
              <a:rPr lang="en-GB" dirty="0" smtClean="0"/>
              <a:t>It’s Ebola we’re dealing with </a:t>
            </a:r>
          </a:p>
          <a:p>
            <a:r>
              <a:rPr lang="en-GB" dirty="0" smtClean="0"/>
              <a:t>Q4 helps with transparency but provides no mechanism for weighing factors in the balance i.e. arriving at  </a:t>
            </a:r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4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Contextual Factors</a:t>
            </a:r>
            <a:endParaRPr lang="en-US" altLang="en-US" sz="2800">
              <a:solidFill>
                <a:srgbClr val="202B3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03848" y="5630436"/>
            <a:ext cx="1368152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3</a:t>
            </a:r>
            <a:endParaRPr lang="en-GB" altLang="en-US" sz="2400">
              <a:solidFill>
                <a:srgbClr val="202B3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 - What have we decided to do and why?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Note that this step contains two parts</a:t>
            </a:r>
          </a:p>
          <a:p>
            <a:pPr lvl="1"/>
            <a:r>
              <a:rPr lang="en-GB" dirty="0" smtClean="0"/>
              <a:t>Ethical decisions</a:t>
            </a:r>
          </a:p>
          <a:p>
            <a:pPr lvl="1"/>
            <a:r>
              <a:rPr lang="en-GB" dirty="0" smtClean="0"/>
              <a:t>Actions</a:t>
            </a:r>
          </a:p>
          <a:p>
            <a:r>
              <a:rPr lang="en-GB" dirty="0" smtClean="0"/>
              <a:t>It allows you to and agree and summarise, for the patient’s record, what the important ethical considerations in the case are</a:t>
            </a:r>
          </a:p>
          <a:p>
            <a:pPr marL="0" indent="0">
              <a:buNone/>
            </a:pPr>
            <a:r>
              <a:rPr lang="en-GB" b="1" dirty="0" smtClean="0"/>
              <a:t>which enables you to justify</a:t>
            </a:r>
          </a:p>
          <a:p>
            <a:r>
              <a:rPr lang="en-GB" dirty="0" smtClean="0"/>
              <a:t>What should be done</a:t>
            </a:r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4" y="384473"/>
            <a:ext cx="1439942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3</a:t>
            </a:r>
            <a:endParaRPr lang="en-GB" altLang="en-US" sz="2400">
              <a:solidFill>
                <a:srgbClr val="202B3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96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Who are these slides for?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slides introduce the four quadrant approach (4QA) to making ethical decisions</a:t>
            </a:r>
          </a:p>
          <a:p>
            <a:r>
              <a:rPr lang="en-US" dirty="0" smtClean="0"/>
              <a:t>They can be used to </a:t>
            </a:r>
            <a:r>
              <a:rPr lang="en-GB" dirty="0" smtClean="0"/>
              <a:t>familiarise</a:t>
            </a:r>
            <a:r>
              <a:rPr lang="en-US" dirty="0" smtClean="0"/>
              <a:t> yourself with this tool, or to present the tool to others to use </a:t>
            </a:r>
            <a:r>
              <a:rPr lang="mr-IN" dirty="0" smtClean="0"/>
              <a:t>–</a:t>
            </a:r>
            <a:r>
              <a:rPr lang="en-US" dirty="0" smtClean="0"/>
              <a:t> perhaps in conjunction with some of our case studies as a group work exercise.</a:t>
            </a:r>
          </a:p>
          <a:p>
            <a:r>
              <a:rPr lang="en-US" dirty="0" smtClean="0"/>
              <a:t>Anyone is free to use them. We ask only that you preserve the accreditation in full.</a:t>
            </a:r>
          </a:p>
        </p:txBody>
      </p:sp>
    </p:spTree>
    <p:extLst>
      <p:ext uri="{BB962C8B-B14F-4D97-AF65-F5344CB8AC3E}">
        <p14:creationId xmlns:p14="http://schemas.microsoft.com/office/powerpoint/2010/main" val="1448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4QA?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4QA has been adopted by UK </a:t>
            </a:r>
            <a:r>
              <a:rPr lang="en-GB" dirty="0" smtClean="0"/>
              <a:t>Defence</a:t>
            </a:r>
            <a:r>
              <a:rPr lang="en-US" dirty="0" smtClean="0"/>
              <a:t> </a:t>
            </a:r>
            <a:r>
              <a:rPr lang="en-US" dirty="0"/>
              <a:t>Medical Services as a useful way working through an ethical issue in clinical </a:t>
            </a:r>
            <a:r>
              <a:rPr lang="en-US" dirty="0" smtClean="0"/>
              <a:t>practice</a:t>
            </a:r>
            <a:r>
              <a:rPr lang="en-US" sz="2600" baseline="30000" dirty="0" smtClean="0"/>
              <a:t>1</a:t>
            </a:r>
          </a:p>
          <a:p>
            <a:r>
              <a:rPr lang="en-US" dirty="0" smtClean="0"/>
              <a:t>It is not a theory or principle or formula. It is more of a tool for </a:t>
            </a:r>
            <a:r>
              <a:rPr lang="en-GB" dirty="0" smtClean="0"/>
              <a:t>organising</a:t>
            </a:r>
            <a:r>
              <a:rPr lang="en-US" dirty="0" smtClean="0"/>
              <a:t> your thoughts</a:t>
            </a:r>
          </a:p>
          <a:p>
            <a:r>
              <a:rPr lang="en-US" dirty="0" smtClean="0"/>
              <a:t>Here we are using a slightly modified representation of the 4QA based on the work conducted to evaluate it use by the military</a:t>
            </a:r>
            <a:r>
              <a:rPr lang="en-US" sz="2600" baseline="30000" dirty="0" smtClean="0"/>
              <a:t>2</a:t>
            </a:r>
          </a:p>
          <a:p>
            <a:pPr marL="0" indent="0">
              <a:buNone/>
            </a:pPr>
            <a:r>
              <a:rPr lang="en-US" sz="2200" dirty="0" smtClean="0"/>
              <a:t>1.Ministry </a:t>
            </a:r>
            <a:r>
              <a:rPr lang="en-US" sz="2200" dirty="0"/>
              <a:t>of </a:t>
            </a:r>
            <a:r>
              <a:rPr lang="en-US" sz="2200" dirty="0" err="1"/>
              <a:t>Defence</a:t>
            </a:r>
            <a:r>
              <a:rPr lang="en-US" sz="2200" dirty="0"/>
              <a:t>. Joint Service Publication ( JSP 999). Clinical Guidelines for 14 Operations. Section 5: Pathways 7 Version Change </a:t>
            </a:r>
            <a:r>
              <a:rPr lang="en-US" sz="2200" dirty="0" smtClean="0"/>
              <a:t>3 </a:t>
            </a:r>
            <a:r>
              <a:rPr lang="en-US" sz="2200" dirty="0"/>
              <a:t>September, London: </a:t>
            </a:r>
            <a:r>
              <a:rPr lang="en-US" sz="2200" dirty="0" err="1"/>
              <a:t>MoD</a:t>
            </a:r>
            <a:r>
              <a:rPr lang="en-US" sz="2200" dirty="0"/>
              <a:t>, 2012. </a:t>
            </a:r>
          </a:p>
          <a:p>
            <a:pPr marL="0" indent="0">
              <a:buNone/>
            </a:pPr>
            <a:r>
              <a:rPr lang="en-US" sz="2200" dirty="0" smtClean="0"/>
              <a:t> 2. </a:t>
            </a:r>
            <a:r>
              <a:rPr lang="en-US" sz="2200" dirty="0" err="1" smtClean="0"/>
              <a:t>Bernthall</a:t>
            </a:r>
            <a:r>
              <a:rPr lang="en-US" sz="2200" dirty="0" smtClean="0"/>
              <a:t>, EMM, Russell, RJ Draper, H A qualitative study of the use of the four quadrant approach to assist ethical decision-making during deployment. </a:t>
            </a:r>
            <a:r>
              <a:rPr lang="en-US" sz="2200" i="1" dirty="0" smtClean="0"/>
              <a:t>JR Army Corps </a:t>
            </a:r>
            <a:r>
              <a:rPr lang="en-US" sz="2200" dirty="0" smtClean="0"/>
              <a:t>2014 160; 96-202</a:t>
            </a:r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6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4QA was adapted </a:t>
            </a:r>
            <a:r>
              <a:rPr lang="en-GB" dirty="0"/>
              <a:t>by </a:t>
            </a:r>
            <a:r>
              <a:rPr lang="en-GB" dirty="0" smtClean="0"/>
              <a:t>Sokel</a:t>
            </a:r>
            <a:r>
              <a:rPr lang="en-GB" sz="2400" baseline="30000" dirty="0"/>
              <a:t>3</a:t>
            </a:r>
            <a:r>
              <a:rPr lang="en-GB" dirty="0" smtClean="0"/>
              <a:t> from the ‘four topics approach’ to assist ethical decision-making in palliative care</a:t>
            </a:r>
            <a:r>
              <a:rPr lang="en-GB" sz="2400" baseline="30000" dirty="0" smtClean="0"/>
              <a:t>4</a:t>
            </a:r>
            <a:r>
              <a:rPr lang="en-GB" dirty="0" smtClean="0"/>
              <a:t>.</a:t>
            </a:r>
          </a:p>
          <a:p>
            <a:r>
              <a:rPr lang="en-GB" dirty="0" smtClean="0"/>
              <a:t>It assumes a reasonable amount of time for discussion and this time may not be available in kinetic situations. </a:t>
            </a:r>
          </a:p>
          <a:p>
            <a:pPr marL="0" indent="0">
              <a:buNone/>
            </a:pPr>
            <a:r>
              <a:rPr lang="en-GB" sz="2200" dirty="0" smtClean="0"/>
              <a:t>3. </a:t>
            </a:r>
            <a:r>
              <a:rPr lang="en-GB" sz="2400" dirty="0" err="1"/>
              <a:t>Sokol</a:t>
            </a:r>
            <a:r>
              <a:rPr lang="en-GB" sz="2400" dirty="0"/>
              <a:t> DK. The ‘four quadrants’ approach to clinical ethics case analysis: an application and review. </a:t>
            </a:r>
            <a:r>
              <a:rPr lang="en-GB" sz="2400" i="1" dirty="0"/>
              <a:t>J Med Ethics </a:t>
            </a:r>
            <a:r>
              <a:rPr lang="en-GB" sz="2400" dirty="0"/>
              <a:t>2008;34:513–16. </a:t>
            </a: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4. </a:t>
            </a:r>
            <a:r>
              <a:rPr lang="en-GB" sz="2200" dirty="0"/>
              <a:t>Schumann JH, </a:t>
            </a:r>
            <a:r>
              <a:rPr lang="en-GB" sz="2200" dirty="0" err="1"/>
              <a:t>Alfandre</a:t>
            </a:r>
            <a:r>
              <a:rPr lang="en-GB" sz="2200" dirty="0"/>
              <a:t> D. Clinical ethical decision making: the four topics approach. </a:t>
            </a:r>
            <a:r>
              <a:rPr lang="en-GB" sz="2200" i="1" dirty="0" err="1"/>
              <a:t>Semin</a:t>
            </a:r>
            <a:r>
              <a:rPr lang="en-GB" sz="2200" i="1" dirty="0"/>
              <a:t> Med </a:t>
            </a:r>
            <a:r>
              <a:rPr lang="en-GB" sz="2200" i="1" dirty="0" err="1"/>
              <a:t>Pract</a:t>
            </a:r>
            <a:r>
              <a:rPr lang="en-GB" sz="2200" i="1" dirty="0"/>
              <a:t> </a:t>
            </a:r>
            <a:r>
              <a:rPr lang="en-GB" sz="2200" dirty="0"/>
              <a:t>2008;11:36–42.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3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a training context, we suggest that groups are given a case to tackle, literally draw the four quadrants on a large flip chart/white board and discuss what information or considerations should go in each of the quadrants.</a:t>
            </a:r>
          </a:p>
          <a:p>
            <a:r>
              <a:rPr lang="en-GB" dirty="0" smtClean="0"/>
              <a:t>It is important, however, that they follow all three steps, rather than jumping straight to Step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06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6246" t="24235" r="21140" b="9813"/>
          <a:stretch>
            <a:fillRect/>
          </a:stretch>
        </p:blipFill>
        <p:spPr bwMode="auto">
          <a:xfrm>
            <a:off x="755576" y="476671"/>
            <a:ext cx="7272808" cy="63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        – asking the right question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7971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Identifying THE ethical issue is not always straightforward</a:t>
            </a:r>
          </a:p>
          <a:p>
            <a:r>
              <a:rPr lang="en-GB" dirty="0" smtClean="0"/>
              <a:t>There might also be more than one</a:t>
            </a:r>
          </a:p>
          <a:p>
            <a:pPr lvl="1"/>
            <a:r>
              <a:rPr lang="en-GB" dirty="0" smtClean="0"/>
              <a:t>We may need to discuss which is the most important or pressing question. We may need to repeat the process for each question </a:t>
            </a:r>
          </a:p>
          <a:p>
            <a:r>
              <a:rPr lang="en-GB" dirty="0" smtClean="0"/>
              <a:t>Ethical questions generally include ethical terms e.g. ‘ought’; ‘should’</a:t>
            </a:r>
          </a:p>
          <a:p>
            <a:pPr lvl="1"/>
            <a:r>
              <a:rPr lang="en-GB" dirty="0" smtClean="0"/>
              <a:t>‘Can I give this patient a blood transfusion?’ vs ‘Should give this patient a blood transfusion?’</a:t>
            </a:r>
          </a:p>
          <a:p>
            <a:r>
              <a:rPr lang="en-GB" dirty="0" smtClean="0"/>
              <a:t>Of course what you ought to do depends on what you can do: no obligation to do the impossible</a:t>
            </a:r>
          </a:p>
          <a:p>
            <a:pPr lvl="1"/>
            <a:r>
              <a:rPr lang="en-GB" dirty="0" smtClean="0"/>
              <a:t>‘ought implies can’</a:t>
            </a:r>
            <a:endParaRPr lang="en-GB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23528" y="620688"/>
            <a:ext cx="1656184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1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515567" y="5705872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mtClean="0"/>
              <a:t>This is probably the easy bit</a:t>
            </a:r>
          </a:p>
          <a:p>
            <a:r>
              <a:rPr lang="en-GB" smtClean="0"/>
              <a:t>It tells you what you CAN do</a:t>
            </a:r>
          </a:p>
          <a:p>
            <a:pPr lvl="1"/>
            <a:r>
              <a:rPr lang="en-GB" smtClean="0"/>
              <a:t>NB this helps to define the scope of your moral responsibilities</a:t>
            </a:r>
          </a:p>
          <a:p>
            <a:r>
              <a:rPr lang="en-GB" smtClean="0"/>
              <a:t>Sets out options and potential outcomes</a:t>
            </a:r>
          </a:p>
          <a:p>
            <a:r>
              <a:rPr lang="en-GB" smtClean="0"/>
              <a:t>“good ethics start with good facts”</a:t>
            </a:r>
          </a:p>
          <a:p>
            <a:r>
              <a:rPr lang="en-GB" smtClean="0"/>
              <a:t>Sometimes disagreements over the best medical management present as ethical issues and can be resolved at this point.</a:t>
            </a:r>
          </a:p>
          <a:p>
            <a:r>
              <a:rPr lang="en-GB" smtClean="0"/>
              <a:t>Puts everyone on the same starting page</a:t>
            </a:r>
          </a:p>
          <a:p>
            <a:r>
              <a:rPr lang="en-GB" smtClean="0"/>
              <a:t>Opportunity to revisit the question</a:t>
            </a:r>
            <a:endParaRPr lang="en-GB"/>
          </a:p>
        </p:txBody>
      </p:sp>
      <p:sp>
        <p:nvSpPr>
          <p:cNvPr id="4" name="Text Box 1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1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Medical Implications</a:t>
            </a:r>
            <a:endParaRPr lang="en-US" altLang="en-US" sz="2800" b="1">
              <a:solidFill>
                <a:srgbClr val="202B3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However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Q1 assumes that the medical indications are clear</a:t>
            </a:r>
          </a:p>
          <a:p>
            <a:r>
              <a:rPr lang="en-GB" dirty="0" smtClean="0"/>
              <a:t>Whereas often ethical issues arise because of uncertainty</a:t>
            </a:r>
          </a:p>
          <a:p>
            <a:r>
              <a:rPr lang="en-GB" dirty="0" smtClean="0"/>
              <a:t>And also what seems likely turns out not to be</a:t>
            </a:r>
          </a:p>
          <a:p>
            <a:r>
              <a:rPr lang="en-GB" dirty="0" smtClean="0"/>
              <a:t>And sometimes this resolves the ethical issue</a:t>
            </a:r>
          </a:p>
          <a:p>
            <a:pPr lvl="1"/>
            <a:r>
              <a:rPr lang="en-GB" dirty="0" smtClean="0"/>
              <a:t>E.g. Patient dies unexpectedly</a:t>
            </a:r>
          </a:p>
          <a:p>
            <a:r>
              <a:rPr lang="en-GB" b="1" dirty="0" smtClean="0"/>
              <a:t>And sometimes it changes the question</a:t>
            </a:r>
          </a:p>
          <a:p>
            <a:pPr lvl="1"/>
            <a:r>
              <a:rPr lang="en-GB" dirty="0" smtClean="0"/>
              <a:t>E.g. Patient unexpectedly survives withdrawal of care: now what?</a:t>
            </a:r>
          </a:p>
          <a:p>
            <a:r>
              <a:rPr lang="en-GB" dirty="0" smtClean="0"/>
              <a:t>This may mean going back to step one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1009</Words>
  <Application>Microsoft Macintosh PowerPoint</Application>
  <PresentationFormat>On-screen Show (4:3)</PresentationFormat>
  <Paragraphs>116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Mangal</vt:lpstr>
      <vt:lpstr>Times New Roman</vt:lpstr>
      <vt:lpstr>Office Theme</vt:lpstr>
      <vt:lpstr>Four quadrant approach</vt:lpstr>
      <vt:lpstr>Who are these slides for?</vt:lpstr>
      <vt:lpstr>What is the 4QA?</vt:lpstr>
      <vt:lpstr>PowerPoint Presentation</vt:lpstr>
      <vt:lpstr>PowerPoint Presentation</vt:lpstr>
      <vt:lpstr>PowerPoint Presentation</vt:lpstr>
      <vt:lpstr>         – asking the right question</vt:lpstr>
      <vt:lpstr>Quadrant 1 Medical Implications</vt:lpstr>
      <vt:lpstr>However</vt:lpstr>
      <vt:lpstr>The order matters</vt:lpstr>
      <vt:lpstr>Quadrant 2 Patient Preferences </vt:lpstr>
      <vt:lpstr>Privileging autonomy: why?</vt:lpstr>
      <vt:lpstr> Quadrant 3 Quality of Life </vt:lpstr>
      <vt:lpstr>Quadrant 4 Contextual Factors</vt:lpstr>
      <vt:lpstr> - What have we decided to do and why?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drapehja</dc:creator>
  <cp:lastModifiedBy>Microsoft Office User</cp:lastModifiedBy>
  <cp:revision>59</cp:revision>
  <dcterms:created xsi:type="dcterms:W3CDTF">2014-09-25T14:23:41Z</dcterms:created>
  <dcterms:modified xsi:type="dcterms:W3CDTF">2017-09-01T17:16:56Z</dcterms:modified>
</cp:coreProperties>
</file>