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4" r:id="rId3"/>
    <p:sldId id="278" r:id="rId4"/>
    <p:sldId id="268" r:id="rId5"/>
    <p:sldId id="270" r:id="rId6"/>
    <p:sldId id="271" r:id="rId7"/>
    <p:sldId id="272" r:id="rId8"/>
    <p:sldId id="273" r:id="rId9"/>
    <p:sldId id="280" r:id="rId10"/>
    <p:sldId id="275" r:id="rId11"/>
    <p:sldId id="276" r:id="rId12"/>
    <p:sldId id="277" r:id="rId13"/>
    <p:sldId id="279" r:id="rId14"/>
    <p:sldId id="28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0000" autoAdjust="0"/>
  </p:normalViewPr>
  <p:slideViewPr>
    <p:cSldViewPr>
      <p:cViewPr varScale="1">
        <p:scale>
          <a:sx n="43" d="100"/>
          <a:sy n="43" d="100"/>
        </p:scale>
        <p:origin x="-1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27E55-FD04-41C7-A70E-F25C72F610FF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20A64-478B-47ED-9030-303A2DCDA04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20A64-478B-47ED-9030-303A2DCDA04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Bonding has a rhetorical</a:t>
            </a:r>
            <a:r>
              <a:rPr lang="en-GB" baseline="0" dirty="0" smtClean="0"/>
              <a:t> function in justifying </a:t>
            </a:r>
            <a:r>
              <a:rPr lang="en-GB" baseline="0" smtClean="0"/>
              <a:t>non-diagnostic scanning.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20A64-478B-47ED-9030-303A2DCDA049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20A64-478B-47ED-9030-303A2DCDA049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20A64-478B-47ED-9030-303A2DCDA049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20A64-478B-47ED-9030-303A2DCDA04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20A64-478B-47ED-9030-303A2DCDA049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20A64-478B-47ED-9030-303A2DCDA049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20A64-478B-47ED-9030-303A2DCDA049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Contested terms – built in assumptions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20A64-478B-47ED-9030-303A2DCDA049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20A64-478B-47ED-9030-303A2DCDA049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20A64-478B-47ED-9030-303A2DCDA049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Mostly coming</a:t>
            </a:r>
            <a:r>
              <a:rPr lang="en-GB" baseline="0" dirty="0" smtClean="0"/>
              <a:t> from midwifery and obstetrics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Safety: Who is doing the scanning? Is an ‘extra’ scan justified?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Quote 1: http://www.nhs.uk/news/2010/02February/Pages/Warning-over-souvenir-baby-scans.aspx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20A64-478B-47ED-9030-303A2DCDA049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48E7BEC-C8BB-40AE-9C51-A6DD4E35EB23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179AB4C-FB3D-4E78-B885-3DF1EEDDDE5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7BEC-C8BB-40AE-9C51-A6DD4E35EB23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9AB4C-FB3D-4E78-B885-3DF1EEDDDE5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7BEC-C8BB-40AE-9C51-A6DD4E35EB23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9AB4C-FB3D-4E78-B885-3DF1EEDDDE5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7BEC-C8BB-40AE-9C51-A6DD4E35EB23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9AB4C-FB3D-4E78-B885-3DF1EEDDDE5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48E7BEC-C8BB-40AE-9C51-A6DD4E35EB23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179AB4C-FB3D-4E78-B885-3DF1EEDDDE5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7BEC-C8BB-40AE-9C51-A6DD4E35EB23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9AB4C-FB3D-4E78-B885-3DF1EEDDDE5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7BEC-C8BB-40AE-9C51-A6DD4E35EB23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9AB4C-FB3D-4E78-B885-3DF1EEDDDE5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7BEC-C8BB-40AE-9C51-A6DD4E35EB23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9AB4C-FB3D-4E78-B885-3DF1EEDDDE5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7BEC-C8BB-40AE-9C51-A6DD4E35EB23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9AB4C-FB3D-4E78-B885-3DF1EEDDDE5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7BEC-C8BB-40AE-9C51-A6DD4E35EB23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9AB4C-FB3D-4E78-B885-3DF1EEDDDE5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7BEC-C8BB-40AE-9C51-A6DD4E35EB23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9AB4C-FB3D-4E78-B885-3DF1EEDDDE5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48E7BEC-C8BB-40AE-9C51-A6DD4E35EB23}" type="datetimeFigureOut">
              <a:rPr lang="en-GB" smtClean="0"/>
              <a:pPr/>
              <a:t>09/07/2010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79AB4C-FB3D-4E78-B885-3DF1EEDDDE5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5730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An introduction to the workshop ‘3D </a:t>
            </a:r>
            <a:r>
              <a:rPr lang="en-GB" dirty="0" smtClean="0"/>
              <a:t>Foetal Ultrasound: Social and Clinical </a:t>
            </a:r>
            <a:r>
              <a:rPr lang="en-GB" dirty="0" smtClean="0"/>
              <a:t>Meanings’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5301208"/>
            <a:ext cx="6400800" cy="1752600"/>
          </a:xfrm>
        </p:spPr>
        <p:txBody>
          <a:bodyPr/>
          <a:lstStyle/>
          <a:p>
            <a:r>
              <a:rPr lang="en-GB" dirty="0" smtClean="0"/>
              <a:t>Julie Palmer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Social and Clinical Meanings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Balance is shifted</a:t>
            </a:r>
          </a:p>
          <a:p>
            <a:pPr lvl="1"/>
            <a:r>
              <a:rPr lang="en-GB" dirty="0" smtClean="0"/>
              <a:t>Social meanings take priority (screening complete)</a:t>
            </a:r>
          </a:p>
          <a:p>
            <a:pPr lvl="1"/>
            <a:r>
              <a:rPr lang="en-GB" dirty="0" smtClean="0"/>
              <a:t>Must distinguish service from NHS scans</a:t>
            </a:r>
          </a:p>
          <a:p>
            <a:pPr lvl="1"/>
            <a:r>
              <a:rPr lang="en-GB" dirty="0" smtClean="0"/>
              <a:t>Professional skill and knowledge important</a:t>
            </a:r>
          </a:p>
          <a:p>
            <a:r>
              <a:rPr lang="en-GB" dirty="0" smtClean="0"/>
              <a:t>Sonographers are key to helping clients get their bearings, and interpreting the images on the screen and making them socially meaningful</a:t>
            </a:r>
          </a:p>
          <a:p>
            <a:pPr lvl="1"/>
            <a:r>
              <a:rPr lang="en-GB" dirty="0" smtClean="0"/>
              <a:t>Interpretation is necessary even with 4D imagery</a:t>
            </a:r>
          </a:p>
          <a:p>
            <a:r>
              <a:rPr lang="en-GB" dirty="0" smtClean="0"/>
              <a:t>Expectant-parents also take an active role in making the imagery personally meaningful</a:t>
            </a:r>
          </a:p>
          <a:p>
            <a:pPr lvl="1"/>
            <a:r>
              <a:rPr lang="en-GB" dirty="0" smtClean="0"/>
              <a:t>‘collaborative coding’ (Palmer)</a:t>
            </a:r>
          </a:p>
          <a:p>
            <a:pPr lvl="1"/>
            <a:r>
              <a:rPr lang="en-GB" dirty="0" smtClean="0"/>
              <a:t>Family resemblance</a:t>
            </a:r>
          </a:p>
          <a:p>
            <a:pPr lvl="1"/>
            <a:r>
              <a:rPr lang="en-GB" dirty="0" smtClean="0"/>
              <a:t>Not a baby but </a:t>
            </a:r>
            <a:r>
              <a:rPr lang="en-GB" i="1" dirty="0" smtClean="0"/>
              <a:t>my</a:t>
            </a:r>
            <a:r>
              <a:rPr lang="en-GB" dirty="0" smtClean="0"/>
              <a:t> baby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Controversies around non-diagnostic scans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Is it safe?</a:t>
            </a:r>
          </a:p>
          <a:p>
            <a:pPr lvl="1"/>
            <a:r>
              <a:rPr lang="en-GB" dirty="0" smtClean="0"/>
              <a:t>‘The HPA advises that although there is no clear evidence that souvenir scans are harmful to the foetus, “parents-to-be must decide for themselves if they wish to have souvenir scans and balance the benefits against the possibility of unconfirmed risks to the unborn child” </a:t>
            </a:r>
          </a:p>
          <a:p>
            <a:r>
              <a:rPr lang="en-GB" dirty="0" smtClean="0"/>
              <a:t>Accused of not taking ultrasound seriously enough</a:t>
            </a:r>
          </a:p>
          <a:p>
            <a:pPr lvl="1"/>
            <a:r>
              <a:rPr lang="en-GB" dirty="0" smtClean="0"/>
              <a:t>‘entertainment’</a:t>
            </a:r>
          </a:p>
          <a:p>
            <a:pPr lvl="1"/>
            <a:r>
              <a:rPr lang="en-GB" dirty="0" smtClean="0"/>
              <a:t>‘shopping mall scans’</a:t>
            </a:r>
          </a:p>
          <a:p>
            <a:r>
              <a:rPr lang="en-GB" dirty="0" smtClean="0"/>
              <a:t>Accused of claiming a benefit to bonding for which there is only inconclusive evidence.</a:t>
            </a:r>
          </a:p>
          <a:p>
            <a:pPr lvl="1"/>
            <a:r>
              <a:rPr lang="en-GB" dirty="0" smtClean="0"/>
              <a:t>Does ultrasound have any effect on bonding?</a:t>
            </a:r>
          </a:p>
          <a:p>
            <a:pPr lvl="1"/>
            <a:r>
              <a:rPr lang="en-GB" dirty="0" smtClean="0"/>
              <a:t>Is improving bonding a ‘medical’ goal?</a:t>
            </a:r>
          </a:p>
          <a:p>
            <a:r>
              <a:rPr lang="en-GB" dirty="0" smtClean="0"/>
              <a:t>Diverging from the ‘proper’ purpose of ultrasound</a:t>
            </a:r>
          </a:p>
          <a:p>
            <a:pPr lvl="1"/>
            <a:r>
              <a:rPr lang="en-GB" dirty="0" smtClean="0"/>
              <a:t>‘this service is being offered for non-clinical reasons, and it is not providing what scans were intended to provide in a medical sense – clinical information about the baby (Beech 2005).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Problems with critiques of non-diagnostic scans 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Rely on a clear separation of social and clinical functions for ultrasound that is difficult to maintain</a:t>
            </a:r>
          </a:p>
          <a:p>
            <a:pPr lvl="1"/>
            <a:r>
              <a:rPr lang="en-GB" dirty="0" smtClean="0"/>
              <a:t>Clinically-driven ultrasound is a ‘hybrid practice’ </a:t>
            </a:r>
            <a:r>
              <a:rPr lang="en-GB" smtClean="0"/>
              <a:t>(Taylor)</a:t>
            </a:r>
            <a:endParaRPr lang="en-GB" dirty="0" smtClean="0"/>
          </a:p>
          <a:p>
            <a:pPr lvl="1"/>
            <a:r>
              <a:rPr lang="en-GB" dirty="0" smtClean="0"/>
              <a:t>‘Bonding’ becomes the acceptable justification for scanning</a:t>
            </a:r>
          </a:p>
          <a:p>
            <a:r>
              <a:rPr lang="en-GB" dirty="0" smtClean="0"/>
              <a:t>Does not take account of wider social context</a:t>
            </a:r>
          </a:p>
          <a:p>
            <a:pPr lvl="1"/>
            <a:r>
              <a:rPr lang="en-GB" dirty="0" smtClean="0"/>
              <a:t>the social significance of ultrasound and popular familiarity with sonograms; consumerism during pregnancy and patients as consumers</a:t>
            </a:r>
          </a:p>
          <a:p>
            <a:r>
              <a:rPr lang="en-GB" dirty="0" smtClean="0"/>
              <a:t>Do not take into account women’s experiences of non-diagnostic ultrasound</a:t>
            </a:r>
          </a:p>
          <a:p>
            <a:pPr lvl="1"/>
            <a:r>
              <a:rPr lang="en-GB" dirty="0" smtClean="0"/>
              <a:t>Why do women access non-diagnostic ultrasound services?</a:t>
            </a:r>
          </a:p>
          <a:p>
            <a:pPr lvl="1"/>
            <a:r>
              <a:rPr lang="en-GB" dirty="0" smtClean="0"/>
              <a:t>How do women make sense of non-diagnostic scans? Do women experience ‘ultrasound bonding’?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Beech</a:t>
            </a:r>
            <a:r>
              <a:rPr lang="en-US" sz="2400" dirty="0" smtClean="0"/>
              <a:t>, B. (2005) "Ultrasound." </a:t>
            </a:r>
            <a:r>
              <a:rPr lang="en-US" sz="2400" i="1" dirty="0" smtClean="0"/>
              <a:t>AIMS</a:t>
            </a:r>
            <a:r>
              <a:rPr lang="en-US" sz="2400" dirty="0" smtClean="0"/>
              <a:t> 17 (1). Available online: http://</a:t>
            </a:r>
            <a:r>
              <a:rPr lang="en-US" sz="2400" dirty="0" smtClean="0"/>
              <a:t>www.aims.org.uk/Journal/Vol17No1/ultrasound.htm  </a:t>
            </a:r>
            <a:endParaRPr lang="en-US" sz="2400" dirty="0" smtClean="0"/>
          </a:p>
          <a:p>
            <a:r>
              <a:rPr lang="en-US" sz="2400" dirty="0" err="1" smtClean="0"/>
              <a:t>Haraway</a:t>
            </a:r>
            <a:r>
              <a:rPr lang="en-US" sz="2400" dirty="0" smtClean="0"/>
              <a:t>, D. J. (1997). Fetus: The Virtual Speculum in the New World Order. </a:t>
            </a:r>
            <a:r>
              <a:rPr lang="en-US" sz="2400" dirty="0" smtClean="0"/>
              <a:t> In </a:t>
            </a:r>
            <a:r>
              <a:rPr lang="en-US" sz="2400" i="1" dirty="0" err="1" smtClean="0"/>
              <a:t>Modest_Witness@Second_Millenium</a:t>
            </a:r>
            <a:r>
              <a:rPr lang="en-US" sz="2400" i="1" dirty="0" smtClean="0"/>
              <a:t>. Female </a:t>
            </a:r>
            <a:r>
              <a:rPr lang="en-US" sz="2400" i="1" dirty="0" err="1" smtClean="0"/>
              <a:t>Man©_Meets_Oncomouse</a:t>
            </a:r>
            <a:r>
              <a:rPr lang="en-US" sz="2400" i="1" dirty="0" smtClean="0"/>
              <a:t>™</a:t>
            </a:r>
            <a:r>
              <a:rPr lang="en-US" sz="2400" dirty="0" smtClean="0"/>
              <a:t>.  </a:t>
            </a:r>
            <a:r>
              <a:rPr lang="en-US" sz="2400" dirty="0" smtClean="0"/>
              <a:t>New </a:t>
            </a:r>
            <a:r>
              <a:rPr lang="en-US" sz="2400" dirty="0" smtClean="0"/>
              <a:t>York, </a:t>
            </a:r>
            <a:r>
              <a:rPr lang="en-US" sz="2400" dirty="0" err="1" smtClean="0"/>
              <a:t>Routledge</a:t>
            </a:r>
            <a:r>
              <a:rPr lang="en-US" sz="2400" dirty="0" smtClean="0"/>
              <a:t>: 173-212.</a:t>
            </a:r>
          </a:p>
          <a:p>
            <a:r>
              <a:rPr lang="en-US" sz="2400" dirty="0" err="1" smtClean="0"/>
              <a:t>Lehner</a:t>
            </a:r>
            <a:r>
              <a:rPr lang="en-US" sz="2400" dirty="0" smtClean="0"/>
              <a:t>, S. (1996). "My Womb, The </a:t>
            </a:r>
            <a:r>
              <a:rPr lang="en-US" sz="2400" dirty="0" err="1" smtClean="0"/>
              <a:t>Mosh</a:t>
            </a:r>
            <a:r>
              <a:rPr lang="en-US" sz="2400" dirty="0" smtClean="0"/>
              <a:t> Pit." </a:t>
            </a:r>
            <a:r>
              <a:rPr lang="en-US" sz="2400" i="1" dirty="0" smtClean="0"/>
              <a:t>Women &amp; Performance: a journal of feminist theory</a:t>
            </a:r>
            <a:r>
              <a:rPr lang="en-US" sz="2400" dirty="0" smtClean="0"/>
              <a:t> 9(1): 179-185.</a:t>
            </a:r>
          </a:p>
          <a:p>
            <a:r>
              <a:rPr lang="en-US" sz="2400" dirty="0" smtClean="0"/>
              <a:t>Mitchell, L. M. (2001). </a:t>
            </a:r>
            <a:r>
              <a:rPr lang="en-US" sz="2400" i="1" dirty="0" smtClean="0"/>
              <a:t>Baby’s First Picture: Ultrasound and the Politics of Fetal Subjects. </a:t>
            </a:r>
            <a:r>
              <a:rPr lang="en-US" sz="2400" dirty="0" smtClean="0"/>
              <a:t>Toronto, University of Toronto Press.</a:t>
            </a:r>
          </a:p>
          <a:p>
            <a:r>
              <a:rPr lang="en-US" sz="2400" dirty="0" smtClean="0"/>
              <a:t>Mitchell, L. M. and E. Georges (1997). "Cross-Cultural </a:t>
            </a:r>
            <a:r>
              <a:rPr lang="en-US" sz="2400" dirty="0" err="1" smtClean="0"/>
              <a:t>Cyborgs</a:t>
            </a:r>
            <a:r>
              <a:rPr lang="en-US" sz="2400" dirty="0" smtClean="0"/>
              <a:t>: Greek and Canadian Discourses on Fetal Ultrasound." </a:t>
            </a:r>
            <a:r>
              <a:rPr lang="en-US" sz="2400" i="1" dirty="0" smtClean="0"/>
              <a:t>Feminist Studies </a:t>
            </a:r>
            <a:r>
              <a:rPr lang="en-US" sz="2400" dirty="0" smtClean="0"/>
              <a:t>23(2): 373-401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Palmer, J. (2009) The placental body in 4D: everyday practices of non-diagnostic sonography</a:t>
            </a:r>
            <a:r>
              <a:rPr lang="en-US" sz="2800" dirty="0" smtClean="0"/>
              <a:t>. </a:t>
            </a:r>
            <a:r>
              <a:rPr lang="en-US" sz="2800" i="1" dirty="0" smtClean="0"/>
              <a:t>Feminist </a:t>
            </a:r>
            <a:r>
              <a:rPr lang="en-US" sz="2800" i="1" dirty="0" smtClean="0"/>
              <a:t>Review </a:t>
            </a:r>
            <a:r>
              <a:rPr lang="en-US" sz="2800" dirty="0" smtClean="0"/>
              <a:t>93(1): 64-80</a:t>
            </a:r>
          </a:p>
          <a:p>
            <a:r>
              <a:rPr lang="en-US" sz="2800" dirty="0" smtClean="0"/>
              <a:t>Rothman, B. K. (1988). </a:t>
            </a:r>
            <a:r>
              <a:rPr lang="en-US" sz="2800" i="1" dirty="0" smtClean="0"/>
              <a:t>The Tentative Pregnancy: Prenatal Diagnosis and the Future of Motherhood. </a:t>
            </a:r>
            <a:r>
              <a:rPr lang="en-US" sz="2800" dirty="0" smtClean="0"/>
              <a:t>London, Pandora Press.</a:t>
            </a:r>
          </a:p>
          <a:p>
            <a:r>
              <a:rPr lang="en-US" sz="2800" dirty="0" smtClean="0"/>
              <a:t>Taylor, J. S. (1998). Image of Contradiction: Obstetrical Ultrasound in American Culture. </a:t>
            </a:r>
            <a:r>
              <a:rPr lang="en-US" sz="2800" dirty="0" smtClean="0"/>
              <a:t> In </a:t>
            </a:r>
            <a:r>
              <a:rPr lang="en-US" sz="2800" i="1" dirty="0" smtClean="0"/>
              <a:t>Reproducing </a:t>
            </a:r>
            <a:r>
              <a:rPr lang="en-US" sz="2800" i="1" dirty="0" smtClean="0"/>
              <a:t>Reproduction: Kinship, Power and Technological Innovation. </a:t>
            </a:r>
            <a:r>
              <a:rPr lang="en-US" sz="2800" dirty="0" smtClean="0"/>
              <a:t>S. Franklin and H. </a:t>
            </a:r>
            <a:r>
              <a:rPr lang="en-US" sz="2800" dirty="0" err="1" smtClean="0"/>
              <a:t>Ragoné</a:t>
            </a:r>
            <a:r>
              <a:rPr lang="en-US" sz="2800" dirty="0" smtClean="0"/>
              <a:t>. Philadelphia, University of Pennsylvania Press: 15-45.</a:t>
            </a:r>
          </a:p>
          <a:p>
            <a:r>
              <a:rPr lang="en-US" sz="2800" dirty="0" smtClean="0"/>
              <a:t>van </a:t>
            </a:r>
            <a:r>
              <a:rPr lang="en-US" sz="2800" dirty="0" err="1" smtClean="0"/>
              <a:t>Dijck</a:t>
            </a:r>
            <a:r>
              <a:rPr lang="en-US" sz="2800" dirty="0" smtClean="0"/>
              <a:t>, J. (2005). </a:t>
            </a:r>
            <a:r>
              <a:rPr lang="en-US" sz="2800" i="1" dirty="0" smtClean="0"/>
              <a:t>The Transparent Body: A Cultural Analysis of Medical Imaging. </a:t>
            </a:r>
            <a:r>
              <a:rPr lang="en-US" sz="2800" dirty="0" smtClean="0"/>
              <a:t>Seattle, WA, University of Washington Press.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To present some key ideas and concepts</a:t>
            </a:r>
          </a:p>
          <a:p>
            <a:r>
              <a:rPr lang="en-GB" dirty="0" smtClean="0"/>
              <a:t>To introduce 3-/4D ultrasound technology, including its clinical use and social significance</a:t>
            </a:r>
          </a:p>
          <a:p>
            <a:r>
              <a:rPr lang="en-GB" dirty="0" smtClean="0"/>
              <a:t>To introduce ‘non-diagnostic’ scanning</a:t>
            </a:r>
          </a:p>
          <a:p>
            <a:r>
              <a:rPr lang="en-GB" dirty="0" smtClean="0"/>
              <a:t>To prompt ideas/questions/discussion!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Theorising Foetal Ultrasound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Foetus as ‘</a:t>
            </a:r>
            <a:r>
              <a:rPr lang="en-GB" dirty="0" err="1" smtClean="0"/>
              <a:t>cyborg</a:t>
            </a:r>
            <a:r>
              <a:rPr lang="en-GB" dirty="0" smtClean="0"/>
              <a:t>’ </a:t>
            </a:r>
            <a:r>
              <a:rPr lang="en-GB" dirty="0" smtClean="0"/>
              <a:t>(</a:t>
            </a:r>
            <a:r>
              <a:rPr lang="en-GB" dirty="0" err="1" smtClean="0"/>
              <a:t>Haraway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GB" dirty="0" smtClean="0"/>
              <a:t>Ultrasound as a ‘hybrid practice’ (Taylor)</a:t>
            </a:r>
          </a:p>
          <a:p>
            <a:r>
              <a:rPr lang="en-GB" dirty="0" smtClean="0"/>
              <a:t>Ultrasound imagery as ‘semiotic object’ (Mitchell)</a:t>
            </a:r>
          </a:p>
          <a:p>
            <a:pPr lvl="1"/>
            <a:r>
              <a:rPr lang="en-GB" dirty="0" smtClean="0"/>
              <a:t>Meaning is multiple, fluid, context dependent, viewer dependent</a:t>
            </a:r>
          </a:p>
          <a:p>
            <a:r>
              <a:rPr lang="en-GB" dirty="0" smtClean="0"/>
              <a:t>Making meaning is an active </a:t>
            </a:r>
            <a:r>
              <a:rPr lang="en-GB" dirty="0" smtClean="0"/>
              <a:t>process (Mitchell, Palmer)</a:t>
            </a:r>
            <a:endParaRPr lang="en-GB" dirty="0" smtClean="0"/>
          </a:p>
          <a:p>
            <a:r>
              <a:rPr lang="en-GB" dirty="0" smtClean="0"/>
              <a:t>Meaning is historically and culturally specific (Mitchell &amp; Georges)</a:t>
            </a:r>
          </a:p>
          <a:p>
            <a:pPr lvl="1"/>
            <a:r>
              <a:rPr lang="en-GB" dirty="0" smtClean="0"/>
              <a:t>Attitudes to technology</a:t>
            </a:r>
          </a:p>
          <a:p>
            <a:pPr lvl="1"/>
            <a:r>
              <a:rPr lang="en-GB" dirty="0" smtClean="0"/>
              <a:t>The iconic, public foetus</a:t>
            </a:r>
          </a:p>
          <a:p>
            <a:pPr lvl="1"/>
            <a:r>
              <a:rPr lang="en-GB" dirty="0" smtClean="0"/>
              <a:t>Privileging the visual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Social and Clinical Roles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Dating pregnancy (in place of LMP)</a:t>
            </a:r>
          </a:p>
          <a:p>
            <a:r>
              <a:rPr lang="en-GB" dirty="0" smtClean="0"/>
              <a:t>Assessing foetal growth</a:t>
            </a:r>
          </a:p>
          <a:p>
            <a:r>
              <a:rPr lang="en-GB" dirty="0" smtClean="0"/>
              <a:t>Identifying multiple pregnancies</a:t>
            </a:r>
          </a:p>
          <a:p>
            <a:r>
              <a:rPr lang="en-GB" dirty="0" smtClean="0"/>
              <a:t>Prenatal screening</a:t>
            </a:r>
          </a:p>
          <a:p>
            <a:r>
              <a:rPr lang="en-GB" dirty="0" smtClean="0"/>
              <a:t>Prenatal diagnosis</a:t>
            </a:r>
          </a:p>
          <a:p>
            <a:r>
              <a:rPr lang="en-GB" dirty="0" smtClean="0"/>
              <a:t>Making the pregnancy ‘real’</a:t>
            </a:r>
          </a:p>
          <a:p>
            <a:pPr lvl="1"/>
            <a:r>
              <a:rPr lang="en-GB" dirty="0" smtClean="0"/>
              <a:t>Technological quickening (</a:t>
            </a:r>
            <a:r>
              <a:rPr lang="en-GB" dirty="0" err="1" smtClean="0"/>
              <a:t>Duden</a:t>
            </a:r>
            <a:r>
              <a:rPr lang="en-GB" dirty="0" smtClean="0"/>
              <a:t> 1993)</a:t>
            </a:r>
          </a:p>
          <a:p>
            <a:r>
              <a:rPr lang="en-GB" dirty="0" smtClean="0"/>
              <a:t>Encouraging compliance with health advice</a:t>
            </a:r>
          </a:p>
          <a:p>
            <a:r>
              <a:rPr lang="en-GB" dirty="0" smtClean="0"/>
              <a:t>Reassurance</a:t>
            </a:r>
          </a:p>
          <a:p>
            <a:pPr lvl="1"/>
            <a:r>
              <a:rPr lang="en-GB" dirty="0" err="1" smtClean="0"/>
              <a:t>Iatrogenesis</a:t>
            </a:r>
            <a:r>
              <a:rPr lang="en-GB" dirty="0" smtClean="0"/>
              <a:t>?</a:t>
            </a:r>
          </a:p>
          <a:p>
            <a:r>
              <a:rPr lang="en-GB" dirty="0" smtClean="0"/>
              <a:t>Maternal-foetal ‘bonding’</a:t>
            </a:r>
          </a:p>
          <a:p>
            <a:r>
              <a:rPr lang="en-GB" dirty="0" smtClean="0"/>
              <a:t>A chance to ‘meet’ the baby</a:t>
            </a:r>
          </a:p>
          <a:p>
            <a:r>
              <a:rPr lang="en-GB" dirty="0" smtClean="0"/>
              <a:t>‘baby’s first picture’ (Mitchell 2001)</a:t>
            </a:r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Tensions and Contradictions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Social and clinical meanings can ‘clash’</a:t>
            </a:r>
          </a:p>
          <a:p>
            <a:pPr lvl="1"/>
            <a:r>
              <a:rPr lang="en-GB" dirty="0" smtClean="0"/>
              <a:t>e.g. issues around informed consent.  Are women consenting to prenatal testing or attending appointments to see the baby or get the pictures?</a:t>
            </a:r>
          </a:p>
          <a:p>
            <a:r>
              <a:rPr lang="en-GB" dirty="0" smtClean="0"/>
              <a:t>Social and Clinical uses of ultrasound can be contradictory</a:t>
            </a:r>
          </a:p>
          <a:p>
            <a:pPr lvl="1"/>
            <a:r>
              <a:rPr lang="en-GB" dirty="0" smtClean="0"/>
              <a:t>Prenatal testing constructs a ‘tentative’ pregnancy (Rothman), potentially delays ‘bonding’</a:t>
            </a:r>
          </a:p>
          <a:p>
            <a:pPr lvl="1"/>
            <a:r>
              <a:rPr lang="en-GB" dirty="0" smtClean="0"/>
              <a:t>Viewing ultrasound imagery constructs the foetus as ‘baby’/ foetal personhood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Tensions </a:t>
            </a:r>
            <a:r>
              <a:rPr lang="en-GB" smtClean="0"/>
              <a:t>and Contradictions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How do we distinguish social from clinical meanings? (and do we need to?)</a:t>
            </a:r>
          </a:p>
          <a:p>
            <a:pPr lvl="1"/>
            <a:r>
              <a:rPr lang="en-GB" dirty="0" smtClean="0"/>
              <a:t>e.g. Ambiguity of reassurance and bonding</a:t>
            </a:r>
          </a:p>
          <a:p>
            <a:pPr lvl="1"/>
            <a:r>
              <a:rPr lang="en-GB" dirty="0" smtClean="0"/>
              <a:t>Can we ‘purge’ ultrasound of its ‘cumbersome non-medical (emotional, cultural) connotations’ ?(van </a:t>
            </a:r>
            <a:r>
              <a:rPr lang="en-GB" dirty="0" err="1" smtClean="0"/>
              <a:t>Dijck</a:t>
            </a:r>
            <a:r>
              <a:rPr lang="en-GB" dirty="0" smtClean="0"/>
              <a:t>, 101)</a:t>
            </a:r>
          </a:p>
          <a:p>
            <a:r>
              <a:rPr lang="en-GB" dirty="0" smtClean="0"/>
              <a:t>Pleasures and Dangers</a:t>
            </a:r>
          </a:p>
          <a:p>
            <a:pPr lvl="1"/>
            <a:r>
              <a:rPr lang="en-GB" dirty="0" smtClean="0"/>
              <a:t>Ultrasound as a technology of </a:t>
            </a:r>
            <a:r>
              <a:rPr lang="en-GB" dirty="0" err="1" smtClean="0"/>
              <a:t>medicalisation</a:t>
            </a:r>
            <a:r>
              <a:rPr lang="en-GB" dirty="0" smtClean="0"/>
              <a:t>, surveillance. Visualisation is objectifying, visual data replaces embodied knowledge;  technology constructs foetus as patient and neglects the pregnant subject.</a:t>
            </a:r>
          </a:p>
          <a:p>
            <a:pPr lvl="1"/>
            <a:r>
              <a:rPr lang="en-GB" dirty="0" smtClean="0"/>
              <a:t>Women generally report that they enjoy ultrasound examinations (Bricker)</a:t>
            </a:r>
          </a:p>
          <a:p>
            <a:pPr lvl="1"/>
            <a:r>
              <a:rPr lang="en-GB" dirty="0" smtClean="0"/>
              <a:t>‘the pleasure and danger of dropping out of one’s own picture should not be underestimated (</a:t>
            </a:r>
            <a:r>
              <a:rPr lang="en-GB" dirty="0" err="1" smtClean="0"/>
              <a:t>Lehner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Commercial, non-diagnostic, 4D scans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Emerged in UK 1998 (earlier in US)</a:t>
            </a:r>
          </a:p>
          <a:p>
            <a:r>
              <a:rPr lang="en-GB" dirty="0" smtClean="0"/>
              <a:t>Market expanded when 4D became widely available (2003 onwards)</a:t>
            </a:r>
          </a:p>
          <a:p>
            <a:r>
              <a:rPr lang="en-GB" dirty="0" smtClean="0"/>
              <a:t>Commercial Scanning</a:t>
            </a:r>
          </a:p>
          <a:p>
            <a:pPr lvl="1"/>
            <a:r>
              <a:rPr lang="en-GB" dirty="0" smtClean="0"/>
              <a:t>Separate from NHS</a:t>
            </a:r>
          </a:p>
          <a:p>
            <a:r>
              <a:rPr lang="en-GB" dirty="0" smtClean="0"/>
              <a:t>Range of Services or solely non-diagnostic scans</a:t>
            </a:r>
          </a:p>
          <a:p>
            <a:r>
              <a:rPr lang="en-GB" dirty="0" smtClean="0"/>
              <a:t>Different terms: ‘bonding scan’, ‘entertainment scan’, ‘boutique scan’, ‘keepsake scan’</a:t>
            </a:r>
          </a:p>
          <a:p>
            <a:r>
              <a:rPr lang="en-GB" dirty="0" smtClean="0"/>
              <a:t>24-32 weeks gestation</a:t>
            </a:r>
          </a:p>
          <a:p>
            <a:r>
              <a:rPr lang="en-GB" dirty="0" smtClean="0"/>
              <a:t>Services offer a chance to see your baby in a relaxed environment,  promise a more enjoyable experience than NHS, 4D technology, and a range of take-home products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 scanning companies include: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err="1" smtClean="0"/>
              <a:t>Babybond</a:t>
            </a:r>
            <a:endParaRPr lang="en-GB" dirty="0" smtClean="0"/>
          </a:p>
          <a:p>
            <a:r>
              <a:rPr lang="en-GB" dirty="0" err="1" smtClean="0"/>
              <a:t>Babyview</a:t>
            </a:r>
            <a:endParaRPr lang="en-GB" dirty="0" smtClean="0"/>
          </a:p>
          <a:p>
            <a:r>
              <a:rPr lang="en-GB" dirty="0" smtClean="0"/>
              <a:t>See your Baby</a:t>
            </a:r>
          </a:p>
          <a:p>
            <a:r>
              <a:rPr lang="en-GB" dirty="0" smtClean="0"/>
              <a:t>Meet your Baby</a:t>
            </a:r>
          </a:p>
          <a:p>
            <a:r>
              <a:rPr lang="en-GB" dirty="0" smtClean="0"/>
              <a:t>Take a Peek</a:t>
            </a:r>
          </a:p>
          <a:p>
            <a:r>
              <a:rPr lang="en-GB" dirty="0" smtClean="0"/>
              <a:t>Window to the Womb</a:t>
            </a:r>
          </a:p>
          <a:p>
            <a:r>
              <a:rPr lang="en-GB" dirty="0" err="1" smtClean="0"/>
              <a:t>BabyPremier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typical scan ‘package’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25 </a:t>
            </a:r>
            <a:r>
              <a:rPr lang="en-GB" dirty="0" smtClean="0"/>
              <a:t>- 45 </a:t>
            </a:r>
            <a:r>
              <a:rPr lang="en-GB" dirty="0" err="1" smtClean="0"/>
              <a:t>mins</a:t>
            </a:r>
            <a:r>
              <a:rPr lang="en-GB" dirty="0" smtClean="0"/>
              <a:t> appointment</a:t>
            </a:r>
          </a:p>
          <a:p>
            <a:r>
              <a:rPr lang="en-GB" dirty="0" smtClean="0"/>
              <a:t>A 4D scan viewed in real-time on a big screen</a:t>
            </a:r>
          </a:p>
          <a:p>
            <a:r>
              <a:rPr lang="en-GB" dirty="0" smtClean="0"/>
              <a:t>Partner</a:t>
            </a:r>
            <a:r>
              <a:rPr lang="en-GB" dirty="0" smtClean="0"/>
              <a:t>, family members and other guests</a:t>
            </a:r>
          </a:p>
          <a:p>
            <a:r>
              <a:rPr lang="en-GB" dirty="0" smtClean="0"/>
              <a:t>Growth report/health check</a:t>
            </a:r>
          </a:p>
          <a:p>
            <a:r>
              <a:rPr lang="en-GB" dirty="0" smtClean="0"/>
              <a:t>Take-home still images</a:t>
            </a:r>
          </a:p>
          <a:p>
            <a:r>
              <a:rPr lang="en-GB" dirty="0" smtClean="0"/>
              <a:t>Take-home DVD, 4D moving images, with ‘soundtrack’</a:t>
            </a:r>
          </a:p>
          <a:p>
            <a:r>
              <a:rPr lang="en-GB" dirty="0" smtClean="0"/>
              <a:t>Optional extras include:</a:t>
            </a:r>
          </a:p>
          <a:p>
            <a:pPr lvl="1"/>
            <a:r>
              <a:rPr lang="en-GB" dirty="0" err="1" smtClean="0"/>
              <a:t>Keyrings</a:t>
            </a:r>
            <a:endParaRPr lang="en-GB" dirty="0" smtClean="0"/>
          </a:p>
          <a:p>
            <a:pPr lvl="1"/>
            <a:r>
              <a:rPr lang="en-GB" dirty="0" smtClean="0"/>
              <a:t>File for </a:t>
            </a:r>
            <a:r>
              <a:rPr lang="en-GB" dirty="0" smtClean="0"/>
              <a:t>iPod or similar</a:t>
            </a:r>
            <a:endParaRPr lang="en-GB" dirty="0" smtClean="0"/>
          </a:p>
          <a:p>
            <a:pPr lvl="1"/>
            <a:r>
              <a:rPr lang="en-GB" dirty="0" smtClean="0"/>
              <a:t>Picture frames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1137</TotalTime>
  <Words>1203</Words>
  <Application>Microsoft Office PowerPoint</Application>
  <PresentationFormat>On-screen Show (4:3)</PresentationFormat>
  <Paragraphs>133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An introduction to the workshop ‘3D Foetal Ultrasound: Social and Clinical Meanings’</vt:lpstr>
      <vt:lpstr>Aims</vt:lpstr>
      <vt:lpstr>Theorising Foetal Ultrasound</vt:lpstr>
      <vt:lpstr>Social and Clinical Roles</vt:lpstr>
      <vt:lpstr>Tensions and Contradictions</vt:lpstr>
      <vt:lpstr>Tensions and Contradictions</vt:lpstr>
      <vt:lpstr>Commercial, non-diagnostic, 4D scans</vt:lpstr>
      <vt:lpstr>UK scanning companies include:</vt:lpstr>
      <vt:lpstr>A typical scan ‘package’</vt:lpstr>
      <vt:lpstr>Social and Clinical Meanings</vt:lpstr>
      <vt:lpstr>Controversies around non-diagnostic scans</vt:lpstr>
      <vt:lpstr>Problems with critiques of non-diagnostic scans so far</vt:lpstr>
      <vt:lpstr>References</vt:lpstr>
      <vt:lpstr>References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Foetal Ultrasound: Social and Clinical Meanings</dc:title>
  <dc:creator>IT Services</dc:creator>
  <cp:lastModifiedBy>authorised user</cp:lastModifiedBy>
  <cp:revision>68</cp:revision>
  <dcterms:created xsi:type="dcterms:W3CDTF">2010-07-01T09:44:26Z</dcterms:created>
  <dcterms:modified xsi:type="dcterms:W3CDTF">2010-07-09T17:17:58Z</dcterms:modified>
</cp:coreProperties>
</file>