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4" r:id="rId1"/>
  </p:sldMasterIdLst>
  <p:notesMasterIdLst>
    <p:notesMasterId r:id="rId14"/>
  </p:notesMasterIdLst>
  <p:handoutMasterIdLst>
    <p:handoutMasterId r:id="rId15"/>
  </p:handoutMasterIdLst>
  <p:sldIdLst>
    <p:sldId id="908" r:id="rId2"/>
    <p:sldId id="938" r:id="rId3"/>
    <p:sldId id="939" r:id="rId4"/>
    <p:sldId id="957" r:id="rId5"/>
    <p:sldId id="940" r:id="rId6"/>
    <p:sldId id="941" r:id="rId7"/>
    <p:sldId id="942" r:id="rId8"/>
    <p:sldId id="958" r:id="rId9"/>
    <p:sldId id="964" r:id="rId10"/>
    <p:sldId id="963" r:id="rId11"/>
    <p:sldId id="965" r:id="rId12"/>
    <p:sldId id="256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0000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43" autoAdjust="0"/>
    <p:restoredTop sz="95082" autoAdjust="0"/>
  </p:normalViewPr>
  <p:slideViewPr>
    <p:cSldViewPr>
      <p:cViewPr varScale="1">
        <p:scale>
          <a:sx n="109" d="100"/>
          <a:sy n="109" d="100"/>
        </p:scale>
        <p:origin x="108" y="138"/>
      </p:cViewPr>
      <p:guideLst>
        <p:guide orient="horz" pos="2160"/>
        <p:guide pos="5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8" d="100"/>
        <a:sy n="15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FB78E1-ACBC-4853-8A31-A2EA0DB7ADD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D270666-516A-4804-8BDC-D656C87F91B1}">
      <dgm:prSet phldrT="[Text]" custT="1"/>
      <dgm:spPr/>
      <dgm:t>
        <a:bodyPr/>
        <a:lstStyle/>
        <a:p>
          <a:r>
            <a:rPr lang="en-GB" sz="1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Total sample (n=7,695 after imputation)</a:t>
          </a:r>
          <a:endParaRPr lang="en-GB" sz="1200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1F49A32-5B72-4C1F-A0DA-FF5432C411CB}" type="parTrans" cxnId="{F6C6DB21-6AF5-4357-A2CE-A3D405B040E6}">
      <dgm:prSet/>
      <dgm:spPr/>
      <dgm:t>
        <a:bodyPr/>
        <a:lstStyle/>
        <a:p>
          <a:endParaRPr lang="en-GB" b="1"/>
        </a:p>
      </dgm:t>
    </dgm:pt>
    <dgm:pt modelId="{D43C3BE5-D54D-4E06-A96F-3B463B0E73AA}" type="sibTrans" cxnId="{F6C6DB21-6AF5-4357-A2CE-A3D405B040E6}">
      <dgm:prSet/>
      <dgm:spPr/>
      <dgm:t>
        <a:bodyPr/>
        <a:lstStyle/>
        <a:p>
          <a:endParaRPr lang="en-GB" b="1"/>
        </a:p>
      </dgm:t>
    </dgm:pt>
    <dgm:pt modelId="{CFBA81AC-428D-4828-990E-F720486366FF}">
      <dgm:prSet phldrT="[Text]" custT="1"/>
      <dgm:spPr/>
      <dgm:t>
        <a:bodyPr/>
        <a:lstStyle/>
        <a:p>
          <a:r>
            <a:rPr lang="en-GB" sz="1200" b="1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Hypertensives</a:t>
          </a:r>
        </a:p>
        <a:p>
          <a:r>
            <a:rPr lang="en-GB" sz="1200" b="1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3,099 or 40.3%</a:t>
          </a:r>
          <a:endParaRPr lang="en-GB" sz="1200" b="1" dirty="0">
            <a:solidFill>
              <a:srgbClr val="FF0000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AB5F789-83AB-410D-B96E-0F374B0F8FF2}" type="parTrans" cxnId="{C0489247-E886-4059-96F2-4F22C5F05E77}">
      <dgm:prSet/>
      <dgm:spPr/>
      <dgm:t>
        <a:bodyPr/>
        <a:lstStyle/>
        <a:p>
          <a:endParaRPr lang="en-GB" b="1"/>
        </a:p>
      </dgm:t>
    </dgm:pt>
    <dgm:pt modelId="{52282AF6-477C-454B-889B-D9873800D8D8}" type="sibTrans" cxnId="{C0489247-E886-4059-96F2-4F22C5F05E77}">
      <dgm:prSet/>
      <dgm:spPr/>
      <dgm:t>
        <a:bodyPr/>
        <a:lstStyle/>
        <a:p>
          <a:endParaRPr lang="en-GB" b="1"/>
        </a:p>
      </dgm:t>
    </dgm:pt>
    <dgm:pt modelId="{0E38E27D-1D35-47A1-AFBC-6555919464EC}">
      <dgm:prSet phldrT="[Text]" custT="1"/>
      <dgm:spPr/>
      <dgm:t>
        <a:bodyPr/>
        <a:lstStyle/>
        <a:p>
          <a:r>
            <a:rPr lang="en-GB" sz="1200" b="1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Not on Rx </a:t>
          </a:r>
        </a:p>
        <a:p>
          <a:r>
            <a:rPr lang="en-GB" sz="1200" b="1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1,406 or 45.5%</a:t>
          </a:r>
        </a:p>
        <a:p>
          <a:r>
            <a:rPr lang="en-GB" sz="1200" b="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(23.4% of total)</a:t>
          </a:r>
          <a:endParaRPr lang="en-GB" sz="1200" b="0" dirty="0">
            <a:solidFill>
              <a:srgbClr val="FF0000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1598092-05CB-411A-9160-B62AFC70C677}" type="parTrans" cxnId="{B6B4A448-09F8-4148-BBD1-988BBA001E68}">
      <dgm:prSet/>
      <dgm:spPr/>
      <dgm:t>
        <a:bodyPr/>
        <a:lstStyle/>
        <a:p>
          <a:endParaRPr lang="en-GB" b="1"/>
        </a:p>
      </dgm:t>
    </dgm:pt>
    <dgm:pt modelId="{11CDC4B5-7F16-474E-883D-884B37F4B329}" type="sibTrans" cxnId="{B6B4A448-09F8-4148-BBD1-988BBA001E68}">
      <dgm:prSet/>
      <dgm:spPr/>
      <dgm:t>
        <a:bodyPr/>
        <a:lstStyle/>
        <a:p>
          <a:endParaRPr lang="en-GB" b="1"/>
        </a:p>
      </dgm:t>
    </dgm:pt>
    <dgm:pt modelId="{9B2FA7DE-286D-4BEF-B689-CB8735B3C831}">
      <dgm:prSet phldrT="[Text]" custT="1"/>
      <dgm:spPr/>
      <dgm:t>
        <a:bodyPr/>
        <a:lstStyle/>
        <a:p>
          <a:r>
            <a:rPr lang="en-GB" sz="1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On Rx</a:t>
          </a:r>
        </a:p>
        <a:p>
          <a:r>
            <a:rPr lang="en-GB" sz="1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1,683 or 54.5% </a:t>
          </a:r>
          <a:endParaRPr lang="en-GB" sz="1200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354CE9C-C61C-471D-AC6D-9F6659FD67CA}" type="parTrans" cxnId="{05887615-F7BB-4250-869C-10DA152762CF}">
      <dgm:prSet/>
      <dgm:spPr/>
      <dgm:t>
        <a:bodyPr/>
        <a:lstStyle/>
        <a:p>
          <a:endParaRPr lang="en-GB" b="1"/>
        </a:p>
      </dgm:t>
    </dgm:pt>
    <dgm:pt modelId="{16C822F3-855B-4816-A252-1E2C7595EE55}" type="sibTrans" cxnId="{05887615-F7BB-4250-869C-10DA152762CF}">
      <dgm:prSet/>
      <dgm:spPr/>
      <dgm:t>
        <a:bodyPr/>
        <a:lstStyle/>
        <a:p>
          <a:endParaRPr lang="en-GB" b="1"/>
        </a:p>
      </dgm:t>
    </dgm:pt>
    <dgm:pt modelId="{CE027A45-6F62-45C0-8854-C8244F2221FA}">
      <dgm:prSet phldrT="[Text]" custT="1"/>
      <dgm:spPr/>
      <dgm:t>
        <a:bodyPr/>
        <a:lstStyle/>
        <a:p>
          <a:r>
            <a:rPr lang="en-GB" sz="1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Normotensives</a:t>
          </a:r>
        </a:p>
        <a:p>
          <a:r>
            <a:rPr lang="en-GB" sz="1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4,596 or 59.7%</a:t>
          </a:r>
          <a:endParaRPr lang="en-GB" sz="1200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E5BC8E5-DF3F-49AA-B675-30011CF81179}" type="parTrans" cxnId="{E7511EC5-9CB0-4E36-8CC9-A9496D780BAB}">
      <dgm:prSet/>
      <dgm:spPr/>
      <dgm:t>
        <a:bodyPr/>
        <a:lstStyle/>
        <a:p>
          <a:endParaRPr lang="en-GB" b="1"/>
        </a:p>
      </dgm:t>
    </dgm:pt>
    <dgm:pt modelId="{16EA8560-58B3-4E3F-9DC9-806FC6AEABD9}" type="sibTrans" cxnId="{E7511EC5-9CB0-4E36-8CC9-A9496D780BAB}">
      <dgm:prSet/>
      <dgm:spPr/>
      <dgm:t>
        <a:bodyPr/>
        <a:lstStyle/>
        <a:p>
          <a:endParaRPr lang="en-GB" b="1"/>
        </a:p>
      </dgm:t>
    </dgm:pt>
    <dgm:pt modelId="{6095CB3E-6C2A-490E-9DC5-190AC8C38AA5}">
      <dgm:prSet phldrT="[Text]" custT="1"/>
      <dgm:spPr/>
      <dgm:t>
        <a:bodyPr/>
        <a:lstStyle/>
        <a:p>
          <a:r>
            <a:rPr lang="en-GB" sz="1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Controlled</a:t>
          </a:r>
        </a:p>
        <a:p>
          <a:r>
            <a:rPr lang="en-GB" sz="1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1,001 or 59.5%</a:t>
          </a:r>
          <a:endParaRPr lang="en-GB" sz="1200" b="1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203BE10-2D39-400F-92BF-3263E871F67E}" type="parTrans" cxnId="{E0887686-91B8-4B93-9578-C19A283E72CF}">
      <dgm:prSet/>
      <dgm:spPr/>
      <dgm:t>
        <a:bodyPr/>
        <a:lstStyle/>
        <a:p>
          <a:endParaRPr lang="en-GB" b="1"/>
        </a:p>
      </dgm:t>
    </dgm:pt>
    <dgm:pt modelId="{43A3474D-9E82-460A-B732-267EA34C2A4F}" type="sibTrans" cxnId="{E0887686-91B8-4B93-9578-C19A283E72CF}">
      <dgm:prSet/>
      <dgm:spPr/>
      <dgm:t>
        <a:bodyPr/>
        <a:lstStyle/>
        <a:p>
          <a:endParaRPr lang="en-GB" b="1"/>
        </a:p>
      </dgm:t>
    </dgm:pt>
    <dgm:pt modelId="{D094C80B-F50A-4FAB-B08E-53528A6EF101}">
      <dgm:prSet phldrT="[Text]" custT="1"/>
      <dgm:spPr/>
      <dgm:t>
        <a:bodyPr/>
        <a:lstStyle/>
        <a:p>
          <a:r>
            <a:rPr lang="en-GB" sz="1200" b="1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Uncontrolled</a:t>
          </a:r>
        </a:p>
        <a:p>
          <a:r>
            <a:rPr lang="en-GB" sz="1200" b="1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682 or 40.5%</a:t>
          </a:r>
        </a:p>
        <a:p>
          <a:r>
            <a:rPr lang="en-GB" sz="1200" b="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(22.1% of hypertensives)</a:t>
          </a:r>
          <a:endParaRPr lang="en-GB" sz="1200" b="0" dirty="0">
            <a:solidFill>
              <a:srgbClr val="FF0000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262192E-7116-462A-9109-9117B74D2CC0}" type="parTrans" cxnId="{B2CCA344-7813-4B06-AC64-CD6EA358BAF7}">
      <dgm:prSet/>
      <dgm:spPr/>
      <dgm:t>
        <a:bodyPr/>
        <a:lstStyle/>
        <a:p>
          <a:endParaRPr lang="en-GB" b="1"/>
        </a:p>
      </dgm:t>
    </dgm:pt>
    <dgm:pt modelId="{5440AFB3-1A97-4537-9559-D2A3465E1DB8}" type="sibTrans" cxnId="{B2CCA344-7813-4B06-AC64-CD6EA358BAF7}">
      <dgm:prSet/>
      <dgm:spPr/>
      <dgm:t>
        <a:bodyPr/>
        <a:lstStyle/>
        <a:p>
          <a:endParaRPr lang="en-GB" b="1"/>
        </a:p>
      </dgm:t>
    </dgm:pt>
    <dgm:pt modelId="{89562D1E-7FCD-4678-8235-05688FA1A049}" type="pres">
      <dgm:prSet presAssocID="{27FB78E1-ACBC-4853-8A31-A2EA0DB7ADD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03E381E-9C7D-4337-A643-132260AC51EE}" type="pres">
      <dgm:prSet presAssocID="{CD270666-516A-4804-8BDC-D656C87F91B1}" presName="hierRoot1" presStyleCnt="0"/>
      <dgm:spPr/>
    </dgm:pt>
    <dgm:pt modelId="{3F17125C-B4B4-48B3-94C0-10A49D28FAE6}" type="pres">
      <dgm:prSet presAssocID="{CD270666-516A-4804-8BDC-D656C87F91B1}" presName="composite" presStyleCnt="0"/>
      <dgm:spPr/>
    </dgm:pt>
    <dgm:pt modelId="{FDC1527F-009A-45CA-B363-C33BB99DD5E2}" type="pres">
      <dgm:prSet presAssocID="{CD270666-516A-4804-8BDC-D656C87F91B1}" presName="background" presStyleLbl="node0" presStyleIdx="0" presStyleCnt="1"/>
      <dgm:spPr/>
    </dgm:pt>
    <dgm:pt modelId="{EA9D0323-1A7F-41F1-9B91-DD0950FA1341}" type="pres">
      <dgm:prSet presAssocID="{CD270666-516A-4804-8BDC-D656C87F91B1}" presName="text" presStyleLbl="fgAcc0" presStyleIdx="0" presStyleCnt="1" custScaleX="14344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BC2FDF5-B0BB-4056-BCFE-D9A1D0BAFE5C}" type="pres">
      <dgm:prSet presAssocID="{CD270666-516A-4804-8BDC-D656C87F91B1}" presName="hierChild2" presStyleCnt="0"/>
      <dgm:spPr/>
    </dgm:pt>
    <dgm:pt modelId="{25C0F2F9-0B70-4274-A3A9-BBC728B53185}" type="pres">
      <dgm:prSet presAssocID="{9AB5F789-83AB-410D-B96E-0F374B0F8FF2}" presName="Name10" presStyleLbl="parChTrans1D2" presStyleIdx="0" presStyleCnt="2"/>
      <dgm:spPr/>
      <dgm:t>
        <a:bodyPr/>
        <a:lstStyle/>
        <a:p>
          <a:endParaRPr lang="en-GB"/>
        </a:p>
      </dgm:t>
    </dgm:pt>
    <dgm:pt modelId="{C484199B-8E0B-4700-A2B4-B688CA1F5957}" type="pres">
      <dgm:prSet presAssocID="{CFBA81AC-428D-4828-990E-F720486366FF}" presName="hierRoot2" presStyleCnt="0"/>
      <dgm:spPr/>
    </dgm:pt>
    <dgm:pt modelId="{F95F3EE7-3E65-4FD3-A85F-DA881486F169}" type="pres">
      <dgm:prSet presAssocID="{CFBA81AC-428D-4828-990E-F720486366FF}" presName="composite2" presStyleCnt="0"/>
      <dgm:spPr/>
    </dgm:pt>
    <dgm:pt modelId="{172FD768-647C-4C20-B3C6-10627BC45261}" type="pres">
      <dgm:prSet presAssocID="{CFBA81AC-428D-4828-990E-F720486366FF}" presName="background2" presStyleLbl="node2" presStyleIdx="0" presStyleCnt="2"/>
      <dgm:spPr/>
    </dgm:pt>
    <dgm:pt modelId="{33AE2CC2-50FD-40E1-B2E1-FD450BEDACED}" type="pres">
      <dgm:prSet presAssocID="{CFBA81AC-428D-4828-990E-F720486366FF}" presName="text2" presStyleLbl="fgAcc2" presStyleIdx="0" presStyleCnt="2" custScaleX="13218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DD069B-D684-4312-8697-9A60F0DF5D50}" type="pres">
      <dgm:prSet presAssocID="{CFBA81AC-428D-4828-990E-F720486366FF}" presName="hierChild3" presStyleCnt="0"/>
      <dgm:spPr/>
    </dgm:pt>
    <dgm:pt modelId="{3A9379C1-D8D5-46B9-A210-7513D4672119}" type="pres">
      <dgm:prSet presAssocID="{B1598092-05CB-411A-9160-B62AFC70C677}" presName="Name17" presStyleLbl="parChTrans1D3" presStyleIdx="0" presStyleCnt="2"/>
      <dgm:spPr/>
      <dgm:t>
        <a:bodyPr/>
        <a:lstStyle/>
        <a:p>
          <a:endParaRPr lang="en-GB"/>
        </a:p>
      </dgm:t>
    </dgm:pt>
    <dgm:pt modelId="{0CC26B49-D216-4895-A1DA-33790FB96FA2}" type="pres">
      <dgm:prSet presAssocID="{0E38E27D-1D35-47A1-AFBC-6555919464EC}" presName="hierRoot3" presStyleCnt="0"/>
      <dgm:spPr/>
    </dgm:pt>
    <dgm:pt modelId="{B8B67B80-7E39-49A0-BA0F-23838A60AE3D}" type="pres">
      <dgm:prSet presAssocID="{0E38E27D-1D35-47A1-AFBC-6555919464EC}" presName="composite3" presStyleCnt="0"/>
      <dgm:spPr/>
    </dgm:pt>
    <dgm:pt modelId="{0AC5F2E9-04B1-4099-977E-9C3EBFB9DBC2}" type="pres">
      <dgm:prSet presAssocID="{0E38E27D-1D35-47A1-AFBC-6555919464EC}" presName="background3" presStyleLbl="node3" presStyleIdx="0" presStyleCnt="2"/>
      <dgm:spPr/>
    </dgm:pt>
    <dgm:pt modelId="{C84BF9B2-7B59-44D3-A16B-C24E4C78F5C0}" type="pres">
      <dgm:prSet presAssocID="{0E38E27D-1D35-47A1-AFBC-6555919464EC}" presName="text3" presStyleLbl="fgAcc3" presStyleIdx="0" presStyleCnt="2" custScaleX="13530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422E883-B43C-4458-827A-74AF3C42586A}" type="pres">
      <dgm:prSet presAssocID="{0E38E27D-1D35-47A1-AFBC-6555919464EC}" presName="hierChild4" presStyleCnt="0"/>
      <dgm:spPr/>
    </dgm:pt>
    <dgm:pt modelId="{E56E04A3-6FB9-409C-9674-90159104DF51}" type="pres">
      <dgm:prSet presAssocID="{1354CE9C-C61C-471D-AC6D-9F6659FD67CA}" presName="Name17" presStyleLbl="parChTrans1D3" presStyleIdx="1" presStyleCnt="2"/>
      <dgm:spPr/>
      <dgm:t>
        <a:bodyPr/>
        <a:lstStyle/>
        <a:p>
          <a:endParaRPr lang="en-GB"/>
        </a:p>
      </dgm:t>
    </dgm:pt>
    <dgm:pt modelId="{CC89184B-B1EE-4400-A18C-F550D7F2A5C5}" type="pres">
      <dgm:prSet presAssocID="{9B2FA7DE-286D-4BEF-B689-CB8735B3C831}" presName="hierRoot3" presStyleCnt="0"/>
      <dgm:spPr/>
    </dgm:pt>
    <dgm:pt modelId="{0DAFFA06-173C-4805-9CB1-5D6A05DBA2D6}" type="pres">
      <dgm:prSet presAssocID="{9B2FA7DE-286D-4BEF-B689-CB8735B3C831}" presName="composite3" presStyleCnt="0"/>
      <dgm:spPr/>
    </dgm:pt>
    <dgm:pt modelId="{3BC23535-82B7-4798-ACBF-6E273DCA80B4}" type="pres">
      <dgm:prSet presAssocID="{9B2FA7DE-286D-4BEF-B689-CB8735B3C831}" presName="background3" presStyleLbl="node3" presStyleIdx="1" presStyleCnt="2"/>
      <dgm:spPr/>
    </dgm:pt>
    <dgm:pt modelId="{E6265000-5D3F-4437-8C88-E58BD9E65264}" type="pres">
      <dgm:prSet presAssocID="{9B2FA7DE-286D-4BEF-B689-CB8735B3C831}" presName="text3" presStyleLbl="fgAcc3" presStyleIdx="1" presStyleCnt="2" custScaleX="13375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A43DC33-0A64-4289-85E0-D4785F51EE51}" type="pres">
      <dgm:prSet presAssocID="{9B2FA7DE-286D-4BEF-B689-CB8735B3C831}" presName="hierChild4" presStyleCnt="0"/>
      <dgm:spPr/>
    </dgm:pt>
    <dgm:pt modelId="{48C2E002-09D9-4C98-B8F3-01D52B1A9ADB}" type="pres">
      <dgm:prSet presAssocID="{6203BE10-2D39-400F-92BF-3263E871F67E}" presName="Name23" presStyleLbl="parChTrans1D4" presStyleIdx="0" presStyleCnt="2"/>
      <dgm:spPr/>
      <dgm:t>
        <a:bodyPr/>
        <a:lstStyle/>
        <a:p>
          <a:endParaRPr lang="en-GB"/>
        </a:p>
      </dgm:t>
    </dgm:pt>
    <dgm:pt modelId="{E5AA83E2-18A0-4FB4-A146-8DCF4D746A85}" type="pres">
      <dgm:prSet presAssocID="{6095CB3E-6C2A-490E-9DC5-190AC8C38AA5}" presName="hierRoot4" presStyleCnt="0"/>
      <dgm:spPr/>
    </dgm:pt>
    <dgm:pt modelId="{21D3E7FE-73AC-40D9-ACA2-EC2B98A05FC9}" type="pres">
      <dgm:prSet presAssocID="{6095CB3E-6C2A-490E-9DC5-190AC8C38AA5}" presName="composite4" presStyleCnt="0"/>
      <dgm:spPr/>
    </dgm:pt>
    <dgm:pt modelId="{2C87F9EB-B9B5-4CD7-9291-2288CAC7B21A}" type="pres">
      <dgm:prSet presAssocID="{6095CB3E-6C2A-490E-9DC5-190AC8C38AA5}" presName="background4" presStyleLbl="node4" presStyleIdx="0" presStyleCnt="2"/>
      <dgm:spPr/>
    </dgm:pt>
    <dgm:pt modelId="{6897C41A-CD4E-4CBE-B96A-36BD11F331D1}" type="pres">
      <dgm:prSet presAssocID="{6095CB3E-6C2A-490E-9DC5-190AC8C38AA5}" presName="text4" presStyleLbl="fgAcc4" presStyleIdx="0" presStyleCnt="2" custScaleX="14711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8312172-FCED-46AF-BBF4-851856BFFBE2}" type="pres">
      <dgm:prSet presAssocID="{6095CB3E-6C2A-490E-9DC5-190AC8C38AA5}" presName="hierChild5" presStyleCnt="0"/>
      <dgm:spPr/>
    </dgm:pt>
    <dgm:pt modelId="{1F784442-CA1D-4619-B2A9-4516C7E8438E}" type="pres">
      <dgm:prSet presAssocID="{0262192E-7116-462A-9109-9117B74D2CC0}" presName="Name23" presStyleLbl="parChTrans1D4" presStyleIdx="1" presStyleCnt="2"/>
      <dgm:spPr/>
      <dgm:t>
        <a:bodyPr/>
        <a:lstStyle/>
        <a:p>
          <a:endParaRPr lang="en-GB"/>
        </a:p>
      </dgm:t>
    </dgm:pt>
    <dgm:pt modelId="{2C0BC6F1-2DEF-42D2-8302-D60737CA0BD8}" type="pres">
      <dgm:prSet presAssocID="{D094C80B-F50A-4FAB-B08E-53528A6EF101}" presName="hierRoot4" presStyleCnt="0"/>
      <dgm:spPr/>
    </dgm:pt>
    <dgm:pt modelId="{88C9EB36-7F62-4760-8E38-C00E031709F2}" type="pres">
      <dgm:prSet presAssocID="{D094C80B-F50A-4FAB-B08E-53528A6EF101}" presName="composite4" presStyleCnt="0"/>
      <dgm:spPr/>
    </dgm:pt>
    <dgm:pt modelId="{7994F1A5-8F18-494D-A5D3-7D7DB7EF54A6}" type="pres">
      <dgm:prSet presAssocID="{D094C80B-F50A-4FAB-B08E-53528A6EF101}" presName="background4" presStyleLbl="node4" presStyleIdx="1" presStyleCnt="2"/>
      <dgm:spPr/>
    </dgm:pt>
    <dgm:pt modelId="{99711800-53F1-4D8A-B25B-B363AE9CA526}" type="pres">
      <dgm:prSet presAssocID="{D094C80B-F50A-4FAB-B08E-53528A6EF101}" presName="text4" presStyleLbl="fgAcc4" presStyleIdx="1" presStyleCnt="2" custScaleX="1754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098628B-5B85-4E1E-A0CF-4FE1B9820BB3}" type="pres">
      <dgm:prSet presAssocID="{D094C80B-F50A-4FAB-B08E-53528A6EF101}" presName="hierChild5" presStyleCnt="0"/>
      <dgm:spPr/>
    </dgm:pt>
    <dgm:pt modelId="{02F189E0-D445-4EE7-B3C7-488F42C33676}" type="pres">
      <dgm:prSet presAssocID="{9E5BC8E5-DF3F-49AA-B675-30011CF81179}" presName="Name10" presStyleLbl="parChTrans1D2" presStyleIdx="1" presStyleCnt="2"/>
      <dgm:spPr/>
      <dgm:t>
        <a:bodyPr/>
        <a:lstStyle/>
        <a:p>
          <a:endParaRPr lang="en-GB"/>
        </a:p>
      </dgm:t>
    </dgm:pt>
    <dgm:pt modelId="{6B15788B-27DC-40EB-9C73-121C7F3DB5B6}" type="pres">
      <dgm:prSet presAssocID="{CE027A45-6F62-45C0-8854-C8244F2221FA}" presName="hierRoot2" presStyleCnt="0"/>
      <dgm:spPr/>
    </dgm:pt>
    <dgm:pt modelId="{0FB3F6FA-01D3-4CC7-A8D1-F7459F00B86C}" type="pres">
      <dgm:prSet presAssocID="{CE027A45-6F62-45C0-8854-C8244F2221FA}" presName="composite2" presStyleCnt="0"/>
      <dgm:spPr/>
    </dgm:pt>
    <dgm:pt modelId="{2DF326EA-0658-4920-B74C-1160CFF1AE05}" type="pres">
      <dgm:prSet presAssocID="{CE027A45-6F62-45C0-8854-C8244F2221FA}" presName="background2" presStyleLbl="node2" presStyleIdx="1" presStyleCnt="2"/>
      <dgm:spPr/>
    </dgm:pt>
    <dgm:pt modelId="{3B9B8277-7B0B-4580-88DE-5E3AED5CEA46}" type="pres">
      <dgm:prSet presAssocID="{CE027A45-6F62-45C0-8854-C8244F2221FA}" presName="text2" presStyleLbl="fgAcc2" presStyleIdx="1" presStyleCnt="2" custScaleX="12378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DA43241-3F23-43AA-AE33-EC42A2D5D228}" type="pres">
      <dgm:prSet presAssocID="{CE027A45-6F62-45C0-8854-C8244F2221FA}" presName="hierChild3" presStyleCnt="0"/>
      <dgm:spPr/>
    </dgm:pt>
  </dgm:ptLst>
  <dgm:cxnLst>
    <dgm:cxn modelId="{E7511EC5-9CB0-4E36-8CC9-A9496D780BAB}" srcId="{CD270666-516A-4804-8BDC-D656C87F91B1}" destId="{CE027A45-6F62-45C0-8854-C8244F2221FA}" srcOrd="1" destOrd="0" parTransId="{9E5BC8E5-DF3F-49AA-B675-30011CF81179}" sibTransId="{16EA8560-58B3-4E3F-9DC9-806FC6AEABD9}"/>
    <dgm:cxn modelId="{E0887686-91B8-4B93-9578-C19A283E72CF}" srcId="{9B2FA7DE-286D-4BEF-B689-CB8735B3C831}" destId="{6095CB3E-6C2A-490E-9DC5-190AC8C38AA5}" srcOrd="0" destOrd="0" parTransId="{6203BE10-2D39-400F-92BF-3263E871F67E}" sibTransId="{43A3474D-9E82-460A-B732-267EA34C2A4F}"/>
    <dgm:cxn modelId="{83F48485-86E5-403B-AB73-659E994949B2}" type="presOf" srcId="{9AB5F789-83AB-410D-B96E-0F374B0F8FF2}" destId="{25C0F2F9-0B70-4274-A3A9-BBC728B53185}" srcOrd="0" destOrd="0" presId="urn:microsoft.com/office/officeart/2005/8/layout/hierarchy1"/>
    <dgm:cxn modelId="{D0B0926A-0AD9-4975-9A11-D60B25FC91D8}" type="presOf" srcId="{9E5BC8E5-DF3F-49AA-B675-30011CF81179}" destId="{02F189E0-D445-4EE7-B3C7-488F42C33676}" srcOrd="0" destOrd="0" presId="urn:microsoft.com/office/officeart/2005/8/layout/hierarchy1"/>
    <dgm:cxn modelId="{094EB6F3-BBD3-4614-B512-1277495C99CD}" type="presOf" srcId="{CD270666-516A-4804-8BDC-D656C87F91B1}" destId="{EA9D0323-1A7F-41F1-9B91-DD0950FA1341}" srcOrd="0" destOrd="0" presId="urn:microsoft.com/office/officeart/2005/8/layout/hierarchy1"/>
    <dgm:cxn modelId="{08757898-CA58-4830-9563-C0AC44D532AF}" type="presOf" srcId="{CE027A45-6F62-45C0-8854-C8244F2221FA}" destId="{3B9B8277-7B0B-4580-88DE-5E3AED5CEA46}" srcOrd="0" destOrd="0" presId="urn:microsoft.com/office/officeart/2005/8/layout/hierarchy1"/>
    <dgm:cxn modelId="{C0489247-E886-4059-96F2-4F22C5F05E77}" srcId="{CD270666-516A-4804-8BDC-D656C87F91B1}" destId="{CFBA81AC-428D-4828-990E-F720486366FF}" srcOrd="0" destOrd="0" parTransId="{9AB5F789-83AB-410D-B96E-0F374B0F8FF2}" sibTransId="{52282AF6-477C-454B-889B-D9873800D8D8}"/>
    <dgm:cxn modelId="{DB9BB367-0CAD-43C3-9E6B-6590D511D669}" type="presOf" srcId="{6203BE10-2D39-400F-92BF-3263E871F67E}" destId="{48C2E002-09D9-4C98-B8F3-01D52B1A9ADB}" srcOrd="0" destOrd="0" presId="urn:microsoft.com/office/officeart/2005/8/layout/hierarchy1"/>
    <dgm:cxn modelId="{A7EA252C-D29D-47CD-9E3E-27AE64E76956}" type="presOf" srcId="{CFBA81AC-428D-4828-990E-F720486366FF}" destId="{33AE2CC2-50FD-40E1-B2E1-FD450BEDACED}" srcOrd="0" destOrd="0" presId="urn:microsoft.com/office/officeart/2005/8/layout/hierarchy1"/>
    <dgm:cxn modelId="{56E401CD-A53E-463A-8557-9150D6A63827}" type="presOf" srcId="{9B2FA7DE-286D-4BEF-B689-CB8735B3C831}" destId="{E6265000-5D3F-4437-8C88-E58BD9E65264}" srcOrd="0" destOrd="0" presId="urn:microsoft.com/office/officeart/2005/8/layout/hierarchy1"/>
    <dgm:cxn modelId="{F6C6DB21-6AF5-4357-A2CE-A3D405B040E6}" srcId="{27FB78E1-ACBC-4853-8A31-A2EA0DB7ADD3}" destId="{CD270666-516A-4804-8BDC-D656C87F91B1}" srcOrd="0" destOrd="0" parTransId="{01F49A32-5B72-4C1F-A0DA-FF5432C411CB}" sibTransId="{D43C3BE5-D54D-4E06-A96F-3B463B0E73AA}"/>
    <dgm:cxn modelId="{DC6CE569-83E1-4A2B-AA2C-932D8826C9F9}" type="presOf" srcId="{6095CB3E-6C2A-490E-9DC5-190AC8C38AA5}" destId="{6897C41A-CD4E-4CBE-B96A-36BD11F331D1}" srcOrd="0" destOrd="0" presId="urn:microsoft.com/office/officeart/2005/8/layout/hierarchy1"/>
    <dgm:cxn modelId="{D5CE29D2-C0F4-4A16-9C96-FEBFE2736DAF}" type="presOf" srcId="{27FB78E1-ACBC-4853-8A31-A2EA0DB7ADD3}" destId="{89562D1E-7FCD-4678-8235-05688FA1A049}" srcOrd="0" destOrd="0" presId="urn:microsoft.com/office/officeart/2005/8/layout/hierarchy1"/>
    <dgm:cxn modelId="{CEDA70E7-5A38-401A-9556-047176716700}" type="presOf" srcId="{D094C80B-F50A-4FAB-B08E-53528A6EF101}" destId="{99711800-53F1-4D8A-B25B-B363AE9CA526}" srcOrd="0" destOrd="0" presId="urn:microsoft.com/office/officeart/2005/8/layout/hierarchy1"/>
    <dgm:cxn modelId="{05887615-F7BB-4250-869C-10DA152762CF}" srcId="{CFBA81AC-428D-4828-990E-F720486366FF}" destId="{9B2FA7DE-286D-4BEF-B689-CB8735B3C831}" srcOrd="1" destOrd="0" parTransId="{1354CE9C-C61C-471D-AC6D-9F6659FD67CA}" sibTransId="{16C822F3-855B-4816-A252-1E2C7595EE55}"/>
    <dgm:cxn modelId="{B6B4A448-09F8-4148-BBD1-988BBA001E68}" srcId="{CFBA81AC-428D-4828-990E-F720486366FF}" destId="{0E38E27D-1D35-47A1-AFBC-6555919464EC}" srcOrd="0" destOrd="0" parTransId="{B1598092-05CB-411A-9160-B62AFC70C677}" sibTransId="{11CDC4B5-7F16-474E-883D-884B37F4B329}"/>
    <dgm:cxn modelId="{8EDC3D1F-CD4F-4BFB-8AB9-8C0909F46F39}" type="presOf" srcId="{0262192E-7116-462A-9109-9117B74D2CC0}" destId="{1F784442-CA1D-4619-B2A9-4516C7E8438E}" srcOrd="0" destOrd="0" presId="urn:microsoft.com/office/officeart/2005/8/layout/hierarchy1"/>
    <dgm:cxn modelId="{3EDF2B71-3C8C-4CA9-8AD6-36C5FBD9474E}" type="presOf" srcId="{B1598092-05CB-411A-9160-B62AFC70C677}" destId="{3A9379C1-D8D5-46B9-A210-7513D4672119}" srcOrd="0" destOrd="0" presId="urn:microsoft.com/office/officeart/2005/8/layout/hierarchy1"/>
    <dgm:cxn modelId="{B2CCA344-7813-4B06-AC64-CD6EA358BAF7}" srcId="{9B2FA7DE-286D-4BEF-B689-CB8735B3C831}" destId="{D094C80B-F50A-4FAB-B08E-53528A6EF101}" srcOrd="1" destOrd="0" parTransId="{0262192E-7116-462A-9109-9117B74D2CC0}" sibTransId="{5440AFB3-1A97-4537-9559-D2A3465E1DB8}"/>
    <dgm:cxn modelId="{3064C39C-FBAC-4094-822E-F1B755CAEB3E}" type="presOf" srcId="{0E38E27D-1D35-47A1-AFBC-6555919464EC}" destId="{C84BF9B2-7B59-44D3-A16B-C24E4C78F5C0}" srcOrd="0" destOrd="0" presId="urn:microsoft.com/office/officeart/2005/8/layout/hierarchy1"/>
    <dgm:cxn modelId="{B7931AAA-BA6D-434D-9905-6BB5F2F16E17}" type="presOf" srcId="{1354CE9C-C61C-471D-AC6D-9F6659FD67CA}" destId="{E56E04A3-6FB9-409C-9674-90159104DF51}" srcOrd="0" destOrd="0" presId="urn:microsoft.com/office/officeart/2005/8/layout/hierarchy1"/>
    <dgm:cxn modelId="{CA17978D-F419-4160-9FE7-0B35C27EB0C4}" type="presParOf" srcId="{89562D1E-7FCD-4678-8235-05688FA1A049}" destId="{603E381E-9C7D-4337-A643-132260AC51EE}" srcOrd="0" destOrd="0" presId="urn:microsoft.com/office/officeart/2005/8/layout/hierarchy1"/>
    <dgm:cxn modelId="{37FB19F6-0472-484F-9D8F-4010678EC6F9}" type="presParOf" srcId="{603E381E-9C7D-4337-A643-132260AC51EE}" destId="{3F17125C-B4B4-48B3-94C0-10A49D28FAE6}" srcOrd="0" destOrd="0" presId="urn:microsoft.com/office/officeart/2005/8/layout/hierarchy1"/>
    <dgm:cxn modelId="{E75C8DAC-929B-449F-87D1-C676749B7B04}" type="presParOf" srcId="{3F17125C-B4B4-48B3-94C0-10A49D28FAE6}" destId="{FDC1527F-009A-45CA-B363-C33BB99DD5E2}" srcOrd="0" destOrd="0" presId="urn:microsoft.com/office/officeart/2005/8/layout/hierarchy1"/>
    <dgm:cxn modelId="{7B06409C-1E96-4046-A504-664501B8148F}" type="presParOf" srcId="{3F17125C-B4B4-48B3-94C0-10A49D28FAE6}" destId="{EA9D0323-1A7F-41F1-9B91-DD0950FA1341}" srcOrd="1" destOrd="0" presId="urn:microsoft.com/office/officeart/2005/8/layout/hierarchy1"/>
    <dgm:cxn modelId="{FF8C38CC-6C38-43A5-A99A-3C9808E20E56}" type="presParOf" srcId="{603E381E-9C7D-4337-A643-132260AC51EE}" destId="{0BC2FDF5-B0BB-4056-BCFE-D9A1D0BAFE5C}" srcOrd="1" destOrd="0" presId="urn:microsoft.com/office/officeart/2005/8/layout/hierarchy1"/>
    <dgm:cxn modelId="{9C10CE69-B225-4B88-A609-E3DAD10CA88D}" type="presParOf" srcId="{0BC2FDF5-B0BB-4056-BCFE-D9A1D0BAFE5C}" destId="{25C0F2F9-0B70-4274-A3A9-BBC728B53185}" srcOrd="0" destOrd="0" presId="urn:microsoft.com/office/officeart/2005/8/layout/hierarchy1"/>
    <dgm:cxn modelId="{F2005F83-7F5B-4F5D-9425-7258E83C2B23}" type="presParOf" srcId="{0BC2FDF5-B0BB-4056-BCFE-D9A1D0BAFE5C}" destId="{C484199B-8E0B-4700-A2B4-B688CA1F5957}" srcOrd="1" destOrd="0" presId="urn:microsoft.com/office/officeart/2005/8/layout/hierarchy1"/>
    <dgm:cxn modelId="{879A5B63-BF36-459D-A6A7-4BC4EB85DC48}" type="presParOf" srcId="{C484199B-8E0B-4700-A2B4-B688CA1F5957}" destId="{F95F3EE7-3E65-4FD3-A85F-DA881486F169}" srcOrd="0" destOrd="0" presId="urn:microsoft.com/office/officeart/2005/8/layout/hierarchy1"/>
    <dgm:cxn modelId="{EACA0F3C-20FC-480B-B58F-D5D8AA588CF1}" type="presParOf" srcId="{F95F3EE7-3E65-4FD3-A85F-DA881486F169}" destId="{172FD768-647C-4C20-B3C6-10627BC45261}" srcOrd="0" destOrd="0" presId="urn:microsoft.com/office/officeart/2005/8/layout/hierarchy1"/>
    <dgm:cxn modelId="{1CDDB8C3-AE2E-493F-AF84-77C4F19C6346}" type="presParOf" srcId="{F95F3EE7-3E65-4FD3-A85F-DA881486F169}" destId="{33AE2CC2-50FD-40E1-B2E1-FD450BEDACED}" srcOrd="1" destOrd="0" presId="urn:microsoft.com/office/officeart/2005/8/layout/hierarchy1"/>
    <dgm:cxn modelId="{C15FF3E9-72A6-4A83-B3F3-A7C15BA2E217}" type="presParOf" srcId="{C484199B-8E0B-4700-A2B4-B688CA1F5957}" destId="{20DD069B-D684-4312-8697-9A60F0DF5D50}" srcOrd="1" destOrd="0" presId="urn:microsoft.com/office/officeart/2005/8/layout/hierarchy1"/>
    <dgm:cxn modelId="{A07C5041-C3DB-456A-8022-A76DEB1EBB32}" type="presParOf" srcId="{20DD069B-D684-4312-8697-9A60F0DF5D50}" destId="{3A9379C1-D8D5-46B9-A210-7513D4672119}" srcOrd="0" destOrd="0" presId="urn:microsoft.com/office/officeart/2005/8/layout/hierarchy1"/>
    <dgm:cxn modelId="{2E280E3A-2A4C-4E86-900D-A52EEDE9A397}" type="presParOf" srcId="{20DD069B-D684-4312-8697-9A60F0DF5D50}" destId="{0CC26B49-D216-4895-A1DA-33790FB96FA2}" srcOrd="1" destOrd="0" presId="urn:microsoft.com/office/officeart/2005/8/layout/hierarchy1"/>
    <dgm:cxn modelId="{1A94034F-7173-4971-BEF0-E5216CD7F304}" type="presParOf" srcId="{0CC26B49-D216-4895-A1DA-33790FB96FA2}" destId="{B8B67B80-7E39-49A0-BA0F-23838A60AE3D}" srcOrd="0" destOrd="0" presId="urn:microsoft.com/office/officeart/2005/8/layout/hierarchy1"/>
    <dgm:cxn modelId="{8062A77D-62B8-45DB-858C-49E4F7379019}" type="presParOf" srcId="{B8B67B80-7E39-49A0-BA0F-23838A60AE3D}" destId="{0AC5F2E9-04B1-4099-977E-9C3EBFB9DBC2}" srcOrd="0" destOrd="0" presId="urn:microsoft.com/office/officeart/2005/8/layout/hierarchy1"/>
    <dgm:cxn modelId="{6C78F32F-85EA-40A1-AE5F-9D0409B957D2}" type="presParOf" srcId="{B8B67B80-7E39-49A0-BA0F-23838A60AE3D}" destId="{C84BF9B2-7B59-44D3-A16B-C24E4C78F5C0}" srcOrd="1" destOrd="0" presId="urn:microsoft.com/office/officeart/2005/8/layout/hierarchy1"/>
    <dgm:cxn modelId="{ED2D8ED5-711F-4123-BB21-2628DD9FD320}" type="presParOf" srcId="{0CC26B49-D216-4895-A1DA-33790FB96FA2}" destId="{7422E883-B43C-4458-827A-74AF3C42586A}" srcOrd="1" destOrd="0" presId="urn:microsoft.com/office/officeart/2005/8/layout/hierarchy1"/>
    <dgm:cxn modelId="{0339C482-6BD9-4FF9-89FA-42FD672C845D}" type="presParOf" srcId="{20DD069B-D684-4312-8697-9A60F0DF5D50}" destId="{E56E04A3-6FB9-409C-9674-90159104DF51}" srcOrd="2" destOrd="0" presId="urn:microsoft.com/office/officeart/2005/8/layout/hierarchy1"/>
    <dgm:cxn modelId="{86E4DEA9-4636-4504-B637-E672B3D09E86}" type="presParOf" srcId="{20DD069B-D684-4312-8697-9A60F0DF5D50}" destId="{CC89184B-B1EE-4400-A18C-F550D7F2A5C5}" srcOrd="3" destOrd="0" presId="urn:microsoft.com/office/officeart/2005/8/layout/hierarchy1"/>
    <dgm:cxn modelId="{61E173C5-F209-4781-BB79-F64664FBEB37}" type="presParOf" srcId="{CC89184B-B1EE-4400-A18C-F550D7F2A5C5}" destId="{0DAFFA06-173C-4805-9CB1-5D6A05DBA2D6}" srcOrd="0" destOrd="0" presId="urn:microsoft.com/office/officeart/2005/8/layout/hierarchy1"/>
    <dgm:cxn modelId="{E10A0581-C18A-4EEF-A510-62FD705BC6D4}" type="presParOf" srcId="{0DAFFA06-173C-4805-9CB1-5D6A05DBA2D6}" destId="{3BC23535-82B7-4798-ACBF-6E273DCA80B4}" srcOrd="0" destOrd="0" presId="urn:microsoft.com/office/officeart/2005/8/layout/hierarchy1"/>
    <dgm:cxn modelId="{E67C918A-BEBE-484E-89B3-5738F9BBD2A2}" type="presParOf" srcId="{0DAFFA06-173C-4805-9CB1-5D6A05DBA2D6}" destId="{E6265000-5D3F-4437-8C88-E58BD9E65264}" srcOrd="1" destOrd="0" presId="urn:microsoft.com/office/officeart/2005/8/layout/hierarchy1"/>
    <dgm:cxn modelId="{0E1ADA1A-A4A7-4AFE-AD39-B4BC67D05026}" type="presParOf" srcId="{CC89184B-B1EE-4400-A18C-F550D7F2A5C5}" destId="{FA43DC33-0A64-4289-85E0-D4785F51EE51}" srcOrd="1" destOrd="0" presId="urn:microsoft.com/office/officeart/2005/8/layout/hierarchy1"/>
    <dgm:cxn modelId="{FF3ACE09-9586-4571-AF6A-65775F13DAB2}" type="presParOf" srcId="{FA43DC33-0A64-4289-85E0-D4785F51EE51}" destId="{48C2E002-09D9-4C98-B8F3-01D52B1A9ADB}" srcOrd="0" destOrd="0" presId="urn:microsoft.com/office/officeart/2005/8/layout/hierarchy1"/>
    <dgm:cxn modelId="{7FB51BF0-0BC9-4C41-A72C-5C01E4F766D2}" type="presParOf" srcId="{FA43DC33-0A64-4289-85E0-D4785F51EE51}" destId="{E5AA83E2-18A0-4FB4-A146-8DCF4D746A85}" srcOrd="1" destOrd="0" presId="urn:microsoft.com/office/officeart/2005/8/layout/hierarchy1"/>
    <dgm:cxn modelId="{3A2E22DE-629C-4C8A-A871-597C92E2307F}" type="presParOf" srcId="{E5AA83E2-18A0-4FB4-A146-8DCF4D746A85}" destId="{21D3E7FE-73AC-40D9-ACA2-EC2B98A05FC9}" srcOrd="0" destOrd="0" presId="urn:microsoft.com/office/officeart/2005/8/layout/hierarchy1"/>
    <dgm:cxn modelId="{E9CA0165-3FFB-4C1D-BAB7-5A29C001E7BA}" type="presParOf" srcId="{21D3E7FE-73AC-40D9-ACA2-EC2B98A05FC9}" destId="{2C87F9EB-B9B5-4CD7-9291-2288CAC7B21A}" srcOrd="0" destOrd="0" presId="urn:microsoft.com/office/officeart/2005/8/layout/hierarchy1"/>
    <dgm:cxn modelId="{4DD25B46-18A5-4C2F-86F1-76A4074A7456}" type="presParOf" srcId="{21D3E7FE-73AC-40D9-ACA2-EC2B98A05FC9}" destId="{6897C41A-CD4E-4CBE-B96A-36BD11F331D1}" srcOrd="1" destOrd="0" presId="urn:microsoft.com/office/officeart/2005/8/layout/hierarchy1"/>
    <dgm:cxn modelId="{5B13A823-0733-4CBF-AD2E-28F14DDC2813}" type="presParOf" srcId="{E5AA83E2-18A0-4FB4-A146-8DCF4D746A85}" destId="{48312172-FCED-46AF-BBF4-851856BFFBE2}" srcOrd="1" destOrd="0" presId="urn:microsoft.com/office/officeart/2005/8/layout/hierarchy1"/>
    <dgm:cxn modelId="{50CFC873-1713-4D76-A26A-A357CCCFB2E9}" type="presParOf" srcId="{FA43DC33-0A64-4289-85E0-D4785F51EE51}" destId="{1F784442-CA1D-4619-B2A9-4516C7E8438E}" srcOrd="2" destOrd="0" presId="urn:microsoft.com/office/officeart/2005/8/layout/hierarchy1"/>
    <dgm:cxn modelId="{2DBF0EAE-7AA8-4C6C-8354-DBE03AD9272D}" type="presParOf" srcId="{FA43DC33-0A64-4289-85E0-D4785F51EE51}" destId="{2C0BC6F1-2DEF-42D2-8302-D60737CA0BD8}" srcOrd="3" destOrd="0" presId="urn:microsoft.com/office/officeart/2005/8/layout/hierarchy1"/>
    <dgm:cxn modelId="{A6552F4C-B225-4A92-8319-4ADC7B92B769}" type="presParOf" srcId="{2C0BC6F1-2DEF-42D2-8302-D60737CA0BD8}" destId="{88C9EB36-7F62-4760-8E38-C00E031709F2}" srcOrd="0" destOrd="0" presId="urn:microsoft.com/office/officeart/2005/8/layout/hierarchy1"/>
    <dgm:cxn modelId="{DB082282-76C1-44C5-9018-47A3388D6A10}" type="presParOf" srcId="{88C9EB36-7F62-4760-8E38-C00E031709F2}" destId="{7994F1A5-8F18-494D-A5D3-7D7DB7EF54A6}" srcOrd="0" destOrd="0" presId="urn:microsoft.com/office/officeart/2005/8/layout/hierarchy1"/>
    <dgm:cxn modelId="{5A976AC8-4812-4F7D-B048-978EB775AD33}" type="presParOf" srcId="{88C9EB36-7F62-4760-8E38-C00E031709F2}" destId="{99711800-53F1-4D8A-B25B-B363AE9CA526}" srcOrd="1" destOrd="0" presId="urn:microsoft.com/office/officeart/2005/8/layout/hierarchy1"/>
    <dgm:cxn modelId="{0EE0A58A-23CE-469A-8045-F0127DAC4E24}" type="presParOf" srcId="{2C0BC6F1-2DEF-42D2-8302-D60737CA0BD8}" destId="{9098628B-5B85-4E1E-A0CF-4FE1B9820BB3}" srcOrd="1" destOrd="0" presId="urn:microsoft.com/office/officeart/2005/8/layout/hierarchy1"/>
    <dgm:cxn modelId="{8A20FD8A-186A-45B7-9FA0-C1FE732BAD49}" type="presParOf" srcId="{0BC2FDF5-B0BB-4056-BCFE-D9A1D0BAFE5C}" destId="{02F189E0-D445-4EE7-B3C7-488F42C33676}" srcOrd="2" destOrd="0" presId="urn:microsoft.com/office/officeart/2005/8/layout/hierarchy1"/>
    <dgm:cxn modelId="{99F6BF69-519D-43FF-9B58-46E9339BA8FB}" type="presParOf" srcId="{0BC2FDF5-B0BB-4056-BCFE-D9A1D0BAFE5C}" destId="{6B15788B-27DC-40EB-9C73-121C7F3DB5B6}" srcOrd="3" destOrd="0" presId="urn:microsoft.com/office/officeart/2005/8/layout/hierarchy1"/>
    <dgm:cxn modelId="{2609C835-03FB-48EA-A72F-DF62C54C16FC}" type="presParOf" srcId="{6B15788B-27DC-40EB-9C73-121C7F3DB5B6}" destId="{0FB3F6FA-01D3-4CC7-A8D1-F7459F00B86C}" srcOrd="0" destOrd="0" presId="urn:microsoft.com/office/officeart/2005/8/layout/hierarchy1"/>
    <dgm:cxn modelId="{125F9A8B-6D6C-4414-AE36-D71E5D529317}" type="presParOf" srcId="{0FB3F6FA-01D3-4CC7-A8D1-F7459F00B86C}" destId="{2DF326EA-0658-4920-B74C-1160CFF1AE05}" srcOrd="0" destOrd="0" presId="urn:microsoft.com/office/officeart/2005/8/layout/hierarchy1"/>
    <dgm:cxn modelId="{D26471D4-EE3C-4FB5-983B-23A25CDFE1FB}" type="presParOf" srcId="{0FB3F6FA-01D3-4CC7-A8D1-F7459F00B86C}" destId="{3B9B8277-7B0B-4580-88DE-5E3AED5CEA46}" srcOrd="1" destOrd="0" presId="urn:microsoft.com/office/officeart/2005/8/layout/hierarchy1"/>
    <dgm:cxn modelId="{F43FA5AE-535F-4BD0-B906-099532B6C74A}" type="presParOf" srcId="{6B15788B-27DC-40EB-9C73-121C7F3DB5B6}" destId="{9DA43241-3F23-43AA-AE33-EC42A2D5D22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F189E0-D445-4EE7-B3C7-488F42C33676}">
      <dsp:nvSpPr>
        <dsp:cNvPr id="0" name=""/>
        <dsp:cNvSpPr/>
      </dsp:nvSpPr>
      <dsp:spPr>
        <a:xfrm>
          <a:off x="3241128" y="835167"/>
          <a:ext cx="1014464" cy="382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428"/>
              </a:lnTo>
              <a:lnTo>
                <a:pt x="1014464" y="260428"/>
              </a:lnTo>
              <a:lnTo>
                <a:pt x="1014464" y="3821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84442-CA1D-4619-B2A9-4516C7E8438E}">
      <dsp:nvSpPr>
        <dsp:cNvPr id="0" name=""/>
        <dsp:cNvSpPr/>
      </dsp:nvSpPr>
      <dsp:spPr>
        <a:xfrm>
          <a:off x="3316861" y="3268264"/>
          <a:ext cx="1112548" cy="382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428"/>
              </a:lnTo>
              <a:lnTo>
                <a:pt x="1112548" y="260428"/>
              </a:lnTo>
              <a:lnTo>
                <a:pt x="1112548" y="3821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C2E002-09D9-4C98-B8F3-01D52B1A9ADB}">
      <dsp:nvSpPr>
        <dsp:cNvPr id="0" name=""/>
        <dsp:cNvSpPr/>
      </dsp:nvSpPr>
      <dsp:spPr>
        <a:xfrm>
          <a:off x="2018388" y="3268264"/>
          <a:ext cx="1298473" cy="382156"/>
        </a:xfrm>
        <a:custGeom>
          <a:avLst/>
          <a:gdLst/>
          <a:ahLst/>
          <a:cxnLst/>
          <a:rect l="0" t="0" r="0" b="0"/>
          <a:pathLst>
            <a:path>
              <a:moveTo>
                <a:pt x="1298473" y="0"/>
              </a:moveTo>
              <a:lnTo>
                <a:pt x="1298473" y="260428"/>
              </a:lnTo>
              <a:lnTo>
                <a:pt x="0" y="260428"/>
              </a:lnTo>
              <a:lnTo>
                <a:pt x="0" y="3821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E04A3-6FB9-409C-9674-90159104DF51}">
      <dsp:nvSpPr>
        <dsp:cNvPr id="0" name=""/>
        <dsp:cNvSpPr/>
      </dsp:nvSpPr>
      <dsp:spPr>
        <a:xfrm>
          <a:off x="2281878" y="2051715"/>
          <a:ext cx="1034982" cy="382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428"/>
              </a:lnTo>
              <a:lnTo>
                <a:pt x="1034982" y="260428"/>
              </a:lnTo>
              <a:lnTo>
                <a:pt x="1034982" y="3821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9379C1-D8D5-46B9-A210-7513D4672119}">
      <dsp:nvSpPr>
        <dsp:cNvPr id="0" name=""/>
        <dsp:cNvSpPr/>
      </dsp:nvSpPr>
      <dsp:spPr>
        <a:xfrm>
          <a:off x="1257098" y="2051715"/>
          <a:ext cx="1024779" cy="382156"/>
        </a:xfrm>
        <a:custGeom>
          <a:avLst/>
          <a:gdLst/>
          <a:ahLst/>
          <a:cxnLst/>
          <a:rect l="0" t="0" r="0" b="0"/>
          <a:pathLst>
            <a:path>
              <a:moveTo>
                <a:pt x="1024779" y="0"/>
              </a:moveTo>
              <a:lnTo>
                <a:pt x="1024779" y="260428"/>
              </a:lnTo>
              <a:lnTo>
                <a:pt x="0" y="260428"/>
              </a:lnTo>
              <a:lnTo>
                <a:pt x="0" y="3821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C0F2F9-0B70-4274-A3A9-BBC728B53185}">
      <dsp:nvSpPr>
        <dsp:cNvPr id="0" name=""/>
        <dsp:cNvSpPr/>
      </dsp:nvSpPr>
      <dsp:spPr>
        <a:xfrm>
          <a:off x="2281878" y="835167"/>
          <a:ext cx="959250" cy="382156"/>
        </a:xfrm>
        <a:custGeom>
          <a:avLst/>
          <a:gdLst/>
          <a:ahLst/>
          <a:cxnLst/>
          <a:rect l="0" t="0" r="0" b="0"/>
          <a:pathLst>
            <a:path>
              <a:moveTo>
                <a:pt x="959250" y="0"/>
              </a:moveTo>
              <a:lnTo>
                <a:pt x="959250" y="260428"/>
              </a:lnTo>
              <a:lnTo>
                <a:pt x="0" y="260428"/>
              </a:lnTo>
              <a:lnTo>
                <a:pt x="0" y="3821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1527F-009A-45CA-B363-C33BB99DD5E2}">
      <dsp:nvSpPr>
        <dsp:cNvPr id="0" name=""/>
        <dsp:cNvSpPr/>
      </dsp:nvSpPr>
      <dsp:spPr>
        <a:xfrm>
          <a:off x="2298719" y="775"/>
          <a:ext cx="1884819" cy="8343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9D0323-1A7F-41F1-9B91-DD0950FA1341}">
      <dsp:nvSpPr>
        <dsp:cNvPr id="0" name=""/>
        <dsp:cNvSpPr/>
      </dsp:nvSpPr>
      <dsp:spPr>
        <a:xfrm>
          <a:off x="2444719" y="139475"/>
          <a:ext cx="1884819" cy="8343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Total sample (n=7,695 after imputation)</a:t>
          </a:r>
          <a:endParaRPr lang="en-GB" sz="1200" b="1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69158" y="163914"/>
        <a:ext cx="1835941" cy="785514"/>
      </dsp:txXfrm>
    </dsp:sp>
    <dsp:sp modelId="{172FD768-647C-4C20-B3C6-10627BC45261}">
      <dsp:nvSpPr>
        <dsp:cNvPr id="0" name=""/>
        <dsp:cNvSpPr/>
      </dsp:nvSpPr>
      <dsp:spPr>
        <a:xfrm>
          <a:off x="1413414" y="1217323"/>
          <a:ext cx="1736928" cy="8343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AE2CC2-50FD-40E1-B2E1-FD450BEDACED}">
      <dsp:nvSpPr>
        <dsp:cNvPr id="0" name=""/>
        <dsp:cNvSpPr/>
      </dsp:nvSpPr>
      <dsp:spPr>
        <a:xfrm>
          <a:off x="1559414" y="1356023"/>
          <a:ext cx="1736928" cy="8343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Hypertensives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3,099 or 40.3%</a:t>
          </a:r>
          <a:endParaRPr lang="en-GB" sz="1200" b="1" kern="1200" dirty="0">
            <a:solidFill>
              <a:srgbClr val="FF0000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583853" y="1380462"/>
        <a:ext cx="1688050" cy="785514"/>
      </dsp:txXfrm>
    </dsp:sp>
    <dsp:sp modelId="{0AC5F2E9-04B1-4099-977E-9C3EBFB9DBC2}">
      <dsp:nvSpPr>
        <dsp:cNvPr id="0" name=""/>
        <dsp:cNvSpPr/>
      </dsp:nvSpPr>
      <dsp:spPr>
        <a:xfrm>
          <a:off x="368116" y="2433871"/>
          <a:ext cx="1777965" cy="8343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4BF9B2-7B59-44D3-A16B-C24E4C78F5C0}">
      <dsp:nvSpPr>
        <dsp:cNvPr id="0" name=""/>
        <dsp:cNvSpPr/>
      </dsp:nvSpPr>
      <dsp:spPr>
        <a:xfrm>
          <a:off x="514116" y="2572572"/>
          <a:ext cx="1777965" cy="8343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Not on Rx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1,406 or 45.5%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0" kern="12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(23.4% of total)</a:t>
          </a:r>
          <a:endParaRPr lang="en-GB" sz="1200" b="0" kern="1200" dirty="0">
            <a:solidFill>
              <a:srgbClr val="FF0000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38555" y="2597011"/>
        <a:ext cx="1729087" cy="785514"/>
      </dsp:txXfrm>
    </dsp:sp>
    <dsp:sp modelId="{3BC23535-82B7-4798-ACBF-6E273DCA80B4}">
      <dsp:nvSpPr>
        <dsp:cNvPr id="0" name=""/>
        <dsp:cNvSpPr/>
      </dsp:nvSpPr>
      <dsp:spPr>
        <a:xfrm>
          <a:off x="2438082" y="2433871"/>
          <a:ext cx="1757558" cy="8343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265000-5D3F-4437-8C88-E58BD9E65264}">
      <dsp:nvSpPr>
        <dsp:cNvPr id="0" name=""/>
        <dsp:cNvSpPr/>
      </dsp:nvSpPr>
      <dsp:spPr>
        <a:xfrm>
          <a:off x="2584082" y="2572572"/>
          <a:ext cx="1757558" cy="8343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On Rx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1,683 or 54.5% </a:t>
          </a:r>
          <a:endParaRPr lang="en-GB" sz="1200" b="1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608521" y="2597011"/>
        <a:ext cx="1708680" cy="785514"/>
      </dsp:txXfrm>
    </dsp:sp>
    <dsp:sp modelId="{2C87F9EB-B9B5-4CD7-9291-2288CAC7B21A}">
      <dsp:nvSpPr>
        <dsp:cNvPr id="0" name=""/>
        <dsp:cNvSpPr/>
      </dsp:nvSpPr>
      <dsp:spPr>
        <a:xfrm>
          <a:off x="1051839" y="3650420"/>
          <a:ext cx="1933096" cy="8343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7C41A-CD4E-4CBE-B96A-36BD11F331D1}">
      <dsp:nvSpPr>
        <dsp:cNvPr id="0" name=""/>
        <dsp:cNvSpPr/>
      </dsp:nvSpPr>
      <dsp:spPr>
        <a:xfrm>
          <a:off x="1197840" y="3789120"/>
          <a:ext cx="1933096" cy="8343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Controlled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1,001 or 59.5%</a:t>
          </a:r>
          <a:endParaRPr lang="en-GB" sz="1200" b="1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222279" y="3813559"/>
        <a:ext cx="1884218" cy="785514"/>
      </dsp:txXfrm>
    </dsp:sp>
    <dsp:sp modelId="{7994F1A5-8F18-494D-A5D3-7D7DB7EF54A6}">
      <dsp:nvSpPr>
        <dsp:cNvPr id="0" name=""/>
        <dsp:cNvSpPr/>
      </dsp:nvSpPr>
      <dsp:spPr>
        <a:xfrm>
          <a:off x="3276937" y="3650420"/>
          <a:ext cx="2304946" cy="8343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11800-53F1-4D8A-B25B-B363AE9CA526}">
      <dsp:nvSpPr>
        <dsp:cNvPr id="0" name=""/>
        <dsp:cNvSpPr/>
      </dsp:nvSpPr>
      <dsp:spPr>
        <a:xfrm>
          <a:off x="3422937" y="3789120"/>
          <a:ext cx="2304946" cy="8343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Uncontrolled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682 or 40.5%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0" kern="12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(22.1% of hypertensives)</a:t>
          </a:r>
          <a:endParaRPr lang="en-GB" sz="1200" b="0" kern="1200" dirty="0">
            <a:solidFill>
              <a:srgbClr val="FF0000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447376" y="3813559"/>
        <a:ext cx="2256068" cy="785514"/>
      </dsp:txXfrm>
    </dsp:sp>
    <dsp:sp modelId="{2DF326EA-0658-4920-B74C-1160CFF1AE05}">
      <dsp:nvSpPr>
        <dsp:cNvPr id="0" name=""/>
        <dsp:cNvSpPr/>
      </dsp:nvSpPr>
      <dsp:spPr>
        <a:xfrm>
          <a:off x="3442343" y="1217323"/>
          <a:ext cx="1626499" cy="8343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9B8277-7B0B-4580-88DE-5E3AED5CEA46}">
      <dsp:nvSpPr>
        <dsp:cNvPr id="0" name=""/>
        <dsp:cNvSpPr/>
      </dsp:nvSpPr>
      <dsp:spPr>
        <a:xfrm>
          <a:off x="3588344" y="1356023"/>
          <a:ext cx="1626499" cy="8343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Normotensives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4,596 or 59.7%</a:t>
          </a:r>
          <a:endParaRPr lang="en-GB" sz="1200" b="1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612783" y="1380462"/>
        <a:ext cx="1577621" cy="7855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6443" cy="496254"/>
          </a:xfrm>
          <a:prstGeom prst="rect">
            <a:avLst/>
          </a:prstGeom>
        </p:spPr>
        <p:txBody>
          <a:bodyPr vert="horz" lIns="90563" tIns="45282" rIns="90563" bIns="4528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64" y="2"/>
            <a:ext cx="2946443" cy="496254"/>
          </a:xfrm>
          <a:prstGeom prst="rect">
            <a:avLst/>
          </a:prstGeom>
        </p:spPr>
        <p:txBody>
          <a:bodyPr vert="horz" lIns="90563" tIns="45282" rIns="90563" bIns="45282" rtlCol="0"/>
          <a:lstStyle>
            <a:lvl1pPr algn="r">
              <a:defRPr sz="1200"/>
            </a:lvl1pPr>
          </a:lstStyle>
          <a:p>
            <a:fld id="{5775FB4D-F3A6-4149-87D9-5D7EB2CC2ECA}" type="datetimeFigureOut">
              <a:rPr lang="en-GB" smtClean="0"/>
              <a:t>31/01/2019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810"/>
            <a:ext cx="2946443" cy="496253"/>
          </a:xfrm>
          <a:prstGeom prst="rect">
            <a:avLst/>
          </a:prstGeom>
        </p:spPr>
        <p:txBody>
          <a:bodyPr vert="horz" lIns="90563" tIns="45282" rIns="90563" bIns="4528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64" y="9428810"/>
            <a:ext cx="2946443" cy="496253"/>
          </a:xfrm>
          <a:prstGeom prst="rect">
            <a:avLst/>
          </a:prstGeom>
        </p:spPr>
        <p:txBody>
          <a:bodyPr vert="horz" lIns="90563" tIns="45282" rIns="90563" bIns="45282" rtlCol="0" anchor="b"/>
          <a:lstStyle>
            <a:lvl1pPr algn="r">
              <a:defRPr sz="1200"/>
            </a:lvl1pPr>
          </a:lstStyle>
          <a:p>
            <a:fld id="{AB789472-897A-4F72-8CD9-BB4C5F48E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69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5553" tIns="47777" rIns="95553" bIns="4777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5553" tIns="47777" rIns="95553" bIns="47777" rtlCol="0"/>
          <a:lstStyle>
            <a:lvl1pPr algn="r">
              <a:defRPr sz="1300"/>
            </a:lvl1pPr>
          </a:lstStyle>
          <a:p>
            <a:fld id="{2528358F-16C2-6147-98BD-96DD2515F139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3" tIns="47777" rIns="95553" bIns="477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5553" tIns="47777" rIns="95553" bIns="47777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5553" tIns="47777" rIns="95553" bIns="4777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5553" tIns="47777" rIns="95553" bIns="47777" rtlCol="0" anchor="b"/>
          <a:lstStyle>
            <a:lvl1pPr algn="r">
              <a:defRPr sz="1300"/>
            </a:lvl1pPr>
          </a:lstStyle>
          <a:p>
            <a:fld id="{6E4B9EEA-D412-C940-961D-7D82C1A17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8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16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600" y="1451618"/>
            <a:ext cx="11359464" cy="4280763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1800"/>
            </a:lvl1pPr>
            <a:lvl2pPr>
              <a:lnSpc>
                <a:spcPct val="80000"/>
              </a:lnSpc>
              <a:defRPr sz="1500"/>
            </a:lvl2pPr>
            <a:lvl3pPr>
              <a:lnSpc>
                <a:spcPct val="80000"/>
              </a:lnSpc>
              <a:defRPr sz="1500"/>
            </a:lvl3pPr>
            <a:lvl4pPr>
              <a:lnSpc>
                <a:spcPct val="80000"/>
              </a:lnSpc>
              <a:defRPr sz="1500"/>
            </a:lvl4pPr>
            <a:lvl5pPr>
              <a:lnSpc>
                <a:spcPct val="80000"/>
              </a:lnSpc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5074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7951-DD9C-4B23-9F25-006661D0E49D}" type="datetimeFigureOut">
              <a:rPr lang="it-IT" smtClean="0"/>
              <a:t>31/01/2019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0DE7-177F-48D0-AD13-C61C5F8025B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5020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035"/>
            <a:ext cx="12192000" cy="1259174"/>
          </a:xfrm>
          <a:prstGeom prst="rect">
            <a:avLst/>
          </a:prstGeom>
          <a:solidFill>
            <a:srgbClr val="CE2C2C"/>
          </a:solidFill>
          <a:ln>
            <a:solidFill>
              <a:srgbClr val="CE2C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0224459" y="931894"/>
            <a:ext cx="1839472" cy="336866"/>
            <a:chOff x="3211901" y="5733255"/>
            <a:chExt cx="2019623" cy="379868"/>
          </a:xfrm>
          <a:solidFill>
            <a:schemeClr val="bg1"/>
          </a:solidFill>
        </p:grpSpPr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A8D0F7E0-CE9A-B64B-AE1E-F2E20AA76C7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31" r="33205"/>
            <a:stretch/>
          </p:blipFill>
          <p:spPr>
            <a:xfrm>
              <a:off x="4235386" y="5733255"/>
              <a:ext cx="996138" cy="37986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1901" y="5733256"/>
              <a:ext cx="1023485" cy="379867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</p:pic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4173" y="16903"/>
            <a:ext cx="1134477" cy="909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6453336"/>
            <a:ext cx="12192000" cy="49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6" r:id="rId2"/>
    <p:sldLayoutId id="2147483692" r:id="rId3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EB18A80-DA87-D248-877E-DA61C5DD8B9A}"/>
              </a:ext>
            </a:extLst>
          </p:cNvPr>
          <p:cNvSpPr txBox="1"/>
          <p:nvPr/>
        </p:nvSpPr>
        <p:spPr>
          <a:xfrm>
            <a:off x="2351585" y="2420889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Francesco P Cappuccio</a:t>
            </a:r>
            <a:r>
              <a:rPr lang="en-US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MD DSc FRCP FFPH FBIHS FESC </a:t>
            </a:r>
            <a:r>
              <a:rPr lang="en-US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FAHA</a:t>
            </a:r>
          </a:p>
          <a:p>
            <a:pPr algn="ctr"/>
            <a:endParaRPr lang="en-US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President </a:t>
            </a:r>
          </a:p>
          <a:p>
            <a:pPr algn="ctr"/>
            <a:r>
              <a:rPr lang="en-US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British and Irish Hypertension </a:t>
            </a:r>
            <a:r>
              <a:rPr lang="en-US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Society</a:t>
            </a:r>
          </a:p>
          <a:p>
            <a:pPr algn="ctr"/>
            <a:endParaRPr lang="en-US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 of Warwick, Warwick Medical School, Coventry</a:t>
            </a:r>
            <a:endParaRPr lang="en-US" sz="20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0" y="1"/>
            <a:ext cx="7668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 Measurement Month 2017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analysis of blood pressure screening results in the United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Kingdom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Republic of </a:t>
            </a:r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Ireland</a:t>
            </a:r>
            <a:endParaRPr lang="en-US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314890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0361"/>
          <a:stretch/>
        </p:blipFill>
        <p:spPr>
          <a:xfrm>
            <a:off x="2135560" y="1484785"/>
            <a:ext cx="7776864" cy="48180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368" y="160185"/>
            <a:ext cx="9505056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DIFFERENCE IN MEAN BP ACCORDING 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BODY MASS INDEX</a:t>
            </a:r>
            <a:endParaRPr lang="en-GB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01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1424" y="1412776"/>
            <a:ext cx="10225136" cy="478569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MMM17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largest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synchronised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standardised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multinational screening of any CV risk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factor.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MMM17 largest BP screening campaign undertaken in the UK and Republic of Ireland.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Relatively inexpensive (</a:t>
            </a:r>
            <a:r>
              <a:rPr lang="en-GB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</a:t>
            </a:r>
            <a:r>
              <a:rPr lang="en-GB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</a:t>
            </a:r>
            <a:r>
              <a:rPr lang="en-GB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1$ </a:t>
            </a:r>
            <a:r>
              <a:rPr lang="en-GB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‘case’ the campaign was </a:t>
            </a:r>
            <a:r>
              <a:rPr lang="en-GB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cost-effective).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Volunteer-based observers, convenience community sampling.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Identification of 40% of hypertensives, 1 in 4 not receiving treatment.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those receiving treatment, 2 out of 5 still do not have their BP controlled.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Overweight and obesity are still major determinants of high BP in the community.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188641"/>
            <a:ext cx="91440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4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SUMMARY</a:t>
            </a:r>
            <a:endParaRPr lang="en-GB" sz="4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0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96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1807876" y="113000"/>
            <a:ext cx="7391088" cy="104124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A GLOBAL BURDEN</a:t>
            </a:r>
            <a:endParaRPr lang="en-US" b="1" dirty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9376" y="1628800"/>
            <a:ext cx="11017224" cy="403244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800" kern="0" dirty="0">
                <a:latin typeface="Verdana" charset="0"/>
                <a:ea typeface="Verdana" charset="0"/>
                <a:cs typeface="Verdana" charset="0"/>
              </a:rPr>
              <a:t>Raised </a:t>
            </a:r>
            <a:r>
              <a:rPr lang="en-GB" sz="2800" kern="0" dirty="0">
                <a:latin typeface="Verdana" charset="0"/>
                <a:ea typeface="Verdana" charset="0"/>
                <a:cs typeface="Verdana" charset="0"/>
              </a:rPr>
              <a:t>blood pressure continues to be the biggest contributor to the global burden of disease and to global mortality, leading to 10.7 million deaths each </a:t>
            </a:r>
            <a:r>
              <a:rPr lang="en-GB" sz="2800" kern="0" dirty="0">
                <a:latin typeface="Verdana" charset="0"/>
                <a:ea typeface="Verdana" charset="0"/>
                <a:cs typeface="Verdana" charset="0"/>
              </a:rPr>
              <a:t>year.</a:t>
            </a:r>
            <a:r>
              <a:rPr lang="en-GB" sz="2800" kern="0" baseline="30000" dirty="0">
                <a:latin typeface="Verdana" charset="0"/>
                <a:ea typeface="Verdana" charset="0"/>
                <a:cs typeface="Verdana" charset="0"/>
              </a:rPr>
              <a:t>1</a:t>
            </a:r>
            <a:endParaRPr lang="en-GB" sz="2800" kern="0" baseline="30000" dirty="0">
              <a:latin typeface="Verdana" charset="0"/>
              <a:ea typeface="Verdana" charset="0"/>
              <a:cs typeface="Verdana" charset="0"/>
            </a:endParaRP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800" kern="0" dirty="0">
                <a:latin typeface="Verdana" charset="0"/>
                <a:ea typeface="Verdana" charset="0"/>
                <a:cs typeface="Verdana" charset="0"/>
              </a:rPr>
              <a:t>In the UK and </a:t>
            </a:r>
            <a:r>
              <a:rPr lang="en-GB" sz="2800" kern="0" dirty="0" err="1">
                <a:latin typeface="Verdana" charset="0"/>
                <a:ea typeface="Verdana" charset="0"/>
                <a:cs typeface="Verdana" charset="0"/>
              </a:rPr>
              <a:t>RoI</a:t>
            </a:r>
            <a:r>
              <a:rPr lang="en-GB" sz="2800" kern="0" dirty="0">
                <a:latin typeface="Verdana" charset="0"/>
                <a:ea typeface="Verdana" charset="0"/>
                <a:cs typeface="Verdana" charset="0"/>
              </a:rPr>
              <a:t>, age-standardised prevalence of hypertension in 2014 were 15.2% and 27.9%, respectively.</a:t>
            </a:r>
            <a:r>
              <a:rPr lang="en-GB" sz="2800" kern="0" baseline="30000" dirty="0">
                <a:latin typeface="Verdana" charset="0"/>
                <a:ea typeface="Verdana" charset="0"/>
                <a:cs typeface="Verdana" charset="0"/>
              </a:rPr>
              <a:t>2</a:t>
            </a:r>
            <a:r>
              <a:rPr lang="en-GB" sz="2800" kern="0" dirty="0">
                <a:latin typeface="Verdana" charset="0"/>
                <a:ea typeface="Verdana" charset="0"/>
                <a:cs typeface="Verdana" charset="0"/>
              </a:rPr>
              <a:t> 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800" kern="0" dirty="0">
                <a:latin typeface="Verdana" charset="0"/>
                <a:ea typeface="Verdana" charset="0"/>
                <a:cs typeface="Verdana" charset="0"/>
              </a:rPr>
              <a:t>In the Health Survey for England, however, in 2011, the prevalence of hypertension was already recorded at 30% (32% in men and 28% in women).</a:t>
            </a:r>
            <a:r>
              <a:rPr lang="en-GB" sz="2800" kern="0" baseline="30000" dirty="0">
                <a:latin typeface="Verdana" charset="0"/>
                <a:ea typeface="Verdana" charset="0"/>
                <a:cs typeface="Verdana" charset="0"/>
              </a:rPr>
              <a:t>3</a:t>
            </a:r>
            <a:endParaRPr lang="en-GB" sz="2800" kern="0" baseline="30000" dirty="0">
              <a:latin typeface="Verdana" charset="0"/>
              <a:ea typeface="Verdana" charset="0"/>
              <a:cs typeface="Verdana" charset="0"/>
            </a:endParaRPr>
          </a:p>
          <a:p>
            <a:pPr marL="0" indent="0" algn="just">
              <a:buNone/>
            </a:pPr>
            <a:endParaRPr lang="en-GB" sz="2400" kern="0" baseline="30000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5400" y="5684513"/>
            <a:ext cx="752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200" i="1" kern="0" baseline="30000" dirty="0">
                <a:latin typeface="Verdana" charset="0"/>
                <a:ea typeface="Verdana" charset="0"/>
                <a:cs typeface="Verdana" charset="0"/>
              </a:rPr>
              <a:t>1</a:t>
            </a:r>
            <a:r>
              <a:rPr lang="en-GB" sz="1200" i="1" kern="0" dirty="0">
                <a:latin typeface="Verdana" charset="0"/>
                <a:ea typeface="Verdana" charset="0"/>
                <a:cs typeface="Verdana" charset="0"/>
              </a:rPr>
              <a:t>Poulter </a:t>
            </a:r>
            <a:r>
              <a:rPr lang="en-GB" sz="1200" i="1" kern="0" dirty="0">
                <a:latin typeface="Verdana" charset="0"/>
                <a:ea typeface="Verdana" charset="0"/>
                <a:cs typeface="Verdana" charset="0"/>
              </a:rPr>
              <a:t>et al. Lancet </a:t>
            </a:r>
            <a:r>
              <a:rPr lang="en-GB" sz="1200" i="1" kern="0" dirty="0">
                <a:latin typeface="Verdana" charset="0"/>
                <a:ea typeface="Verdana" charset="0"/>
                <a:cs typeface="Verdana" charset="0"/>
              </a:rPr>
              <a:t>2015; </a:t>
            </a:r>
            <a:r>
              <a:rPr lang="en-GB" sz="1200" i="1" kern="0" baseline="30000" dirty="0">
                <a:latin typeface="Verdana" charset="0"/>
                <a:ea typeface="Verdana" charset="0"/>
                <a:cs typeface="Verdana" charset="0"/>
              </a:rPr>
              <a:t>2</a:t>
            </a:r>
            <a:r>
              <a:rPr lang="en-GB" sz="1200" i="1" kern="0" dirty="0">
                <a:latin typeface="Verdana" charset="0"/>
                <a:ea typeface="Verdana" charset="0"/>
                <a:cs typeface="Verdana" charset="0"/>
              </a:rPr>
              <a:t>WHO Global Health Observatory; </a:t>
            </a:r>
            <a:r>
              <a:rPr lang="en-GB" sz="1200" i="1" kern="0" baseline="30000" dirty="0">
                <a:latin typeface="Verdana" charset="0"/>
                <a:ea typeface="Verdana" charset="0"/>
                <a:cs typeface="Verdana" charset="0"/>
              </a:rPr>
              <a:t>3</a:t>
            </a:r>
            <a:r>
              <a:rPr lang="en-GB" sz="1200" i="1" kern="0" dirty="0">
                <a:latin typeface="Verdana" charset="0"/>
                <a:ea typeface="Verdana" charset="0"/>
                <a:cs typeface="Verdana" charset="0"/>
              </a:rPr>
              <a:t>Falaschetti et al. Lancet 2014. </a:t>
            </a:r>
            <a:endParaRPr lang="en-GB" sz="1200" i="1" kern="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93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 txBox="1">
            <a:spLocks/>
          </p:cNvSpPr>
          <p:nvPr/>
        </p:nvSpPr>
        <p:spPr>
          <a:xfrm>
            <a:off x="1703512" y="44624"/>
            <a:ext cx="7693934" cy="10412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 THERE IS LOW AWARENESS</a:t>
            </a:r>
            <a:endParaRPr lang="en-US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1738"/>
              </p:ext>
            </p:extLst>
          </p:nvPr>
        </p:nvGraphicFramePr>
        <p:xfrm>
          <a:off x="2567608" y="2852938"/>
          <a:ext cx="7200801" cy="3250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44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158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1757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Income level</a:t>
                      </a:r>
                    </a:p>
                    <a:p>
                      <a:endParaRPr lang="en-GB" sz="1600" dirty="0">
                        <a:latin typeface="Arial" panose="020B0604020202020204" pitchFamily="34" charset="0"/>
                        <a:ea typeface="Calibri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Aware (%)</a:t>
                      </a:r>
                    </a:p>
                    <a:p>
                      <a:pPr algn="ctr"/>
                      <a:endParaRPr lang="en-GB" sz="1600" dirty="0">
                        <a:latin typeface="Arial" panose="020B0604020202020204" pitchFamily="34" charset="0"/>
                        <a:ea typeface="Calibri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Treated (%)</a:t>
                      </a:r>
                    </a:p>
                    <a:p>
                      <a:pPr algn="ctr"/>
                      <a:endParaRPr lang="en-GB" sz="1600">
                        <a:latin typeface="Arial" panose="020B0604020202020204" pitchFamily="34" charset="0"/>
                        <a:ea typeface="Calibri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Controlled (%)</a:t>
                      </a:r>
                    </a:p>
                    <a:p>
                      <a:pPr algn="ctr"/>
                      <a:endParaRPr lang="en-GB" sz="1600">
                        <a:latin typeface="Arial" panose="020B0604020202020204" pitchFamily="34" charset="0"/>
                        <a:ea typeface="Calibri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8463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6263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49.0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46.7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19.0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8463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Upper Middle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18123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52.5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48.3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15.6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8463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Lower Middle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23269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43.6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36.9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9.9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8463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10185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40.8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31.7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12.7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8463">
                <a:tc>
                  <a:txBody>
                    <a:bodyPr/>
                    <a:lstStyle/>
                    <a:p>
                      <a:endParaRPr lang="en-GB" sz="1600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Calibri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Calibri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Calibri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Calibri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Calibri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8463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57840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46.5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40.6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charset="0"/>
                          <a:cs typeface="Arial" panose="020B0604020202020204" pitchFamily="34" charset="0"/>
                        </a:rPr>
                        <a:t>13.2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1818" y="2366644"/>
            <a:ext cx="11314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dirty="0">
                <a:solidFill>
                  <a:srgbClr val="CE2C2C"/>
                </a:solidFill>
                <a:latin typeface="Verdana" charset="0"/>
                <a:ea typeface="Verdana" charset="0"/>
                <a:cs typeface="Verdana" charset="0"/>
              </a:rPr>
              <a:t>Hypertension: Awareness, Treatment &amp; Control</a:t>
            </a:r>
            <a:r>
              <a:rPr lang="en-GB" baseline="30000" dirty="0">
                <a:solidFill>
                  <a:srgbClr val="CE2C2C"/>
                </a:solidFill>
                <a:latin typeface="Verdana" charset="0"/>
                <a:ea typeface="Verdana" charset="0"/>
                <a:cs typeface="Verdana" charset="0"/>
              </a:rPr>
              <a:t>†</a:t>
            </a:r>
            <a:r>
              <a:rPr lang="en-GB" dirty="0">
                <a:solidFill>
                  <a:srgbClr val="CE2C2C"/>
                </a:solidFill>
                <a:latin typeface="Verdana" charset="0"/>
                <a:ea typeface="Verdana" charset="0"/>
                <a:cs typeface="Verdana" charset="0"/>
              </a:rPr>
              <a:t> by National Income: 2003 – 2009. PURE Study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04313" y="6142248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200" baseline="30000" dirty="0">
                <a:solidFill>
                  <a:srgbClr val="0070C0"/>
                </a:solidFill>
                <a:latin typeface="Arial"/>
                <a:cs typeface="Arial"/>
              </a:rPr>
              <a:t>†</a:t>
            </a:r>
            <a:r>
              <a:rPr lang="en-GB" sz="1200" dirty="0">
                <a:solidFill>
                  <a:srgbClr val="0070C0"/>
                </a:solidFill>
                <a:latin typeface="Arial"/>
                <a:cs typeface="Arial"/>
              </a:rPr>
              <a:t> &lt;140/90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E3A4CB80-D98A-4AB4-B079-E1146F8C00AF}"/>
              </a:ext>
            </a:extLst>
          </p:cNvPr>
          <p:cNvSpPr/>
          <p:nvPr/>
        </p:nvSpPr>
        <p:spPr>
          <a:xfrm>
            <a:off x="5375920" y="5424478"/>
            <a:ext cx="1301261" cy="76210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95400" y="1354746"/>
            <a:ext cx="11161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E2C2C"/>
                </a:solidFill>
                <a:latin typeface="Verdana" charset="0"/>
                <a:ea typeface="Verdana" charset="0"/>
                <a:cs typeface="Verdana" charset="0"/>
              </a:rPr>
              <a:t>Less</a:t>
            </a:r>
            <a:r>
              <a:rPr lang="en-GB" sz="2800" dirty="0">
                <a:latin typeface="Verdana" charset="0"/>
                <a:ea typeface="Verdana" charset="0"/>
                <a:cs typeface="Verdana" charset="0"/>
              </a:rPr>
              <a:t> than </a:t>
            </a:r>
            <a:r>
              <a:rPr lang="en-GB" sz="2800" b="1" dirty="0">
                <a:solidFill>
                  <a:srgbClr val="CE2C2C"/>
                </a:solidFill>
                <a:latin typeface="Verdana" charset="0"/>
                <a:ea typeface="Verdana" charset="0"/>
                <a:cs typeface="Verdana" charset="0"/>
              </a:rPr>
              <a:t>½ </a:t>
            </a:r>
            <a:r>
              <a:rPr lang="en-GB" sz="2800" dirty="0">
                <a:latin typeface="Verdana" charset="0"/>
                <a:ea typeface="Verdana" charset="0"/>
                <a:cs typeface="Verdana" charset="0"/>
              </a:rPr>
              <a:t>of people with high blood pressure </a:t>
            </a:r>
          </a:p>
          <a:p>
            <a:pPr algn="ctr"/>
            <a:r>
              <a:rPr lang="en-GB" sz="2800" dirty="0">
                <a:latin typeface="Verdana" charset="0"/>
                <a:ea typeface="Verdana" charset="0"/>
                <a:cs typeface="Verdana" charset="0"/>
              </a:rPr>
              <a:t>know they have it!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344" y="6021288"/>
            <a:ext cx="2268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defRPr/>
            </a:pP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Chow et al. JAMA 2013</a:t>
            </a:r>
          </a:p>
        </p:txBody>
      </p:sp>
    </p:spTree>
    <p:extLst>
      <p:ext uri="{BB962C8B-B14F-4D97-AF65-F5344CB8AC3E}">
        <p14:creationId xmlns:p14="http://schemas.microsoft.com/office/powerpoint/2010/main" val="2430432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5440" y="1340768"/>
            <a:ext cx="3540920" cy="50943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52184" y="6057839"/>
            <a:ext cx="2700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defRPr/>
            </a:pPr>
            <a:r>
              <a:rPr lang="en-GB" sz="12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Falaschetti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et al. Lancet 2014</a:t>
            </a:r>
            <a:endParaRPr lang="en-GB" sz="12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55077"/>
            <a:ext cx="7596336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Hypertension management in England from 1994 to 2011</a:t>
            </a:r>
            <a:endParaRPr lang="en-GB" sz="3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7848" y="1412777"/>
            <a:ext cx="662473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period 1991 to 2011:</a:t>
            </a:r>
          </a:p>
          <a:p>
            <a:pPr>
              <a:spcBef>
                <a:spcPts val="600"/>
              </a:spcBef>
            </a:pPr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prevalence of hypertension remained at 30%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awareness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improved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46% to 71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BP treatment increased from 32% to 58%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However, BP control improved from 11% to 37% to tight targets and from 18% to 46% to Audit targets</a:t>
            </a:r>
          </a:p>
          <a:p>
            <a:pPr marL="285750" indent="-28575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Still, more than half of hypertensives do not have BP controlled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72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019585D9-1A55-4AEE-B065-3FE24A5A372A}"/>
              </a:ext>
            </a:extLst>
          </p:cNvPr>
          <p:cNvSpPr txBox="1">
            <a:spLocks/>
          </p:cNvSpPr>
          <p:nvPr/>
        </p:nvSpPr>
        <p:spPr>
          <a:xfrm>
            <a:off x="1542068" y="116632"/>
            <a:ext cx="8115300" cy="104124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 IN 2017, </a:t>
            </a:r>
            <a:br>
              <a:rPr lang="en-GB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MMM WAS LAUNCHED</a:t>
            </a:r>
            <a:endParaRPr lang="en-GB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CC380421-BDDB-4EC9-A26E-D7F05AD03441}"/>
              </a:ext>
            </a:extLst>
          </p:cNvPr>
          <p:cNvSpPr txBox="1">
            <a:spLocks/>
          </p:cNvSpPr>
          <p:nvPr/>
        </p:nvSpPr>
        <p:spPr>
          <a:xfrm>
            <a:off x="407368" y="1772816"/>
            <a:ext cx="11089231" cy="144016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May </a:t>
            </a:r>
            <a: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Measurement Month 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(MMM) is an initiative led by the International Society of Hypertension (ISH) aimed at </a:t>
            </a:r>
            <a:r>
              <a:rPr lang="en-GB" sz="2400" b="1" dirty="0">
                <a:solidFill>
                  <a:srgbClr val="C00000"/>
                </a:solidFill>
                <a:latin typeface="Verdana" charset="0"/>
                <a:ea typeface="Verdana" charset="0"/>
                <a:cs typeface="Verdana" charset="0"/>
              </a:rPr>
              <a:t>raising awareness around blood pressure </a:t>
            </a:r>
            <a:r>
              <a:rPr lang="en-GB" sz="2400" dirty="0">
                <a:latin typeface="Verdana" charset="0"/>
                <a:ea typeface="Verdana" charset="0"/>
                <a:cs typeface="Verdana" charset="0"/>
              </a:rPr>
              <a:t>worldwide 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and took place for the first time during May 2017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. </a:t>
            </a: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None/>
              <a:defRPr/>
            </a:pP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None/>
              <a:defRPr/>
            </a:pP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None/>
              <a:defRPr/>
            </a:pP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None/>
              <a:defRPr/>
            </a:pP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  <a:p>
            <a:pPr>
              <a:defRPr/>
            </a:pP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B0F86CE-1DAC-403C-BDB8-C4DFFBE516B7}"/>
              </a:ext>
            </a:extLst>
          </p:cNvPr>
          <p:cNvGrpSpPr/>
          <p:nvPr/>
        </p:nvGrpSpPr>
        <p:grpSpPr>
          <a:xfrm>
            <a:off x="479377" y="3429000"/>
            <a:ext cx="10873207" cy="2736304"/>
            <a:chOff x="803052" y="3684301"/>
            <a:chExt cx="9833287" cy="197637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1F303C00-B505-4A67-BA40-A97D91DD8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3052" y="3684301"/>
              <a:ext cx="2489616" cy="197637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59793BE4-D992-4EBD-83A5-CFCA8DD69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50795" y="3684301"/>
              <a:ext cx="2385544" cy="197133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24FF4BA9-9C97-47C6-A307-7CDB6F7A1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5941" y="3684301"/>
              <a:ext cx="2311969" cy="197133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11208B54-857E-497E-B23C-311126441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5553" y="3684301"/>
              <a:ext cx="1827503" cy="19713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1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B53D7CCF-07A4-49B6-BB47-7DB91C043F0B}"/>
              </a:ext>
            </a:extLst>
          </p:cNvPr>
          <p:cNvSpPr txBox="1">
            <a:spLocks/>
          </p:cNvSpPr>
          <p:nvPr/>
        </p:nvSpPr>
        <p:spPr>
          <a:xfrm>
            <a:off x="1807876" y="113000"/>
            <a:ext cx="7391088" cy="104124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cap="all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Aims and objectives</a:t>
            </a:r>
            <a:endParaRPr lang="en-GB" sz="3600" b="1" cap="al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51384" y="1619824"/>
            <a:ext cx="10873208" cy="44014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AIMS</a:t>
            </a:r>
          </a:p>
          <a:p>
            <a:r>
              <a:rPr lang="en-GB" sz="24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highlight the importance of measuring blood pressure</a:t>
            </a:r>
          </a:p>
          <a:p>
            <a:endParaRPr lang="en-GB" sz="24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OBJECTIVES</a:t>
            </a:r>
          </a:p>
          <a:p>
            <a:pPr>
              <a:lnSpc>
                <a:spcPct val="100000"/>
              </a:lnSpc>
            </a:pPr>
            <a:r>
              <a:rPr lang="en-GB" sz="24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recruit participants, </a:t>
            </a:r>
            <a:r>
              <a:rPr lang="en-GB" sz="2400" b="1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aged </a:t>
            </a:r>
            <a:r>
              <a:rPr lang="en-GB" sz="2400" b="1" u="sng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en-GB" sz="2400" b="1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18 years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who ideally have not had their BPs measured in the previous </a:t>
            </a:r>
            <a:r>
              <a:rPr lang="en-GB" sz="2400" b="1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months</a:t>
            </a:r>
          </a:p>
          <a:p>
            <a:pPr>
              <a:lnSpc>
                <a:spcPct val="100000"/>
              </a:lnSpc>
            </a:pPr>
            <a:r>
              <a:rPr lang="en-GB" sz="24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supply diet and lifestyle treatment </a:t>
            </a:r>
            <a:r>
              <a:rPr lang="en-GB" sz="2400" b="1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advice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all those screened who have BPs in the Hypertensive range</a:t>
            </a:r>
          </a:p>
          <a:p>
            <a:pPr>
              <a:lnSpc>
                <a:spcPct val="100000"/>
              </a:lnSpc>
            </a:pPr>
            <a:r>
              <a:rPr lang="en-GB" sz="24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the data on untreated hypertension to motivate governments to </a:t>
            </a:r>
            <a:r>
              <a:rPr lang="en-GB" sz="2400" b="1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improve screening facilities 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policies</a:t>
            </a:r>
            <a:endParaRPr lang="en-GB" sz="24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60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019585D9-1A55-4AEE-B065-3FE24A5A372A}"/>
              </a:ext>
            </a:extLst>
          </p:cNvPr>
          <p:cNvSpPr txBox="1">
            <a:spLocks/>
          </p:cNvSpPr>
          <p:nvPr/>
        </p:nvSpPr>
        <p:spPr>
          <a:xfrm>
            <a:off x="1559496" y="44625"/>
            <a:ext cx="7560840" cy="1152127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cap="all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Design: mmm Questionnaire </a:t>
            </a:r>
            <a:br>
              <a:rPr lang="en-GB" sz="3200" b="1" cap="all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3200" b="1" cap="all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BP measurement </a:t>
            </a:r>
            <a:endParaRPr lang="en-GB" sz="3200" b="1" cap="al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27448" y="1412776"/>
            <a:ext cx="10081120" cy="487521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GB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MMM Questionnaire was designed to anonymously capture key information pertaining to hypertension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GB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Questionnaire was available to screening sites in 3 formats; via MMM </a:t>
            </a:r>
            <a:r>
              <a:rPr lang="en-GB" sz="2000" kern="0" dirty="0" err="1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WebApp</a:t>
            </a:r>
            <a:r>
              <a:rPr lang="en-GB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Excel or in hard copy via a printable Word doc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GB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Participating Countries were required to use automated electronic devices or conventional sphygmomanometers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GB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Countries with limited BP equipment were offered new devices donated by Omron UK to the campaign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GB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Blood pressure was measured using a standardised methodology with training videos, manuals and support material available to all volunteers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GB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Mean of 2</a:t>
            </a:r>
            <a:r>
              <a:rPr lang="en-GB" sz="2000" kern="0" baseline="3000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en-GB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3</a:t>
            </a:r>
            <a:r>
              <a:rPr lang="en-GB" sz="2000" kern="0" baseline="3000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</a:t>
            </a:r>
            <a:r>
              <a:rPr lang="en-GB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BP reading used in analyses.  Imputed when not available</a:t>
            </a: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14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67408" y="120959"/>
            <a:ext cx="907300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CHARACTERISTICS OF THE PARTICIPANTS IN THE UNITED KINGDOM AND REPUBLIC OF IRELAND IN MMM17</a:t>
            </a:r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70505"/>
              </p:ext>
            </p:extLst>
          </p:nvPr>
        </p:nvGraphicFramePr>
        <p:xfrm>
          <a:off x="695400" y="1340768"/>
          <a:ext cx="4968552" cy="482453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32988"/>
                <a:gridCol w="2435564"/>
              </a:tblGrid>
              <a:tr h="348680">
                <a:tc>
                  <a:txBody>
                    <a:bodyPr/>
                    <a:lstStyle/>
                    <a:p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1769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b="1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United Kingdom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England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Wales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Scotland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Northern Ireland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Republic of Ireland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Unreported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b="1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7,714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4,935 (64.0%)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1,689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1,233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1,755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258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2,661 (34/5%)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118</a:t>
                      </a:r>
                      <a:endParaRPr lang="en-GB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Men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Women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38.9%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60.7%</a:t>
                      </a:r>
                    </a:p>
                  </a:txBody>
                  <a:tcPr/>
                </a:tc>
              </a:tr>
              <a:tr h="16604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Ethnicity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White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Black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South Asian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East Asian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Other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71.9%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3.7%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1.6%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19.5%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824984"/>
              </p:ext>
            </p:extLst>
          </p:nvPr>
        </p:nvGraphicFramePr>
        <p:xfrm>
          <a:off x="6456040" y="1347803"/>
          <a:ext cx="4608512" cy="37171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78349"/>
                <a:gridCol w="2530163"/>
              </a:tblGrid>
              <a:tr h="2809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GB" sz="10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1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Age (</a:t>
                      </a:r>
                      <a:r>
                        <a:rPr lang="en-GB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yrs</a:t>
                      </a: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49.8 (</a:t>
                      </a:r>
                      <a:r>
                        <a:rPr lang="en-GB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16.8)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1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BMI (kg/m</a:t>
                      </a:r>
                      <a:r>
                        <a:rPr lang="en-GB" sz="1600" baseline="30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26.5 (</a:t>
                      </a:r>
                      <a:r>
                        <a:rPr lang="en-GB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5.1)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1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Smokers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13.1%</a:t>
                      </a:r>
                      <a:endParaRPr lang="en-GB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1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 BP Rx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21.9%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1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Diabetes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5.1%</a:t>
                      </a:r>
                      <a:endParaRPr lang="en-GB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1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Previous</a:t>
                      </a:r>
                      <a:r>
                        <a:rPr lang="en-GB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M.I.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2.3%</a:t>
                      </a:r>
                    </a:p>
                  </a:txBody>
                  <a:tcPr anchor="ctr"/>
                </a:tc>
              </a:tr>
              <a:tr h="4010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Previous stroke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2.0%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441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360" y="208966"/>
            <a:ext cx="979308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LEVELS OF AWARENESS, MANAGEMENT AND CONTROL OF HYPERTENSION IN MMM17 (UK AND ROI)</a:t>
            </a:r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21977716"/>
              </p:ext>
            </p:extLst>
          </p:nvPr>
        </p:nvGraphicFramePr>
        <p:xfrm>
          <a:off x="3048000" y="1397000"/>
          <a:ext cx="6096000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636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4742</TotalTime>
  <Words>813</Words>
  <Application>Microsoft Office PowerPoint</Application>
  <PresentationFormat>Widescreen</PresentationFormat>
  <Paragraphs>153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Verdana</vt:lpstr>
      <vt:lpstr>Wingdings</vt:lpstr>
      <vt:lpstr>W 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Cappuccio, Francesco</cp:lastModifiedBy>
  <cp:revision>1101</cp:revision>
  <cp:lastPrinted>2019-01-21T14:29:52Z</cp:lastPrinted>
  <dcterms:created xsi:type="dcterms:W3CDTF">2015-04-29T08:55:57Z</dcterms:created>
  <dcterms:modified xsi:type="dcterms:W3CDTF">2019-01-31T15:46:48Z</dcterms:modified>
</cp:coreProperties>
</file>