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7"/>
  </p:notesMasterIdLst>
  <p:sldIdLst>
    <p:sldId id="256" r:id="rId2"/>
    <p:sldId id="1015" r:id="rId3"/>
    <p:sldId id="258" r:id="rId4"/>
    <p:sldId id="257" r:id="rId5"/>
    <p:sldId id="896" r:id="rId6"/>
    <p:sldId id="1021" r:id="rId7"/>
    <p:sldId id="1017" r:id="rId8"/>
    <p:sldId id="260" r:id="rId9"/>
    <p:sldId id="1019" r:id="rId10"/>
    <p:sldId id="1012" r:id="rId11"/>
    <p:sldId id="1013" r:id="rId12"/>
    <p:sldId id="1014" r:id="rId13"/>
    <p:sldId id="1016" r:id="rId14"/>
    <p:sldId id="1018" r:id="rId15"/>
    <p:sldId id="102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4"/>
    <p:restoredTop sz="95144"/>
  </p:normalViewPr>
  <p:slideViewPr>
    <p:cSldViewPr snapToGrid="0" snapToObjects="1">
      <p:cViewPr varScale="1">
        <p:scale>
          <a:sx n="91" d="100"/>
          <a:sy n="91" d="100"/>
        </p:scale>
        <p:origin x="120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5D96E6-D31E-2545-A18E-BA2B39D2ABB2}" type="datetimeFigureOut">
              <a:rPr lang="en-US" smtClean="0"/>
              <a:t>7/25/21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C3E9EE-F326-1147-95CF-DC44A2760479}" type="slidenum">
              <a:rPr lang="en-US" smtClean="0"/>
              <a:t>‹#›</a:t>
            </a:fld>
            <a:endParaRPr lang="en-US"/>
          </a:p>
        </p:txBody>
      </p:sp>
    </p:spTree>
    <p:extLst>
      <p:ext uri="{BB962C8B-B14F-4D97-AF65-F5344CB8AC3E}">
        <p14:creationId xmlns:p14="http://schemas.microsoft.com/office/powerpoint/2010/main" val="1025993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further prospective studies, the relationship between salt consumption, measured by multiple 24h urine collections for sodium determination, and both cardiovascular outcomes (LEFT PANEL) and all-cause mortality (RIGHT PANEL) proved to be graded and linear across the range of salt consumption seen in most populations.</a:t>
            </a:r>
          </a:p>
        </p:txBody>
      </p:sp>
      <p:sp>
        <p:nvSpPr>
          <p:cNvPr id="4" name="Slide Number Placeholder 3"/>
          <p:cNvSpPr>
            <a:spLocks noGrp="1"/>
          </p:cNvSpPr>
          <p:nvPr>
            <p:ph type="sldNum" sz="quarter" idx="5"/>
          </p:nvPr>
        </p:nvSpPr>
        <p:spPr/>
        <p:txBody>
          <a:bodyPr/>
          <a:lstStyle/>
          <a:p>
            <a:fld id="{6E4B9EEA-D412-C940-961D-7D82C1A174AB}" type="slidenum">
              <a:rPr lang="en-US" smtClean="0"/>
              <a:t>5</a:t>
            </a:fld>
            <a:endParaRPr lang="en-US"/>
          </a:p>
        </p:txBody>
      </p:sp>
    </p:spTree>
    <p:extLst>
      <p:ext uri="{BB962C8B-B14F-4D97-AF65-F5344CB8AC3E}">
        <p14:creationId xmlns:p14="http://schemas.microsoft.com/office/powerpoint/2010/main" val="628199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Finally, few randomized clinical trials where it was possible to measure the effect of a period of salt reduction on vital cardiovascular outcomes, clearly indicate a statistically significant 20% reduction in total cardiovascular events, as predicted from observational studies.</a:t>
            </a:r>
          </a:p>
        </p:txBody>
      </p:sp>
      <p:sp>
        <p:nvSpPr>
          <p:cNvPr id="4" name="Slide Number Placeholder 3"/>
          <p:cNvSpPr>
            <a:spLocks noGrp="1"/>
          </p:cNvSpPr>
          <p:nvPr>
            <p:ph type="sldNum" sz="quarter" idx="10"/>
          </p:nvPr>
        </p:nvSpPr>
        <p:spPr/>
        <p:txBody>
          <a:bodyPr/>
          <a:lstStyle/>
          <a:p>
            <a:fld id="{6E4B9EEA-D412-C940-961D-7D82C1A174AB}" type="slidenum">
              <a:rPr lang="en-US" smtClean="0"/>
              <a:t>6</a:t>
            </a:fld>
            <a:endParaRPr lang="en-US"/>
          </a:p>
        </p:txBody>
      </p:sp>
    </p:spTree>
    <p:extLst>
      <p:ext uri="{BB962C8B-B14F-4D97-AF65-F5344CB8AC3E}">
        <p14:creationId xmlns:p14="http://schemas.microsoft.com/office/powerpoint/2010/main" val="2472414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GB"/>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GB"/>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GB"/>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GB"/>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GB"/>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GB"/>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GB"/>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GB"/>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7/25/21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tiff"/></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2DCB1-7A9E-8846-A44B-AF78A9FA7144}"/>
              </a:ext>
            </a:extLst>
          </p:cNvPr>
          <p:cNvSpPr>
            <a:spLocks noGrp="1"/>
          </p:cNvSpPr>
          <p:nvPr>
            <p:ph type="ctrTitle"/>
          </p:nvPr>
        </p:nvSpPr>
        <p:spPr>
          <a:xfrm>
            <a:off x="2123384" y="253996"/>
            <a:ext cx="8915399" cy="2262781"/>
          </a:xfrm>
        </p:spPr>
        <p:txBody>
          <a:bodyPr anchor="ctr"/>
          <a:lstStyle/>
          <a:p>
            <a:pPr algn="ctr"/>
            <a:r>
              <a:rPr lang="en-US" dirty="0"/>
              <a:t>Non-scientific threats to public health policies</a:t>
            </a:r>
          </a:p>
        </p:txBody>
      </p:sp>
      <p:sp>
        <p:nvSpPr>
          <p:cNvPr id="3" name="Subtitle 2">
            <a:extLst>
              <a:ext uri="{FF2B5EF4-FFF2-40B4-BE49-F238E27FC236}">
                <a16:creationId xmlns:a16="http://schemas.microsoft.com/office/drawing/2014/main" id="{60174636-03C3-E545-AF56-75D26E31EA56}"/>
              </a:ext>
            </a:extLst>
          </p:cNvPr>
          <p:cNvSpPr>
            <a:spLocks noGrp="1"/>
          </p:cNvSpPr>
          <p:nvPr>
            <p:ph type="subTitle" idx="1"/>
          </p:nvPr>
        </p:nvSpPr>
        <p:spPr>
          <a:xfrm>
            <a:off x="2558101" y="2770631"/>
            <a:ext cx="8045964" cy="1126283"/>
          </a:xfrm>
        </p:spPr>
        <p:txBody>
          <a:bodyPr>
            <a:normAutofit/>
          </a:bodyPr>
          <a:lstStyle/>
          <a:p>
            <a:r>
              <a:rPr lang="en-US" sz="2800" dirty="0"/>
              <a:t>Campbell NRC </a:t>
            </a:r>
            <a:r>
              <a:rPr lang="en-US" sz="2800" baseline="30000" dirty="0"/>
              <a:t>1</a:t>
            </a:r>
            <a:r>
              <a:rPr lang="en-US" sz="2800" dirty="0"/>
              <a:t> 				Cappuccio FP </a:t>
            </a:r>
            <a:r>
              <a:rPr lang="en-US" sz="2800" baseline="30000" dirty="0"/>
              <a:t>3</a:t>
            </a:r>
          </a:p>
          <a:p>
            <a:r>
              <a:rPr lang="en-US" sz="2800" dirty="0"/>
              <a:t>He FJ </a:t>
            </a:r>
            <a:r>
              <a:rPr lang="en-US" sz="2800" baseline="30000" dirty="0"/>
              <a:t>2</a:t>
            </a:r>
            <a:r>
              <a:rPr lang="en-US" sz="2800" dirty="0"/>
              <a:t> 								MacGregor GA </a:t>
            </a:r>
            <a:r>
              <a:rPr lang="en-US" sz="2800" baseline="30000" dirty="0"/>
              <a:t>2</a:t>
            </a:r>
          </a:p>
        </p:txBody>
      </p:sp>
      <p:sp>
        <p:nvSpPr>
          <p:cNvPr id="4" name="Subtitle 2">
            <a:extLst>
              <a:ext uri="{FF2B5EF4-FFF2-40B4-BE49-F238E27FC236}">
                <a16:creationId xmlns:a16="http://schemas.microsoft.com/office/drawing/2014/main" id="{CEC807A7-2641-A349-B509-5A0498E2D201}"/>
              </a:ext>
            </a:extLst>
          </p:cNvPr>
          <p:cNvSpPr txBox="1">
            <a:spLocks/>
          </p:cNvSpPr>
          <p:nvPr/>
        </p:nvSpPr>
        <p:spPr>
          <a:xfrm>
            <a:off x="2558101" y="4206031"/>
            <a:ext cx="8045964" cy="1126283"/>
          </a:xfrm>
          <a:prstGeom prst="rect">
            <a:avLst/>
          </a:prstGeom>
        </p:spPr>
        <p:txBody>
          <a:bodyPr vert="horz" lIns="91440" tIns="45720" rIns="91440" bIns="45720" rtlCol="0" anchor="t">
            <a:normAutofit fontScale="85000" lnSpcReduction="10000"/>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r>
              <a:rPr lang="en-US" sz="2000" baseline="30000" dirty="0"/>
              <a:t>1</a:t>
            </a:r>
            <a:r>
              <a:rPr lang="en-US" sz="2000" dirty="0"/>
              <a:t> University of Calgary, Alberta, Canada</a:t>
            </a:r>
          </a:p>
          <a:p>
            <a:r>
              <a:rPr lang="en-US" sz="2000" baseline="30000" dirty="0"/>
              <a:t>2</a:t>
            </a:r>
            <a:r>
              <a:rPr lang="en-US" sz="2000" dirty="0"/>
              <a:t> Barts and The London, Queen Mary University of London, United Kingdom</a:t>
            </a:r>
          </a:p>
          <a:p>
            <a:r>
              <a:rPr lang="en-US" sz="2000" baseline="30000" dirty="0"/>
              <a:t>3</a:t>
            </a:r>
            <a:r>
              <a:rPr lang="en-US" sz="2000" dirty="0"/>
              <a:t> University of Warwick, WHO CC for Nutrition, Coventry, United Kingdom</a:t>
            </a:r>
          </a:p>
        </p:txBody>
      </p:sp>
      <p:pic>
        <p:nvPicPr>
          <p:cNvPr id="6" name="Picture 5" descr="A picture containing text&#10;&#10;Description automatically generated">
            <a:extLst>
              <a:ext uri="{FF2B5EF4-FFF2-40B4-BE49-F238E27FC236}">
                <a16:creationId xmlns:a16="http://schemas.microsoft.com/office/drawing/2014/main" id="{DA99C9D4-7048-C04F-82A7-AAEA99EE9DED}"/>
              </a:ext>
            </a:extLst>
          </p:cNvPr>
          <p:cNvPicPr>
            <a:picLocks noChangeAspect="1"/>
          </p:cNvPicPr>
          <p:nvPr/>
        </p:nvPicPr>
        <p:blipFill>
          <a:blip r:embed="rId2"/>
          <a:stretch>
            <a:fillRect/>
          </a:stretch>
        </p:blipFill>
        <p:spPr>
          <a:xfrm>
            <a:off x="6211356" y="5560940"/>
            <a:ext cx="739454" cy="669030"/>
          </a:xfrm>
          <a:prstGeom prst="rect">
            <a:avLst/>
          </a:prstGeom>
        </p:spPr>
      </p:pic>
      <p:sp>
        <p:nvSpPr>
          <p:cNvPr id="5" name="TextBox 4">
            <a:extLst>
              <a:ext uri="{FF2B5EF4-FFF2-40B4-BE49-F238E27FC236}">
                <a16:creationId xmlns:a16="http://schemas.microsoft.com/office/drawing/2014/main" id="{AFDEF4C4-9A91-EB47-A28F-515B994E371D}"/>
              </a:ext>
            </a:extLst>
          </p:cNvPr>
          <p:cNvSpPr txBox="1"/>
          <p:nvPr/>
        </p:nvSpPr>
        <p:spPr>
          <a:xfrm>
            <a:off x="3826162" y="6229970"/>
            <a:ext cx="5509842" cy="307777"/>
          </a:xfrm>
          <a:prstGeom prst="rect">
            <a:avLst/>
          </a:prstGeom>
          <a:noFill/>
        </p:spPr>
        <p:txBody>
          <a:bodyPr wrap="none" rtlCol="0">
            <a:spAutoFit/>
          </a:bodyPr>
          <a:lstStyle/>
          <a:p>
            <a:r>
              <a:rPr lang="en-US" sz="1400" i="1" dirty="0"/>
              <a:t>Prepared from Current Nutrition Reports 2021; on-line June 19.</a:t>
            </a:r>
          </a:p>
        </p:txBody>
      </p:sp>
    </p:spTree>
    <p:extLst>
      <p:ext uri="{BB962C8B-B14F-4D97-AF65-F5344CB8AC3E}">
        <p14:creationId xmlns:p14="http://schemas.microsoft.com/office/powerpoint/2010/main" val="11002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8D54B5-18BE-EC4A-B334-28B6A98E873D}"/>
              </a:ext>
            </a:extLst>
          </p:cNvPr>
          <p:cNvSpPr>
            <a:spLocks noGrp="1"/>
          </p:cNvSpPr>
          <p:nvPr>
            <p:ph idx="1"/>
          </p:nvPr>
        </p:nvSpPr>
        <p:spPr>
          <a:xfrm>
            <a:off x="2530930" y="1463182"/>
            <a:ext cx="8969969" cy="5288162"/>
          </a:xfrm>
        </p:spPr>
        <p:txBody>
          <a:bodyPr>
            <a:normAutofit/>
          </a:bodyPr>
          <a:lstStyle/>
          <a:p>
            <a:r>
              <a:rPr lang="en-US" sz="2400" dirty="0"/>
              <a:t>Conflicts of Interest and Commercial Bias</a:t>
            </a:r>
          </a:p>
          <a:p>
            <a:pPr lvl="1" algn="just"/>
            <a:r>
              <a:rPr lang="en-US" u="sng" dirty="0"/>
              <a:t>Example</a:t>
            </a:r>
            <a:r>
              <a:rPr lang="en-US" dirty="0"/>
              <a:t>: </a:t>
            </a:r>
            <a:r>
              <a:rPr lang="en-US" i="1" dirty="0"/>
              <a:t>JACN supplement 2006; 25(3) </a:t>
            </a:r>
            <a:r>
              <a:rPr lang="en-US" dirty="0"/>
              <a:t>funded by industry, participants advisors and consultants for food industry, no disclosures provided.</a:t>
            </a:r>
          </a:p>
          <a:p>
            <a:pPr lvl="1" algn="just"/>
            <a:r>
              <a:rPr lang="en-US" dirty="0"/>
              <a:t>Although omissions violated journal policies, identified and notified to Editor, no corrective action by the journal other than post-hoc disclosure by the publisher in 2013 (!).</a:t>
            </a:r>
          </a:p>
          <a:p>
            <a:pPr algn="just"/>
            <a:r>
              <a:rPr lang="en-US" sz="2400" dirty="0"/>
              <a:t>Lack of public access to data supporting research</a:t>
            </a:r>
          </a:p>
          <a:p>
            <a:pPr lvl="1" algn="just"/>
            <a:r>
              <a:rPr lang="en-US" dirty="0"/>
              <a:t>Some databases from studies claiming adverse effects of sodium reduction are </a:t>
            </a:r>
            <a:r>
              <a:rPr lang="en-US" u="sng" dirty="0"/>
              <a:t>not publicly available</a:t>
            </a:r>
            <a:r>
              <a:rPr lang="en-US" dirty="0"/>
              <a:t>, although mostly </a:t>
            </a:r>
            <a:r>
              <a:rPr lang="en-US" u="sng" dirty="0"/>
              <a:t>publicly funded</a:t>
            </a:r>
            <a:r>
              <a:rPr lang="en-US" dirty="0"/>
              <a:t>, hence results cannot be independently verified (e.g. recent refusal from the PURE Study).</a:t>
            </a:r>
          </a:p>
          <a:p>
            <a:pPr lvl="1" algn="just"/>
            <a:r>
              <a:rPr lang="en-US" dirty="0"/>
              <a:t>In one case (NHANES III), where independent verification was carried out, the original spurious result was identified (</a:t>
            </a:r>
            <a:r>
              <a:rPr lang="en-US" i="1" dirty="0"/>
              <a:t>J Gen Int Med 2008;23:1297; Arch Int Med 2011;171:1183</a:t>
            </a:r>
            <a:r>
              <a:rPr lang="en-US" dirty="0"/>
              <a:t>).</a:t>
            </a:r>
          </a:p>
          <a:p>
            <a:pPr lvl="1" algn="just"/>
            <a:r>
              <a:rPr lang="en-US" dirty="0"/>
              <a:t>In one instance a standard formula to assess urine completeness was altered inflating the proportion of complete samples and data on validation not disclosed even after request (</a:t>
            </a:r>
            <a:r>
              <a:rPr lang="en-US" i="1" dirty="0"/>
              <a:t>Int J Epidemiol 2016; 46: 362, 367 and 2018; 47: 670, 673</a:t>
            </a:r>
            <a:r>
              <a:rPr lang="en-US" dirty="0"/>
              <a:t>).</a:t>
            </a:r>
          </a:p>
        </p:txBody>
      </p:sp>
      <p:sp>
        <p:nvSpPr>
          <p:cNvPr id="4" name="Title 1">
            <a:extLst>
              <a:ext uri="{FF2B5EF4-FFF2-40B4-BE49-F238E27FC236}">
                <a16:creationId xmlns:a16="http://schemas.microsoft.com/office/drawing/2014/main" id="{39D86F08-3CD9-2B4C-89F7-1019387654B0}"/>
              </a:ext>
            </a:extLst>
          </p:cNvPr>
          <p:cNvSpPr>
            <a:spLocks noGrp="1"/>
          </p:cNvSpPr>
          <p:nvPr>
            <p:ph type="title"/>
          </p:nvPr>
        </p:nvSpPr>
        <p:spPr>
          <a:xfrm>
            <a:off x="1787237" y="182292"/>
            <a:ext cx="9713662" cy="1280890"/>
          </a:xfrm>
        </p:spPr>
        <p:txBody>
          <a:bodyPr anchor="ctr">
            <a:normAutofit/>
          </a:bodyPr>
          <a:lstStyle/>
          <a:p>
            <a:pPr algn="ctr"/>
            <a:r>
              <a:rPr lang="en-US" sz="2800" b="1" dirty="0"/>
              <a:t>Concerns</a:t>
            </a:r>
            <a:r>
              <a:rPr lang="en-US" sz="2800" dirty="0"/>
              <a:t> about advocacy ‘against’ reducing </a:t>
            </a:r>
            <a:br>
              <a:rPr lang="en-US" sz="2800" dirty="0"/>
            </a:br>
            <a:r>
              <a:rPr lang="en-US" sz="2800" dirty="0"/>
              <a:t>dietary sodium intake.</a:t>
            </a:r>
          </a:p>
        </p:txBody>
      </p:sp>
      <p:pic>
        <p:nvPicPr>
          <p:cNvPr id="5" name="Picture 4" descr="Text&#10;&#10;Description automatically generated">
            <a:extLst>
              <a:ext uri="{FF2B5EF4-FFF2-40B4-BE49-F238E27FC236}">
                <a16:creationId xmlns:a16="http://schemas.microsoft.com/office/drawing/2014/main" id="{B1266856-1255-7447-98C0-B829B06B2C6F}"/>
              </a:ext>
            </a:extLst>
          </p:cNvPr>
          <p:cNvPicPr>
            <a:picLocks noChangeAspect="1"/>
          </p:cNvPicPr>
          <p:nvPr/>
        </p:nvPicPr>
        <p:blipFill>
          <a:blip r:embed="rId2"/>
          <a:stretch>
            <a:fillRect/>
          </a:stretch>
        </p:blipFill>
        <p:spPr>
          <a:xfrm>
            <a:off x="1221354" y="2373860"/>
            <a:ext cx="1317406" cy="993574"/>
          </a:xfrm>
          <a:prstGeom prst="rect">
            <a:avLst/>
          </a:prstGeom>
          <a:ln>
            <a:noFill/>
          </a:ln>
          <a:effectLst>
            <a:outerShdw blurRad="190500" algn="tl" rotWithShape="0">
              <a:srgbClr val="000000">
                <a:alpha val="70000"/>
              </a:srgbClr>
            </a:outerShdw>
          </a:effectLst>
        </p:spPr>
      </p:pic>
      <p:pic>
        <p:nvPicPr>
          <p:cNvPr id="7" name="Picture 6" descr="Graphical user interface, text&#10;&#10;Description automatically generated">
            <a:extLst>
              <a:ext uri="{FF2B5EF4-FFF2-40B4-BE49-F238E27FC236}">
                <a16:creationId xmlns:a16="http://schemas.microsoft.com/office/drawing/2014/main" id="{3CA603C9-7642-EE43-B3DC-E198CACF1B94}"/>
              </a:ext>
            </a:extLst>
          </p:cNvPr>
          <p:cNvPicPr>
            <a:picLocks noChangeAspect="1"/>
          </p:cNvPicPr>
          <p:nvPr/>
        </p:nvPicPr>
        <p:blipFill>
          <a:blip r:embed="rId3"/>
          <a:stretch>
            <a:fillRect/>
          </a:stretch>
        </p:blipFill>
        <p:spPr>
          <a:xfrm>
            <a:off x="778442" y="1982740"/>
            <a:ext cx="2203230" cy="391120"/>
          </a:xfrm>
          <a:prstGeom prst="rect">
            <a:avLst/>
          </a:prstGeom>
        </p:spPr>
      </p:pic>
    </p:spTree>
    <p:extLst>
      <p:ext uri="{BB962C8B-B14F-4D97-AF65-F5344CB8AC3E}">
        <p14:creationId xmlns:p14="http://schemas.microsoft.com/office/powerpoint/2010/main" val="182291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8D54B5-18BE-EC4A-B334-28B6A98E873D}"/>
              </a:ext>
            </a:extLst>
          </p:cNvPr>
          <p:cNvSpPr>
            <a:spLocks noGrp="1"/>
          </p:cNvSpPr>
          <p:nvPr>
            <p:ph idx="1"/>
          </p:nvPr>
        </p:nvSpPr>
        <p:spPr>
          <a:xfrm>
            <a:off x="2370667" y="1463182"/>
            <a:ext cx="9130232" cy="5212526"/>
          </a:xfrm>
        </p:spPr>
        <p:txBody>
          <a:bodyPr>
            <a:normAutofit lnSpcReduction="10000"/>
          </a:bodyPr>
          <a:lstStyle/>
          <a:p>
            <a:pPr algn="just"/>
            <a:r>
              <a:rPr lang="en-US" sz="2400" dirty="0"/>
              <a:t>Scientific and Professional conduct</a:t>
            </a:r>
          </a:p>
          <a:p>
            <a:pPr lvl="1" algn="just"/>
            <a:r>
              <a:rPr lang="en-US" u="sng" dirty="0"/>
              <a:t>Responsible</a:t>
            </a:r>
            <a:r>
              <a:rPr lang="en-US" dirty="0"/>
              <a:t> granting agencies and scientific and ethics review processes approving weak and inappropriate research designs (e.g. post-hoc secondary analyses not originally planned and reviewed by granting and ethics committees). </a:t>
            </a:r>
          </a:p>
          <a:p>
            <a:pPr lvl="1" algn="just"/>
            <a:r>
              <a:rPr lang="en-US" dirty="0"/>
              <a:t>Journals delay in investigating, and where needed, retracting papers based on dubious or fabricated data. Once retracted, cited in support of controversial views even after retraction date </a:t>
            </a:r>
            <a:r>
              <a:rPr lang="en-US" i="1" dirty="0"/>
              <a:t>(</a:t>
            </a:r>
            <a:r>
              <a:rPr lang="en-US" dirty="0"/>
              <a:t>e.g.</a:t>
            </a:r>
            <a:r>
              <a:rPr lang="en-US" i="1" dirty="0"/>
              <a:t> Sodium intake in heart failure. Heart 2013; 99: 820)</a:t>
            </a:r>
          </a:p>
          <a:p>
            <a:pPr lvl="1" algn="just"/>
            <a:r>
              <a:rPr lang="en-US" dirty="0"/>
              <a:t>Failure of peer-review system, lack of scientific rigor and professional conduct of authors and journals.</a:t>
            </a:r>
          </a:p>
          <a:p>
            <a:pPr algn="just"/>
            <a:r>
              <a:rPr lang="en-US" sz="2400" dirty="0"/>
              <a:t>Journal, Granting Agencies, Research and Ethics Committees</a:t>
            </a:r>
          </a:p>
          <a:p>
            <a:pPr lvl="1" algn="just"/>
            <a:r>
              <a:rPr lang="en-US" dirty="0"/>
              <a:t>Outright rejection of correspondence to Editor pointing to serious methodological flaws and false statements in published manuscripts.</a:t>
            </a:r>
          </a:p>
          <a:p>
            <a:pPr lvl="1" algn="just"/>
            <a:r>
              <a:rPr lang="en-US" dirty="0"/>
              <a:t>Flawed evidence used in introductions, reviews and presentations, supporting the </a:t>
            </a:r>
            <a:r>
              <a:rPr lang="en-US" i="1" dirty="0"/>
              <a:t>aura of controversy </a:t>
            </a:r>
            <a:r>
              <a:rPr lang="en-US" dirty="0"/>
              <a:t>and encouraging </a:t>
            </a:r>
            <a:r>
              <a:rPr lang="en-US" i="1" dirty="0"/>
              <a:t>polarizations</a:t>
            </a:r>
            <a:r>
              <a:rPr lang="en-US" dirty="0"/>
              <a:t>.</a:t>
            </a:r>
          </a:p>
          <a:p>
            <a:pPr lvl="1" algn="just"/>
            <a:r>
              <a:rPr lang="en-US" dirty="0"/>
              <a:t>In one case, we were unable to confirm or refute if a grant agency had received, reviewed and approved plans for specific secondary analyses.</a:t>
            </a:r>
          </a:p>
          <a:p>
            <a:pPr algn="just"/>
            <a:endParaRPr lang="en-US" sz="2400" dirty="0"/>
          </a:p>
          <a:p>
            <a:endParaRPr lang="en-US" sz="2400" dirty="0"/>
          </a:p>
        </p:txBody>
      </p:sp>
      <p:sp>
        <p:nvSpPr>
          <p:cNvPr id="4" name="Title 1">
            <a:extLst>
              <a:ext uri="{FF2B5EF4-FFF2-40B4-BE49-F238E27FC236}">
                <a16:creationId xmlns:a16="http://schemas.microsoft.com/office/drawing/2014/main" id="{39D86F08-3CD9-2B4C-89F7-1019387654B0}"/>
              </a:ext>
            </a:extLst>
          </p:cNvPr>
          <p:cNvSpPr>
            <a:spLocks noGrp="1"/>
          </p:cNvSpPr>
          <p:nvPr>
            <p:ph type="title"/>
          </p:nvPr>
        </p:nvSpPr>
        <p:spPr>
          <a:xfrm>
            <a:off x="2057399" y="182292"/>
            <a:ext cx="9443499" cy="1280890"/>
          </a:xfrm>
        </p:spPr>
        <p:txBody>
          <a:bodyPr anchor="ctr">
            <a:normAutofit/>
          </a:bodyPr>
          <a:lstStyle/>
          <a:p>
            <a:pPr algn="ctr"/>
            <a:r>
              <a:rPr lang="en-US" sz="2800" b="1" dirty="0"/>
              <a:t>Concerns</a:t>
            </a:r>
            <a:r>
              <a:rPr lang="en-US" sz="2800" dirty="0"/>
              <a:t> about advocacy ‘against’ reducing </a:t>
            </a:r>
            <a:br>
              <a:rPr lang="en-US" sz="2800" dirty="0"/>
            </a:br>
            <a:r>
              <a:rPr lang="en-US" sz="2800" dirty="0"/>
              <a:t>dietary sodium intake.</a:t>
            </a:r>
          </a:p>
        </p:txBody>
      </p:sp>
      <p:pic>
        <p:nvPicPr>
          <p:cNvPr id="5" name="Picture 4" descr="Text&#10;&#10;Description automatically generated">
            <a:extLst>
              <a:ext uri="{FF2B5EF4-FFF2-40B4-BE49-F238E27FC236}">
                <a16:creationId xmlns:a16="http://schemas.microsoft.com/office/drawing/2014/main" id="{D3968238-D052-A240-B01E-54C515B4880A}"/>
              </a:ext>
            </a:extLst>
          </p:cNvPr>
          <p:cNvPicPr>
            <a:picLocks noChangeAspect="1"/>
          </p:cNvPicPr>
          <p:nvPr/>
        </p:nvPicPr>
        <p:blipFill>
          <a:blip r:embed="rId2"/>
          <a:stretch>
            <a:fillRect/>
          </a:stretch>
        </p:blipFill>
        <p:spPr>
          <a:xfrm>
            <a:off x="1149249" y="1574569"/>
            <a:ext cx="1186409" cy="249487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26089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8D54B5-18BE-EC4A-B334-28B6A98E873D}"/>
              </a:ext>
            </a:extLst>
          </p:cNvPr>
          <p:cNvSpPr>
            <a:spLocks noGrp="1"/>
          </p:cNvSpPr>
          <p:nvPr>
            <p:ph idx="1"/>
          </p:nvPr>
        </p:nvSpPr>
        <p:spPr>
          <a:xfrm>
            <a:off x="1953491" y="1463181"/>
            <a:ext cx="9547407" cy="5135045"/>
          </a:xfrm>
        </p:spPr>
        <p:txBody>
          <a:bodyPr>
            <a:normAutofit/>
          </a:bodyPr>
          <a:lstStyle/>
          <a:p>
            <a:pPr algn="just"/>
            <a:r>
              <a:rPr lang="en-US" sz="2400" dirty="0"/>
              <a:t>Health and Scientific Organizations</a:t>
            </a:r>
          </a:p>
          <a:p>
            <a:pPr lvl="1" algn="just"/>
            <a:r>
              <a:rPr lang="en-US" dirty="0"/>
              <a:t>Debates on dietary sodium as platforms for low-quality research and erroneous and misleading statements.</a:t>
            </a:r>
          </a:p>
          <a:p>
            <a:pPr lvl="1" algn="just"/>
            <a:r>
              <a:rPr lang="en-US" u="sng" dirty="0"/>
              <a:t>False sense of equipoise</a:t>
            </a:r>
            <a:r>
              <a:rPr lang="en-US" dirty="0"/>
              <a:t> and credibility for dissenting scientists, creating an </a:t>
            </a:r>
            <a:r>
              <a:rPr lang="en-US" u="sng" dirty="0"/>
              <a:t>aura of controversy</a:t>
            </a:r>
            <a:r>
              <a:rPr lang="en-US" dirty="0"/>
              <a:t>.</a:t>
            </a:r>
          </a:p>
          <a:p>
            <a:pPr lvl="1" algn="just"/>
            <a:r>
              <a:rPr lang="en-US" dirty="0"/>
              <a:t>By allowing </a:t>
            </a:r>
            <a:r>
              <a:rPr lang="en-US" i="1" dirty="0"/>
              <a:t>“equal representation” </a:t>
            </a:r>
            <a:r>
              <a:rPr lang="en-US" dirty="0"/>
              <a:t>these debates </a:t>
            </a:r>
            <a:r>
              <a:rPr lang="en-US" i="1" dirty="0"/>
              <a:t>“…only succeed in creating false equivalence” </a:t>
            </a:r>
            <a:r>
              <a:rPr lang="en-US" dirty="0"/>
              <a:t>between two sides of an issue (polarization) even when there is only one credible side. (</a:t>
            </a:r>
            <a:r>
              <a:rPr lang="en-US" i="1" dirty="0"/>
              <a:t>McIntyre L. Post-Truth. MTP Press 2018</a:t>
            </a:r>
            <a:r>
              <a:rPr lang="en-US" dirty="0"/>
              <a:t>).</a:t>
            </a:r>
          </a:p>
          <a:p>
            <a:pPr lvl="1" algn="just"/>
            <a:r>
              <a:rPr lang="en-US" dirty="0"/>
              <a:t>Dissenting scientists achieve high-level positions in these organizations, some using them as platforms to advocate against dietary sodium.</a:t>
            </a:r>
          </a:p>
          <a:p>
            <a:pPr algn="just"/>
            <a:r>
              <a:rPr lang="en-US" sz="2400" dirty="0"/>
              <a:t>Governments</a:t>
            </a:r>
          </a:p>
          <a:p>
            <a:pPr lvl="1" algn="just"/>
            <a:r>
              <a:rPr lang="en-US" dirty="0"/>
              <a:t>Complacent about threats to evidence-based public policy.</a:t>
            </a:r>
          </a:p>
          <a:p>
            <a:pPr lvl="1" algn="just"/>
            <a:r>
              <a:rPr lang="en-US" dirty="0"/>
              <a:t>Industry lobbying delays or deters policy implementations, despite clear evidence to the contrary.</a:t>
            </a:r>
          </a:p>
          <a:p>
            <a:pPr algn="just"/>
            <a:endParaRPr lang="en-US" sz="2400" dirty="0"/>
          </a:p>
          <a:p>
            <a:endParaRPr lang="en-US" sz="2400" dirty="0"/>
          </a:p>
        </p:txBody>
      </p:sp>
      <p:sp>
        <p:nvSpPr>
          <p:cNvPr id="4" name="Title 1">
            <a:extLst>
              <a:ext uri="{FF2B5EF4-FFF2-40B4-BE49-F238E27FC236}">
                <a16:creationId xmlns:a16="http://schemas.microsoft.com/office/drawing/2014/main" id="{39D86F08-3CD9-2B4C-89F7-1019387654B0}"/>
              </a:ext>
            </a:extLst>
          </p:cNvPr>
          <p:cNvSpPr>
            <a:spLocks noGrp="1"/>
          </p:cNvSpPr>
          <p:nvPr>
            <p:ph type="title"/>
          </p:nvPr>
        </p:nvSpPr>
        <p:spPr>
          <a:xfrm>
            <a:off x="1787237" y="182292"/>
            <a:ext cx="9713662" cy="1280890"/>
          </a:xfrm>
        </p:spPr>
        <p:txBody>
          <a:bodyPr anchor="ctr">
            <a:normAutofit/>
          </a:bodyPr>
          <a:lstStyle/>
          <a:p>
            <a:pPr algn="ctr"/>
            <a:r>
              <a:rPr lang="en-US" sz="2800" b="1" dirty="0"/>
              <a:t>Concerns</a:t>
            </a:r>
            <a:r>
              <a:rPr lang="en-US" sz="2800" dirty="0"/>
              <a:t> about advocacy ‘against’ reducing </a:t>
            </a:r>
            <a:br>
              <a:rPr lang="en-US" sz="2800" dirty="0"/>
            </a:br>
            <a:r>
              <a:rPr lang="en-US" sz="2800" dirty="0"/>
              <a:t>dietary sodium intake.</a:t>
            </a:r>
          </a:p>
        </p:txBody>
      </p:sp>
    </p:spTree>
    <p:extLst>
      <p:ext uri="{BB962C8B-B14F-4D97-AF65-F5344CB8AC3E}">
        <p14:creationId xmlns:p14="http://schemas.microsoft.com/office/powerpoint/2010/main" val="1766223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30C8A-7DBF-FB47-B80D-497EA3D468BB}"/>
              </a:ext>
            </a:extLst>
          </p:cNvPr>
          <p:cNvSpPr>
            <a:spLocks noGrp="1"/>
          </p:cNvSpPr>
          <p:nvPr>
            <p:ph type="title"/>
          </p:nvPr>
        </p:nvSpPr>
        <p:spPr>
          <a:xfrm>
            <a:off x="1662546" y="306333"/>
            <a:ext cx="9838353" cy="1280890"/>
          </a:xfrm>
        </p:spPr>
        <p:txBody>
          <a:bodyPr anchor="ctr">
            <a:normAutofit/>
          </a:bodyPr>
          <a:lstStyle/>
          <a:p>
            <a:pPr algn="ctr"/>
            <a:r>
              <a:rPr lang="en-US" sz="3200" b="1" dirty="0"/>
              <a:t>Action</a:t>
            </a:r>
            <a:r>
              <a:rPr lang="en-US" sz="3200" dirty="0"/>
              <a:t> to support evidence-based dietary sodium public policies</a:t>
            </a:r>
          </a:p>
        </p:txBody>
      </p:sp>
      <p:sp>
        <p:nvSpPr>
          <p:cNvPr id="3" name="Content Placeholder 2">
            <a:extLst>
              <a:ext uri="{FF2B5EF4-FFF2-40B4-BE49-F238E27FC236}">
                <a16:creationId xmlns:a16="http://schemas.microsoft.com/office/drawing/2014/main" id="{0558038C-88DF-924E-8EA0-1EBB0D46EA8D}"/>
              </a:ext>
            </a:extLst>
          </p:cNvPr>
          <p:cNvSpPr>
            <a:spLocks noGrp="1"/>
          </p:cNvSpPr>
          <p:nvPr>
            <p:ph idx="1"/>
          </p:nvPr>
        </p:nvSpPr>
        <p:spPr>
          <a:xfrm>
            <a:off x="1662546" y="1587224"/>
            <a:ext cx="9838354" cy="4964444"/>
          </a:xfrm>
        </p:spPr>
        <p:txBody>
          <a:bodyPr>
            <a:noAutofit/>
          </a:bodyPr>
          <a:lstStyle/>
          <a:p>
            <a:pPr algn="just"/>
            <a:r>
              <a:rPr lang="en-US" sz="2000" dirty="0"/>
              <a:t>In nutritional science, </a:t>
            </a:r>
            <a:r>
              <a:rPr lang="en-US" sz="2000" u="sng" dirty="0"/>
              <a:t>long-standing lack of ethical guidance</a:t>
            </a:r>
            <a:r>
              <a:rPr lang="en-US" sz="2000" dirty="0"/>
              <a:t> for all stakeholders.</a:t>
            </a:r>
          </a:p>
          <a:p>
            <a:pPr algn="just"/>
            <a:r>
              <a:rPr lang="en-US" sz="2000" dirty="0"/>
              <a:t>Many millions of lives at stake -&gt; guidance on standards of acceptable and unacceptable conduct needed.</a:t>
            </a:r>
            <a:endParaRPr lang="en-US" sz="2000" u="sng" dirty="0"/>
          </a:p>
          <a:p>
            <a:pPr algn="just"/>
            <a:r>
              <a:rPr lang="en-US" sz="2000" u="sng" dirty="0"/>
              <a:t>Academic organizations</a:t>
            </a:r>
            <a:r>
              <a:rPr lang="en-US" sz="2000" dirty="0"/>
              <a:t>: strict guidelines on </a:t>
            </a:r>
            <a:r>
              <a:rPr lang="en-US" sz="2000" b="1" dirty="0"/>
              <a:t>(</a:t>
            </a:r>
            <a:r>
              <a:rPr lang="en-US" sz="2000" b="1" dirty="0" err="1"/>
              <a:t>i</a:t>
            </a:r>
            <a:r>
              <a:rPr lang="en-US" sz="2000" b="1" dirty="0"/>
              <a:t>)</a:t>
            </a:r>
            <a:r>
              <a:rPr lang="en-US" sz="2000" dirty="0"/>
              <a:t> research funding and </a:t>
            </a:r>
            <a:r>
              <a:rPr lang="en-US" sz="2000" b="1" dirty="0"/>
              <a:t>(ii) </a:t>
            </a:r>
            <a:r>
              <a:rPr lang="en-US" sz="2000" dirty="0"/>
              <a:t>personal financial gain from those opposing important public policies such as reducing sodium intake and reducing tobacco use.</a:t>
            </a:r>
          </a:p>
          <a:p>
            <a:pPr algn="just"/>
            <a:r>
              <a:rPr lang="en-US" sz="2000" u="sng" dirty="0"/>
              <a:t>Funding bodies</a:t>
            </a:r>
            <a:r>
              <a:rPr lang="en-US" sz="2000" dirty="0"/>
              <a:t>: </a:t>
            </a:r>
            <a:r>
              <a:rPr lang="en-US" sz="2000" b="1" dirty="0"/>
              <a:t>(</a:t>
            </a:r>
            <a:r>
              <a:rPr lang="en-US" sz="2000" b="1" dirty="0" err="1"/>
              <a:t>i</a:t>
            </a:r>
            <a:r>
              <a:rPr lang="en-US" sz="2000" b="1" dirty="0"/>
              <a:t>)</a:t>
            </a:r>
            <a:r>
              <a:rPr lang="en-US" sz="2000" dirty="0"/>
              <a:t> rigorous designs and methods, </a:t>
            </a:r>
            <a:r>
              <a:rPr lang="en-US" sz="2000" b="1" dirty="0"/>
              <a:t>(ii) </a:t>
            </a:r>
            <a:r>
              <a:rPr lang="en-US" sz="2000" dirty="0"/>
              <a:t>accessible databases in areas of research impacting public policy such as dietary sodium; </a:t>
            </a:r>
            <a:r>
              <a:rPr lang="en-US" sz="2000" b="1" dirty="0"/>
              <a:t>(iii) </a:t>
            </a:r>
            <a:r>
              <a:rPr lang="en-US" sz="2000" dirty="0"/>
              <a:t>invest in scientific impact of financial interests, low research quality, misinformation, professional conduct.</a:t>
            </a:r>
          </a:p>
          <a:p>
            <a:pPr algn="just"/>
            <a:r>
              <a:rPr lang="en-US" sz="2000" u="sng" dirty="0"/>
              <a:t>Editors</a:t>
            </a:r>
            <a:r>
              <a:rPr lang="en-US" sz="2000" dirty="0"/>
              <a:t>: sometimes negligent in publishing low-quality research on dietary sodium. Update and Enforce guidelines on Publication Ethics (see COPE and Individual Journals’ policies).</a:t>
            </a:r>
          </a:p>
        </p:txBody>
      </p:sp>
    </p:spTree>
    <p:extLst>
      <p:ext uri="{BB962C8B-B14F-4D97-AF65-F5344CB8AC3E}">
        <p14:creationId xmlns:p14="http://schemas.microsoft.com/office/powerpoint/2010/main" val="3992626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30C8A-7DBF-FB47-B80D-497EA3D468BB}"/>
              </a:ext>
            </a:extLst>
          </p:cNvPr>
          <p:cNvSpPr>
            <a:spLocks noGrp="1"/>
          </p:cNvSpPr>
          <p:nvPr>
            <p:ph type="title"/>
          </p:nvPr>
        </p:nvSpPr>
        <p:spPr>
          <a:xfrm>
            <a:off x="1937905" y="322118"/>
            <a:ext cx="9838353" cy="1280890"/>
          </a:xfrm>
        </p:spPr>
        <p:txBody>
          <a:bodyPr anchor="ctr"/>
          <a:lstStyle/>
          <a:p>
            <a:pPr algn="ctr"/>
            <a:r>
              <a:rPr lang="en-US" dirty="0"/>
              <a:t>Conclusions</a:t>
            </a:r>
          </a:p>
        </p:txBody>
      </p:sp>
      <p:sp>
        <p:nvSpPr>
          <p:cNvPr id="3" name="Content Placeholder 2">
            <a:extLst>
              <a:ext uri="{FF2B5EF4-FFF2-40B4-BE49-F238E27FC236}">
                <a16:creationId xmlns:a16="http://schemas.microsoft.com/office/drawing/2014/main" id="{0558038C-88DF-924E-8EA0-1EBB0D46EA8D}"/>
              </a:ext>
            </a:extLst>
          </p:cNvPr>
          <p:cNvSpPr>
            <a:spLocks noGrp="1"/>
          </p:cNvSpPr>
          <p:nvPr>
            <p:ph idx="1"/>
          </p:nvPr>
        </p:nvSpPr>
        <p:spPr>
          <a:xfrm>
            <a:off x="2213264" y="1641764"/>
            <a:ext cx="9287636" cy="4894118"/>
          </a:xfrm>
        </p:spPr>
        <p:txBody>
          <a:bodyPr>
            <a:noAutofit/>
          </a:bodyPr>
          <a:lstStyle/>
          <a:p>
            <a:pPr algn="just"/>
            <a:r>
              <a:rPr lang="en-US" sz="2000" u="sng" dirty="0"/>
              <a:t>We discussed</a:t>
            </a:r>
            <a:r>
              <a:rPr lang="en-US" sz="2000" dirty="0"/>
              <a:t> experiences and observations that relate to undermining the evidence supporting a moderate reduction in dietary sodium as a public health policy to reduce the burden of CVD, first killer in the world.</a:t>
            </a:r>
          </a:p>
          <a:p>
            <a:pPr algn="just"/>
            <a:r>
              <a:rPr lang="en-US" sz="2000" u="sng" dirty="0"/>
              <a:t>We reported</a:t>
            </a:r>
            <a:r>
              <a:rPr lang="en-US" sz="2000" dirty="0"/>
              <a:t> concerns that plague science even outside the health field (e.g. climate change).</a:t>
            </a:r>
          </a:p>
          <a:p>
            <a:pPr algn="just"/>
            <a:r>
              <a:rPr lang="en-US" sz="2000" u="sng" dirty="0"/>
              <a:t>We raised</a:t>
            </a:r>
            <a:r>
              <a:rPr lang="en-US" sz="2000" dirty="0"/>
              <a:t> issues critical for society to address, to maintain public trust.</a:t>
            </a:r>
          </a:p>
          <a:p>
            <a:pPr algn="just"/>
            <a:r>
              <a:rPr lang="en-GB" sz="2000" u="sng" dirty="0"/>
              <a:t>We share</a:t>
            </a:r>
            <a:r>
              <a:rPr lang="en-GB" sz="2000" dirty="0"/>
              <a:t> with many scientists the desire to discover the true relationship between sodium intake and health outcome, particularly given that millions of lives are at risk. </a:t>
            </a:r>
          </a:p>
          <a:p>
            <a:pPr algn="just"/>
            <a:r>
              <a:rPr lang="en-GB" sz="2000" u="sng" dirty="0"/>
              <a:t>We all play a role</a:t>
            </a:r>
            <a:r>
              <a:rPr lang="en-GB" sz="2000" dirty="0"/>
              <a:t> in safeguarding science. We need to collaborate with ethics groups to develop, implement and enforce higher standards to safeguard public policy.</a:t>
            </a:r>
            <a:endParaRPr lang="en-US" sz="2000" dirty="0"/>
          </a:p>
        </p:txBody>
      </p:sp>
    </p:spTree>
    <p:extLst>
      <p:ext uri="{BB962C8B-B14F-4D97-AF65-F5344CB8AC3E}">
        <p14:creationId xmlns:p14="http://schemas.microsoft.com/office/powerpoint/2010/main" val="1500203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79782-A9FD-A740-A30B-E811465C3E96}"/>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53550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205F-80D0-DE4C-BB90-8B8AF31957DB}"/>
              </a:ext>
            </a:extLst>
          </p:cNvPr>
          <p:cNvSpPr>
            <a:spLocks noGrp="1"/>
          </p:cNvSpPr>
          <p:nvPr>
            <p:ph type="title"/>
          </p:nvPr>
        </p:nvSpPr>
        <p:spPr>
          <a:xfrm>
            <a:off x="2036618" y="301991"/>
            <a:ext cx="9467994" cy="1360553"/>
          </a:xfrm>
        </p:spPr>
        <p:txBody>
          <a:bodyPr anchor="ctr"/>
          <a:lstStyle/>
          <a:p>
            <a:pPr algn="ctr"/>
            <a:r>
              <a:rPr lang="en-US" dirty="0"/>
              <a:t>Declarations</a:t>
            </a:r>
          </a:p>
        </p:txBody>
      </p:sp>
      <p:sp>
        <p:nvSpPr>
          <p:cNvPr id="3" name="Content Placeholder 2">
            <a:extLst>
              <a:ext uri="{FF2B5EF4-FFF2-40B4-BE49-F238E27FC236}">
                <a16:creationId xmlns:a16="http://schemas.microsoft.com/office/drawing/2014/main" id="{67009235-4621-0A44-A096-55B2D1D52801}"/>
              </a:ext>
            </a:extLst>
          </p:cNvPr>
          <p:cNvSpPr>
            <a:spLocks noGrp="1"/>
          </p:cNvSpPr>
          <p:nvPr>
            <p:ph idx="1"/>
          </p:nvPr>
        </p:nvSpPr>
        <p:spPr>
          <a:xfrm>
            <a:off x="2036618" y="1662544"/>
            <a:ext cx="9467994" cy="5060373"/>
          </a:xfrm>
        </p:spPr>
        <p:txBody>
          <a:bodyPr/>
          <a:lstStyle/>
          <a:p>
            <a:pPr algn="just"/>
            <a:r>
              <a:rPr lang="en-US" b="1" dirty="0"/>
              <a:t>Campbell</a:t>
            </a:r>
            <a:r>
              <a:rPr lang="en-US" dirty="0"/>
              <a:t> reports personal fees from Resolve to Save Lives (RTSL) and the World Bank. Unpaid member of World Action on Salt, Sugar and Health and unpaid consultant on dietary sodium and hypertension control to numerous governmental and non-governmental organizations. Unpaid Chair of the International Consortium for Quality Research on Dietary Sodium/Salt (TRUE).</a:t>
            </a:r>
          </a:p>
          <a:p>
            <a:pPr algn="just"/>
            <a:r>
              <a:rPr lang="en-US" b="1" dirty="0"/>
              <a:t>He</a:t>
            </a:r>
            <a:r>
              <a:rPr lang="en-US" dirty="0"/>
              <a:t> is unpaid member of Action of Salt and World Action on Salt, Sugar and Health. She is partially funded by the NIHR and the MRC.</a:t>
            </a:r>
          </a:p>
          <a:p>
            <a:pPr algn="just"/>
            <a:r>
              <a:rPr lang="en-US" b="1" dirty="0"/>
              <a:t>Cappuccio</a:t>
            </a:r>
            <a:r>
              <a:rPr lang="en-US" dirty="0"/>
              <a:t> reports speaker fees from Omron Healthcare and book royalties from OUP, both for unrelated topics. Immediate Past-President of the BIHS (2017-19). Unpaid member of Action on Salt, Sugar and Health, and TRUE Consortium, Advisor to the World Health Organization and Head of the WHO Collaborating Centre for Nutrition at the University of Warwick.</a:t>
            </a:r>
          </a:p>
          <a:p>
            <a:pPr algn="just"/>
            <a:r>
              <a:rPr lang="en-US" b="1" dirty="0"/>
              <a:t>MacGregor</a:t>
            </a:r>
            <a:r>
              <a:rPr lang="en-US" dirty="0"/>
              <a:t> is unpaid Chair of Action on Salt, Sugar and Health, World Action on Salt, Sugar and Health, and Blood Pressure UK. He is partially funded by the NIHR and the MRC.</a:t>
            </a:r>
          </a:p>
          <a:p>
            <a:pPr marL="0" indent="0" algn="just">
              <a:buNone/>
            </a:pPr>
            <a:endParaRPr lang="en-US" dirty="0"/>
          </a:p>
        </p:txBody>
      </p:sp>
    </p:spTree>
    <p:extLst>
      <p:ext uri="{BB962C8B-B14F-4D97-AF65-F5344CB8AC3E}">
        <p14:creationId xmlns:p14="http://schemas.microsoft.com/office/powerpoint/2010/main" val="605942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B9A61-5658-A643-9F1A-0036C4FEE83C}"/>
              </a:ext>
            </a:extLst>
          </p:cNvPr>
          <p:cNvSpPr>
            <a:spLocks noGrp="1"/>
          </p:cNvSpPr>
          <p:nvPr>
            <p:ph type="title"/>
          </p:nvPr>
        </p:nvSpPr>
        <p:spPr>
          <a:xfrm>
            <a:off x="1668403" y="307799"/>
            <a:ext cx="10013435" cy="606601"/>
          </a:xfrm>
        </p:spPr>
        <p:txBody>
          <a:bodyPr anchor="ctr">
            <a:normAutofit fontScale="90000"/>
          </a:bodyPr>
          <a:lstStyle/>
          <a:p>
            <a:pPr algn="ctr"/>
            <a:r>
              <a:rPr lang="en-US" dirty="0"/>
              <a:t>Background</a:t>
            </a:r>
          </a:p>
        </p:txBody>
      </p:sp>
      <p:sp>
        <p:nvSpPr>
          <p:cNvPr id="3" name="Content Placeholder 2">
            <a:extLst>
              <a:ext uri="{FF2B5EF4-FFF2-40B4-BE49-F238E27FC236}">
                <a16:creationId xmlns:a16="http://schemas.microsoft.com/office/drawing/2014/main" id="{E2FBB3FA-D8E6-CE46-903A-80E64ED4CC9F}"/>
              </a:ext>
            </a:extLst>
          </p:cNvPr>
          <p:cNvSpPr>
            <a:spLocks noGrp="1"/>
          </p:cNvSpPr>
          <p:nvPr>
            <p:ph idx="1"/>
          </p:nvPr>
        </p:nvSpPr>
        <p:spPr>
          <a:xfrm>
            <a:off x="1491176" y="1103512"/>
            <a:ext cx="10367890" cy="5681751"/>
          </a:xfrm>
        </p:spPr>
        <p:txBody>
          <a:bodyPr>
            <a:noAutofit/>
          </a:bodyPr>
          <a:lstStyle/>
          <a:p>
            <a:pPr algn="just"/>
            <a:r>
              <a:rPr lang="en-US" sz="2000" dirty="0"/>
              <a:t>High sodium intake</a:t>
            </a:r>
          </a:p>
          <a:p>
            <a:pPr lvl="1" algn="just"/>
            <a:r>
              <a:rPr lang="en-US" sz="2000" dirty="0"/>
              <a:t>leading dietary risk for death globally</a:t>
            </a:r>
          </a:p>
          <a:p>
            <a:pPr lvl="1" algn="just"/>
            <a:r>
              <a:rPr lang="en-US" sz="2000" dirty="0"/>
              <a:t>&gt;1.8m deaths and ~45m DALYs, globally (2019)</a:t>
            </a:r>
          </a:p>
          <a:p>
            <a:pPr lvl="1" algn="just"/>
            <a:r>
              <a:rPr lang="en-US" sz="2000" dirty="0"/>
              <a:t>raises blood pressure (BP)</a:t>
            </a:r>
          </a:p>
          <a:p>
            <a:pPr algn="just"/>
            <a:r>
              <a:rPr lang="en-US" sz="2000" dirty="0"/>
              <a:t>High BP(or hypertension) first cause of cardiovascular disease (CVD)</a:t>
            </a:r>
          </a:p>
          <a:p>
            <a:pPr algn="just"/>
            <a:r>
              <a:rPr lang="en-US" sz="2000" dirty="0"/>
              <a:t>Reducing high BP reduces risk of death, morbidity and disability from CVD</a:t>
            </a:r>
          </a:p>
          <a:p>
            <a:pPr algn="just"/>
            <a:r>
              <a:rPr lang="en-US" sz="2000" dirty="0"/>
              <a:t>A reduction in dietary sodium in the range 2,300-4,100mg/day (equivalent to 5.75-10.25g of salt/day)</a:t>
            </a:r>
          </a:p>
          <a:p>
            <a:pPr lvl="1" algn="just"/>
            <a:r>
              <a:rPr lang="en-US" sz="2000" dirty="0"/>
              <a:t>lowers BP </a:t>
            </a:r>
          </a:p>
          <a:p>
            <a:pPr lvl="1" algn="just"/>
            <a:r>
              <a:rPr lang="en-US" sz="2000" dirty="0"/>
              <a:t>lowers CVD and total mortality</a:t>
            </a:r>
          </a:p>
          <a:p>
            <a:pPr algn="just"/>
            <a:r>
              <a:rPr lang="en-US" sz="2000" dirty="0"/>
              <a:t>global health organizations support public health policy to reduce sodium consumption in populations to help prevent CVD. </a:t>
            </a:r>
          </a:p>
          <a:p>
            <a:pPr algn="just"/>
            <a:r>
              <a:rPr lang="en-US" sz="2000" dirty="0"/>
              <a:t>WHO recommends to reduce sodium consumption by 30% by 2025, aiming at &lt;2,000mg per day (&lt;5g of salt per day).</a:t>
            </a:r>
          </a:p>
        </p:txBody>
      </p:sp>
    </p:spTree>
    <p:extLst>
      <p:ext uri="{BB962C8B-B14F-4D97-AF65-F5344CB8AC3E}">
        <p14:creationId xmlns:p14="http://schemas.microsoft.com/office/powerpoint/2010/main" val="2624541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B02E7-10D0-394E-AB23-DE7A9FD674C0}"/>
              </a:ext>
            </a:extLst>
          </p:cNvPr>
          <p:cNvSpPr>
            <a:spLocks noGrp="1"/>
          </p:cNvSpPr>
          <p:nvPr>
            <p:ph type="title"/>
          </p:nvPr>
        </p:nvSpPr>
        <p:spPr>
          <a:xfrm>
            <a:off x="1625920" y="419945"/>
            <a:ext cx="10352721" cy="737252"/>
          </a:xfrm>
        </p:spPr>
        <p:txBody>
          <a:bodyPr anchor="ctr">
            <a:normAutofit fontScale="90000"/>
          </a:bodyPr>
          <a:lstStyle/>
          <a:p>
            <a:pPr algn="ctr"/>
            <a:r>
              <a:rPr lang="en-US" dirty="0"/>
              <a:t>Consensus: A reduction in sodium intake lowers BP</a:t>
            </a:r>
          </a:p>
        </p:txBody>
      </p:sp>
      <p:pic>
        <p:nvPicPr>
          <p:cNvPr id="5" name="Content Placeholder 4" descr="Table&#10;&#10;Description automatically generated">
            <a:extLst>
              <a:ext uri="{FF2B5EF4-FFF2-40B4-BE49-F238E27FC236}">
                <a16:creationId xmlns:a16="http://schemas.microsoft.com/office/drawing/2014/main" id="{A9E58CFE-6E66-5443-9B0E-4AD522395F02}"/>
              </a:ext>
            </a:extLst>
          </p:cNvPr>
          <p:cNvPicPr>
            <a:picLocks noGrp="1" noChangeAspect="1"/>
          </p:cNvPicPr>
          <p:nvPr>
            <p:ph idx="1"/>
          </p:nvPr>
        </p:nvPicPr>
        <p:blipFill>
          <a:blip r:embed="rId2"/>
          <a:stretch>
            <a:fillRect/>
          </a:stretch>
        </p:blipFill>
        <p:spPr>
          <a:xfrm>
            <a:off x="4124815" y="1255671"/>
            <a:ext cx="6773843" cy="5385992"/>
          </a:xfrm>
        </p:spPr>
      </p:pic>
      <p:sp>
        <p:nvSpPr>
          <p:cNvPr id="6" name="TextBox 5">
            <a:extLst>
              <a:ext uri="{FF2B5EF4-FFF2-40B4-BE49-F238E27FC236}">
                <a16:creationId xmlns:a16="http://schemas.microsoft.com/office/drawing/2014/main" id="{957917C3-EE61-044A-A19C-5664FAD842FA}"/>
              </a:ext>
            </a:extLst>
          </p:cNvPr>
          <p:cNvSpPr txBox="1"/>
          <p:nvPr/>
        </p:nvSpPr>
        <p:spPr>
          <a:xfrm>
            <a:off x="1625920" y="6339581"/>
            <a:ext cx="2452916" cy="276999"/>
          </a:xfrm>
          <a:prstGeom prst="rect">
            <a:avLst/>
          </a:prstGeom>
          <a:noFill/>
        </p:spPr>
        <p:txBody>
          <a:bodyPr wrap="none" rtlCol="0">
            <a:spAutoFit/>
          </a:bodyPr>
          <a:lstStyle/>
          <a:p>
            <a:r>
              <a:rPr lang="en-US" sz="1200" i="1" dirty="0"/>
              <a:t>European Heart Network, 2017</a:t>
            </a:r>
          </a:p>
        </p:txBody>
      </p:sp>
      <p:sp>
        <p:nvSpPr>
          <p:cNvPr id="3" name="TextBox 2">
            <a:extLst>
              <a:ext uri="{FF2B5EF4-FFF2-40B4-BE49-F238E27FC236}">
                <a16:creationId xmlns:a16="http://schemas.microsoft.com/office/drawing/2014/main" id="{F9EBD40F-C408-B643-A08A-A3E5A13E7833}"/>
              </a:ext>
            </a:extLst>
          </p:cNvPr>
          <p:cNvSpPr txBox="1"/>
          <p:nvPr/>
        </p:nvSpPr>
        <p:spPr>
          <a:xfrm>
            <a:off x="1942513" y="1255671"/>
            <a:ext cx="1819729" cy="923330"/>
          </a:xfrm>
          <a:prstGeom prst="rect">
            <a:avLst/>
          </a:prstGeom>
          <a:noFill/>
        </p:spPr>
        <p:txBody>
          <a:bodyPr wrap="none" rtlCol="0">
            <a:spAutoFit/>
          </a:bodyPr>
          <a:lstStyle/>
          <a:p>
            <a:r>
              <a:rPr lang="en-US" dirty="0"/>
              <a:t>Summary of </a:t>
            </a:r>
          </a:p>
          <a:p>
            <a:r>
              <a:rPr lang="en-US" dirty="0"/>
              <a:t>meta-analyses</a:t>
            </a:r>
          </a:p>
          <a:p>
            <a:r>
              <a:rPr lang="en-US" dirty="0"/>
              <a:t>of RCTs</a:t>
            </a:r>
          </a:p>
        </p:txBody>
      </p:sp>
    </p:spTree>
    <p:extLst>
      <p:ext uri="{BB962C8B-B14F-4D97-AF65-F5344CB8AC3E}">
        <p14:creationId xmlns:p14="http://schemas.microsoft.com/office/powerpoint/2010/main" val="3573377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035847" y="2216630"/>
            <a:ext cx="4087962" cy="3744416"/>
          </a:xfrm>
          <a:prstGeom prst="rect">
            <a:avLst/>
          </a:prstGeom>
        </p:spPr>
      </p:pic>
      <p:sp>
        <p:nvSpPr>
          <p:cNvPr id="5" name="TextBox 4"/>
          <p:cNvSpPr txBox="1"/>
          <p:nvPr/>
        </p:nvSpPr>
        <p:spPr>
          <a:xfrm>
            <a:off x="7295171" y="6317774"/>
            <a:ext cx="4017446" cy="276999"/>
          </a:xfrm>
          <a:prstGeom prst="rect">
            <a:avLst/>
          </a:prstGeom>
          <a:noFill/>
        </p:spPr>
        <p:txBody>
          <a:bodyPr wrap="none" rtlCol="0">
            <a:spAutoFit/>
          </a:bodyPr>
          <a:lstStyle/>
          <a:p>
            <a:r>
              <a:rPr lang="en-GB" sz="1200" i="1" dirty="0">
                <a:solidFill>
                  <a:prstClr val="black"/>
                </a:solidFill>
              </a:rPr>
              <a:t>Cook NR et al. J Am </a:t>
            </a:r>
            <a:r>
              <a:rPr lang="en-GB" sz="1200" i="1" dirty="0" err="1">
                <a:solidFill>
                  <a:prstClr val="black"/>
                </a:solidFill>
              </a:rPr>
              <a:t>Coll</a:t>
            </a:r>
            <a:r>
              <a:rPr lang="en-GB" sz="1200" i="1" dirty="0">
                <a:solidFill>
                  <a:prstClr val="black"/>
                </a:solidFill>
              </a:rPr>
              <a:t> </a:t>
            </a:r>
            <a:r>
              <a:rPr lang="en-GB" sz="1200" i="1" dirty="0" err="1">
                <a:solidFill>
                  <a:prstClr val="black"/>
                </a:solidFill>
              </a:rPr>
              <a:t>Cardiol</a:t>
            </a:r>
            <a:r>
              <a:rPr lang="en-GB" sz="1200" i="1" dirty="0">
                <a:solidFill>
                  <a:prstClr val="black"/>
                </a:solidFill>
              </a:rPr>
              <a:t>; 2016; 68: 1609-17</a:t>
            </a:r>
          </a:p>
        </p:txBody>
      </p:sp>
      <p:pic>
        <p:nvPicPr>
          <p:cNvPr id="6" name="Picture 5"/>
          <p:cNvPicPr>
            <a:picLocks noChangeAspect="1"/>
          </p:cNvPicPr>
          <p:nvPr/>
        </p:nvPicPr>
        <p:blipFill rotWithShape="1">
          <a:blip r:embed="rId4"/>
          <a:srcRect l="15238" t="1264" r="10476" b="8562"/>
          <a:stretch/>
        </p:blipFill>
        <p:spPr>
          <a:xfrm>
            <a:off x="2511352" y="2072614"/>
            <a:ext cx="4692380" cy="4032448"/>
          </a:xfrm>
          <a:prstGeom prst="rect">
            <a:avLst/>
          </a:prstGeom>
        </p:spPr>
      </p:pic>
      <p:sp>
        <p:nvSpPr>
          <p:cNvPr id="7" name="TextBox 6"/>
          <p:cNvSpPr txBox="1"/>
          <p:nvPr/>
        </p:nvSpPr>
        <p:spPr>
          <a:xfrm>
            <a:off x="2602791" y="6317774"/>
            <a:ext cx="3382657" cy="276999"/>
          </a:xfrm>
          <a:prstGeom prst="rect">
            <a:avLst/>
          </a:prstGeom>
          <a:noFill/>
        </p:spPr>
        <p:txBody>
          <a:bodyPr wrap="none" rtlCol="0">
            <a:spAutoFit/>
          </a:bodyPr>
          <a:lstStyle/>
          <a:p>
            <a:r>
              <a:rPr lang="en-GB" sz="1200" i="1" dirty="0">
                <a:solidFill>
                  <a:prstClr val="black"/>
                </a:solidFill>
              </a:rPr>
              <a:t>Cook NR et al. Circulation 2014; 129: 981-9</a:t>
            </a:r>
          </a:p>
        </p:txBody>
      </p:sp>
      <p:sp>
        <p:nvSpPr>
          <p:cNvPr id="2" name="TextBox 1"/>
          <p:cNvSpPr txBox="1"/>
          <p:nvPr/>
        </p:nvSpPr>
        <p:spPr>
          <a:xfrm>
            <a:off x="2602791" y="1562248"/>
            <a:ext cx="3111749" cy="40011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000" dirty="0">
                <a:solidFill>
                  <a:prstClr val="white"/>
                </a:solidFill>
              </a:rPr>
              <a:t>Cardiovascular disease</a:t>
            </a:r>
          </a:p>
        </p:txBody>
      </p:sp>
      <p:sp>
        <p:nvSpPr>
          <p:cNvPr id="8" name="TextBox 7"/>
          <p:cNvSpPr txBox="1"/>
          <p:nvPr/>
        </p:nvSpPr>
        <p:spPr>
          <a:xfrm>
            <a:off x="7295171" y="1562248"/>
            <a:ext cx="2518638" cy="400110"/>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sz="2000" dirty="0">
                <a:solidFill>
                  <a:prstClr val="white"/>
                </a:solidFill>
              </a:rPr>
              <a:t>All-cause mortality</a:t>
            </a:r>
          </a:p>
        </p:txBody>
      </p:sp>
      <p:sp>
        <p:nvSpPr>
          <p:cNvPr id="9" name="Title 1">
            <a:extLst>
              <a:ext uri="{FF2B5EF4-FFF2-40B4-BE49-F238E27FC236}">
                <a16:creationId xmlns:a16="http://schemas.microsoft.com/office/drawing/2014/main" id="{DBF39BD3-E7FB-5344-A062-57C06CBD9F2F}"/>
              </a:ext>
            </a:extLst>
          </p:cNvPr>
          <p:cNvSpPr txBox="1">
            <a:spLocks/>
          </p:cNvSpPr>
          <p:nvPr/>
        </p:nvSpPr>
        <p:spPr>
          <a:xfrm>
            <a:off x="1636138" y="347261"/>
            <a:ext cx="10352721" cy="737252"/>
          </a:xfrm>
          <a:prstGeom prst="rect">
            <a:avLst/>
          </a:prstGeom>
        </p:spPr>
        <p:txBody>
          <a:bodyPr anchor="ctr">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dirty="0"/>
              <a:t>‘Graded and linear’ association between sodium intake and outcomes</a:t>
            </a:r>
          </a:p>
          <a:p>
            <a:pPr algn="ctr"/>
            <a:r>
              <a:rPr lang="en-US" sz="1800" i="1" dirty="0"/>
              <a:t>Urinary sodium measured with repeated 24h urine collections</a:t>
            </a:r>
          </a:p>
        </p:txBody>
      </p:sp>
    </p:spTree>
    <p:extLst>
      <p:ext uri="{BB962C8B-B14F-4D97-AF65-F5344CB8AC3E}">
        <p14:creationId xmlns:p14="http://schemas.microsoft.com/office/powerpoint/2010/main" val="2630597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5"/>
          <p:cNvSpPr txBox="1">
            <a:spLocks noChangeArrowheads="1"/>
          </p:cNvSpPr>
          <p:nvPr/>
        </p:nvSpPr>
        <p:spPr bwMode="auto">
          <a:xfrm>
            <a:off x="7344163" y="5874247"/>
            <a:ext cx="45352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altLang="en-US" sz="1200" i="1" dirty="0">
                <a:latin typeface="+mj-lt"/>
              </a:rPr>
              <a:t>Stallings VA et al. US National Academy of Sciences (2019)</a:t>
            </a:r>
          </a:p>
        </p:txBody>
      </p:sp>
      <p:sp>
        <p:nvSpPr>
          <p:cNvPr id="6" name="Title 1">
            <a:extLst>
              <a:ext uri="{FF2B5EF4-FFF2-40B4-BE49-F238E27FC236}">
                <a16:creationId xmlns:a16="http://schemas.microsoft.com/office/drawing/2014/main" id="{2A29B1CC-1197-314F-9071-43D76A6F9EE3}"/>
              </a:ext>
            </a:extLst>
          </p:cNvPr>
          <p:cNvSpPr txBox="1">
            <a:spLocks/>
          </p:cNvSpPr>
          <p:nvPr/>
        </p:nvSpPr>
        <p:spPr>
          <a:xfrm>
            <a:off x="1676246" y="233188"/>
            <a:ext cx="9927114" cy="1122934"/>
          </a:xfrm>
          <a:prstGeom prst="rect">
            <a:avLst/>
          </a:prstGeom>
        </p:spPr>
        <p:txBody>
          <a:bodyPr anchor="ctr">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dirty="0">
                <a:solidFill>
                  <a:schemeClr val="tx1"/>
                </a:solidFill>
              </a:rPr>
              <a:t>Salt reduction lowers cardiovascular risk: </a:t>
            </a:r>
          </a:p>
          <a:p>
            <a:pPr algn="ctr"/>
            <a:r>
              <a:rPr lang="en-US" sz="2800" dirty="0">
                <a:solidFill>
                  <a:schemeClr val="tx1"/>
                </a:solidFill>
              </a:rPr>
              <a:t>meta-analysis of outcome trials</a:t>
            </a:r>
          </a:p>
        </p:txBody>
      </p:sp>
      <p:grpSp>
        <p:nvGrpSpPr>
          <p:cNvPr id="4" name="Group 3">
            <a:extLst>
              <a:ext uri="{FF2B5EF4-FFF2-40B4-BE49-F238E27FC236}">
                <a16:creationId xmlns:a16="http://schemas.microsoft.com/office/drawing/2014/main" id="{CBA64734-9F24-AB47-9F04-D86A2AB85AAA}"/>
              </a:ext>
            </a:extLst>
          </p:cNvPr>
          <p:cNvGrpSpPr/>
          <p:nvPr/>
        </p:nvGrpSpPr>
        <p:grpSpPr>
          <a:xfrm>
            <a:off x="1400228" y="2221660"/>
            <a:ext cx="10479151" cy="3139200"/>
            <a:chOff x="0" y="2585803"/>
            <a:chExt cx="12192000" cy="3360295"/>
          </a:xfrm>
        </p:grpSpPr>
        <p:pic>
          <p:nvPicPr>
            <p:cNvPr id="2" name="Picture 1">
              <a:extLst>
                <a:ext uri="{FF2B5EF4-FFF2-40B4-BE49-F238E27FC236}">
                  <a16:creationId xmlns:a16="http://schemas.microsoft.com/office/drawing/2014/main" id="{B8321D4D-126C-7B47-9314-FB522ADD7A14}"/>
                </a:ext>
              </a:extLst>
            </p:cNvPr>
            <p:cNvPicPr>
              <a:picLocks noChangeAspect="1"/>
            </p:cNvPicPr>
            <p:nvPr/>
          </p:nvPicPr>
          <p:blipFill>
            <a:blip r:embed="rId3"/>
            <a:stretch>
              <a:fillRect/>
            </a:stretch>
          </p:blipFill>
          <p:spPr>
            <a:xfrm>
              <a:off x="0" y="2585803"/>
              <a:ext cx="12192000" cy="1686393"/>
            </a:xfrm>
            <a:prstGeom prst="rect">
              <a:avLst/>
            </a:prstGeom>
          </p:spPr>
        </p:pic>
        <p:pic>
          <p:nvPicPr>
            <p:cNvPr id="3" name="Picture 2">
              <a:extLst>
                <a:ext uri="{FF2B5EF4-FFF2-40B4-BE49-F238E27FC236}">
                  <a16:creationId xmlns:a16="http://schemas.microsoft.com/office/drawing/2014/main" id="{1A2E7DCA-72F2-144C-9230-3D118A67D277}"/>
                </a:ext>
              </a:extLst>
            </p:cNvPr>
            <p:cNvPicPr>
              <a:picLocks noChangeAspect="1"/>
            </p:cNvPicPr>
            <p:nvPr/>
          </p:nvPicPr>
          <p:blipFill>
            <a:blip r:embed="rId4"/>
            <a:stretch>
              <a:fillRect/>
            </a:stretch>
          </p:blipFill>
          <p:spPr>
            <a:xfrm>
              <a:off x="0" y="4272196"/>
              <a:ext cx="12192000" cy="1673902"/>
            </a:xfrm>
            <a:prstGeom prst="rect">
              <a:avLst/>
            </a:prstGeom>
          </p:spPr>
        </p:pic>
      </p:grpSp>
      <p:sp>
        <p:nvSpPr>
          <p:cNvPr id="9" name="TextBox 8">
            <a:extLst>
              <a:ext uri="{FF2B5EF4-FFF2-40B4-BE49-F238E27FC236}">
                <a16:creationId xmlns:a16="http://schemas.microsoft.com/office/drawing/2014/main" id="{23CBD211-01E8-2346-8F72-8C1A2C7B2205}"/>
              </a:ext>
            </a:extLst>
          </p:cNvPr>
          <p:cNvSpPr txBox="1"/>
          <p:nvPr/>
        </p:nvSpPr>
        <p:spPr>
          <a:xfrm>
            <a:off x="1400228" y="1604225"/>
            <a:ext cx="10479151" cy="369332"/>
          </a:xfrm>
          <a:prstGeom prst="rect">
            <a:avLst/>
          </a:prstGeom>
          <a:noFill/>
        </p:spPr>
        <p:txBody>
          <a:bodyPr wrap="none" rtlCol="0">
            <a:spAutoFit/>
          </a:bodyPr>
          <a:lstStyle/>
          <a:p>
            <a:r>
              <a:rPr lang="en-US" dirty="0"/>
              <a:t>Intake-response meta-analysis for CVD risk in the range of sodium intake 2,300-4,100 mg/day</a:t>
            </a:r>
          </a:p>
        </p:txBody>
      </p:sp>
    </p:spTree>
    <p:extLst>
      <p:ext uri="{BB962C8B-B14F-4D97-AF65-F5344CB8AC3E}">
        <p14:creationId xmlns:p14="http://schemas.microsoft.com/office/powerpoint/2010/main" val="1790511622"/>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26F19-A606-A849-816B-EA13F6C1D08F}"/>
              </a:ext>
            </a:extLst>
          </p:cNvPr>
          <p:cNvSpPr>
            <a:spLocks noGrp="1"/>
          </p:cNvSpPr>
          <p:nvPr>
            <p:ph type="title"/>
          </p:nvPr>
        </p:nvSpPr>
        <p:spPr>
          <a:xfrm>
            <a:off x="1948689" y="279053"/>
            <a:ext cx="8575076" cy="1280890"/>
          </a:xfrm>
        </p:spPr>
        <p:txBody>
          <a:bodyPr anchor="ctr">
            <a:normAutofit/>
          </a:bodyPr>
          <a:lstStyle/>
          <a:p>
            <a:pPr algn="ctr"/>
            <a:r>
              <a:rPr lang="en-US" sz="2800" b="1" dirty="0"/>
              <a:t>Controversy:</a:t>
            </a:r>
            <a:r>
              <a:rPr lang="en-US" sz="2800" dirty="0"/>
              <a:t> reducing sodium intake will increase risk of death</a:t>
            </a:r>
          </a:p>
        </p:txBody>
      </p:sp>
      <p:pic>
        <p:nvPicPr>
          <p:cNvPr id="4" name="Picture 6">
            <a:extLst>
              <a:ext uri="{FF2B5EF4-FFF2-40B4-BE49-F238E27FC236}">
                <a16:creationId xmlns:a16="http://schemas.microsoft.com/office/drawing/2014/main" id="{3BE037BF-9E5B-744A-BBBF-913160FDB3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5539" y="1666009"/>
            <a:ext cx="6440921" cy="4456239"/>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5">
            <a:extLst>
              <a:ext uri="{FF2B5EF4-FFF2-40B4-BE49-F238E27FC236}">
                <a16:creationId xmlns:a16="http://schemas.microsoft.com/office/drawing/2014/main" id="{4CE7F805-9268-E547-89AC-80193CEBE10B}"/>
              </a:ext>
            </a:extLst>
          </p:cNvPr>
          <p:cNvSpPr txBox="1">
            <a:spLocks noChangeArrowheads="1"/>
          </p:cNvSpPr>
          <p:nvPr/>
        </p:nvSpPr>
        <p:spPr bwMode="auto">
          <a:xfrm>
            <a:off x="1948689" y="6334381"/>
            <a:ext cx="39531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200" i="1" dirty="0">
                <a:latin typeface="+mj-lt"/>
              </a:rPr>
              <a:t>O’Donnell M et al. et al. NEJM 2014:371:612-23</a:t>
            </a:r>
          </a:p>
        </p:txBody>
      </p:sp>
      <p:sp>
        <p:nvSpPr>
          <p:cNvPr id="3" name="Rounded Rectangle 2">
            <a:extLst>
              <a:ext uri="{FF2B5EF4-FFF2-40B4-BE49-F238E27FC236}">
                <a16:creationId xmlns:a16="http://schemas.microsoft.com/office/drawing/2014/main" id="{A6ACD3EB-F69B-1D48-B00D-EE6F534EC8A5}"/>
              </a:ext>
            </a:extLst>
          </p:cNvPr>
          <p:cNvSpPr/>
          <p:nvPr/>
        </p:nvSpPr>
        <p:spPr>
          <a:xfrm>
            <a:off x="5268191" y="2140527"/>
            <a:ext cx="737754" cy="2732809"/>
          </a:xfrm>
          <a:prstGeom prst="roundRect">
            <a:avLst/>
          </a:prstGeom>
          <a:solidFill>
            <a:schemeClr val="accent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Left Arrow 5">
            <a:extLst>
              <a:ext uri="{FF2B5EF4-FFF2-40B4-BE49-F238E27FC236}">
                <a16:creationId xmlns:a16="http://schemas.microsoft.com/office/drawing/2014/main" id="{689F675F-0AE6-6145-A0C9-02B694391EEF}"/>
              </a:ext>
            </a:extLst>
          </p:cNvPr>
          <p:cNvSpPr/>
          <p:nvPr/>
        </p:nvSpPr>
        <p:spPr>
          <a:xfrm>
            <a:off x="5901872" y="2140527"/>
            <a:ext cx="1463431" cy="484632"/>
          </a:xfrm>
          <a:prstGeom prst="leftArrow">
            <a:avLst/>
          </a:prstGeom>
          <a:solidFill>
            <a:schemeClr val="accent1">
              <a:alpha val="104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5-10g salt/day</a:t>
            </a:r>
          </a:p>
        </p:txBody>
      </p:sp>
    </p:spTree>
    <p:extLst>
      <p:ext uri="{BB962C8B-B14F-4D97-AF65-F5344CB8AC3E}">
        <p14:creationId xmlns:p14="http://schemas.microsoft.com/office/powerpoint/2010/main" val="344433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30C8A-7DBF-FB47-B80D-497EA3D468BB}"/>
              </a:ext>
            </a:extLst>
          </p:cNvPr>
          <p:cNvSpPr>
            <a:spLocks noGrp="1"/>
          </p:cNvSpPr>
          <p:nvPr>
            <p:ph type="title"/>
          </p:nvPr>
        </p:nvSpPr>
        <p:spPr>
          <a:xfrm>
            <a:off x="984738" y="124839"/>
            <a:ext cx="10715425" cy="1280890"/>
          </a:xfrm>
        </p:spPr>
        <p:txBody>
          <a:bodyPr anchor="ctr">
            <a:normAutofit/>
          </a:bodyPr>
          <a:lstStyle/>
          <a:p>
            <a:pPr algn="ctr"/>
            <a:r>
              <a:rPr lang="en-US" sz="2800" b="1" dirty="0"/>
              <a:t>Concerns</a:t>
            </a:r>
            <a:r>
              <a:rPr lang="en-US" sz="2800" dirty="0"/>
              <a:t> about advocacy ‘against’ reducing </a:t>
            </a:r>
            <a:br>
              <a:rPr lang="en-US" sz="2800" dirty="0"/>
            </a:br>
            <a:r>
              <a:rPr lang="en-US" sz="2800" dirty="0"/>
              <a:t>dietary sodium intake.</a:t>
            </a:r>
          </a:p>
        </p:txBody>
      </p:sp>
      <p:sp>
        <p:nvSpPr>
          <p:cNvPr id="3" name="Content Placeholder 2">
            <a:extLst>
              <a:ext uri="{FF2B5EF4-FFF2-40B4-BE49-F238E27FC236}">
                <a16:creationId xmlns:a16="http://schemas.microsoft.com/office/drawing/2014/main" id="{0558038C-88DF-924E-8EA0-1EBB0D46EA8D}"/>
              </a:ext>
            </a:extLst>
          </p:cNvPr>
          <p:cNvSpPr>
            <a:spLocks noGrp="1"/>
          </p:cNvSpPr>
          <p:nvPr>
            <p:ph idx="1"/>
          </p:nvPr>
        </p:nvSpPr>
        <p:spPr>
          <a:xfrm>
            <a:off x="1730829" y="1405729"/>
            <a:ext cx="10349162" cy="5452271"/>
          </a:xfrm>
        </p:spPr>
        <p:txBody>
          <a:bodyPr>
            <a:normAutofit fontScale="92500" lnSpcReduction="10000"/>
          </a:bodyPr>
          <a:lstStyle/>
          <a:p>
            <a:pPr algn="just"/>
            <a:r>
              <a:rPr lang="en-US" sz="2400" dirty="0"/>
              <a:t>Use of inappropriate research methods and lack of rigor in research</a:t>
            </a:r>
          </a:p>
          <a:p>
            <a:pPr lvl="1"/>
            <a:r>
              <a:rPr lang="en-US" sz="1800" dirty="0"/>
              <a:t>Low-quality or inappropriate methods and research designs prone to spurious results.</a:t>
            </a:r>
          </a:p>
          <a:p>
            <a:pPr marL="457200" lvl="1" indent="0">
              <a:buNone/>
            </a:pPr>
            <a:endParaRPr lang="en-US" sz="1800" dirty="0"/>
          </a:p>
          <a:p>
            <a:pPr lvl="1"/>
            <a:endParaRPr lang="en-US" sz="1800" dirty="0"/>
          </a:p>
          <a:p>
            <a:pPr lvl="1"/>
            <a:endParaRPr lang="en-US" sz="1800" dirty="0"/>
          </a:p>
          <a:p>
            <a:pPr lvl="1"/>
            <a:endParaRPr lang="en-US" sz="1800" dirty="0"/>
          </a:p>
          <a:p>
            <a:pPr lvl="1"/>
            <a:endParaRPr lang="en-US" sz="1800" dirty="0"/>
          </a:p>
          <a:p>
            <a:pPr lvl="1"/>
            <a:endParaRPr lang="en-US" sz="1800" dirty="0"/>
          </a:p>
          <a:p>
            <a:pPr lvl="1"/>
            <a:endParaRPr lang="en-US" sz="1800" dirty="0"/>
          </a:p>
          <a:p>
            <a:pPr lvl="1"/>
            <a:endParaRPr lang="en-US" sz="1800" dirty="0"/>
          </a:p>
          <a:p>
            <a:pPr lvl="1"/>
            <a:endParaRPr lang="en-US" sz="1800" dirty="0"/>
          </a:p>
          <a:p>
            <a:pPr lvl="1"/>
            <a:endParaRPr lang="en-US" sz="1800" dirty="0"/>
          </a:p>
          <a:p>
            <a:pPr lvl="1"/>
            <a:r>
              <a:rPr lang="en-US" sz="1800" u="sng" dirty="0"/>
              <a:t>Example</a:t>
            </a:r>
            <a:r>
              <a:rPr lang="en-US" sz="1800" dirty="0"/>
              <a:t>: the use of formulas to estimate sodium excretion (as measure of intake) from spot urine collections produces biased estimates that alter the relation between sodium and outcomes </a:t>
            </a:r>
            <a:r>
              <a:rPr lang="en-US" sz="1800" i="1" dirty="0"/>
              <a:t>(He FJ et al. Int J Epidemiol 2018; </a:t>
            </a:r>
            <a:r>
              <a:rPr lang="en-GB" sz="1800" i="1" dirty="0"/>
              <a:t>47: 1784-95).</a:t>
            </a:r>
            <a:endParaRPr lang="en-US" sz="1800" i="1" dirty="0"/>
          </a:p>
          <a:p>
            <a:pPr lvl="1"/>
            <a:endParaRPr lang="en-US" sz="1800" dirty="0"/>
          </a:p>
          <a:p>
            <a:pPr lvl="1"/>
            <a:endParaRPr lang="en-US" sz="1800" dirty="0"/>
          </a:p>
        </p:txBody>
      </p:sp>
      <p:pic>
        <p:nvPicPr>
          <p:cNvPr id="9" name="Picture 8" descr="Diagram&#10;&#10;Description automatically generated">
            <a:extLst>
              <a:ext uri="{FF2B5EF4-FFF2-40B4-BE49-F238E27FC236}">
                <a16:creationId xmlns:a16="http://schemas.microsoft.com/office/drawing/2014/main" id="{4827CD9F-2093-894F-9B07-3B147C689322}"/>
              </a:ext>
            </a:extLst>
          </p:cNvPr>
          <p:cNvPicPr>
            <a:picLocks noChangeAspect="1"/>
          </p:cNvPicPr>
          <p:nvPr/>
        </p:nvPicPr>
        <p:blipFill>
          <a:blip r:embed="rId2"/>
          <a:stretch>
            <a:fillRect/>
          </a:stretch>
        </p:blipFill>
        <p:spPr>
          <a:xfrm>
            <a:off x="2301424" y="2316923"/>
            <a:ext cx="8082052" cy="3304161"/>
          </a:xfrm>
          <a:prstGeom prst="rect">
            <a:avLst/>
          </a:prstGeom>
        </p:spPr>
      </p:pic>
    </p:spTree>
    <p:extLst>
      <p:ext uri="{BB962C8B-B14F-4D97-AF65-F5344CB8AC3E}">
        <p14:creationId xmlns:p14="http://schemas.microsoft.com/office/powerpoint/2010/main" val="105559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17ADFD2-0008-5F4A-89D2-2276442102C0}"/>
              </a:ext>
            </a:extLst>
          </p:cNvPr>
          <p:cNvSpPr>
            <a:spLocks noGrp="1"/>
          </p:cNvSpPr>
          <p:nvPr>
            <p:ph type="title"/>
          </p:nvPr>
        </p:nvSpPr>
        <p:spPr>
          <a:xfrm>
            <a:off x="1167618" y="306333"/>
            <a:ext cx="10715425" cy="1280890"/>
          </a:xfrm>
        </p:spPr>
        <p:txBody>
          <a:bodyPr anchor="ctr">
            <a:normAutofit/>
          </a:bodyPr>
          <a:lstStyle/>
          <a:p>
            <a:pPr algn="ctr"/>
            <a:r>
              <a:rPr lang="en-US" sz="2800" b="1" dirty="0"/>
              <a:t>Concerns</a:t>
            </a:r>
            <a:r>
              <a:rPr lang="en-US" sz="2800" dirty="0"/>
              <a:t> about advocacy ‘against’ reducing </a:t>
            </a:r>
            <a:br>
              <a:rPr lang="en-US" sz="2800" dirty="0"/>
            </a:br>
            <a:r>
              <a:rPr lang="en-US" sz="2800" dirty="0"/>
              <a:t>dietary sodium intake.</a:t>
            </a:r>
          </a:p>
        </p:txBody>
      </p:sp>
      <p:sp>
        <p:nvSpPr>
          <p:cNvPr id="5" name="Content Placeholder 2">
            <a:extLst>
              <a:ext uri="{FF2B5EF4-FFF2-40B4-BE49-F238E27FC236}">
                <a16:creationId xmlns:a16="http://schemas.microsoft.com/office/drawing/2014/main" id="{CF872133-FE4D-114E-8CA0-5854B38336AF}"/>
              </a:ext>
            </a:extLst>
          </p:cNvPr>
          <p:cNvSpPr txBox="1">
            <a:spLocks/>
          </p:cNvSpPr>
          <p:nvPr/>
        </p:nvSpPr>
        <p:spPr>
          <a:xfrm>
            <a:off x="1167618" y="1587223"/>
            <a:ext cx="10353822" cy="142326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lnSpc>
                <a:spcPct val="120000"/>
              </a:lnSpc>
            </a:pPr>
            <a:r>
              <a:rPr lang="en-US" sz="2000" dirty="0"/>
              <a:t>Nevertheless, studies of low quality are numerous and often in high-impact journals, bypassing critical reviews, even featuring Editorials by dissenting scientists with known (often undeclared) </a:t>
            </a:r>
            <a:r>
              <a:rPr lang="en-US" sz="2000" dirty="0" err="1"/>
              <a:t>CoI</a:t>
            </a:r>
            <a:r>
              <a:rPr lang="en-US" sz="2000" dirty="0"/>
              <a:t>.</a:t>
            </a:r>
          </a:p>
        </p:txBody>
      </p:sp>
      <p:grpSp>
        <p:nvGrpSpPr>
          <p:cNvPr id="9" name="Group 8">
            <a:extLst>
              <a:ext uri="{FF2B5EF4-FFF2-40B4-BE49-F238E27FC236}">
                <a16:creationId xmlns:a16="http://schemas.microsoft.com/office/drawing/2014/main" id="{1AA30C74-4902-1B4A-AEAD-0A1908CF207B}"/>
              </a:ext>
            </a:extLst>
          </p:cNvPr>
          <p:cNvGrpSpPr/>
          <p:nvPr/>
        </p:nvGrpSpPr>
        <p:grpSpPr>
          <a:xfrm>
            <a:off x="1451352" y="4633991"/>
            <a:ext cx="2647119" cy="1288607"/>
            <a:chOff x="1451352" y="4633992"/>
            <a:chExt cx="4025372" cy="2238462"/>
          </a:xfrm>
        </p:grpSpPr>
        <p:pic>
          <p:nvPicPr>
            <p:cNvPr id="7" name="Picture 6" descr="Graphical user interface, text&#10;&#10;Description automatically generated">
              <a:extLst>
                <a:ext uri="{FF2B5EF4-FFF2-40B4-BE49-F238E27FC236}">
                  <a16:creationId xmlns:a16="http://schemas.microsoft.com/office/drawing/2014/main" id="{E0A6BA1B-E120-EB4A-962F-6D64DFC1DE7B}"/>
                </a:ext>
              </a:extLst>
            </p:cNvPr>
            <p:cNvPicPr>
              <a:picLocks noChangeAspect="1"/>
            </p:cNvPicPr>
            <p:nvPr/>
          </p:nvPicPr>
          <p:blipFill>
            <a:blip r:embed="rId2"/>
            <a:stretch>
              <a:fillRect/>
            </a:stretch>
          </p:blipFill>
          <p:spPr>
            <a:xfrm>
              <a:off x="1451352" y="4633992"/>
              <a:ext cx="4025372" cy="1919793"/>
            </a:xfrm>
            <a:prstGeom prst="rect">
              <a:avLst/>
            </a:prstGeom>
          </p:spPr>
        </p:pic>
        <p:sp>
          <p:nvSpPr>
            <p:cNvPr id="8" name="Rectangle 7">
              <a:extLst>
                <a:ext uri="{FF2B5EF4-FFF2-40B4-BE49-F238E27FC236}">
                  <a16:creationId xmlns:a16="http://schemas.microsoft.com/office/drawing/2014/main" id="{0E0FDD08-CC12-4D48-AF87-8A6DDA898CF8}"/>
                </a:ext>
              </a:extLst>
            </p:cNvPr>
            <p:cNvSpPr/>
            <p:nvPr/>
          </p:nvSpPr>
          <p:spPr>
            <a:xfrm>
              <a:off x="2819890" y="6551667"/>
              <a:ext cx="2656834" cy="320787"/>
            </a:xfrm>
            <a:prstGeom prst="rect">
              <a:avLst/>
            </a:prstGeom>
          </p:spPr>
          <p:txBody>
            <a:bodyPr wrap="square">
              <a:spAutoFit/>
            </a:bodyPr>
            <a:lstStyle/>
            <a:p>
              <a:r>
                <a:rPr lang="en-GB" sz="600" dirty="0">
                  <a:solidFill>
                    <a:srgbClr val="231F20"/>
                  </a:solidFill>
                  <a:latin typeface="Helvetica" pitchFamily="2" charset="0"/>
                </a:rPr>
                <a:t>JAMA, </a:t>
              </a:r>
              <a:r>
                <a:rPr lang="en-GB" sz="600" dirty="0">
                  <a:solidFill>
                    <a:srgbClr val="231F20"/>
                  </a:solidFill>
                  <a:latin typeface="Times" pitchFamily="2" charset="0"/>
                </a:rPr>
                <a:t>November 23/30, 2011—Vol 306, No. 20</a:t>
              </a:r>
              <a:endParaRPr lang="en-GB" sz="600" dirty="0">
                <a:solidFill>
                  <a:srgbClr val="231F20"/>
                </a:solidFill>
                <a:effectLst/>
                <a:latin typeface="Times" pitchFamily="2" charset="0"/>
              </a:endParaRPr>
            </a:p>
          </p:txBody>
        </p:sp>
      </p:grpSp>
      <p:pic>
        <p:nvPicPr>
          <p:cNvPr id="11" name="Picture 10" descr="Graphical user interface, text, application, email&#10;&#10;Description automatically generated">
            <a:extLst>
              <a:ext uri="{FF2B5EF4-FFF2-40B4-BE49-F238E27FC236}">
                <a16:creationId xmlns:a16="http://schemas.microsoft.com/office/drawing/2014/main" id="{4528CBDF-EC85-874B-B294-03B82350E013}"/>
              </a:ext>
            </a:extLst>
          </p:cNvPr>
          <p:cNvPicPr>
            <a:picLocks noChangeAspect="1"/>
          </p:cNvPicPr>
          <p:nvPr/>
        </p:nvPicPr>
        <p:blipFill>
          <a:blip r:embed="rId3"/>
          <a:stretch>
            <a:fillRect/>
          </a:stretch>
        </p:blipFill>
        <p:spPr>
          <a:xfrm>
            <a:off x="1472309" y="2952386"/>
            <a:ext cx="2653452" cy="1105160"/>
          </a:xfrm>
          <a:prstGeom prst="rect">
            <a:avLst/>
          </a:prstGeom>
        </p:spPr>
      </p:pic>
      <p:pic>
        <p:nvPicPr>
          <p:cNvPr id="13" name="Picture 12" descr="Graphical user interface, text, application, email&#10;&#10;Description automatically generated">
            <a:extLst>
              <a:ext uri="{FF2B5EF4-FFF2-40B4-BE49-F238E27FC236}">
                <a16:creationId xmlns:a16="http://schemas.microsoft.com/office/drawing/2014/main" id="{EBE37E0A-FFC0-8E4C-A759-FE3E852CE778}"/>
              </a:ext>
            </a:extLst>
          </p:cNvPr>
          <p:cNvPicPr>
            <a:picLocks noChangeAspect="1"/>
          </p:cNvPicPr>
          <p:nvPr/>
        </p:nvPicPr>
        <p:blipFill>
          <a:blip r:embed="rId4"/>
          <a:stretch>
            <a:fillRect/>
          </a:stretch>
        </p:blipFill>
        <p:spPr>
          <a:xfrm>
            <a:off x="4219069" y="2974165"/>
            <a:ext cx="2647119" cy="1317211"/>
          </a:xfrm>
          <a:prstGeom prst="rect">
            <a:avLst/>
          </a:prstGeom>
        </p:spPr>
      </p:pic>
      <p:grpSp>
        <p:nvGrpSpPr>
          <p:cNvPr id="17" name="Group 16">
            <a:extLst>
              <a:ext uri="{FF2B5EF4-FFF2-40B4-BE49-F238E27FC236}">
                <a16:creationId xmlns:a16="http://schemas.microsoft.com/office/drawing/2014/main" id="{2C3A363E-61CA-EA4D-B876-DA65C4E8ED5A}"/>
              </a:ext>
            </a:extLst>
          </p:cNvPr>
          <p:cNvGrpSpPr/>
          <p:nvPr/>
        </p:nvGrpSpPr>
        <p:grpSpPr>
          <a:xfrm>
            <a:off x="6764588" y="4633991"/>
            <a:ext cx="2997479" cy="983608"/>
            <a:chOff x="611011" y="1540424"/>
            <a:chExt cx="11645900" cy="3556000"/>
          </a:xfrm>
        </p:grpSpPr>
        <p:pic>
          <p:nvPicPr>
            <p:cNvPr id="15" name="Picture 14" descr="Text, letter&#10;&#10;Description automatically generated">
              <a:extLst>
                <a:ext uri="{FF2B5EF4-FFF2-40B4-BE49-F238E27FC236}">
                  <a16:creationId xmlns:a16="http://schemas.microsoft.com/office/drawing/2014/main" id="{A12D77AE-6AC5-5C4E-9C09-8584714813F4}"/>
                </a:ext>
              </a:extLst>
            </p:cNvPr>
            <p:cNvPicPr>
              <a:picLocks noChangeAspect="1"/>
            </p:cNvPicPr>
            <p:nvPr/>
          </p:nvPicPr>
          <p:blipFill>
            <a:blip r:embed="rId5"/>
            <a:stretch>
              <a:fillRect/>
            </a:stretch>
          </p:blipFill>
          <p:spPr>
            <a:xfrm>
              <a:off x="611011" y="1540424"/>
              <a:ext cx="11645900" cy="3556000"/>
            </a:xfrm>
            <a:prstGeom prst="rect">
              <a:avLst/>
            </a:prstGeom>
          </p:spPr>
        </p:pic>
        <p:sp>
          <p:nvSpPr>
            <p:cNvPr id="16" name="Rectangle 15">
              <a:extLst>
                <a:ext uri="{FF2B5EF4-FFF2-40B4-BE49-F238E27FC236}">
                  <a16:creationId xmlns:a16="http://schemas.microsoft.com/office/drawing/2014/main" id="{786C1058-34EE-3441-81E5-2BE4ABB7DD25}"/>
                </a:ext>
              </a:extLst>
            </p:cNvPr>
            <p:cNvSpPr/>
            <p:nvPr/>
          </p:nvSpPr>
          <p:spPr>
            <a:xfrm>
              <a:off x="5307289" y="4613393"/>
              <a:ext cx="4548514" cy="483031"/>
            </a:xfrm>
            <a:prstGeom prst="rect">
              <a:avLst/>
            </a:prstGeom>
          </p:spPr>
          <p:txBody>
            <a:bodyPr wrap="none">
              <a:spAutoFit/>
            </a:bodyPr>
            <a:lstStyle/>
            <a:p>
              <a:r>
                <a:rPr lang="en-GB" sz="600" dirty="0">
                  <a:latin typeface="Helvetica" pitchFamily="2" charset="0"/>
                </a:rPr>
                <a:t>Journal of Hypertension 2021, 39:484–493</a:t>
              </a:r>
              <a:endParaRPr lang="en-GB" sz="600" dirty="0">
                <a:effectLst/>
                <a:latin typeface="Helvetica" pitchFamily="2" charset="0"/>
              </a:endParaRPr>
            </a:p>
          </p:txBody>
        </p:sp>
      </p:grpSp>
      <p:pic>
        <p:nvPicPr>
          <p:cNvPr id="19" name="Picture 18" descr="Graphical user interface, text, application, email&#10;&#10;Description automatically generated">
            <a:extLst>
              <a:ext uri="{FF2B5EF4-FFF2-40B4-BE49-F238E27FC236}">
                <a16:creationId xmlns:a16="http://schemas.microsoft.com/office/drawing/2014/main" id="{8C5C59D3-8F2E-2048-A68B-F5038D8D0F98}"/>
              </a:ext>
            </a:extLst>
          </p:cNvPr>
          <p:cNvPicPr>
            <a:picLocks noChangeAspect="1"/>
          </p:cNvPicPr>
          <p:nvPr/>
        </p:nvPicPr>
        <p:blipFill>
          <a:blip r:embed="rId6"/>
          <a:stretch>
            <a:fillRect/>
          </a:stretch>
        </p:blipFill>
        <p:spPr>
          <a:xfrm>
            <a:off x="9373125" y="2999649"/>
            <a:ext cx="2619829" cy="983607"/>
          </a:xfrm>
          <a:prstGeom prst="rect">
            <a:avLst/>
          </a:prstGeom>
        </p:spPr>
      </p:pic>
      <p:grpSp>
        <p:nvGrpSpPr>
          <p:cNvPr id="23" name="Group 22">
            <a:extLst>
              <a:ext uri="{FF2B5EF4-FFF2-40B4-BE49-F238E27FC236}">
                <a16:creationId xmlns:a16="http://schemas.microsoft.com/office/drawing/2014/main" id="{87A271E0-D29A-8B44-9E1D-0DB10BE8A444}"/>
              </a:ext>
            </a:extLst>
          </p:cNvPr>
          <p:cNvGrpSpPr/>
          <p:nvPr/>
        </p:nvGrpSpPr>
        <p:grpSpPr>
          <a:xfrm>
            <a:off x="4205010" y="4633991"/>
            <a:ext cx="2320320" cy="1441561"/>
            <a:chOff x="3098800" y="1454150"/>
            <a:chExt cx="5994400" cy="4322568"/>
          </a:xfrm>
        </p:grpSpPr>
        <p:pic>
          <p:nvPicPr>
            <p:cNvPr id="21" name="Picture 20" descr="Text&#10;&#10;Description automatically generated">
              <a:extLst>
                <a:ext uri="{FF2B5EF4-FFF2-40B4-BE49-F238E27FC236}">
                  <a16:creationId xmlns:a16="http://schemas.microsoft.com/office/drawing/2014/main" id="{799C1515-13AF-7D49-8BD8-CDB9A7542271}"/>
                </a:ext>
              </a:extLst>
            </p:cNvPr>
            <p:cNvPicPr>
              <a:picLocks noChangeAspect="1"/>
            </p:cNvPicPr>
            <p:nvPr/>
          </p:nvPicPr>
          <p:blipFill>
            <a:blip r:embed="rId7"/>
            <a:stretch>
              <a:fillRect/>
            </a:stretch>
          </p:blipFill>
          <p:spPr>
            <a:xfrm>
              <a:off x="3098800" y="1454150"/>
              <a:ext cx="5994400" cy="3949700"/>
            </a:xfrm>
            <a:prstGeom prst="rect">
              <a:avLst/>
            </a:prstGeom>
          </p:spPr>
        </p:pic>
        <p:sp>
          <p:nvSpPr>
            <p:cNvPr id="22" name="Rectangle 21">
              <a:extLst>
                <a:ext uri="{FF2B5EF4-FFF2-40B4-BE49-F238E27FC236}">
                  <a16:creationId xmlns:a16="http://schemas.microsoft.com/office/drawing/2014/main" id="{2EC96831-B86A-194D-8E11-A26C47A41D47}"/>
                </a:ext>
              </a:extLst>
            </p:cNvPr>
            <p:cNvSpPr/>
            <p:nvPr/>
          </p:nvSpPr>
          <p:spPr>
            <a:xfrm>
              <a:off x="5791790" y="5222991"/>
              <a:ext cx="3301410" cy="553727"/>
            </a:xfrm>
            <a:prstGeom prst="rect">
              <a:avLst/>
            </a:prstGeom>
          </p:spPr>
          <p:txBody>
            <a:bodyPr wrap="none">
              <a:spAutoFit/>
            </a:bodyPr>
            <a:lstStyle/>
            <a:p>
              <a:r>
                <a:rPr lang="en-GB" sz="600" dirty="0"/>
                <a:t>N </a:t>
              </a:r>
              <a:r>
                <a:rPr lang="en-GB" sz="600" dirty="0" err="1"/>
                <a:t>Engl</a:t>
              </a:r>
              <a:r>
                <a:rPr lang="en-GB" sz="600" dirty="0"/>
                <a:t> J Med 2014;371:612-23</a:t>
              </a:r>
              <a:endParaRPr lang="en-US" sz="600" dirty="0"/>
            </a:p>
          </p:txBody>
        </p:sp>
      </p:grpSp>
      <p:pic>
        <p:nvPicPr>
          <p:cNvPr id="25" name="Picture 24" descr="Graphical user interface, text, application, email&#10;&#10;Description automatically generated">
            <a:extLst>
              <a:ext uri="{FF2B5EF4-FFF2-40B4-BE49-F238E27FC236}">
                <a16:creationId xmlns:a16="http://schemas.microsoft.com/office/drawing/2014/main" id="{9664ABF4-6CC6-3244-8585-C28D10197AF5}"/>
              </a:ext>
            </a:extLst>
          </p:cNvPr>
          <p:cNvPicPr>
            <a:picLocks noChangeAspect="1"/>
          </p:cNvPicPr>
          <p:nvPr/>
        </p:nvPicPr>
        <p:blipFill>
          <a:blip r:embed="rId8"/>
          <a:stretch>
            <a:fillRect/>
          </a:stretch>
        </p:blipFill>
        <p:spPr>
          <a:xfrm>
            <a:off x="6959496" y="2998216"/>
            <a:ext cx="2320321" cy="857796"/>
          </a:xfrm>
          <a:prstGeom prst="rect">
            <a:avLst/>
          </a:prstGeom>
        </p:spPr>
      </p:pic>
      <p:grpSp>
        <p:nvGrpSpPr>
          <p:cNvPr id="30" name="Group 29">
            <a:extLst>
              <a:ext uri="{FF2B5EF4-FFF2-40B4-BE49-F238E27FC236}">
                <a16:creationId xmlns:a16="http://schemas.microsoft.com/office/drawing/2014/main" id="{674FA9AF-9251-0646-9AEA-10E6A84E2C80}"/>
              </a:ext>
            </a:extLst>
          </p:cNvPr>
          <p:cNvGrpSpPr/>
          <p:nvPr/>
        </p:nvGrpSpPr>
        <p:grpSpPr>
          <a:xfrm>
            <a:off x="9762067" y="4633991"/>
            <a:ext cx="2120976" cy="1044327"/>
            <a:chOff x="9762067" y="4633991"/>
            <a:chExt cx="2120976" cy="1044327"/>
          </a:xfrm>
        </p:grpSpPr>
        <p:pic>
          <p:nvPicPr>
            <p:cNvPr id="27" name="Picture 26" descr="Graphical user interface, text&#10;&#10;Description automatically generated">
              <a:extLst>
                <a:ext uri="{FF2B5EF4-FFF2-40B4-BE49-F238E27FC236}">
                  <a16:creationId xmlns:a16="http://schemas.microsoft.com/office/drawing/2014/main" id="{93B37F9D-7B5B-6448-9DF6-4EA39D924600}"/>
                </a:ext>
              </a:extLst>
            </p:cNvPr>
            <p:cNvPicPr>
              <a:picLocks noChangeAspect="1"/>
            </p:cNvPicPr>
            <p:nvPr/>
          </p:nvPicPr>
          <p:blipFill>
            <a:blip r:embed="rId9"/>
            <a:stretch>
              <a:fillRect/>
            </a:stretch>
          </p:blipFill>
          <p:spPr>
            <a:xfrm>
              <a:off x="9762067" y="4633991"/>
              <a:ext cx="1959428" cy="847868"/>
            </a:xfrm>
            <a:prstGeom prst="rect">
              <a:avLst/>
            </a:prstGeom>
          </p:spPr>
        </p:pic>
        <p:sp>
          <p:nvSpPr>
            <p:cNvPr id="29" name="TextBox 28">
              <a:extLst>
                <a:ext uri="{FF2B5EF4-FFF2-40B4-BE49-F238E27FC236}">
                  <a16:creationId xmlns:a16="http://schemas.microsoft.com/office/drawing/2014/main" id="{D2CF8799-9D19-D948-96A1-16E857D439FB}"/>
                </a:ext>
              </a:extLst>
            </p:cNvPr>
            <p:cNvSpPr txBox="1"/>
            <p:nvPr/>
          </p:nvSpPr>
          <p:spPr>
            <a:xfrm>
              <a:off x="10222011" y="5493652"/>
              <a:ext cx="1661032" cy="184666"/>
            </a:xfrm>
            <a:prstGeom prst="rect">
              <a:avLst/>
            </a:prstGeom>
            <a:noFill/>
          </p:spPr>
          <p:txBody>
            <a:bodyPr wrap="none" rtlCol="0">
              <a:spAutoFit/>
            </a:bodyPr>
            <a:lstStyle/>
            <a:p>
              <a:r>
                <a:rPr lang="en-US" sz="600" dirty="0"/>
                <a:t>JAMA, Feb 3, 2010 – vol.303, No.5, 448-9</a:t>
              </a:r>
            </a:p>
          </p:txBody>
        </p:sp>
      </p:grpSp>
    </p:spTree>
    <p:extLst>
      <p:ext uri="{BB962C8B-B14F-4D97-AF65-F5344CB8AC3E}">
        <p14:creationId xmlns:p14="http://schemas.microsoft.com/office/powerpoint/2010/main" val="174446440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651</TotalTime>
  <Words>1584</Words>
  <Application>Microsoft Macintosh PowerPoint</Application>
  <PresentationFormat>Widescreen</PresentationFormat>
  <Paragraphs>105</Paragraphs>
  <Slides>15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Century Gothic</vt:lpstr>
      <vt:lpstr>Helvetica</vt:lpstr>
      <vt:lpstr>Times</vt:lpstr>
      <vt:lpstr>Wingdings 3</vt:lpstr>
      <vt:lpstr>Wisp</vt:lpstr>
      <vt:lpstr>Non-scientific threats to public health policies</vt:lpstr>
      <vt:lpstr>Declarations</vt:lpstr>
      <vt:lpstr>Background</vt:lpstr>
      <vt:lpstr>Consensus: A reduction in sodium intake lowers BP</vt:lpstr>
      <vt:lpstr>PowerPoint Presentation</vt:lpstr>
      <vt:lpstr>PowerPoint Presentation</vt:lpstr>
      <vt:lpstr>Controversy: reducing sodium intake will increase risk of death</vt:lpstr>
      <vt:lpstr>Concerns about advocacy ‘against’ reducing  dietary sodium intake.</vt:lpstr>
      <vt:lpstr>Concerns about advocacy ‘against’ reducing  dietary sodium intake.</vt:lpstr>
      <vt:lpstr>Concerns about advocacy ‘against’ reducing  dietary sodium intake.</vt:lpstr>
      <vt:lpstr>Concerns about advocacy ‘against’ reducing  dietary sodium intake.</vt:lpstr>
      <vt:lpstr>Concerns about advocacy ‘against’ reducing  dietary sodium intake.</vt:lpstr>
      <vt:lpstr>Action to support evidence-based dietary sodium public policies</vt:lpstr>
      <vt:lpstr>Conclusions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Non-scientific threats to public health policies</dc:title>
  <dc:creator>Cappuccio, Francesco</dc:creator>
  <cp:lastModifiedBy>Cappuccio, Francesco</cp:lastModifiedBy>
  <cp:revision>103</cp:revision>
  <cp:lastPrinted>2021-07-25T14:44:33Z</cp:lastPrinted>
  <dcterms:created xsi:type="dcterms:W3CDTF">2021-07-08T11:46:54Z</dcterms:created>
  <dcterms:modified xsi:type="dcterms:W3CDTF">2021-07-25T15:02:21Z</dcterms:modified>
</cp:coreProperties>
</file>