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notesSlides/notesSlide18.xml" ContentType="application/vnd.openxmlformats-officedocument.presentationml.notesSlide+xml"/>
  <Override PartName="/ppt/charts/chart3.xml" ContentType="application/vnd.openxmlformats-officedocument.drawingml.chart+xml"/>
  <Override PartName="/ppt/drawings/drawing1.xml" ContentType="application/vnd.openxmlformats-officedocument.drawingml.chartshape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4" r:id="rId1"/>
  </p:sldMasterIdLst>
  <p:notesMasterIdLst>
    <p:notesMasterId r:id="rId48"/>
  </p:notesMasterIdLst>
  <p:handoutMasterIdLst>
    <p:handoutMasterId r:id="rId49"/>
  </p:handoutMasterIdLst>
  <p:sldIdLst>
    <p:sldId id="908" r:id="rId2"/>
    <p:sldId id="965" r:id="rId3"/>
    <p:sldId id="983" r:id="rId4"/>
    <p:sldId id="264" r:id="rId5"/>
    <p:sldId id="265" r:id="rId6"/>
    <p:sldId id="419" r:id="rId7"/>
    <p:sldId id="957" r:id="rId8"/>
    <p:sldId id="1044" r:id="rId9"/>
    <p:sldId id="1023" r:id="rId10"/>
    <p:sldId id="966" r:id="rId11"/>
    <p:sldId id="1002" r:id="rId12"/>
    <p:sldId id="299" r:id="rId13"/>
    <p:sldId id="974" r:id="rId14"/>
    <p:sldId id="1003" r:id="rId15"/>
    <p:sldId id="976" r:id="rId16"/>
    <p:sldId id="1005" r:id="rId17"/>
    <p:sldId id="967" r:id="rId18"/>
    <p:sldId id="1004" r:id="rId19"/>
    <p:sldId id="978" r:id="rId20"/>
    <p:sldId id="968" r:id="rId21"/>
    <p:sldId id="1006" r:id="rId22"/>
    <p:sldId id="1007" r:id="rId23"/>
    <p:sldId id="982" r:id="rId24"/>
    <p:sldId id="987" r:id="rId25"/>
    <p:sldId id="988" r:id="rId26"/>
    <p:sldId id="989" r:id="rId27"/>
    <p:sldId id="1021" r:id="rId28"/>
    <p:sldId id="994" r:id="rId29"/>
    <p:sldId id="1020" r:id="rId30"/>
    <p:sldId id="325" r:id="rId31"/>
    <p:sldId id="327" r:id="rId32"/>
    <p:sldId id="1046" r:id="rId33"/>
    <p:sldId id="369" r:id="rId34"/>
    <p:sldId id="375" r:id="rId35"/>
    <p:sldId id="377" r:id="rId36"/>
    <p:sldId id="257" r:id="rId37"/>
    <p:sldId id="263" r:id="rId38"/>
    <p:sldId id="1043" r:id="rId39"/>
    <p:sldId id="996" r:id="rId40"/>
    <p:sldId id="995" r:id="rId41"/>
    <p:sldId id="1000" r:id="rId42"/>
    <p:sldId id="1017" r:id="rId43"/>
    <p:sldId id="1024" r:id="rId44"/>
    <p:sldId id="1025" r:id="rId45"/>
    <p:sldId id="970" r:id="rId46"/>
    <p:sldId id="1041" r:id="rId4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43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FF0000"/>
    <a:srgbClr val="009999"/>
    <a:srgbClr val="000000"/>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8" autoAdjust="0"/>
    <p:restoredTop sz="95741" autoAdjust="0"/>
  </p:normalViewPr>
  <p:slideViewPr>
    <p:cSldViewPr>
      <p:cViewPr varScale="1">
        <p:scale>
          <a:sx n="100" d="100"/>
          <a:sy n="100" d="100"/>
        </p:scale>
        <p:origin x="1840" y="168"/>
      </p:cViewPr>
      <p:guideLst>
        <p:guide orient="horz" pos="2160"/>
        <p:guide pos="431"/>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Chart%202%20in%20Microsoft%20Office%20PowerPoint"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UK Biobank (2006-10)</c:v>
                </c:pt>
              </c:strCache>
            </c:strRef>
          </c:tx>
          <c:spPr>
            <a:solidFill>
              <a:schemeClr val="accent3">
                <a:lumMod val="75000"/>
                <a:alpha val="70000"/>
              </a:schemeClr>
            </a:solidFill>
            <a:ln>
              <a:noFill/>
            </a:ln>
            <a:effectLst/>
          </c:spPr>
          <c:invertIfNegative val="0"/>
          <c:cat>
            <c:strRef>
              <c:f>Sheet1!$A$2:$A$5</c:f>
              <c:strCache>
                <c:ptCount val="4"/>
                <c:pt idx="0">
                  <c:v>Hypertensives*</c:v>
                </c:pt>
                <c:pt idx="1">
                  <c:v>Aware</c:v>
                </c:pt>
                <c:pt idx="2">
                  <c:v>Treated</c:v>
                </c:pt>
                <c:pt idx="3">
                  <c:v>Controlled**</c:v>
                </c:pt>
              </c:strCache>
            </c:strRef>
          </c:cat>
          <c:val>
            <c:numRef>
              <c:f>Sheet1!$B$2:$B$5</c:f>
              <c:numCache>
                <c:formatCode>General</c:formatCode>
                <c:ptCount val="4"/>
                <c:pt idx="0">
                  <c:v>100</c:v>
                </c:pt>
                <c:pt idx="1">
                  <c:v>55.2</c:v>
                </c:pt>
                <c:pt idx="2">
                  <c:v>40.4</c:v>
                </c:pt>
                <c:pt idx="3">
                  <c:v>15.4</c:v>
                </c:pt>
              </c:numCache>
            </c:numRef>
          </c:val>
          <c:extLst>
            <c:ext xmlns:c16="http://schemas.microsoft.com/office/drawing/2014/chart" uri="{C3380CC4-5D6E-409C-BE32-E72D297353CC}">
              <c16:uniqueId val="{00000000-483F-D34F-8951-DA9D2EEB3F44}"/>
            </c:ext>
          </c:extLst>
        </c:ser>
        <c:ser>
          <c:idx val="1"/>
          <c:order val="1"/>
          <c:tx>
            <c:strRef>
              <c:f>Sheet1!$C$1</c:f>
              <c:strCache>
                <c:ptCount val="1"/>
                <c:pt idx="0">
                  <c:v>NCD-RisC UK (2016) - Men</c:v>
                </c:pt>
              </c:strCache>
            </c:strRef>
          </c:tx>
          <c:spPr>
            <a:solidFill>
              <a:schemeClr val="tx2">
                <a:lumMod val="60000"/>
                <a:lumOff val="40000"/>
                <a:alpha val="70000"/>
              </a:schemeClr>
            </a:solidFill>
            <a:ln>
              <a:noFill/>
            </a:ln>
            <a:effectLst/>
          </c:spPr>
          <c:invertIfNegative val="0"/>
          <c:cat>
            <c:strRef>
              <c:f>Sheet1!$A$2:$A$5</c:f>
              <c:strCache>
                <c:ptCount val="4"/>
                <c:pt idx="0">
                  <c:v>Hypertensives*</c:v>
                </c:pt>
                <c:pt idx="1">
                  <c:v>Aware</c:v>
                </c:pt>
                <c:pt idx="2">
                  <c:v>Treated</c:v>
                </c:pt>
                <c:pt idx="3">
                  <c:v>Controlled**</c:v>
                </c:pt>
              </c:strCache>
            </c:strRef>
          </c:cat>
          <c:val>
            <c:numRef>
              <c:f>Sheet1!$C$2:$C$5</c:f>
              <c:numCache>
                <c:formatCode>General</c:formatCode>
                <c:ptCount val="4"/>
                <c:pt idx="0">
                  <c:v>100</c:v>
                </c:pt>
                <c:pt idx="1">
                  <c:v>67</c:v>
                </c:pt>
                <c:pt idx="2">
                  <c:v>55</c:v>
                </c:pt>
                <c:pt idx="3">
                  <c:v>37</c:v>
                </c:pt>
              </c:numCache>
            </c:numRef>
          </c:val>
          <c:extLst>
            <c:ext xmlns:c16="http://schemas.microsoft.com/office/drawing/2014/chart" uri="{C3380CC4-5D6E-409C-BE32-E72D297353CC}">
              <c16:uniqueId val="{00000007-483F-D34F-8951-DA9D2EEB3F44}"/>
            </c:ext>
          </c:extLst>
        </c:ser>
        <c:ser>
          <c:idx val="2"/>
          <c:order val="2"/>
          <c:tx>
            <c:strRef>
              <c:f>Sheet1!$D$1</c:f>
              <c:strCache>
                <c:ptCount val="1"/>
                <c:pt idx="0">
                  <c:v>NCD-RisC UK (2016) - Women</c:v>
                </c:pt>
              </c:strCache>
            </c:strRef>
          </c:tx>
          <c:spPr>
            <a:solidFill>
              <a:schemeClr val="accent2">
                <a:lumMod val="60000"/>
                <a:lumOff val="40000"/>
                <a:alpha val="70000"/>
              </a:schemeClr>
            </a:solidFill>
            <a:ln>
              <a:noFill/>
            </a:ln>
            <a:effectLst/>
          </c:spPr>
          <c:invertIfNegative val="0"/>
          <c:cat>
            <c:strRef>
              <c:f>Sheet1!$A$2:$A$5</c:f>
              <c:strCache>
                <c:ptCount val="4"/>
                <c:pt idx="0">
                  <c:v>Hypertensives*</c:v>
                </c:pt>
                <c:pt idx="1">
                  <c:v>Aware</c:v>
                </c:pt>
                <c:pt idx="2">
                  <c:v>Treated</c:v>
                </c:pt>
                <c:pt idx="3">
                  <c:v>Controlled**</c:v>
                </c:pt>
              </c:strCache>
            </c:strRef>
          </c:cat>
          <c:val>
            <c:numRef>
              <c:f>Sheet1!$D$2:$D$5</c:f>
              <c:numCache>
                <c:formatCode>General</c:formatCode>
                <c:ptCount val="4"/>
                <c:pt idx="0">
                  <c:v>100</c:v>
                </c:pt>
                <c:pt idx="1">
                  <c:v>70</c:v>
                </c:pt>
                <c:pt idx="2">
                  <c:v>59</c:v>
                </c:pt>
                <c:pt idx="3">
                  <c:v>37</c:v>
                </c:pt>
              </c:numCache>
            </c:numRef>
          </c:val>
          <c:extLst>
            <c:ext xmlns:c16="http://schemas.microsoft.com/office/drawing/2014/chart" uri="{C3380CC4-5D6E-409C-BE32-E72D297353CC}">
              <c16:uniqueId val="{00000008-483F-D34F-8951-DA9D2EEB3F44}"/>
            </c:ext>
          </c:extLst>
        </c:ser>
        <c:dLbls>
          <c:showLegendKey val="0"/>
          <c:showVal val="0"/>
          <c:showCatName val="0"/>
          <c:showSerName val="0"/>
          <c:showPercent val="0"/>
          <c:showBubbleSize val="0"/>
        </c:dLbls>
        <c:gapWidth val="50"/>
        <c:axId val="897127055"/>
        <c:axId val="897229375"/>
      </c:barChart>
      <c:catAx>
        <c:axId val="897127055"/>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cap="none" spc="20" normalizeH="0" baseline="0">
                <a:solidFill>
                  <a:schemeClr val="tx1">
                    <a:lumMod val="65000"/>
                    <a:lumOff val="35000"/>
                  </a:schemeClr>
                </a:solidFill>
                <a:latin typeface="+mn-lt"/>
                <a:ea typeface="+mn-ea"/>
                <a:cs typeface="+mn-cs"/>
              </a:defRPr>
            </a:pPr>
            <a:endParaRPr lang="en-US"/>
          </a:p>
        </c:txPr>
        <c:crossAx val="897229375"/>
        <c:crosses val="autoZero"/>
        <c:auto val="1"/>
        <c:lblAlgn val="ctr"/>
        <c:lblOffset val="100"/>
        <c:noMultiLvlLbl val="0"/>
      </c:catAx>
      <c:valAx>
        <c:axId val="897229375"/>
        <c:scaling>
          <c:orientation val="minMax"/>
          <c:max val="100"/>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spc="20" baseline="0">
                <a:solidFill>
                  <a:schemeClr val="tx1">
                    <a:lumMod val="65000"/>
                    <a:lumOff val="35000"/>
                  </a:schemeClr>
                </a:solidFill>
                <a:latin typeface="+mn-lt"/>
                <a:ea typeface="+mn-ea"/>
                <a:cs typeface="+mn-cs"/>
              </a:defRPr>
            </a:pPr>
            <a:endParaRPr lang="en-US"/>
          </a:p>
        </c:txPr>
        <c:crossAx val="897127055"/>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tockChart>
        <c:ser>
          <c:idx val="0"/>
          <c:order val="0"/>
          <c:spPr>
            <a:ln w="47625">
              <a:noFill/>
            </a:ln>
          </c:spPr>
          <c:marker>
            <c:symbol val="none"/>
          </c:marker>
          <c:cat>
            <c:numRef>
              <c:f>'[Chart 2 in Microsoft Office PowerPoint]Sheet1'!$A$2:$A$28</c:f>
              <c:numCache>
                <c:formatCode>m/d/yy</c:formatCode>
                <c:ptCount val="27"/>
                <c:pt idx="0">
                  <c:v>40100</c:v>
                </c:pt>
                <c:pt idx="1">
                  <c:v>40128</c:v>
                </c:pt>
                <c:pt idx="2">
                  <c:v>40170</c:v>
                </c:pt>
                <c:pt idx="3">
                  <c:v>40198</c:v>
                </c:pt>
                <c:pt idx="4">
                  <c:v>40302</c:v>
                </c:pt>
                <c:pt idx="5">
                  <c:v>40358</c:v>
                </c:pt>
                <c:pt idx="6">
                  <c:v>40442</c:v>
                </c:pt>
                <c:pt idx="7">
                  <c:v>40498</c:v>
                </c:pt>
                <c:pt idx="8">
                  <c:v>40554</c:v>
                </c:pt>
                <c:pt idx="9">
                  <c:v>40610</c:v>
                </c:pt>
                <c:pt idx="10">
                  <c:v>40694</c:v>
                </c:pt>
                <c:pt idx="11">
                  <c:v>40834</c:v>
                </c:pt>
                <c:pt idx="12">
                  <c:v>40848</c:v>
                </c:pt>
                <c:pt idx="13">
                  <c:v>41058</c:v>
                </c:pt>
                <c:pt idx="14">
                  <c:v>41114</c:v>
                </c:pt>
                <c:pt idx="15">
                  <c:v>41170</c:v>
                </c:pt>
                <c:pt idx="16">
                  <c:v>41254</c:v>
                </c:pt>
                <c:pt idx="17">
                  <c:v>41282</c:v>
                </c:pt>
                <c:pt idx="18">
                  <c:v>41541</c:v>
                </c:pt>
                <c:pt idx="19">
                  <c:v>41589</c:v>
                </c:pt>
                <c:pt idx="20">
                  <c:v>41618</c:v>
                </c:pt>
                <c:pt idx="21">
                  <c:v>41737</c:v>
                </c:pt>
                <c:pt idx="22">
                  <c:v>41767</c:v>
                </c:pt>
                <c:pt idx="23">
                  <c:v>41798</c:v>
                </c:pt>
                <c:pt idx="24">
                  <c:v>41828</c:v>
                </c:pt>
                <c:pt idx="25">
                  <c:v>41871</c:v>
                </c:pt>
                <c:pt idx="26">
                  <c:v>41920</c:v>
                </c:pt>
              </c:numCache>
            </c:numRef>
          </c:cat>
          <c:val>
            <c:numRef>
              <c:f>'[Chart 2 in Microsoft Office PowerPoint]Sheet1'!$B$2:$B$28</c:f>
              <c:numCache>
                <c:formatCode>General</c:formatCode>
                <c:ptCount val="27"/>
                <c:pt idx="0">
                  <c:v>214</c:v>
                </c:pt>
                <c:pt idx="1">
                  <c:v>195</c:v>
                </c:pt>
                <c:pt idx="2">
                  <c:v>111</c:v>
                </c:pt>
                <c:pt idx="3">
                  <c:v>166</c:v>
                </c:pt>
                <c:pt idx="4">
                  <c:v>180</c:v>
                </c:pt>
                <c:pt idx="5">
                  <c:v>180</c:v>
                </c:pt>
                <c:pt idx="6">
                  <c:v>190</c:v>
                </c:pt>
                <c:pt idx="7">
                  <c:v>188</c:v>
                </c:pt>
                <c:pt idx="8">
                  <c:v>195</c:v>
                </c:pt>
                <c:pt idx="9">
                  <c:v>217</c:v>
                </c:pt>
                <c:pt idx="10">
                  <c:v>222</c:v>
                </c:pt>
                <c:pt idx="11">
                  <c:v>212</c:v>
                </c:pt>
                <c:pt idx="12">
                  <c:v>138</c:v>
                </c:pt>
                <c:pt idx="13">
                  <c:v>131</c:v>
                </c:pt>
                <c:pt idx="14">
                  <c:v>177</c:v>
                </c:pt>
                <c:pt idx="15">
                  <c:v>187</c:v>
                </c:pt>
                <c:pt idx="16">
                  <c:v>160</c:v>
                </c:pt>
                <c:pt idx="17">
                  <c:v>172</c:v>
                </c:pt>
                <c:pt idx="18">
                  <c:v>213</c:v>
                </c:pt>
                <c:pt idx="19">
                  <c:v>270</c:v>
                </c:pt>
                <c:pt idx="20">
                  <c:v>155</c:v>
                </c:pt>
                <c:pt idx="21">
                  <c:v>202</c:v>
                </c:pt>
                <c:pt idx="22">
                  <c:v>147</c:v>
                </c:pt>
                <c:pt idx="23">
                  <c:v>100</c:v>
                </c:pt>
                <c:pt idx="24">
                  <c:v>134</c:v>
                </c:pt>
                <c:pt idx="25">
                  <c:v>206</c:v>
                </c:pt>
                <c:pt idx="26">
                  <c:v>214</c:v>
                </c:pt>
              </c:numCache>
            </c:numRef>
          </c:val>
          <c:smooth val="0"/>
          <c:extLst>
            <c:ext xmlns:c16="http://schemas.microsoft.com/office/drawing/2014/chart" uri="{C3380CC4-5D6E-409C-BE32-E72D297353CC}">
              <c16:uniqueId val="{00000000-F689-674E-8D08-EDF1E1C07CDB}"/>
            </c:ext>
          </c:extLst>
        </c:ser>
        <c:ser>
          <c:idx val="1"/>
          <c:order val="1"/>
          <c:spPr>
            <a:ln w="47625">
              <a:noFill/>
            </a:ln>
          </c:spPr>
          <c:marker>
            <c:symbol val="none"/>
          </c:marker>
          <c:cat>
            <c:numRef>
              <c:f>'[Chart 2 in Microsoft Office PowerPoint]Sheet1'!$A$2:$A$28</c:f>
              <c:numCache>
                <c:formatCode>m/d/yy</c:formatCode>
                <c:ptCount val="27"/>
                <c:pt idx="0">
                  <c:v>40100</c:v>
                </c:pt>
                <c:pt idx="1">
                  <c:v>40128</c:v>
                </c:pt>
                <c:pt idx="2">
                  <c:v>40170</c:v>
                </c:pt>
                <c:pt idx="3">
                  <c:v>40198</c:v>
                </c:pt>
                <c:pt idx="4">
                  <c:v>40302</c:v>
                </c:pt>
                <c:pt idx="5">
                  <c:v>40358</c:v>
                </c:pt>
                <c:pt idx="6">
                  <c:v>40442</c:v>
                </c:pt>
                <c:pt idx="7">
                  <c:v>40498</c:v>
                </c:pt>
                <c:pt idx="8">
                  <c:v>40554</c:v>
                </c:pt>
                <c:pt idx="9">
                  <c:v>40610</c:v>
                </c:pt>
                <c:pt idx="10">
                  <c:v>40694</c:v>
                </c:pt>
                <c:pt idx="11">
                  <c:v>40834</c:v>
                </c:pt>
                <c:pt idx="12">
                  <c:v>40848</c:v>
                </c:pt>
                <c:pt idx="13">
                  <c:v>41058</c:v>
                </c:pt>
                <c:pt idx="14">
                  <c:v>41114</c:v>
                </c:pt>
                <c:pt idx="15">
                  <c:v>41170</c:v>
                </c:pt>
                <c:pt idx="16">
                  <c:v>41254</c:v>
                </c:pt>
                <c:pt idx="17">
                  <c:v>41282</c:v>
                </c:pt>
                <c:pt idx="18">
                  <c:v>41541</c:v>
                </c:pt>
                <c:pt idx="19">
                  <c:v>41589</c:v>
                </c:pt>
                <c:pt idx="20">
                  <c:v>41618</c:v>
                </c:pt>
                <c:pt idx="21">
                  <c:v>41737</c:v>
                </c:pt>
                <c:pt idx="22">
                  <c:v>41767</c:v>
                </c:pt>
                <c:pt idx="23">
                  <c:v>41798</c:v>
                </c:pt>
                <c:pt idx="24">
                  <c:v>41828</c:v>
                </c:pt>
                <c:pt idx="25">
                  <c:v>41871</c:v>
                </c:pt>
                <c:pt idx="26">
                  <c:v>41920</c:v>
                </c:pt>
              </c:numCache>
            </c:numRef>
          </c:cat>
          <c:val>
            <c:numRef>
              <c:f>'[Chart 2 in Microsoft Office PowerPoint]Sheet1'!$C$2:$C$28</c:f>
              <c:numCache>
                <c:formatCode>General</c:formatCode>
                <c:ptCount val="27"/>
              </c:numCache>
            </c:numRef>
          </c:val>
          <c:smooth val="0"/>
          <c:extLst>
            <c:ext xmlns:c16="http://schemas.microsoft.com/office/drawing/2014/chart" uri="{C3380CC4-5D6E-409C-BE32-E72D297353CC}">
              <c16:uniqueId val="{00000001-F689-674E-8D08-EDF1E1C07CDB}"/>
            </c:ext>
          </c:extLst>
        </c:ser>
        <c:ser>
          <c:idx val="2"/>
          <c:order val="2"/>
          <c:spPr>
            <a:ln w="47625">
              <a:noFill/>
            </a:ln>
          </c:spPr>
          <c:marker>
            <c:symbol val="none"/>
          </c:marker>
          <c:cat>
            <c:numRef>
              <c:f>'[Chart 2 in Microsoft Office PowerPoint]Sheet1'!$A$2:$A$28</c:f>
              <c:numCache>
                <c:formatCode>m/d/yy</c:formatCode>
                <c:ptCount val="27"/>
                <c:pt idx="0">
                  <c:v>40100</c:v>
                </c:pt>
                <c:pt idx="1">
                  <c:v>40128</c:v>
                </c:pt>
                <c:pt idx="2">
                  <c:v>40170</c:v>
                </c:pt>
                <c:pt idx="3">
                  <c:v>40198</c:v>
                </c:pt>
                <c:pt idx="4">
                  <c:v>40302</c:v>
                </c:pt>
                <c:pt idx="5">
                  <c:v>40358</c:v>
                </c:pt>
                <c:pt idx="6">
                  <c:v>40442</c:v>
                </c:pt>
                <c:pt idx="7">
                  <c:v>40498</c:v>
                </c:pt>
                <c:pt idx="8">
                  <c:v>40554</c:v>
                </c:pt>
                <c:pt idx="9">
                  <c:v>40610</c:v>
                </c:pt>
                <c:pt idx="10">
                  <c:v>40694</c:v>
                </c:pt>
                <c:pt idx="11">
                  <c:v>40834</c:v>
                </c:pt>
                <c:pt idx="12">
                  <c:v>40848</c:v>
                </c:pt>
                <c:pt idx="13">
                  <c:v>41058</c:v>
                </c:pt>
                <c:pt idx="14">
                  <c:v>41114</c:v>
                </c:pt>
                <c:pt idx="15">
                  <c:v>41170</c:v>
                </c:pt>
                <c:pt idx="16">
                  <c:v>41254</c:v>
                </c:pt>
                <c:pt idx="17">
                  <c:v>41282</c:v>
                </c:pt>
                <c:pt idx="18">
                  <c:v>41541</c:v>
                </c:pt>
                <c:pt idx="19">
                  <c:v>41589</c:v>
                </c:pt>
                <c:pt idx="20">
                  <c:v>41618</c:v>
                </c:pt>
                <c:pt idx="21">
                  <c:v>41737</c:v>
                </c:pt>
                <c:pt idx="22">
                  <c:v>41767</c:v>
                </c:pt>
                <c:pt idx="23">
                  <c:v>41798</c:v>
                </c:pt>
                <c:pt idx="24">
                  <c:v>41828</c:v>
                </c:pt>
                <c:pt idx="25">
                  <c:v>41871</c:v>
                </c:pt>
                <c:pt idx="26">
                  <c:v>41920</c:v>
                </c:pt>
              </c:numCache>
            </c:numRef>
          </c:cat>
          <c:val>
            <c:numRef>
              <c:f>'[Chart 2 in Microsoft Office PowerPoint]Sheet1'!$D$2:$D$28</c:f>
              <c:numCache>
                <c:formatCode>General</c:formatCode>
                <c:ptCount val="27"/>
              </c:numCache>
            </c:numRef>
          </c:val>
          <c:smooth val="0"/>
          <c:extLst>
            <c:ext xmlns:c16="http://schemas.microsoft.com/office/drawing/2014/chart" uri="{C3380CC4-5D6E-409C-BE32-E72D297353CC}">
              <c16:uniqueId val="{00000002-F689-674E-8D08-EDF1E1C07CDB}"/>
            </c:ext>
          </c:extLst>
        </c:ser>
        <c:ser>
          <c:idx val="3"/>
          <c:order val="3"/>
          <c:spPr>
            <a:ln w="47625">
              <a:noFill/>
            </a:ln>
          </c:spPr>
          <c:marker>
            <c:symbol val="none"/>
          </c:marker>
          <c:cat>
            <c:numRef>
              <c:f>'[Chart 2 in Microsoft Office PowerPoint]Sheet1'!$A$2:$A$28</c:f>
              <c:numCache>
                <c:formatCode>m/d/yy</c:formatCode>
                <c:ptCount val="27"/>
                <c:pt idx="0">
                  <c:v>40100</c:v>
                </c:pt>
                <c:pt idx="1">
                  <c:v>40128</c:v>
                </c:pt>
                <c:pt idx="2">
                  <c:v>40170</c:v>
                </c:pt>
                <c:pt idx="3">
                  <c:v>40198</c:v>
                </c:pt>
                <c:pt idx="4">
                  <c:v>40302</c:v>
                </c:pt>
                <c:pt idx="5">
                  <c:v>40358</c:v>
                </c:pt>
                <c:pt idx="6">
                  <c:v>40442</c:v>
                </c:pt>
                <c:pt idx="7">
                  <c:v>40498</c:v>
                </c:pt>
                <c:pt idx="8">
                  <c:v>40554</c:v>
                </c:pt>
                <c:pt idx="9">
                  <c:v>40610</c:v>
                </c:pt>
                <c:pt idx="10">
                  <c:v>40694</c:v>
                </c:pt>
                <c:pt idx="11">
                  <c:v>40834</c:v>
                </c:pt>
                <c:pt idx="12">
                  <c:v>40848</c:v>
                </c:pt>
                <c:pt idx="13">
                  <c:v>41058</c:v>
                </c:pt>
                <c:pt idx="14">
                  <c:v>41114</c:v>
                </c:pt>
                <c:pt idx="15">
                  <c:v>41170</c:v>
                </c:pt>
                <c:pt idx="16">
                  <c:v>41254</c:v>
                </c:pt>
                <c:pt idx="17">
                  <c:v>41282</c:v>
                </c:pt>
                <c:pt idx="18">
                  <c:v>41541</c:v>
                </c:pt>
                <c:pt idx="19">
                  <c:v>41589</c:v>
                </c:pt>
                <c:pt idx="20">
                  <c:v>41618</c:v>
                </c:pt>
                <c:pt idx="21">
                  <c:v>41737</c:v>
                </c:pt>
                <c:pt idx="22">
                  <c:v>41767</c:v>
                </c:pt>
                <c:pt idx="23">
                  <c:v>41798</c:v>
                </c:pt>
                <c:pt idx="24">
                  <c:v>41828</c:v>
                </c:pt>
                <c:pt idx="25">
                  <c:v>41871</c:v>
                </c:pt>
                <c:pt idx="26">
                  <c:v>41920</c:v>
                </c:pt>
              </c:numCache>
            </c:numRef>
          </c:cat>
          <c:val>
            <c:numRef>
              <c:f>'[Chart 2 in Microsoft Office PowerPoint]Sheet1'!$E$2:$E$28</c:f>
              <c:numCache>
                <c:formatCode>General</c:formatCode>
                <c:ptCount val="27"/>
                <c:pt idx="0">
                  <c:v>109</c:v>
                </c:pt>
                <c:pt idx="1">
                  <c:v>116</c:v>
                </c:pt>
                <c:pt idx="2">
                  <c:v>79</c:v>
                </c:pt>
                <c:pt idx="3">
                  <c:v>97</c:v>
                </c:pt>
                <c:pt idx="4">
                  <c:v>110</c:v>
                </c:pt>
                <c:pt idx="5">
                  <c:v>107</c:v>
                </c:pt>
                <c:pt idx="6">
                  <c:v>111</c:v>
                </c:pt>
                <c:pt idx="7">
                  <c:v>105</c:v>
                </c:pt>
                <c:pt idx="8">
                  <c:v>109</c:v>
                </c:pt>
                <c:pt idx="9">
                  <c:v>120</c:v>
                </c:pt>
                <c:pt idx="10">
                  <c:v>123</c:v>
                </c:pt>
                <c:pt idx="11">
                  <c:v>120</c:v>
                </c:pt>
                <c:pt idx="12">
                  <c:v>52</c:v>
                </c:pt>
                <c:pt idx="13">
                  <c:v>116</c:v>
                </c:pt>
                <c:pt idx="14">
                  <c:v>107</c:v>
                </c:pt>
                <c:pt idx="15">
                  <c:v>116</c:v>
                </c:pt>
                <c:pt idx="16">
                  <c:v>95</c:v>
                </c:pt>
                <c:pt idx="17">
                  <c:v>95</c:v>
                </c:pt>
                <c:pt idx="18">
                  <c:v>129</c:v>
                </c:pt>
                <c:pt idx="19">
                  <c:v>150</c:v>
                </c:pt>
                <c:pt idx="20">
                  <c:v>90</c:v>
                </c:pt>
                <c:pt idx="21">
                  <c:v>101</c:v>
                </c:pt>
                <c:pt idx="22">
                  <c:v>90</c:v>
                </c:pt>
                <c:pt idx="23">
                  <c:v>62</c:v>
                </c:pt>
                <c:pt idx="24">
                  <c:v>78</c:v>
                </c:pt>
                <c:pt idx="25">
                  <c:v>118</c:v>
                </c:pt>
                <c:pt idx="26">
                  <c:v>110</c:v>
                </c:pt>
              </c:numCache>
            </c:numRef>
          </c:val>
          <c:smooth val="0"/>
          <c:extLst>
            <c:ext xmlns:c16="http://schemas.microsoft.com/office/drawing/2014/chart" uri="{C3380CC4-5D6E-409C-BE32-E72D297353CC}">
              <c16:uniqueId val="{00000003-F689-674E-8D08-EDF1E1C07CDB}"/>
            </c:ext>
          </c:extLst>
        </c:ser>
        <c:dLbls>
          <c:showLegendKey val="0"/>
          <c:showVal val="0"/>
          <c:showCatName val="0"/>
          <c:showSerName val="0"/>
          <c:showPercent val="0"/>
          <c:showBubbleSize val="0"/>
        </c:dLbls>
        <c:hiLowLines/>
        <c:upDownBars>
          <c:gapWidth val="150"/>
          <c:upBars/>
          <c:downBars/>
        </c:upDownBars>
        <c:axId val="99678848"/>
        <c:axId val="106443136"/>
      </c:stockChart>
      <c:dateAx>
        <c:axId val="99678848"/>
        <c:scaling>
          <c:orientation val="minMax"/>
        </c:scaling>
        <c:delete val="1"/>
        <c:axPos val="b"/>
        <c:numFmt formatCode="m/d/yy" sourceLinked="1"/>
        <c:majorTickMark val="out"/>
        <c:minorTickMark val="none"/>
        <c:tickLblPos val="nextTo"/>
        <c:crossAx val="106443136"/>
        <c:crosses val="autoZero"/>
        <c:auto val="1"/>
        <c:lblOffset val="100"/>
        <c:baseTimeUnit val="days"/>
      </c:dateAx>
      <c:valAx>
        <c:axId val="106443136"/>
        <c:scaling>
          <c:orientation val="minMax"/>
        </c:scaling>
        <c:delete val="0"/>
        <c:axPos val="l"/>
        <c:majorGridlines/>
        <c:numFmt formatCode="General" sourceLinked="1"/>
        <c:majorTickMark val="out"/>
        <c:minorTickMark val="none"/>
        <c:tickLblPos val="nextTo"/>
        <c:crossAx val="99678848"/>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tockChart>
        <c:ser>
          <c:idx val="0"/>
          <c:order val="0"/>
          <c:tx>
            <c:strRef>
              <c:f>Sheet1!$B$1</c:f>
              <c:strCache>
                <c:ptCount val="1"/>
                <c:pt idx="0">
                  <c:v>Open</c:v>
                </c:pt>
              </c:strCache>
            </c:strRef>
          </c:tx>
          <c:spPr>
            <a:ln w="28558">
              <a:noFill/>
            </a:ln>
          </c:spPr>
          <c:marker>
            <c:symbol val="none"/>
          </c:marker>
          <c:cat>
            <c:strRef>
              <c:f>Sheet1!$A$2:$A$15</c:f>
              <c:strCache>
                <c:ptCount val="14"/>
                <c:pt idx="0">
                  <c:v>18/06/2010</c:v>
                </c:pt>
                <c:pt idx="1">
                  <c:v>15/10/2010</c:v>
                </c:pt>
                <c:pt idx="2">
                  <c:v>03/11/2010</c:v>
                </c:pt>
                <c:pt idx="3">
                  <c:v>15/12/2010</c:v>
                </c:pt>
                <c:pt idx="4">
                  <c:v>01/01/2011</c:v>
                </c:pt>
                <c:pt idx="5">
                  <c:v>01/02/2011</c:v>
                </c:pt>
                <c:pt idx="6">
                  <c:v>28/06/2011</c:v>
                </c:pt>
                <c:pt idx="7">
                  <c:v>04/09/2011</c:v>
                </c:pt>
                <c:pt idx="8">
                  <c:v>01/10/2011</c:v>
                </c:pt>
                <c:pt idx="9">
                  <c:v>01/11/2011</c:v>
                </c:pt>
                <c:pt idx="10">
                  <c:v>01/11/2011</c:v>
                </c:pt>
                <c:pt idx="11">
                  <c:v>01/13/2011</c:v>
                </c:pt>
                <c:pt idx="12">
                  <c:v>01/01/2012</c:v>
                </c:pt>
                <c:pt idx="13">
                  <c:v>22/02/2012</c:v>
                </c:pt>
              </c:strCache>
            </c:strRef>
          </c:cat>
          <c:val>
            <c:numRef>
              <c:f>Sheet1!$B$2:$B$15</c:f>
              <c:numCache>
                <c:formatCode>General</c:formatCode>
                <c:ptCount val="14"/>
                <c:pt idx="0">
                  <c:v>180</c:v>
                </c:pt>
                <c:pt idx="1">
                  <c:v>180</c:v>
                </c:pt>
                <c:pt idx="2">
                  <c:v>225</c:v>
                </c:pt>
                <c:pt idx="3">
                  <c:v>112</c:v>
                </c:pt>
                <c:pt idx="4">
                  <c:v>114</c:v>
                </c:pt>
                <c:pt idx="5">
                  <c:v>117</c:v>
                </c:pt>
                <c:pt idx="6">
                  <c:v>165</c:v>
                </c:pt>
                <c:pt idx="7">
                  <c:v>160</c:v>
                </c:pt>
                <c:pt idx="8">
                  <c:v>185</c:v>
                </c:pt>
                <c:pt idx="9">
                  <c:v>192</c:v>
                </c:pt>
                <c:pt idx="10">
                  <c:v>192</c:v>
                </c:pt>
                <c:pt idx="11">
                  <c:v>150</c:v>
                </c:pt>
                <c:pt idx="12">
                  <c:v>91</c:v>
                </c:pt>
                <c:pt idx="13">
                  <c:v>132</c:v>
                </c:pt>
              </c:numCache>
            </c:numRef>
          </c:val>
          <c:smooth val="0"/>
          <c:extLst>
            <c:ext xmlns:c16="http://schemas.microsoft.com/office/drawing/2014/chart" uri="{C3380CC4-5D6E-409C-BE32-E72D297353CC}">
              <c16:uniqueId val="{00000000-C0C3-0A4D-8E46-9EAE1E4A1E0B}"/>
            </c:ext>
          </c:extLst>
        </c:ser>
        <c:ser>
          <c:idx val="1"/>
          <c:order val="1"/>
          <c:tx>
            <c:strRef>
              <c:f>Sheet1!$C$1</c:f>
              <c:strCache>
                <c:ptCount val="1"/>
                <c:pt idx="0">
                  <c:v>Column1</c:v>
                </c:pt>
              </c:strCache>
            </c:strRef>
          </c:tx>
          <c:spPr>
            <a:ln w="28558">
              <a:noFill/>
            </a:ln>
          </c:spPr>
          <c:marker>
            <c:symbol val="none"/>
          </c:marker>
          <c:dLbls>
            <c:spPr>
              <a:noFill/>
              <a:ln w="25385">
                <a:noFill/>
              </a:ln>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Sheet1!$A$2:$A$15</c:f>
              <c:strCache>
                <c:ptCount val="14"/>
                <c:pt idx="0">
                  <c:v>18/06/2010</c:v>
                </c:pt>
                <c:pt idx="1">
                  <c:v>15/10/2010</c:v>
                </c:pt>
                <c:pt idx="2">
                  <c:v>03/11/2010</c:v>
                </c:pt>
                <c:pt idx="3">
                  <c:v>15/12/2010</c:v>
                </c:pt>
                <c:pt idx="4">
                  <c:v>01/01/2011</c:v>
                </c:pt>
                <c:pt idx="5">
                  <c:v>01/02/2011</c:v>
                </c:pt>
                <c:pt idx="6">
                  <c:v>28/06/2011</c:v>
                </c:pt>
                <c:pt idx="7">
                  <c:v>04/09/2011</c:v>
                </c:pt>
                <c:pt idx="8">
                  <c:v>01/10/2011</c:v>
                </c:pt>
                <c:pt idx="9">
                  <c:v>01/11/2011</c:v>
                </c:pt>
                <c:pt idx="10">
                  <c:v>01/11/2011</c:v>
                </c:pt>
                <c:pt idx="11">
                  <c:v>01/13/2011</c:v>
                </c:pt>
                <c:pt idx="12">
                  <c:v>01/01/2012</c:v>
                </c:pt>
                <c:pt idx="13">
                  <c:v>22/02/2012</c:v>
                </c:pt>
              </c:strCache>
            </c:strRef>
          </c:cat>
          <c:val>
            <c:numRef>
              <c:f>Sheet1!$C$2:$C$15</c:f>
              <c:numCache>
                <c:formatCode>General</c:formatCode>
                <c:ptCount val="14"/>
              </c:numCache>
            </c:numRef>
          </c:val>
          <c:smooth val="0"/>
          <c:extLst>
            <c:ext xmlns:c16="http://schemas.microsoft.com/office/drawing/2014/chart" uri="{C3380CC4-5D6E-409C-BE32-E72D297353CC}">
              <c16:uniqueId val="{00000001-C0C3-0A4D-8E46-9EAE1E4A1E0B}"/>
            </c:ext>
          </c:extLst>
        </c:ser>
        <c:ser>
          <c:idx val="2"/>
          <c:order val="2"/>
          <c:tx>
            <c:strRef>
              <c:f>Sheet1!$D$1</c:f>
              <c:strCache>
                <c:ptCount val="1"/>
                <c:pt idx="0">
                  <c:v>Column2</c:v>
                </c:pt>
              </c:strCache>
            </c:strRef>
          </c:tx>
          <c:spPr>
            <a:ln w="28558">
              <a:noFill/>
            </a:ln>
          </c:spPr>
          <c:marker>
            <c:symbol val="none"/>
          </c:marker>
          <c:dLbls>
            <c:spPr>
              <a:noFill/>
              <a:ln w="25385">
                <a:noFill/>
              </a:ln>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Sheet1!$A$2:$A$15</c:f>
              <c:strCache>
                <c:ptCount val="14"/>
                <c:pt idx="0">
                  <c:v>18/06/2010</c:v>
                </c:pt>
                <c:pt idx="1">
                  <c:v>15/10/2010</c:v>
                </c:pt>
                <c:pt idx="2">
                  <c:v>03/11/2010</c:v>
                </c:pt>
                <c:pt idx="3">
                  <c:v>15/12/2010</c:v>
                </c:pt>
                <c:pt idx="4">
                  <c:v>01/01/2011</c:v>
                </c:pt>
                <c:pt idx="5">
                  <c:v>01/02/2011</c:v>
                </c:pt>
                <c:pt idx="6">
                  <c:v>28/06/2011</c:v>
                </c:pt>
                <c:pt idx="7">
                  <c:v>04/09/2011</c:v>
                </c:pt>
                <c:pt idx="8">
                  <c:v>01/10/2011</c:v>
                </c:pt>
                <c:pt idx="9">
                  <c:v>01/11/2011</c:v>
                </c:pt>
                <c:pt idx="10">
                  <c:v>01/11/2011</c:v>
                </c:pt>
                <c:pt idx="11">
                  <c:v>01/13/2011</c:v>
                </c:pt>
                <c:pt idx="12">
                  <c:v>01/01/2012</c:v>
                </c:pt>
                <c:pt idx="13">
                  <c:v>22/02/2012</c:v>
                </c:pt>
              </c:strCache>
            </c:strRef>
          </c:cat>
          <c:val>
            <c:numRef>
              <c:f>Sheet1!$D$2:$D$15</c:f>
              <c:numCache>
                <c:formatCode>General</c:formatCode>
                <c:ptCount val="14"/>
              </c:numCache>
            </c:numRef>
          </c:val>
          <c:smooth val="0"/>
          <c:extLst>
            <c:ext xmlns:c16="http://schemas.microsoft.com/office/drawing/2014/chart" uri="{C3380CC4-5D6E-409C-BE32-E72D297353CC}">
              <c16:uniqueId val="{00000002-C0C3-0A4D-8E46-9EAE1E4A1E0B}"/>
            </c:ext>
          </c:extLst>
        </c:ser>
        <c:ser>
          <c:idx val="3"/>
          <c:order val="3"/>
          <c:tx>
            <c:strRef>
              <c:f>Sheet1!$E$1</c:f>
              <c:strCache>
                <c:ptCount val="1"/>
                <c:pt idx="0">
                  <c:v>Close</c:v>
                </c:pt>
              </c:strCache>
            </c:strRef>
          </c:tx>
          <c:spPr>
            <a:ln w="28558">
              <a:noFill/>
            </a:ln>
          </c:spPr>
          <c:marker>
            <c:symbol val="none"/>
          </c:marker>
          <c:cat>
            <c:strRef>
              <c:f>Sheet1!$A$2:$A$15</c:f>
              <c:strCache>
                <c:ptCount val="14"/>
                <c:pt idx="0">
                  <c:v>18/06/2010</c:v>
                </c:pt>
                <c:pt idx="1">
                  <c:v>15/10/2010</c:v>
                </c:pt>
                <c:pt idx="2">
                  <c:v>03/11/2010</c:v>
                </c:pt>
                <c:pt idx="3">
                  <c:v>15/12/2010</c:v>
                </c:pt>
                <c:pt idx="4">
                  <c:v>01/01/2011</c:v>
                </c:pt>
                <c:pt idx="5">
                  <c:v>01/02/2011</c:v>
                </c:pt>
                <c:pt idx="6">
                  <c:v>28/06/2011</c:v>
                </c:pt>
                <c:pt idx="7">
                  <c:v>04/09/2011</c:v>
                </c:pt>
                <c:pt idx="8">
                  <c:v>01/10/2011</c:v>
                </c:pt>
                <c:pt idx="9">
                  <c:v>01/11/2011</c:v>
                </c:pt>
                <c:pt idx="10">
                  <c:v>01/11/2011</c:v>
                </c:pt>
                <c:pt idx="11">
                  <c:v>01/13/2011</c:v>
                </c:pt>
                <c:pt idx="12">
                  <c:v>01/01/2012</c:v>
                </c:pt>
                <c:pt idx="13">
                  <c:v>22/02/2012</c:v>
                </c:pt>
              </c:strCache>
            </c:strRef>
          </c:cat>
          <c:val>
            <c:numRef>
              <c:f>Sheet1!$E$2:$E$15</c:f>
              <c:numCache>
                <c:formatCode>General</c:formatCode>
                <c:ptCount val="14"/>
                <c:pt idx="0">
                  <c:v>117</c:v>
                </c:pt>
                <c:pt idx="1">
                  <c:v>120</c:v>
                </c:pt>
                <c:pt idx="2">
                  <c:v>130</c:v>
                </c:pt>
                <c:pt idx="3">
                  <c:v>75</c:v>
                </c:pt>
                <c:pt idx="4">
                  <c:v>73</c:v>
                </c:pt>
                <c:pt idx="5">
                  <c:v>79</c:v>
                </c:pt>
                <c:pt idx="6">
                  <c:v>116</c:v>
                </c:pt>
                <c:pt idx="7">
                  <c:v>111</c:v>
                </c:pt>
                <c:pt idx="8">
                  <c:v>130</c:v>
                </c:pt>
                <c:pt idx="9">
                  <c:v>136</c:v>
                </c:pt>
                <c:pt idx="10">
                  <c:v>130</c:v>
                </c:pt>
                <c:pt idx="11">
                  <c:v>121</c:v>
                </c:pt>
                <c:pt idx="12">
                  <c:v>65</c:v>
                </c:pt>
                <c:pt idx="13">
                  <c:v>89</c:v>
                </c:pt>
              </c:numCache>
            </c:numRef>
          </c:val>
          <c:smooth val="0"/>
          <c:extLst>
            <c:ext xmlns:c16="http://schemas.microsoft.com/office/drawing/2014/chart" uri="{C3380CC4-5D6E-409C-BE32-E72D297353CC}">
              <c16:uniqueId val="{00000003-C0C3-0A4D-8E46-9EAE1E4A1E0B}"/>
            </c:ext>
          </c:extLst>
        </c:ser>
        <c:dLbls>
          <c:showLegendKey val="0"/>
          <c:showVal val="0"/>
          <c:showCatName val="0"/>
          <c:showSerName val="0"/>
          <c:showPercent val="0"/>
          <c:showBubbleSize val="0"/>
        </c:dLbls>
        <c:hiLowLines>
          <c:spPr>
            <a:ln w="3173">
              <a:solidFill>
                <a:srgbClr val="000000"/>
              </a:solidFill>
              <a:prstDash val="solid"/>
            </a:ln>
          </c:spPr>
        </c:hiLowLines>
        <c:upDownBars>
          <c:gapWidth val="150"/>
          <c:upBars>
            <c:spPr>
              <a:solidFill>
                <a:srgbClr val="F9F9F9"/>
              </a:solidFill>
              <a:ln w="3173">
                <a:solidFill>
                  <a:srgbClr val="000000"/>
                </a:solidFill>
                <a:prstDash val="solid"/>
              </a:ln>
            </c:spPr>
          </c:upBars>
          <c:downBars>
            <c:spPr>
              <a:solidFill>
                <a:srgbClr val="3F3F3F"/>
              </a:solidFill>
              <a:ln w="3173">
                <a:solidFill>
                  <a:srgbClr val="000000"/>
                </a:solidFill>
                <a:prstDash val="solid"/>
              </a:ln>
            </c:spPr>
          </c:downBars>
        </c:upDownBars>
        <c:axId val="43489536"/>
        <c:axId val="142868480"/>
      </c:stockChart>
      <c:catAx>
        <c:axId val="43489536"/>
        <c:scaling>
          <c:orientation val="minMax"/>
        </c:scaling>
        <c:delete val="0"/>
        <c:axPos val="b"/>
        <c:numFmt formatCode="dd/mm/yy;@" sourceLinked="0"/>
        <c:majorTickMark val="none"/>
        <c:minorTickMark val="none"/>
        <c:tickLblPos val="nextTo"/>
        <c:spPr>
          <a:ln w="3173">
            <a:solidFill>
              <a:srgbClr val="808080"/>
            </a:solidFill>
            <a:prstDash val="solid"/>
          </a:ln>
        </c:spPr>
        <c:txPr>
          <a:bodyPr/>
          <a:lstStyle/>
          <a:p>
            <a:pPr>
              <a:defRPr sz="800" baseline="0">
                <a:latin typeface="Calibri" pitchFamily="34" charset="0"/>
              </a:defRPr>
            </a:pPr>
            <a:endParaRPr lang="en-US"/>
          </a:p>
        </c:txPr>
        <c:crossAx val="142868480"/>
        <c:crosses val="autoZero"/>
        <c:auto val="1"/>
        <c:lblAlgn val="ctr"/>
        <c:lblOffset val="100"/>
        <c:noMultiLvlLbl val="0"/>
      </c:catAx>
      <c:valAx>
        <c:axId val="142868480"/>
        <c:scaling>
          <c:orientation val="minMax"/>
          <c:min val="50"/>
        </c:scaling>
        <c:delete val="0"/>
        <c:axPos val="l"/>
        <c:numFmt formatCode="General" sourceLinked="1"/>
        <c:majorTickMark val="none"/>
        <c:minorTickMark val="none"/>
        <c:tickLblPos val="nextTo"/>
        <c:spPr>
          <a:ln w="3173">
            <a:solidFill>
              <a:srgbClr val="808080"/>
            </a:solidFill>
            <a:prstDash val="solid"/>
          </a:ln>
        </c:spPr>
        <c:txPr>
          <a:bodyPr/>
          <a:lstStyle/>
          <a:p>
            <a:pPr>
              <a:defRPr sz="998"/>
            </a:pPr>
            <a:endParaRPr lang="en-US"/>
          </a:p>
        </c:txPr>
        <c:crossAx val="43489536"/>
        <c:crosses val="autoZero"/>
        <c:crossBetween val="between"/>
        <c:majorUnit val="20"/>
      </c:valAx>
      <c:spPr>
        <a:noFill/>
        <a:ln w="25385">
          <a:noFill/>
        </a:ln>
      </c:spPr>
    </c:plotArea>
    <c:plotVisOnly val="1"/>
    <c:dispBlanksAs val="gap"/>
    <c:showDLblsOverMax val="0"/>
  </c:chart>
  <c:spPr>
    <a:noFill/>
    <a:ln>
      <a:noFill/>
    </a:ln>
  </c:spPr>
  <c:txPr>
    <a:bodyPr/>
    <a:lstStyle/>
    <a:p>
      <a:pPr>
        <a:defRPr sz="1799" b="0" i="0" u="none" strike="noStrike" baseline="0">
          <a:solidFill>
            <a:srgbClr val="000000"/>
          </a:solidFill>
          <a:latin typeface="Arial"/>
          <a:ea typeface="Arial"/>
          <a:cs typeface="Arial"/>
        </a:defRPr>
      </a:pPr>
      <a:endParaRPr lang="en-US"/>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5" Type="http://schemas.openxmlformats.org/officeDocument/2006/relationships/image" Target="../media/image13.jpg"/><Relationship Id="rId4" Type="http://schemas.openxmlformats.org/officeDocument/2006/relationships/image" Target="../media/image12.jpeg"/></Relationships>
</file>

<file path=ppt/diagrams/_rels/data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 Id="rId4" Type="http://schemas.openxmlformats.org/officeDocument/2006/relationships/image" Target="../media/image38.png"/></Relationships>
</file>

<file path=ppt/diagrams/_rels/data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 Id="rId4" Type="http://schemas.openxmlformats.org/officeDocument/2006/relationships/image" Target="../media/image4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5" Type="http://schemas.openxmlformats.org/officeDocument/2006/relationships/image" Target="../media/image13.jpg"/><Relationship Id="rId4" Type="http://schemas.openxmlformats.org/officeDocument/2006/relationships/image" Target="../media/image12.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 Id="rId4" Type="http://schemas.openxmlformats.org/officeDocument/2006/relationships/image" Target="../media/image38.png"/></Relationships>
</file>

<file path=ppt/diagrams/_rels/drawing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 Id="rId4" Type="http://schemas.openxmlformats.org/officeDocument/2006/relationships/image" Target="../media/image4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50C01A-E63D-5348-BFD6-CDFCEDFA2EB1}" type="doc">
      <dgm:prSet loTypeId="urn:microsoft.com/office/officeart/2005/8/layout/vList3" loCatId="" qsTypeId="urn:microsoft.com/office/officeart/2005/8/quickstyle/simple1" qsCatId="simple" csTypeId="urn:microsoft.com/office/officeart/2005/8/colors/accent1_2" csCatId="accent1" phldr="1"/>
      <dgm:spPr/>
    </dgm:pt>
    <dgm:pt modelId="{CFE36B55-E992-EB4A-9EAD-1D6642AB0198}">
      <dgm:prSet phldrT="[Text]"/>
      <dgm:spPr>
        <a:solidFill>
          <a:schemeClr val="accent2">
            <a:lumMod val="20000"/>
            <a:lumOff val="80000"/>
          </a:schemeClr>
        </a:solidFill>
      </dgm:spPr>
      <dgm:t>
        <a:bodyPr/>
        <a:lstStyle/>
        <a:p>
          <a:r>
            <a:rPr lang="en-US" dirty="0">
              <a:solidFill>
                <a:schemeClr val="tx1"/>
              </a:solidFill>
            </a:rPr>
            <a:t>Myocardial Infarction; Arrhythmias; Atrial Fibrillation; Heart Failure; Cardiomyopathy.</a:t>
          </a:r>
        </a:p>
      </dgm:t>
    </dgm:pt>
    <dgm:pt modelId="{9D621594-7CCB-284B-B80D-0918190C00A9}" type="parTrans" cxnId="{A47D64E4-2EEB-D543-9E4D-7C76DF96F374}">
      <dgm:prSet/>
      <dgm:spPr/>
      <dgm:t>
        <a:bodyPr/>
        <a:lstStyle/>
        <a:p>
          <a:endParaRPr lang="en-US"/>
        </a:p>
      </dgm:t>
    </dgm:pt>
    <dgm:pt modelId="{94993217-073F-D04A-A51F-6E75B0954F47}" type="sibTrans" cxnId="{A47D64E4-2EEB-D543-9E4D-7C76DF96F374}">
      <dgm:prSet/>
      <dgm:spPr/>
      <dgm:t>
        <a:bodyPr/>
        <a:lstStyle/>
        <a:p>
          <a:endParaRPr lang="en-US"/>
        </a:p>
      </dgm:t>
    </dgm:pt>
    <dgm:pt modelId="{F6FAA629-0229-1345-94B3-B3B9DB9D09D2}">
      <dgm:prSet phldrT="[Text]"/>
      <dgm:spPr>
        <a:solidFill>
          <a:schemeClr val="accent6">
            <a:lumMod val="20000"/>
            <a:lumOff val="80000"/>
          </a:schemeClr>
        </a:solidFill>
      </dgm:spPr>
      <dgm:t>
        <a:bodyPr/>
        <a:lstStyle/>
        <a:p>
          <a:r>
            <a:rPr lang="en-US" dirty="0">
              <a:solidFill>
                <a:schemeClr val="tx1"/>
              </a:solidFill>
            </a:rPr>
            <a:t>Stroke (</a:t>
          </a:r>
          <a:r>
            <a:rPr lang="en-US" dirty="0" err="1">
              <a:solidFill>
                <a:schemeClr val="tx1"/>
              </a:solidFill>
            </a:rPr>
            <a:t>Ischaemic</a:t>
          </a:r>
          <a:r>
            <a:rPr lang="en-US" dirty="0">
              <a:solidFill>
                <a:schemeClr val="tx1"/>
              </a:solidFill>
            </a:rPr>
            <a:t>, </a:t>
          </a:r>
          <a:r>
            <a:rPr lang="en-US" dirty="0" err="1">
              <a:solidFill>
                <a:schemeClr val="tx1"/>
              </a:solidFill>
            </a:rPr>
            <a:t>Haemorrhagic</a:t>
          </a:r>
          <a:r>
            <a:rPr lang="en-US" dirty="0">
              <a:solidFill>
                <a:schemeClr val="tx1"/>
              </a:solidFill>
            </a:rPr>
            <a:t>)</a:t>
          </a:r>
        </a:p>
      </dgm:t>
    </dgm:pt>
    <dgm:pt modelId="{4AF6538E-6F97-794E-9153-32BDD154BF01}" type="parTrans" cxnId="{4862975E-0F58-7F4C-A217-6220D03B59FF}">
      <dgm:prSet/>
      <dgm:spPr/>
      <dgm:t>
        <a:bodyPr/>
        <a:lstStyle/>
        <a:p>
          <a:endParaRPr lang="en-US"/>
        </a:p>
      </dgm:t>
    </dgm:pt>
    <dgm:pt modelId="{719376A5-C9F9-8749-BB07-8CB1FB4E84F1}" type="sibTrans" cxnId="{4862975E-0F58-7F4C-A217-6220D03B59FF}">
      <dgm:prSet/>
      <dgm:spPr/>
      <dgm:t>
        <a:bodyPr/>
        <a:lstStyle/>
        <a:p>
          <a:endParaRPr lang="en-US"/>
        </a:p>
      </dgm:t>
    </dgm:pt>
    <dgm:pt modelId="{0291DB53-46A8-3F4B-AF69-BB39AC3D24E1}">
      <dgm:prSet phldrT="[Text]"/>
      <dgm:spPr>
        <a:solidFill>
          <a:schemeClr val="accent3">
            <a:lumMod val="20000"/>
            <a:lumOff val="80000"/>
          </a:schemeClr>
        </a:solidFill>
      </dgm:spPr>
      <dgm:t>
        <a:bodyPr/>
        <a:lstStyle/>
        <a:p>
          <a:r>
            <a:rPr lang="en-US" dirty="0">
              <a:solidFill>
                <a:schemeClr val="tx1"/>
              </a:solidFill>
            </a:rPr>
            <a:t>Kidney Failure</a:t>
          </a:r>
        </a:p>
      </dgm:t>
    </dgm:pt>
    <dgm:pt modelId="{AD20AD2F-6B59-0748-859B-3BAC22803F4B}" type="parTrans" cxnId="{290E1CA2-FEBE-624A-A2AD-A20A6A8E751E}">
      <dgm:prSet/>
      <dgm:spPr/>
      <dgm:t>
        <a:bodyPr/>
        <a:lstStyle/>
        <a:p>
          <a:endParaRPr lang="en-US"/>
        </a:p>
      </dgm:t>
    </dgm:pt>
    <dgm:pt modelId="{7025EC66-0FCA-DC47-A5AD-CE2C9BB5B602}" type="sibTrans" cxnId="{290E1CA2-FEBE-624A-A2AD-A20A6A8E751E}">
      <dgm:prSet/>
      <dgm:spPr/>
      <dgm:t>
        <a:bodyPr/>
        <a:lstStyle/>
        <a:p>
          <a:endParaRPr lang="en-US"/>
        </a:p>
      </dgm:t>
    </dgm:pt>
    <dgm:pt modelId="{D96CE259-268E-004C-858C-FBD4F2272434}">
      <dgm:prSet/>
      <dgm:spPr>
        <a:solidFill>
          <a:schemeClr val="bg2">
            <a:lumMod val="90000"/>
          </a:schemeClr>
        </a:solidFill>
      </dgm:spPr>
      <dgm:t>
        <a:bodyPr/>
        <a:lstStyle/>
        <a:p>
          <a:r>
            <a:rPr lang="en-US" dirty="0">
              <a:solidFill>
                <a:schemeClr val="tx1"/>
              </a:solidFill>
            </a:rPr>
            <a:t>Retinopathy</a:t>
          </a:r>
        </a:p>
      </dgm:t>
    </dgm:pt>
    <dgm:pt modelId="{8FF53CED-2ACF-D14E-AE12-4DC9F194D18A}" type="parTrans" cxnId="{6B31E1AA-4764-AF45-BB21-6B2CA93AF783}">
      <dgm:prSet/>
      <dgm:spPr/>
      <dgm:t>
        <a:bodyPr/>
        <a:lstStyle/>
        <a:p>
          <a:endParaRPr lang="en-US"/>
        </a:p>
      </dgm:t>
    </dgm:pt>
    <dgm:pt modelId="{A6467AAF-AA36-D34F-AE55-DE72026CC776}" type="sibTrans" cxnId="{6B31E1AA-4764-AF45-BB21-6B2CA93AF783}">
      <dgm:prSet/>
      <dgm:spPr/>
      <dgm:t>
        <a:bodyPr/>
        <a:lstStyle/>
        <a:p>
          <a:endParaRPr lang="en-US"/>
        </a:p>
      </dgm:t>
    </dgm:pt>
    <dgm:pt modelId="{291D4FA2-9B07-9F40-BE41-7316C16CD90C}">
      <dgm:prSet/>
      <dgm:spPr>
        <a:solidFill>
          <a:schemeClr val="accent5">
            <a:lumMod val="20000"/>
            <a:lumOff val="80000"/>
          </a:schemeClr>
        </a:solidFill>
      </dgm:spPr>
      <dgm:t>
        <a:bodyPr/>
        <a:lstStyle/>
        <a:p>
          <a:r>
            <a:rPr lang="en-US" dirty="0">
              <a:solidFill>
                <a:schemeClr val="tx1"/>
              </a:solidFill>
            </a:rPr>
            <a:t>Peripheral Vascular Disease</a:t>
          </a:r>
        </a:p>
      </dgm:t>
    </dgm:pt>
    <dgm:pt modelId="{1907A281-5341-F240-99D1-5FA73A8AA24A}" type="parTrans" cxnId="{503C8FD3-324E-6E48-A2B3-F2224727C4F1}">
      <dgm:prSet/>
      <dgm:spPr/>
      <dgm:t>
        <a:bodyPr/>
        <a:lstStyle/>
        <a:p>
          <a:endParaRPr lang="en-US"/>
        </a:p>
      </dgm:t>
    </dgm:pt>
    <dgm:pt modelId="{BCFBE07E-62C4-5945-BEE0-A8B41FF55C3C}" type="sibTrans" cxnId="{503C8FD3-324E-6E48-A2B3-F2224727C4F1}">
      <dgm:prSet/>
      <dgm:spPr/>
      <dgm:t>
        <a:bodyPr/>
        <a:lstStyle/>
        <a:p>
          <a:endParaRPr lang="en-US"/>
        </a:p>
      </dgm:t>
    </dgm:pt>
    <dgm:pt modelId="{E9D32308-38BC-8F43-AC2D-D1320F169C94}" type="pres">
      <dgm:prSet presAssocID="{5E50C01A-E63D-5348-BFD6-CDFCEDFA2EB1}" presName="linearFlow" presStyleCnt="0">
        <dgm:presLayoutVars>
          <dgm:dir/>
          <dgm:resizeHandles val="exact"/>
        </dgm:presLayoutVars>
      </dgm:prSet>
      <dgm:spPr/>
    </dgm:pt>
    <dgm:pt modelId="{F33E43A7-E395-7347-99F5-51FE80A57B29}" type="pres">
      <dgm:prSet presAssocID="{CFE36B55-E992-EB4A-9EAD-1D6642AB0198}" presName="composite" presStyleCnt="0"/>
      <dgm:spPr/>
    </dgm:pt>
    <dgm:pt modelId="{32CADBB9-608D-1348-A354-6F4CDEB78873}" type="pres">
      <dgm:prSet presAssocID="{CFE36B55-E992-EB4A-9EAD-1D6642AB0198}"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E99027B6-B1FC-5C40-999B-AF1004BACDCD}" type="pres">
      <dgm:prSet presAssocID="{CFE36B55-E992-EB4A-9EAD-1D6642AB0198}" presName="txShp" presStyleLbl="node1" presStyleIdx="0" presStyleCnt="5">
        <dgm:presLayoutVars>
          <dgm:bulletEnabled val="1"/>
        </dgm:presLayoutVars>
      </dgm:prSet>
      <dgm:spPr/>
    </dgm:pt>
    <dgm:pt modelId="{6BB8C7A0-D39A-764D-9BD6-7AD7C5419C6C}" type="pres">
      <dgm:prSet presAssocID="{94993217-073F-D04A-A51F-6E75B0954F47}" presName="spacing" presStyleCnt="0"/>
      <dgm:spPr/>
    </dgm:pt>
    <dgm:pt modelId="{008A6DBC-99AD-9E49-A571-1389CC8A099A}" type="pres">
      <dgm:prSet presAssocID="{F6FAA629-0229-1345-94B3-B3B9DB9D09D2}" presName="composite" presStyleCnt="0"/>
      <dgm:spPr/>
    </dgm:pt>
    <dgm:pt modelId="{9C4B5350-F416-E749-B980-B2E4DD72DFB9}" type="pres">
      <dgm:prSet presAssocID="{F6FAA629-0229-1345-94B3-B3B9DB9D09D2}" presName="imgShp" presStyleLbl="fgImgPlace1" presStyleIdx="1" presStyleCnt="5"/>
      <dgm:spPr>
        <a:blipFill>
          <a:blip xmlns:r="http://schemas.openxmlformats.org/officeDocument/2006/relationships" r:embed="rId2">
            <a:extLst>
              <a:ext uri="{28A0092B-C50C-407E-A947-70E740481C1C}">
                <a14:useLocalDpi xmlns:a14="http://schemas.microsoft.com/office/drawing/2010/main" val="0"/>
              </a:ext>
            </a:extLst>
          </a:blip>
          <a:srcRect/>
          <a:stretch>
            <a:fillRect l="-16000" r="-16000"/>
          </a:stretch>
        </a:blipFill>
      </dgm:spPr>
    </dgm:pt>
    <dgm:pt modelId="{BB14C0BA-4D27-294A-96A5-8FA979801448}" type="pres">
      <dgm:prSet presAssocID="{F6FAA629-0229-1345-94B3-B3B9DB9D09D2}" presName="txShp" presStyleLbl="node1" presStyleIdx="1" presStyleCnt="5">
        <dgm:presLayoutVars>
          <dgm:bulletEnabled val="1"/>
        </dgm:presLayoutVars>
      </dgm:prSet>
      <dgm:spPr/>
    </dgm:pt>
    <dgm:pt modelId="{927DC40F-146C-C34E-A9B1-D7722C93BCE2}" type="pres">
      <dgm:prSet presAssocID="{719376A5-C9F9-8749-BB07-8CB1FB4E84F1}" presName="spacing" presStyleCnt="0"/>
      <dgm:spPr/>
    </dgm:pt>
    <dgm:pt modelId="{DBD08369-403B-9D44-A687-81CDE2F85084}" type="pres">
      <dgm:prSet presAssocID="{0291DB53-46A8-3F4B-AF69-BB39AC3D24E1}" presName="composite" presStyleCnt="0"/>
      <dgm:spPr/>
    </dgm:pt>
    <dgm:pt modelId="{2F01252C-A354-BD45-9B6C-497493940C2E}" type="pres">
      <dgm:prSet presAssocID="{0291DB53-46A8-3F4B-AF69-BB39AC3D24E1}" presName="imgShp" presStyleLbl="f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t="-28000" b="-28000"/>
          </a:stretch>
        </a:blipFill>
      </dgm:spPr>
    </dgm:pt>
    <dgm:pt modelId="{DFC8BD86-F5A0-DA44-A435-B49521497ECF}" type="pres">
      <dgm:prSet presAssocID="{0291DB53-46A8-3F4B-AF69-BB39AC3D24E1}" presName="txShp" presStyleLbl="node1" presStyleIdx="2" presStyleCnt="5">
        <dgm:presLayoutVars>
          <dgm:bulletEnabled val="1"/>
        </dgm:presLayoutVars>
      </dgm:prSet>
      <dgm:spPr/>
    </dgm:pt>
    <dgm:pt modelId="{ED583E89-89D8-2E43-8B2A-10C11513CA10}" type="pres">
      <dgm:prSet presAssocID="{7025EC66-0FCA-DC47-A5AD-CE2C9BB5B602}" presName="spacing" presStyleCnt="0"/>
      <dgm:spPr/>
    </dgm:pt>
    <dgm:pt modelId="{21A67A54-2166-B445-B465-DC11CB52C3A6}" type="pres">
      <dgm:prSet presAssocID="{D96CE259-268E-004C-858C-FBD4F2272434}" presName="composite" presStyleCnt="0"/>
      <dgm:spPr/>
    </dgm:pt>
    <dgm:pt modelId="{8B1E8608-1BE2-2247-B98F-F6B4A29A802B}" type="pres">
      <dgm:prSet presAssocID="{D96CE259-268E-004C-858C-FBD4F2272434}" presName="imgShp" presStyleLbl="f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44000" r="-44000"/>
          </a:stretch>
        </a:blipFill>
      </dgm:spPr>
    </dgm:pt>
    <dgm:pt modelId="{5721F43B-F2C9-054D-B3A2-6085E733A25F}" type="pres">
      <dgm:prSet presAssocID="{D96CE259-268E-004C-858C-FBD4F2272434}" presName="txShp" presStyleLbl="node1" presStyleIdx="3" presStyleCnt="5">
        <dgm:presLayoutVars>
          <dgm:bulletEnabled val="1"/>
        </dgm:presLayoutVars>
      </dgm:prSet>
      <dgm:spPr/>
    </dgm:pt>
    <dgm:pt modelId="{AB2638AE-A876-C34E-A226-36977B1FE6D2}" type="pres">
      <dgm:prSet presAssocID="{A6467AAF-AA36-D34F-AE55-DE72026CC776}" presName="spacing" presStyleCnt="0"/>
      <dgm:spPr/>
    </dgm:pt>
    <dgm:pt modelId="{E0A9F828-85E0-8743-967E-60AA5B2D7554}" type="pres">
      <dgm:prSet presAssocID="{291D4FA2-9B07-9F40-BE41-7316C16CD90C}" presName="composite" presStyleCnt="0"/>
      <dgm:spPr/>
    </dgm:pt>
    <dgm:pt modelId="{89C1401C-2E0B-7A4E-BA0D-8FF525322C0D}" type="pres">
      <dgm:prSet presAssocID="{291D4FA2-9B07-9F40-BE41-7316C16CD90C}" presName="imgShp" presStyleLbl="f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35000" r="-35000"/>
          </a:stretch>
        </a:blipFill>
      </dgm:spPr>
    </dgm:pt>
    <dgm:pt modelId="{EDCB29A3-4B24-0E41-8858-5E273866D9A3}" type="pres">
      <dgm:prSet presAssocID="{291D4FA2-9B07-9F40-BE41-7316C16CD90C}" presName="txShp" presStyleLbl="node1" presStyleIdx="4" presStyleCnt="5">
        <dgm:presLayoutVars>
          <dgm:bulletEnabled val="1"/>
        </dgm:presLayoutVars>
      </dgm:prSet>
      <dgm:spPr/>
    </dgm:pt>
  </dgm:ptLst>
  <dgm:cxnLst>
    <dgm:cxn modelId="{3E514803-50E8-8942-BA6A-0C3DAC222BD3}" type="presOf" srcId="{5E50C01A-E63D-5348-BFD6-CDFCEDFA2EB1}" destId="{E9D32308-38BC-8F43-AC2D-D1320F169C94}" srcOrd="0" destOrd="0" presId="urn:microsoft.com/office/officeart/2005/8/layout/vList3"/>
    <dgm:cxn modelId="{F686C651-B584-864D-A1DE-DEDBDA76A0EE}" type="presOf" srcId="{0291DB53-46A8-3F4B-AF69-BB39AC3D24E1}" destId="{DFC8BD86-F5A0-DA44-A435-B49521497ECF}" srcOrd="0" destOrd="0" presId="urn:microsoft.com/office/officeart/2005/8/layout/vList3"/>
    <dgm:cxn modelId="{4862975E-0F58-7F4C-A217-6220D03B59FF}" srcId="{5E50C01A-E63D-5348-BFD6-CDFCEDFA2EB1}" destId="{F6FAA629-0229-1345-94B3-B3B9DB9D09D2}" srcOrd="1" destOrd="0" parTransId="{4AF6538E-6F97-794E-9153-32BDD154BF01}" sibTransId="{719376A5-C9F9-8749-BB07-8CB1FB4E84F1}"/>
    <dgm:cxn modelId="{5DD25285-A1EE-624C-BD64-F18397A3980A}" type="presOf" srcId="{D96CE259-268E-004C-858C-FBD4F2272434}" destId="{5721F43B-F2C9-054D-B3A2-6085E733A25F}" srcOrd="0" destOrd="0" presId="urn:microsoft.com/office/officeart/2005/8/layout/vList3"/>
    <dgm:cxn modelId="{290E1CA2-FEBE-624A-A2AD-A20A6A8E751E}" srcId="{5E50C01A-E63D-5348-BFD6-CDFCEDFA2EB1}" destId="{0291DB53-46A8-3F4B-AF69-BB39AC3D24E1}" srcOrd="2" destOrd="0" parTransId="{AD20AD2F-6B59-0748-859B-3BAC22803F4B}" sibTransId="{7025EC66-0FCA-DC47-A5AD-CE2C9BB5B602}"/>
    <dgm:cxn modelId="{7AAAE5A8-D896-7348-8F89-14641EAA4523}" type="presOf" srcId="{291D4FA2-9B07-9F40-BE41-7316C16CD90C}" destId="{EDCB29A3-4B24-0E41-8858-5E273866D9A3}" srcOrd="0" destOrd="0" presId="urn:microsoft.com/office/officeart/2005/8/layout/vList3"/>
    <dgm:cxn modelId="{6B31E1AA-4764-AF45-BB21-6B2CA93AF783}" srcId="{5E50C01A-E63D-5348-BFD6-CDFCEDFA2EB1}" destId="{D96CE259-268E-004C-858C-FBD4F2272434}" srcOrd="3" destOrd="0" parTransId="{8FF53CED-2ACF-D14E-AE12-4DC9F194D18A}" sibTransId="{A6467AAF-AA36-D34F-AE55-DE72026CC776}"/>
    <dgm:cxn modelId="{E67757CE-177A-4541-A9AE-056C7CCC0F59}" type="presOf" srcId="{F6FAA629-0229-1345-94B3-B3B9DB9D09D2}" destId="{BB14C0BA-4D27-294A-96A5-8FA979801448}" srcOrd="0" destOrd="0" presId="urn:microsoft.com/office/officeart/2005/8/layout/vList3"/>
    <dgm:cxn modelId="{FE7408D3-295E-5245-906E-0BAA8C4CA1AD}" type="presOf" srcId="{CFE36B55-E992-EB4A-9EAD-1D6642AB0198}" destId="{E99027B6-B1FC-5C40-999B-AF1004BACDCD}" srcOrd="0" destOrd="0" presId="urn:microsoft.com/office/officeart/2005/8/layout/vList3"/>
    <dgm:cxn modelId="{503C8FD3-324E-6E48-A2B3-F2224727C4F1}" srcId="{5E50C01A-E63D-5348-BFD6-CDFCEDFA2EB1}" destId="{291D4FA2-9B07-9F40-BE41-7316C16CD90C}" srcOrd="4" destOrd="0" parTransId="{1907A281-5341-F240-99D1-5FA73A8AA24A}" sibTransId="{BCFBE07E-62C4-5945-BEE0-A8B41FF55C3C}"/>
    <dgm:cxn modelId="{A47D64E4-2EEB-D543-9E4D-7C76DF96F374}" srcId="{5E50C01A-E63D-5348-BFD6-CDFCEDFA2EB1}" destId="{CFE36B55-E992-EB4A-9EAD-1D6642AB0198}" srcOrd="0" destOrd="0" parTransId="{9D621594-7CCB-284B-B80D-0918190C00A9}" sibTransId="{94993217-073F-D04A-A51F-6E75B0954F47}"/>
    <dgm:cxn modelId="{BB5DB0EE-5F53-9244-93CB-0DF96D723261}" type="presParOf" srcId="{E9D32308-38BC-8F43-AC2D-D1320F169C94}" destId="{F33E43A7-E395-7347-99F5-51FE80A57B29}" srcOrd="0" destOrd="0" presId="urn:microsoft.com/office/officeart/2005/8/layout/vList3"/>
    <dgm:cxn modelId="{A23C103E-79C5-4D41-BF15-92783042B263}" type="presParOf" srcId="{F33E43A7-E395-7347-99F5-51FE80A57B29}" destId="{32CADBB9-608D-1348-A354-6F4CDEB78873}" srcOrd="0" destOrd="0" presId="urn:microsoft.com/office/officeart/2005/8/layout/vList3"/>
    <dgm:cxn modelId="{C164FB89-2ADA-AC41-A8DB-814E8F1C4B0C}" type="presParOf" srcId="{F33E43A7-E395-7347-99F5-51FE80A57B29}" destId="{E99027B6-B1FC-5C40-999B-AF1004BACDCD}" srcOrd="1" destOrd="0" presId="urn:microsoft.com/office/officeart/2005/8/layout/vList3"/>
    <dgm:cxn modelId="{EAC6626D-D47D-C44D-9FE6-6A2DE8AB4D17}" type="presParOf" srcId="{E9D32308-38BC-8F43-AC2D-D1320F169C94}" destId="{6BB8C7A0-D39A-764D-9BD6-7AD7C5419C6C}" srcOrd="1" destOrd="0" presId="urn:microsoft.com/office/officeart/2005/8/layout/vList3"/>
    <dgm:cxn modelId="{89FA69E0-E97E-9048-9F69-5BF4342FA407}" type="presParOf" srcId="{E9D32308-38BC-8F43-AC2D-D1320F169C94}" destId="{008A6DBC-99AD-9E49-A571-1389CC8A099A}" srcOrd="2" destOrd="0" presId="urn:microsoft.com/office/officeart/2005/8/layout/vList3"/>
    <dgm:cxn modelId="{0F324F05-760C-8849-9ED5-56AB33E2E41B}" type="presParOf" srcId="{008A6DBC-99AD-9E49-A571-1389CC8A099A}" destId="{9C4B5350-F416-E749-B980-B2E4DD72DFB9}" srcOrd="0" destOrd="0" presId="urn:microsoft.com/office/officeart/2005/8/layout/vList3"/>
    <dgm:cxn modelId="{B793CC13-273D-B848-8887-564DF0A2FD87}" type="presParOf" srcId="{008A6DBC-99AD-9E49-A571-1389CC8A099A}" destId="{BB14C0BA-4D27-294A-96A5-8FA979801448}" srcOrd="1" destOrd="0" presId="urn:microsoft.com/office/officeart/2005/8/layout/vList3"/>
    <dgm:cxn modelId="{30C71E35-3910-0D48-A675-0343F6634826}" type="presParOf" srcId="{E9D32308-38BC-8F43-AC2D-D1320F169C94}" destId="{927DC40F-146C-C34E-A9B1-D7722C93BCE2}" srcOrd="3" destOrd="0" presId="urn:microsoft.com/office/officeart/2005/8/layout/vList3"/>
    <dgm:cxn modelId="{F8423D8D-E637-A44F-9E2B-6AF5C821AB04}" type="presParOf" srcId="{E9D32308-38BC-8F43-AC2D-D1320F169C94}" destId="{DBD08369-403B-9D44-A687-81CDE2F85084}" srcOrd="4" destOrd="0" presId="urn:microsoft.com/office/officeart/2005/8/layout/vList3"/>
    <dgm:cxn modelId="{877736B3-8F62-5B4C-A513-2D10900D26C0}" type="presParOf" srcId="{DBD08369-403B-9D44-A687-81CDE2F85084}" destId="{2F01252C-A354-BD45-9B6C-497493940C2E}" srcOrd="0" destOrd="0" presId="urn:microsoft.com/office/officeart/2005/8/layout/vList3"/>
    <dgm:cxn modelId="{5724B54C-8D31-3A4F-AF88-2B749B0E9DC5}" type="presParOf" srcId="{DBD08369-403B-9D44-A687-81CDE2F85084}" destId="{DFC8BD86-F5A0-DA44-A435-B49521497ECF}" srcOrd="1" destOrd="0" presId="urn:microsoft.com/office/officeart/2005/8/layout/vList3"/>
    <dgm:cxn modelId="{00B0FA08-178C-CA4F-ABBB-2EFE97A8D08A}" type="presParOf" srcId="{E9D32308-38BC-8F43-AC2D-D1320F169C94}" destId="{ED583E89-89D8-2E43-8B2A-10C11513CA10}" srcOrd="5" destOrd="0" presId="urn:microsoft.com/office/officeart/2005/8/layout/vList3"/>
    <dgm:cxn modelId="{885FA4B2-F9EA-4A4F-9B06-FE73944EEC2E}" type="presParOf" srcId="{E9D32308-38BC-8F43-AC2D-D1320F169C94}" destId="{21A67A54-2166-B445-B465-DC11CB52C3A6}" srcOrd="6" destOrd="0" presId="urn:microsoft.com/office/officeart/2005/8/layout/vList3"/>
    <dgm:cxn modelId="{E5146AF9-9838-7D4C-8442-762B2C33ECF0}" type="presParOf" srcId="{21A67A54-2166-B445-B465-DC11CB52C3A6}" destId="{8B1E8608-1BE2-2247-B98F-F6B4A29A802B}" srcOrd="0" destOrd="0" presId="urn:microsoft.com/office/officeart/2005/8/layout/vList3"/>
    <dgm:cxn modelId="{8227F161-70E8-A24D-B28D-CD97EF143E97}" type="presParOf" srcId="{21A67A54-2166-B445-B465-DC11CB52C3A6}" destId="{5721F43B-F2C9-054D-B3A2-6085E733A25F}" srcOrd="1" destOrd="0" presId="urn:microsoft.com/office/officeart/2005/8/layout/vList3"/>
    <dgm:cxn modelId="{A7B00B62-BBC7-F84B-B9FC-3DE68C8E4CF4}" type="presParOf" srcId="{E9D32308-38BC-8F43-AC2D-D1320F169C94}" destId="{AB2638AE-A876-C34E-A226-36977B1FE6D2}" srcOrd="7" destOrd="0" presId="urn:microsoft.com/office/officeart/2005/8/layout/vList3"/>
    <dgm:cxn modelId="{4D8CBC0C-B899-314C-95A5-20FF6701885A}" type="presParOf" srcId="{E9D32308-38BC-8F43-AC2D-D1320F169C94}" destId="{E0A9F828-85E0-8743-967E-60AA5B2D7554}" srcOrd="8" destOrd="0" presId="urn:microsoft.com/office/officeart/2005/8/layout/vList3"/>
    <dgm:cxn modelId="{9BCF3856-2E41-B549-8741-5DD3D47A4BB3}" type="presParOf" srcId="{E0A9F828-85E0-8743-967E-60AA5B2D7554}" destId="{89C1401C-2E0B-7A4E-BA0D-8FF525322C0D}" srcOrd="0" destOrd="0" presId="urn:microsoft.com/office/officeart/2005/8/layout/vList3"/>
    <dgm:cxn modelId="{A0AF2337-C08E-9247-90CF-0F4E9083B0F7}" type="presParOf" srcId="{E0A9F828-85E0-8743-967E-60AA5B2D7554}" destId="{EDCB29A3-4B24-0E41-8858-5E273866D9A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A13FF1-A81F-AB44-B56B-F41893825B47}" type="doc">
      <dgm:prSet loTypeId="urn:microsoft.com/office/officeart/2005/8/layout/vList4" loCatId="" qsTypeId="urn:microsoft.com/office/officeart/2005/8/quickstyle/simple1" qsCatId="simple" csTypeId="urn:microsoft.com/office/officeart/2005/8/colors/accent2_1" csCatId="accent2" phldr="1"/>
      <dgm:spPr/>
      <dgm:t>
        <a:bodyPr/>
        <a:lstStyle/>
        <a:p>
          <a:endParaRPr lang="en-GB"/>
        </a:p>
      </dgm:t>
    </dgm:pt>
    <dgm:pt modelId="{36A23FA1-0F3A-8042-A8B8-430ED8C19077}">
      <dgm:prSet phldrT="[Text]" custT="1"/>
      <dgm:spPr/>
      <dgm:t>
        <a:bodyPr/>
        <a:lstStyle/>
        <a:p>
          <a:r>
            <a:rPr lang="en-US" sz="2000" dirty="0">
              <a:latin typeface="Arial" panose="020B0604020202020204" pitchFamily="34" charset="0"/>
              <a:cs typeface="Arial" panose="020B0604020202020204" pitchFamily="34" charset="0"/>
            </a:rPr>
            <a:t>Uncontrolled hypertension and progression to more severe one</a:t>
          </a:r>
          <a:endParaRPr lang="en-GB" sz="2000" dirty="0">
            <a:latin typeface="Arial" panose="020B0604020202020204" pitchFamily="34" charset="0"/>
            <a:cs typeface="Arial" panose="020B0604020202020204" pitchFamily="34" charset="0"/>
          </a:endParaRPr>
        </a:p>
      </dgm:t>
    </dgm:pt>
    <dgm:pt modelId="{12D2189B-1656-C843-9392-C27250E83FC6}" type="parTrans" cxnId="{950320F7-D295-2A4F-A7B3-4C6D5A7D3A9F}">
      <dgm:prSet/>
      <dgm:spPr/>
      <dgm:t>
        <a:bodyPr/>
        <a:lstStyle/>
        <a:p>
          <a:endParaRPr lang="en-GB"/>
        </a:p>
      </dgm:t>
    </dgm:pt>
    <dgm:pt modelId="{1C927AD7-F51F-E94E-8D80-74E95367F5F6}" type="sibTrans" cxnId="{950320F7-D295-2A4F-A7B3-4C6D5A7D3A9F}">
      <dgm:prSet/>
      <dgm:spPr/>
      <dgm:t>
        <a:bodyPr/>
        <a:lstStyle/>
        <a:p>
          <a:endParaRPr lang="en-GB"/>
        </a:p>
      </dgm:t>
    </dgm:pt>
    <dgm:pt modelId="{F00D1DA7-E601-8641-B26E-3CE2349B8811}">
      <dgm:prSet phldrT="[Text]" custT="1"/>
      <dgm:spPr/>
      <dgm:t>
        <a:bodyPr/>
        <a:lstStyle/>
        <a:p>
          <a:r>
            <a:rPr lang="en-US" sz="2000" dirty="0">
              <a:latin typeface="Arial" panose="020B0604020202020204" pitchFamily="34" charset="0"/>
              <a:cs typeface="Arial" panose="020B0604020202020204" pitchFamily="34" charset="0"/>
            </a:rPr>
            <a:t>Target organ damage (LVH, vascular stiffness, albuminuria)</a:t>
          </a:r>
          <a:endParaRPr lang="en-GB" sz="2000" dirty="0">
            <a:latin typeface="Arial" panose="020B0604020202020204" pitchFamily="34" charset="0"/>
            <a:cs typeface="Arial" panose="020B0604020202020204" pitchFamily="34" charset="0"/>
          </a:endParaRPr>
        </a:p>
      </dgm:t>
    </dgm:pt>
    <dgm:pt modelId="{50F12D8B-314F-E240-94F1-C2DDC75B6907}" type="parTrans" cxnId="{49CBAF55-8FA4-224D-8C5A-4ACB53F18E3C}">
      <dgm:prSet/>
      <dgm:spPr/>
      <dgm:t>
        <a:bodyPr/>
        <a:lstStyle/>
        <a:p>
          <a:endParaRPr lang="en-GB"/>
        </a:p>
      </dgm:t>
    </dgm:pt>
    <dgm:pt modelId="{2F9116EC-E2ED-8D43-A744-9CB97E6CFF58}" type="sibTrans" cxnId="{49CBAF55-8FA4-224D-8C5A-4ACB53F18E3C}">
      <dgm:prSet/>
      <dgm:spPr/>
      <dgm:t>
        <a:bodyPr/>
        <a:lstStyle/>
        <a:p>
          <a:endParaRPr lang="en-GB"/>
        </a:p>
      </dgm:t>
    </dgm:pt>
    <dgm:pt modelId="{D9F65348-723E-EF40-BE3C-D0F60C3A028B}">
      <dgm:prSet phldrT="[Text]" custT="1"/>
      <dgm:spPr/>
      <dgm:t>
        <a:bodyPr/>
        <a:lstStyle/>
        <a:p>
          <a:r>
            <a:rPr lang="en-US" sz="2000" dirty="0">
              <a:latin typeface="Arial" panose="020B0604020202020204" pitchFamily="34" charset="0"/>
              <a:cs typeface="Arial" panose="020B0604020202020204" pitchFamily="34" charset="0"/>
            </a:rPr>
            <a:t>CVD events (AMI, stroke, CHF, CKD)</a:t>
          </a:r>
          <a:endParaRPr lang="en-GB" sz="2000" dirty="0">
            <a:latin typeface="Arial" panose="020B0604020202020204" pitchFamily="34" charset="0"/>
            <a:cs typeface="Arial" panose="020B0604020202020204" pitchFamily="34" charset="0"/>
          </a:endParaRPr>
        </a:p>
      </dgm:t>
    </dgm:pt>
    <dgm:pt modelId="{FCE423C4-79C7-3541-9BBD-C859A4DCB3A6}" type="parTrans" cxnId="{BF7D8139-4562-A64A-AB57-29F96D3B7A91}">
      <dgm:prSet/>
      <dgm:spPr/>
      <dgm:t>
        <a:bodyPr/>
        <a:lstStyle/>
        <a:p>
          <a:endParaRPr lang="en-GB"/>
        </a:p>
      </dgm:t>
    </dgm:pt>
    <dgm:pt modelId="{BDCC747E-CC60-9545-AD3C-B885C16C86BF}" type="sibTrans" cxnId="{BF7D8139-4562-A64A-AB57-29F96D3B7A91}">
      <dgm:prSet/>
      <dgm:spPr/>
      <dgm:t>
        <a:bodyPr/>
        <a:lstStyle/>
        <a:p>
          <a:endParaRPr lang="en-GB"/>
        </a:p>
      </dgm:t>
    </dgm:pt>
    <dgm:pt modelId="{8E104625-6C62-BE46-8EED-600CDD080F02}">
      <dgm:prSet phldrT="[Text]" custT="1"/>
      <dgm:spPr/>
      <dgm:t>
        <a:bodyPr/>
        <a:lstStyle/>
        <a:p>
          <a:r>
            <a:rPr lang="en-US" sz="2000" dirty="0">
              <a:latin typeface="Arial" panose="020B0604020202020204" pitchFamily="34" charset="0"/>
              <a:cs typeface="Arial" panose="020B0604020202020204" pitchFamily="34" charset="0"/>
            </a:rPr>
            <a:t>Impaired cognitive function &amp; dementia</a:t>
          </a:r>
          <a:endParaRPr lang="en-GB" sz="2000" dirty="0">
            <a:latin typeface="Arial" panose="020B0604020202020204" pitchFamily="34" charset="0"/>
            <a:cs typeface="Arial" panose="020B0604020202020204" pitchFamily="34" charset="0"/>
          </a:endParaRPr>
        </a:p>
      </dgm:t>
    </dgm:pt>
    <dgm:pt modelId="{322EFA10-FDB9-FE46-8300-A1AA11B9455E}" type="parTrans" cxnId="{78A83A7C-3A6B-CD45-9067-42DA95470372}">
      <dgm:prSet/>
      <dgm:spPr/>
      <dgm:t>
        <a:bodyPr/>
        <a:lstStyle/>
        <a:p>
          <a:endParaRPr lang="en-GB"/>
        </a:p>
      </dgm:t>
    </dgm:pt>
    <dgm:pt modelId="{15017E12-5569-0947-AE58-F97D547EBA47}" type="sibTrans" cxnId="{78A83A7C-3A6B-CD45-9067-42DA95470372}">
      <dgm:prSet/>
      <dgm:spPr/>
      <dgm:t>
        <a:bodyPr/>
        <a:lstStyle/>
        <a:p>
          <a:endParaRPr lang="en-GB"/>
        </a:p>
      </dgm:t>
    </dgm:pt>
    <dgm:pt modelId="{245C9E1C-DC3E-3E42-B23B-CD1E53F89140}" type="pres">
      <dgm:prSet presAssocID="{CCA13FF1-A81F-AB44-B56B-F41893825B47}" presName="linear" presStyleCnt="0">
        <dgm:presLayoutVars>
          <dgm:dir/>
          <dgm:resizeHandles val="exact"/>
        </dgm:presLayoutVars>
      </dgm:prSet>
      <dgm:spPr/>
    </dgm:pt>
    <dgm:pt modelId="{158A77B4-4F5C-6447-97BE-D85F6FC21B1F}" type="pres">
      <dgm:prSet presAssocID="{36A23FA1-0F3A-8042-A8B8-430ED8C19077}" presName="comp" presStyleCnt="0"/>
      <dgm:spPr/>
    </dgm:pt>
    <dgm:pt modelId="{1AC1FE80-EDE9-B441-B2FC-7E47C1FF4121}" type="pres">
      <dgm:prSet presAssocID="{36A23FA1-0F3A-8042-A8B8-430ED8C19077}" presName="box" presStyleLbl="node1" presStyleIdx="0" presStyleCnt="4" custLinFactNeighborY="-19087"/>
      <dgm:spPr/>
    </dgm:pt>
    <dgm:pt modelId="{19CEAC89-DC2D-D342-B937-44782C2AD5B2}" type="pres">
      <dgm:prSet presAssocID="{36A23FA1-0F3A-8042-A8B8-430ED8C19077}" presName="img"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dgm:spPr>
    </dgm:pt>
    <dgm:pt modelId="{F869FB96-CB3E-7944-A3FD-4ECCAC48B069}" type="pres">
      <dgm:prSet presAssocID="{36A23FA1-0F3A-8042-A8B8-430ED8C19077}" presName="text" presStyleLbl="node1" presStyleIdx="0" presStyleCnt="4">
        <dgm:presLayoutVars>
          <dgm:bulletEnabled val="1"/>
        </dgm:presLayoutVars>
      </dgm:prSet>
      <dgm:spPr/>
    </dgm:pt>
    <dgm:pt modelId="{A46EEB36-F117-6D4C-8002-292310EF8FFD}" type="pres">
      <dgm:prSet presAssocID="{1C927AD7-F51F-E94E-8D80-74E95367F5F6}" presName="spacer" presStyleCnt="0"/>
      <dgm:spPr/>
    </dgm:pt>
    <dgm:pt modelId="{265B56F0-8981-8E46-B5E5-3363843F1AC5}" type="pres">
      <dgm:prSet presAssocID="{F00D1DA7-E601-8641-B26E-3CE2349B8811}" presName="comp" presStyleCnt="0"/>
      <dgm:spPr/>
    </dgm:pt>
    <dgm:pt modelId="{177AFFF6-BAE0-7B46-91E3-AEE2C54E74A7}" type="pres">
      <dgm:prSet presAssocID="{F00D1DA7-E601-8641-B26E-3CE2349B8811}" presName="box" presStyleLbl="node1" presStyleIdx="1" presStyleCnt="4"/>
      <dgm:spPr/>
    </dgm:pt>
    <dgm:pt modelId="{116D1E69-D10C-0E41-95A0-700198A1CB7D}" type="pres">
      <dgm:prSet presAssocID="{F00D1DA7-E601-8641-B26E-3CE2349B8811}" presName="img"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216039DB-F856-6A46-9593-31D843B9C424}" type="pres">
      <dgm:prSet presAssocID="{F00D1DA7-E601-8641-B26E-3CE2349B8811}" presName="text" presStyleLbl="node1" presStyleIdx="1" presStyleCnt="4">
        <dgm:presLayoutVars>
          <dgm:bulletEnabled val="1"/>
        </dgm:presLayoutVars>
      </dgm:prSet>
      <dgm:spPr/>
    </dgm:pt>
    <dgm:pt modelId="{6A142E94-CD81-5A4A-AF04-022EB38A7514}" type="pres">
      <dgm:prSet presAssocID="{2F9116EC-E2ED-8D43-A744-9CB97E6CFF58}" presName="spacer" presStyleCnt="0"/>
      <dgm:spPr/>
    </dgm:pt>
    <dgm:pt modelId="{EA833A3D-E08E-AA4E-8436-2554A4949C69}" type="pres">
      <dgm:prSet presAssocID="{D9F65348-723E-EF40-BE3C-D0F60C3A028B}" presName="comp" presStyleCnt="0"/>
      <dgm:spPr/>
    </dgm:pt>
    <dgm:pt modelId="{E88497FC-8B43-9C46-9465-1B465182D601}" type="pres">
      <dgm:prSet presAssocID="{D9F65348-723E-EF40-BE3C-D0F60C3A028B}" presName="box" presStyleLbl="node1" presStyleIdx="2" presStyleCnt="4"/>
      <dgm:spPr/>
    </dgm:pt>
    <dgm:pt modelId="{6EC59491-224C-9745-8B80-33BEFD030937}" type="pres">
      <dgm:prSet presAssocID="{D9F65348-723E-EF40-BE3C-D0F60C3A028B}" presName="img"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l="-102000" r="-102000"/>
          </a:stretch>
        </a:blipFill>
      </dgm:spPr>
    </dgm:pt>
    <dgm:pt modelId="{272E835B-ABAD-FA43-A9D3-E6A33134D7CE}" type="pres">
      <dgm:prSet presAssocID="{D9F65348-723E-EF40-BE3C-D0F60C3A028B}" presName="text" presStyleLbl="node1" presStyleIdx="2" presStyleCnt="4">
        <dgm:presLayoutVars>
          <dgm:bulletEnabled val="1"/>
        </dgm:presLayoutVars>
      </dgm:prSet>
      <dgm:spPr/>
    </dgm:pt>
    <dgm:pt modelId="{6D9D4636-D022-0144-A3AE-15F6BDFF29E2}" type="pres">
      <dgm:prSet presAssocID="{BDCC747E-CC60-9545-AD3C-B885C16C86BF}" presName="spacer" presStyleCnt="0"/>
      <dgm:spPr/>
    </dgm:pt>
    <dgm:pt modelId="{5CB470E2-E952-8444-8388-0B7343299AB8}" type="pres">
      <dgm:prSet presAssocID="{8E104625-6C62-BE46-8EED-600CDD080F02}" presName="comp" presStyleCnt="0"/>
      <dgm:spPr/>
    </dgm:pt>
    <dgm:pt modelId="{EA0D9E7A-9136-A043-ADF2-ED2B0380526C}" type="pres">
      <dgm:prSet presAssocID="{8E104625-6C62-BE46-8EED-600CDD080F02}" presName="box" presStyleLbl="node1" presStyleIdx="3" presStyleCnt="4"/>
      <dgm:spPr/>
    </dgm:pt>
    <dgm:pt modelId="{62C279AE-08C0-1E46-AEF2-404728EE8F57}" type="pres">
      <dgm:prSet presAssocID="{8E104625-6C62-BE46-8EED-600CDD080F02}" presName="img"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l="-4000" r="-4000"/>
          </a:stretch>
        </a:blipFill>
      </dgm:spPr>
    </dgm:pt>
    <dgm:pt modelId="{FCEB1525-4C98-2349-97D8-7A00AABD2723}" type="pres">
      <dgm:prSet presAssocID="{8E104625-6C62-BE46-8EED-600CDD080F02}" presName="text" presStyleLbl="node1" presStyleIdx="3" presStyleCnt="4">
        <dgm:presLayoutVars>
          <dgm:bulletEnabled val="1"/>
        </dgm:presLayoutVars>
      </dgm:prSet>
      <dgm:spPr/>
    </dgm:pt>
  </dgm:ptLst>
  <dgm:cxnLst>
    <dgm:cxn modelId="{B830451F-EA53-EB41-BE07-3844EC513774}" type="presOf" srcId="{36A23FA1-0F3A-8042-A8B8-430ED8C19077}" destId="{F869FB96-CB3E-7944-A3FD-4ECCAC48B069}" srcOrd="1" destOrd="0" presId="urn:microsoft.com/office/officeart/2005/8/layout/vList4"/>
    <dgm:cxn modelId="{BF7D8139-4562-A64A-AB57-29F96D3B7A91}" srcId="{CCA13FF1-A81F-AB44-B56B-F41893825B47}" destId="{D9F65348-723E-EF40-BE3C-D0F60C3A028B}" srcOrd="2" destOrd="0" parTransId="{FCE423C4-79C7-3541-9BBD-C859A4DCB3A6}" sibTransId="{BDCC747E-CC60-9545-AD3C-B885C16C86BF}"/>
    <dgm:cxn modelId="{39D6F04F-0A92-CF46-ABAB-37CA068ED1A9}" type="presOf" srcId="{F00D1DA7-E601-8641-B26E-3CE2349B8811}" destId="{216039DB-F856-6A46-9593-31D843B9C424}" srcOrd="1" destOrd="0" presId="urn:microsoft.com/office/officeart/2005/8/layout/vList4"/>
    <dgm:cxn modelId="{49CBAF55-8FA4-224D-8C5A-4ACB53F18E3C}" srcId="{CCA13FF1-A81F-AB44-B56B-F41893825B47}" destId="{F00D1DA7-E601-8641-B26E-3CE2349B8811}" srcOrd="1" destOrd="0" parTransId="{50F12D8B-314F-E240-94F1-C2DDC75B6907}" sibTransId="{2F9116EC-E2ED-8D43-A744-9CB97E6CFF58}"/>
    <dgm:cxn modelId="{78A83A7C-3A6B-CD45-9067-42DA95470372}" srcId="{CCA13FF1-A81F-AB44-B56B-F41893825B47}" destId="{8E104625-6C62-BE46-8EED-600CDD080F02}" srcOrd="3" destOrd="0" parTransId="{322EFA10-FDB9-FE46-8300-A1AA11B9455E}" sibTransId="{15017E12-5569-0947-AE58-F97D547EBA47}"/>
    <dgm:cxn modelId="{904C7384-7E73-F442-9C1F-B470A95DA504}" type="presOf" srcId="{8E104625-6C62-BE46-8EED-600CDD080F02}" destId="{FCEB1525-4C98-2349-97D8-7A00AABD2723}" srcOrd="1" destOrd="0" presId="urn:microsoft.com/office/officeart/2005/8/layout/vList4"/>
    <dgm:cxn modelId="{20F91BB7-0160-0646-AF86-E256F1D64E0D}" type="presOf" srcId="{D9F65348-723E-EF40-BE3C-D0F60C3A028B}" destId="{272E835B-ABAD-FA43-A9D3-E6A33134D7CE}" srcOrd="1" destOrd="0" presId="urn:microsoft.com/office/officeart/2005/8/layout/vList4"/>
    <dgm:cxn modelId="{C844EEB9-6F77-2D41-9014-E80A35F022AB}" type="presOf" srcId="{8E104625-6C62-BE46-8EED-600CDD080F02}" destId="{EA0D9E7A-9136-A043-ADF2-ED2B0380526C}" srcOrd="0" destOrd="0" presId="urn:microsoft.com/office/officeart/2005/8/layout/vList4"/>
    <dgm:cxn modelId="{E490D5D0-5584-8A45-B641-830FABC9CFB9}" type="presOf" srcId="{CCA13FF1-A81F-AB44-B56B-F41893825B47}" destId="{245C9E1C-DC3E-3E42-B23B-CD1E53F89140}" srcOrd="0" destOrd="0" presId="urn:microsoft.com/office/officeart/2005/8/layout/vList4"/>
    <dgm:cxn modelId="{E3E16DD7-2436-CC44-970B-0D939B453E56}" type="presOf" srcId="{F00D1DA7-E601-8641-B26E-3CE2349B8811}" destId="{177AFFF6-BAE0-7B46-91E3-AEE2C54E74A7}" srcOrd="0" destOrd="0" presId="urn:microsoft.com/office/officeart/2005/8/layout/vList4"/>
    <dgm:cxn modelId="{8DD27FDB-5B18-BA44-8A09-AD8C7CA4187D}" type="presOf" srcId="{36A23FA1-0F3A-8042-A8B8-430ED8C19077}" destId="{1AC1FE80-EDE9-B441-B2FC-7E47C1FF4121}" srcOrd="0" destOrd="0" presId="urn:microsoft.com/office/officeart/2005/8/layout/vList4"/>
    <dgm:cxn modelId="{2D5562F3-83E4-064D-A79E-764101F10BC5}" type="presOf" srcId="{D9F65348-723E-EF40-BE3C-D0F60C3A028B}" destId="{E88497FC-8B43-9C46-9465-1B465182D601}" srcOrd="0" destOrd="0" presId="urn:microsoft.com/office/officeart/2005/8/layout/vList4"/>
    <dgm:cxn modelId="{950320F7-D295-2A4F-A7B3-4C6D5A7D3A9F}" srcId="{CCA13FF1-A81F-AB44-B56B-F41893825B47}" destId="{36A23FA1-0F3A-8042-A8B8-430ED8C19077}" srcOrd="0" destOrd="0" parTransId="{12D2189B-1656-C843-9392-C27250E83FC6}" sibTransId="{1C927AD7-F51F-E94E-8D80-74E95367F5F6}"/>
    <dgm:cxn modelId="{9F8CCDE9-4A25-ED44-BA5E-E8122BE3DEBB}" type="presParOf" srcId="{245C9E1C-DC3E-3E42-B23B-CD1E53F89140}" destId="{158A77B4-4F5C-6447-97BE-D85F6FC21B1F}" srcOrd="0" destOrd="0" presId="urn:microsoft.com/office/officeart/2005/8/layout/vList4"/>
    <dgm:cxn modelId="{C19B6C4F-4CC2-F745-B7C7-240C60529B0E}" type="presParOf" srcId="{158A77B4-4F5C-6447-97BE-D85F6FC21B1F}" destId="{1AC1FE80-EDE9-B441-B2FC-7E47C1FF4121}" srcOrd="0" destOrd="0" presId="urn:microsoft.com/office/officeart/2005/8/layout/vList4"/>
    <dgm:cxn modelId="{A90348D6-6EBD-2B49-B840-7A69E73B0307}" type="presParOf" srcId="{158A77B4-4F5C-6447-97BE-D85F6FC21B1F}" destId="{19CEAC89-DC2D-D342-B937-44782C2AD5B2}" srcOrd="1" destOrd="0" presId="urn:microsoft.com/office/officeart/2005/8/layout/vList4"/>
    <dgm:cxn modelId="{E4352F68-A011-2F42-8195-8C0B405B0A55}" type="presParOf" srcId="{158A77B4-4F5C-6447-97BE-D85F6FC21B1F}" destId="{F869FB96-CB3E-7944-A3FD-4ECCAC48B069}" srcOrd="2" destOrd="0" presId="urn:microsoft.com/office/officeart/2005/8/layout/vList4"/>
    <dgm:cxn modelId="{3034C8FD-7A62-174E-8D2A-997DC72AC3F9}" type="presParOf" srcId="{245C9E1C-DC3E-3E42-B23B-CD1E53F89140}" destId="{A46EEB36-F117-6D4C-8002-292310EF8FFD}" srcOrd="1" destOrd="0" presId="urn:microsoft.com/office/officeart/2005/8/layout/vList4"/>
    <dgm:cxn modelId="{31A509B4-123A-F142-8EF8-08776A1E1687}" type="presParOf" srcId="{245C9E1C-DC3E-3E42-B23B-CD1E53F89140}" destId="{265B56F0-8981-8E46-B5E5-3363843F1AC5}" srcOrd="2" destOrd="0" presId="urn:microsoft.com/office/officeart/2005/8/layout/vList4"/>
    <dgm:cxn modelId="{12DA9738-B63E-0343-B030-73CAC35F33F0}" type="presParOf" srcId="{265B56F0-8981-8E46-B5E5-3363843F1AC5}" destId="{177AFFF6-BAE0-7B46-91E3-AEE2C54E74A7}" srcOrd="0" destOrd="0" presId="urn:microsoft.com/office/officeart/2005/8/layout/vList4"/>
    <dgm:cxn modelId="{54905F63-37D9-6746-A184-DD25BD2F5B9E}" type="presParOf" srcId="{265B56F0-8981-8E46-B5E5-3363843F1AC5}" destId="{116D1E69-D10C-0E41-95A0-700198A1CB7D}" srcOrd="1" destOrd="0" presId="urn:microsoft.com/office/officeart/2005/8/layout/vList4"/>
    <dgm:cxn modelId="{894EDA83-7773-D74E-B20A-C8384C056D47}" type="presParOf" srcId="{265B56F0-8981-8E46-B5E5-3363843F1AC5}" destId="{216039DB-F856-6A46-9593-31D843B9C424}" srcOrd="2" destOrd="0" presId="urn:microsoft.com/office/officeart/2005/8/layout/vList4"/>
    <dgm:cxn modelId="{DE659F60-6E80-DF4D-B2D7-1350A58EAE77}" type="presParOf" srcId="{245C9E1C-DC3E-3E42-B23B-CD1E53F89140}" destId="{6A142E94-CD81-5A4A-AF04-022EB38A7514}" srcOrd="3" destOrd="0" presId="urn:microsoft.com/office/officeart/2005/8/layout/vList4"/>
    <dgm:cxn modelId="{308034D8-D64A-0D4B-9644-48764877EA7E}" type="presParOf" srcId="{245C9E1C-DC3E-3E42-B23B-CD1E53F89140}" destId="{EA833A3D-E08E-AA4E-8436-2554A4949C69}" srcOrd="4" destOrd="0" presId="urn:microsoft.com/office/officeart/2005/8/layout/vList4"/>
    <dgm:cxn modelId="{C3BFCCAA-80D9-C64F-8D60-1DA5529D58DB}" type="presParOf" srcId="{EA833A3D-E08E-AA4E-8436-2554A4949C69}" destId="{E88497FC-8B43-9C46-9465-1B465182D601}" srcOrd="0" destOrd="0" presId="urn:microsoft.com/office/officeart/2005/8/layout/vList4"/>
    <dgm:cxn modelId="{B60DF7FB-04E6-3743-9851-D9939B6ECC4E}" type="presParOf" srcId="{EA833A3D-E08E-AA4E-8436-2554A4949C69}" destId="{6EC59491-224C-9745-8B80-33BEFD030937}" srcOrd="1" destOrd="0" presId="urn:microsoft.com/office/officeart/2005/8/layout/vList4"/>
    <dgm:cxn modelId="{2882A31A-066A-A742-BD24-E556427507BC}" type="presParOf" srcId="{EA833A3D-E08E-AA4E-8436-2554A4949C69}" destId="{272E835B-ABAD-FA43-A9D3-E6A33134D7CE}" srcOrd="2" destOrd="0" presId="urn:microsoft.com/office/officeart/2005/8/layout/vList4"/>
    <dgm:cxn modelId="{DBFD08EB-5416-574C-9267-7CB746BE5242}" type="presParOf" srcId="{245C9E1C-DC3E-3E42-B23B-CD1E53F89140}" destId="{6D9D4636-D022-0144-A3AE-15F6BDFF29E2}" srcOrd="5" destOrd="0" presId="urn:microsoft.com/office/officeart/2005/8/layout/vList4"/>
    <dgm:cxn modelId="{B8A43E34-44F0-B245-A82B-C0D30542C8AD}" type="presParOf" srcId="{245C9E1C-DC3E-3E42-B23B-CD1E53F89140}" destId="{5CB470E2-E952-8444-8388-0B7343299AB8}" srcOrd="6" destOrd="0" presId="urn:microsoft.com/office/officeart/2005/8/layout/vList4"/>
    <dgm:cxn modelId="{B35062C5-8B4F-8A49-AD03-21AC388C964C}" type="presParOf" srcId="{5CB470E2-E952-8444-8388-0B7343299AB8}" destId="{EA0D9E7A-9136-A043-ADF2-ED2B0380526C}" srcOrd="0" destOrd="0" presId="urn:microsoft.com/office/officeart/2005/8/layout/vList4"/>
    <dgm:cxn modelId="{5DC872C4-2743-C547-BE70-95A6588376FB}" type="presParOf" srcId="{5CB470E2-E952-8444-8388-0B7343299AB8}" destId="{62C279AE-08C0-1E46-AEF2-404728EE8F57}" srcOrd="1" destOrd="0" presId="urn:microsoft.com/office/officeart/2005/8/layout/vList4"/>
    <dgm:cxn modelId="{2E9DACA9-179A-3646-B8D4-5969DF56EB6C}" type="presParOf" srcId="{5CB470E2-E952-8444-8388-0B7343299AB8}" destId="{FCEB1525-4C98-2349-97D8-7A00AABD2723}"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A13FF1-A81F-AB44-B56B-F41893825B47}" type="doc">
      <dgm:prSet loTypeId="urn:microsoft.com/office/officeart/2005/8/layout/vList4" loCatId="" qsTypeId="urn:microsoft.com/office/officeart/2005/8/quickstyle/simple1" qsCatId="simple" csTypeId="urn:microsoft.com/office/officeart/2005/8/colors/accent1_1" csCatId="accent1" phldr="1"/>
      <dgm:spPr/>
      <dgm:t>
        <a:bodyPr/>
        <a:lstStyle/>
        <a:p>
          <a:endParaRPr lang="en-GB"/>
        </a:p>
      </dgm:t>
    </dgm:pt>
    <dgm:pt modelId="{36A23FA1-0F3A-8042-A8B8-430ED8C19077}">
      <dgm:prSet phldrT="[Text]" custT="1"/>
      <dgm:spPr/>
      <dgm:t>
        <a:bodyPr/>
        <a:lstStyle/>
        <a:p>
          <a:r>
            <a:rPr lang="en-US" sz="2000" dirty="0">
              <a:latin typeface="Arial" panose="020B0604020202020204" pitchFamily="34" charset="0"/>
              <a:cs typeface="Arial" panose="020B0604020202020204" pitchFamily="34" charset="0"/>
            </a:rPr>
            <a:t>Emergency hospital admissions</a:t>
          </a:r>
          <a:endParaRPr lang="en-GB" sz="2000" dirty="0">
            <a:latin typeface="Arial" panose="020B0604020202020204" pitchFamily="34" charset="0"/>
            <a:cs typeface="Arial" panose="020B0604020202020204" pitchFamily="34" charset="0"/>
          </a:endParaRPr>
        </a:p>
      </dgm:t>
    </dgm:pt>
    <dgm:pt modelId="{12D2189B-1656-C843-9392-C27250E83FC6}" type="parTrans" cxnId="{950320F7-D295-2A4F-A7B3-4C6D5A7D3A9F}">
      <dgm:prSet/>
      <dgm:spPr/>
      <dgm:t>
        <a:bodyPr/>
        <a:lstStyle/>
        <a:p>
          <a:endParaRPr lang="en-GB"/>
        </a:p>
      </dgm:t>
    </dgm:pt>
    <dgm:pt modelId="{1C927AD7-F51F-E94E-8D80-74E95367F5F6}" type="sibTrans" cxnId="{950320F7-D295-2A4F-A7B3-4C6D5A7D3A9F}">
      <dgm:prSet/>
      <dgm:spPr/>
      <dgm:t>
        <a:bodyPr/>
        <a:lstStyle/>
        <a:p>
          <a:endParaRPr lang="en-GB"/>
        </a:p>
      </dgm:t>
    </dgm:pt>
    <dgm:pt modelId="{D9F65348-723E-EF40-BE3C-D0F60C3A028B}">
      <dgm:prSet phldrT="[Text]" custT="1"/>
      <dgm:spPr/>
      <dgm:t>
        <a:bodyPr/>
        <a:lstStyle/>
        <a:p>
          <a:r>
            <a:rPr lang="en-US" sz="2000" dirty="0">
              <a:latin typeface="Arial" panose="020B0604020202020204" pitchFamily="34" charset="0"/>
              <a:cs typeface="Arial" panose="020B0604020202020204" pitchFamily="34" charset="0"/>
            </a:rPr>
            <a:t>Disability (reduced QoL)</a:t>
          </a:r>
          <a:endParaRPr lang="en-GB" sz="2000" dirty="0">
            <a:latin typeface="Arial" panose="020B0604020202020204" pitchFamily="34" charset="0"/>
            <a:cs typeface="Arial" panose="020B0604020202020204" pitchFamily="34" charset="0"/>
          </a:endParaRPr>
        </a:p>
      </dgm:t>
    </dgm:pt>
    <dgm:pt modelId="{FCE423C4-79C7-3541-9BBD-C859A4DCB3A6}" type="parTrans" cxnId="{BF7D8139-4562-A64A-AB57-29F96D3B7A91}">
      <dgm:prSet/>
      <dgm:spPr/>
      <dgm:t>
        <a:bodyPr/>
        <a:lstStyle/>
        <a:p>
          <a:endParaRPr lang="en-GB"/>
        </a:p>
      </dgm:t>
    </dgm:pt>
    <dgm:pt modelId="{BDCC747E-CC60-9545-AD3C-B885C16C86BF}" type="sibTrans" cxnId="{BF7D8139-4562-A64A-AB57-29F96D3B7A91}">
      <dgm:prSet/>
      <dgm:spPr/>
      <dgm:t>
        <a:bodyPr/>
        <a:lstStyle/>
        <a:p>
          <a:endParaRPr lang="en-GB"/>
        </a:p>
      </dgm:t>
    </dgm:pt>
    <dgm:pt modelId="{8E104625-6C62-BE46-8EED-600CDD080F02}">
      <dgm:prSet phldrT="[Text]" custT="1"/>
      <dgm:spPr/>
      <dgm:t>
        <a:bodyPr/>
        <a:lstStyle/>
        <a:p>
          <a:r>
            <a:rPr lang="en-US" sz="2000" dirty="0">
              <a:latin typeface="Arial" panose="020B0604020202020204" pitchFamily="34" charset="0"/>
              <a:cs typeface="Arial" panose="020B0604020202020204" pitchFamily="34" charset="0"/>
            </a:rPr>
            <a:t>High healthcare costs</a:t>
          </a:r>
          <a:endParaRPr lang="en-GB" sz="2000" dirty="0">
            <a:latin typeface="Arial" panose="020B0604020202020204" pitchFamily="34" charset="0"/>
            <a:cs typeface="Arial" panose="020B0604020202020204" pitchFamily="34" charset="0"/>
          </a:endParaRPr>
        </a:p>
      </dgm:t>
    </dgm:pt>
    <dgm:pt modelId="{322EFA10-FDB9-FE46-8300-A1AA11B9455E}" type="parTrans" cxnId="{78A83A7C-3A6B-CD45-9067-42DA95470372}">
      <dgm:prSet/>
      <dgm:spPr/>
      <dgm:t>
        <a:bodyPr/>
        <a:lstStyle/>
        <a:p>
          <a:endParaRPr lang="en-GB"/>
        </a:p>
      </dgm:t>
    </dgm:pt>
    <dgm:pt modelId="{15017E12-5569-0947-AE58-F97D547EBA47}" type="sibTrans" cxnId="{78A83A7C-3A6B-CD45-9067-42DA95470372}">
      <dgm:prSet/>
      <dgm:spPr/>
      <dgm:t>
        <a:bodyPr/>
        <a:lstStyle/>
        <a:p>
          <a:endParaRPr lang="en-GB"/>
        </a:p>
      </dgm:t>
    </dgm:pt>
    <dgm:pt modelId="{62876DAA-D7C3-C946-9471-2845ADC11ED4}">
      <dgm:prSet phldrT="[Text]" custT="1"/>
      <dgm:spPr/>
      <dgm:t>
        <a:bodyPr/>
        <a:lstStyle/>
        <a:p>
          <a:r>
            <a:rPr lang="en-GB" sz="2000" dirty="0">
              <a:latin typeface="Arial" panose="020B0604020202020204" pitchFamily="34" charset="0"/>
              <a:cs typeface="Arial" panose="020B0604020202020204" pitchFamily="34" charset="0"/>
            </a:rPr>
            <a:t>Loss of productivity</a:t>
          </a:r>
        </a:p>
      </dgm:t>
    </dgm:pt>
    <dgm:pt modelId="{2BD54EE8-B731-814F-BA98-19D1D1184FDC}" type="parTrans" cxnId="{A11EE966-355C-344A-9E3D-B0CAD6EE08CD}">
      <dgm:prSet/>
      <dgm:spPr/>
      <dgm:t>
        <a:bodyPr/>
        <a:lstStyle/>
        <a:p>
          <a:endParaRPr lang="en-GB"/>
        </a:p>
      </dgm:t>
    </dgm:pt>
    <dgm:pt modelId="{86376D33-D0DF-8842-A90D-C25EF1711222}" type="sibTrans" cxnId="{A11EE966-355C-344A-9E3D-B0CAD6EE08CD}">
      <dgm:prSet/>
      <dgm:spPr/>
      <dgm:t>
        <a:bodyPr/>
        <a:lstStyle/>
        <a:p>
          <a:endParaRPr lang="en-GB"/>
        </a:p>
      </dgm:t>
    </dgm:pt>
    <dgm:pt modelId="{245C9E1C-DC3E-3E42-B23B-CD1E53F89140}" type="pres">
      <dgm:prSet presAssocID="{CCA13FF1-A81F-AB44-B56B-F41893825B47}" presName="linear" presStyleCnt="0">
        <dgm:presLayoutVars>
          <dgm:dir/>
          <dgm:resizeHandles val="exact"/>
        </dgm:presLayoutVars>
      </dgm:prSet>
      <dgm:spPr/>
    </dgm:pt>
    <dgm:pt modelId="{158A77B4-4F5C-6447-97BE-D85F6FC21B1F}" type="pres">
      <dgm:prSet presAssocID="{36A23FA1-0F3A-8042-A8B8-430ED8C19077}" presName="comp" presStyleCnt="0"/>
      <dgm:spPr/>
    </dgm:pt>
    <dgm:pt modelId="{1AC1FE80-EDE9-B441-B2FC-7E47C1FF4121}" type="pres">
      <dgm:prSet presAssocID="{36A23FA1-0F3A-8042-A8B8-430ED8C19077}" presName="box" presStyleLbl="node1" presStyleIdx="0" presStyleCnt="4"/>
      <dgm:spPr/>
    </dgm:pt>
    <dgm:pt modelId="{19CEAC89-DC2D-D342-B937-44782C2AD5B2}" type="pres">
      <dgm:prSet presAssocID="{36A23FA1-0F3A-8042-A8B8-430ED8C19077}" presName="img"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67000" r="-67000"/>
          </a:stretch>
        </a:blipFill>
      </dgm:spPr>
    </dgm:pt>
    <dgm:pt modelId="{F869FB96-CB3E-7944-A3FD-4ECCAC48B069}" type="pres">
      <dgm:prSet presAssocID="{36A23FA1-0F3A-8042-A8B8-430ED8C19077}" presName="text" presStyleLbl="node1" presStyleIdx="0" presStyleCnt="4">
        <dgm:presLayoutVars>
          <dgm:bulletEnabled val="1"/>
        </dgm:presLayoutVars>
      </dgm:prSet>
      <dgm:spPr/>
    </dgm:pt>
    <dgm:pt modelId="{A46EEB36-F117-6D4C-8002-292310EF8FFD}" type="pres">
      <dgm:prSet presAssocID="{1C927AD7-F51F-E94E-8D80-74E95367F5F6}" presName="spacer" presStyleCnt="0"/>
      <dgm:spPr/>
    </dgm:pt>
    <dgm:pt modelId="{EA833A3D-E08E-AA4E-8436-2554A4949C69}" type="pres">
      <dgm:prSet presAssocID="{D9F65348-723E-EF40-BE3C-D0F60C3A028B}" presName="comp" presStyleCnt="0"/>
      <dgm:spPr/>
    </dgm:pt>
    <dgm:pt modelId="{E88497FC-8B43-9C46-9465-1B465182D601}" type="pres">
      <dgm:prSet presAssocID="{D9F65348-723E-EF40-BE3C-D0F60C3A028B}" presName="box" presStyleLbl="node1" presStyleIdx="1" presStyleCnt="4"/>
      <dgm:spPr/>
    </dgm:pt>
    <dgm:pt modelId="{6EC59491-224C-9745-8B80-33BEFD030937}" type="pres">
      <dgm:prSet presAssocID="{D9F65348-723E-EF40-BE3C-D0F60C3A028B}" presName="img"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l="-5000" r="-5000"/>
          </a:stretch>
        </a:blipFill>
      </dgm:spPr>
    </dgm:pt>
    <dgm:pt modelId="{272E835B-ABAD-FA43-A9D3-E6A33134D7CE}" type="pres">
      <dgm:prSet presAssocID="{D9F65348-723E-EF40-BE3C-D0F60C3A028B}" presName="text" presStyleLbl="node1" presStyleIdx="1" presStyleCnt="4">
        <dgm:presLayoutVars>
          <dgm:bulletEnabled val="1"/>
        </dgm:presLayoutVars>
      </dgm:prSet>
      <dgm:spPr/>
    </dgm:pt>
    <dgm:pt modelId="{6D9D4636-D022-0144-A3AE-15F6BDFF29E2}" type="pres">
      <dgm:prSet presAssocID="{BDCC747E-CC60-9545-AD3C-B885C16C86BF}" presName="spacer" presStyleCnt="0"/>
      <dgm:spPr/>
    </dgm:pt>
    <dgm:pt modelId="{5CB470E2-E952-8444-8388-0B7343299AB8}" type="pres">
      <dgm:prSet presAssocID="{8E104625-6C62-BE46-8EED-600CDD080F02}" presName="comp" presStyleCnt="0"/>
      <dgm:spPr/>
    </dgm:pt>
    <dgm:pt modelId="{EA0D9E7A-9136-A043-ADF2-ED2B0380526C}" type="pres">
      <dgm:prSet presAssocID="{8E104625-6C62-BE46-8EED-600CDD080F02}" presName="box" presStyleLbl="node1" presStyleIdx="2" presStyleCnt="4"/>
      <dgm:spPr/>
    </dgm:pt>
    <dgm:pt modelId="{62C279AE-08C0-1E46-AEF2-404728EE8F57}" type="pres">
      <dgm:prSet presAssocID="{8E104625-6C62-BE46-8EED-600CDD080F02}" presName="img"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l="-37000" r="-37000"/>
          </a:stretch>
        </a:blipFill>
      </dgm:spPr>
    </dgm:pt>
    <dgm:pt modelId="{FCEB1525-4C98-2349-97D8-7A00AABD2723}" type="pres">
      <dgm:prSet presAssocID="{8E104625-6C62-BE46-8EED-600CDD080F02}" presName="text" presStyleLbl="node1" presStyleIdx="2" presStyleCnt="4">
        <dgm:presLayoutVars>
          <dgm:bulletEnabled val="1"/>
        </dgm:presLayoutVars>
      </dgm:prSet>
      <dgm:spPr/>
    </dgm:pt>
    <dgm:pt modelId="{6EEFE0C3-8B8F-3F43-80C2-781CF09E8361}" type="pres">
      <dgm:prSet presAssocID="{15017E12-5569-0947-AE58-F97D547EBA47}" presName="spacer" presStyleCnt="0"/>
      <dgm:spPr/>
    </dgm:pt>
    <dgm:pt modelId="{30543181-16DB-9D4C-A60F-BBFAD7F96B32}" type="pres">
      <dgm:prSet presAssocID="{62876DAA-D7C3-C946-9471-2845ADC11ED4}" presName="comp" presStyleCnt="0"/>
      <dgm:spPr/>
    </dgm:pt>
    <dgm:pt modelId="{11CB8D8C-946F-5F4B-84EF-4092EC4BA21F}" type="pres">
      <dgm:prSet presAssocID="{62876DAA-D7C3-C946-9471-2845ADC11ED4}" presName="box" presStyleLbl="node1" presStyleIdx="3" presStyleCnt="4"/>
      <dgm:spPr/>
    </dgm:pt>
    <dgm:pt modelId="{0044887F-31F7-8841-86C8-1C7B2BCECD7B}" type="pres">
      <dgm:prSet presAssocID="{62876DAA-D7C3-C946-9471-2845ADC11ED4}" presName="img"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7939F0BB-D241-D34C-A2B4-CBC9202E271E}" type="pres">
      <dgm:prSet presAssocID="{62876DAA-D7C3-C946-9471-2845ADC11ED4}" presName="text" presStyleLbl="node1" presStyleIdx="3" presStyleCnt="4">
        <dgm:presLayoutVars>
          <dgm:bulletEnabled val="1"/>
        </dgm:presLayoutVars>
      </dgm:prSet>
      <dgm:spPr/>
    </dgm:pt>
  </dgm:ptLst>
  <dgm:cxnLst>
    <dgm:cxn modelId="{B830451F-EA53-EB41-BE07-3844EC513774}" type="presOf" srcId="{36A23FA1-0F3A-8042-A8B8-430ED8C19077}" destId="{F869FB96-CB3E-7944-A3FD-4ECCAC48B069}" srcOrd="1" destOrd="0" presId="urn:microsoft.com/office/officeart/2005/8/layout/vList4"/>
    <dgm:cxn modelId="{BF7D8139-4562-A64A-AB57-29F96D3B7A91}" srcId="{CCA13FF1-A81F-AB44-B56B-F41893825B47}" destId="{D9F65348-723E-EF40-BE3C-D0F60C3A028B}" srcOrd="1" destOrd="0" parTransId="{FCE423C4-79C7-3541-9BBD-C859A4DCB3A6}" sibTransId="{BDCC747E-CC60-9545-AD3C-B885C16C86BF}"/>
    <dgm:cxn modelId="{A11EE966-355C-344A-9E3D-B0CAD6EE08CD}" srcId="{CCA13FF1-A81F-AB44-B56B-F41893825B47}" destId="{62876DAA-D7C3-C946-9471-2845ADC11ED4}" srcOrd="3" destOrd="0" parTransId="{2BD54EE8-B731-814F-BA98-19D1D1184FDC}" sibTransId="{86376D33-D0DF-8842-A90D-C25EF1711222}"/>
    <dgm:cxn modelId="{78A83A7C-3A6B-CD45-9067-42DA95470372}" srcId="{CCA13FF1-A81F-AB44-B56B-F41893825B47}" destId="{8E104625-6C62-BE46-8EED-600CDD080F02}" srcOrd="2" destOrd="0" parTransId="{322EFA10-FDB9-FE46-8300-A1AA11B9455E}" sibTransId="{15017E12-5569-0947-AE58-F97D547EBA47}"/>
    <dgm:cxn modelId="{904C7384-7E73-F442-9C1F-B470A95DA504}" type="presOf" srcId="{8E104625-6C62-BE46-8EED-600CDD080F02}" destId="{FCEB1525-4C98-2349-97D8-7A00AABD2723}" srcOrd="1" destOrd="0" presId="urn:microsoft.com/office/officeart/2005/8/layout/vList4"/>
    <dgm:cxn modelId="{00F984B5-C971-8247-B3B8-D65B2E747CB6}" type="presOf" srcId="{62876DAA-D7C3-C946-9471-2845ADC11ED4}" destId="{11CB8D8C-946F-5F4B-84EF-4092EC4BA21F}" srcOrd="0" destOrd="0" presId="urn:microsoft.com/office/officeart/2005/8/layout/vList4"/>
    <dgm:cxn modelId="{20F91BB7-0160-0646-AF86-E256F1D64E0D}" type="presOf" srcId="{D9F65348-723E-EF40-BE3C-D0F60C3A028B}" destId="{272E835B-ABAD-FA43-A9D3-E6A33134D7CE}" srcOrd="1" destOrd="0" presId="urn:microsoft.com/office/officeart/2005/8/layout/vList4"/>
    <dgm:cxn modelId="{C844EEB9-6F77-2D41-9014-E80A35F022AB}" type="presOf" srcId="{8E104625-6C62-BE46-8EED-600CDD080F02}" destId="{EA0D9E7A-9136-A043-ADF2-ED2B0380526C}" srcOrd="0" destOrd="0" presId="urn:microsoft.com/office/officeart/2005/8/layout/vList4"/>
    <dgm:cxn modelId="{E490D5D0-5584-8A45-B641-830FABC9CFB9}" type="presOf" srcId="{CCA13FF1-A81F-AB44-B56B-F41893825B47}" destId="{245C9E1C-DC3E-3E42-B23B-CD1E53F89140}" srcOrd="0" destOrd="0" presId="urn:microsoft.com/office/officeart/2005/8/layout/vList4"/>
    <dgm:cxn modelId="{8DD27FDB-5B18-BA44-8A09-AD8C7CA4187D}" type="presOf" srcId="{36A23FA1-0F3A-8042-A8B8-430ED8C19077}" destId="{1AC1FE80-EDE9-B441-B2FC-7E47C1FF4121}" srcOrd="0" destOrd="0" presId="urn:microsoft.com/office/officeart/2005/8/layout/vList4"/>
    <dgm:cxn modelId="{2D5562F3-83E4-064D-A79E-764101F10BC5}" type="presOf" srcId="{D9F65348-723E-EF40-BE3C-D0F60C3A028B}" destId="{E88497FC-8B43-9C46-9465-1B465182D601}" srcOrd="0" destOrd="0" presId="urn:microsoft.com/office/officeart/2005/8/layout/vList4"/>
    <dgm:cxn modelId="{950320F7-D295-2A4F-A7B3-4C6D5A7D3A9F}" srcId="{CCA13FF1-A81F-AB44-B56B-F41893825B47}" destId="{36A23FA1-0F3A-8042-A8B8-430ED8C19077}" srcOrd="0" destOrd="0" parTransId="{12D2189B-1656-C843-9392-C27250E83FC6}" sibTransId="{1C927AD7-F51F-E94E-8D80-74E95367F5F6}"/>
    <dgm:cxn modelId="{9A4C1FFB-7D01-F049-AE9B-2184D5A7217B}" type="presOf" srcId="{62876DAA-D7C3-C946-9471-2845ADC11ED4}" destId="{7939F0BB-D241-D34C-A2B4-CBC9202E271E}" srcOrd="1" destOrd="0" presId="urn:microsoft.com/office/officeart/2005/8/layout/vList4"/>
    <dgm:cxn modelId="{9F8CCDE9-4A25-ED44-BA5E-E8122BE3DEBB}" type="presParOf" srcId="{245C9E1C-DC3E-3E42-B23B-CD1E53F89140}" destId="{158A77B4-4F5C-6447-97BE-D85F6FC21B1F}" srcOrd="0" destOrd="0" presId="urn:microsoft.com/office/officeart/2005/8/layout/vList4"/>
    <dgm:cxn modelId="{C19B6C4F-4CC2-F745-B7C7-240C60529B0E}" type="presParOf" srcId="{158A77B4-4F5C-6447-97BE-D85F6FC21B1F}" destId="{1AC1FE80-EDE9-B441-B2FC-7E47C1FF4121}" srcOrd="0" destOrd="0" presId="urn:microsoft.com/office/officeart/2005/8/layout/vList4"/>
    <dgm:cxn modelId="{A90348D6-6EBD-2B49-B840-7A69E73B0307}" type="presParOf" srcId="{158A77B4-4F5C-6447-97BE-D85F6FC21B1F}" destId="{19CEAC89-DC2D-D342-B937-44782C2AD5B2}" srcOrd="1" destOrd="0" presId="urn:microsoft.com/office/officeart/2005/8/layout/vList4"/>
    <dgm:cxn modelId="{E4352F68-A011-2F42-8195-8C0B405B0A55}" type="presParOf" srcId="{158A77B4-4F5C-6447-97BE-D85F6FC21B1F}" destId="{F869FB96-CB3E-7944-A3FD-4ECCAC48B069}" srcOrd="2" destOrd="0" presId="urn:microsoft.com/office/officeart/2005/8/layout/vList4"/>
    <dgm:cxn modelId="{3034C8FD-7A62-174E-8D2A-997DC72AC3F9}" type="presParOf" srcId="{245C9E1C-DC3E-3E42-B23B-CD1E53F89140}" destId="{A46EEB36-F117-6D4C-8002-292310EF8FFD}" srcOrd="1" destOrd="0" presId="urn:microsoft.com/office/officeart/2005/8/layout/vList4"/>
    <dgm:cxn modelId="{308034D8-D64A-0D4B-9644-48764877EA7E}" type="presParOf" srcId="{245C9E1C-DC3E-3E42-B23B-CD1E53F89140}" destId="{EA833A3D-E08E-AA4E-8436-2554A4949C69}" srcOrd="2" destOrd="0" presId="urn:microsoft.com/office/officeart/2005/8/layout/vList4"/>
    <dgm:cxn modelId="{C3BFCCAA-80D9-C64F-8D60-1DA5529D58DB}" type="presParOf" srcId="{EA833A3D-E08E-AA4E-8436-2554A4949C69}" destId="{E88497FC-8B43-9C46-9465-1B465182D601}" srcOrd="0" destOrd="0" presId="urn:microsoft.com/office/officeart/2005/8/layout/vList4"/>
    <dgm:cxn modelId="{B60DF7FB-04E6-3743-9851-D9939B6ECC4E}" type="presParOf" srcId="{EA833A3D-E08E-AA4E-8436-2554A4949C69}" destId="{6EC59491-224C-9745-8B80-33BEFD030937}" srcOrd="1" destOrd="0" presId="urn:microsoft.com/office/officeart/2005/8/layout/vList4"/>
    <dgm:cxn modelId="{2882A31A-066A-A742-BD24-E556427507BC}" type="presParOf" srcId="{EA833A3D-E08E-AA4E-8436-2554A4949C69}" destId="{272E835B-ABAD-FA43-A9D3-E6A33134D7CE}" srcOrd="2" destOrd="0" presId="urn:microsoft.com/office/officeart/2005/8/layout/vList4"/>
    <dgm:cxn modelId="{DBFD08EB-5416-574C-9267-7CB746BE5242}" type="presParOf" srcId="{245C9E1C-DC3E-3E42-B23B-CD1E53F89140}" destId="{6D9D4636-D022-0144-A3AE-15F6BDFF29E2}" srcOrd="3" destOrd="0" presId="urn:microsoft.com/office/officeart/2005/8/layout/vList4"/>
    <dgm:cxn modelId="{B8A43E34-44F0-B245-A82B-C0D30542C8AD}" type="presParOf" srcId="{245C9E1C-DC3E-3E42-B23B-CD1E53F89140}" destId="{5CB470E2-E952-8444-8388-0B7343299AB8}" srcOrd="4" destOrd="0" presId="urn:microsoft.com/office/officeart/2005/8/layout/vList4"/>
    <dgm:cxn modelId="{B35062C5-8B4F-8A49-AD03-21AC388C964C}" type="presParOf" srcId="{5CB470E2-E952-8444-8388-0B7343299AB8}" destId="{EA0D9E7A-9136-A043-ADF2-ED2B0380526C}" srcOrd="0" destOrd="0" presId="urn:microsoft.com/office/officeart/2005/8/layout/vList4"/>
    <dgm:cxn modelId="{5DC872C4-2743-C547-BE70-95A6588376FB}" type="presParOf" srcId="{5CB470E2-E952-8444-8388-0B7343299AB8}" destId="{62C279AE-08C0-1E46-AEF2-404728EE8F57}" srcOrd="1" destOrd="0" presId="urn:microsoft.com/office/officeart/2005/8/layout/vList4"/>
    <dgm:cxn modelId="{2E9DACA9-179A-3646-B8D4-5969DF56EB6C}" type="presParOf" srcId="{5CB470E2-E952-8444-8388-0B7343299AB8}" destId="{FCEB1525-4C98-2349-97D8-7A00AABD2723}" srcOrd="2" destOrd="0" presId="urn:microsoft.com/office/officeart/2005/8/layout/vList4"/>
    <dgm:cxn modelId="{B9997AE3-76EE-D648-B4AE-31606B8781A8}" type="presParOf" srcId="{245C9E1C-DC3E-3E42-B23B-CD1E53F89140}" destId="{6EEFE0C3-8B8F-3F43-80C2-781CF09E8361}" srcOrd="5" destOrd="0" presId="urn:microsoft.com/office/officeart/2005/8/layout/vList4"/>
    <dgm:cxn modelId="{D01337EE-8F65-D64B-A288-570CD6AA93E8}" type="presParOf" srcId="{245C9E1C-DC3E-3E42-B23B-CD1E53F89140}" destId="{30543181-16DB-9D4C-A60F-BBFAD7F96B32}" srcOrd="6" destOrd="0" presId="urn:microsoft.com/office/officeart/2005/8/layout/vList4"/>
    <dgm:cxn modelId="{FA55E9E1-D51F-7745-8AB8-DFCB34A31746}" type="presParOf" srcId="{30543181-16DB-9D4C-A60F-BBFAD7F96B32}" destId="{11CB8D8C-946F-5F4B-84EF-4092EC4BA21F}" srcOrd="0" destOrd="0" presId="urn:microsoft.com/office/officeart/2005/8/layout/vList4"/>
    <dgm:cxn modelId="{5552208E-161F-1348-BA52-D4500D9BF302}" type="presParOf" srcId="{30543181-16DB-9D4C-A60F-BBFAD7F96B32}" destId="{0044887F-31F7-8841-86C8-1C7B2BCECD7B}" srcOrd="1" destOrd="0" presId="urn:microsoft.com/office/officeart/2005/8/layout/vList4"/>
    <dgm:cxn modelId="{350A15B0-2AD0-8740-B149-A2C4BCB2089A}" type="presParOf" srcId="{30543181-16DB-9D4C-A60F-BBFAD7F96B32}" destId="{7939F0BB-D241-D34C-A2B4-CBC9202E271E}" srcOrd="2" destOrd="0" presId="urn:microsoft.com/office/officeart/2005/8/layout/vList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0FF545-8E49-3F49-8375-EBFA643C9823}" type="doc">
      <dgm:prSet loTypeId="urn:microsoft.com/office/officeart/2005/8/layout/target2" loCatId="" qsTypeId="urn:microsoft.com/office/officeart/2005/8/quickstyle/3d3" qsCatId="3D" csTypeId="urn:microsoft.com/office/officeart/2005/8/colors/colorful5" csCatId="colorful" phldr="1"/>
      <dgm:spPr/>
      <dgm:t>
        <a:bodyPr/>
        <a:lstStyle/>
        <a:p>
          <a:endParaRPr lang="en-GB"/>
        </a:p>
      </dgm:t>
    </dgm:pt>
    <dgm:pt modelId="{29983944-7B1E-BE40-8DE4-8166B4C1F570}">
      <dgm:prSet phldrT="[Text]"/>
      <dgm:spPr/>
      <dgm:t>
        <a:bodyPr/>
        <a:lstStyle/>
        <a:p>
          <a:r>
            <a:rPr lang="en-GB" dirty="0"/>
            <a:t>Lack of robust data</a:t>
          </a:r>
        </a:p>
      </dgm:t>
    </dgm:pt>
    <dgm:pt modelId="{217EF56A-05CE-A647-AA8F-ABA63EDC5CC0}" type="parTrans" cxnId="{B2D858B3-007B-9649-8109-E448B6CA0B63}">
      <dgm:prSet/>
      <dgm:spPr/>
      <dgm:t>
        <a:bodyPr/>
        <a:lstStyle/>
        <a:p>
          <a:endParaRPr lang="en-GB"/>
        </a:p>
      </dgm:t>
    </dgm:pt>
    <dgm:pt modelId="{F0CA5482-E9F5-7B4A-8C74-C4FD6B3BE5DC}" type="sibTrans" cxnId="{B2D858B3-007B-9649-8109-E448B6CA0B63}">
      <dgm:prSet/>
      <dgm:spPr/>
      <dgm:t>
        <a:bodyPr/>
        <a:lstStyle/>
        <a:p>
          <a:endParaRPr lang="en-GB"/>
        </a:p>
      </dgm:t>
    </dgm:pt>
    <dgm:pt modelId="{B0E06B08-2AE6-394F-A749-97D331AE91A8}">
      <dgm:prSet phldrT="[Text]"/>
      <dgm:spPr/>
      <dgm:t>
        <a:bodyPr/>
        <a:lstStyle/>
        <a:p>
          <a:r>
            <a:rPr lang="en-GB" dirty="0"/>
            <a:t>Considerable heterogeneity and inconsistency in clinical practice</a:t>
          </a:r>
        </a:p>
      </dgm:t>
    </dgm:pt>
    <dgm:pt modelId="{12444092-3864-424E-B615-F560BBB5D7FB}" type="parTrans" cxnId="{4E8DD1CE-13C0-1D4E-8A95-541707BCA3EA}">
      <dgm:prSet/>
      <dgm:spPr/>
      <dgm:t>
        <a:bodyPr/>
        <a:lstStyle/>
        <a:p>
          <a:endParaRPr lang="en-GB"/>
        </a:p>
      </dgm:t>
    </dgm:pt>
    <dgm:pt modelId="{1BE7E3E8-0403-194A-B2B9-11AD470F9A93}" type="sibTrans" cxnId="{4E8DD1CE-13C0-1D4E-8A95-541707BCA3EA}">
      <dgm:prSet/>
      <dgm:spPr/>
      <dgm:t>
        <a:bodyPr/>
        <a:lstStyle/>
        <a:p>
          <a:endParaRPr lang="en-GB"/>
        </a:p>
      </dgm:t>
    </dgm:pt>
    <dgm:pt modelId="{6AA6FD1D-10F5-4247-9A65-19998E6FC772}">
      <dgm:prSet phldrT="[Text]"/>
      <dgm:spPr/>
      <dgm:t>
        <a:bodyPr/>
        <a:lstStyle/>
        <a:p>
          <a:r>
            <a:rPr lang="en-GB" dirty="0"/>
            <a:t>Non-adherence to antihypertensive medications </a:t>
          </a:r>
        </a:p>
      </dgm:t>
    </dgm:pt>
    <dgm:pt modelId="{6510E949-255A-CB4D-B2F6-D3F1E9EA52A8}" type="parTrans" cxnId="{E35F0077-6A13-E748-B490-65209241208F}">
      <dgm:prSet/>
      <dgm:spPr/>
      <dgm:t>
        <a:bodyPr/>
        <a:lstStyle/>
        <a:p>
          <a:endParaRPr lang="en-GB"/>
        </a:p>
      </dgm:t>
    </dgm:pt>
    <dgm:pt modelId="{DC018DA7-9DE4-634A-8B98-12F821336354}" type="sibTrans" cxnId="{E35F0077-6A13-E748-B490-65209241208F}">
      <dgm:prSet/>
      <dgm:spPr/>
      <dgm:t>
        <a:bodyPr/>
        <a:lstStyle/>
        <a:p>
          <a:endParaRPr lang="en-GB"/>
        </a:p>
      </dgm:t>
    </dgm:pt>
    <dgm:pt modelId="{903819F5-1517-2949-9CE6-0B942866F0FE}">
      <dgm:prSet phldrT="[Text]" custT="1"/>
      <dgm:spPr/>
      <dgm:t>
        <a:bodyPr/>
        <a:lstStyle/>
        <a:p>
          <a:r>
            <a:rPr lang="en-GB" sz="1400" dirty="0"/>
            <a:t>common (30%-50% of patients one year after) </a:t>
          </a:r>
        </a:p>
      </dgm:t>
    </dgm:pt>
    <dgm:pt modelId="{B67E2DC0-5C95-9D48-86DA-626903CB7CCC}" type="parTrans" cxnId="{C5AE395D-9A44-A847-9D0B-AB2E8128946F}">
      <dgm:prSet/>
      <dgm:spPr/>
      <dgm:t>
        <a:bodyPr/>
        <a:lstStyle/>
        <a:p>
          <a:endParaRPr lang="en-GB"/>
        </a:p>
      </dgm:t>
    </dgm:pt>
    <dgm:pt modelId="{41CE5F1D-F580-D941-8ABE-8BA465432387}" type="sibTrans" cxnId="{C5AE395D-9A44-A847-9D0B-AB2E8128946F}">
      <dgm:prSet/>
      <dgm:spPr/>
      <dgm:t>
        <a:bodyPr/>
        <a:lstStyle/>
        <a:p>
          <a:endParaRPr lang="en-GB"/>
        </a:p>
      </dgm:t>
    </dgm:pt>
    <dgm:pt modelId="{21BB2C00-8AF9-C44E-B3BF-023B23400C9B}">
      <dgm:prSet phldrT="[Text]" custT="1"/>
      <dgm:spPr/>
      <dgm:t>
        <a:bodyPr/>
        <a:lstStyle/>
        <a:p>
          <a:r>
            <a:rPr lang="en-GB" sz="1400" dirty="0"/>
            <a:t>sub-optimal BP control</a:t>
          </a:r>
        </a:p>
      </dgm:t>
    </dgm:pt>
    <dgm:pt modelId="{6A9E1C26-F0B5-F24C-9142-F77358B78D56}" type="parTrans" cxnId="{83EAAF01-0832-DB45-B80A-52B4BCA2BBCC}">
      <dgm:prSet/>
      <dgm:spPr/>
      <dgm:t>
        <a:bodyPr/>
        <a:lstStyle/>
        <a:p>
          <a:endParaRPr lang="en-GB"/>
        </a:p>
      </dgm:t>
    </dgm:pt>
    <dgm:pt modelId="{85400C0C-3AAE-8243-98C9-D8D4547D797F}" type="sibTrans" cxnId="{83EAAF01-0832-DB45-B80A-52B4BCA2BBCC}">
      <dgm:prSet/>
      <dgm:spPr/>
      <dgm:t>
        <a:bodyPr/>
        <a:lstStyle/>
        <a:p>
          <a:endParaRPr lang="en-GB"/>
        </a:p>
      </dgm:t>
    </dgm:pt>
    <dgm:pt modelId="{D5688BF2-8F94-FD4B-AD80-E368D3B95395}">
      <dgm:prSet phldrT="[Text]" custT="1"/>
      <dgm:spPr/>
      <dgm:t>
        <a:bodyPr/>
        <a:lstStyle/>
        <a:p>
          <a:r>
            <a:rPr lang="en-GB" sz="1400" dirty="0"/>
            <a:t>pseudo-resistance to medications</a:t>
          </a:r>
        </a:p>
      </dgm:t>
    </dgm:pt>
    <dgm:pt modelId="{FD0FCCD4-5283-E14F-8560-76CEF656A60C}" type="parTrans" cxnId="{DC2CDBBC-9DD9-E441-8FFE-0992105367EA}">
      <dgm:prSet/>
      <dgm:spPr/>
      <dgm:t>
        <a:bodyPr/>
        <a:lstStyle/>
        <a:p>
          <a:endParaRPr lang="en-GB"/>
        </a:p>
      </dgm:t>
    </dgm:pt>
    <dgm:pt modelId="{B149DECE-3859-494D-8181-2A884CD090E9}" type="sibTrans" cxnId="{DC2CDBBC-9DD9-E441-8FFE-0992105367EA}">
      <dgm:prSet/>
      <dgm:spPr/>
      <dgm:t>
        <a:bodyPr/>
        <a:lstStyle/>
        <a:p>
          <a:endParaRPr lang="en-GB"/>
        </a:p>
      </dgm:t>
    </dgm:pt>
    <dgm:pt modelId="{05B01B5A-AD75-9F42-B97B-02B34A54E5D6}">
      <dgm:prSet phldrT="[Text]" custT="1"/>
      <dgm:spPr/>
      <dgm:t>
        <a:bodyPr/>
        <a:lstStyle/>
        <a:p>
          <a:r>
            <a:rPr lang="en-GB" sz="1400" dirty="0"/>
            <a:t>increased emergency hospital admissions, CVD risk, healthcare costs</a:t>
          </a:r>
        </a:p>
      </dgm:t>
    </dgm:pt>
    <dgm:pt modelId="{59E685D7-AE15-0A4B-96BD-AE63AA1064B1}" type="parTrans" cxnId="{B0283FD7-CE94-194B-A0EF-4EE728B6D2BE}">
      <dgm:prSet/>
      <dgm:spPr/>
      <dgm:t>
        <a:bodyPr/>
        <a:lstStyle/>
        <a:p>
          <a:endParaRPr lang="en-GB"/>
        </a:p>
      </dgm:t>
    </dgm:pt>
    <dgm:pt modelId="{1AF2C710-5023-0C43-BF1F-01E117BCD482}" type="sibTrans" cxnId="{B0283FD7-CE94-194B-A0EF-4EE728B6D2BE}">
      <dgm:prSet/>
      <dgm:spPr/>
      <dgm:t>
        <a:bodyPr/>
        <a:lstStyle/>
        <a:p>
          <a:endParaRPr lang="en-GB"/>
        </a:p>
      </dgm:t>
    </dgm:pt>
    <dgm:pt modelId="{72D277C1-0671-BA48-830A-C66F335F3268}" type="pres">
      <dgm:prSet presAssocID="{1F0FF545-8E49-3F49-8375-EBFA643C9823}" presName="Name0" presStyleCnt="0">
        <dgm:presLayoutVars>
          <dgm:chMax val="3"/>
          <dgm:chPref val="1"/>
          <dgm:dir/>
          <dgm:animLvl val="lvl"/>
          <dgm:resizeHandles/>
        </dgm:presLayoutVars>
      </dgm:prSet>
      <dgm:spPr/>
    </dgm:pt>
    <dgm:pt modelId="{8F11909F-6822-6046-B668-30DA2DE81F81}" type="pres">
      <dgm:prSet presAssocID="{1F0FF545-8E49-3F49-8375-EBFA643C9823}" presName="outerBox" presStyleCnt="0"/>
      <dgm:spPr/>
    </dgm:pt>
    <dgm:pt modelId="{CAEA80AB-74B6-5E4E-939F-0023438BC2AD}" type="pres">
      <dgm:prSet presAssocID="{1F0FF545-8E49-3F49-8375-EBFA643C9823}" presName="outerBoxParent" presStyleLbl="node1" presStyleIdx="0" presStyleCnt="3"/>
      <dgm:spPr/>
    </dgm:pt>
    <dgm:pt modelId="{E55D8998-131C-924C-9FCD-E3ACB9D09B37}" type="pres">
      <dgm:prSet presAssocID="{1F0FF545-8E49-3F49-8375-EBFA643C9823}" presName="outerBoxChildren" presStyleCnt="0"/>
      <dgm:spPr/>
    </dgm:pt>
    <dgm:pt modelId="{C24D1F55-F200-FF49-8F9F-412D69F105CE}" type="pres">
      <dgm:prSet presAssocID="{1F0FF545-8E49-3F49-8375-EBFA643C9823}" presName="middleBox" presStyleCnt="0"/>
      <dgm:spPr/>
    </dgm:pt>
    <dgm:pt modelId="{67E932E5-1C98-F746-8D5E-A4835AAE6A80}" type="pres">
      <dgm:prSet presAssocID="{1F0FF545-8E49-3F49-8375-EBFA643C9823}" presName="middleBoxParent" presStyleLbl="node1" presStyleIdx="1" presStyleCnt="3"/>
      <dgm:spPr/>
    </dgm:pt>
    <dgm:pt modelId="{25FC91CE-404B-7F43-9E9C-4622AA07DB84}" type="pres">
      <dgm:prSet presAssocID="{1F0FF545-8E49-3F49-8375-EBFA643C9823}" presName="middleBoxChildren" presStyleCnt="0"/>
      <dgm:spPr/>
    </dgm:pt>
    <dgm:pt modelId="{C3B5AC87-A251-C94F-B0D9-40FAA72672D1}" type="pres">
      <dgm:prSet presAssocID="{1F0FF545-8E49-3F49-8375-EBFA643C9823}" presName="centerBox" presStyleCnt="0"/>
      <dgm:spPr/>
    </dgm:pt>
    <dgm:pt modelId="{5B46646B-402E-E640-8099-D2F969CE731F}" type="pres">
      <dgm:prSet presAssocID="{1F0FF545-8E49-3F49-8375-EBFA643C9823}" presName="centerBoxParent" presStyleLbl="node1" presStyleIdx="2" presStyleCnt="3"/>
      <dgm:spPr/>
    </dgm:pt>
    <dgm:pt modelId="{82AACD01-94BE-3F43-9A51-651B5725DCBD}" type="pres">
      <dgm:prSet presAssocID="{1F0FF545-8E49-3F49-8375-EBFA643C9823}" presName="centerBoxChildren" presStyleCnt="0"/>
      <dgm:spPr/>
    </dgm:pt>
    <dgm:pt modelId="{AD873032-C800-1E44-92A5-92862CBC9FB3}" type="pres">
      <dgm:prSet presAssocID="{903819F5-1517-2949-9CE6-0B942866F0FE}" presName="cChild" presStyleLbl="fgAcc1" presStyleIdx="0" presStyleCnt="4">
        <dgm:presLayoutVars>
          <dgm:bulletEnabled val="1"/>
        </dgm:presLayoutVars>
      </dgm:prSet>
      <dgm:spPr/>
    </dgm:pt>
    <dgm:pt modelId="{B3B5BD06-6430-0C46-A416-8DEF63EF570D}" type="pres">
      <dgm:prSet presAssocID="{41CE5F1D-F580-D941-8ABE-8BA465432387}" presName="centerSibTrans" presStyleCnt="0"/>
      <dgm:spPr/>
    </dgm:pt>
    <dgm:pt modelId="{1D8726A1-3174-EF4D-A099-3F8F41C49E92}" type="pres">
      <dgm:prSet presAssocID="{21BB2C00-8AF9-C44E-B3BF-023B23400C9B}" presName="cChild" presStyleLbl="fgAcc1" presStyleIdx="1" presStyleCnt="4" custScaleX="69213">
        <dgm:presLayoutVars>
          <dgm:bulletEnabled val="1"/>
        </dgm:presLayoutVars>
      </dgm:prSet>
      <dgm:spPr/>
    </dgm:pt>
    <dgm:pt modelId="{73AC8EBF-0560-424C-B548-07A3704B85BB}" type="pres">
      <dgm:prSet presAssocID="{85400C0C-3AAE-8243-98C9-D8D4547D797F}" presName="centerSibTrans" presStyleCnt="0"/>
      <dgm:spPr/>
    </dgm:pt>
    <dgm:pt modelId="{49B7260D-EB45-9C4B-9469-452D18DD4D11}" type="pres">
      <dgm:prSet presAssocID="{D5688BF2-8F94-FD4B-AD80-E368D3B95395}" presName="cChild" presStyleLbl="fgAcc1" presStyleIdx="2" presStyleCnt="4" custScaleX="81706">
        <dgm:presLayoutVars>
          <dgm:bulletEnabled val="1"/>
        </dgm:presLayoutVars>
      </dgm:prSet>
      <dgm:spPr/>
    </dgm:pt>
    <dgm:pt modelId="{E8273109-F644-F447-A7CB-3E4FF5453727}" type="pres">
      <dgm:prSet presAssocID="{B149DECE-3859-494D-8181-2A884CD090E9}" presName="centerSibTrans" presStyleCnt="0"/>
      <dgm:spPr/>
    </dgm:pt>
    <dgm:pt modelId="{D2E8AE55-AD07-D34C-ACF2-59E4B5D8E574}" type="pres">
      <dgm:prSet presAssocID="{05B01B5A-AD75-9F42-B97B-02B34A54E5D6}" presName="cChild" presStyleLbl="fgAcc1" presStyleIdx="3" presStyleCnt="4">
        <dgm:presLayoutVars>
          <dgm:bulletEnabled val="1"/>
        </dgm:presLayoutVars>
      </dgm:prSet>
      <dgm:spPr/>
    </dgm:pt>
  </dgm:ptLst>
  <dgm:cxnLst>
    <dgm:cxn modelId="{83EAAF01-0832-DB45-B80A-52B4BCA2BBCC}" srcId="{6AA6FD1D-10F5-4247-9A65-19998E6FC772}" destId="{21BB2C00-8AF9-C44E-B3BF-023B23400C9B}" srcOrd="1" destOrd="0" parTransId="{6A9E1C26-F0B5-F24C-9142-F77358B78D56}" sibTransId="{85400C0C-3AAE-8243-98C9-D8D4547D797F}"/>
    <dgm:cxn modelId="{13AB4921-EBC6-CA4F-9E2F-97D5852FF4B0}" type="presOf" srcId="{05B01B5A-AD75-9F42-B97B-02B34A54E5D6}" destId="{D2E8AE55-AD07-D34C-ACF2-59E4B5D8E574}" srcOrd="0" destOrd="0" presId="urn:microsoft.com/office/officeart/2005/8/layout/target2"/>
    <dgm:cxn modelId="{C6BD0A59-2ADB-734B-ADEE-B61BD1FE9DB2}" type="presOf" srcId="{29983944-7B1E-BE40-8DE4-8166B4C1F570}" destId="{CAEA80AB-74B6-5E4E-939F-0023438BC2AD}" srcOrd="0" destOrd="0" presId="urn:microsoft.com/office/officeart/2005/8/layout/target2"/>
    <dgm:cxn modelId="{C5AE395D-9A44-A847-9D0B-AB2E8128946F}" srcId="{6AA6FD1D-10F5-4247-9A65-19998E6FC772}" destId="{903819F5-1517-2949-9CE6-0B942866F0FE}" srcOrd="0" destOrd="0" parTransId="{B67E2DC0-5C95-9D48-86DA-626903CB7CCC}" sibTransId="{41CE5F1D-F580-D941-8ABE-8BA465432387}"/>
    <dgm:cxn modelId="{E35F0077-6A13-E748-B490-65209241208F}" srcId="{1F0FF545-8E49-3F49-8375-EBFA643C9823}" destId="{6AA6FD1D-10F5-4247-9A65-19998E6FC772}" srcOrd="2" destOrd="0" parTransId="{6510E949-255A-CB4D-B2F6-D3F1E9EA52A8}" sibTransId="{DC018DA7-9DE4-634A-8B98-12F821336354}"/>
    <dgm:cxn modelId="{4A576D83-92E5-8741-9B91-83F1B6CC3C96}" type="presOf" srcId="{D5688BF2-8F94-FD4B-AD80-E368D3B95395}" destId="{49B7260D-EB45-9C4B-9469-452D18DD4D11}" srcOrd="0" destOrd="0" presId="urn:microsoft.com/office/officeart/2005/8/layout/target2"/>
    <dgm:cxn modelId="{6ABB55A0-5EE6-BF4C-AAE3-ECE0DB0B8E0D}" type="presOf" srcId="{1F0FF545-8E49-3F49-8375-EBFA643C9823}" destId="{72D277C1-0671-BA48-830A-C66F335F3268}" srcOrd="0" destOrd="0" presId="urn:microsoft.com/office/officeart/2005/8/layout/target2"/>
    <dgm:cxn modelId="{275563AD-B4CA-4445-8545-1DCA038D2E70}" type="presOf" srcId="{B0E06B08-2AE6-394F-A749-97D331AE91A8}" destId="{67E932E5-1C98-F746-8D5E-A4835AAE6A80}" srcOrd="0" destOrd="0" presId="urn:microsoft.com/office/officeart/2005/8/layout/target2"/>
    <dgm:cxn modelId="{B2D858B3-007B-9649-8109-E448B6CA0B63}" srcId="{1F0FF545-8E49-3F49-8375-EBFA643C9823}" destId="{29983944-7B1E-BE40-8DE4-8166B4C1F570}" srcOrd="0" destOrd="0" parTransId="{217EF56A-05CE-A647-AA8F-ABA63EDC5CC0}" sibTransId="{F0CA5482-E9F5-7B4A-8C74-C4FD6B3BE5DC}"/>
    <dgm:cxn modelId="{DC2CDBBC-9DD9-E441-8FFE-0992105367EA}" srcId="{6AA6FD1D-10F5-4247-9A65-19998E6FC772}" destId="{D5688BF2-8F94-FD4B-AD80-E368D3B95395}" srcOrd="2" destOrd="0" parTransId="{FD0FCCD4-5283-E14F-8560-76CEF656A60C}" sibTransId="{B149DECE-3859-494D-8181-2A884CD090E9}"/>
    <dgm:cxn modelId="{344C4FC7-0032-304C-8BBA-F25E7EE92C4C}" type="presOf" srcId="{21BB2C00-8AF9-C44E-B3BF-023B23400C9B}" destId="{1D8726A1-3174-EF4D-A099-3F8F41C49E92}" srcOrd="0" destOrd="0" presId="urn:microsoft.com/office/officeart/2005/8/layout/target2"/>
    <dgm:cxn modelId="{D2A4C4C8-6F5D-DE4F-90D2-7D57B2B6836E}" type="presOf" srcId="{903819F5-1517-2949-9CE6-0B942866F0FE}" destId="{AD873032-C800-1E44-92A5-92862CBC9FB3}" srcOrd="0" destOrd="0" presId="urn:microsoft.com/office/officeart/2005/8/layout/target2"/>
    <dgm:cxn modelId="{4E8DD1CE-13C0-1D4E-8A95-541707BCA3EA}" srcId="{1F0FF545-8E49-3F49-8375-EBFA643C9823}" destId="{B0E06B08-2AE6-394F-A749-97D331AE91A8}" srcOrd="1" destOrd="0" parTransId="{12444092-3864-424E-B615-F560BBB5D7FB}" sibTransId="{1BE7E3E8-0403-194A-B2B9-11AD470F9A93}"/>
    <dgm:cxn modelId="{B0283FD7-CE94-194B-A0EF-4EE728B6D2BE}" srcId="{6AA6FD1D-10F5-4247-9A65-19998E6FC772}" destId="{05B01B5A-AD75-9F42-B97B-02B34A54E5D6}" srcOrd="3" destOrd="0" parTransId="{59E685D7-AE15-0A4B-96BD-AE63AA1064B1}" sibTransId="{1AF2C710-5023-0C43-BF1F-01E117BCD482}"/>
    <dgm:cxn modelId="{F155B5E9-B164-7841-A6A7-8075A1F60D2A}" type="presOf" srcId="{6AA6FD1D-10F5-4247-9A65-19998E6FC772}" destId="{5B46646B-402E-E640-8099-D2F969CE731F}" srcOrd="0" destOrd="0" presId="urn:microsoft.com/office/officeart/2005/8/layout/target2"/>
    <dgm:cxn modelId="{0E33103B-4722-BE43-A35B-41D8FC607B0C}" type="presParOf" srcId="{72D277C1-0671-BA48-830A-C66F335F3268}" destId="{8F11909F-6822-6046-B668-30DA2DE81F81}" srcOrd="0" destOrd="0" presId="urn:microsoft.com/office/officeart/2005/8/layout/target2"/>
    <dgm:cxn modelId="{D59092D8-96AB-B14A-8DF4-C03C156A8D9A}" type="presParOf" srcId="{8F11909F-6822-6046-B668-30DA2DE81F81}" destId="{CAEA80AB-74B6-5E4E-939F-0023438BC2AD}" srcOrd="0" destOrd="0" presId="urn:microsoft.com/office/officeart/2005/8/layout/target2"/>
    <dgm:cxn modelId="{FFA365A4-02B3-524F-A073-F177EF4D7C72}" type="presParOf" srcId="{8F11909F-6822-6046-B668-30DA2DE81F81}" destId="{E55D8998-131C-924C-9FCD-E3ACB9D09B37}" srcOrd="1" destOrd="0" presId="urn:microsoft.com/office/officeart/2005/8/layout/target2"/>
    <dgm:cxn modelId="{B407654A-DD4A-0D49-9DE8-6F1A3F687F4E}" type="presParOf" srcId="{72D277C1-0671-BA48-830A-C66F335F3268}" destId="{C24D1F55-F200-FF49-8F9F-412D69F105CE}" srcOrd="1" destOrd="0" presId="urn:microsoft.com/office/officeart/2005/8/layout/target2"/>
    <dgm:cxn modelId="{83285DE3-1822-2B42-AAD7-1A1CE4DF7D0A}" type="presParOf" srcId="{C24D1F55-F200-FF49-8F9F-412D69F105CE}" destId="{67E932E5-1C98-F746-8D5E-A4835AAE6A80}" srcOrd="0" destOrd="0" presId="urn:microsoft.com/office/officeart/2005/8/layout/target2"/>
    <dgm:cxn modelId="{1B7AA9F6-29DF-1B4E-8FBB-665E408117ED}" type="presParOf" srcId="{C24D1F55-F200-FF49-8F9F-412D69F105CE}" destId="{25FC91CE-404B-7F43-9E9C-4622AA07DB84}" srcOrd="1" destOrd="0" presId="urn:microsoft.com/office/officeart/2005/8/layout/target2"/>
    <dgm:cxn modelId="{7C42CEAA-AB39-C04F-A2DB-4DFB3A3B6AE6}" type="presParOf" srcId="{72D277C1-0671-BA48-830A-C66F335F3268}" destId="{C3B5AC87-A251-C94F-B0D9-40FAA72672D1}" srcOrd="2" destOrd="0" presId="urn:microsoft.com/office/officeart/2005/8/layout/target2"/>
    <dgm:cxn modelId="{EF751E3F-2383-6340-A1DE-043C7867038C}" type="presParOf" srcId="{C3B5AC87-A251-C94F-B0D9-40FAA72672D1}" destId="{5B46646B-402E-E640-8099-D2F969CE731F}" srcOrd="0" destOrd="0" presId="urn:microsoft.com/office/officeart/2005/8/layout/target2"/>
    <dgm:cxn modelId="{37534B3A-0F60-7749-A3BF-0499F7EA790B}" type="presParOf" srcId="{C3B5AC87-A251-C94F-B0D9-40FAA72672D1}" destId="{82AACD01-94BE-3F43-9A51-651B5725DCBD}" srcOrd="1" destOrd="0" presId="urn:microsoft.com/office/officeart/2005/8/layout/target2"/>
    <dgm:cxn modelId="{66EE395F-D23B-E64A-9719-DD08BE4EC323}" type="presParOf" srcId="{82AACD01-94BE-3F43-9A51-651B5725DCBD}" destId="{AD873032-C800-1E44-92A5-92862CBC9FB3}" srcOrd="0" destOrd="0" presId="urn:microsoft.com/office/officeart/2005/8/layout/target2"/>
    <dgm:cxn modelId="{7E228849-5BA4-A648-9217-1BF7DA3909E6}" type="presParOf" srcId="{82AACD01-94BE-3F43-9A51-651B5725DCBD}" destId="{B3B5BD06-6430-0C46-A416-8DEF63EF570D}" srcOrd="1" destOrd="0" presId="urn:microsoft.com/office/officeart/2005/8/layout/target2"/>
    <dgm:cxn modelId="{B8153B52-718F-0344-BF61-DB69C52008B9}" type="presParOf" srcId="{82AACD01-94BE-3F43-9A51-651B5725DCBD}" destId="{1D8726A1-3174-EF4D-A099-3F8F41C49E92}" srcOrd="2" destOrd="0" presId="urn:microsoft.com/office/officeart/2005/8/layout/target2"/>
    <dgm:cxn modelId="{CC5DB059-1896-2A4B-A285-FE8611EB399F}" type="presParOf" srcId="{82AACD01-94BE-3F43-9A51-651B5725DCBD}" destId="{73AC8EBF-0560-424C-B548-07A3704B85BB}" srcOrd="3" destOrd="0" presId="urn:microsoft.com/office/officeart/2005/8/layout/target2"/>
    <dgm:cxn modelId="{15EB4B9E-19DC-3D46-9FFE-4A2636AAB628}" type="presParOf" srcId="{82AACD01-94BE-3F43-9A51-651B5725DCBD}" destId="{49B7260D-EB45-9C4B-9469-452D18DD4D11}" srcOrd="4" destOrd="0" presId="urn:microsoft.com/office/officeart/2005/8/layout/target2"/>
    <dgm:cxn modelId="{E32788CE-1739-FA48-B08A-6FAF455DD91C}" type="presParOf" srcId="{82AACD01-94BE-3F43-9A51-651B5725DCBD}" destId="{E8273109-F644-F447-A7CB-3E4FF5453727}" srcOrd="5" destOrd="0" presId="urn:microsoft.com/office/officeart/2005/8/layout/target2"/>
    <dgm:cxn modelId="{57278AFD-9F63-1E45-9387-F639953EFFAC}" type="presParOf" srcId="{82AACD01-94BE-3F43-9A51-651B5725DCBD}" destId="{D2E8AE55-AD07-D34C-ACF2-59E4B5D8E574}" srcOrd="6" destOrd="0" presId="urn:microsoft.com/office/officeart/2005/8/layout/targe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ACC775F-8167-424A-B278-A3993B0837A6}" type="doc">
      <dgm:prSet loTypeId="urn:microsoft.com/office/officeart/2005/8/layout/vList5" loCatId="" qsTypeId="urn:microsoft.com/office/officeart/2005/8/quickstyle/simple1" qsCatId="simple" csTypeId="urn:microsoft.com/office/officeart/2005/8/colors/colorful5" csCatId="colorful" phldr="1"/>
      <dgm:spPr/>
      <dgm:t>
        <a:bodyPr/>
        <a:lstStyle/>
        <a:p>
          <a:endParaRPr lang="en-GB"/>
        </a:p>
      </dgm:t>
    </dgm:pt>
    <dgm:pt modelId="{F54DBA9B-59E3-6749-AFDE-62A984E61DFC}">
      <dgm:prSet phldrT="[Text]" custT="1"/>
      <dgm:spPr/>
      <dgm:t>
        <a:bodyPr/>
        <a:lstStyle/>
        <a:p>
          <a:r>
            <a:rPr lang="en-GB" sz="2400" dirty="0"/>
            <a:t>Acute severe  hypertension</a:t>
          </a:r>
        </a:p>
      </dgm:t>
    </dgm:pt>
    <dgm:pt modelId="{10BF94C6-E9FB-AA40-94C6-9F8C359075C5}" type="parTrans" cxnId="{E4D8D696-FD23-1E43-A6CE-FAC0F572939E}">
      <dgm:prSet/>
      <dgm:spPr/>
      <dgm:t>
        <a:bodyPr/>
        <a:lstStyle/>
        <a:p>
          <a:endParaRPr lang="en-GB"/>
        </a:p>
      </dgm:t>
    </dgm:pt>
    <dgm:pt modelId="{AA29058C-0302-EF47-9F7B-3335E5612DC1}" type="sibTrans" cxnId="{E4D8D696-FD23-1E43-A6CE-FAC0F572939E}">
      <dgm:prSet/>
      <dgm:spPr/>
      <dgm:t>
        <a:bodyPr/>
        <a:lstStyle/>
        <a:p>
          <a:endParaRPr lang="en-GB"/>
        </a:p>
      </dgm:t>
    </dgm:pt>
    <dgm:pt modelId="{E428BCB6-3366-5444-94D6-1E3A153B39A5}">
      <dgm:prSet phldrT="[Text]" custT="1"/>
      <dgm:spPr/>
      <dgm:t>
        <a:bodyPr/>
        <a:lstStyle/>
        <a:p>
          <a:r>
            <a:rPr lang="en-GB" sz="1400" dirty="0"/>
            <a:t>elevation of BP of &gt;200/120mmHg without evidence of acute and/or life-threatening EOD (referred in NICE 2019 as Severe Hypertension)</a:t>
          </a:r>
        </a:p>
      </dgm:t>
    </dgm:pt>
    <dgm:pt modelId="{9F5A61C0-A77A-674F-9348-017F7DA0DF0C}" type="parTrans" cxnId="{930908E5-8FA7-3748-A674-D1F493022477}">
      <dgm:prSet/>
      <dgm:spPr/>
      <dgm:t>
        <a:bodyPr/>
        <a:lstStyle/>
        <a:p>
          <a:endParaRPr lang="en-GB"/>
        </a:p>
      </dgm:t>
    </dgm:pt>
    <dgm:pt modelId="{AD42DF20-1D72-884A-ADE1-E159ABDCCF76}" type="sibTrans" cxnId="{930908E5-8FA7-3748-A674-D1F493022477}">
      <dgm:prSet/>
      <dgm:spPr/>
      <dgm:t>
        <a:bodyPr/>
        <a:lstStyle/>
        <a:p>
          <a:endParaRPr lang="en-GB"/>
        </a:p>
      </dgm:t>
    </dgm:pt>
    <dgm:pt modelId="{5547FEC8-42DD-EA4C-9FBB-27A9CD438355}">
      <dgm:prSet phldrT="[Text]" custT="1"/>
      <dgm:spPr/>
      <dgm:t>
        <a:bodyPr/>
        <a:lstStyle/>
        <a:p>
          <a:r>
            <a:rPr lang="en-GB" sz="1400" i="1" dirty="0"/>
            <a:t>NB: avoid using ‘hypertensive urgency’ in asymptomatic patients as not useful creating unnecessary anxiety, healthcare cost with low associated morbidity.</a:t>
          </a:r>
          <a:endParaRPr lang="en-GB" sz="1400" dirty="0"/>
        </a:p>
      </dgm:t>
    </dgm:pt>
    <dgm:pt modelId="{1A7B5806-006F-5141-AE23-8CE86682DC4D}" type="parTrans" cxnId="{E569EA2D-2016-1B4E-9FE9-C418730F8116}">
      <dgm:prSet/>
      <dgm:spPr/>
      <dgm:t>
        <a:bodyPr/>
        <a:lstStyle/>
        <a:p>
          <a:endParaRPr lang="en-GB"/>
        </a:p>
      </dgm:t>
    </dgm:pt>
    <dgm:pt modelId="{7DD8D6F2-9B50-EB49-9B9D-C3098E8F78C4}" type="sibTrans" cxnId="{E569EA2D-2016-1B4E-9FE9-C418730F8116}">
      <dgm:prSet/>
      <dgm:spPr/>
      <dgm:t>
        <a:bodyPr/>
        <a:lstStyle/>
        <a:p>
          <a:endParaRPr lang="en-GB"/>
        </a:p>
      </dgm:t>
    </dgm:pt>
    <dgm:pt modelId="{412A0189-ED97-FD4A-B354-8EE47F1751C0}">
      <dgm:prSet phldrT="[Text]" custT="1"/>
      <dgm:spPr/>
      <dgm:t>
        <a:bodyPr/>
        <a:lstStyle/>
        <a:p>
          <a:r>
            <a:rPr lang="en-GB" sz="2400" dirty="0"/>
            <a:t>Hypertension emergency</a:t>
          </a:r>
        </a:p>
      </dgm:t>
    </dgm:pt>
    <dgm:pt modelId="{360AA772-3670-0045-BE5D-122098575A65}" type="parTrans" cxnId="{0B1BDA6B-530F-7640-A4FC-1CBE12281B0D}">
      <dgm:prSet/>
      <dgm:spPr/>
      <dgm:t>
        <a:bodyPr/>
        <a:lstStyle/>
        <a:p>
          <a:endParaRPr lang="en-GB"/>
        </a:p>
      </dgm:t>
    </dgm:pt>
    <dgm:pt modelId="{6C89053F-11B8-F34E-9CBA-4C60A8F06902}" type="sibTrans" cxnId="{0B1BDA6B-530F-7640-A4FC-1CBE12281B0D}">
      <dgm:prSet/>
      <dgm:spPr/>
      <dgm:t>
        <a:bodyPr/>
        <a:lstStyle/>
        <a:p>
          <a:endParaRPr lang="en-GB"/>
        </a:p>
      </dgm:t>
    </dgm:pt>
    <dgm:pt modelId="{BAB72768-C2BA-1541-A5CF-BCE2861D07CB}">
      <dgm:prSet phldrT="[Text]" custT="1"/>
      <dgm:spPr/>
      <dgm:t>
        <a:bodyPr/>
        <a:lstStyle/>
        <a:p>
          <a:r>
            <a:rPr lang="en-GB" sz="1400" dirty="0"/>
            <a:t>elevated BP, which when sustained over few hours may lead to progressive life-threatening EOD. </a:t>
          </a:r>
        </a:p>
      </dgm:t>
    </dgm:pt>
    <dgm:pt modelId="{3CF11DF1-48FB-3849-8857-D406EF0CC940}" type="parTrans" cxnId="{736D51BD-4D5B-B840-BF0A-51A99ECA601A}">
      <dgm:prSet/>
      <dgm:spPr/>
      <dgm:t>
        <a:bodyPr/>
        <a:lstStyle/>
        <a:p>
          <a:endParaRPr lang="en-GB"/>
        </a:p>
      </dgm:t>
    </dgm:pt>
    <dgm:pt modelId="{E047B3D2-2E36-744C-A149-CC5DDBF50997}" type="sibTrans" cxnId="{736D51BD-4D5B-B840-BF0A-51A99ECA601A}">
      <dgm:prSet/>
      <dgm:spPr/>
      <dgm:t>
        <a:bodyPr/>
        <a:lstStyle/>
        <a:p>
          <a:endParaRPr lang="en-GB"/>
        </a:p>
      </dgm:t>
    </dgm:pt>
    <dgm:pt modelId="{5231A425-45FB-7447-BAF3-AB1FF0E5E854}">
      <dgm:prSet phldrT="[Text]" custT="1"/>
      <dgm:spPr/>
      <dgm:t>
        <a:bodyPr/>
        <a:lstStyle/>
        <a:p>
          <a:r>
            <a:rPr lang="en-GB" sz="1400" i="1" dirty="0"/>
            <a:t>e.g. acute pulmonary oedema, hypertensive encephalopathy, acute RF, aortic dissection, ICH, severe </a:t>
          </a:r>
          <a:r>
            <a:rPr lang="en-GB" sz="1400" i="1" dirty="0" err="1"/>
            <a:t>preeclasmpsia</a:t>
          </a:r>
          <a:r>
            <a:rPr lang="en-GB" sz="1400" i="1" dirty="0"/>
            <a:t> / eclampsia, </a:t>
          </a:r>
          <a:r>
            <a:rPr lang="en-GB" sz="1400" i="1" dirty="0" err="1"/>
            <a:t>phaeo</a:t>
          </a:r>
          <a:r>
            <a:rPr lang="en-GB" sz="1400" i="1" dirty="0"/>
            <a:t>, ACS</a:t>
          </a:r>
          <a:endParaRPr lang="en-GB" sz="1400" dirty="0"/>
        </a:p>
      </dgm:t>
    </dgm:pt>
    <dgm:pt modelId="{35435B34-7B85-AC42-B81C-7E12611C1445}" type="parTrans" cxnId="{68C8D4A3-7CB9-0B45-8A6B-4DD59403E997}">
      <dgm:prSet/>
      <dgm:spPr/>
      <dgm:t>
        <a:bodyPr/>
        <a:lstStyle/>
        <a:p>
          <a:endParaRPr lang="en-GB"/>
        </a:p>
      </dgm:t>
    </dgm:pt>
    <dgm:pt modelId="{3BC5C9E4-9B65-BD4B-A926-BA0751526A4B}" type="sibTrans" cxnId="{68C8D4A3-7CB9-0B45-8A6B-4DD59403E997}">
      <dgm:prSet/>
      <dgm:spPr/>
      <dgm:t>
        <a:bodyPr/>
        <a:lstStyle/>
        <a:p>
          <a:endParaRPr lang="en-GB"/>
        </a:p>
      </dgm:t>
    </dgm:pt>
    <dgm:pt modelId="{CB18C1A1-D051-9F40-A8D5-7E26FB71BE8F}">
      <dgm:prSet phldrT="[Text]" custT="1"/>
      <dgm:spPr/>
      <dgm:t>
        <a:bodyPr/>
        <a:lstStyle/>
        <a:p>
          <a:r>
            <a:rPr lang="en-GB" sz="2400" dirty="0"/>
            <a:t>Malignant* hypertension (MHT)</a:t>
          </a:r>
        </a:p>
      </dgm:t>
    </dgm:pt>
    <dgm:pt modelId="{51153B0F-1CD9-A443-9546-F1B8753B8978}" type="parTrans" cxnId="{5540A84B-E0A1-A249-A20F-0C621CC49BD9}">
      <dgm:prSet/>
      <dgm:spPr/>
      <dgm:t>
        <a:bodyPr/>
        <a:lstStyle/>
        <a:p>
          <a:endParaRPr lang="en-GB"/>
        </a:p>
      </dgm:t>
    </dgm:pt>
    <dgm:pt modelId="{92F7CC9D-F5CB-EF44-B0DF-6F8D287D24CF}" type="sibTrans" cxnId="{5540A84B-E0A1-A249-A20F-0C621CC49BD9}">
      <dgm:prSet/>
      <dgm:spPr/>
      <dgm:t>
        <a:bodyPr/>
        <a:lstStyle/>
        <a:p>
          <a:endParaRPr lang="en-GB"/>
        </a:p>
      </dgm:t>
    </dgm:pt>
    <dgm:pt modelId="{3F56E0E0-C31D-1E4E-A174-DA47D385BB19}">
      <dgm:prSet phldrT="[Text]" custT="1"/>
      <dgm:spPr/>
      <dgm:t>
        <a:bodyPr/>
        <a:lstStyle/>
        <a:p>
          <a:r>
            <a:rPr lang="en-GB" sz="1400" dirty="0"/>
            <a:t>distinct pathophysiology with vascular damage resulting from failure or loss of autoregulation of blood flow, usually in pts with uncontrolled chronic HPT. </a:t>
          </a:r>
        </a:p>
      </dgm:t>
    </dgm:pt>
    <dgm:pt modelId="{7980F454-70AD-654C-A6AB-07FF207E7E09}" type="parTrans" cxnId="{6C9EA142-54A3-1041-9B87-99D6B19A7AD7}">
      <dgm:prSet/>
      <dgm:spPr/>
      <dgm:t>
        <a:bodyPr/>
        <a:lstStyle/>
        <a:p>
          <a:endParaRPr lang="en-GB"/>
        </a:p>
      </dgm:t>
    </dgm:pt>
    <dgm:pt modelId="{0A598CDC-9106-4B44-9BEF-ACFBF445C4A5}" type="sibTrans" cxnId="{6C9EA142-54A3-1041-9B87-99D6B19A7AD7}">
      <dgm:prSet/>
      <dgm:spPr/>
      <dgm:t>
        <a:bodyPr/>
        <a:lstStyle/>
        <a:p>
          <a:endParaRPr lang="en-GB"/>
        </a:p>
      </dgm:t>
    </dgm:pt>
    <dgm:pt modelId="{2CC27D34-8DDF-BD4B-952A-82F2619A1379}">
      <dgm:prSet phldrT="[Text]" custT="1"/>
      <dgm:spPr/>
      <dgm:t>
        <a:bodyPr/>
        <a:lstStyle/>
        <a:p>
          <a:r>
            <a:rPr lang="en-GB" sz="1200" i="1" dirty="0"/>
            <a:t>Pathophysiological hallmark: fibrinoid arteriolar necrosis in vascular tissue beds, onion skinning of resistance vessels.</a:t>
          </a:r>
          <a:endParaRPr lang="en-GB" sz="1200" dirty="0"/>
        </a:p>
      </dgm:t>
    </dgm:pt>
    <dgm:pt modelId="{EE8841B4-86A2-CD46-A76D-9CD9DFA1E81A}" type="parTrans" cxnId="{69B7A5D1-1FED-5747-BC41-B748D220E5D1}">
      <dgm:prSet/>
      <dgm:spPr/>
      <dgm:t>
        <a:bodyPr/>
        <a:lstStyle/>
        <a:p>
          <a:endParaRPr lang="en-GB"/>
        </a:p>
      </dgm:t>
    </dgm:pt>
    <dgm:pt modelId="{9EBBA7DF-06F5-6D4D-8CEB-35AC48758049}" type="sibTrans" cxnId="{69B7A5D1-1FED-5747-BC41-B748D220E5D1}">
      <dgm:prSet/>
      <dgm:spPr/>
      <dgm:t>
        <a:bodyPr/>
        <a:lstStyle/>
        <a:p>
          <a:endParaRPr lang="en-GB"/>
        </a:p>
      </dgm:t>
    </dgm:pt>
    <dgm:pt modelId="{2ED88763-5841-0746-846F-35BDD7F245E6}">
      <dgm:prSet phldrT="[Text]" custT="1"/>
      <dgm:spPr/>
      <dgm:t>
        <a:bodyPr/>
        <a:lstStyle/>
        <a:p>
          <a:r>
            <a:rPr lang="en-GB" sz="1200" i="1" dirty="0"/>
            <a:t>Clinical diagnosis: DBP </a:t>
          </a:r>
          <a:r>
            <a:rPr lang="en-GB" sz="1200" i="1" u="sng" dirty="0"/>
            <a:t>&gt;</a:t>
          </a:r>
          <a:r>
            <a:rPr lang="en-GB" sz="1200" i="1" dirty="0"/>
            <a:t>120mmHg;  concurrent bilateral grade 3 or 4 retinopathy</a:t>
          </a:r>
          <a:endParaRPr lang="en-GB" sz="1200" dirty="0"/>
        </a:p>
      </dgm:t>
    </dgm:pt>
    <dgm:pt modelId="{980BEBAD-87C2-1147-AE9E-4286F21BAE2F}" type="parTrans" cxnId="{942BC2CF-9BDC-4548-BF43-464E8463B89B}">
      <dgm:prSet/>
      <dgm:spPr/>
      <dgm:t>
        <a:bodyPr/>
        <a:lstStyle/>
        <a:p>
          <a:endParaRPr lang="en-GB"/>
        </a:p>
      </dgm:t>
    </dgm:pt>
    <dgm:pt modelId="{821C563E-D13F-9140-843B-5A42998140FD}" type="sibTrans" cxnId="{942BC2CF-9BDC-4548-BF43-464E8463B89B}">
      <dgm:prSet/>
      <dgm:spPr/>
      <dgm:t>
        <a:bodyPr/>
        <a:lstStyle/>
        <a:p>
          <a:endParaRPr lang="en-GB"/>
        </a:p>
      </dgm:t>
    </dgm:pt>
    <dgm:pt modelId="{EFB34529-3F10-DA4F-9A4C-D16AF75F63E9}">
      <dgm:prSet phldrT="[Text]" custT="1"/>
      <dgm:spPr/>
      <dgm:t>
        <a:bodyPr/>
        <a:lstStyle/>
        <a:p>
          <a:r>
            <a:rPr lang="en-GB" sz="1200" i="1" dirty="0"/>
            <a:t>NB: ‘uncomplicated’ MHT is not a hypertension emergency</a:t>
          </a:r>
        </a:p>
      </dgm:t>
    </dgm:pt>
    <dgm:pt modelId="{F2B8DB57-A309-6042-808B-86A51E2F01F4}" type="parTrans" cxnId="{75E3DE41-F571-D147-AC98-246D6A7EEF58}">
      <dgm:prSet/>
      <dgm:spPr/>
      <dgm:t>
        <a:bodyPr/>
        <a:lstStyle/>
        <a:p>
          <a:endParaRPr lang="en-GB"/>
        </a:p>
      </dgm:t>
    </dgm:pt>
    <dgm:pt modelId="{692956AC-E182-564B-877E-197A08FC86A4}" type="sibTrans" cxnId="{75E3DE41-F571-D147-AC98-246D6A7EEF58}">
      <dgm:prSet/>
      <dgm:spPr/>
      <dgm:t>
        <a:bodyPr/>
        <a:lstStyle/>
        <a:p>
          <a:endParaRPr lang="en-GB"/>
        </a:p>
      </dgm:t>
    </dgm:pt>
    <dgm:pt modelId="{E16982D3-2588-E249-96E5-607AB21E4C46}" type="pres">
      <dgm:prSet presAssocID="{2ACC775F-8167-424A-B278-A3993B0837A6}" presName="Name0" presStyleCnt="0">
        <dgm:presLayoutVars>
          <dgm:dir/>
          <dgm:animLvl val="lvl"/>
          <dgm:resizeHandles val="exact"/>
        </dgm:presLayoutVars>
      </dgm:prSet>
      <dgm:spPr/>
    </dgm:pt>
    <dgm:pt modelId="{922D3FF9-C3DC-7049-A8DB-80B45ABD2C01}" type="pres">
      <dgm:prSet presAssocID="{F54DBA9B-59E3-6749-AFDE-62A984E61DFC}" presName="linNode" presStyleCnt="0"/>
      <dgm:spPr/>
    </dgm:pt>
    <dgm:pt modelId="{EDA5A995-B4DE-CA41-BF66-CD0045DBE5C9}" type="pres">
      <dgm:prSet presAssocID="{F54DBA9B-59E3-6749-AFDE-62A984E61DFC}" presName="parentText" presStyleLbl="node1" presStyleIdx="0" presStyleCnt="3">
        <dgm:presLayoutVars>
          <dgm:chMax val="1"/>
          <dgm:bulletEnabled val="1"/>
        </dgm:presLayoutVars>
      </dgm:prSet>
      <dgm:spPr/>
    </dgm:pt>
    <dgm:pt modelId="{9A2ED03E-F9A7-1745-8C38-16F19317D0B9}" type="pres">
      <dgm:prSet presAssocID="{F54DBA9B-59E3-6749-AFDE-62A984E61DFC}" presName="descendantText" presStyleLbl="alignAccFollowNode1" presStyleIdx="0" presStyleCnt="3" custScaleY="122036">
        <dgm:presLayoutVars>
          <dgm:bulletEnabled val="1"/>
        </dgm:presLayoutVars>
      </dgm:prSet>
      <dgm:spPr/>
    </dgm:pt>
    <dgm:pt modelId="{C459553F-C507-3A45-B522-128015009AE7}" type="pres">
      <dgm:prSet presAssocID="{AA29058C-0302-EF47-9F7B-3335E5612DC1}" presName="sp" presStyleCnt="0"/>
      <dgm:spPr/>
    </dgm:pt>
    <dgm:pt modelId="{5BA4BEF5-6B5C-8B45-94EE-081A7B195EAF}" type="pres">
      <dgm:prSet presAssocID="{412A0189-ED97-FD4A-B354-8EE47F1751C0}" presName="linNode" presStyleCnt="0"/>
      <dgm:spPr/>
    </dgm:pt>
    <dgm:pt modelId="{E7D0D282-5292-2E41-8793-988C3611E1F2}" type="pres">
      <dgm:prSet presAssocID="{412A0189-ED97-FD4A-B354-8EE47F1751C0}" presName="parentText" presStyleLbl="node1" presStyleIdx="1" presStyleCnt="3">
        <dgm:presLayoutVars>
          <dgm:chMax val="1"/>
          <dgm:bulletEnabled val="1"/>
        </dgm:presLayoutVars>
      </dgm:prSet>
      <dgm:spPr/>
    </dgm:pt>
    <dgm:pt modelId="{54C67F6B-0890-BE4D-8EF5-EE883DC9BE91}" type="pres">
      <dgm:prSet presAssocID="{412A0189-ED97-FD4A-B354-8EE47F1751C0}" presName="descendantText" presStyleLbl="alignAccFollowNode1" presStyleIdx="1" presStyleCnt="3" custScaleY="120696">
        <dgm:presLayoutVars>
          <dgm:bulletEnabled val="1"/>
        </dgm:presLayoutVars>
      </dgm:prSet>
      <dgm:spPr/>
    </dgm:pt>
    <dgm:pt modelId="{4ECF1F26-2FD0-284B-AF0C-D22B62BA881F}" type="pres">
      <dgm:prSet presAssocID="{6C89053F-11B8-F34E-9CBA-4C60A8F06902}" presName="sp" presStyleCnt="0"/>
      <dgm:spPr/>
    </dgm:pt>
    <dgm:pt modelId="{E0F8739A-7D0F-C342-BD10-7797FC5D14FD}" type="pres">
      <dgm:prSet presAssocID="{CB18C1A1-D051-9F40-A8D5-7E26FB71BE8F}" presName="linNode" presStyleCnt="0"/>
      <dgm:spPr/>
    </dgm:pt>
    <dgm:pt modelId="{E240389F-FF98-D844-80CC-13CEBDD9C826}" type="pres">
      <dgm:prSet presAssocID="{CB18C1A1-D051-9F40-A8D5-7E26FB71BE8F}" presName="parentText" presStyleLbl="node1" presStyleIdx="2" presStyleCnt="3">
        <dgm:presLayoutVars>
          <dgm:chMax val="1"/>
          <dgm:bulletEnabled val="1"/>
        </dgm:presLayoutVars>
      </dgm:prSet>
      <dgm:spPr/>
    </dgm:pt>
    <dgm:pt modelId="{4FFB8590-22DF-4149-84BD-D4A3E7A150E9}" type="pres">
      <dgm:prSet presAssocID="{CB18C1A1-D051-9F40-A8D5-7E26FB71BE8F}" presName="descendantText" presStyleLbl="alignAccFollowNode1" presStyleIdx="2" presStyleCnt="3" custScaleY="137370">
        <dgm:presLayoutVars>
          <dgm:bulletEnabled val="1"/>
        </dgm:presLayoutVars>
      </dgm:prSet>
      <dgm:spPr/>
    </dgm:pt>
  </dgm:ptLst>
  <dgm:cxnLst>
    <dgm:cxn modelId="{E569EA2D-2016-1B4E-9FE9-C418730F8116}" srcId="{F54DBA9B-59E3-6749-AFDE-62A984E61DFC}" destId="{5547FEC8-42DD-EA4C-9FBB-27A9CD438355}" srcOrd="1" destOrd="0" parTransId="{1A7B5806-006F-5141-AE23-8CE86682DC4D}" sibTransId="{7DD8D6F2-9B50-EB49-9B9D-C3098E8F78C4}"/>
    <dgm:cxn modelId="{B5F9A039-F913-594A-AF5A-FEEAB78DF16F}" type="presOf" srcId="{3F56E0E0-C31D-1E4E-A174-DA47D385BB19}" destId="{4FFB8590-22DF-4149-84BD-D4A3E7A150E9}" srcOrd="0" destOrd="0" presId="urn:microsoft.com/office/officeart/2005/8/layout/vList5"/>
    <dgm:cxn modelId="{75E3DE41-F571-D147-AC98-246D6A7EEF58}" srcId="{CB18C1A1-D051-9F40-A8D5-7E26FB71BE8F}" destId="{EFB34529-3F10-DA4F-9A4C-D16AF75F63E9}" srcOrd="1" destOrd="0" parTransId="{F2B8DB57-A309-6042-808B-86A51E2F01F4}" sibTransId="{692956AC-E182-564B-877E-197A08FC86A4}"/>
    <dgm:cxn modelId="{6C9EA142-54A3-1041-9B87-99D6B19A7AD7}" srcId="{CB18C1A1-D051-9F40-A8D5-7E26FB71BE8F}" destId="{3F56E0E0-C31D-1E4E-A174-DA47D385BB19}" srcOrd="0" destOrd="0" parTransId="{7980F454-70AD-654C-A6AB-07FF207E7E09}" sibTransId="{0A598CDC-9106-4B44-9BEF-ACFBF445C4A5}"/>
    <dgm:cxn modelId="{5540A84B-E0A1-A249-A20F-0C621CC49BD9}" srcId="{2ACC775F-8167-424A-B278-A3993B0837A6}" destId="{CB18C1A1-D051-9F40-A8D5-7E26FB71BE8F}" srcOrd="2" destOrd="0" parTransId="{51153B0F-1CD9-A443-9546-F1B8753B8978}" sibTransId="{92F7CC9D-F5CB-EF44-B0DF-6F8D287D24CF}"/>
    <dgm:cxn modelId="{8A574851-EFA0-1244-9E0B-A137B56FA061}" type="presOf" srcId="{412A0189-ED97-FD4A-B354-8EE47F1751C0}" destId="{E7D0D282-5292-2E41-8793-988C3611E1F2}" srcOrd="0" destOrd="0" presId="urn:microsoft.com/office/officeart/2005/8/layout/vList5"/>
    <dgm:cxn modelId="{0B1BDA6B-530F-7640-A4FC-1CBE12281B0D}" srcId="{2ACC775F-8167-424A-B278-A3993B0837A6}" destId="{412A0189-ED97-FD4A-B354-8EE47F1751C0}" srcOrd="1" destOrd="0" parTransId="{360AA772-3670-0045-BE5D-122098575A65}" sibTransId="{6C89053F-11B8-F34E-9CBA-4C60A8F06902}"/>
    <dgm:cxn modelId="{B84C6F81-3F54-8844-8E51-D1C85E908455}" type="presOf" srcId="{EFB34529-3F10-DA4F-9A4C-D16AF75F63E9}" destId="{4FFB8590-22DF-4149-84BD-D4A3E7A150E9}" srcOrd="0" destOrd="3" presId="urn:microsoft.com/office/officeart/2005/8/layout/vList5"/>
    <dgm:cxn modelId="{8DA2658B-B167-5A49-A0C3-DCEF260D44FE}" type="presOf" srcId="{2ACC775F-8167-424A-B278-A3993B0837A6}" destId="{E16982D3-2588-E249-96E5-607AB21E4C46}" srcOrd="0" destOrd="0" presId="urn:microsoft.com/office/officeart/2005/8/layout/vList5"/>
    <dgm:cxn modelId="{E4D8D696-FD23-1E43-A6CE-FAC0F572939E}" srcId="{2ACC775F-8167-424A-B278-A3993B0837A6}" destId="{F54DBA9B-59E3-6749-AFDE-62A984E61DFC}" srcOrd="0" destOrd="0" parTransId="{10BF94C6-E9FB-AA40-94C6-9F8C359075C5}" sibTransId="{AA29058C-0302-EF47-9F7B-3335E5612DC1}"/>
    <dgm:cxn modelId="{68C8D4A3-7CB9-0B45-8A6B-4DD59403E997}" srcId="{412A0189-ED97-FD4A-B354-8EE47F1751C0}" destId="{5231A425-45FB-7447-BAF3-AB1FF0E5E854}" srcOrd="1" destOrd="0" parTransId="{35435B34-7B85-AC42-B81C-7E12611C1445}" sibTransId="{3BC5C9E4-9B65-BD4B-A926-BA0751526A4B}"/>
    <dgm:cxn modelId="{20036DA4-4809-764D-8399-4EC900CB3515}" type="presOf" srcId="{F54DBA9B-59E3-6749-AFDE-62A984E61DFC}" destId="{EDA5A995-B4DE-CA41-BF66-CD0045DBE5C9}" srcOrd="0" destOrd="0" presId="urn:microsoft.com/office/officeart/2005/8/layout/vList5"/>
    <dgm:cxn modelId="{C4DDB9A4-254D-3B41-9B3B-CBB8565F7EB1}" type="presOf" srcId="{E428BCB6-3366-5444-94D6-1E3A153B39A5}" destId="{9A2ED03E-F9A7-1745-8C38-16F19317D0B9}" srcOrd="0" destOrd="0" presId="urn:microsoft.com/office/officeart/2005/8/layout/vList5"/>
    <dgm:cxn modelId="{CA1CDEA4-626E-7D43-8AB7-F1D3643CB26E}" type="presOf" srcId="{BAB72768-C2BA-1541-A5CF-BCE2861D07CB}" destId="{54C67F6B-0890-BE4D-8EF5-EE883DC9BE91}" srcOrd="0" destOrd="0" presId="urn:microsoft.com/office/officeart/2005/8/layout/vList5"/>
    <dgm:cxn modelId="{6FDC56B5-A4AD-9343-8579-18F3122CC49C}" type="presOf" srcId="{5231A425-45FB-7447-BAF3-AB1FF0E5E854}" destId="{54C67F6B-0890-BE4D-8EF5-EE883DC9BE91}" srcOrd="0" destOrd="1" presId="urn:microsoft.com/office/officeart/2005/8/layout/vList5"/>
    <dgm:cxn modelId="{62C7C4B7-0D90-874C-AA67-9096667A965C}" type="presOf" srcId="{2ED88763-5841-0746-846F-35BDD7F245E6}" destId="{4FFB8590-22DF-4149-84BD-D4A3E7A150E9}" srcOrd="0" destOrd="2" presId="urn:microsoft.com/office/officeart/2005/8/layout/vList5"/>
    <dgm:cxn modelId="{4A7777BB-07CC-5646-A2E1-0F0422CE5BF4}" type="presOf" srcId="{CB18C1A1-D051-9F40-A8D5-7E26FB71BE8F}" destId="{E240389F-FF98-D844-80CC-13CEBDD9C826}" srcOrd="0" destOrd="0" presId="urn:microsoft.com/office/officeart/2005/8/layout/vList5"/>
    <dgm:cxn modelId="{736D51BD-4D5B-B840-BF0A-51A99ECA601A}" srcId="{412A0189-ED97-FD4A-B354-8EE47F1751C0}" destId="{BAB72768-C2BA-1541-A5CF-BCE2861D07CB}" srcOrd="0" destOrd="0" parTransId="{3CF11DF1-48FB-3849-8857-D406EF0CC940}" sibTransId="{E047B3D2-2E36-744C-A149-CC5DDBF50997}"/>
    <dgm:cxn modelId="{942BC2CF-9BDC-4548-BF43-464E8463B89B}" srcId="{3F56E0E0-C31D-1E4E-A174-DA47D385BB19}" destId="{2ED88763-5841-0746-846F-35BDD7F245E6}" srcOrd="1" destOrd="0" parTransId="{980BEBAD-87C2-1147-AE9E-4286F21BAE2F}" sibTransId="{821C563E-D13F-9140-843B-5A42998140FD}"/>
    <dgm:cxn modelId="{69B7A5D1-1FED-5747-BC41-B748D220E5D1}" srcId="{3F56E0E0-C31D-1E4E-A174-DA47D385BB19}" destId="{2CC27D34-8DDF-BD4B-952A-82F2619A1379}" srcOrd="0" destOrd="0" parTransId="{EE8841B4-86A2-CD46-A76D-9CD9DFA1E81A}" sibTransId="{9EBBA7DF-06F5-6D4D-8CEB-35AC48758049}"/>
    <dgm:cxn modelId="{8584D2E3-DFB2-3445-B60F-D4D28FA53EE7}" type="presOf" srcId="{5547FEC8-42DD-EA4C-9FBB-27A9CD438355}" destId="{9A2ED03E-F9A7-1745-8C38-16F19317D0B9}" srcOrd="0" destOrd="1" presId="urn:microsoft.com/office/officeart/2005/8/layout/vList5"/>
    <dgm:cxn modelId="{930908E5-8FA7-3748-A674-D1F493022477}" srcId="{F54DBA9B-59E3-6749-AFDE-62A984E61DFC}" destId="{E428BCB6-3366-5444-94D6-1E3A153B39A5}" srcOrd="0" destOrd="0" parTransId="{9F5A61C0-A77A-674F-9348-017F7DA0DF0C}" sibTransId="{AD42DF20-1D72-884A-ADE1-E159ABDCCF76}"/>
    <dgm:cxn modelId="{CAAC54F4-949D-EC45-96E9-88471325FF51}" type="presOf" srcId="{2CC27D34-8DDF-BD4B-952A-82F2619A1379}" destId="{4FFB8590-22DF-4149-84BD-D4A3E7A150E9}" srcOrd="0" destOrd="1" presId="urn:microsoft.com/office/officeart/2005/8/layout/vList5"/>
    <dgm:cxn modelId="{8C862B20-4CF2-1846-84F0-650ADA23F76F}" type="presParOf" srcId="{E16982D3-2588-E249-96E5-607AB21E4C46}" destId="{922D3FF9-C3DC-7049-A8DB-80B45ABD2C01}" srcOrd="0" destOrd="0" presId="urn:microsoft.com/office/officeart/2005/8/layout/vList5"/>
    <dgm:cxn modelId="{72992171-350F-5441-A23E-950F57BDCF09}" type="presParOf" srcId="{922D3FF9-C3DC-7049-A8DB-80B45ABD2C01}" destId="{EDA5A995-B4DE-CA41-BF66-CD0045DBE5C9}" srcOrd="0" destOrd="0" presId="urn:microsoft.com/office/officeart/2005/8/layout/vList5"/>
    <dgm:cxn modelId="{4A3ADF9A-50C6-8049-BA32-0F781B7F8BD9}" type="presParOf" srcId="{922D3FF9-C3DC-7049-A8DB-80B45ABD2C01}" destId="{9A2ED03E-F9A7-1745-8C38-16F19317D0B9}" srcOrd="1" destOrd="0" presId="urn:microsoft.com/office/officeart/2005/8/layout/vList5"/>
    <dgm:cxn modelId="{FE31EB90-EE74-1147-BE8C-838D4F9FCB51}" type="presParOf" srcId="{E16982D3-2588-E249-96E5-607AB21E4C46}" destId="{C459553F-C507-3A45-B522-128015009AE7}" srcOrd="1" destOrd="0" presId="urn:microsoft.com/office/officeart/2005/8/layout/vList5"/>
    <dgm:cxn modelId="{DADDD89B-3C58-0248-8C36-162708970457}" type="presParOf" srcId="{E16982D3-2588-E249-96E5-607AB21E4C46}" destId="{5BA4BEF5-6B5C-8B45-94EE-081A7B195EAF}" srcOrd="2" destOrd="0" presId="urn:microsoft.com/office/officeart/2005/8/layout/vList5"/>
    <dgm:cxn modelId="{1DBDE974-A3B8-8A47-A9C7-0AFCB3D12392}" type="presParOf" srcId="{5BA4BEF5-6B5C-8B45-94EE-081A7B195EAF}" destId="{E7D0D282-5292-2E41-8793-988C3611E1F2}" srcOrd="0" destOrd="0" presId="urn:microsoft.com/office/officeart/2005/8/layout/vList5"/>
    <dgm:cxn modelId="{692A1C0A-1DA3-B74A-AEC2-5F97C44E83C5}" type="presParOf" srcId="{5BA4BEF5-6B5C-8B45-94EE-081A7B195EAF}" destId="{54C67F6B-0890-BE4D-8EF5-EE883DC9BE91}" srcOrd="1" destOrd="0" presId="urn:microsoft.com/office/officeart/2005/8/layout/vList5"/>
    <dgm:cxn modelId="{0A94BE06-3CE9-6049-A65F-3C3E7EBB1083}" type="presParOf" srcId="{E16982D3-2588-E249-96E5-607AB21E4C46}" destId="{4ECF1F26-2FD0-284B-AF0C-D22B62BA881F}" srcOrd="3" destOrd="0" presId="urn:microsoft.com/office/officeart/2005/8/layout/vList5"/>
    <dgm:cxn modelId="{E8E99834-10F2-304F-B764-4D1E1FC6F250}" type="presParOf" srcId="{E16982D3-2588-E249-96E5-607AB21E4C46}" destId="{E0F8739A-7D0F-C342-BD10-7797FC5D14FD}" srcOrd="4" destOrd="0" presId="urn:microsoft.com/office/officeart/2005/8/layout/vList5"/>
    <dgm:cxn modelId="{C6DEC1E3-D145-0E49-BB27-C77E681615D9}" type="presParOf" srcId="{E0F8739A-7D0F-C342-BD10-7797FC5D14FD}" destId="{E240389F-FF98-D844-80CC-13CEBDD9C826}" srcOrd="0" destOrd="0" presId="urn:microsoft.com/office/officeart/2005/8/layout/vList5"/>
    <dgm:cxn modelId="{6B6947A6-C860-FB4F-A02A-B0544C38B938}" type="presParOf" srcId="{E0F8739A-7D0F-C342-BD10-7797FC5D14FD}" destId="{4FFB8590-22DF-4149-84BD-D4A3E7A150E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DD025E5-8086-41C1-91C1-17B61D865BF4}" type="doc">
      <dgm:prSet loTypeId="urn:microsoft.com/office/officeart/2008/layout/HalfCircleOrganizationChart" loCatId="hierarchy" qsTypeId="urn:microsoft.com/office/officeart/2005/8/quickstyle/simple1" qsCatId="simple" csTypeId="urn:microsoft.com/office/officeart/2005/8/colors/accent2_1" csCatId="accent2" phldr="1"/>
      <dgm:spPr/>
      <dgm:t>
        <a:bodyPr/>
        <a:lstStyle/>
        <a:p>
          <a:endParaRPr lang="en-US"/>
        </a:p>
      </dgm:t>
    </dgm:pt>
    <dgm:pt modelId="{1B540EA7-A52C-434E-AC41-22BDFA5C92C6}">
      <dgm:prSet phldrT="[Text]" custT="1"/>
      <dgm:spPr/>
      <dgm:t>
        <a:bodyPr/>
        <a:lstStyle/>
        <a:p>
          <a:r>
            <a:rPr lang="en-US" sz="2000" b="1" dirty="0">
              <a:solidFill>
                <a:schemeClr val="tx1"/>
              </a:solidFill>
            </a:rPr>
            <a:t>Severe hypertension * &gt;180/120</a:t>
          </a:r>
        </a:p>
      </dgm:t>
    </dgm:pt>
    <dgm:pt modelId="{6734AADE-D715-4556-B12A-A6FE592AD7F6}" type="parTrans" cxnId="{51E54128-4DEC-472D-99B3-A43B4845A2DC}">
      <dgm:prSet/>
      <dgm:spPr/>
      <dgm:t>
        <a:bodyPr/>
        <a:lstStyle/>
        <a:p>
          <a:endParaRPr lang="en-US"/>
        </a:p>
      </dgm:t>
    </dgm:pt>
    <dgm:pt modelId="{6B6288ED-03F6-461D-8305-6AD3E5B002B2}" type="sibTrans" cxnId="{51E54128-4DEC-472D-99B3-A43B4845A2DC}">
      <dgm:prSet/>
      <dgm:spPr/>
      <dgm:t>
        <a:bodyPr/>
        <a:lstStyle/>
        <a:p>
          <a:endParaRPr lang="en-US" dirty="0"/>
        </a:p>
      </dgm:t>
    </dgm:pt>
    <dgm:pt modelId="{1FED67F6-41F4-4122-A9E1-177F12871BD9}">
      <dgm:prSet phldrT="[Text]" custT="1"/>
      <dgm:spPr/>
      <dgm:t>
        <a:bodyPr/>
        <a:lstStyle/>
        <a:p>
          <a:r>
            <a:rPr lang="en-US" sz="1800" dirty="0">
              <a:solidFill>
                <a:srgbClr val="FF0000"/>
              </a:solidFill>
            </a:rPr>
            <a:t>No symptoms or signs</a:t>
          </a:r>
        </a:p>
      </dgm:t>
    </dgm:pt>
    <dgm:pt modelId="{9CA8E3E5-9D0C-4F32-A5EC-A3219CA8E7E1}" type="parTrans" cxnId="{D3FBE28F-EDD4-4657-B7C4-27B95A6C2855}">
      <dgm:prSet/>
      <dgm:spPr/>
      <dgm:t>
        <a:bodyPr/>
        <a:lstStyle/>
        <a:p>
          <a:endParaRPr lang="en-US"/>
        </a:p>
      </dgm:t>
    </dgm:pt>
    <dgm:pt modelId="{21C2C16C-6BBD-4EA0-8024-2C0F05C6AFF5}" type="sibTrans" cxnId="{D3FBE28F-EDD4-4657-B7C4-27B95A6C2855}">
      <dgm:prSet/>
      <dgm:spPr/>
      <dgm:t>
        <a:bodyPr/>
        <a:lstStyle/>
        <a:p>
          <a:endParaRPr lang="en-US" dirty="0"/>
        </a:p>
      </dgm:t>
    </dgm:pt>
    <dgm:pt modelId="{3536E9C4-EC2A-4227-8722-017D9683AD6C}">
      <dgm:prSet phldrT="[Text]" custT="1"/>
      <dgm:spPr/>
      <dgm:t>
        <a:bodyPr/>
        <a:lstStyle/>
        <a:p>
          <a:r>
            <a:rPr lang="en-US" sz="1600" b="0" dirty="0">
              <a:solidFill>
                <a:srgbClr val="00B050"/>
              </a:solidFill>
            </a:rPr>
            <a:t>Retinal </a:t>
          </a:r>
          <a:r>
            <a:rPr lang="en-US" sz="1600" b="0" dirty="0" err="1">
              <a:solidFill>
                <a:srgbClr val="00B050"/>
              </a:solidFill>
            </a:rPr>
            <a:t>haemorrhage</a:t>
          </a:r>
          <a:r>
            <a:rPr lang="en-US" sz="1600" b="0" dirty="0">
              <a:solidFill>
                <a:srgbClr val="00B050"/>
              </a:solidFill>
            </a:rPr>
            <a:t> or papilloedema</a:t>
          </a:r>
        </a:p>
        <a:p>
          <a:r>
            <a:rPr lang="en-US" sz="1200" dirty="0">
              <a:solidFill>
                <a:srgbClr val="00B050"/>
              </a:solidFill>
            </a:rPr>
            <a:t>(Accelerated or malignant  hypertension)</a:t>
          </a:r>
        </a:p>
      </dgm:t>
    </dgm:pt>
    <dgm:pt modelId="{C0F4CB7B-D35B-4311-906B-73FC9AAEB886}" type="parTrans" cxnId="{50051389-8713-40EF-93E3-4FC97C172CF4}">
      <dgm:prSet/>
      <dgm:spPr/>
      <dgm:t>
        <a:bodyPr/>
        <a:lstStyle/>
        <a:p>
          <a:endParaRPr lang="en-US"/>
        </a:p>
      </dgm:t>
    </dgm:pt>
    <dgm:pt modelId="{F528DC87-A3A7-48B9-8D8D-6DD51BE7F6AF}" type="sibTrans" cxnId="{50051389-8713-40EF-93E3-4FC97C172CF4}">
      <dgm:prSet/>
      <dgm:spPr/>
      <dgm:t>
        <a:bodyPr/>
        <a:lstStyle/>
        <a:p>
          <a:endParaRPr lang="en-US" dirty="0"/>
        </a:p>
      </dgm:t>
    </dgm:pt>
    <dgm:pt modelId="{71C3BA4C-7F0B-4993-AAF0-4AF6CD302F46}">
      <dgm:prSet custT="1"/>
      <dgm:spPr/>
      <dgm:t>
        <a:bodyPr/>
        <a:lstStyle/>
        <a:p>
          <a:r>
            <a:rPr lang="en-US" sz="1600" b="0" dirty="0">
              <a:solidFill>
                <a:srgbClr val="00B050"/>
              </a:solidFill>
            </a:rPr>
            <a:t>Life-threatening symptoms</a:t>
          </a:r>
        </a:p>
        <a:p>
          <a:r>
            <a:rPr lang="en-US" sz="1300" dirty="0">
              <a:solidFill>
                <a:srgbClr val="00B050"/>
              </a:solidFill>
            </a:rPr>
            <a:t>(confusion, chest pain, HF, AKI)</a:t>
          </a:r>
        </a:p>
      </dgm:t>
    </dgm:pt>
    <dgm:pt modelId="{F72CF334-A425-48C0-A9F2-7CB73CC9F92C}" type="parTrans" cxnId="{EF931601-100D-4030-98ED-998962AE3544}">
      <dgm:prSet/>
      <dgm:spPr/>
      <dgm:t>
        <a:bodyPr/>
        <a:lstStyle/>
        <a:p>
          <a:endParaRPr lang="en-US"/>
        </a:p>
      </dgm:t>
    </dgm:pt>
    <dgm:pt modelId="{9F73C2B3-4558-4DD7-B4F3-EBEA821674DD}" type="sibTrans" cxnId="{EF931601-100D-4030-98ED-998962AE3544}">
      <dgm:prSet/>
      <dgm:spPr/>
      <dgm:t>
        <a:bodyPr/>
        <a:lstStyle/>
        <a:p>
          <a:endParaRPr lang="en-US" dirty="0"/>
        </a:p>
      </dgm:t>
    </dgm:pt>
    <dgm:pt modelId="{5F043A3C-D4A0-437E-989C-B68F26E08F4D}">
      <dgm:prSet custT="1"/>
      <dgm:spPr/>
      <dgm:t>
        <a:bodyPr/>
        <a:lstStyle/>
        <a:p>
          <a:r>
            <a:rPr lang="en-US" sz="1400" dirty="0">
              <a:solidFill>
                <a:srgbClr val="FF0000"/>
              </a:solidFill>
            </a:rPr>
            <a:t>Assess TOD</a:t>
          </a:r>
        </a:p>
      </dgm:t>
    </dgm:pt>
    <dgm:pt modelId="{62A60292-B0AD-4CAA-AAA2-CA89D37CFB2E}" type="parTrans" cxnId="{F0C0AF1F-F3F7-4060-B411-BAC825D6DCD3}">
      <dgm:prSet/>
      <dgm:spPr/>
      <dgm:t>
        <a:bodyPr/>
        <a:lstStyle/>
        <a:p>
          <a:endParaRPr lang="en-US"/>
        </a:p>
      </dgm:t>
    </dgm:pt>
    <dgm:pt modelId="{EDEA3177-F2E1-428F-8020-5911691A9E48}" type="sibTrans" cxnId="{F0C0AF1F-F3F7-4060-B411-BAC825D6DCD3}">
      <dgm:prSet/>
      <dgm:spPr/>
      <dgm:t>
        <a:bodyPr/>
        <a:lstStyle/>
        <a:p>
          <a:endParaRPr lang="en-US"/>
        </a:p>
      </dgm:t>
    </dgm:pt>
    <dgm:pt modelId="{CFFE3F8A-DD08-4785-BB86-1361EE8C925F}">
      <dgm:prSet custT="1"/>
      <dgm:spPr/>
      <dgm:t>
        <a:bodyPr/>
        <a:lstStyle/>
        <a:p>
          <a:r>
            <a:rPr lang="en-US" sz="1600" b="0" dirty="0">
              <a:solidFill>
                <a:srgbClr val="00B050"/>
              </a:solidFill>
            </a:rPr>
            <a:t>Suspected </a:t>
          </a:r>
          <a:r>
            <a:rPr lang="en-US" sz="1600" b="0" dirty="0" err="1">
              <a:solidFill>
                <a:srgbClr val="00B050"/>
              </a:solidFill>
            </a:rPr>
            <a:t>phaeo</a:t>
          </a:r>
          <a:endParaRPr lang="en-US" sz="1600" b="0" dirty="0">
            <a:solidFill>
              <a:srgbClr val="00B050"/>
            </a:solidFill>
          </a:endParaRPr>
        </a:p>
        <a:p>
          <a:r>
            <a:rPr lang="en-US" sz="1200" dirty="0">
              <a:solidFill>
                <a:srgbClr val="00B050"/>
              </a:solidFill>
            </a:rPr>
            <a:t>(headache, palpitations, pallor, sweating </a:t>
          </a:r>
          <a:r>
            <a:rPr lang="en-US" sz="1200" dirty="0" err="1">
              <a:solidFill>
                <a:srgbClr val="00B050"/>
              </a:solidFill>
            </a:rPr>
            <a:t>etc</a:t>
          </a:r>
          <a:r>
            <a:rPr lang="en-US" sz="1200" dirty="0">
              <a:solidFill>
                <a:srgbClr val="00B050"/>
              </a:solidFill>
            </a:rPr>
            <a:t>)</a:t>
          </a:r>
        </a:p>
      </dgm:t>
    </dgm:pt>
    <dgm:pt modelId="{CE855468-0811-4083-90F2-5874C7EB9A79}" type="parTrans" cxnId="{0FA3155A-93D5-4363-B188-28DD6E0DFA47}">
      <dgm:prSet/>
      <dgm:spPr/>
      <dgm:t>
        <a:bodyPr/>
        <a:lstStyle/>
        <a:p>
          <a:endParaRPr lang="en-US"/>
        </a:p>
      </dgm:t>
    </dgm:pt>
    <dgm:pt modelId="{11F7A69D-19A7-4654-9C6A-04C5688E51A2}" type="sibTrans" cxnId="{0FA3155A-93D5-4363-B188-28DD6E0DFA47}">
      <dgm:prSet/>
      <dgm:spPr/>
      <dgm:t>
        <a:bodyPr/>
        <a:lstStyle/>
        <a:p>
          <a:endParaRPr lang="en-US"/>
        </a:p>
      </dgm:t>
    </dgm:pt>
    <dgm:pt modelId="{012A0FCC-8BDC-439F-8A12-465DEE29621C}" type="asst">
      <dgm:prSet custT="1"/>
      <dgm:spPr/>
      <dgm:t>
        <a:bodyPr/>
        <a:lstStyle/>
        <a:p>
          <a:endParaRPr lang="en-US" sz="1400" dirty="0">
            <a:solidFill>
              <a:srgbClr val="00B050"/>
            </a:solidFill>
          </a:endParaRPr>
        </a:p>
      </dgm:t>
    </dgm:pt>
    <dgm:pt modelId="{8907327A-9542-4D46-845F-15F94EE2358E}" type="parTrans" cxnId="{6AE3D1F6-B612-49B8-834E-1E043318D60E}">
      <dgm:prSet/>
      <dgm:spPr/>
      <dgm:t>
        <a:bodyPr/>
        <a:lstStyle/>
        <a:p>
          <a:endParaRPr lang="en-US"/>
        </a:p>
      </dgm:t>
    </dgm:pt>
    <dgm:pt modelId="{4AAC7BC7-4370-4E54-BEBB-6374A2D7F58F}" type="sibTrans" cxnId="{6AE3D1F6-B612-49B8-834E-1E043318D60E}">
      <dgm:prSet/>
      <dgm:spPr/>
      <dgm:t>
        <a:bodyPr/>
        <a:lstStyle/>
        <a:p>
          <a:endParaRPr lang="en-US"/>
        </a:p>
      </dgm:t>
    </dgm:pt>
    <dgm:pt modelId="{D8A1881D-8021-46B9-B6A6-75B8D6675C83}" type="asst">
      <dgm:prSet custT="1"/>
      <dgm:spPr/>
      <dgm:t>
        <a:bodyPr/>
        <a:lstStyle/>
        <a:p>
          <a:endParaRPr lang="en-US" sz="1400" dirty="0">
            <a:solidFill>
              <a:srgbClr val="00B050"/>
            </a:solidFill>
          </a:endParaRPr>
        </a:p>
      </dgm:t>
    </dgm:pt>
    <dgm:pt modelId="{8EE10A42-DC34-4179-99C9-FA2B4D4F9CEF}" type="parTrans" cxnId="{8C0378DA-F6BF-4716-9A7B-B42BC8071871}">
      <dgm:prSet/>
      <dgm:spPr/>
      <dgm:t>
        <a:bodyPr/>
        <a:lstStyle/>
        <a:p>
          <a:endParaRPr lang="en-US"/>
        </a:p>
      </dgm:t>
    </dgm:pt>
    <dgm:pt modelId="{666EA7EB-E01A-4727-B206-EDC6C7A42D52}" type="sibTrans" cxnId="{8C0378DA-F6BF-4716-9A7B-B42BC8071871}">
      <dgm:prSet/>
      <dgm:spPr/>
      <dgm:t>
        <a:bodyPr/>
        <a:lstStyle/>
        <a:p>
          <a:endParaRPr lang="en-US"/>
        </a:p>
      </dgm:t>
    </dgm:pt>
    <dgm:pt modelId="{AF3CF27F-838E-4DAB-BA8A-31E09BEF00E4}" type="asst">
      <dgm:prSet custT="1"/>
      <dgm:spPr/>
      <dgm:t>
        <a:bodyPr/>
        <a:lstStyle/>
        <a:p>
          <a:endParaRPr lang="en-US" sz="1400" dirty="0">
            <a:solidFill>
              <a:srgbClr val="00B050"/>
            </a:solidFill>
          </a:endParaRPr>
        </a:p>
      </dgm:t>
    </dgm:pt>
    <dgm:pt modelId="{EFEC01C5-1226-47E6-BCC1-C32220A0D9CB}" type="parTrans" cxnId="{58047958-3BBE-488D-96F9-7DE8C709A1AF}">
      <dgm:prSet/>
      <dgm:spPr/>
      <dgm:t>
        <a:bodyPr/>
        <a:lstStyle/>
        <a:p>
          <a:endParaRPr lang="en-US"/>
        </a:p>
      </dgm:t>
    </dgm:pt>
    <dgm:pt modelId="{15641143-BDC1-449F-93AA-18125334F227}" type="sibTrans" cxnId="{58047958-3BBE-488D-96F9-7DE8C709A1AF}">
      <dgm:prSet/>
      <dgm:spPr/>
      <dgm:t>
        <a:bodyPr/>
        <a:lstStyle/>
        <a:p>
          <a:endParaRPr lang="en-US"/>
        </a:p>
      </dgm:t>
    </dgm:pt>
    <dgm:pt modelId="{426D1989-F948-4CDF-9E77-B46C79CB5301}" type="pres">
      <dgm:prSet presAssocID="{7DD025E5-8086-41C1-91C1-17B61D865BF4}" presName="Name0" presStyleCnt="0">
        <dgm:presLayoutVars>
          <dgm:orgChart val="1"/>
          <dgm:chPref val="1"/>
          <dgm:dir/>
          <dgm:animOne val="branch"/>
          <dgm:animLvl val="lvl"/>
          <dgm:resizeHandles/>
        </dgm:presLayoutVars>
      </dgm:prSet>
      <dgm:spPr/>
    </dgm:pt>
    <dgm:pt modelId="{C38115B1-32F6-4526-AE48-6976D280EDF0}" type="pres">
      <dgm:prSet presAssocID="{1B540EA7-A52C-434E-AC41-22BDFA5C92C6}" presName="hierRoot1" presStyleCnt="0">
        <dgm:presLayoutVars>
          <dgm:hierBranch val="init"/>
        </dgm:presLayoutVars>
      </dgm:prSet>
      <dgm:spPr/>
    </dgm:pt>
    <dgm:pt modelId="{EB3EE1CC-EBE8-475E-B0FC-60052476AF46}" type="pres">
      <dgm:prSet presAssocID="{1B540EA7-A52C-434E-AC41-22BDFA5C92C6}" presName="rootComposite1" presStyleCnt="0"/>
      <dgm:spPr/>
    </dgm:pt>
    <dgm:pt modelId="{6F584C2D-3E5E-4E4E-A19E-2E1F65D853B0}" type="pres">
      <dgm:prSet presAssocID="{1B540EA7-A52C-434E-AC41-22BDFA5C92C6}" presName="rootText1" presStyleLbl="alignAcc1" presStyleIdx="0" presStyleCnt="0" custAng="0" custScaleX="349278" custScaleY="238546">
        <dgm:presLayoutVars>
          <dgm:chPref val="3"/>
        </dgm:presLayoutVars>
      </dgm:prSet>
      <dgm:spPr/>
    </dgm:pt>
    <dgm:pt modelId="{2346083B-7C9B-472C-8A7B-645EDDED1C87}" type="pres">
      <dgm:prSet presAssocID="{1B540EA7-A52C-434E-AC41-22BDFA5C92C6}" presName="topArc1" presStyleLbl="parChTrans1D1" presStyleIdx="0" presStyleCnt="18"/>
      <dgm:spPr/>
    </dgm:pt>
    <dgm:pt modelId="{3E4E2EDD-1FA1-4725-B99C-A756B9217F83}" type="pres">
      <dgm:prSet presAssocID="{1B540EA7-A52C-434E-AC41-22BDFA5C92C6}" presName="bottomArc1" presStyleLbl="parChTrans1D1" presStyleIdx="1" presStyleCnt="18"/>
      <dgm:spPr/>
    </dgm:pt>
    <dgm:pt modelId="{AB601BE8-15BB-456B-9B9A-10376DFD5788}" type="pres">
      <dgm:prSet presAssocID="{1B540EA7-A52C-434E-AC41-22BDFA5C92C6}" presName="topConnNode1" presStyleLbl="node1" presStyleIdx="0" presStyleCnt="0"/>
      <dgm:spPr/>
    </dgm:pt>
    <dgm:pt modelId="{E692657A-163E-40C3-848C-23AB9A63E9F7}" type="pres">
      <dgm:prSet presAssocID="{1B540EA7-A52C-434E-AC41-22BDFA5C92C6}" presName="hierChild2" presStyleCnt="0"/>
      <dgm:spPr/>
    </dgm:pt>
    <dgm:pt modelId="{6401ECB3-3403-4620-ACD1-F38ECE148B3C}" type="pres">
      <dgm:prSet presAssocID="{9CA8E3E5-9D0C-4F32-A5EC-A3219CA8E7E1}" presName="Name28" presStyleLbl="parChTrans1D2" presStyleIdx="0" presStyleCnt="4"/>
      <dgm:spPr/>
    </dgm:pt>
    <dgm:pt modelId="{E3D3440A-021D-413B-85DC-B20289E773BA}" type="pres">
      <dgm:prSet presAssocID="{1FED67F6-41F4-4122-A9E1-177F12871BD9}" presName="hierRoot2" presStyleCnt="0">
        <dgm:presLayoutVars>
          <dgm:hierBranch val="init"/>
        </dgm:presLayoutVars>
      </dgm:prSet>
      <dgm:spPr/>
    </dgm:pt>
    <dgm:pt modelId="{24C2C909-1649-4B0C-94E4-E415B5DDB3FA}" type="pres">
      <dgm:prSet presAssocID="{1FED67F6-41F4-4122-A9E1-177F12871BD9}" presName="rootComposite2" presStyleCnt="0"/>
      <dgm:spPr/>
    </dgm:pt>
    <dgm:pt modelId="{AA0A6507-9106-4FA2-9A02-C6EB507846D6}" type="pres">
      <dgm:prSet presAssocID="{1FED67F6-41F4-4122-A9E1-177F12871BD9}" presName="rootText2" presStyleLbl="alignAcc1" presStyleIdx="0" presStyleCnt="0" custScaleX="170354" custScaleY="244361">
        <dgm:presLayoutVars>
          <dgm:chPref val="3"/>
        </dgm:presLayoutVars>
      </dgm:prSet>
      <dgm:spPr/>
    </dgm:pt>
    <dgm:pt modelId="{BC4BA462-ED40-423C-AF0B-3B813414D06F}" type="pres">
      <dgm:prSet presAssocID="{1FED67F6-41F4-4122-A9E1-177F12871BD9}" presName="topArc2" presStyleLbl="parChTrans1D1" presStyleIdx="2" presStyleCnt="18"/>
      <dgm:spPr/>
    </dgm:pt>
    <dgm:pt modelId="{6ADFE818-008C-4DF7-8D0C-7998D64D8143}" type="pres">
      <dgm:prSet presAssocID="{1FED67F6-41F4-4122-A9E1-177F12871BD9}" presName="bottomArc2" presStyleLbl="parChTrans1D1" presStyleIdx="3" presStyleCnt="18"/>
      <dgm:spPr/>
    </dgm:pt>
    <dgm:pt modelId="{73562D09-9927-4E2F-8CF4-76C918A65093}" type="pres">
      <dgm:prSet presAssocID="{1FED67F6-41F4-4122-A9E1-177F12871BD9}" presName="topConnNode2" presStyleLbl="node2" presStyleIdx="0" presStyleCnt="0"/>
      <dgm:spPr/>
    </dgm:pt>
    <dgm:pt modelId="{5A7EAE7D-9090-474B-97D9-F1B209D45BA7}" type="pres">
      <dgm:prSet presAssocID="{1FED67F6-41F4-4122-A9E1-177F12871BD9}" presName="hierChild4" presStyleCnt="0"/>
      <dgm:spPr/>
    </dgm:pt>
    <dgm:pt modelId="{CCA595CA-3E45-4B8C-AADB-509AA88C8767}" type="pres">
      <dgm:prSet presAssocID="{62A60292-B0AD-4CAA-AAA2-CA89D37CFB2E}" presName="Name28" presStyleLbl="parChTrans1D3" presStyleIdx="0" presStyleCnt="4"/>
      <dgm:spPr/>
    </dgm:pt>
    <dgm:pt modelId="{3218F5BF-0EDF-402B-83A6-6DB35015AF1D}" type="pres">
      <dgm:prSet presAssocID="{5F043A3C-D4A0-437E-989C-B68F26E08F4D}" presName="hierRoot2" presStyleCnt="0">
        <dgm:presLayoutVars>
          <dgm:hierBranch val="init"/>
        </dgm:presLayoutVars>
      </dgm:prSet>
      <dgm:spPr/>
    </dgm:pt>
    <dgm:pt modelId="{1D6A1D25-F128-457C-896A-02EF3C8DF2E6}" type="pres">
      <dgm:prSet presAssocID="{5F043A3C-D4A0-437E-989C-B68F26E08F4D}" presName="rootComposite2" presStyleCnt="0"/>
      <dgm:spPr/>
    </dgm:pt>
    <dgm:pt modelId="{170C02F5-C106-4FEF-9900-3E9755192C55}" type="pres">
      <dgm:prSet presAssocID="{5F043A3C-D4A0-437E-989C-B68F26E08F4D}" presName="rootText2" presStyleLbl="alignAcc1" presStyleIdx="0" presStyleCnt="0" custLinFactNeighborX="-34877" custLinFactNeighborY="78287">
        <dgm:presLayoutVars>
          <dgm:chPref val="3"/>
        </dgm:presLayoutVars>
      </dgm:prSet>
      <dgm:spPr/>
    </dgm:pt>
    <dgm:pt modelId="{B871E1D5-ACC2-4A99-9342-195D676FC7A6}" type="pres">
      <dgm:prSet presAssocID="{5F043A3C-D4A0-437E-989C-B68F26E08F4D}" presName="topArc2" presStyleLbl="parChTrans1D1" presStyleIdx="4" presStyleCnt="18"/>
      <dgm:spPr/>
    </dgm:pt>
    <dgm:pt modelId="{B16638CF-A66F-47AF-97F6-1737F95D48BF}" type="pres">
      <dgm:prSet presAssocID="{5F043A3C-D4A0-437E-989C-B68F26E08F4D}" presName="bottomArc2" presStyleLbl="parChTrans1D1" presStyleIdx="5" presStyleCnt="18"/>
      <dgm:spPr/>
    </dgm:pt>
    <dgm:pt modelId="{DE26B9A0-F409-4CC5-9698-5E73694B20C9}" type="pres">
      <dgm:prSet presAssocID="{5F043A3C-D4A0-437E-989C-B68F26E08F4D}" presName="topConnNode2" presStyleLbl="node3" presStyleIdx="0" presStyleCnt="0"/>
      <dgm:spPr/>
    </dgm:pt>
    <dgm:pt modelId="{DB1585BF-7735-4F27-B19A-3DF83BEFB881}" type="pres">
      <dgm:prSet presAssocID="{5F043A3C-D4A0-437E-989C-B68F26E08F4D}" presName="hierChild4" presStyleCnt="0"/>
      <dgm:spPr/>
    </dgm:pt>
    <dgm:pt modelId="{75AE3579-D375-431E-BA6F-CE0901924CED}" type="pres">
      <dgm:prSet presAssocID="{5F043A3C-D4A0-437E-989C-B68F26E08F4D}" presName="hierChild5" presStyleCnt="0"/>
      <dgm:spPr/>
    </dgm:pt>
    <dgm:pt modelId="{6FF335A6-A79C-45B7-B4D5-2BEAC8D06BD5}" type="pres">
      <dgm:prSet presAssocID="{1FED67F6-41F4-4122-A9E1-177F12871BD9}" presName="hierChild5" presStyleCnt="0"/>
      <dgm:spPr/>
    </dgm:pt>
    <dgm:pt modelId="{2DFF9889-D061-4805-B192-1D939C51A8E5}" type="pres">
      <dgm:prSet presAssocID="{C0F4CB7B-D35B-4311-906B-73FC9AAEB886}" presName="Name28" presStyleLbl="parChTrans1D2" presStyleIdx="1" presStyleCnt="4"/>
      <dgm:spPr/>
    </dgm:pt>
    <dgm:pt modelId="{286BF29C-AD8B-4308-8091-E3D4D874354A}" type="pres">
      <dgm:prSet presAssocID="{3536E9C4-EC2A-4227-8722-017D9683AD6C}" presName="hierRoot2" presStyleCnt="0">
        <dgm:presLayoutVars>
          <dgm:hierBranch val="init"/>
        </dgm:presLayoutVars>
      </dgm:prSet>
      <dgm:spPr/>
    </dgm:pt>
    <dgm:pt modelId="{484636F1-01CD-4D6B-BAEF-25881F8FA3B2}" type="pres">
      <dgm:prSet presAssocID="{3536E9C4-EC2A-4227-8722-017D9683AD6C}" presName="rootComposite2" presStyleCnt="0"/>
      <dgm:spPr/>
    </dgm:pt>
    <dgm:pt modelId="{39C5F758-B1F4-440C-83F7-500C8857EAA1}" type="pres">
      <dgm:prSet presAssocID="{3536E9C4-EC2A-4227-8722-017D9683AD6C}" presName="rootText2" presStyleLbl="alignAcc1" presStyleIdx="0" presStyleCnt="0" custScaleX="202040" custScaleY="315443" custLinFactNeighborX="-54925" custLinFactNeighborY="3530">
        <dgm:presLayoutVars>
          <dgm:chPref val="3"/>
        </dgm:presLayoutVars>
      </dgm:prSet>
      <dgm:spPr/>
    </dgm:pt>
    <dgm:pt modelId="{42CFD4B3-88F4-494C-B9B0-77FDABA3011C}" type="pres">
      <dgm:prSet presAssocID="{3536E9C4-EC2A-4227-8722-017D9683AD6C}" presName="topArc2" presStyleLbl="parChTrans1D1" presStyleIdx="6" presStyleCnt="18"/>
      <dgm:spPr/>
    </dgm:pt>
    <dgm:pt modelId="{99A1480D-2FA6-4D4C-8E10-C2AE25A3386D}" type="pres">
      <dgm:prSet presAssocID="{3536E9C4-EC2A-4227-8722-017D9683AD6C}" presName="bottomArc2" presStyleLbl="parChTrans1D1" presStyleIdx="7" presStyleCnt="18"/>
      <dgm:spPr/>
    </dgm:pt>
    <dgm:pt modelId="{870D06E2-7F3F-42C8-9787-39A6E6B50C2A}" type="pres">
      <dgm:prSet presAssocID="{3536E9C4-EC2A-4227-8722-017D9683AD6C}" presName="topConnNode2" presStyleLbl="node2" presStyleIdx="0" presStyleCnt="0"/>
      <dgm:spPr/>
    </dgm:pt>
    <dgm:pt modelId="{30194C2C-F010-4112-9EC7-47305BB72B65}" type="pres">
      <dgm:prSet presAssocID="{3536E9C4-EC2A-4227-8722-017D9683AD6C}" presName="hierChild4" presStyleCnt="0"/>
      <dgm:spPr/>
    </dgm:pt>
    <dgm:pt modelId="{54231284-3504-4B3B-BA87-2A48BDD7E034}" type="pres">
      <dgm:prSet presAssocID="{3536E9C4-EC2A-4227-8722-017D9683AD6C}" presName="hierChild5" presStyleCnt="0"/>
      <dgm:spPr/>
    </dgm:pt>
    <dgm:pt modelId="{C2DEAC4C-4175-4D84-9211-C40439ABDE50}" type="pres">
      <dgm:prSet presAssocID="{8907327A-9542-4D46-845F-15F94EE2358E}" presName="Name101" presStyleLbl="parChTrans1D3" presStyleIdx="1" presStyleCnt="4"/>
      <dgm:spPr/>
    </dgm:pt>
    <dgm:pt modelId="{71275ED4-9228-42CA-B589-43E34C70255A}" type="pres">
      <dgm:prSet presAssocID="{012A0FCC-8BDC-439F-8A12-465DEE29621C}" presName="hierRoot3" presStyleCnt="0">
        <dgm:presLayoutVars>
          <dgm:hierBranch val="init"/>
        </dgm:presLayoutVars>
      </dgm:prSet>
      <dgm:spPr/>
    </dgm:pt>
    <dgm:pt modelId="{F85953D0-179B-4453-AF39-02622157D442}" type="pres">
      <dgm:prSet presAssocID="{012A0FCC-8BDC-439F-8A12-465DEE29621C}" presName="rootComposite3" presStyleCnt="0"/>
      <dgm:spPr/>
    </dgm:pt>
    <dgm:pt modelId="{1955D61E-6438-4BB1-8727-9000DF6553B3}" type="pres">
      <dgm:prSet presAssocID="{012A0FCC-8BDC-439F-8A12-465DEE29621C}" presName="rootText3" presStyleLbl="alignAcc1" presStyleIdx="0" presStyleCnt="0" custScaleX="152371" custScaleY="149473" custLinFactNeighborX="-14063" custLinFactNeighborY="78421">
        <dgm:presLayoutVars>
          <dgm:chPref val="3"/>
        </dgm:presLayoutVars>
      </dgm:prSet>
      <dgm:spPr/>
    </dgm:pt>
    <dgm:pt modelId="{D9B2CBC8-302F-49AD-9453-618657D4C4CC}" type="pres">
      <dgm:prSet presAssocID="{012A0FCC-8BDC-439F-8A12-465DEE29621C}" presName="topArc3" presStyleLbl="parChTrans1D1" presStyleIdx="8" presStyleCnt="18"/>
      <dgm:spPr/>
    </dgm:pt>
    <dgm:pt modelId="{30BBB7B2-18E9-4FE0-8FB1-90C5D9A7E6E7}" type="pres">
      <dgm:prSet presAssocID="{012A0FCC-8BDC-439F-8A12-465DEE29621C}" presName="bottomArc3" presStyleLbl="parChTrans1D1" presStyleIdx="9" presStyleCnt="18"/>
      <dgm:spPr/>
    </dgm:pt>
    <dgm:pt modelId="{E0279166-A2AF-4243-A3CD-64744052C723}" type="pres">
      <dgm:prSet presAssocID="{012A0FCC-8BDC-439F-8A12-465DEE29621C}" presName="topConnNode3" presStyleLbl="asst2" presStyleIdx="0" presStyleCnt="0"/>
      <dgm:spPr/>
    </dgm:pt>
    <dgm:pt modelId="{C8DA5080-7CE7-4167-A667-BA02090B68CB}" type="pres">
      <dgm:prSet presAssocID="{012A0FCC-8BDC-439F-8A12-465DEE29621C}" presName="hierChild6" presStyleCnt="0"/>
      <dgm:spPr/>
    </dgm:pt>
    <dgm:pt modelId="{CA2B2645-5695-402D-BFB0-37EAFBF6F10A}" type="pres">
      <dgm:prSet presAssocID="{012A0FCC-8BDC-439F-8A12-465DEE29621C}" presName="hierChild7" presStyleCnt="0"/>
      <dgm:spPr/>
    </dgm:pt>
    <dgm:pt modelId="{5C184C93-B910-4A84-A36C-93B63FEFAFE4}" type="pres">
      <dgm:prSet presAssocID="{F72CF334-A425-48C0-A9F2-7CB73CC9F92C}" presName="Name28" presStyleLbl="parChTrans1D2" presStyleIdx="2" presStyleCnt="4"/>
      <dgm:spPr/>
    </dgm:pt>
    <dgm:pt modelId="{1B3567E6-3B50-4779-BA13-FA0A7084E484}" type="pres">
      <dgm:prSet presAssocID="{71C3BA4C-7F0B-4993-AAF0-4AF6CD302F46}" presName="hierRoot2" presStyleCnt="0">
        <dgm:presLayoutVars>
          <dgm:hierBranch val="init"/>
        </dgm:presLayoutVars>
      </dgm:prSet>
      <dgm:spPr/>
    </dgm:pt>
    <dgm:pt modelId="{9415DB31-1EEC-4DEC-B0E6-F3D2F6B3EBE2}" type="pres">
      <dgm:prSet presAssocID="{71C3BA4C-7F0B-4993-AAF0-4AF6CD302F46}" presName="rootComposite2" presStyleCnt="0"/>
      <dgm:spPr/>
    </dgm:pt>
    <dgm:pt modelId="{ACB93DCE-A1E2-4562-BA99-20C117AC41E7}" type="pres">
      <dgm:prSet presAssocID="{71C3BA4C-7F0B-4993-AAF0-4AF6CD302F46}" presName="rootText2" presStyleLbl="alignAcc1" presStyleIdx="0" presStyleCnt="0" custScaleX="223022" custScaleY="237659" custLinFactX="100000" custLinFactNeighborX="107295" custLinFactNeighborY="31243">
        <dgm:presLayoutVars>
          <dgm:chPref val="3"/>
        </dgm:presLayoutVars>
      </dgm:prSet>
      <dgm:spPr/>
    </dgm:pt>
    <dgm:pt modelId="{A6474AC2-62D2-441A-A26C-45182CEF35FD}" type="pres">
      <dgm:prSet presAssocID="{71C3BA4C-7F0B-4993-AAF0-4AF6CD302F46}" presName="topArc2" presStyleLbl="parChTrans1D1" presStyleIdx="10" presStyleCnt="18"/>
      <dgm:spPr/>
    </dgm:pt>
    <dgm:pt modelId="{92A12452-AFFE-4363-A356-E2EF7B90C9E0}" type="pres">
      <dgm:prSet presAssocID="{71C3BA4C-7F0B-4993-AAF0-4AF6CD302F46}" presName="bottomArc2" presStyleLbl="parChTrans1D1" presStyleIdx="11" presStyleCnt="18"/>
      <dgm:spPr/>
    </dgm:pt>
    <dgm:pt modelId="{4BF00FE1-9A6A-41B4-B3B7-60FE6D91BEAF}" type="pres">
      <dgm:prSet presAssocID="{71C3BA4C-7F0B-4993-AAF0-4AF6CD302F46}" presName="topConnNode2" presStyleLbl="node2" presStyleIdx="0" presStyleCnt="0"/>
      <dgm:spPr/>
    </dgm:pt>
    <dgm:pt modelId="{1A169E2D-94CB-4FA5-AB63-1E94CC3840E2}" type="pres">
      <dgm:prSet presAssocID="{71C3BA4C-7F0B-4993-AAF0-4AF6CD302F46}" presName="hierChild4" presStyleCnt="0"/>
      <dgm:spPr/>
    </dgm:pt>
    <dgm:pt modelId="{3E7C2515-6453-4B2F-A984-726361E34460}" type="pres">
      <dgm:prSet presAssocID="{71C3BA4C-7F0B-4993-AAF0-4AF6CD302F46}" presName="hierChild5" presStyleCnt="0"/>
      <dgm:spPr/>
    </dgm:pt>
    <dgm:pt modelId="{3652373F-639B-46C7-A1DE-49E10C7E2222}" type="pres">
      <dgm:prSet presAssocID="{EFEC01C5-1226-47E6-BCC1-C32220A0D9CB}" presName="Name101" presStyleLbl="parChTrans1D3" presStyleIdx="2" presStyleCnt="4"/>
      <dgm:spPr/>
    </dgm:pt>
    <dgm:pt modelId="{F29D6867-A89B-4A8B-9C94-936B0539FB66}" type="pres">
      <dgm:prSet presAssocID="{AF3CF27F-838E-4DAB-BA8A-31E09BEF00E4}" presName="hierRoot3" presStyleCnt="0">
        <dgm:presLayoutVars>
          <dgm:hierBranch val="init"/>
        </dgm:presLayoutVars>
      </dgm:prSet>
      <dgm:spPr/>
    </dgm:pt>
    <dgm:pt modelId="{7B1421BE-678B-4750-97C9-365CA39A7473}" type="pres">
      <dgm:prSet presAssocID="{AF3CF27F-838E-4DAB-BA8A-31E09BEF00E4}" presName="rootComposite3" presStyleCnt="0"/>
      <dgm:spPr/>
    </dgm:pt>
    <dgm:pt modelId="{C8B78E50-53D2-402F-B022-9674A563F5A2}" type="pres">
      <dgm:prSet presAssocID="{AF3CF27F-838E-4DAB-BA8A-31E09BEF00E4}" presName="rootText3" presStyleLbl="alignAcc1" presStyleIdx="0" presStyleCnt="0" custScaleX="171130" custScaleY="169375" custLinFactX="100000" custLinFactY="25231" custLinFactNeighborX="153522" custLinFactNeighborY="100000">
        <dgm:presLayoutVars>
          <dgm:chPref val="3"/>
        </dgm:presLayoutVars>
      </dgm:prSet>
      <dgm:spPr/>
    </dgm:pt>
    <dgm:pt modelId="{DE9FC504-99A4-46A4-9425-D90DFC7A6F83}" type="pres">
      <dgm:prSet presAssocID="{AF3CF27F-838E-4DAB-BA8A-31E09BEF00E4}" presName="topArc3" presStyleLbl="parChTrans1D1" presStyleIdx="12" presStyleCnt="18"/>
      <dgm:spPr/>
    </dgm:pt>
    <dgm:pt modelId="{AD7FCB8F-23CC-463C-885D-6ABAA5968B72}" type="pres">
      <dgm:prSet presAssocID="{AF3CF27F-838E-4DAB-BA8A-31E09BEF00E4}" presName="bottomArc3" presStyleLbl="parChTrans1D1" presStyleIdx="13" presStyleCnt="18"/>
      <dgm:spPr/>
    </dgm:pt>
    <dgm:pt modelId="{255AE791-43C8-4CF1-80EF-6CA5A06C77DF}" type="pres">
      <dgm:prSet presAssocID="{AF3CF27F-838E-4DAB-BA8A-31E09BEF00E4}" presName="topConnNode3" presStyleLbl="asst2" presStyleIdx="0" presStyleCnt="0"/>
      <dgm:spPr/>
    </dgm:pt>
    <dgm:pt modelId="{9B88D974-7095-42FE-B84F-C1573A9D3C95}" type="pres">
      <dgm:prSet presAssocID="{AF3CF27F-838E-4DAB-BA8A-31E09BEF00E4}" presName="hierChild6" presStyleCnt="0"/>
      <dgm:spPr/>
    </dgm:pt>
    <dgm:pt modelId="{E3E66D13-8D4D-4B93-A9E6-ED7885FC4306}" type="pres">
      <dgm:prSet presAssocID="{AF3CF27F-838E-4DAB-BA8A-31E09BEF00E4}" presName="hierChild7" presStyleCnt="0"/>
      <dgm:spPr/>
    </dgm:pt>
    <dgm:pt modelId="{739E0465-AFA8-49D7-9DEE-E819616BBB64}" type="pres">
      <dgm:prSet presAssocID="{CE855468-0811-4083-90F2-5874C7EB9A79}" presName="Name28" presStyleLbl="parChTrans1D2" presStyleIdx="3" presStyleCnt="4"/>
      <dgm:spPr/>
    </dgm:pt>
    <dgm:pt modelId="{CA7E83F3-5236-4D94-999C-D7021F738155}" type="pres">
      <dgm:prSet presAssocID="{CFFE3F8A-DD08-4785-BB86-1361EE8C925F}" presName="hierRoot2" presStyleCnt="0">
        <dgm:presLayoutVars>
          <dgm:hierBranch val="init"/>
        </dgm:presLayoutVars>
      </dgm:prSet>
      <dgm:spPr/>
    </dgm:pt>
    <dgm:pt modelId="{B96A253B-F3C7-4E56-AD17-2C20EDDB4BF8}" type="pres">
      <dgm:prSet presAssocID="{CFFE3F8A-DD08-4785-BB86-1361EE8C925F}" presName="rootComposite2" presStyleCnt="0"/>
      <dgm:spPr/>
    </dgm:pt>
    <dgm:pt modelId="{E6A9B4DC-9937-41E1-B725-0189427CCB9D}" type="pres">
      <dgm:prSet presAssocID="{CFFE3F8A-DD08-4785-BB86-1361EE8C925F}" presName="rootText2" presStyleLbl="alignAcc1" presStyleIdx="0" presStyleCnt="0" custScaleX="206001" custScaleY="238105" custLinFactX="-100000" custLinFactNeighborX="-165216" custLinFactNeighborY="990">
        <dgm:presLayoutVars>
          <dgm:chPref val="3"/>
        </dgm:presLayoutVars>
      </dgm:prSet>
      <dgm:spPr/>
    </dgm:pt>
    <dgm:pt modelId="{1FBB80C2-6531-45B9-9FB7-0CB474565667}" type="pres">
      <dgm:prSet presAssocID="{CFFE3F8A-DD08-4785-BB86-1361EE8C925F}" presName="topArc2" presStyleLbl="parChTrans1D1" presStyleIdx="14" presStyleCnt="18"/>
      <dgm:spPr/>
    </dgm:pt>
    <dgm:pt modelId="{1E6CA9CC-CC0D-4640-9651-EC1CB0F8BEB9}" type="pres">
      <dgm:prSet presAssocID="{CFFE3F8A-DD08-4785-BB86-1361EE8C925F}" presName="bottomArc2" presStyleLbl="parChTrans1D1" presStyleIdx="15" presStyleCnt="18"/>
      <dgm:spPr/>
    </dgm:pt>
    <dgm:pt modelId="{BC1F330B-7857-4C64-9D1A-7B4C8FECA32D}" type="pres">
      <dgm:prSet presAssocID="{CFFE3F8A-DD08-4785-BB86-1361EE8C925F}" presName="topConnNode2" presStyleLbl="node2" presStyleIdx="0" presStyleCnt="0"/>
      <dgm:spPr/>
    </dgm:pt>
    <dgm:pt modelId="{0C1648A6-A688-4444-93D8-39C7099890D9}" type="pres">
      <dgm:prSet presAssocID="{CFFE3F8A-DD08-4785-BB86-1361EE8C925F}" presName="hierChild4" presStyleCnt="0"/>
      <dgm:spPr/>
    </dgm:pt>
    <dgm:pt modelId="{8E969214-6039-4C10-AEEE-F61C5A9785C7}" type="pres">
      <dgm:prSet presAssocID="{CFFE3F8A-DD08-4785-BB86-1361EE8C925F}" presName="hierChild5" presStyleCnt="0"/>
      <dgm:spPr/>
    </dgm:pt>
    <dgm:pt modelId="{69D335EB-C9BA-4A78-8B54-ED4064703A25}" type="pres">
      <dgm:prSet presAssocID="{8EE10A42-DC34-4179-99C9-FA2B4D4F9CEF}" presName="Name101" presStyleLbl="parChTrans1D3" presStyleIdx="3" presStyleCnt="4"/>
      <dgm:spPr/>
    </dgm:pt>
    <dgm:pt modelId="{7A666147-A6C0-4B89-8303-D450028B2737}" type="pres">
      <dgm:prSet presAssocID="{D8A1881D-8021-46B9-B6A6-75B8D6675C83}" presName="hierRoot3" presStyleCnt="0">
        <dgm:presLayoutVars>
          <dgm:hierBranch val="init"/>
        </dgm:presLayoutVars>
      </dgm:prSet>
      <dgm:spPr/>
    </dgm:pt>
    <dgm:pt modelId="{394E5C25-9083-4040-8D3C-A94D0169DC3E}" type="pres">
      <dgm:prSet presAssocID="{D8A1881D-8021-46B9-B6A6-75B8D6675C83}" presName="rootComposite3" presStyleCnt="0"/>
      <dgm:spPr/>
    </dgm:pt>
    <dgm:pt modelId="{FAC154C8-C1AF-4995-BE6C-9FBDBB9AB75C}" type="pres">
      <dgm:prSet presAssocID="{D8A1881D-8021-46B9-B6A6-75B8D6675C83}" presName="rootText3" presStyleLbl="alignAcc1" presStyleIdx="0" presStyleCnt="0" custScaleX="161886" custScaleY="147651" custLinFactX="-29559" custLinFactNeighborX="-100000" custLinFactNeighborY="45242">
        <dgm:presLayoutVars>
          <dgm:chPref val="3"/>
        </dgm:presLayoutVars>
      </dgm:prSet>
      <dgm:spPr/>
    </dgm:pt>
    <dgm:pt modelId="{39943010-2384-4AFB-86CC-004BFE1233E3}" type="pres">
      <dgm:prSet presAssocID="{D8A1881D-8021-46B9-B6A6-75B8D6675C83}" presName="topArc3" presStyleLbl="parChTrans1D1" presStyleIdx="16" presStyleCnt="18"/>
      <dgm:spPr/>
    </dgm:pt>
    <dgm:pt modelId="{FD11534D-EA14-4AE9-A866-28143CD6758E}" type="pres">
      <dgm:prSet presAssocID="{D8A1881D-8021-46B9-B6A6-75B8D6675C83}" presName="bottomArc3" presStyleLbl="parChTrans1D1" presStyleIdx="17" presStyleCnt="18"/>
      <dgm:spPr/>
    </dgm:pt>
    <dgm:pt modelId="{92A929BF-0C05-4B09-A0E8-55E36240F3B1}" type="pres">
      <dgm:prSet presAssocID="{D8A1881D-8021-46B9-B6A6-75B8D6675C83}" presName="topConnNode3" presStyleLbl="asst2" presStyleIdx="0" presStyleCnt="0"/>
      <dgm:spPr/>
    </dgm:pt>
    <dgm:pt modelId="{0D7A49FA-49C2-42DA-ACE0-B210C98954EC}" type="pres">
      <dgm:prSet presAssocID="{D8A1881D-8021-46B9-B6A6-75B8D6675C83}" presName="hierChild6" presStyleCnt="0"/>
      <dgm:spPr/>
    </dgm:pt>
    <dgm:pt modelId="{0ED0879D-6750-4119-AEA2-CAC9E76C27EA}" type="pres">
      <dgm:prSet presAssocID="{D8A1881D-8021-46B9-B6A6-75B8D6675C83}" presName="hierChild7" presStyleCnt="0"/>
      <dgm:spPr/>
    </dgm:pt>
    <dgm:pt modelId="{3C764E81-0DE8-4BE0-9E23-CECCC858A51C}" type="pres">
      <dgm:prSet presAssocID="{1B540EA7-A52C-434E-AC41-22BDFA5C92C6}" presName="hierChild3" presStyleCnt="0"/>
      <dgm:spPr/>
    </dgm:pt>
  </dgm:ptLst>
  <dgm:cxnLst>
    <dgm:cxn modelId="{EF931601-100D-4030-98ED-998962AE3544}" srcId="{1B540EA7-A52C-434E-AC41-22BDFA5C92C6}" destId="{71C3BA4C-7F0B-4993-AAF0-4AF6CD302F46}" srcOrd="2" destOrd="0" parTransId="{F72CF334-A425-48C0-A9F2-7CB73CC9F92C}" sibTransId="{9F73C2B3-4558-4DD7-B4F3-EBEA821674DD}"/>
    <dgm:cxn modelId="{09438105-CBF7-4BD2-AD31-286D0A63085C}" type="presOf" srcId="{71C3BA4C-7F0B-4993-AAF0-4AF6CD302F46}" destId="{4BF00FE1-9A6A-41B4-B3B7-60FE6D91BEAF}" srcOrd="1" destOrd="0" presId="urn:microsoft.com/office/officeart/2008/layout/HalfCircleOrganizationChart"/>
    <dgm:cxn modelId="{A2F38F19-6F4E-42D5-8E84-30CCD5FBCF17}" type="presOf" srcId="{CFFE3F8A-DD08-4785-BB86-1361EE8C925F}" destId="{BC1F330B-7857-4C64-9D1A-7B4C8FECA32D}" srcOrd="1" destOrd="0" presId="urn:microsoft.com/office/officeart/2008/layout/HalfCircleOrganizationChart"/>
    <dgm:cxn modelId="{F0C0AF1F-F3F7-4060-B411-BAC825D6DCD3}" srcId="{1FED67F6-41F4-4122-A9E1-177F12871BD9}" destId="{5F043A3C-D4A0-437E-989C-B68F26E08F4D}" srcOrd="0" destOrd="0" parTransId="{62A60292-B0AD-4CAA-AAA2-CA89D37CFB2E}" sibTransId="{EDEA3177-F2E1-428F-8020-5911691A9E48}"/>
    <dgm:cxn modelId="{54A9CB26-8A46-46EA-B04E-23FA85EC3071}" type="presOf" srcId="{5F043A3C-D4A0-437E-989C-B68F26E08F4D}" destId="{170C02F5-C106-4FEF-9900-3E9755192C55}" srcOrd="0" destOrd="0" presId="urn:microsoft.com/office/officeart/2008/layout/HalfCircleOrganizationChart"/>
    <dgm:cxn modelId="{51E54128-4DEC-472D-99B3-A43B4845A2DC}" srcId="{7DD025E5-8086-41C1-91C1-17B61D865BF4}" destId="{1B540EA7-A52C-434E-AC41-22BDFA5C92C6}" srcOrd="0" destOrd="0" parTransId="{6734AADE-D715-4556-B12A-A6FE592AD7F6}" sibTransId="{6B6288ED-03F6-461D-8305-6AD3E5B002B2}"/>
    <dgm:cxn modelId="{8327652A-4804-4896-ABC2-A649E5AB2C94}" type="presOf" srcId="{71C3BA4C-7F0B-4993-AAF0-4AF6CD302F46}" destId="{ACB93DCE-A1E2-4562-BA99-20C117AC41E7}" srcOrd="0" destOrd="0" presId="urn:microsoft.com/office/officeart/2008/layout/HalfCircleOrganizationChart"/>
    <dgm:cxn modelId="{81C6E42B-6D09-4B16-BDBE-53FDC0843A5E}" type="presOf" srcId="{CFFE3F8A-DD08-4785-BB86-1361EE8C925F}" destId="{E6A9B4DC-9937-41E1-B725-0189427CCB9D}" srcOrd="0" destOrd="0" presId="urn:microsoft.com/office/officeart/2008/layout/HalfCircleOrganizationChart"/>
    <dgm:cxn modelId="{4FEF652F-2612-44E4-933A-63F332BE04A8}" type="presOf" srcId="{012A0FCC-8BDC-439F-8A12-465DEE29621C}" destId="{1955D61E-6438-4BB1-8727-9000DF6553B3}" srcOrd="0" destOrd="0" presId="urn:microsoft.com/office/officeart/2008/layout/HalfCircleOrganizationChart"/>
    <dgm:cxn modelId="{BF26843A-F92A-4AB1-AC63-2C04BEC9EFA4}" type="presOf" srcId="{1FED67F6-41F4-4122-A9E1-177F12871BD9}" destId="{AA0A6507-9106-4FA2-9A02-C6EB507846D6}" srcOrd="0" destOrd="0" presId="urn:microsoft.com/office/officeart/2008/layout/HalfCircleOrganizationChart"/>
    <dgm:cxn modelId="{4538EA41-7934-4169-B471-4220C327CAF3}" type="presOf" srcId="{1B540EA7-A52C-434E-AC41-22BDFA5C92C6}" destId="{AB601BE8-15BB-456B-9B9A-10376DFD5788}" srcOrd="1" destOrd="0" presId="urn:microsoft.com/office/officeart/2008/layout/HalfCircleOrganizationChart"/>
    <dgm:cxn modelId="{53984D48-39B7-43E1-8B54-2E6AC737E030}" type="presOf" srcId="{1FED67F6-41F4-4122-A9E1-177F12871BD9}" destId="{73562D09-9927-4E2F-8CF4-76C918A65093}" srcOrd="1" destOrd="0" presId="urn:microsoft.com/office/officeart/2008/layout/HalfCircleOrganizationChart"/>
    <dgm:cxn modelId="{444C2858-8B6A-4A12-B7B4-7485EB26C33B}" type="presOf" srcId="{F72CF334-A425-48C0-A9F2-7CB73CC9F92C}" destId="{5C184C93-B910-4A84-A36C-93B63FEFAFE4}" srcOrd="0" destOrd="0" presId="urn:microsoft.com/office/officeart/2008/layout/HalfCircleOrganizationChart"/>
    <dgm:cxn modelId="{58047958-3BBE-488D-96F9-7DE8C709A1AF}" srcId="{71C3BA4C-7F0B-4993-AAF0-4AF6CD302F46}" destId="{AF3CF27F-838E-4DAB-BA8A-31E09BEF00E4}" srcOrd="0" destOrd="0" parTransId="{EFEC01C5-1226-47E6-BCC1-C32220A0D9CB}" sibTransId="{15641143-BDC1-449F-93AA-18125334F227}"/>
    <dgm:cxn modelId="{0FA3155A-93D5-4363-B188-28DD6E0DFA47}" srcId="{1B540EA7-A52C-434E-AC41-22BDFA5C92C6}" destId="{CFFE3F8A-DD08-4785-BB86-1361EE8C925F}" srcOrd="3" destOrd="0" parTransId="{CE855468-0811-4083-90F2-5874C7EB9A79}" sibTransId="{11F7A69D-19A7-4654-9C6A-04C5688E51A2}"/>
    <dgm:cxn modelId="{6CB2E262-4DC5-401B-911F-2611F8E210AD}" type="presOf" srcId="{C0F4CB7B-D35B-4311-906B-73FC9AAEB886}" destId="{2DFF9889-D061-4805-B192-1D939C51A8E5}" srcOrd="0" destOrd="0" presId="urn:microsoft.com/office/officeart/2008/layout/HalfCircleOrganizationChart"/>
    <dgm:cxn modelId="{F4518264-F72B-4809-9297-219D41DB55D8}" type="presOf" srcId="{D8A1881D-8021-46B9-B6A6-75B8D6675C83}" destId="{92A929BF-0C05-4B09-A0E8-55E36240F3B1}" srcOrd="1" destOrd="0" presId="urn:microsoft.com/office/officeart/2008/layout/HalfCircleOrganizationChart"/>
    <dgm:cxn modelId="{29C65465-D1C3-41AC-AEC7-1519F042F54C}" type="presOf" srcId="{CE855468-0811-4083-90F2-5874C7EB9A79}" destId="{739E0465-AFA8-49D7-9DEE-E819616BBB64}" srcOrd="0" destOrd="0" presId="urn:microsoft.com/office/officeart/2008/layout/HalfCircleOrganizationChart"/>
    <dgm:cxn modelId="{595D0A69-AB1D-44BC-A6F7-29981D19DD75}" type="presOf" srcId="{EFEC01C5-1226-47E6-BCC1-C32220A0D9CB}" destId="{3652373F-639B-46C7-A1DE-49E10C7E2222}" srcOrd="0" destOrd="0" presId="urn:microsoft.com/office/officeart/2008/layout/HalfCircleOrganizationChart"/>
    <dgm:cxn modelId="{A7C69976-5AA0-4631-B597-CA2F1F6FF480}" type="presOf" srcId="{3536E9C4-EC2A-4227-8722-017D9683AD6C}" destId="{870D06E2-7F3F-42C8-9787-39A6E6B50C2A}" srcOrd="1" destOrd="0" presId="urn:microsoft.com/office/officeart/2008/layout/HalfCircleOrganizationChart"/>
    <dgm:cxn modelId="{44FBB985-8CD0-4AD7-A719-1A4D729CDC7B}" type="presOf" srcId="{AF3CF27F-838E-4DAB-BA8A-31E09BEF00E4}" destId="{C8B78E50-53D2-402F-B022-9674A563F5A2}" srcOrd="0" destOrd="0" presId="urn:microsoft.com/office/officeart/2008/layout/HalfCircleOrganizationChart"/>
    <dgm:cxn modelId="{50051389-8713-40EF-93E3-4FC97C172CF4}" srcId="{1B540EA7-A52C-434E-AC41-22BDFA5C92C6}" destId="{3536E9C4-EC2A-4227-8722-017D9683AD6C}" srcOrd="1" destOrd="0" parTransId="{C0F4CB7B-D35B-4311-906B-73FC9AAEB886}" sibTransId="{F528DC87-A3A7-48B9-8D8D-6DD51BE7F6AF}"/>
    <dgm:cxn modelId="{D3FBE28F-EDD4-4657-B7C4-27B95A6C2855}" srcId="{1B540EA7-A52C-434E-AC41-22BDFA5C92C6}" destId="{1FED67F6-41F4-4122-A9E1-177F12871BD9}" srcOrd="0" destOrd="0" parTransId="{9CA8E3E5-9D0C-4F32-A5EC-A3219CA8E7E1}" sibTransId="{21C2C16C-6BBD-4EA0-8024-2C0F05C6AFF5}"/>
    <dgm:cxn modelId="{AAD32B96-91AC-4246-BE86-E4D367265C7D}" type="presOf" srcId="{9CA8E3E5-9D0C-4F32-A5EC-A3219CA8E7E1}" destId="{6401ECB3-3403-4620-ACD1-F38ECE148B3C}" srcOrd="0" destOrd="0" presId="urn:microsoft.com/office/officeart/2008/layout/HalfCircleOrganizationChart"/>
    <dgm:cxn modelId="{2D4C0B99-7D1C-4479-A237-3919E0369C7E}" type="presOf" srcId="{3536E9C4-EC2A-4227-8722-017D9683AD6C}" destId="{39C5F758-B1F4-440C-83F7-500C8857EAA1}" srcOrd="0" destOrd="0" presId="urn:microsoft.com/office/officeart/2008/layout/HalfCircleOrganizationChart"/>
    <dgm:cxn modelId="{B279F69D-51E3-4CAE-B6DE-3210ED3F2E2D}" type="presOf" srcId="{012A0FCC-8BDC-439F-8A12-465DEE29621C}" destId="{E0279166-A2AF-4243-A3CD-64744052C723}" srcOrd="1" destOrd="0" presId="urn:microsoft.com/office/officeart/2008/layout/HalfCircleOrganizationChart"/>
    <dgm:cxn modelId="{235AD5A5-61B2-4C54-BE14-A8D5769763F4}" type="presOf" srcId="{62A60292-B0AD-4CAA-AAA2-CA89D37CFB2E}" destId="{CCA595CA-3E45-4B8C-AADB-509AA88C8767}" srcOrd="0" destOrd="0" presId="urn:microsoft.com/office/officeart/2008/layout/HalfCircleOrganizationChart"/>
    <dgm:cxn modelId="{7A7E89A9-6B36-4FF4-B6F8-661AE5A7BD2D}" type="presOf" srcId="{8907327A-9542-4D46-845F-15F94EE2358E}" destId="{C2DEAC4C-4175-4D84-9211-C40439ABDE50}" srcOrd="0" destOrd="0" presId="urn:microsoft.com/office/officeart/2008/layout/HalfCircleOrganizationChart"/>
    <dgm:cxn modelId="{3B0BDDA9-B84A-4701-8AB5-D6EB8817F216}" type="presOf" srcId="{8EE10A42-DC34-4179-99C9-FA2B4D4F9CEF}" destId="{69D335EB-C9BA-4A78-8B54-ED4064703A25}" srcOrd="0" destOrd="0" presId="urn:microsoft.com/office/officeart/2008/layout/HalfCircleOrganizationChart"/>
    <dgm:cxn modelId="{8C0378DA-F6BF-4716-9A7B-B42BC8071871}" srcId="{CFFE3F8A-DD08-4785-BB86-1361EE8C925F}" destId="{D8A1881D-8021-46B9-B6A6-75B8D6675C83}" srcOrd="0" destOrd="0" parTransId="{8EE10A42-DC34-4179-99C9-FA2B4D4F9CEF}" sibTransId="{666EA7EB-E01A-4727-B206-EDC6C7A42D52}"/>
    <dgm:cxn modelId="{8154DDDC-78FF-4BAF-902D-C55DB869A9AE}" type="presOf" srcId="{1B540EA7-A52C-434E-AC41-22BDFA5C92C6}" destId="{6F584C2D-3E5E-4E4E-A19E-2E1F65D853B0}" srcOrd="0" destOrd="0" presId="urn:microsoft.com/office/officeart/2008/layout/HalfCircleOrganizationChart"/>
    <dgm:cxn modelId="{336285DD-C4CB-4660-8986-B6DA95A2CA45}" type="presOf" srcId="{AF3CF27F-838E-4DAB-BA8A-31E09BEF00E4}" destId="{255AE791-43C8-4CF1-80EF-6CA5A06C77DF}" srcOrd="1" destOrd="0" presId="urn:microsoft.com/office/officeart/2008/layout/HalfCircleOrganizationChart"/>
    <dgm:cxn modelId="{48D0C7E5-8CAA-4B26-B039-D25EE08AAD3C}" type="presOf" srcId="{D8A1881D-8021-46B9-B6A6-75B8D6675C83}" destId="{FAC154C8-C1AF-4995-BE6C-9FBDBB9AB75C}" srcOrd="0" destOrd="0" presId="urn:microsoft.com/office/officeart/2008/layout/HalfCircleOrganizationChart"/>
    <dgm:cxn modelId="{6AE3D1F6-B612-49B8-834E-1E043318D60E}" srcId="{3536E9C4-EC2A-4227-8722-017D9683AD6C}" destId="{012A0FCC-8BDC-439F-8A12-465DEE29621C}" srcOrd="0" destOrd="0" parTransId="{8907327A-9542-4D46-845F-15F94EE2358E}" sibTransId="{4AAC7BC7-4370-4E54-BEBB-6374A2D7F58F}"/>
    <dgm:cxn modelId="{7487D6F7-7368-4BCB-BE55-6D24C141B91F}" type="presOf" srcId="{5F043A3C-D4A0-437E-989C-B68F26E08F4D}" destId="{DE26B9A0-F409-4CC5-9698-5E73694B20C9}" srcOrd="1" destOrd="0" presId="urn:microsoft.com/office/officeart/2008/layout/HalfCircleOrganizationChart"/>
    <dgm:cxn modelId="{90FE9DFD-1288-402B-A873-9464FB6A1115}" type="presOf" srcId="{7DD025E5-8086-41C1-91C1-17B61D865BF4}" destId="{426D1989-F948-4CDF-9E77-B46C79CB5301}" srcOrd="0" destOrd="0" presId="urn:microsoft.com/office/officeart/2008/layout/HalfCircleOrganizationChart"/>
    <dgm:cxn modelId="{3ADE975C-BB12-4620-8310-040BD8CF1053}" type="presParOf" srcId="{426D1989-F948-4CDF-9E77-B46C79CB5301}" destId="{C38115B1-32F6-4526-AE48-6976D280EDF0}" srcOrd="0" destOrd="0" presId="urn:microsoft.com/office/officeart/2008/layout/HalfCircleOrganizationChart"/>
    <dgm:cxn modelId="{2C464DA9-6BEA-45DD-90EB-A2493755F5DF}" type="presParOf" srcId="{C38115B1-32F6-4526-AE48-6976D280EDF0}" destId="{EB3EE1CC-EBE8-475E-B0FC-60052476AF46}" srcOrd="0" destOrd="0" presId="urn:microsoft.com/office/officeart/2008/layout/HalfCircleOrganizationChart"/>
    <dgm:cxn modelId="{966D4320-F506-4F55-ACF4-9BF6AA0B5E66}" type="presParOf" srcId="{EB3EE1CC-EBE8-475E-B0FC-60052476AF46}" destId="{6F584C2D-3E5E-4E4E-A19E-2E1F65D853B0}" srcOrd="0" destOrd="0" presId="urn:microsoft.com/office/officeart/2008/layout/HalfCircleOrganizationChart"/>
    <dgm:cxn modelId="{84649567-A8BA-4E13-9DED-B1AD3E40AEAD}" type="presParOf" srcId="{EB3EE1CC-EBE8-475E-B0FC-60052476AF46}" destId="{2346083B-7C9B-472C-8A7B-645EDDED1C87}" srcOrd="1" destOrd="0" presId="urn:microsoft.com/office/officeart/2008/layout/HalfCircleOrganizationChart"/>
    <dgm:cxn modelId="{973E6808-5D33-476C-B8EA-7A0127512B9E}" type="presParOf" srcId="{EB3EE1CC-EBE8-475E-B0FC-60052476AF46}" destId="{3E4E2EDD-1FA1-4725-B99C-A756B9217F83}" srcOrd="2" destOrd="0" presId="urn:microsoft.com/office/officeart/2008/layout/HalfCircleOrganizationChart"/>
    <dgm:cxn modelId="{EA9300B9-336C-45B1-A9BA-EEB3B37C877A}" type="presParOf" srcId="{EB3EE1CC-EBE8-475E-B0FC-60052476AF46}" destId="{AB601BE8-15BB-456B-9B9A-10376DFD5788}" srcOrd="3" destOrd="0" presId="urn:microsoft.com/office/officeart/2008/layout/HalfCircleOrganizationChart"/>
    <dgm:cxn modelId="{9E2C24CC-A58D-44E8-9855-AA0E2FA4E5D8}" type="presParOf" srcId="{C38115B1-32F6-4526-AE48-6976D280EDF0}" destId="{E692657A-163E-40C3-848C-23AB9A63E9F7}" srcOrd="1" destOrd="0" presId="urn:microsoft.com/office/officeart/2008/layout/HalfCircleOrganizationChart"/>
    <dgm:cxn modelId="{4777A0AA-6002-4BDB-B7D6-86A712770640}" type="presParOf" srcId="{E692657A-163E-40C3-848C-23AB9A63E9F7}" destId="{6401ECB3-3403-4620-ACD1-F38ECE148B3C}" srcOrd="0" destOrd="0" presId="urn:microsoft.com/office/officeart/2008/layout/HalfCircleOrganizationChart"/>
    <dgm:cxn modelId="{7DBBB47A-ED1D-49B5-8A57-9AB1D5F40C55}" type="presParOf" srcId="{E692657A-163E-40C3-848C-23AB9A63E9F7}" destId="{E3D3440A-021D-413B-85DC-B20289E773BA}" srcOrd="1" destOrd="0" presId="urn:microsoft.com/office/officeart/2008/layout/HalfCircleOrganizationChart"/>
    <dgm:cxn modelId="{3E4C7E1A-0DEF-4597-90B3-4A732A12824C}" type="presParOf" srcId="{E3D3440A-021D-413B-85DC-B20289E773BA}" destId="{24C2C909-1649-4B0C-94E4-E415B5DDB3FA}" srcOrd="0" destOrd="0" presId="urn:microsoft.com/office/officeart/2008/layout/HalfCircleOrganizationChart"/>
    <dgm:cxn modelId="{AD294C0B-439B-4946-A0B2-D252DE45F810}" type="presParOf" srcId="{24C2C909-1649-4B0C-94E4-E415B5DDB3FA}" destId="{AA0A6507-9106-4FA2-9A02-C6EB507846D6}" srcOrd="0" destOrd="0" presId="urn:microsoft.com/office/officeart/2008/layout/HalfCircleOrganizationChart"/>
    <dgm:cxn modelId="{C526E618-87CB-46AC-96E7-D78FF854FAC3}" type="presParOf" srcId="{24C2C909-1649-4B0C-94E4-E415B5DDB3FA}" destId="{BC4BA462-ED40-423C-AF0B-3B813414D06F}" srcOrd="1" destOrd="0" presId="urn:microsoft.com/office/officeart/2008/layout/HalfCircleOrganizationChart"/>
    <dgm:cxn modelId="{420B781D-14EE-4A0E-A3DE-E932A50C64D3}" type="presParOf" srcId="{24C2C909-1649-4B0C-94E4-E415B5DDB3FA}" destId="{6ADFE818-008C-4DF7-8D0C-7998D64D8143}" srcOrd="2" destOrd="0" presId="urn:microsoft.com/office/officeart/2008/layout/HalfCircleOrganizationChart"/>
    <dgm:cxn modelId="{0C9A4693-E190-46C1-9B4A-67A3FC96B832}" type="presParOf" srcId="{24C2C909-1649-4B0C-94E4-E415B5DDB3FA}" destId="{73562D09-9927-4E2F-8CF4-76C918A65093}" srcOrd="3" destOrd="0" presId="urn:microsoft.com/office/officeart/2008/layout/HalfCircleOrganizationChart"/>
    <dgm:cxn modelId="{8091811A-89AC-478B-8E11-573D4B49E6F4}" type="presParOf" srcId="{E3D3440A-021D-413B-85DC-B20289E773BA}" destId="{5A7EAE7D-9090-474B-97D9-F1B209D45BA7}" srcOrd="1" destOrd="0" presId="urn:microsoft.com/office/officeart/2008/layout/HalfCircleOrganizationChart"/>
    <dgm:cxn modelId="{460F9CB5-585F-43B3-ACC0-286B0A062CE1}" type="presParOf" srcId="{5A7EAE7D-9090-474B-97D9-F1B209D45BA7}" destId="{CCA595CA-3E45-4B8C-AADB-509AA88C8767}" srcOrd="0" destOrd="0" presId="urn:microsoft.com/office/officeart/2008/layout/HalfCircleOrganizationChart"/>
    <dgm:cxn modelId="{E7A3386B-0211-4324-8320-A14779FA3F21}" type="presParOf" srcId="{5A7EAE7D-9090-474B-97D9-F1B209D45BA7}" destId="{3218F5BF-0EDF-402B-83A6-6DB35015AF1D}" srcOrd="1" destOrd="0" presId="urn:microsoft.com/office/officeart/2008/layout/HalfCircleOrganizationChart"/>
    <dgm:cxn modelId="{70B460AA-FC2A-4343-80A6-5F743122CE29}" type="presParOf" srcId="{3218F5BF-0EDF-402B-83A6-6DB35015AF1D}" destId="{1D6A1D25-F128-457C-896A-02EF3C8DF2E6}" srcOrd="0" destOrd="0" presId="urn:microsoft.com/office/officeart/2008/layout/HalfCircleOrganizationChart"/>
    <dgm:cxn modelId="{499C40BB-3343-44CF-9ADF-621A71D47EC2}" type="presParOf" srcId="{1D6A1D25-F128-457C-896A-02EF3C8DF2E6}" destId="{170C02F5-C106-4FEF-9900-3E9755192C55}" srcOrd="0" destOrd="0" presId="urn:microsoft.com/office/officeart/2008/layout/HalfCircleOrganizationChart"/>
    <dgm:cxn modelId="{99F23CA6-8E87-4B05-9EFE-981A16532465}" type="presParOf" srcId="{1D6A1D25-F128-457C-896A-02EF3C8DF2E6}" destId="{B871E1D5-ACC2-4A99-9342-195D676FC7A6}" srcOrd="1" destOrd="0" presId="urn:microsoft.com/office/officeart/2008/layout/HalfCircleOrganizationChart"/>
    <dgm:cxn modelId="{4EDE68D1-9FFD-4B9D-8CFA-7185CA5EF9E4}" type="presParOf" srcId="{1D6A1D25-F128-457C-896A-02EF3C8DF2E6}" destId="{B16638CF-A66F-47AF-97F6-1737F95D48BF}" srcOrd="2" destOrd="0" presId="urn:microsoft.com/office/officeart/2008/layout/HalfCircleOrganizationChart"/>
    <dgm:cxn modelId="{DED2546C-C493-4AFB-AFDF-7C1144817162}" type="presParOf" srcId="{1D6A1D25-F128-457C-896A-02EF3C8DF2E6}" destId="{DE26B9A0-F409-4CC5-9698-5E73694B20C9}" srcOrd="3" destOrd="0" presId="urn:microsoft.com/office/officeart/2008/layout/HalfCircleOrganizationChart"/>
    <dgm:cxn modelId="{3C8B7D5A-928F-443F-BDC7-AD43D5F06B5E}" type="presParOf" srcId="{3218F5BF-0EDF-402B-83A6-6DB35015AF1D}" destId="{DB1585BF-7735-4F27-B19A-3DF83BEFB881}" srcOrd="1" destOrd="0" presId="urn:microsoft.com/office/officeart/2008/layout/HalfCircleOrganizationChart"/>
    <dgm:cxn modelId="{3FD8AA3D-3C27-4343-BF4F-636714B17509}" type="presParOf" srcId="{3218F5BF-0EDF-402B-83A6-6DB35015AF1D}" destId="{75AE3579-D375-431E-BA6F-CE0901924CED}" srcOrd="2" destOrd="0" presId="urn:microsoft.com/office/officeart/2008/layout/HalfCircleOrganizationChart"/>
    <dgm:cxn modelId="{8A1131F5-C299-4B6D-BA3B-44229B4272F4}" type="presParOf" srcId="{E3D3440A-021D-413B-85DC-B20289E773BA}" destId="{6FF335A6-A79C-45B7-B4D5-2BEAC8D06BD5}" srcOrd="2" destOrd="0" presId="urn:microsoft.com/office/officeart/2008/layout/HalfCircleOrganizationChart"/>
    <dgm:cxn modelId="{F2F5DE2C-F3D0-47A6-8CF7-4A473812312C}" type="presParOf" srcId="{E692657A-163E-40C3-848C-23AB9A63E9F7}" destId="{2DFF9889-D061-4805-B192-1D939C51A8E5}" srcOrd="2" destOrd="0" presId="urn:microsoft.com/office/officeart/2008/layout/HalfCircleOrganizationChart"/>
    <dgm:cxn modelId="{0CEA2F8D-C834-4DB0-99BF-D47104C2FB50}" type="presParOf" srcId="{E692657A-163E-40C3-848C-23AB9A63E9F7}" destId="{286BF29C-AD8B-4308-8091-E3D4D874354A}" srcOrd="3" destOrd="0" presId="urn:microsoft.com/office/officeart/2008/layout/HalfCircleOrganizationChart"/>
    <dgm:cxn modelId="{F1E2C236-2285-4EF9-A970-F69A511B70E1}" type="presParOf" srcId="{286BF29C-AD8B-4308-8091-E3D4D874354A}" destId="{484636F1-01CD-4D6B-BAEF-25881F8FA3B2}" srcOrd="0" destOrd="0" presId="urn:microsoft.com/office/officeart/2008/layout/HalfCircleOrganizationChart"/>
    <dgm:cxn modelId="{E55F0B15-D61E-4F8E-92CD-FA04712FEE76}" type="presParOf" srcId="{484636F1-01CD-4D6B-BAEF-25881F8FA3B2}" destId="{39C5F758-B1F4-440C-83F7-500C8857EAA1}" srcOrd="0" destOrd="0" presId="urn:microsoft.com/office/officeart/2008/layout/HalfCircleOrganizationChart"/>
    <dgm:cxn modelId="{DE66AD14-7AC9-468C-BCC8-12F2EABFF4CD}" type="presParOf" srcId="{484636F1-01CD-4D6B-BAEF-25881F8FA3B2}" destId="{42CFD4B3-88F4-494C-B9B0-77FDABA3011C}" srcOrd="1" destOrd="0" presId="urn:microsoft.com/office/officeart/2008/layout/HalfCircleOrganizationChart"/>
    <dgm:cxn modelId="{13FD121C-2543-47DC-B87B-EB79743352C6}" type="presParOf" srcId="{484636F1-01CD-4D6B-BAEF-25881F8FA3B2}" destId="{99A1480D-2FA6-4D4C-8E10-C2AE25A3386D}" srcOrd="2" destOrd="0" presId="urn:microsoft.com/office/officeart/2008/layout/HalfCircleOrganizationChart"/>
    <dgm:cxn modelId="{A71FC07A-741B-45B8-B144-2E8D4485C569}" type="presParOf" srcId="{484636F1-01CD-4D6B-BAEF-25881F8FA3B2}" destId="{870D06E2-7F3F-42C8-9787-39A6E6B50C2A}" srcOrd="3" destOrd="0" presId="urn:microsoft.com/office/officeart/2008/layout/HalfCircleOrganizationChart"/>
    <dgm:cxn modelId="{0CBEAB6A-BBDC-4B0C-966A-1A3CCA494CBD}" type="presParOf" srcId="{286BF29C-AD8B-4308-8091-E3D4D874354A}" destId="{30194C2C-F010-4112-9EC7-47305BB72B65}" srcOrd="1" destOrd="0" presId="urn:microsoft.com/office/officeart/2008/layout/HalfCircleOrganizationChart"/>
    <dgm:cxn modelId="{49164371-0500-4A93-AA1B-740651F3A955}" type="presParOf" srcId="{286BF29C-AD8B-4308-8091-E3D4D874354A}" destId="{54231284-3504-4B3B-BA87-2A48BDD7E034}" srcOrd="2" destOrd="0" presId="urn:microsoft.com/office/officeart/2008/layout/HalfCircleOrganizationChart"/>
    <dgm:cxn modelId="{BDB38C93-6C09-480D-B9E7-FFF0AE20D488}" type="presParOf" srcId="{54231284-3504-4B3B-BA87-2A48BDD7E034}" destId="{C2DEAC4C-4175-4D84-9211-C40439ABDE50}" srcOrd="0" destOrd="0" presId="urn:microsoft.com/office/officeart/2008/layout/HalfCircleOrganizationChart"/>
    <dgm:cxn modelId="{37CADE3F-39C4-473F-BB29-076AF1200D9E}" type="presParOf" srcId="{54231284-3504-4B3B-BA87-2A48BDD7E034}" destId="{71275ED4-9228-42CA-B589-43E34C70255A}" srcOrd="1" destOrd="0" presId="urn:microsoft.com/office/officeart/2008/layout/HalfCircleOrganizationChart"/>
    <dgm:cxn modelId="{6EEBD969-7A83-4566-BAC4-5A95BF187DF6}" type="presParOf" srcId="{71275ED4-9228-42CA-B589-43E34C70255A}" destId="{F85953D0-179B-4453-AF39-02622157D442}" srcOrd="0" destOrd="0" presId="urn:microsoft.com/office/officeart/2008/layout/HalfCircleOrganizationChart"/>
    <dgm:cxn modelId="{76F7BF2F-C7CE-4B85-B45A-4345970AF366}" type="presParOf" srcId="{F85953D0-179B-4453-AF39-02622157D442}" destId="{1955D61E-6438-4BB1-8727-9000DF6553B3}" srcOrd="0" destOrd="0" presId="urn:microsoft.com/office/officeart/2008/layout/HalfCircleOrganizationChart"/>
    <dgm:cxn modelId="{F4BB9959-CADD-4AF3-9A70-B6E1DB7F67C2}" type="presParOf" srcId="{F85953D0-179B-4453-AF39-02622157D442}" destId="{D9B2CBC8-302F-49AD-9453-618657D4C4CC}" srcOrd="1" destOrd="0" presId="urn:microsoft.com/office/officeart/2008/layout/HalfCircleOrganizationChart"/>
    <dgm:cxn modelId="{AC3BA9CD-8DAC-4197-A164-A3E7DC0ACA32}" type="presParOf" srcId="{F85953D0-179B-4453-AF39-02622157D442}" destId="{30BBB7B2-18E9-4FE0-8FB1-90C5D9A7E6E7}" srcOrd="2" destOrd="0" presId="urn:microsoft.com/office/officeart/2008/layout/HalfCircleOrganizationChart"/>
    <dgm:cxn modelId="{29B6A357-077C-4AF9-8832-C2316208695A}" type="presParOf" srcId="{F85953D0-179B-4453-AF39-02622157D442}" destId="{E0279166-A2AF-4243-A3CD-64744052C723}" srcOrd="3" destOrd="0" presId="urn:microsoft.com/office/officeart/2008/layout/HalfCircleOrganizationChart"/>
    <dgm:cxn modelId="{FB51F54E-21E2-49FB-8704-AABE21359DEA}" type="presParOf" srcId="{71275ED4-9228-42CA-B589-43E34C70255A}" destId="{C8DA5080-7CE7-4167-A667-BA02090B68CB}" srcOrd="1" destOrd="0" presId="urn:microsoft.com/office/officeart/2008/layout/HalfCircleOrganizationChart"/>
    <dgm:cxn modelId="{3D9E2994-0C02-450D-B36E-B5F5C9DF65E3}" type="presParOf" srcId="{71275ED4-9228-42CA-B589-43E34C70255A}" destId="{CA2B2645-5695-402D-BFB0-37EAFBF6F10A}" srcOrd="2" destOrd="0" presId="urn:microsoft.com/office/officeart/2008/layout/HalfCircleOrganizationChart"/>
    <dgm:cxn modelId="{FADAA627-6870-4772-A70F-7D06F8A6100C}" type="presParOf" srcId="{E692657A-163E-40C3-848C-23AB9A63E9F7}" destId="{5C184C93-B910-4A84-A36C-93B63FEFAFE4}" srcOrd="4" destOrd="0" presId="urn:microsoft.com/office/officeart/2008/layout/HalfCircleOrganizationChart"/>
    <dgm:cxn modelId="{C7030051-09A9-4A27-BA59-257160D20388}" type="presParOf" srcId="{E692657A-163E-40C3-848C-23AB9A63E9F7}" destId="{1B3567E6-3B50-4779-BA13-FA0A7084E484}" srcOrd="5" destOrd="0" presId="urn:microsoft.com/office/officeart/2008/layout/HalfCircleOrganizationChart"/>
    <dgm:cxn modelId="{C0FA9557-DAD8-43D4-B8F9-1B795988C7B1}" type="presParOf" srcId="{1B3567E6-3B50-4779-BA13-FA0A7084E484}" destId="{9415DB31-1EEC-4DEC-B0E6-F3D2F6B3EBE2}" srcOrd="0" destOrd="0" presId="urn:microsoft.com/office/officeart/2008/layout/HalfCircleOrganizationChart"/>
    <dgm:cxn modelId="{2B86DAF0-102B-403C-A52C-FD8B25407AC4}" type="presParOf" srcId="{9415DB31-1EEC-4DEC-B0E6-F3D2F6B3EBE2}" destId="{ACB93DCE-A1E2-4562-BA99-20C117AC41E7}" srcOrd="0" destOrd="0" presId="urn:microsoft.com/office/officeart/2008/layout/HalfCircleOrganizationChart"/>
    <dgm:cxn modelId="{A696C8A8-2D64-48AB-966C-8E0D5B3FB7E0}" type="presParOf" srcId="{9415DB31-1EEC-4DEC-B0E6-F3D2F6B3EBE2}" destId="{A6474AC2-62D2-441A-A26C-45182CEF35FD}" srcOrd="1" destOrd="0" presId="urn:microsoft.com/office/officeart/2008/layout/HalfCircleOrganizationChart"/>
    <dgm:cxn modelId="{262339ED-0A89-43AC-8EAB-691B254FD951}" type="presParOf" srcId="{9415DB31-1EEC-4DEC-B0E6-F3D2F6B3EBE2}" destId="{92A12452-AFFE-4363-A356-E2EF7B90C9E0}" srcOrd="2" destOrd="0" presId="urn:microsoft.com/office/officeart/2008/layout/HalfCircleOrganizationChart"/>
    <dgm:cxn modelId="{49BA445D-B48A-49D6-9073-81DC70E018B5}" type="presParOf" srcId="{9415DB31-1EEC-4DEC-B0E6-F3D2F6B3EBE2}" destId="{4BF00FE1-9A6A-41B4-B3B7-60FE6D91BEAF}" srcOrd="3" destOrd="0" presId="urn:microsoft.com/office/officeart/2008/layout/HalfCircleOrganizationChart"/>
    <dgm:cxn modelId="{F0E6E92F-C813-464E-867E-28B3DED13635}" type="presParOf" srcId="{1B3567E6-3B50-4779-BA13-FA0A7084E484}" destId="{1A169E2D-94CB-4FA5-AB63-1E94CC3840E2}" srcOrd="1" destOrd="0" presId="urn:microsoft.com/office/officeart/2008/layout/HalfCircleOrganizationChart"/>
    <dgm:cxn modelId="{305B71C7-08F3-414C-AC5E-1A429085AD55}" type="presParOf" srcId="{1B3567E6-3B50-4779-BA13-FA0A7084E484}" destId="{3E7C2515-6453-4B2F-A984-726361E34460}" srcOrd="2" destOrd="0" presId="urn:microsoft.com/office/officeart/2008/layout/HalfCircleOrganizationChart"/>
    <dgm:cxn modelId="{400AB2B0-E846-4010-9F6A-4E3C133853FA}" type="presParOf" srcId="{3E7C2515-6453-4B2F-A984-726361E34460}" destId="{3652373F-639B-46C7-A1DE-49E10C7E2222}" srcOrd="0" destOrd="0" presId="urn:microsoft.com/office/officeart/2008/layout/HalfCircleOrganizationChart"/>
    <dgm:cxn modelId="{979A9EAB-9ECA-4455-AC9D-574BDA5F60E8}" type="presParOf" srcId="{3E7C2515-6453-4B2F-A984-726361E34460}" destId="{F29D6867-A89B-4A8B-9C94-936B0539FB66}" srcOrd="1" destOrd="0" presId="urn:microsoft.com/office/officeart/2008/layout/HalfCircleOrganizationChart"/>
    <dgm:cxn modelId="{DC3FBC7D-F979-443A-A5C4-2C2CCD111913}" type="presParOf" srcId="{F29D6867-A89B-4A8B-9C94-936B0539FB66}" destId="{7B1421BE-678B-4750-97C9-365CA39A7473}" srcOrd="0" destOrd="0" presId="urn:microsoft.com/office/officeart/2008/layout/HalfCircleOrganizationChart"/>
    <dgm:cxn modelId="{B3EFBD96-9983-4D17-A6E3-0C25E2732539}" type="presParOf" srcId="{7B1421BE-678B-4750-97C9-365CA39A7473}" destId="{C8B78E50-53D2-402F-B022-9674A563F5A2}" srcOrd="0" destOrd="0" presId="urn:microsoft.com/office/officeart/2008/layout/HalfCircleOrganizationChart"/>
    <dgm:cxn modelId="{6F8CC43F-C688-4D43-96C5-781BDD70AE92}" type="presParOf" srcId="{7B1421BE-678B-4750-97C9-365CA39A7473}" destId="{DE9FC504-99A4-46A4-9425-D90DFC7A6F83}" srcOrd="1" destOrd="0" presId="urn:microsoft.com/office/officeart/2008/layout/HalfCircleOrganizationChart"/>
    <dgm:cxn modelId="{403532EB-36DD-4D30-A098-C0D3CFE85BDF}" type="presParOf" srcId="{7B1421BE-678B-4750-97C9-365CA39A7473}" destId="{AD7FCB8F-23CC-463C-885D-6ABAA5968B72}" srcOrd="2" destOrd="0" presId="urn:microsoft.com/office/officeart/2008/layout/HalfCircleOrganizationChart"/>
    <dgm:cxn modelId="{7B57E9F1-4841-41D6-A336-6134255260CE}" type="presParOf" srcId="{7B1421BE-678B-4750-97C9-365CA39A7473}" destId="{255AE791-43C8-4CF1-80EF-6CA5A06C77DF}" srcOrd="3" destOrd="0" presId="urn:microsoft.com/office/officeart/2008/layout/HalfCircleOrganizationChart"/>
    <dgm:cxn modelId="{6C8D6E42-CBA1-4D3E-B80C-C8BFD0DD06D7}" type="presParOf" srcId="{F29D6867-A89B-4A8B-9C94-936B0539FB66}" destId="{9B88D974-7095-42FE-B84F-C1573A9D3C95}" srcOrd="1" destOrd="0" presId="urn:microsoft.com/office/officeart/2008/layout/HalfCircleOrganizationChart"/>
    <dgm:cxn modelId="{2ED029F4-E90C-4D41-B73F-D090100FCF21}" type="presParOf" srcId="{F29D6867-A89B-4A8B-9C94-936B0539FB66}" destId="{E3E66D13-8D4D-4B93-A9E6-ED7885FC4306}" srcOrd="2" destOrd="0" presId="urn:microsoft.com/office/officeart/2008/layout/HalfCircleOrganizationChart"/>
    <dgm:cxn modelId="{329266D8-1F1E-40B1-A71C-95CC42F7EA6D}" type="presParOf" srcId="{E692657A-163E-40C3-848C-23AB9A63E9F7}" destId="{739E0465-AFA8-49D7-9DEE-E819616BBB64}" srcOrd="6" destOrd="0" presId="urn:microsoft.com/office/officeart/2008/layout/HalfCircleOrganizationChart"/>
    <dgm:cxn modelId="{A10E4FB6-8093-4BD0-9473-A53E165FFD97}" type="presParOf" srcId="{E692657A-163E-40C3-848C-23AB9A63E9F7}" destId="{CA7E83F3-5236-4D94-999C-D7021F738155}" srcOrd="7" destOrd="0" presId="urn:microsoft.com/office/officeart/2008/layout/HalfCircleOrganizationChart"/>
    <dgm:cxn modelId="{0C58FF64-04CC-4B12-8147-A652933B70B3}" type="presParOf" srcId="{CA7E83F3-5236-4D94-999C-D7021F738155}" destId="{B96A253B-F3C7-4E56-AD17-2C20EDDB4BF8}" srcOrd="0" destOrd="0" presId="urn:microsoft.com/office/officeart/2008/layout/HalfCircleOrganizationChart"/>
    <dgm:cxn modelId="{EF3C7D15-2180-4DAD-9B97-D9E682F31B35}" type="presParOf" srcId="{B96A253B-F3C7-4E56-AD17-2C20EDDB4BF8}" destId="{E6A9B4DC-9937-41E1-B725-0189427CCB9D}" srcOrd="0" destOrd="0" presId="urn:microsoft.com/office/officeart/2008/layout/HalfCircleOrganizationChart"/>
    <dgm:cxn modelId="{4374A072-581D-4980-8511-05C22DB33291}" type="presParOf" srcId="{B96A253B-F3C7-4E56-AD17-2C20EDDB4BF8}" destId="{1FBB80C2-6531-45B9-9FB7-0CB474565667}" srcOrd="1" destOrd="0" presId="urn:microsoft.com/office/officeart/2008/layout/HalfCircleOrganizationChart"/>
    <dgm:cxn modelId="{C2DAD952-2489-4E58-AF99-310F46802EF2}" type="presParOf" srcId="{B96A253B-F3C7-4E56-AD17-2C20EDDB4BF8}" destId="{1E6CA9CC-CC0D-4640-9651-EC1CB0F8BEB9}" srcOrd="2" destOrd="0" presId="urn:microsoft.com/office/officeart/2008/layout/HalfCircleOrganizationChart"/>
    <dgm:cxn modelId="{0345FF3E-77D5-4F01-BDF1-222BE5B0BC3C}" type="presParOf" srcId="{B96A253B-F3C7-4E56-AD17-2C20EDDB4BF8}" destId="{BC1F330B-7857-4C64-9D1A-7B4C8FECA32D}" srcOrd="3" destOrd="0" presId="urn:microsoft.com/office/officeart/2008/layout/HalfCircleOrganizationChart"/>
    <dgm:cxn modelId="{94F817D0-E4E6-4930-AB46-F92AF58C004F}" type="presParOf" srcId="{CA7E83F3-5236-4D94-999C-D7021F738155}" destId="{0C1648A6-A688-4444-93D8-39C7099890D9}" srcOrd="1" destOrd="0" presId="urn:microsoft.com/office/officeart/2008/layout/HalfCircleOrganizationChart"/>
    <dgm:cxn modelId="{32AA4DD1-A439-4A29-895E-F27EBE2D82D4}" type="presParOf" srcId="{CA7E83F3-5236-4D94-999C-D7021F738155}" destId="{8E969214-6039-4C10-AEEE-F61C5A9785C7}" srcOrd="2" destOrd="0" presId="urn:microsoft.com/office/officeart/2008/layout/HalfCircleOrganizationChart"/>
    <dgm:cxn modelId="{FEA0A6EC-0F65-4C48-BA53-F3A62A4D47C9}" type="presParOf" srcId="{8E969214-6039-4C10-AEEE-F61C5A9785C7}" destId="{69D335EB-C9BA-4A78-8B54-ED4064703A25}" srcOrd="0" destOrd="0" presId="urn:microsoft.com/office/officeart/2008/layout/HalfCircleOrganizationChart"/>
    <dgm:cxn modelId="{67B2662B-7030-4BCE-AFEB-15625AA8239D}" type="presParOf" srcId="{8E969214-6039-4C10-AEEE-F61C5A9785C7}" destId="{7A666147-A6C0-4B89-8303-D450028B2737}" srcOrd="1" destOrd="0" presId="urn:microsoft.com/office/officeart/2008/layout/HalfCircleOrganizationChart"/>
    <dgm:cxn modelId="{9730EF26-A59B-425A-BF26-920CF0C47130}" type="presParOf" srcId="{7A666147-A6C0-4B89-8303-D450028B2737}" destId="{394E5C25-9083-4040-8D3C-A94D0169DC3E}" srcOrd="0" destOrd="0" presId="urn:microsoft.com/office/officeart/2008/layout/HalfCircleOrganizationChart"/>
    <dgm:cxn modelId="{8DDAF6AE-68D1-4560-8381-8ADB4E0020AE}" type="presParOf" srcId="{394E5C25-9083-4040-8D3C-A94D0169DC3E}" destId="{FAC154C8-C1AF-4995-BE6C-9FBDBB9AB75C}" srcOrd="0" destOrd="0" presId="urn:microsoft.com/office/officeart/2008/layout/HalfCircleOrganizationChart"/>
    <dgm:cxn modelId="{67DD8C60-B8CD-4C20-BEA7-654DE3F4D76B}" type="presParOf" srcId="{394E5C25-9083-4040-8D3C-A94D0169DC3E}" destId="{39943010-2384-4AFB-86CC-004BFE1233E3}" srcOrd="1" destOrd="0" presId="urn:microsoft.com/office/officeart/2008/layout/HalfCircleOrganizationChart"/>
    <dgm:cxn modelId="{DB49DD6F-D483-4038-920B-D3A737429728}" type="presParOf" srcId="{394E5C25-9083-4040-8D3C-A94D0169DC3E}" destId="{FD11534D-EA14-4AE9-A866-28143CD6758E}" srcOrd="2" destOrd="0" presId="urn:microsoft.com/office/officeart/2008/layout/HalfCircleOrganizationChart"/>
    <dgm:cxn modelId="{3995DF41-F190-4EC7-9CFD-B8DFE8BC2DF4}" type="presParOf" srcId="{394E5C25-9083-4040-8D3C-A94D0169DC3E}" destId="{92A929BF-0C05-4B09-A0E8-55E36240F3B1}" srcOrd="3" destOrd="0" presId="urn:microsoft.com/office/officeart/2008/layout/HalfCircleOrganizationChart"/>
    <dgm:cxn modelId="{ED66AC22-4725-4C26-A602-5EE95F074A7F}" type="presParOf" srcId="{7A666147-A6C0-4B89-8303-D450028B2737}" destId="{0D7A49FA-49C2-42DA-ACE0-B210C98954EC}" srcOrd="1" destOrd="0" presId="urn:microsoft.com/office/officeart/2008/layout/HalfCircleOrganizationChart"/>
    <dgm:cxn modelId="{1A233612-DB3B-4438-AF54-671AB694485B}" type="presParOf" srcId="{7A666147-A6C0-4B89-8303-D450028B2737}" destId="{0ED0879D-6750-4119-AEA2-CAC9E76C27EA}" srcOrd="2" destOrd="0" presId="urn:microsoft.com/office/officeart/2008/layout/HalfCircleOrganizationChart"/>
    <dgm:cxn modelId="{370A15D5-0C74-4BF2-9D78-165EF886AE26}" type="presParOf" srcId="{C38115B1-32F6-4526-AE48-6976D280EDF0}" destId="{3C764E81-0DE8-4BE0-9E23-CECCC858A51C}"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9027B6-B1FC-5C40-999B-AF1004BACDCD}">
      <dsp:nvSpPr>
        <dsp:cNvPr id="0" name=""/>
        <dsp:cNvSpPr/>
      </dsp:nvSpPr>
      <dsp:spPr>
        <a:xfrm rot="10800000">
          <a:off x="1632300" y="313"/>
          <a:ext cx="5776722" cy="709047"/>
        </a:xfrm>
        <a:prstGeom prst="homePlat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670" tIns="72390" rIns="135128"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Myocardial Infarction; Arrhythmias; Atrial Fibrillation; Heart Failure; Cardiomyopathy.</a:t>
          </a:r>
        </a:p>
      </dsp:txBody>
      <dsp:txXfrm rot="10800000">
        <a:off x="1809562" y="313"/>
        <a:ext cx="5599460" cy="709047"/>
      </dsp:txXfrm>
    </dsp:sp>
    <dsp:sp modelId="{32CADBB9-608D-1348-A354-6F4CDEB78873}">
      <dsp:nvSpPr>
        <dsp:cNvPr id="0" name=""/>
        <dsp:cNvSpPr/>
      </dsp:nvSpPr>
      <dsp:spPr>
        <a:xfrm>
          <a:off x="1277777" y="313"/>
          <a:ext cx="709047" cy="70904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14C0BA-4D27-294A-96A5-8FA979801448}">
      <dsp:nvSpPr>
        <dsp:cNvPr id="0" name=""/>
        <dsp:cNvSpPr/>
      </dsp:nvSpPr>
      <dsp:spPr>
        <a:xfrm rot="10800000">
          <a:off x="1632300" y="921017"/>
          <a:ext cx="5776722" cy="709047"/>
        </a:xfrm>
        <a:prstGeom prst="homePlate">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670" tIns="72390" rIns="135128"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Stroke (</a:t>
          </a:r>
          <a:r>
            <a:rPr lang="en-US" sz="1900" kern="1200" dirty="0" err="1">
              <a:solidFill>
                <a:schemeClr val="tx1"/>
              </a:solidFill>
            </a:rPr>
            <a:t>Ischaemic</a:t>
          </a:r>
          <a:r>
            <a:rPr lang="en-US" sz="1900" kern="1200" dirty="0">
              <a:solidFill>
                <a:schemeClr val="tx1"/>
              </a:solidFill>
            </a:rPr>
            <a:t>, </a:t>
          </a:r>
          <a:r>
            <a:rPr lang="en-US" sz="1900" kern="1200" dirty="0" err="1">
              <a:solidFill>
                <a:schemeClr val="tx1"/>
              </a:solidFill>
            </a:rPr>
            <a:t>Haemorrhagic</a:t>
          </a:r>
          <a:r>
            <a:rPr lang="en-US" sz="1900" kern="1200" dirty="0">
              <a:solidFill>
                <a:schemeClr val="tx1"/>
              </a:solidFill>
            </a:rPr>
            <a:t>)</a:t>
          </a:r>
        </a:p>
      </dsp:txBody>
      <dsp:txXfrm rot="10800000">
        <a:off x="1809562" y="921017"/>
        <a:ext cx="5599460" cy="709047"/>
      </dsp:txXfrm>
    </dsp:sp>
    <dsp:sp modelId="{9C4B5350-F416-E749-B980-B2E4DD72DFB9}">
      <dsp:nvSpPr>
        <dsp:cNvPr id="0" name=""/>
        <dsp:cNvSpPr/>
      </dsp:nvSpPr>
      <dsp:spPr>
        <a:xfrm>
          <a:off x="1277777" y="921017"/>
          <a:ext cx="709047" cy="70904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6000" r="-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C8BD86-F5A0-DA44-A435-B49521497ECF}">
      <dsp:nvSpPr>
        <dsp:cNvPr id="0" name=""/>
        <dsp:cNvSpPr/>
      </dsp:nvSpPr>
      <dsp:spPr>
        <a:xfrm rot="10800000">
          <a:off x="1632300" y="1841720"/>
          <a:ext cx="5776722" cy="709047"/>
        </a:xfrm>
        <a:prstGeom prst="homePlate">
          <a:avLst/>
        </a:prstGeom>
        <a:solidFill>
          <a:schemeClr val="accent3">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670" tIns="72390" rIns="135128"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Kidney Failure</a:t>
          </a:r>
        </a:p>
      </dsp:txBody>
      <dsp:txXfrm rot="10800000">
        <a:off x="1809562" y="1841720"/>
        <a:ext cx="5599460" cy="709047"/>
      </dsp:txXfrm>
    </dsp:sp>
    <dsp:sp modelId="{2F01252C-A354-BD45-9B6C-497493940C2E}">
      <dsp:nvSpPr>
        <dsp:cNvPr id="0" name=""/>
        <dsp:cNvSpPr/>
      </dsp:nvSpPr>
      <dsp:spPr>
        <a:xfrm>
          <a:off x="1277777" y="1841720"/>
          <a:ext cx="709047" cy="70904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8000" b="-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21F43B-F2C9-054D-B3A2-6085E733A25F}">
      <dsp:nvSpPr>
        <dsp:cNvPr id="0" name=""/>
        <dsp:cNvSpPr/>
      </dsp:nvSpPr>
      <dsp:spPr>
        <a:xfrm rot="10800000">
          <a:off x="1632300" y="2762423"/>
          <a:ext cx="5776722" cy="709047"/>
        </a:xfrm>
        <a:prstGeom prst="homePlate">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670" tIns="72390" rIns="135128"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Retinopathy</a:t>
          </a:r>
        </a:p>
      </dsp:txBody>
      <dsp:txXfrm rot="10800000">
        <a:off x="1809562" y="2762423"/>
        <a:ext cx="5599460" cy="709047"/>
      </dsp:txXfrm>
    </dsp:sp>
    <dsp:sp modelId="{8B1E8608-1BE2-2247-B98F-F6B4A29A802B}">
      <dsp:nvSpPr>
        <dsp:cNvPr id="0" name=""/>
        <dsp:cNvSpPr/>
      </dsp:nvSpPr>
      <dsp:spPr>
        <a:xfrm>
          <a:off x="1277777" y="2762423"/>
          <a:ext cx="709047" cy="709047"/>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44000" r="-4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CB29A3-4B24-0E41-8858-5E273866D9A3}">
      <dsp:nvSpPr>
        <dsp:cNvPr id="0" name=""/>
        <dsp:cNvSpPr/>
      </dsp:nvSpPr>
      <dsp:spPr>
        <a:xfrm rot="10800000">
          <a:off x="1632300" y="3683126"/>
          <a:ext cx="5776722" cy="709047"/>
        </a:xfrm>
        <a:prstGeom prst="homePlate">
          <a:avLst/>
        </a:prstGeom>
        <a:solidFill>
          <a:schemeClr val="accent5">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670" tIns="72390" rIns="135128"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Peripheral Vascular Disease</a:t>
          </a:r>
        </a:p>
      </dsp:txBody>
      <dsp:txXfrm rot="10800000">
        <a:off x="1809562" y="3683126"/>
        <a:ext cx="5599460" cy="709047"/>
      </dsp:txXfrm>
    </dsp:sp>
    <dsp:sp modelId="{89C1401C-2E0B-7A4E-BA0D-8FF525322C0D}">
      <dsp:nvSpPr>
        <dsp:cNvPr id="0" name=""/>
        <dsp:cNvSpPr/>
      </dsp:nvSpPr>
      <dsp:spPr>
        <a:xfrm>
          <a:off x="1277777" y="3683126"/>
          <a:ext cx="709047" cy="709047"/>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35000" r="-3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C1FE80-EDE9-B441-B2FC-7E47C1FF4121}">
      <dsp:nvSpPr>
        <dsp:cNvPr id="0" name=""/>
        <dsp:cNvSpPr/>
      </dsp:nvSpPr>
      <dsp:spPr>
        <a:xfrm>
          <a:off x="0" y="0"/>
          <a:ext cx="4762872" cy="887020"/>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Uncontrolled hypertension and progression to more severe one</a:t>
          </a:r>
          <a:endParaRPr lang="en-GB" sz="2000" kern="1200" dirty="0">
            <a:latin typeface="Arial" panose="020B0604020202020204" pitchFamily="34" charset="0"/>
            <a:cs typeface="Arial" panose="020B0604020202020204" pitchFamily="34" charset="0"/>
          </a:endParaRPr>
        </a:p>
      </dsp:txBody>
      <dsp:txXfrm>
        <a:off x="1041276" y="0"/>
        <a:ext cx="3721595" cy="887020"/>
      </dsp:txXfrm>
    </dsp:sp>
    <dsp:sp modelId="{19CEAC89-DC2D-D342-B937-44782C2AD5B2}">
      <dsp:nvSpPr>
        <dsp:cNvPr id="0" name=""/>
        <dsp:cNvSpPr/>
      </dsp:nvSpPr>
      <dsp:spPr>
        <a:xfrm>
          <a:off x="88702" y="88702"/>
          <a:ext cx="952574" cy="70961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7AFFF6-BAE0-7B46-91E3-AEE2C54E74A7}">
      <dsp:nvSpPr>
        <dsp:cNvPr id="0" name=""/>
        <dsp:cNvSpPr/>
      </dsp:nvSpPr>
      <dsp:spPr>
        <a:xfrm>
          <a:off x="0" y="975722"/>
          <a:ext cx="4762872" cy="887020"/>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Target organ damage (LVH, vascular stiffness, albuminuria)</a:t>
          </a:r>
          <a:endParaRPr lang="en-GB" sz="2000" kern="1200" dirty="0">
            <a:latin typeface="Arial" panose="020B0604020202020204" pitchFamily="34" charset="0"/>
            <a:cs typeface="Arial" panose="020B0604020202020204" pitchFamily="34" charset="0"/>
          </a:endParaRPr>
        </a:p>
      </dsp:txBody>
      <dsp:txXfrm>
        <a:off x="1041276" y="975722"/>
        <a:ext cx="3721595" cy="887020"/>
      </dsp:txXfrm>
    </dsp:sp>
    <dsp:sp modelId="{116D1E69-D10C-0E41-95A0-700198A1CB7D}">
      <dsp:nvSpPr>
        <dsp:cNvPr id="0" name=""/>
        <dsp:cNvSpPr/>
      </dsp:nvSpPr>
      <dsp:spPr>
        <a:xfrm>
          <a:off x="88702" y="1064424"/>
          <a:ext cx="952574" cy="709616"/>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8497FC-8B43-9C46-9465-1B465182D601}">
      <dsp:nvSpPr>
        <dsp:cNvPr id="0" name=""/>
        <dsp:cNvSpPr/>
      </dsp:nvSpPr>
      <dsp:spPr>
        <a:xfrm>
          <a:off x="0" y="1951445"/>
          <a:ext cx="4762872" cy="887020"/>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CVD events (AMI, stroke, CHF, CKD)</a:t>
          </a:r>
          <a:endParaRPr lang="en-GB" sz="2000" kern="1200" dirty="0">
            <a:latin typeface="Arial" panose="020B0604020202020204" pitchFamily="34" charset="0"/>
            <a:cs typeface="Arial" panose="020B0604020202020204" pitchFamily="34" charset="0"/>
          </a:endParaRPr>
        </a:p>
      </dsp:txBody>
      <dsp:txXfrm>
        <a:off x="1041276" y="1951445"/>
        <a:ext cx="3721595" cy="887020"/>
      </dsp:txXfrm>
    </dsp:sp>
    <dsp:sp modelId="{6EC59491-224C-9745-8B80-33BEFD030937}">
      <dsp:nvSpPr>
        <dsp:cNvPr id="0" name=""/>
        <dsp:cNvSpPr/>
      </dsp:nvSpPr>
      <dsp:spPr>
        <a:xfrm>
          <a:off x="88702" y="2040147"/>
          <a:ext cx="952574" cy="70961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2000" r="-102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0D9E7A-9136-A043-ADF2-ED2B0380526C}">
      <dsp:nvSpPr>
        <dsp:cNvPr id="0" name=""/>
        <dsp:cNvSpPr/>
      </dsp:nvSpPr>
      <dsp:spPr>
        <a:xfrm>
          <a:off x="0" y="2927168"/>
          <a:ext cx="4762872" cy="887020"/>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Impaired cognitive function &amp; dementia</a:t>
          </a:r>
          <a:endParaRPr lang="en-GB" sz="2000" kern="1200" dirty="0">
            <a:latin typeface="Arial" panose="020B0604020202020204" pitchFamily="34" charset="0"/>
            <a:cs typeface="Arial" panose="020B0604020202020204" pitchFamily="34" charset="0"/>
          </a:endParaRPr>
        </a:p>
      </dsp:txBody>
      <dsp:txXfrm>
        <a:off x="1041276" y="2927168"/>
        <a:ext cx="3721595" cy="887020"/>
      </dsp:txXfrm>
    </dsp:sp>
    <dsp:sp modelId="{62C279AE-08C0-1E46-AEF2-404728EE8F57}">
      <dsp:nvSpPr>
        <dsp:cNvPr id="0" name=""/>
        <dsp:cNvSpPr/>
      </dsp:nvSpPr>
      <dsp:spPr>
        <a:xfrm>
          <a:off x="88702" y="3015870"/>
          <a:ext cx="952574" cy="709616"/>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4000" r="-4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C1FE80-EDE9-B441-B2FC-7E47C1FF4121}">
      <dsp:nvSpPr>
        <dsp:cNvPr id="0" name=""/>
        <dsp:cNvSpPr/>
      </dsp:nvSpPr>
      <dsp:spPr>
        <a:xfrm>
          <a:off x="0" y="0"/>
          <a:ext cx="3313302" cy="887020"/>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Emergency hospital admissions</a:t>
          </a:r>
          <a:endParaRPr lang="en-GB" sz="2000" kern="1200" dirty="0">
            <a:latin typeface="Arial" panose="020B0604020202020204" pitchFamily="34" charset="0"/>
            <a:cs typeface="Arial" panose="020B0604020202020204" pitchFamily="34" charset="0"/>
          </a:endParaRPr>
        </a:p>
      </dsp:txBody>
      <dsp:txXfrm>
        <a:off x="751362" y="0"/>
        <a:ext cx="2561939" cy="887020"/>
      </dsp:txXfrm>
    </dsp:sp>
    <dsp:sp modelId="{19CEAC89-DC2D-D342-B937-44782C2AD5B2}">
      <dsp:nvSpPr>
        <dsp:cNvPr id="0" name=""/>
        <dsp:cNvSpPr/>
      </dsp:nvSpPr>
      <dsp:spPr>
        <a:xfrm>
          <a:off x="88702" y="88702"/>
          <a:ext cx="662660" cy="70961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7000" r="-67000"/>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8497FC-8B43-9C46-9465-1B465182D601}">
      <dsp:nvSpPr>
        <dsp:cNvPr id="0" name=""/>
        <dsp:cNvSpPr/>
      </dsp:nvSpPr>
      <dsp:spPr>
        <a:xfrm>
          <a:off x="0" y="975722"/>
          <a:ext cx="3313302" cy="887020"/>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Disability (reduced QoL)</a:t>
          </a:r>
          <a:endParaRPr lang="en-GB" sz="2000" kern="1200" dirty="0">
            <a:latin typeface="Arial" panose="020B0604020202020204" pitchFamily="34" charset="0"/>
            <a:cs typeface="Arial" panose="020B0604020202020204" pitchFamily="34" charset="0"/>
          </a:endParaRPr>
        </a:p>
      </dsp:txBody>
      <dsp:txXfrm>
        <a:off x="751362" y="975722"/>
        <a:ext cx="2561939" cy="887020"/>
      </dsp:txXfrm>
    </dsp:sp>
    <dsp:sp modelId="{6EC59491-224C-9745-8B80-33BEFD030937}">
      <dsp:nvSpPr>
        <dsp:cNvPr id="0" name=""/>
        <dsp:cNvSpPr/>
      </dsp:nvSpPr>
      <dsp:spPr>
        <a:xfrm>
          <a:off x="88702" y="1064424"/>
          <a:ext cx="662660" cy="709616"/>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5000" r="-5000"/>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0D9E7A-9136-A043-ADF2-ED2B0380526C}">
      <dsp:nvSpPr>
        <dsp:cNvPr id="0" name=""/>
        <dsp:cNvSpPr/>
      </dsp:nvSpPr>
      <dsp:spPr>
        <a:xfrm>
          <a:off x="0" y="1951445"/>
          <a:ext cx="3313302" cy="887020"/>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High healthcare costs</a:t>
          </a:r>
          <a:endParaRPr lang="en-GB" sz="2000" kern="1200" dirty="0">
            <a:latin typeface="Arial" panose="020B0604020202020204" pitchFamily="34" charset="0"/>
            <a:cs typeface="Arial" panose="020B0604020202020204" pitchFamily="34" charset="0"/>
          </a:endParaRPr>
        </a:p>
      </dsp:txBody>
      <dsp:txXfrm>
        <a:off x="751362" y="1951445"/>
        <a:ext cx="2561939" cy="887020"/>
      </dsp:txXfrm>
    </dsp:sp>
    <dsp:sp modelId="{62C279AE-08C0-1E46-AEF2-404728EE8F57}">
      <dsp:nvSpPr>
        <dsp:cNvPr id="0" name=""/>
        <dsp:cNvSpPr/>
      </dsp:nvSpPr>
      <dsp:spPr>
        <a:xfrm>
          <a:off x="88702" y="2040147"/>
          <a:ext cx="662660" cy="70961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7000" r="-37000"/>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CB8D8C-946F-5F4B-84EF-4092EC4BA21F}">
      <dsp:nvSpPr>
        <dsp:cNvPr id="0" name=""/>
        <dsp:cNvSpPr/>
      </dsp:nvSpPr>
      <dsp:spPr>
        <a:xfrm>
          <a:off x="0" y="2927168"/>
          <a:ext cx="3313302" cy="887020"/>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Loss of productivity</a:t>
          </a:r>
        </a:p>
      </dsp:txBody>
      <dsp:txXfrm>
        <a:off x="751362" y="2927168"/>
        <a:ext cx="2561939" cy="887020"/>
      </dsp:txXfrm>
    </dsp:sp>
    <dsp:sp modelId="{0044887F-31F7-8841-86C8-1C7B2BCECD7B}">
      <dsp:nvSpPr>
        <dsp:cNvPr id="0" name=""/>
        <dsp:cNvSpPr/>
      </dsp:nvSpPr>
      <dsp:spPr>
        <a:xfrm>
          <a:off x="88702" y="3015870"/>
          <a:ext cx="662660" cy="709616"/>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EA80AB-74B6-5E4E-939F-0023438BC2AD}">
      <dsp:nvSpPr>
        <dsp:cNvPr id="0" name=""/>
        <dsp:cNvSpPr/>
      </dsp:nvSpPr>
      <dsp:spPr>
        <a:xfrm>
          <a:off x="0" y="0"/>
          <a:ext cx="8280921" cy="4064000"/>
        </a:xfrm>
        <a:prstGeom prst="roundRect">
          <a:avLst>
            <a:gd name="adj" fmla="val 850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3154116" numCol="1" spcCol="1270" anchor="t" anchorCtr="0">
          <a:noAutofit/>
        </a:bodyPr>
        <a:lstStyle/>
        <a:p>
          <a:pPr marL="0" lvl="0" indent="0" algn="l" defTabSz="1200150">
            <a:lnSpc>
              <a:spcPct val="90000"/>
            </a:lnSpc>
            <a:spcBef>
              <a:spcPct val="0"/>
            </a:spcBef>
            <a:spcAft>
              <a:spcPct val="35000"/>
            </a:spcAft>
            <a:buNone/>
          </a:pPr>
          <a:r>
            <a:rPr lang="en-GB" sz="2700" kern="1200" dirty="0"/>
            <a:t>Lack of robust data</a:t>
          </a:r>
        </a:p>
      </dsp:txBody>
      <dsp:txXfrm>
        <a:off x="101176" y="101176"/>
        <a:ext cx="8078569" cy="3861648"/>
      </dsp:txXfrm>
    </dsp:sp>
    <dsp:sp modelId="{67E932E5-1C98-F746-8D5E-A4835AAE6A80}">
      <dsp:nvSpPr>
        <dsp:cNvPr id="0" name=""/>
        <dsp:cNvSpPr/>
      </dsp:nvSpPr>
      <dsp:spPr>
        <a:xfrm>
          <a:off x="207023" y="1016000"/>
          <a:ext cx="7866874" cy="2844799"/>
        </a:xfrm>
        <a:prstGeom prst="roundRect">
          <a:avLst>
            <a:gd name="adj" fmla="val 10500"/>
          </a:avLst>
        </a:prstGeom>
        <a:solidFill>
          <a:schemeClr val="accent5">
            <a:hueOff val="-4966938"/>
            <a:satOff val="19906"/>
            <a:lumOff val="431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806448" numCol="1" spcCol="1270" anchor="t" anchorCtr="0">
          <a:noAutofit/>
        </a:bodyPr>
        <a:lstStyle/>
        <a:p>
          <a:pPr marL="0" lvl="0" indent="0" algn="l" defTabSz="1200150">
            <a:lnSpc>
              <a:spcPct val="90000"/>
            </a:lnSpc>
            <a:spcBef>
              <a:spcPct val="0"/>
            </a:spcBef>
            <a:spcAft>
              <a:spcPct val="35000"/>
            </a:spcAft>
            <a:buNone/>
          </a:pPr>
          <a:r>
            <a:rPr lang="en-GB" sz="2700" kern="1200" dirty="0"/>
            <a:t>Considerable heterogeneity and inconsistency in clinical practice</a:t>
          </a:r>
        </a:p>
      </dsp:txBody>
      <dsp:txXfrm>
        <a:off x="294510" y="1103487"/>
        <a:ext cx="7691900" cy="2669825"/>
      </dsp:txXfrm>
    </dsp:sp>
    <dsp:sp modelId="{5B46646B-402E-E640-8099-D2F969CE731F}">
      <dsp:nvSpPr>
        <dsp:cNvPr id="0" name=""/>
        <dsp:cNvSpPr/>
      </dsp:nvSpPr>
      <dsp:spPr>
        <a:xfrm>
          <a:off x="414046" y="2032000"/>
          <a:ext cx="7452828" cy="1625600"/>
        </a:xfrm>
        <a:prstGeom prst="roundRect">
          <a:avLst>
            <a:gd name="adj" fmla="val 10500"/>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917561" numCol="1" spcCol="1270" anchor="t" anchorCtr="0">
          <a:noAutofit/>
        </a:bodyPr>
        <a:lstStyle/>
        <a:p>
          <a:pPr marL="0" lvl="0" indent="0" algn="l" defTabSz="1200150">
            <a:lnSpc>
              <a:spcPct val="90000"/>
            </a:lnSpc>
            <a:spcBef>
              <a:spcPct val="0"/>
            </a:spcBef>
            <a:spcAft>
              <a:spcPct val="35000"/>
            </a:spcAft>
            <a:buNone/>
          </a:pPr>
          <a:r>
            <a:rPr lang="en-GB" sz="2700" kern="1200" dirty="0"/>
            <a:t>Non-adherence to antihypertensive medications </a:t>
          </a:r>
        </a:p>
      </dsp:txBody>
      <dsp:txXfrm>
        <a:off x="464039" y="2081993"/>
        <a:ext cx="7352842" cy="1525614"/>
      </dsp:txXfrm>
    </dsp:sp>
    <dsp:sp modelId="{AD873032-C800-1E44-92A5-92862CBC9FB3}">
      <dsp:nvSpPr>
        <dsp:cNvPr id="0" name=""/>
        <dsp:cNvSpPr/>
      </dsp:nvSpPr>
      <dsp:spPr>
        <a:xfrm>
          <a:off x="600366" y="2763520"/>
          <a:ext cx="1984388" cy="731520"/>
        </a:xfrm>
        <a:prstGeom prst="roundRect">
          <a:avLst>
            <a:gd name="adj" fmla="val 105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common (30%-50% of patients one year after) </a:t>
          </a:r>
        </a:p>
      </dsp:txBody>
      <dsp:txXfrm>
        <a:off x="622863" y="2786017"/>
        <a:ext cx="1939394" cy="686526"/>
      </dsp:txXfrm>
    </dsp:sp>
    <dsp:sp modelId="{1D8726A1-3174-EF4D-A099-3F8F41C49E92}">
      <dsp:nvSpPr>
        <dsp:cNvPr id="0" name=""/>
        <dsp:cNvSpPr/>
      </dsp:nvSpPr>
      <dsp:spPr>
        <a:xfrm>
          <a:off x="2619569" y="2763520"/>
          <a:ext cx="1373454" cy="731520"/>
        </a:xfrm>
        <a:prstGeom prst="roundRect">
          <a:avLst>
            <a:gd name="adj" fmla="val 105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sub-optimal BP control</a:t>
          </a:r>
        </a:p>
      </dsp:txBody>
      <dsp:txXfrm>
        <a:off x="2642066" y="2786017"/>
        <a:ext cx="1328460" cy="686526"/>
      </dsp:txXfrm>
    </dsp:sp>
    <dsp:sp modelId="{49B7260D-EB45-9C4B-9469-452D18DD4D11}">
      <dsp:nvSpPr>
        <dsp:cNvPr id="0" name=""/>
        <dsp:cNvSpPr/>
      </dsp:nvSpPr>
      <dsp:spPr>
        <a:xfrm>
          <a:off x="4027837" y="2763520"/>
          <a:ext cx="1621364" cy="731520"/>
        </a:xfrm>
        <a:prstGeom prst="roundRect">
          <a:avLst>
            <a:gd name="adj" fmla="val 105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pseudo-resistance to medications</a:t>
          </a:r>
        </a:p>
      </dsp:txBody>
      <dsp:txXfrm>
        <a:off x="4050334" y="2786017"/>
        <a:ext cx="1576370" cy="686526"/>
      </dsp:txXfrm>
    </dsp:sp>
    <dsp:sp modelId="{D2E8AE55-AD07-D34C-ACF2-59E4B5D8E574}">
      <dsp:nvSpPr>
        <dsp:cNvPr id="0" name=""/>
        <dsp:cNvSpPr/>
      </dsp:nvSpPr>
      <dsp:spPr>
        <a:xfrm>
          <a:off x="5684015" y="2763520"/>
          <a:ext cx="1984388" cy="731520"/>
        </a:xfrm>
        <a:prstGeom prst="roundRect">
          <a:avLst>
            <a:gd name="adj" fmla="val 105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increased emergency hospital admissions, CVD risk, healthcare costs</a:t>
          </a:r>
        </a:p>
      </dsp:txBody>
      <dsp:txXfrm>
        <a:off x="5706512" y="2786017"/>
        <a:ext cx="1939394" cy="6865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2ED03E-F9A7-1745-8C38-16F19317D0B9}">
      <dsp:nvSpPr>
        <dsp:cNvPr id="0" name=""/>
        <dsp:cNvSpPr/>
      </dsp:nvSpPr>
      <dsp:spPr>
        <a:xfrm rot="5400000">
          <a:off x="4756639" y="-1848415"/>
          <a:ext cx="1406010" cy="5138489"/>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elevation of BP of &gt;200/120mmHg without evidence of acute and/or life-threatening EOD (referred in NICE 2019 as Severe Hypertension)</a:t>
          </a:r>
        </a:p>
        <a:p>
          <a:pPr marL="114300" lvl="1" indent="-114300" algn="l" defTabSz="622300">
            <a:lnSpc>
              <a:spcPct val="90000"/>
            </a:lnSpc>
            <a:spcBef>
              <a:spcPct val="0"/>
            </a:spcBef>
            <a:spcAft>
              <a:spcPct val="15000"/>
            </a:spcAft>
            <a:buChar char="•"/>
          </a:pPr>
          <a:r>
            <a:rPr lang="en-GB" sz="1400" i="1" kern="1200" dirty="0"/>
            <a:t>NB: avoid using ‘hypertensive urgency’ in asymptomatic patients as not useful creating unnecessary anxiety, healthcare cost with low associated morbidity.</a:t>
          </a:r>
          <a:endParaRPr lang="en-GB" sz="1400" kern="1200" dirty="0"/>
        </a:p>
      </dsp:txBody>
      <dsp:txXfrm rot="-5400000">
        <a:off x="2890400" y="86460"/>
        <a:ext cx="5069853" cy="1268738"/>
      </dsp:txXfrm>
    </dsp:sp>
    <dsp:sp modelId="{EDA5A995-B4DE-CA41-BF66-CD0045DBE5C9}">
      <dsp:nvSpPr>
        <dsp:cNvPr id="0" name=""/>
        <dsp:cNvSpPr/>
      </dsp:nvSpPr>
      <dsp:spPr>
        <a:xfrm>
          <a:off x="0" y="748"/>
          <a:ext cx="2890400" cy="144015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GB" sz="2400" kern="1200" dirty="0"/>
            <a:t>Acute severe  hypertension</a:t>
          </a:r>
        </a:p>
      </dsp:txBody>
      <dsp:txXfrm>
        <a:off x="70303" y="71051"/>
        <a:ext cx="2749794" cy="1299553"/>
      </dsp:txXfrm>
    </dsp:sp>
    <dsp:sp modelId="{54C67F6B-0890-BE4D-8EF5-EE883DC9BE91}">
      <dsp:nvSpPr>
        <dsp:cNvPr id="0" name=""/>
        <dsp:cNvSpPr/>
      </dsp:nvSpPr>
      <dsp:spPr>
        <a:xfrm rot="5400000">
          <a:off x="4764358" y="-336247"/>
          <a:ext cx="1390572" cy="5138489"/>
        </a:xfrm>
        <a:prstGeom prst="round2SameRect">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5370241"/>
              <a:satOff val="24126"/>
              <a:lumOff val="16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elevated BP, which when sustained over few hours may lead to progressive life-threatening EOD. </a:t>
          </a:r>
        </a:p>
        <a:p>
          <a:pPr marL="114300" lvl="1" indent="-114300" algn="l" defTabSz="622300">
            <a:lnSpc>
              <a:spcPct val="90000"/>
            </a:lnSpc>
            <a:spcBef>
              <a:spcPct val="0"/>
            </a:spcBef>
            <a:spcAft>
              <a:spcPct val="15000"/>
            </a:spcAft>
            <a:buChar char="•"/>
          </a:pPr>
          <a:r>
            <a:rPr lang="en-GB" sz="1400" i="1" kern="1200" dirty="0"/>
            <a:t>e.g. acute pulmonary oedema, hypertensive encephalopathy, acute RF, aortic dissection, ICH, severe </a:t>
          </a:r>
          <a:r>
            <a:rPr lang="en-GB" sz="1400" i="1" kern="1200" dirty="0" err="1"/>
            <a:t>preeclasmpsia</a:t>
          </a:r>
          <a:r>
            <a:rPr lang="en-GB" sz="1400" i="1" kern="1200" dirty="0"/>
            <a:t> / eclampsia, </a:t>
          </a:r>
          <a:r>
            <a:rPr lang="en-GB" sz="1400" i="1" kern="1200" dirty="0" err="1"/>
            <a:t>phaeo</a:t>
          </a:r>
          <a:r>
            <a:rPr lang="en-GB" sz="1400" i="1" kern="1200" dirty="0"/>
            <a:t>, ACS</a:t>
          </a:r>
          <a:endParaRPr lang="en-GB" sz="1400" kern="1200" dirty="0"/>
        </a:p>
      </dsp:txBody>
      <dsp:txXfrm rot="-5400000">
        <a:off x="2890400" y="1605593"/>
        <a:ext cx="5070607" cy="1254808"/>
      </dsp:txXfrm>
    </dsp:sp>
    <dsp:sp modelId="{E7D0D282-5292-2E41-8793-988C3611E1F2}">
      <dsp:nvSpPr>
        <dsp:cNvPr id="0" name=""/>
        <dsp:cNvSpPr/>
      </dsp:nvSpPr>
      <dsp:spPr>
        <a:xfrm>
          <a:off x="0" y="1512916"/>
          <a:ext cx="2890400" cy="1440159"/>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GB" sz="2400" kern="1200" dirty="0"/>
            <a:t>Hypertension emergency</a:t>
          </a:r>
        </a:p>
      </dsp:txBody>
      <dsp:txXfrm>
        <a:off x="70303" y="1583219"/>
        <a:ext cx="2749794" cy="1299553"/>
      </dsp:txXfrm>
    </dsp:sp>
    <dsp:sp modelId="{4FFB8590-22DF-4149-84BD-D4A3E7A150E9}">
      <dsp:nvSpPr>
        <dsp:cNvPr id="0" name=""/>
        <dsp:cNvSpPr/>
      </dsp:nvSpPr>
      <dsp:spPr>
        <a:xfrm rot="5400000">
          <a:off x="4662974" y="1249688"/>
          <a:ext cx="1582678" cy="5133471"/>
        </a:xfrm>
        <a:prstGeom prst="round2Same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distinct pathophysiology with vascular damage resulting from failure or loss of autoregulation of blood flow, usually in pts with uncontrolled chronic HPT. </a:t>
          </a:r>
        </a:p>
        <a:p>
          <a:pPr marL="228600" lvl="2" indent="-114300" algn="l" defTabSz="533400">
            <a:lnSpc>
              <a:spcPct val="90000"/>
            </a:lnSpc>
            <a:spcBef>
              <a:spcPct val="0"/>
            </a:spcBef>
            <a:spcAft>
              <a:spcPct val="15000"/>
            </a:spcAft>
            <a:buChar char="•"/>
          </a:pPr>
          <a:r>
            <a:rPr lang="en-GB" sz="1200" i="1" kern="1200" dirty="0"/>
            <a:t>Pathophysiological hallmark: fibrinoid arteriolar necrosis in vascular tissue beds, onion skinning of resistance vessels.</a:t>
          </a:r>
          <a:endParaRPr lang="en-GB" sz="1200" kern="1200" dirty="0"/>
        </a:p>
        <a:p>
          <a:pPr marL="228600" lvl="2" indent="-114300" algn="l" defTabSz="533400">
            <a:lnSpc>
              <a:spcPct val="90000"/>
            </a:lnSpc>
            <a:spcBef>
              <a:spcPct val="0"/>
            </a:spcBef>
            <a:spcAft>
              <a:spcPct val="15000"/>
            </a:spcAft>
            <a:buChar char="•"/>
          </a:pPr>
          <a:r>
            <a:rPr lang="en-GB" sz="1200" i="1" kern="1200" dirty="0"/>
            <a:t>Clinical diagnosis: DBP </a:t>
          </a:r>
          <a:r>
            <a:rPr lang="en-GB" sz="1200" i="1" u="sng" kern="1200" dirty="0"/>
            <a:t>&gt;</a:t>
          </a:r>
          <a:r>
            <a:rPr lang="en-GB" sz="1200" i="1" kern="1200" dirty="0"/>
            <a:t>120mmHg;  concurrent bilateral grade 3 or 4 retinopathy</a:t>
          </a:r>
          <a:endParaRPr lang="en-GB" sz="1200" kern="1200" dirty="0"/>
        </a:p>
        <a:p>
          <a:pPr marL="114300" lvl="1" indent="-114300" algn="l" defTabSz="533400">
            <a:lnSpc>
              <a:spcPct val="90000"/>
            </a:lnSpc>
            <a:spcBef>
              <a:spcPct val="0"/>
            </a:spcBef>
            <a:spcAft>
              <a:spcPct val="15000"/>
            </a:spcAft>
            <a:buChar char="•"/>
          </a:pPr>
          <a:r>
            <a:rPr lang="en-GB" sz="1200" i="1" kern="1200" dirty="0"/>
            <a:t>NB: ‘uncomplicated’ MHT is not a hypertension emergency</a:t>
          </a:r>
        </a:p>
      </dsp:txBody>
      <dsp:txXfrm rot="-5400000">
        <a:off x="2887578" y="3102344"/>
        <a:ext cx="5056211" cy="1428158"/>
      </dsp:txXfrm>
    </dsp:sp>
    <dsp:sp modelId="{E240389F-FF98-D844-80CC-13CEBDD9C826}">
      <dsp:nvSpPr>
        <dsp:cNvPr id="0" name=""/>
        <dsp:cNvSpPr/>
      </dsp:nvSpPr>
      <dsp:spPr>
        <a:xfrm>
          <a:off x="0" y="3096344"/>
          <a:ext cx="2887577" cy="1440159"/>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GB" sz="2400" kern="1200" dirty="0"/>
            <a:t>Malignant* hypertension (MHT)</a:t>
          </a:r>
        </a:p>
      </dsp:txBody>
      <dsp:txXfrm>
        <a:off x="70303" y="3166647"/>
        <a:ext cx="2746971" cy="12995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D335EB-C9BA-4A78-8B54-ED4064703A25}">
      <dsp:nvSpPr>
        <dsp:cNvPr id="0" name=""/>
        <dsp:cNvSpPr/>
      </dsp:nvSpPr>
      <dsp:spPr>
        <a:xfrm>
          <a:off x="5018906" y="2905439"/>
          <a:ext cx="113770" cy="492244"/>
        </a:xfrm>
        <a:custGeom>
          <a:avLst/>
          <a:gdLst/>
          <a:ahLst/>
          <a:cxnLst/>
          <a:rect l="0" t="0" r="0" b="0"/>
          <a:pathLst>
            <a:path>
              <a:moveTo>
                <a:pt x="0" y="0"/>
              </a:moveTo>
              <a:lnTo>
                <a:pt x="0" y="492244"/>
              </a:lnTo>
              <a:lnTo>
                <a:pt x="113770" y="492244"/>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9E0465-AFA8-49D7-9DEE-E819616BBB64}">
      <dsp:nvSpPr>
        <dsp:cNvPr id="0" name=""/>
        <dsp:cNvSpPr/>
      </dsp:nvSpPr>
      <dsp:spPr>
        <a:xfrm>
          <a:off x="4068452" y="1718582"/>
          <a:ext cx="950454" cy="180238"/>
        </a:xfrm>
        <a:custGeom>
          <a:avLst/>
          <a:gdLst/>
          <a:ahLst/>
          <a:cxnLst/>
          <a:rect l="0" t="0" r="0" b="0"/>
          <a:pathLst>
            <a:path>
              <a:moveTo>
                <a:pt x="0" y="0"/>
              </a:moveTo>
              <a:lnTo>
                <a:pt x="0" y="91458"/>
              </a:lnTo>
              <a:lnTo>
                <a:pt x="950454" y="91458"/>
              </a:lnTo>
              <a:lnTo>
                <a:pt x="950454" y="180238"/>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52373F-639B-46C7-A1DE-49E10C7E2222}">
      <dsp:nvSpPr>
        <dsp:cNvPr id="0" name=""/>
        <dsp:cNvSpPr/>
      </dsp:nvSpPr>
      <dsp:spPr>
        <a:xfrm>
          <a:off x="6876323" y="2985408"/>
          <a:ext cx="146472" cy="681000"/>
        </a:xfrm>
        <a:custGeom>
          <a:avLst/>
          <a:gdLst/>
          <a:ahLst/>
          <a:cxnLst/>
          <a:rect l="0" t="0" r="0" b="0"/>
          <a:pathLst>
            <a:path>
              <a:moveTo>
                <a:pt x="146472" y="0"/>
              </a:moveTo>
              <a:lnTo>
                <a:pt x="146472" y="681000"/>
              </a:lnTo>
              <a:lnTo>
                <a:pt x="0" y="681000"/>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184C93-B910-4A84-A36C-93B63FEFAFE4}">
      <dsp:nvSpPr>
        <dsp:cNvPr id="0" name=""/>
        <dsp:cNvSpPr/>
      </dsp:nvSpPr>
      <dsp:spPr>
        <a:xfrm>
          <a:off x="4068452" y="1718582"/>
          <a:ext cx="2954344" cy="262093"/>
        </a:xfrm>
        <a:custGeom>
          <a:avLst/>
          <a:gdLst/>
          <a:ahLst/>
          <a:cxnLst/>
          <a:rect l="0" t="0" r="0" b="0"/>
          <a:pathLst>
            <a:path>
              <a:moveTo>
                <a:pt x="0" y="0"/>
              </a:moveTo>
              <a:lnTo>
                <a:pt x="0" y="173313"/>
              </a:lnTo>
              <a:lnTo>
                <a:pt x="2954344" y="173313"/>
              </a:lnTo>
              <a:lnTo>
                <a:pt x="2954344" y="262093"/>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DEAC4C-4175-4D84-9211-C40439ABDE50}">
      <dsp:nvSpPr>
        <dsp:cNvPr id="0" name=""/>
        <dsp:cNvSpPr/>
      </dsp:nvSpPr>
      <dsp:spPr>
        <a:xfrm>
          <a:off x="2522634" y="3239267"/>
          <a:ext cx="142665" cy="579688"/>
        </a:xfrm>
        <a:custGeom>
          <a:avLst/>
          <a:gdLst/>
          <a:ahLst/>
          <a:cxnLst/>
          <a:rect l="0" t="0" r="0" b="0"/>
          <a:pathLst>
            <a:path>
              <a:moveTo>
                <a:pt x="142665" y="0"/>
              </a:moveTo>
              <a:lnTo>
                <a:pt x="142665" y="579688"/>
              </a:lnTo>
              <a:lnTo>
                <a:pt x="0" y="579688"/>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FF9889-D061-4805-B192-1D939C51A8E5}">
      <dsp:nvSpPr>
        <dsp:cNvPr id="0" name=""/>
        <dsp:cNvSpPr/>
      </dsp:nvSpPr>
      <dsp:spPr>
        <a:xfrm>
          <a:off x="2665299" y="1718582"/>
          <a:ext cx="1403152" cy="187111"/>
        </a:xfrm>
        <a:custGeom>
          <a:avLst/>
          <a:gdLst/>
          <a:ahLst/>
          <a:cxnLst/>
          <a:rect l="0" t="0" r="0" b="0"/>
          <a:pathLst>
            <a:path>
              <a:moveTo>
                <a:pt x="1403152" y="0"/>
              </a:moveTo>
              <a:lnTo>
                <a:pt x="1403152" y="98331"/>
              </a:lnTo>
              <a:lnTo>
                <a:pt x="0" y="98331"/>
              </a:lnTo>
              <a:lnTo>
                <a:pt x="0" y="187111"/>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A595CA-3E45-4B8C-AADB-509AA88C8767}">
      <dsp:nvSpPr>
        <dsp:cNvPr id="0" name=""/>
        <dsp:cNvSpPr/>
      </dsp:nvSpPr>
      <dsp:spPr>
        <a:xfrm>
          <a:off x="724827" y="2929208"/>
          <a:ext cx="183276" cy="465476"/>
        </a:xfrm>
        <a:custGeom>
          <a:avLst/>
          <a:gdLst/>
          <a:ahLst/>
          <a:cxnLst/>
          <a:rect l="0" t="0" r="0" b="0"/>
          <a:pathLst>
            <a:path>
              <a:moveTo>
                <a:pt x="0" y="0"/>
              </a:moveTo>
              <a:lnTo>
                <a:pt x="0" y="465476"/>
              </a:lnTo>
              <a:lnTo>
                <a:pt x="183276" y="465476"/>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01ECB3-3403-4620-ACD1-F38ECE148B3C}">
      <dsp:nvSpPr>
        <dsp:cNvPr id="0" name=""/>
        <dsp:cNvSpPr/>
      </dsp:nvSpPr>
      <dsp:spPr>
        <a:xfrm>
          <a:off x="724827" y="1718582"/>
          <a:ext cx="3343624" cy="177560"/>
        </a:xfrm>
        <a:custGeom>
          <a:avLst/>
          <a:gdLst/>
          <a:ahLst/>
          <a:cxnLst/>
          <a:rect l="0" t="0" r="0" b="0"/>
          <a:pathLst>
            <a:path>
              <a:moveTo>
                <a:pt x="3343624" y="0"/>
              </a:moveTo>
              <a:lnTo>
                <a:pt x="3343624" y="88780"/>
              </a:lnTo>
              <a:lnTo>
                <a:pt x="0" y="88780"/>
              </a:lnTo>
              <a:lnTo>
                <a:pt x="0" y="17756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46083B-7C9B-472C-8A7B-645EDDED1C87}">
      <dsp:nvSpPr>
        <dsp:cNvPr id="0" name=""/>
        <dsp:cNvSpPr/>
      </dsp:nvSpPr>
      <dsp:spPr>
        <a:xfrm>
          <a:off x="3330143" y="710099"/>
          <a:ext cx="1476616" cy="1008482"/>
        </a:xfrm>
        <a:prstGeom prst="arc">
          <a:avLst>
            <a:gd name="adj1" fmla="val 13200000"/>
            <a:gd name="adj2" fmla="val 192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4E2EDD-1FA1-4725-B99C-A756B9217F83}">
      <dsp:nvSpPr>
        <dsp:cNvPr id="0" name=""/>
        <dsp:cNvSpPr/>
      </dsp:nvSpPr>
      <dsp:spPr>
        <a:xfrm>
          <a:off x="3330143" y="710099"/>
          <a:ext cx="1476616" cy="1008482"/>
        </a:xfrm>
        <a:prstGeom prst="arc">
          <a:avLst>
            <a:gd name="adj1" fmla="val 2400000"/>
            <a:gd name="adj2" fmla="val 84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584C2D-3E5E-4E4E-A19E-2E1F65D853B0}">
      <dsp:nvSpPr>
        <dsp:cNvPr id="0" name=""/>
        <dsp:cNvSpPr/>
      </dsp:nvSpPr>
      <dsp:spPr>
        <a:xfrm>
          <a:off x="2591835" y="891626"/>
          <a:ext cx="2953232" cy="64542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Severe hypertension * &gt;180/120</a:t>
          </a:r>
        </a:p>
      </dsp:txBody>
      <dsp:txXfrm>
        <a:off x="2591835" y="891626"/>
        <a:ext cx="2953232" cy="645429"/>
      </dsp:txXfrm>
    </dsp:sp>
    <dsp:sp modelId="{BC4BA462-ED40-423C-AF0B-3B813414D06F}">
      <dsp:nvSpPr>
        <dsp:cNvPr id="0" name=""/>
        <dsp:cNvSpPr/>
      </dsp:nvSpPr>
      <dsp:spPr>
        <a:xfrm>
          <a:off x="364731" y="1896142"/>
          <a:ext cx="720192" cy="1033066"/>
        </a:xfrm>
        <a:prstGeom prst="arc">
          <a:avLst>
            <a:gd name="adj1" fmla="val 13200000"/>
            <a:gd name="adj2" fmla="val 192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DFE818-008C-4DF7-8D0C-7998D64D8143}">
      <dsp:nvSpPr>
        <dsp:cNvPr id="0" name=""/>
        <dsp:cNvSpPr/>
      </dsp:nvSpPr>
      <dsp:spPr>
        <a:xfrm>
          <a:off x="364731" y="1896142"/>
          <a:ext cx="720192" cy="1033066"/>
        </a:xfrm>
        <a:prstGeom prst="arc">
          <a:avLst>
            <a:gd name="adj1" fmla="val 2400000"/>
            <a:gd name="adj2" fmla="val 84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0A6507-9106-4FA2-9A02-C6EB507846D6}">
      <dsp:nvSpPr>
        <dsp:cNvPr id="0" name=""/>
        <dsp:cNvSpPr/>
      </dsp:nvSpPr>
      <dsp:spPr>
        <a:xfrm>
          <a:off x="4635" y="2082094"/>
          <a:ext cx="1440385" cy="66116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0000"/>
              </a:solidFill>
            </a:rPr>
            <a:t>No symptoms or signs</a:t>
          </a:r>
        </a:p>
      </dsp:txBody>
      <dsp:txXfrm>
        <a:off x="4635" y="2082094"/>
        <a:ext cx="1440385" cy="661162"/>
      </dsp:txXfrm>
    </dsp:sp>
    <dsp:sp modelId="{B871E1D5-ACC2-4A99-9342-195D676FC7A6}">
      <dsp:nvSpPr>
        <dsp:cNvPr id="0" name=""/>
        <dsp:cNvSpPr/>
      </dsp:nvSpPr>
      <dsp:spPr>
        <a:xfrm>
          <a:off x="857373" y="3318588"/>
          <a:ext cx="422762" cy="422762"/>
        </a:xfrm>
        <a:prstGeom prst="arc">
          <a:avLst>
            <a:gd name="adj1" fmla="val 13200000"/>
            <a:gd name="adj2" fmla="val 192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6638CF-A66F-47AF-97F6-1737F95D48BF}">
      <dsp:nvSpPr>
        <dsp:cNvPr id="0" name=""/>
        <dsp:cNvSpPr/>
      </dsp:nvSpPr>
      <dsp:spPr>
        <a:xfrm>
          <a:off x="857373" y="3318588"/>
          <a:ext cx="422762" cy="422762"/>
        </a:xfrm>
        <a:prstGeom prst="arc">
          <a:avLst>
            <a:gd name="adj1" fmla="val 2400000"/>
            <a:gd name="adj2" fmla="val 84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0C02F5-C106-4FEF-9900-3E9755192C55}">
      <dsp:nvSpPr>
        <dsp:cNvPr id="0" name=""/>
        <dsp:cNvSpPr/>
      </dsp:nvSpPr>
      <dsp:spPr>
        <a:xfrm>
          <a:off x="645991" y="3394685"/>
          <a:ext cx="845524" cy="27056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FF0000"/>
              </a:solidFill>
            </a:rPr>
            <a:t>Assess TOD</a:t>
          </a:r>
        </a:p>
      </dsp:txBody>
      <dsp:txXfrm>
        <a:off x="645991" y="3394685"/>
        <a:ext cx="845524" cy="270567"/>
      </dsp:txXfrm>
    </dsp:sp>
    <dsp:sp modelId="{42CFD4B3-88F4-494C-B9B0-77FDABA3011C}">
      <dsp:nvSpPr>
        <dsp:cNvPr id="0" name=""/>
        <dsp:cNvSpPr/>
      </dsp:nvSpPr>
      <dsp:spPr>
        <a:xfrm>
          <a:off x="2238225" y="1905693"/>
          <a:ext cx="854149" cy="1333574"/>
        </a:xfrm>
        <a:prstGeom prst="arc">
          <a:avLst>
            <a:gd name="adj1" fmla="val 13200000"/>
            <a:gd name="adj2" fmla="val 192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A1480D-2FA6-4D4C-8E10-C2AE25A3386D}">
      <dsp:nvSpPr>
        <dsp:cNvPr id="0" name=""/>
        <dsp:cNvSpPr/>
      </dsp:nvSpPr>
      <dsp:spPr>
        <a:xfrm>
          <a:off x="2238225" y="1905693"/>
          <a:ext cx="854149" cy="1333574"/>
        </a:xfrm>
        <a:prstGeom prst="arc">
          <a:avLst>
            <a:gd name="adj1" fmla="val 2400000"/>
            <a:gd name="adj2" fmla="val 84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C5F758-B1F4-440C-83F7-500C8857EAA1}">
      <dsp:nvSpPr>
        <dsp:cNvPr id="0" name=""/>
        <dsp:cNvSpPr/>
      </dsp:nvSpPr>
      <dsp:spPr>
        <a:xfrm>
          <a:off x="1811150" y="2145736"/>
          <a:ext cx="1708298" cy="85348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rgbClr val="00B050"/>
              </a:solidFill>
            </a:rPr>
            <a:t>Retinal </a:t>
          </a:r>
          <a:r>
            <a:rPr lang="en-US" sz="1600" b="0" kern="1200" dirty="0" err="1">
              <a:solidFill>
                <a:srgbClr val="00B050"/>
              </a:solidFill>
            </a:rPr>
            <a:t>haemorrhage</a:t>
          </a:r>
          <a:r>
            <a:rPr lang="en-US" sz="1600" b="0" kern="1200" dirty="0">
              <a:solidFill>
                <a:srgbClr val="00B050"/>
              </a:solidFill>
            </a:rPr>
            <a:t> or papilloedema</a:t>
          </a:r>
        </a:p>
        <a:p>
          <a:pPr marL="0" lvl="0" indent="0" algn="ctr" defTabSz="711200">
            <a:lnSpc>
              <a:spcPct val="90000"/>
            </a:lnSpc>
            <a:spcBef>
              <a:spcPct val="0"/>
            </a:spcBef>
            <a:spcAft>
              <a:spcPct val="35000"/>
            </a:spcAft>
            <a:buNone/>
          </a:pPr>
          <a:r>
            <a:rPr lang="en-US" sz="1200" kern="1200" dirty="0">
              <a:solidFill>
                <a:srgbClr val="00B050"/>
              </a:solidFill>
            </a:rPr>
            <a:t>(Accelerated or malignant  hypertension)</a:t>
          </a:r>
        </a:p>
      </dsp:txBody>
      <dsp:txXfrm>
        <a:off x="1811150" y="2145736"/>
        <a:ext cx="1708298" cy="853487"/>
      </dsp:txXfrm>
    </dsp:sp>
    <dsp:sp modelId="{D9B2CBC8-302F-49AD-9453-618657D4C4CC}">
      <dsp:nvSpPr>
        <dsp:cNvPr id="0" name=""/>
        <dsp:cNvSpPr/>
      </dsp:nvSpPr>
      <dsp:spPr>
        <a:xfrm>
          <a:off x="1955766" y="3619459"/>
          <a:ext cx="644167" cy="631915"/>
        </a:xfrm>
        <a:prstGeom prst="arc">
          <a:avLst>
            <a:gd name="adj1" fmla="val 13200000"/>
            <a:gd name="adj2" fmla="val 192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BBB7B2-18E9-4FE0-8FB1-90C5D9A7E6E7}">
      <dsp:nvSpPr>
        <dsp:cNvPr id="0" name=""/>
        <dsp:cNvSpPr/>
      </dsp:nvSpPr>
      <dsp:spPr>
        <a:xfrm>
          <a:off x="1955766" y="3619459"/>
          <a:ext cx="644167" cy="631915"/>
        </a:xfrm>
        <a:prstGeom prst="arc">
          <a:avLst>
            <a:gd name="adj1" fmla="val 2400000"/>
            <a:gd name="adj2" fmla="val 84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55D61E-6438-4BB1-8727-9000DF6553B3}">
      <dsp:nvSpPr>
        <dsp:cNvPr id="0" name=""/>
        <dsp:cNvSpPr/>
      </dsp:nvSpPr>
      <dsp:spPr>
        <a:xfrm>
          <a:off x="1633683" y="3733203"/>
          <a:ext cx="1288334" cy="40442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endParaRPr lang="en-US" sz="1400" kern="1200" dirty="0">
            <a:solidFill>
              <a:srgbClr val="00B050"/>
            </a:solidFill>
          </a:endParaRPr>
        </a:p>
      </dsp:txBody>
      <dsp:txXfrm>
        <a:off x="1633683" y="3733203"/>
        <a:ext cx="1288334" cy="404426"/>
      </dsp:txXfrm>
    </dsp:sp>
    <dsp:sp modelId="{A6474AC2-62D2-441A-A26C-45182CEF35FD}">
      <dsp:nvSpPr>
        <dsp:cNvPr id="0" name=""/>
        <dsp:cNvSpPr/>
      </dsp:nvSpPr>
      <dsp:spPr>
        <a:xfrm>
          <a:off x="6551369" y="1980675"/>
          <a:ext cx="942853" cy="1004732"/>
        </a:xfrm>
        <a:prstGeom prst="arc">
          <a:avLst>
            <a:gd name="adj1" fmla="val 13200000"/>
            <a:gd name="adj2" fmla="val 192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A12452-AFFE-4363-A356-E2EF7B90C9E0}">
      <dsp:nvSpPr>
        <dsp:cNvPr id="0" name=""/>
        <dsp:cNvSpPr/>
      </dsp:nvSpPr>
      <dsp:spPr>
        <a:xfrm>
          <a:off x="6551369" y="1980675"/>
          <a:ext cx="942853" cy="1004732"/>
        </a:xfrm>
        <a:prstGeom prst="arc">
          <a:avLst>
            <a:gd name="adj1" fmla="val 2400000"/>
            <a:gd name="adj2" fmla="val 84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B93DCE-A1E2-4562-BA99-20C117AC41E7}">
      <dsp:nvSpPr>
        <dsp:cNvPr id="0" name=""/>
        <dsp:cNvSpPr/>
      </dsp:nvSpPr>
      <dsp:spPr>
        <a:xfrm>
          <a:off x="6079943" y="2161527"/>
          <a:ext cx="1885706" cy="64302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rgbClr val="00B050"/>
              </a:solidFill>
            </a:rPr>
            <a:t>Life-threatening symptoms</a:t>
          </a:r>
        </a:p>
        <a:p>
          <a:pPr marL="0" lvl="0" indent="0" algn="ctr" defTabSz="711200">
            <a:lnSpc>
              <a:spcPct val="90000"/>
            </a:lnSpc>
            <a:spcBef>
              <a:spcPct val="0"/>
            </a:spcBef>
            <a:spcAft>
              <a:spcPct val="35000"/>
            </a:spcAft>
            <a:buNone/>
          </a:pPr>
          <a:r>
            <a:rPr lang="en-US" sz="1300" kern="1200" dirty="0">
              <a:solidFill>
                <a:srgbClr val="00B050"/>
              </a:solidFill>
            </a:rPr>
            <a:t>(confusion, chest pain, HF, AKI)</a:t>
          </a:r>
        </a:p>
      </dsp:txBody>
      <dsp:txXfrm>
        <a:off x="6079943" y="2161527"/>
        <a:ext cx="1885706" cy="643029"/>
      </dsp:txXfrm>
    </dsp:sp>
    <dsp:sp modelId="{DE9FC504-99A4-46A4-9425-D90DFC7A6F83}">
      <dsp:nvSpPr>
        <dsp:cNvPr id="0" name=""/>
        <dsp:cNvSpPr/>
      </dsp:nvSpPr>
      <dsp:spPr>
        <a:xfrm>
          <a:off x="6239667" y="3417270"/>
          <a:ext cx="723473" cy="716053"/>
        </a:xfrm>
        <a:prstGeom prst="arc">
          <a:avLst>
            <a:gd name="adj1" fmla="val 13200000"/>
            <a:gd name="adj2" fmla="val 192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7FCB8F-23CC-463C-885D-6ABAA5968B72}">
      <dsp:nvSpPr>
        <dsp:cNvPr id="0" name=""/>
        <dsp:cNvSpPr/>
      </dsp:nvSpPr>
      <dsp:spPr>
        <a:xfrm>
          <a:off x="6239667" y="3417270"/>
          <a:ext cx="723473" cy="716053"/>
        </a:xfrm>
        <a:prstGeom prst="arc">
          <a:avLst>
            <a:gd name="adj1" fmla="val 2400000"/>
            <a:gd name="adj2" fmla="val 84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B78E50-53D2-402F-B022-9674A563F5A2}">
      <dsp:nvSpPr>
        <dsp:cNvPr id="0" name=""/>
        <dsp:cNvSpPr/>
      </dsp:nvSpPr>
      <dsp:spPr>
        <a:xfrm>
          <a:off x="5877930" y="3546160"/>
          <a:ext cx="1446946" cy="45827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endParaRPr lang="en-US" sz="1400" kern="1200" dirty="0">
            <a:solidFill>
              <a:srgbClr val="00B050"/>
            </a:solidFill>
          </a:endParaRPr>
        </a:p>
      </dsp:txBody>
      <dsp:txXfrm>
        <a:off x="5877930" y="3546160"/>
        <a:ext cx="1446946" cy="458274"/>
      </dsp:txXfrm>
    </dsp:sp>
    <dsp:sp modelId="{1FBB80C2-6531-45B9-9FB7-0CB474565667}">
      <dsp:nvSpPr>
        <dsp:cNvPr id="0" name=""/>
        <dsp:cNvSpPr/>
      </dsp:nvSpPr>
      <dsp:spPr>
        <a:xfrm>
          <a:off x="4583459" y="1898820"/>
          <a:ext cx="870894" cy="1006618"/>
        </a:xfrm>
        <a:prstGeom prst="arc">
          <a:avLst>
            <a:gd name="adj1" fmla="val 13200000"/>
            <a:gd name="adj2" fmla="val 192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6CA9CC-CC0D-4640-9651-EC1CB0F8BEB9}">
      <dsp:nvSpPr>
        <dsp:cNvPr id="0" name=""/>
        <dsp:cNvSpPr/>
      </dsp:nvSpPr>
      <dsp:spPr>
        <a:xfrm>
          <a:off x="4583459" y="1898820"/>
          <a:ext cx="870894" cy="1006618"/>
        </a:xfrm>
        <a:prstGeom prst="arc">
          <a:avLst>
            <a:gd name="adj1" fmla="val 2400000"/>
            <a:gd name="adj2" fmla="val 84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A9B4DC-9937-41E1-B725-0189427CCB9D}">
      <dsp:nvSpPr>
        <dsp:cNvPr id="0" name=""/>
        <dsp:cNvSpPr/>
      </dsp:nvSpPr>
      <dsp:spPr>
        <a:xfrm>
          <a:off x="4148012" y="2080012"/>
          <a:ext cx="1741789" cy="64423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dirty="0">
              <a:solidFill>
                <a:srgbClr val="00B050"/>
              </a:solidFill>
            </a:rPr>
            <a:t>Suspected </a:t>
          </a:r>
          <a:r>
            <a:rPr lang="en-US" sz="1600" b="0" kern="1200" dirty="0" err="1">
              <a:solidFill>
                <a:srgbClr val="00B050"/>
              </a:solidFill>
            </a:rPr>
            <a:t>phaeo</a:t>
          </a:r>
          <a:endParaRPr lang="en-US" sz="1600" b="0" kern="1200" dirty="0">
            <a:solidFill>
              <a:srgbClr val="00B050"/>
            </a:solidFill>
          </a:endParaRPr>
        </a:p>
        <a:p>
          <a:pPr marL="0" lvl="0" indent="0" algn="ctr" defTabSz="711200">
            <a:lnSpc>
              <a:spcPct val="90000"/>
            </a:lnSpc>
            <a:spcBef>
              <a:spcPct val="0"/>
            </a:spcBef>
            <a:spcAft>
              <a:spcPct val="35000"/>
            </a:spcAft>
            <a:buNone/>
          </a:pPr>
          <a:r>
            <a:rPr lang="en-US" sz="1200" kern="1200" dirty="0">
              <a:solidFill>
                <a:srgbClr val="00B050"/>
              </a:solidFill>
            </a:rPr>
            <a:t>(headache, palpitations, pallor, sweating </a:t>
          </a:r>
          <a:r>
            <a:rPr lang="en-US" sz="1200" kern="1200" dirty="0" err="1">
              <a:solidFill>
                <a:srgbClr val="00B050"/>
              </a:solidFill>
            </a:rPr>
            <a:t>etc</a:t>
          </a:r>
          <a:r>
            <a:rPr lang="en-US" sz="1200" kern="1200" dirty="0">
              <a:solidFill>
                <a:srgbClr val="00B050"/>
              </a:solidFill>
            </a:rPr>
            <a:t>)</a:t>
          </a:r>
        </a:p>
      </dsp:txBody>
      <dsp:txXfrm>
        <a:off x="4148012" y="2080012"/>
        <a:ext cx="1741789" cy="644235"/>
      </dsp:txXfrm>
    </dsp:sp>
    <dsp:sp modelId="{39943010-2384-4AFB-86CC-004BFE1233E3}">
      <dsp:nvSpPr>
        <dsp:cNvPr id="0" name=""/>
        <dsp:cNvSpPr/>
      </dsp:nvSpPr>
      <dsp:spPr>
        <a:xfrm>
          <a:off x="5050550" y="3202731"/>
          <a:ext cx="684393" cy="624212"/>
        </a:xfrm>
        <a:prstGeom prst="arc">
          <a:avLst>
            <a:gd name="adj1" fmla="val 13200000"/>
            <a:gd name="adj2" fmla="val 192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11534D-EA14-4AE9-A866-28143CD6758E}">
      <dsp:nvSpPr>
        <dsp:cNvPr id="0" name=""/>
        <dsp:cNvSpPr/>
      </dsp:nvSpPr>
      <dsp:spPr>
        <a:xfrm>
          <a:off x="5050550" y="3202731"/>
          <a:ext cx="684393" cy="624212"/>
        </a:xfrm>
        <a:prstGeom prst="arc">
          <a:avLst>
            <a:gd name="adj1" fmla="val 2400000"/>
            <a:gd name="adj2" fmla="val 840000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C154C8-C1AF-4995-BE6C-9FBDBB9AB75C}">
      <dsp:nvSpPr>
        <dsp:cNvPr id="0" name=""/>
        <dsp:cNvSpPr/>
      </dsp:nvSpPr>
      <dsp:spPr>
        <a:xfrm>
          <a:off x="4708354" y="3315089"/>
          <a:ext cx="1368786" cy="39949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endParaRPr lang="en-US" sz="1400" kern="1200" dirty="0">
            <a:solidFill>
              <a:srgbClr val="00B050"/>
            </a:solidFill>
          </a:endParaRPr>
        </a:p>
      </dsp:txBody>
      <dsp:txXfrm>
        <a:off x="4708354" y="3315089"/>
        <a:ext cx="1368786" cy="399496"/>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0.05064</cdr:x>
      <cdr:y>0.51677</cdr:y>
    </cdr:from>
    <cdr:to>
      <cdr:x>0.98714</cdr:x>
      <cdr:y>0.51677</cdr:y>
    </cdr:to>
    <cdr:sp macro="" textlink="">
      <cdr:nvSpPr>
        <cdr:cNvPr id="1025" name="Straight Connector 2"/>
        <cdr:cNvSpPr>
          <a:spLocks xmlns:a="http://schemas.openxmlformats.org/drawingml/2006/main" noChangeShapeType="1"/>
        </cdr:cNvSpPr>
      </cdr:nvSpPr>
      <cdr:spPr bwMode="auto">
        <a:xfrm xmlns:a="http://schemas.openxmlformats.org/drawingml/2006/main">
          <a:off x="406450" y="2233860"/>
          <a:ext cx="7516723" cy="0"/>
        </a:xfrm>
        <a:prstGeom xmlns:a="http://schemas.openxmlformats.org/drawingml/2006/main" prst="line">
          <a:avLst/>
        </a:prstGeom>
        <a:noFill xmlns:a="http://schemas.openxmlformats.org/drawingml/2006/main"/>
        <a:ln xmlns:a="http://schemas.openxmlformats.org/drawingml/2006/main" w="25400">
          <a:solidFill>
            <a:srgbClr val="C0504D"/>
          </a:solidFill>
          <a:round/>
          <a:headEnd/>
          <a:tailEnd/>
        </a:ln>
        <a:effectLst xmlns:a="http://schemas.openxmlformats.org/drawingml/2006/main">
          <a:outerShdw blurRad="63500" dist="20000" dir="5400000" rotWithShape="0">
            <a:srgbClr val="000000">
              <a:alpha val="37999"/>
            </a:srgbClr>
          </a:outerShdw>
        </a:effectLst>
        <a:extLst xmlns:a="http://schemas.openxmlformats.org/drawingml/2006/main">
          <a:ext uri="{909E8E84-426E-40DD-AFC4-6F175D3DCCD1}">
            <a14:hiddenFill xmlns:a14="http://schemas.microsoft.com/office/drawing/2010/main">
              <a:noFill/>
            </a14:hiddenFill>
          </a:ext>
        </a:extLst>
      </cdr:spPr>
    </cdr:sp>
  </cdr:relSizeAnchor>
  <cdr:relSizeAnchor xmlns:cdr="http://schemas.openxmlformats.org/drawingml/2006/chartDrawing">
    <cdr:from>
      <cdr:x>0.05064</cdr:x>
      <cdr:y>0.78329</cdr:y>
    </cdr:from>
    <cdr:to>
      <cdr:x>0.98689</cdr:x>
      <cdr:y>0.79054</cdr:y>
    </cdr:to>
    <cdr:sp macro="" textlink="">
      <cdr:nvSpPr>
        <cdr:cNvPr id="1026" name="Straight Connector 4"/>
        <cdr:cNvSpPr>
          <a:spLocks xmlns:a="http://schemas.openxmlformats.org/drawingml/2006/main" noChangeShapeType="1"/>
        </cdr:cNvSpPr>
      </cdr:nvSpPr>
      <cdr:spPr bwMode="auto">
        <a:xfrm xmlns:a="http://schemas.openxmlformats.org/drawingml/2006/main">
          <a:off x="406450" y="3385988"/>
          <a:ext cx="7514717" cy="31340"/>
        </a:xfrm>
        <a:prstGeom xmlns:a="http://schemas.openxmlformats.org/drawingml/2006/main" prst="line">
          <a:avLst/>
        </a:prstGeom>
        <a:noFill xmlns:a="http://schemas.openxmlformats.org/drawingml/2006/main"/>
        <a:ln xmlns:a="http://schemas.openxmlformats.org/drawingml/2006/main" w="25400">
          <a:solidFill>
            <a:srgbClr val="C0504D"/>
          </a:solidFill>
          <a:round/>
          <a:headEnd/>
          <a:tailEnd/>
        </a:ln>
        <a:effectLst xmlns:a="http://schemas.openxmlformats.org/drawingml/2006/main">
          <a:outerShdw blurRad="63500" dist="20000" dir="5400000" rotWithShape="0">
            <a:srgbClr val="000000">
              <a:alpha val="37999"/>
            </a:srgbClr>
          </a:outerShdw>
        </a:effectLst>
        <a:extLst xmlns:a="http://schemas.openxmlformats.org/drawingml/2006/main">
          <a:ext uri="{909E8E84-426E-40DD-AFC4-6F175D3DCCD1}">
            <a14:hiddenFill xmlns:a14="http://schemas.microsoft.com/office/drawing/2010/main">
              <a:noFill/>
            </a14:hiddenFill>
          </a:ext>
        </a:extLst>
      </cdr:spPr>
    </cdr:sp>
  </cdr:relSizeAnchor>
  <cdr:relSizeAnchor xmlns:cdr="http://schemas.openxmlformats.org/drawingml/2006/chartDrawing">
    <cdr:from>
      <cdr:x>0.05846</cdr:x>
      <cdr:y>0.68522</cdr:y>
    </cdr:from>
    <cdr:to>
      <cdr:x>0.14393</cdr:x>
      <cdr:y>0.79157</cdr:y>
    </cdr:to>
    <cdr:sp macro="" textlink="">
      <cdr:nvSpPr>
        <cdr:cNvPr id="4" name="TextBox 3"/>
        <cdr:cNvSpPr txBox="1"/>
      </cdr:nvSpPr>
      <cdr:spPr>
        <a:xfrm xmlns:a="http://schemas.openxmlformats.org/drawingml/2006/main">
          <a:off x="487820" y="2221544"/>
          <a:ext cx="713156" cy="34479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000" b="1" dirty="0">
              <a:latin typeface="Calibri" pitchFamily="34" charset="0"/>
            </a:rPr>
            <a:t>A&amp;E</a:t>
          </a:r>
        </a:p>
        <a:p xmlns:a="http://schemas.openxmlformats.org/drawingml/2006/main">
          <a:r>
            <a:rPr lang="en-GB" sz="1000" dirty="0">
              <a:latin typeface="Calibri" pitchFamily="34" charset="0"/>
            </a:rPr>
            <a:t>headache</a:t>
          </a:r>
        </a:p>
      </cdr:txBody>
    </cdr:sp>
  </cdr:relSizeAnchor>
  <cdr:relSizeAnchor xmlns:cdr="http://schemas.openxmlformats.org/drawingml/2006/chartDrawing">
    <cdr:from>
      <cdr:x>0.30852</cdr:x>
      <cdr:y>0.81139</cdr:y>
    </cdr:from>
    <cdr:to>
      <cdr:x>0.44091</cdr:x>
      <cdr:y>0.86021</cdr:y>
    </cdr:to>
    <cdr:sp macro="" textlink="">
      <cdr:nvSpPr>
        <cdr:cNvPr id="5" name="TextBox 4"/>
        <cdr:cNvSpPr txBox="1"/>
      </cdr:nvSpPr>
      <cdr:spPr>
        <a:xfrm xmlns:a="http://schemas.openxmlformats.org/drawingml/2006/main">
          <a:off x="2574286" y="2630569"/>
          <a:ext cx="1104652" cy="1582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000" dirty="0">
              <a:latin typeface="Calibri" pitchFamily="34" charset="0"/>
            </a:rPr>
            <a:t>REF BP Clinic</a:t>
          </a:r>
        </a:p>
      </cdr:txBody>
    </cdr:sp>
  </cdr:relSizeAnchor>
  <cdr:relSizeAnchor xmlns:cdr="http://schemas.openxmlformats.org/drawingml/2006/chartDrawing">
    <cdr:from>
      <cdr:x>0.7842</cdr:x>
      <cdr:y>0.82625</cdr:y>
    </cdr:from>
    <cdr:to>
      <cdr:x>0.89001</cdr:x>
      <cdr:y>0.87479</cdr:y>
    </cdr:to>
    <cdr:sp macro="" textlink="">
      <cdr:nvSpPr>
        <cdr:cNvPr id="6" name="TextBox 1"/>
        <cdr:cNvSpPr txBox="1"/>
      </cdr:nvSpPr>
      <cdr:spPr>
        <a:xfrm xmlns:a="http://schemas.openxmlformats.org/drawingml/2006/main">
          <a:off x="6543340" y="2678767"/>
          <a:ext cx="882871" cy="15737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000" b="1" dirty="0">
              <a:latin typeface="Calibri" pitchFamily="34" charset="0"/>
            </a:rPr>
            <a:t>Admission</a:t>
          </a:r>
        </a:p>
      </cdr:txBody>
    </cdr:sp>
  </cdr:relSizeAnchor>
  <cdr:relSizeAnchor xmlns:cdr="http://schemas.openxmlformats.org/drawingml/2006/chartDrawing">
    <cdr:from>
      <cdr:x>0.11866</cdr:x>
      <cdr:y>0.62012</cdr:y>
    </cdr:from>
    <cdr:to>
      <cdr:x>0.20438</cdr:x>
      <cdr:y>0.72647</cdr:y>
    </cdr:to>
    <cdr:sp macro="" textlink="">
      <cdr:nvSpPr>
        <cdr:cNvPr id="7" name="TextBox 1"/>
        <cdr:cNvSpPr txBox="1"/>
      </cdr:nvSpPr>
      <cdr:spPr>
        <a:xfrm xmlns:a="http://schemas.openxmlformats.org/drawingml/2006/main">
          <a:off x="920274" y="2666579"/>
          <a:ext cx="690032" cy="45971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000" b="1" dirty="0">
              <a:latin typeface="Calibri" pitchFamily="34" charset="0"/>
            </a:rPr>
            <a:t>A&amp;E</a:t>
          </a:r>
        </a:p>
        <a:p xmlns:a="http://schemas.openxmlformats.org/drawingml/2006/main">
          <a:r>
            <a:rPr lang="en-GB" sz="1000" dirty="0">
              <a:latin typeface="Calibri" pitchFamily="34" charset="0"/>
            </a:rPr>
            <a:t>chest pain</a:t>
          </a:r>
        </a:p>
      </cdr:txBody>
    </cdr:sp>
  </cdr:relSizeAnchor>
  <cdr:relSizeAnchor xmlns:cdr="http://schemas.openxmlformats.org/drawingml/2006/chartDrawing">
    <cdr:from>
      <cdr:x>0.19336</cdr:x>
      <cdr:y>0.5699</cdr:y>
    </cdr:from>
    <cdr:to>
      <cdr:x>0.27833</cdr:x>
      <cdr:y>0.67649</cdr:y>
    </cdr:to>
    <cdr:sp macro="" textlink="">
      <cdr:nvSpPr>
        <cdr:cNvPr id="13" name="TextBox 1"/>
        <cdr:cNvSpPr txBox="1"/>
      </cdr:nvSpPr>
      <cdr:spPr>
        <a:xfrm xmlns:a="http://schemas.openxmlformats.org/drawingml/2006/main">
          <a:off x="1521916" y="2450555"/>
          <a:ext cx="690032" cy="45971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000" b="1" dirty="0">
              <a:latin typeface="Calibri" pitchFamily="34" charset="0"/>
            </a:rPr>
            <a:t>A&amp;E</a:t>
          </a:r>
        </a:p>
        <a:p xmlns:a="http://schemas.openxmlformats.org/drawingml/2006/main">
          <a:r>
            <a:rPr lang="en-GB" sz="1000" dirty="0">
              <a:latin typeface="Calibri" pitchFamily="34" charset="0"/>
            </a:rPr>
            <a:t>chest pain</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2946443" cy="496254"/>
          </a:xfrm>
          <a:prstGeom prst="rect">
            <a:avLst/>
          </a:prstGeom>
        </p:spPr>
        <p:txBody>
          <a:bodyPr vert="horz" lIns="90563" tIns="45282" rIns="90563" bIns="45282" rtlCol="0"/>
          <a:lstStyle>
            <a:lvl1pPr algn="l">
              <a:defRPr sz="1200"/>
            </a:lvl1pPr>
          </a:lstStyle>
          <a:p>
            <a:endParaRPr lang="en-GB"/>
          </a:p>
        </p:txBody>
      </p:sp>
      <p:sp>
        <p:nvSpPr>
          <p:cNvPr id="3" name="Date Placeholder 2"/>
          <p:cNvSpPr>
            <a:spLocks noGrp="1"/>
          </p:cNvSpPr>
          <p:nvPr>
            <p:ph type="dt" sz="quarter" idx="1"/>
          </p:nvPr>
        </p:nvSpPr>
        <p:spPr>
          <a:xfrm>
            <a:off x="3849664" y="2"/>
            <a:ext cx="2946443" cy="496254"/>
          </a:xfrm>
          <a:prstGeom prst="rect">
            <a:avLst/>
          </a:prstGeom>
        </p:spPr>
        <p:txBody>
          <a:bodyPr vert="horz" lIns="90563" tIns="45282" rIns="90563" bIns="45282" rtlCol="0"/>
          <a:lstStyle>
            <a:lvl1pPr algn="r">
              <a:defRPr sz="1200"/>
            </a:lvl1pPr>
          </a:lstStyle>
          <a:p>
            <a:fld id="{5775FB4D-F3A6-4149-87D9-5D7EB2CC2ECA}" type="datetimeFigureOut">
              <a:rPr lang="en-GB" smtClean="0"/>
              <a:t>19/04/2023</a:t>
            </a:fld>
            <a:endParaRPr lang="en-GB"/>
          </a:p>
        </p:txBody>
      </p:sp>
      <p:sp>
        <p:nvSpPr>
          <p:cNvPr id="4" name="Footer Placeholder 3"/>
          <p:cNvSpPr>
            <a:spLocks noGrp="1"/>
          </p:cNvSpPr>
          <p:nvPr>
            <p:ph type="ftr" sz="quarter" idx="2"/>
          </p:nvPr>
        </p:nvSpPr>
        <p:spPr>
          <a:xfrm>
            <a:off x="3" y="9428810"/>
            <a:ext cx="2946443" cy="496253"/>
          </a:xfrm>
          <a:prstGeom prst="rect">
            <a:avLst/>
          </a:prstGeom>
        </p:spPr>
        <p:txBody>
          <a:bodyPr vert="horz" lIns="90563" tIns="45282" rIns="90563" bIns="45282" rtlCol="0" anchor="b"/>
          <a:lstStyle>
            <a:lvl1pPr algn="l">
              <a:defRPr sz="1200"/>
            </a:lvl1pPr>
          </a:lstStyle>
          <a:p>
            <a:endParaRPr lang="en-GB"/>
          </a:p>
        </p:txBody>
      </p:sp>
      <p:sp>
        <p:nvSpPr>
          <p:cNvPr id="5" name="Slide Number Placeholder 4"/>
          <p:cNvSpPr>
            <a:spLocks noGrp="1"/>
          </p:cNvSpPr>
          <p:nvPr>
            <p:ph type="sldNum" sz="quarter" idx="3"/>
          </p:nvPr>
        </p:nvSpPr>
        <p:spPr>
          <a:xfrm>
            <a:off x="3849664" y="9428810"/>
            <a:ext cx="2946443" cy="496253"/>
          </a:xfrm>
          <a:prstGeom prst="rect">
            <a:avLst/>
          </a:prstGeom>
        </p:spPr>
        <p:txBody>
          <a:bodyPr vert="horz" lIns="90563" tIns="45282" rIns="90563" bIns="45282" rtlCol="0" anchor="b"/>
          <a:lstStyle>
            <a:lvl1pPr algn="r">
              <a:defRPr sz="1200"/>
            </a:lvl1pPr>
          </a:lstStyle>
          <a:p>
            <a:fld id="{AB789472-897A-4F72-8CD9-BB4C5F48E0F5}" type="slidenum">
              <a:rPr lang="en-GB" smtClean="0"/>
              <a:t>‹#›</a:t>
            </a:fld>
            <a:endParaRPr lang="en-GB"/>
          </a:p>
        </p:txBody>
      </p:sp>
    </p:spTree>
    <p:extLst>
      <p:ext uri="{BB962C8B-B14F-4D97-AF65-F5344CB8AC3E}">
        <p14:creationId xmlns:p14="http://schemas.microsoft.com/office/powerpoint/2010/main" val="235269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5553" tIns="47777" rIns="95553" bIns="47777" rtlCol="0"/>
          <a:lstStyle>
            <a:lvl1pPr algn="l">
              <a:defRPr sz="1300"/>
            </a:lvl1pPr>
          </a:lstStyle>
          <a:p>
            <a:endParaRPr lang="en-US"/>
          </a:p>
        </p:txBody>
      </p:sp>
      <p:sp>
        <p:nvSpPr>
          <p:cNvPr id="3" name="Date Placeholder 2"/>
          <p:cNvSpPr>
            <a:spLocks noGrp="1"/>
          </p:cNvSpPr>
          <p:nvPr>
            <p:ph type="dt" idx="1"/>
          </p:nvPr>
        </p:nvSpPr>
        <p:spPr>
          <a:xfrm>
            <a:off x="3850445" y="0"/>
            <a:ext cx="2945659" cy="496332"/>
          </a:xfrm>
          <a:prstGeom prst="rect">
            <a:avLst/>
          </a:prstGeom>
        </p:spPr>
        <p:txBody>
          <a:bodyPr vert="horz" lIns="95553" tIns="47777" rIns="95553" bIns="47777" rtlCol="0"/>
          <a:lstStyle>
            <a:lvl1pPr algn="r">
              <a:defRPr sz="1300"/>
            </a:lvl1pPr>
          </a:lstStyle>
          <a:p>
            <a:fld id="{2528358F-16C2-6147-98BD-96DD2515F139}" type="datetimeFigureOut">
              <a:rPr lang="en-US" smtClean="0"/>
              <a:t>4/19/23</a:t>
            </a:fld>
            <a:endParaRPr lang="en-US"/>
          </a:p>
        </p:txBody>
      </p:sp>
      <p:sp>
        <p:nvSpPr>
          <p:cNvPr id="4" name="Slide Image Placeholder 3"/>
          <p:cNvSpPr>
            <a:spLocks noGrp="1" noRot="1" noChangeAspect="1"/>
          </p:cNvSpPr>
          <p:nvPr>
            <p:ph type="sldImg" idx="2"/>
          </p:nvPr>
        </p:nvSpPr>
        <p:spPr>
          <a:xfrm>
            <a:off x="919163" y="744538"/>
            <a:ext cx="4960937" cy="3721100"/>
          </a:xfrm>
          <a:prstGeom prst="rect">
            <a:avLst/>
          </a:prstGeom>
          <a:noFill/>
          <a:ln w="12700">
            <a:solidFill>
              <a:prstClr val="black"/>
            </a:solidFill>
          </a:ln>
        </p:spPr>
        <p:txBody>
          <a:bodyPr vert="horz" lIns="95553" tIns="47777" rIns="95553" bIns="47777" rtlCol="0" anchor="ctr"/>
          <a:lstStyle/>
          <a:p>
            <a:endParaRPr lang="en-US"/>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5553" tIns="47777" rIns="95553" bIns="47777"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2" y="9428584"/>
            <a:ext cx="2945659" cy="496332"/>
          </a:xfrm>
          <a:prstGeom prst="rect">
            <a:avLst/>
          </a:prstGeom>
        </p:spPr>
        <p:txBody>
          <a:bodyPr vert="horz" lIns="95553" tIns="47777" rIns="95553" bIns="47777" rtlCol="0" anchor="b"/>
          <a:lstStyle>
            <a:lvl1pPr algn="l">
              <a:defRPr sz="1300"/>
            </a:lvl1pPr>
          </a:lstStyle>
          <a:p>
            <a:endParaRPr lang="en-US"/>
          </a:p>
        </p:txBody>
      </p:sp>
      <p:sp>
        <p:nvSpPr>
          <p:cNvPr id="7" name="Slide Number Placeholder 6"/>
          <p:cNvSpPr>
            <a:spLocks noGrp="1"/>
          </p:cNvSpPr>
          <p:nvPr>
            <p:ph type="sldNum" sz="quarter" idx="5"/>
          </p:nvPr>
        </p:nvSpPr>
        <p:spPr>
          <a:xfrm>
            <a:off x="3850445" y="9428584"/>
            <a:ext cx="2945659" cy="496332"/>
          </a:xfrm>
          <a:prstGeom prst="rect">
            <a:avLst/>
          </a:prstGeom>
        </p:spPr>
        <p:txBody>
          <a:bodyPr vert="horz" lIns="95553" tIns="47777" rIns="95553" bIns="47777" rtlCol="0" anchor="b"/>
          <a:lstStyle>
            <a:lvl1pPr algn="r">
              <a:defRPr sz="1300"/>
            </a:lvl1pPr>
          </a:lstStyle>
          <a:p>
            <a:fld id="{6E4B9EEA-D412-C940-961D-7D82C1A174AB}" type="slidenum">
              <a:rPr lang="en-US" smtClean="0"/>
              <a:t>‹#›</a:t>
            </a:fld>
            <a:endParaRPr lang="en-US"/>
          </a:p>
        </p:txBody>
      </p:sp>
    </p:spTree>
    <p:extLst>
      <p:ext uri="{BB962C8B-B14F-4D97-AF65-F5344CB8AC3E}">
        <p14:creationId xmlns:p14="http://schemas.microsoft.com/office/powerpoint/2010/main" val="13372800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bnf.nice.org.uk/treatment-summary/acute-porphyrias.html"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4B9EEA-D412-C940-961D-7D82C1A174AB}" type="slidenum">
              <a:rPr lang="en-US" smtClean="0"/>
              <a:t>1</a:t>
            </a:fld>
            <a:endParaRPr lang="en-US"/>
          </a:p>
        </p:txBody>
      </p:sp>
    </p:spTree>
    <p:extLst>
      <p:ext uri="{BB962C8B-B14F-4D97-AF65-F5344CB8AC3E}">
        <p14:creationId xmlns:p14="http://schemas.microsoft.com/office/powerpoint/2010/main" val="866616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23D24A6-D2C7-6842-8C10-C6565258AD98}" type="slidenum">
              <a:rPr lang="en-US" smtClean="0"/>
              <a:t>25</a:t>
            </a:fld>
            <a:endParaRPr lang="en-US"/>
          </a:p>
        </p:txBody>
      </p:sp>
    </p:spTree>
    <p:extLst>
      <p:ext uri="{BB962C8B-B14F-4D97-AF65-F5344CB8AC3E}">
        <p14:creationId xmlns:p14="http://schemas.microsoft.com/office/powerpoint/2010/main" val="1321504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5988" eaLnBrk="0" hangingPunct="0">
              <a:defRPr sz="2400">
                <a:solidFill>
                  <a:schemeClr val="tx1"/>
                </a:solidFill>
                <a:latin typeface="Arial" charset="0"/>
                <a:ea typeface="MS PGothic" charset="0"/>
                <a:cs typeface="MS PGothic" charset="0"/>
              </a:defRPr>
            </a:lvl1pPr>
            <a:lvl2pPr marL="742950" indent="-285750" defTabSz="915988" eaLnBrk="0" hangingPunct="0">
              <a:defRPr sz="2400">
                <a:solidFill>
                  <a:schemeClr val="tx1"/>
                </a:solidFill>
                <a:latin typeface="Arial" charset="0"/>
                <a:ea typeface="MS PGothic" charset="0"/>
                <a:cs typeface="MS PGothic" charset="0"/>
              </a:defRPr>
            </a:lvl2pPr>
            <a:lvl3pPr marL="1143000" indent="-228600" defTabSz="915988" eaLnBrk="0" hangingPunct="0">
              <a:defRPr sz="2400">
                <a:solidFill>
                  <a:schemeClr val="tx1"/>
                </a:solidFill>
                <a:latin typeface="Arial" charset="0"/>
                <a:ea typeface="MS PGothic" charset="0"/>
                <a:cs typeface="MS PGothic" charset="0"/>
              </a:defRPr>
            </a:lvl3pPr>
            <a:lvl4pPr marL="1600200" indent="-228600" defTabSz="915988" eaLnBrk="0" hangingPunct="0">
              <a:defRPr sz="2400">
                <a:solidFill>
                  <a:schemeClr val="tx1"/>
                </a:solidFill>
                <a:latin typeface="Arial" charset="0"/>
                <a:ea typeface="MS PGothic" charset="0"/>
                <a:cs typeface="MS PGothic" charset="0"/>
              </a:defRPr>
            </a:lvl4pPr>
            <a:lvl5pPr marL="2057400" indent="-228600" defTabSz="915988" eaLnBrk="0" hangingPunct="0">
              <a:defRPr sz="2400">
                <a:solidFill>
                  <a:schemeClr val="tx1"/>
                </a:solidFill>
                <a:latin typeface="Arial" charset="0"/>
                <a:ea typeface="MS PGothic" charset="0"/>
                <a:cs typeface="MS PGothic" charset="0"/>
              </a:defRPr>
            </a:lvl5pPr>
            <a:lvl6pPr marL="2514600" indent="-228600" defTabSz="915988"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915988"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915988"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915988"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fld id="{55D4D539-600F-7D47-B1AC-430DA0110F1E}" type="slidenum">
              <a:rPr lang="en-GB" sz="1200"/>
              <a:pPr eaLnBrk="1" hangingPunct="1"/>
              <a:t>26</a:t>
            </a:fld>
            <a:endParaRPr lang="en-GB" sz="1200"/>
          </a:p>
        </p:txBody>
      </p:sp>
      <p:sp>
        <p:nvSpPr>
          <p:cNvPr id="60418" name="Rectangle 2"/>
          <p:cNvSpPr>
            <a:spLocks noGrp="1" noRot="1" noChangeAspect="1" noChangeArrowheads="1" noTextEdit="1"/>
          </p:cNvSpPr>
          <p:nvPr>
            <p:ph type="sldImg"/>
          </p:nvPr>
        </p:nvSpPr>
        <p:spPr>
          <a:xfrm>
            <a:off x="919163" y="744538"/>
            <a:ext cx="4959350" cy="3721100"/>
          </a:xfrm>
          <a:ln/>
        </p:spPr>
      </p:sp>
      <p:sp>
        <p:nvSpPr>
          <p:cNvPr id="60419" name="Rectangle 3"/>
          <p:cNvSpPr>
            <a:spLocks noGrp="1" noChangeArrowheads="1"/>
          </p:cNvSpPr>
          <p:nvPr>
            <p:ph type="body" idx="1"/>
          </p:nvPr>
        </p:nvSpPr>
        <p:spPr>
          <a:xfrm>
            <a:off x="569913" y="4738689"/>
            <a:ext cx="5657850" cy="426085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a:ea typeface="MS PGothic" charset="0"/>
              </a:rPr>
              <a:t>Major clinical trials have demonstrated that patients typically needed treatment with multiple antihypertensive agents to get to, and stay at, BP goal.</a:t>
            </a:r>
          </a:p>
          <a:p>
            <a:pPr eaLnBrk="1" hangingPunct="1">
              <a:spcBef>
                <a:spcPct val="0"/>
              </a:spcBef>
            </a:pPr>
            <a:endParaRPr lang="en-US" dirty="0">
              <a:ea typeface="MS PGothic" charset="0"/>
            </a:endParaRPr>
          </a:p>
          <a:p>
            <a:pPr eaLnBrk="1" hangingPunct="1">
              <a:spcBef>
                <a:spcPct val="0"/>
              </a:spcBef>
            </a:pPr>
            <a:r>
              <a:rPr lang="en-US" dirty="0">
                <a:ea typeface="MS PGothic" charset="0"/>
              </a:rPr>
              <a:t>The number of antihypertensive agents required for BP control in many patients typically averages 2</a:t>
            </a:r>
            <a:r>
              <a:rPr lang="en-US" dirty="0">
                <a:ea typeface="MS PGothic" charset="0"/>
                <a:sym typeface="Symbol" charset="0"/>
              </a:rPr>
              <a:t></a:t>
            </a:r>
            <a:r>
              <a:rPr lang="en-US" dirty="0">
                <a:ea typeface="MS PGothic" charset="0"/>
              </a:rPr>
              <a:t>4, with co-morbid conditions (such as kidney disease or diabetes mellitus) imposing greater drug requirement.</a:t>
            </a:r>
            <a:r>
              <a:rPr lang="en-US" baseline="30000" dirty="0">
                <a:ea typeface="MS PGothic" charset="0"/>
              </a:rPr>
              <a:t>1</a:t>
            </a:r>
          </a:p>
          <a:p>
            <a:pPr eaLnBrk="1" hangingPunct="1">
              <a:spcBef>
                <a:spcPct val="0"/>
              </a:spcBef>
            </a:pPr>
            <a:endParaRPr lang="en-US" dirty="0">
              <a:ea typeface="MS PGothic" charset="0"/>
            </a:endParaRPr>
          </a:p>
          <a:p>
            <a:pPr eaLnBrk="1" hangingPunct="1">
              <a:spcBef>
                <a:spcPct val="0"/>
              </a:spcBef>
            </a:pPr>
            <a:r>
              <a:rPr lang="en-US" dirty="0">
                <a:ea typeface="MS PGothic" charset="0"/>
              </a:rPr>
              <a:t>For example, in the Hypertension Optimal Treatment (HOT) study, an average of 3.3 drugs were required to attain a diastolic BP goal of &lt;80 mmHg, and in the Anglo-Scandinavian Cardiac Outcomes Trial-Blood Pressure Lowering Arm (ASCOT-BPLA), most patients were taking at least two antihypertensive agents by the end of the trial.</a:t>
            </a:r>
            <a:r>
              <a:rPr lang="en-US" baseline="30000" dirty="0">
                <a:ea typeface="MS PGothic" charset="0"/>
              </a:rPr>
              <a:t>1,2</a:t>
            </a:r>
            <a:endParaRPr lang="en-US" baseline="30000" dirty="0">
              <a:ea typeface="MS PGothic" charset="0"/>
              <a:sym typeface="Symbol" charset="0"/>
            </a:endParaRPr>
          </a:p>
          <a:p>
            <a:pPr eaLnBrk="1" hangingPunct="1">
              <a:spcBef>
                <a:spcPct val="0"/>
              </a:spcBef>
            </a:pPr>
            <a:endParaRPr lang="en-US" baseline="30000" dirty="0">
              <a:ea typeface="MS PGothic" charset="0"/>
              <a:sym typeface="Symbol" charset="0"/>
            </a:endParaRPr>
          </a:p>
          <a:p>
            <a:pPr eaLnBrk="1" hangingPunct="1">
              <a:spcBef>
                <a:spcPct val="0"/>
              </a:spcBef>
            </a:pPr>
            <a:endParaRPr lang="en-US" dirty="0">
              <a:ea typeface="MS PGothic" charset="0"/>
            </a:endParaRPr>
          </a:p>
        </p:txBody>
      </p:sp>
    </p:spTree>
    <p:extLst>
      <p:ext uri="{BB962C8B-B14F-4D97-AF65-F5344CB8AC3E}">
        <p14:creationId xmlns:p14="http://schemas.microsoft.com/office/powerpoint/2010/main" val="14247892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23D24A6-D2C7-6842-8C10-C6565258AD98}" type="slidenum">
              <a:rPr lang="en-US" smtClean="0"/>
              <a:t>27</a:t>
            </a:fld>
            <a:endParaRPr lang="en-US"/>
          </a:p>
        </p:txBody>
      </p:sp>
    </p:spTree>
    <p:extLst>
      <p:ext uri="{BB962C8B-B14F-4D97-AF65-F5344CB8AC3E}">
        <p14:creationId xmlns:p14="http://schemas.microsoft.com/office/powerpoint/2010/main" val="3642768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23D24A6-D2C7-6842-8C10-C6565258AD98}" type="slidenum">
              <a:rPr lang="en-US" smtClean="0"/>
              <a:t>28</a:t>
            </a:fld>
            <a:endParaRPr lang="en-US"/>
          </a:p>
        </p:txBody>
      </p:sp>
    </p:spTree>
    <p:extLst>
      <p:ext uri="{BB962C8B-B14F-4D97-AF65-F5344CB8AC3E}">
        <p14:creationId xmlns:p14="http://schemas.microsoft.com/office/powerpoint/2010/main" val="2276535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23D24A6-D2C7-6842-8C10-C6565258AD98}" type="slidenum">
              <a:rPr lang="en-US" smtClean="0"/>
              <a:t>29</a:t>
            </a:fld>
            <a:endParaRPr lang="en-US"/>
          </a:p>
        </p:txBody>
      </p:sp>
    </p:spTree>
    <p:extLst>
      <p:ext uri="{BB962C8B-B14F-4D97-AF65-F5344CB8AC3E}">
        <p14:creationId xmlns:p14="http://schemas.microsoft.com/office/powerpoint/2010/main" val="2480538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576E81CB-20B3-2746-8BE6-C7FBD4CDCEC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ctangle 3">
            <a:extLst>
              <a:ext uri="{FF2B5EF4-FFF2-40B4-BE49-F238E27FC236}">
                <a16:creationId xmlns:a16="http://schemas.microsoft.com/office/drawing/2014/main" id="{9CAEE4BA-8407-9547-9D07-3780B053FF8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ndParaRPr>
          </a:p>
        </p:txBody>
      </p:sp>
    </p:spTree>
    <p:extLst>
      <p:ext uri="{BB962C8B-B14F-4D97-AF65-F5344CB8AC3E}">
        <p14:creationId xmlns:p14="http://schemas.microsoft.com/office/powerpoint/2010/main" val="3367505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2D70E1D9-36F8-9745-8B1B-8A7653C4178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Rectangle 3">
            <a:extLst>
              <a:ext uri="{FF2B5EF4-FFF2-40B4-BE49-F238E27FC236}">
                <a16:creationId xmlns:a16="http://schemas.microsoft.com/office/drawing/2014/main" id="{E194BB0A-5E81-9246-BEDD-9A01C6622A8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ndParaRPr>
          </a:p>
        </p:txBody>
      </p:sp>
    </p:spTree>
    <p:extLst>
      <p:ext uri="{BB962C8B-B14F-4D97-AF65-F5344CB8AC3E}">
        <p14:creationId xmlns:p14="http://schemas.microsoft.com/office/powerpoint/2010/main" val="30940335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919163" y="744538"/>
            <a:ext cx="4960937" cy="3721100"/>
          </a:xfrm>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1134967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919163" y="744538"/>
            <a:ext cx="4960937" cy="3721100"/>
          </a:xfrm>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Arial" panose="020B0604020202020204" pitchFamily="34" charset="0"/>
                <a:ea typeface="+mn-ea"/>
                <a:cs typeface="Arial" panose="020B0604020202020204" pitchFamily="34" charset="0"/>
              </a:rPr>
              <a:t>Clinical inertia was initially defined in 2001 by Phillips. </a:t>
            </a:r>
          </a:p>
          <a:p>
            <a:endParaRPr lang="en-US" sz="1400" kern="1200" dirty="0">
              <a:solidFill>
                <a:schemeClr val="tx1"/>
              </a:solidFill>
              <a:effectLst/>
              <a:latin typeface="Arial" panose="020B0604020202020204" pitchFamily="34" charset="0"/>
              <a:ea typeface="+mn-ea"/>
              <a:cs typeface="Arial" panose="020B0604020202020204" pitchFamily="34" charset="0"/>
            </a:endParaRPr>
          </a:p>
          <a:p>
            <a:r>
              <a:rPr lang="en-US" sz="1400" kern="1200" dirty="0">
                <a:solidFill>
                  <a:schemeClr val="tx1"/>
                </a:solidFill>
                <a:effectLst/>
                <a:latin typeface="Arial" panose="020B0604020202020204" pitchFamily="34" charset="0"/>
                <a:ea typeface="+mn-ea"/>
                <a:cs typeface="Arial" panose="020B0604020202020204" pitchFamily="34" charset="0"/>
              </a:rPr>
              <a:t>The term applies to the management of risk factors, when therapeutic targets are clearly defined and the benefits to reach those targets are well established. </a:t>
            </a:r>
          </a:p>
          <a:p>
            <a:endParaRPr lang="en-US" sz="1400" kern="1200" dirty="0">
              <a:solidFill>
                <a:schemeClr val="tx1"/>
              </a:solidFill>
              <a:effectLst/>
              <a:latin typeface="Arial" panose="020B0604020202020204" pitchFamily="34" charset="0"/>
              <a:ea typeface="+mn-ea"/>
              <a:cs typeface="Arial" panose="020B0604020202020204" pitchFamily="34" charset="0"/>
            </a:endParaRPr>
          </a:p>
          <a:p>
            <a:r>
              <a:rPr lang="en-US" sz="1400" kern="1200" dirty="0">
                <a:solidFill>
                  <a:schemeClr val="tx1"/>
                </a:solidFill>
                <a:effectLst/>
                <a:latin typeface="Arial" panose="020B0604020202020204" pitchFamily="34" charset="0"/>
                <a:ea typeface="+mn-ea"/>
                <a:cs typeface="Arial" panose="020B0604020202020204" pitchFamily="34" charset="0"/>
              </a:rPr>
              <a:t>Clinical inertia appears whenever the health-care provider does not initiate or intensify therapy appropriately when therapeutic goals are not reached.</a:t>
            </a:r>
            <a:endParaRPr lang="en-GB" sz="1400" kern="1200" dirty="0">
              <a:solidFill>
                <a:schemeClr val="tx1"/>
              </a:solidFill>
              <a:effectLst/>
              <a:latin typeface="Arial" panose="020B0604020202020204" pitchFamily="34" charset="0"/>
              <a:ea typeface="+mn-ea"/>
              <a:cs typeface="Arial" panose="020B0604020202020204" pitchFamily="34" charset="0"/>
            </a:endParaRPr>
          </a:p>
          <a:p>
            <a:endParaRPr lang="en-US" sz="1400" kern="1200" dirty="0">
              <a:solidFill>
                <a:schemeClr val="tx1"/>
              </a:solidFill>
              <a:effectLst/>
              <a:latin typeface="Arial" panose="020B0604020202020204" pitchFamily="34" charset="0"/>
              <a:ea typeface="+mn-ea"/>
              <a:cs typeface="Arial" panose="020B0604020202020204" pitchFamily="34" charset="0"/>
            </a:endParaRPr>
          </a:p>
          <a:p>
            <a:r>
              <a:rPr lang="en-US" sz="1400" kern="1200" dirty="0">
                <a:solidFill>
                  <a:schemeClr val="tx1"/>
                </a:solidFill>
                <a:effectLst/>
                <a:latin typeface="Arial" panose="020B0604020202020204" pitchFamily="34" charset="0"/>
                <a:ea typeface="+mn-ea"/>
                <a:cs typeface="Arial" panose="020B0604020202020204" pitchFamily="34" charset="0"/>
              </a:rPr>
              <a:t>With the exact same definition, </a:t>
            </a:r>
            <a:r>
              <a:rPr lang="en-US" sz="1400" kern="1200" dirty="0" err="1">
                <a:solidFill>
                  <a:schemeClr val="tx1"/>
                </a:solidFill>
                <a:effectLst/>
                <a:latin typeface="Arial" panose="020B0604020202020204" pitchFamily="34" charset="0"/>
                <a:ea typeface="+mn-ea"/>
                <a:cs typeface="Arial" panose="020B0604020202020204" pitchFamily="34" charset="0"/>
              </a:rPr>
              <a:t>Okonofua</a:t>
            </a:r>
            <a:r>
              <a:rPr lang="en-US" sz="1400" kern="1200" dirty="0">
                <a:solidFill>
                  <a:schemeClr val="tx1"/>
                </a:solidFill>
                <a:effectLst/>
                <a:latin typeface="Arial" panose="020B0604020202020204" pitchFamily="34" charset="0"/>
                <a:ea typeface="+mn-ea"/>
                <a:cs typeface="Arial" panose="020B0604020202020204" pitchFamily="34" charset="0"/>
              </a:rPr>
              <a:t> et al. introduced the terms “therapeutic inertia” in 2006. </a:t>
            </a:r>
            <a:endParaRPr lang="en-GB" sz="1400" kern="1200" dirty="0">
              <a:solidFill>
                <a:schemeClr val="tx1"/>
              </a:solidFill>
              <a:effectLst/>
              <a:latin typeface="Arial" panose="020B0604020202020204" pitchFamily="34" charset="0"/>
              <a:ea typeface="+mn-ea"/>
              <a:cs typeface="Arial" panose="020B0604020202020204" pitchFamily="34" charset="0"/>
            </a:endParaRPr>
          </a:p>
          <a:p>
            <a:endParaRPr lang="en-US" sz="1400" kern="1200" dirty="0">
              <a:solidFill>
                <a:schemeClr val="tx1"/>
              </a:solidFill>
              <a:effectLst/>
              <a:latin typeface="Arial" panose="020B0604020202020204" pitchFamily="34" charset="0"/>
              <a:ea typeface="+mn-ea"/>
              <a:cs typeface="Arial" panose="020B0604020202020204" pitchFamily="34" charset="0"/>
            </a:endParaRPr>
          </a:p>
          <a:p>
            <a:r>
              <a:rPr lang="en-US" sz="1400" kern="1200" dirty="0">
                <a:solidFill>
                  <a:schemeClr val="tx1"/>
                </a:solidFill>
                <a:effectLst/>
                <a:latin typeface="Arial" panose="020B0604020202020204" pitchFamily="34" charset="0"/>
                <a:ea typeface="+mn-ea"/>
                <a:cs typeface="Arial" panose="020B0604020202020204" pitchFamily="34" charset="0"/>
              </a:rPr>
              <a:t>Other terms have since been used to describe this fact. However, the recent use of these terms is imprecise, and conceptual models in theory and evidence have been proposed, as I shall describe soon.</a:t>
            </a:r>
            <a:endParaRPr lang="en-GB" sz="1400" kern="1200" dirty="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5"/>
          </p:nvPr>
        </p:nvSpPr>
        <p:spPr/>
        <p:txBody>
          <a:bodyPr/>
          <a:lstStyle/>
          <a:p>
            <a:fld id="{6E4B9EEA-D412-C940-961D-7D82C1A174AB}" type="slidenum">
              <a:rPr lang="en-US" smtClean="0"/>
              <a:t>36</a:t>
            </a:fld>
            <a:endParaRPr lang="en-US"/>
          </a:p>
        </p:txBody>
      </p:sp>
    </p:spTree>
    <p:extLst>
      <p:ext uri="{BB962C8B-B14F-4D97-AF65-F5344CB8AC3E}">
        <p14:creationId xmlns:p14="http://schemas.microsoft.com/office/powerpoint/2010/main" val="1031343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4B9EEA-D412-C940-961D-7D82C1A174AB}" type="slidenum">
              <a:rPr lang="en-US" smtClean="0"/>
              <a:t>2</a:t>
            </a:fld>
            <a:endParaRPr lang="en-US"/>
          </a:p>
        </p:txBody>
      </p:sp>
    </p:spTree>
    <p:extLst>
      <p:ext uri="{BB962C8B-B14F-4D97-AF65-F5344CB8AC3E}">
        <p14:creationId xmlns:p14="http://schemas.microsoft.com/office/powerpoint/2010/main" val="24786510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kern="1200" dirty="0">
                <a:solidFill>
                  <a:schemeClr val="tx1"/>
                </a:solidFill>
                <a:effectLst/>
                <a:latin typeface="Arial" panose="020B0604020202020204" pitchFamily="34" charset="0"/>
                <a:ea typeface="+mn-ea"/>
                <a:cs typeface="Arial" panose="020B0604020202020204" pitchFamily="34" charset="0"/>
              </a:rPr>
              <a:t>In a prospective study carried out in 125,635 patients (40-85 </a:t>
            </a:r>
            <a:r>
              <a:rPr lang="en-GB" sz="1400" kern="1200" dirty="0" err="1">
                <a:solidFill>
                  <a:schemeClr val="tx1"/>
                </a:solidFill>
                <a:effectLst/>
                <a:latin typeface="Arial" panose="020B0604020202020204" pitchFamily="34" charset="0"/>
                <a:ea typeface="+mn-ea"/>
                <a:cs typeface="Arial" panose="020B0604020202020204" pitchFamily="34" charset="0"/>
              </a:rPr>
              <a:t>yrs</a:t>
            </a:r>
            <a:r>
              <a:rPr lang="en-GB" sz="1400" kern="1200" dirty="0">
                <a:solidFill>
                  <a:schemeClr val="tx1"/>
                </a:solidFill>
                <a:effectLst/>
                <a:latin typeface="Arial" panose="020B0604020202020204" pitchFamily="34" charset="0"/>
                <a:ea typeface="+mn-ea"/>
                <a:cs typeface="Arial" panose="020B0604020202020204" pitchFamily="34" charset="0"/>
              </a:rPr>
              <a:t>) in Northern Italy, therapeutic inertia as a contributor to failure to achieve BP control in hypertension was studied by comparing the proportion of BP control and the risk of death in two groups, one that started treatment with one drug (n=100,982) and one in whom a 2-drug fixed-dose or free combination was used (n=24,653). Follow-up was up to 3 years. </a:t>
            </a:r>
          </a:p>
          <a:p>
            <a:endParaRPr lang="en-GB" sz="1400" kern="1200" dirty="0">
              <a:solidFill>
                <a:schemeClr val="tx1"/>
              </a:solidFill>
              <a:effectLst/>
              <a:latin typeface="Arial" panose="020B0604020202020204" pitchFamily="34" charset="0"/>
              <a:ea typeface="+mn-ea"/>
              <a:cs typeface="Arial" panose="020B0604020202020204" pitchFamily="34" charset="0"/>
            </a:endParaRPr>
          </a:p>
          <a:p>
            <a:r>
              <a:rPr lang="en-GB" sz="1400" kern="1200" dirty="0">
                <a:solidFill>
                  <a:schemeClr val="tx1"/>
                </a:solidFill>
                <a:effectLst/>
                <a:latin typeface="Arial" panose="020B0604020202020204" pitchFamily="34" charset="0"/>
                <a:ea typeface="+mn-ea"/>
                <a:cs typeface="Arial" panose="020B0604020202020204" pitchFamily="34" charset="0"/>
              </a:rPr>
              <a:t>Patients on initial combination therapy showed a significant and marked increase in the propensity of being on combination treatment than patients under initial monotherapy, when allowing for confounders (</a:t>
            </a:r>
            <a:r>
              <a:rPr lang="en-GB" sz="1400" b="1" kern="1200" dirty="0">
                <a:solidFill>
                  <a:schemeClr val="tx1"/>
                </a:solidFill>
                <a:effectLst/>
                <a:latin typeface="Arial" panose="020B0604020202020204" pitchFamily="34" charset="0"/>
                <a:ea typeface="+mn-ea"/>
                <a:cs typeface="Arial" panose="020B0604020202020204" pitchFamily="34" charset="0"/>
              </a:rPr>
              <a:t>left</a:t>
            </a:r>
            <a:r>
              <a:rPr lang="en-GB" sz="1400" kern="1200" dirty="0">
                <a:solidFill>
                  <a:schemeClr val="tx1"/>
                </a:solidFill>
                <a:effectLst/>
                <a:latin typeface="Arial" panose="020B0604020202020204" pitchFamily="34" charset="0"/>
                <a:ea typeface="+mn-ea"/>
                <a:cs typeface="Arial" panose="020B0604020202020204" pitchFamily="34" charset="0"/>
              </a:rPr>
              <a:t>). </a:t>
            </a:r>
          </a:p>
          <a:p>
            <a:endParaRPr lang="en-GB" sz="1400" kern="1200" dirty="0">
              <a:solidFill>
                <a:schemeClr val="tx1"/>
              </a:solidFill>
              <a:effectLst/>
              <a:latin typeface="Arial" panose="020B0604020202020204" pitchFamily="34" charset="0"/>
              <a:ea typeface="+mn-ea"/>
              <a:cs typeface="Arial" panose="020B0604020202020204" pitchFamily="34" charset="0"/>
            </a:endParaRPr>
          </a:p>
          <a:p>
            <a:r>
              <a:rPr lang="en-GB" sz="1400" kern="1200" dirty="0">
                <a:solidFill>
                  <a:schemeClr val="tx1"/>
                </a:solidFill>
                <a:effectLst/>
                <a:latin typeface="Arial" panose="020B0604020202020204" pitchFamily="34" charset="0"/>
                <a:ea typeface="+mn-ea"/>
                <a:cs typeface="Arial" panose="020B0604020202020204" pitchFamily="34" charset="0"/>
              </a:rPr>
              <a:t>Compared to patients with initial monotherapy (</a:t>
            </a:r>
            <a:r>
              <a:rPr lang="en-GB" sz="1400" b="1" kern="1200" dirty="0">
                <a:solidFill>
                  <a:schemeClr val="tx1"/>
                </a:solidFill>
                <a:effectLst/>
                <a:latin typeface="Arial" panose="020B0604020202020204" pitchFamily="34" charset="0"/>
                <a:ea typeface="+mn-ea"/>
                <a:cs typeface="Arial" panose="020B0604020202020204" pitchFamily="34" charset="0"/>
              </a:rPr>
              <a:t>right</a:t>
            </a:r>
            <a:r>
              <a:rPr lang="en-GB" sz="1400" kern="1200" dirty="0">
                <a:solidFill>
                  <a:schemeClr val="tx1"/>
                </a:solidFill>
                <a:effectLst/>
                <a:latin typeface="Arial" panose="020B0604020202020204" pitchFamily="34" charset="0"/>
                <a:ea typeface="+mn-ea"/>
                <a:cs typeface="Arial" panose="020B0604020202020204" pitchFamily="34" charset="0"/>
              </a:rPr>
              <a:t>), patients prescribed an initial fixed-dose 2-drug combination (n=19 627) displayed a significant reduction in the risk of hospitalization for all considered outcomes. The risk reduction was largest for heart failure and smallest for cerebrovascular events, but for all events it was statistically significant.</a:t>
            </a:r>
          </a:p>
          <a:p>
            <a:r>
              <a:rPr lang="en-GB" sz="1200" kern="1200" dirty="0">
                <a:solidFill>
                  <a:schemeClr val="tx1"/>
                </a:solidFill>
                <a:effectLst/>
                <a:latin typeface="+mn-lt"/>
                <a:ea typeface="+mn-ea"/>
                <a:cs typeface="+mn-cs"/>
              </a:rPr>
              <a:t> </a:t>
            </a:r>
          </a:p>
          <a:p>
            <a:endParaRPr lang="en-GB"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6E4B9EEA-D412-C940-961D-7D82C1A174AB}" type="slidenum">
              <a:rPr lang="en-US" smtClean="0"/>
              <a:t>37</a:t>
            </a:fld>
            <a:endParaRPr lang="en-US"/>
          </a:p>
        </p:txBody>
      </p:sp>
    </p:spTree>
    <p:extLst>
      <p:ext uri="{BB962C8B-B14F-4D97-AF65-F5344CB8AC3E}">
        <p14:creationId xmlns:p14="http://schemas.microsoft.com/office/powerpoint/2010/main" val="37372944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23D24A6-D2C7-6842-8C10-C6565258AD98}" type="slidenum">
              <a:rPr lang="en-US" smtClean="0"/>
              <a:t>39</a:t>
            </a:fld>
            <a:endParaRPr lang="en-US"/>
          </a:p>
        </p:txBody>
      </p:sp>
    </p:spTree>
    <p:extLst>
      <p:ext uri="{BB962C8B-B14F-4D97-AF65-F5344CB8AC3E}">
        <p14:creationId xmlns:p14="http://schemas.microsoft.com/office/powerpoint/2010/main" val="2182901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D37370E-5243-46D0-84F3-1DB7ACC163C0}" type="slidenum">
              <a:rPr lang="en-US" altLang="en-US"/>
              <a:pPr/>
              <a:t>40</a:t>
            </a:fld>
            <a:endParaRPr lang="en-US" altLang="en-US"/>
          </a:p>
        </p:txBody>
      </p:sp>
      <p:sp>
        <p:nvSpPr>
          <p:cNvPr id="10241" name="Rectangle 1"/>
          <p:cNvSpPr txBox="1">
            <a:spLocks noGrp="1" noRot="1" noChangeAspect="1" noChangeArrowheads="1"/>
          </p:cNvSpPr>
          <p:nvPr>
            <p:ph type="sldImg"/>
          </p:nvPr>
        </p:nvSpPr>
        <p:spPr bwMode="auto">
          <a:xfrm>
            <a:off x="1122363" y="828675"/>
            <a:ext cx="5459412" cy="40957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2" name="Text Box 2"/>
          <p:cNvSpPr txBox="1">
            <a:spLocks noGrp="1" noChangeArrowheads="1"/>
          </p:cNvSpPr>
          <p:nvPr>
            <p:ph type="body" idx="1"/>
          </p:nvPr>
        </p:nvSpPr>
        <p:spPr bwMode="auto">
          <a:xfrm>
            <a:off x="771032" y="5185635"/>
            <a:ext cx="6161967" cy="175784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7938" rIns="0" bIns="0"/>
          <a:lstStyle/>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r>
              <a:rPr lang="en-US" altLang="en-US" sz="900" dirty="0">
                <a:latin typeface="arial" panose="020B0604020202020204" pitchFamily="34" charset="0"/>
                <a:ea typeface="IPAMincho" charset="0"/>
                <a:cs typeface="IPAMincho" charset="0"/>
              </a:rPr>
              <a:t>Home systolic and diastolic blood pressures comparing spironolactone with each of the other cycles</a:t>
            </a: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US" altLang="en-US" sz="2000" dirty="0">
              <a:latin typeface="arial" panose="020B0604020202020204" pitchFamily="34" charset="0"/>
              <a:ea typeface="IPAMincho" charset="0"/>
              <a:cs typeface="IPAMincho" charset="0"/>
            </a:endParaRP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r>
              <a:rPr lang="en-US" altLang="en-US" sz="900" dirty="0">
                <a:latin typeface="arial" panose="020B0604020202020204" pitchFamily="34" charset="0"/>
                <a:ea typeface="IPAMincho" charset="0"/>
                <a:cs typeface="IPAMincho" charset="0"/>
              </a:rPr>
              <a:t>The top and bottom of each column represents the unadjusted home systolic and diastolic blood pressures, respectively, averaged across the mid-cycle (low-dose) and end-of-cycle (high-dose) visits (6 weeks and 12 weeks) in which patients received the drug. Error bars represent 95% CI. Comparisons are as described under methods for the primary endpoint.</a:t>
            </a: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US" altLang="en-US" sz="2000" dirty="0">
              <a:latin typeface="arial" panose="020B0604020202020204" pitchFamily="34" charset="0"/>
              <a:ea typeface="IPAMincho" charset="0"/>
              <a:cs typeface="IPAMincho" charset="0"/>
            </a:endParaRP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US" altLang="en-US" sz="2000" dirty="0">
              <a:latin typeface="arial" panose="020B0604020202020204" pitchFamily="34" charset="0"/>
              <a:ea typeface="IPAMincho" charset="0"/>
              <a:cs typeface="IPAMincho" charset="0"/>
            </a:endParaRP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US" altLang="en-US" sz="900" dirty="0">
              <a:latin typeface="arial" panose="020B0604020202020204" pitchFamily="34" charset="0"/>
              <a:ea typeface="IPAMincho" charset="0"/>
              <a:cs typeface="IPAMincho" charset="0"/>
            </a:endParaRPr>
          </a:p>
        </p:txBody>
      </p:sp>
    </p:spTree>
    <p:extLst>
      <p:ext uri="{BB962C8B-B14F-4D97-AF65-F5344CB8AC3E}">
        <p14:creationId xmlns:p14="http://schemas.microsoft.com/office/powerpoint/2010/main" val="35416428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BNF Indications and dose</a:t>
            </a:r>
          </a:p>
          <a:p>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Moderate to severe hypertension (adjunct)</a:t>
            </a:r>
          </a:p>
          <a:p>
            <a:r>
              <a:rPr lang="en-GB" dirty="0">
                <a:effectLst/>
              </a:rPr>
              <a:t>By mouth</a:t>
            </a:r>
          </a:p>
          <a:p>
            <a:r>
              <a:rPr lang="en-GB" b="1" dirty="0">
                <a:effectLst/>
              </a:rPr>
              <a:t>For Adult</a:t>
            </a:r>
            <a:br>
              <a:rPr lang="en-GB" dirty="0">
                <a:effectLst/>
              </a:rPr>
            </a:br>
            <a:r>
              <a:rPr lang="en-GB" dirty="0">
                <a:effectLst/>
              </a:rPr>
              <a:t>Initially 25 mg twice daily, increased if necessary up to 50 mg twice daily.</a:t>
            </a:r>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Heart failure (with long acting nitrate) (initiated in hospital or under specialist supervision)</a:t>
            </a:r>
          </a:p>
          <a:p>
            <a:r>
              <a:rPr lang="en-GB" dirty="0">
                <a:effectLst/>
              </a:rPr>
              <a:t>By mouth</a:t>
            </a:r>
            <a:endParaRPr lang="en-GB" b="1" dirty="0">
              <a:effectLst/>
            </a:endParaRPr>
          </a:p>
          <a:p>
            <a:r>
              <a:rPr lang="en-GB" b="1" dirty="0">
                <a:effectLst/>
              </a:rPr>
              <a:t>For Adult</a:t>
            </a:r>
            <a:br>
              <a:rPr lang="en-GB" dirty="0">
                <a:effectLst/>
              </a:rPr>
            </a:br>
            <a:r>
              <a:rPr lang="en-GB" dirty="0">
                <a:effectLst/>
              </a:rPr>
              <a:t>Initially 25 mg 3–4 times a day, subsequent doses to be increased every 2 days if necessary; usual maintenance 50–75 mg 4 times a day.</a:t>
            </a:r>
          </a:p>
          <a:p>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Hypertensive emergencies (including during pregnancy),</a:t>
            </a:r>
            <a:br>
              <a:rPr lang="en-GB" sz="1200" b="1" kern="1200" dirty="0">
                <a:solidFill>
                  <a:schemeClr val="tx1"/>
                </a:solidFill>
                <a:effectLst/>
                <a:latin typeface="+mn-lt"/>
                <a:ea typeface="+mn-ea"/>
                <a:cs typeface="+mn-cs"/>
              </a:rPr>
            </a:br>
            <a:r>
              <a:rPr lang="en-GB" sz="1200" b="1" kern="1200" dirty="0">
                <a:solidFill>
                  <a:schemeClr val="tx1"/>
                </a:solidFill>
                <a:effectLst/>
                <a:latin typeface="+mn-lt"/>
                <a:ea typeface="+mn-ea"/>
                <a:cs typeface="+mn-cs"/>
              </a:rPr>
              <a:t>Hypertension with renal complications</a:t>
            </a:r>
          </a:p>
          <a:p>
            <a:r>
              <a:rPr lang="en-GB" dirty="0">
                <a:effectLst/>
              </a:rPr>
              <a:t>By intravenous infusion</a:t>
            </a:r>
          </a:p>
          <a:p>
            <a:r>
              <a:rPr lang="en-GB" b="1" dirty="0">
                <a:effectLst/>
              </a:rPr>
              <a:t>For Adult</a:t>
            </a:r>
            <a:br>
              <a:rPr lang="en-GB" dirty="0">
                <a:effectLst/>
              </a:rPr>
            </a:br>
            <a:r>
              <a:rPr lang="en-GB" dirty="0">
                <a:effectLst/>
              </a:rPr>
              <a:t>Initially 200–300 micrograms/minute; usual maintenance 50–150 micrograms/minute.</a:t>
            </a:r>
          </a:p>
          <a:p>
            <a:r>
              <a:rPr lang="en-GB" dirty="0">
                <a:effectLst/>
              </a:rPr>
              <a:t>By slow intravenous injection</a:t>
            </a:r>
          </a:p>
          <a:p>
            <a:r>
              <a:rPr lang="en-GB" b="1" dirty="0">
                <a:effectLst/>
              </a:rPr>
              <a:t>For Adult</a:t>
            </a:r>
            <a:br>
              <a:rPr lang="en-GB" dirty="0">
                <a:effectLst/>
              </a:rPr>
            </a:br>
            <a:r>
              <a:rPr lang="en-GB" dirty="0">
                <a:effectLst/>
              </a:rPr>
              <a:t>5–10 mg, to be diluted with 10 mL sodium chloride 0.9%; dose may be repeated after 20–30 minutes.</a:t>
            </a:r>
          </a:p>
          <a:p>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Contra-indications</a:t>
            </a:r>
          </a:p>
          <a:p>
            <a:r>
              <a:rPr lang="en-GB" sz="1200" u="none" strike="noStrike" kern="1200" dirty="0">
                <a:solidFill>
                  <a:schemeClr val="tx1"/>
                </a:solidFill>
                <a:effectLst/>
                <a:latin typeface="+mn-lt"/>
                <a:ea typeface="+mn-ea"/>
                <a:cs typeface="+mn-cs"/>
                <a:hlinkClick r:id="rId3"/>
              </a:rPr>
              <a:t>Acute porphyrias</a:t>
            </a:r>
            <a:r>
              <a:rPr lang="en-GB" dirty="0">
                <a:effectLst/>
              </a:rPr>
              <a:t> ; </a:t>
            </a:r>
            <a:r>
              <a:rPr lang="en-GB" dirty="0" err="1">
                <a:effectLst/>
              </a:rPr>
              <a:t>cor</a:t>
            </a:r>
            <a:r>
              <a:rPr lang="en-GB" dirty="0">
                <a:effectLst/>
              </a:rPr>
              <a:t> pulmonale; dissecting aortic aneurysm; high output heart failure; idiopathic systemic lupus erythematosus; myocardial insufficiency due to mechanical obstruction; severe tachycardia</a:t>
            </a:r>
          </a:p>
          <a:p>
            <a:r>
              <a:rPr lang="en-GB" sz="1200" b="1" kern="1200" dirty="0">
                <a:solidFill>
                  <a:schemeClr val="tx1"/>
                </a:solidFill>
                <a:effectLst/>
                <a:latin typeface="+mn-lt"/>
                <a:ea typeface="+mn-ea"/>
                <a:cs typeface="+mn-cs"/>
              </a:rPr>
              <a:t>Cautions</a:t>
            </a:r>
          </a:p>
          <a:p>
            <a:r>
              <a:rPr lang="en-GB" dirty="0">
                <a:effectLst/>
              </a:rPr>
              <a:t>Cerebrovascular disease; coronary artery disease (may provoke angina, avoid after myocardial infarction until stabilised); occasionally blood pressure reduction too rapid even with low parenteral doses</a:t>
            </a:r>
          </a:p>
          <a:p>
            <a:r>
              <a:rPr lang="en-GB" sz="1200" b="1" i="0" kern="1200" dirty="0">
                <a:solidFill>
                  <a:schemeClr val="tx1"/>
                </a:solidFill>
                <a:effectLst/>
                <a:latin typeface="+mn-lt"/>
                <a:ea typeface="+mn-ea"/>
                <a:cs typeface="+mn-cs"/>
              </a:rPr>
              <a:t>Side-effects</a:t>
            </a:r>
          </a:p>
          <a:p>
            <a:r>
              <a:rPr lang="en-GB" sz="1200" b="1" i="0" kern="1200" dirty="0">
                <a:solidFill>
                  <a:schemeClr val="tx1"/>
                </a:solidFill>
                <a:effectLst/>
                <a:latin typeface="+mn-lt"/>
                <a:ea typeface="+mn-ea"/>
                <a:cs typeface="+mn-cs"/>
              </a:rPr>
              <a:t>Common or very common</a:t>
            </a:r>
          </a:p>
          <a:p>
            <a:r>
              <a:rPr lang="en-GB" sz="1200" b="0" i="0" kern="1200" dirty="0">
                <a:solidFill>
                  <a:schemeClr val="tx1"/>
                </a:solidFill>
                <a:effectLst/>
                <a:latin typeface="+mn-lt"/>
                <a:ea typeface="+mn-ea"/>
                <a:cs typeface="+mn-cs"/>
              </a:rPr>
              <a:t>Angina pectoris; diarrhoea; dizziness; flushing; gastrointestinal disorders; headache; hypotension; joint disorders; lupus-like syndrome (after long-term therapy with over 100 mg daily (or less in women and in slow acetylator individuals)); myalgia; nasal congestion; nausea; palpitations; tachycardia; vomiting</a:t>
            </a:r>
          </a:p>
          <a:p>
            <a:r>
              <a:rPr lang="en-GB" sz="1200" b="1" i="0" kern="1200" dirty="0">
                <a:solidFill>
                  <a:schemeClr val="tx1"/>
                </a:solidFill>
                <a:effectLst/>
                <a:latin typeface="+mn-lt"/>
                <a:ea typeface="+mn-ea"/>
                <a:cs typeface="+mn-cs"/>
              </a:rPr>
              <a:t>Rare or very rare</a:t>
            </a:r>
          </a:p>
          <a:p>
            <a:r>
              <a:rPr lang="en-GB" sz="1200" b="0" i="0" kern="1200" dirty="0">
                <a:solidFill>
                  <a:schemeClr val="tx1"/>
                </a:solidFill>
                <a:effectLst/>
                <a:latin typeface="+mn-lt"/>
                <a:ea typeface="+mn-ea"/>
                <a:cs typeface="+mn-cs"/>
              </a:rPr>
              <a:t>Acute kidney injury; agranulocytosis; anaemia; anxiety; appetite decreased; conjunctivitis; depression; dyspnoea; eosinophilia; eye disorders; fever; glomerulonephritis; haematuria; haemolytic anaemia; hallucination; heart failure; hepatic disorders; leucocytosis; </a:t>
            </a:r>
            <a:r>
              <a:rPr lang="en-GB" sz="1200" b="0" i="0" kern="1200" dirty="0" err="1">
                <a:solidFill>
                  <a:schemeClr val="tx1"/>
                </a:solidFill>
                <a:effectLst/>
                <a:latin typeface="+mn-lt"/>
                <a:ea typeface="+mn-ea"/>
                <a:cs typeface="+mn-cs"/>
              </a:rPr>
              <a:t>leucopenia</a:t>
            </a:r>
            <a:r>
              <a:rPr lang="en-GB" sz="1200" b="0" i="0" kern="1200" dirty="0">
                <a:solidFill>
                  <a:schemeClr val="tx1"/>
                </a:solidFill>
                <a:effectLst/>
                <a:latin typeface="+mn-lt"/>
                <a:ea typeface="+mn-ea"/>
                <a:cs typeface="+mn-cs"/>
              </a:rPr>
              <a:t>; lymphadenopathy; malaise; nerve disorders; neutropenia; oedema; pancytopenia; paradoxical pressor response; paraesthesia; pleuritic pain; proteinuria; skin reactions; splenomegaly; thrombocytopenia; urinary retention; vasculitis; weight decreased</a:t>
            </a:r>
          </a:p>
          <a:p>
            <a:r>
              <a:rPr lang="en-GB" sz="1200" b="1" i="0" kern="1200" dirty="0">
                <a:solidFill>
                  <a:schemeClr val="tx1"/>
                </a:solidFill>
                <a:effectLst/>
                <a:latin typeface="+mn-lt"/>
                <a:ea typeface="+mn-ea"/>
                <a:cs typeface="+mn-cs"/>
              </a:rPr>
              <a:t>Side-effects, further information</a:t>
            </a:r>
          </a:p>
          <a:p>
            <a:r>
              <a:rPr lang="en-GB" sz="1200" b="0" i="0" kern="1200" dirty="0">
                <a:solidFill>
                  <a:schemeClr val="tx1"/>
                </a:solidFill>
                <a:effectLst/>
                <a:latin typeface="+mn-lt"/>
                <a:ea typeface="+mn-ea"/>
                <a:cs typeface="+mn-cs"/>
              </a:rPr>
              <a:t>The incidence of side-effects is lower if the dose is kept below 100mg daily, but systemic lupus erythematosus should be suspected if there is unexplained weight loss, arthritis, or any other unexplained ill health.</a:t>
            </a:r>
          </a:p>
          <a:p>
            <a:endParaRPr lang="en-US" dirty="0"/>
          </a:p>
        </p:txBody>
      </p:sp>
      <p:sp>
        <p:nvSpPr>
          <p:cNvPr id="4" name="Slide Number Placeholder 3"/>
          <p:cNvSpPr>
            <a:spLocks noGrp="1"/>
          </p:cNvSpPr>
          <p:nvPr>
            <p:ph type="sldNum" sz="quarter" idx="5"/>
          </p:nvPr>
        </p:nvSpPr>
        <p:spPr/>
        <p:txBody>
          <a:bodyPr/>
          <a:lstStyle/>
          <a:p>
            <a:fld id="{6E4B9EEA-D412-C940-961D-7D82C1A174AB}" type="slidenum">
              <a:rPr lang="en-US" smtClean="0"/>
              <a:t>41</a:t>
            </a:fld>
            <a:endParaRPr lang="en-US"/>
          </a:p>
        </p:txBody>
      </p:sp>
    </p:spTree>
    <p:extLst>
      <p:ext uri="{BB962C8B-B14F-4D97-AF65-F5344CB8AC3E}">
        <p14:creationId xmlns:p14="http://schemas.microsoft.com/office/powerpoint/2010/main" val="6669621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E4B9EEA-D412-C940-961D-7D82C1A174AB}" type="slidenum">
              <a:rPr lang="en-US" smtClean="0"/>
              <a:t>43</a:t>
            </a:fld>
            <a:endParaRPr lang="en-US"/>
          </a:p>
        </p:txBody>
      </p:sp>
    </p:spTree>
    <p:extLst>
      <p:ext uri="{BB962C8B-B14F-4D97-AF65-F5344CB8AC3E}">
        <p14:creationId xmlns:p14="http://schemas.microsoft.com/office/powerpoint/2010/main" val="8192983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E4B9EEA-D412-C940-961D-7D82C1A174AB}" type="slidenum">
              <a:rPr lang="en-US" smtClean="0"/>
              <a:t>44</a:t>
            </a:fld>
            <a:endParaRPr lang="en-US"/>
          </a:p>
        </p:txBody>
      </p:sp>
    </p:spTree>
    <p:extLst>
      <p:ext uri="{BB962C8B-B14F-4D97-AF65-F5344CB8AC3E}">
        <p14:creationId xmlns:p14="http://schemas.microsoft.com/office/powerpoint/2010/main" val="33605768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txBox="1">
            <a:spLocks noGrp="1" noChangeArrowheads="1"/>
          </p:cNvSpPr>
          <p:nvPr/>
        </p:nvSpPr>
        <p:spPr bwMode="auto">
          <a:xfrm>
            <a:off x="3815881" y="10234664"/>
            <a:ext cx="2920428" cy="539858"/>
          </a:xfrm>
          <a:prstGeom prst="rect">
            <a:avLst/>
          </a:prstGeom>
          <a:noFill/>
          <a:ln w="9525">
            <a:noFill/>
            <a:miter lim="800000"/>
            <a:headEnd/>
            <a:tailEnd/>
          </a:ln>
        </p:spPr>
        <p:txBody>
          <a:bodyPr lIns="91399" tIns="45700" rIns="91399" bIns="45700" anchor="b"/>
          <a:lstStyle/>
          <a:p>
            <a:pPr algn="r"/>
            <a:fld id="{17DDEE2A-89DE-49F4-A6F6-58FC34A829AE}" type="slidenum">
              <a:rPr lang="en-US" sz="1200">
                <a:latin typeface="Times New Roman" pitchFamily="18" charset="0"/>
                <a:cs typeface="Arial" pitchFamily="34" charset="0"/>
              </a:rPr>
              <a:pPr algn="r"/>
              <a:t>46</a:t>
            </a:fld>
            <a:endParaRPr lang="en-US" sz="1200">
              <a:latin typeface="Times New Roman" pitchFamily="18" charset="0"/>
              <a:cs typeface="Arial" pitchFamily="34" charset="0"/>
            </a:endParaRPr>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xfrm>
            <a:off x="898594" y="5119944"/>
            <a:ext cx="4940694" cy="4848274"/>
          </a:xfrm>
          <a:noFill/>
          <a:ln/>
        </p:spPr>
        <p:txBody>
          <a:bodyPr lIns="91399" tIns="45700" rIns="91399" bIns="45700"/>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latin typeface="Arial" pitchFamily="34" charset="0"/>
              <a:ea typeface="ＭＳ Ｐゴシック" charset="-128"/>
            </a:endParaRPr>
          </a:p>
        </p:txBody>
      </p:sp>
    </p:spTree>
    <p:extLst>
      <p:ext uri="{BB962C8B-B14F-4D97-AF65-F5344CB8AC3E}">
        <p14:creationId xmlns:p14="http://schemas.microsoft.com/office/powerpoint/2010/main" val="1984240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Hypertension may damage all blood vessels of the body, large, medium and small, and therefore, the subsequent reduction in blood flow and oxygen supply will damage all organs provided by such vessels. Target organs, therefore, are typically the heart, the brain, the kidneys, the eye and the other large vessels outside these organs.</a:t>
            </a:r>
          </a:p>
          <a:p>
            <a:endParaRPr lang="en-US"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D8C2C68-FB06-4042-AA53-B016DCE1E1C2}" type="slidenum">
              <a:rPr lang="en-US" smtClean="0"/>
              <a:t>6</a:t>
            </a:fld>
            <a:endParaRPr lang="en-US"/>
          </a:p>
        </p:txBody>
      </p:sp>
    </p:spTree>
    <p:extLst>
      <p:ext uri="{BB962C8B-B14F-4D97-AF65-F5344CB8AC3E}">
        <p14:creationId xmlns:p14="http://schemas.microsoft.com/office/powerpoint/2010/main" val="3673410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E4B9EEA-D412-C940-961D-7D82C1A174AB}" type="slidenum">
              <a:rPr lang="en-US" smtClean="0"/>
              <a:t>7</a:t>
            </a:fld>
            <a:endParaRPr lang="en-US"/>
          </a:p>
        </p:txBody>
      </p:sp>
    </p:spTree>
    <p:extLst>
      <p:ext uri="{BB962C8B-B14F-4D97-AF65-F5344CB8AC3E}">
        <p14:creationId xmlns:p14="http://schemas.microsoft.com/office/powerpoint/2010/main" val="4260716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food, coffee, exercise, Rx, cigarettes 30 min before BP</a:t>
            </a:r>
          </a:p>
          <a:p>
            <a:r>
              <a:rPr lang="en-US" dirty="0"/>
              <a:t>Empty bladder</a:t>
            </a:r>
          </a:p>
          <a:p>
            <a:r>
              <a:rPr lang="en-US" dirty="0"/>
              <a:t>Sit quietly for at least 5min – no chatting-talking </a:t>
            </a:r>
          </a:p>
          <a:p>
            <a:r>
              <a:rPr lang="en-US" dirty="0"/>
              <a:t>Sit with feet flat on ground, back and arm supported</a:t>
            </a:r>
          </a:p>
          <a:p>
            <a:r>
              <a:rPr lang="en-US" dirty="0"/>
              <a:t>Use validated devices and appropriate sized cuff on bare skin – no fabrics – palm up </a:t>
            </a:r>
          </a:p>
          <a:p>
            <a:endParaRPr lang="en-US" dirty="0"/>
          </a:p>
        </p:txBody>
      </p:sp>
      <p:sp>
        <p:nvSpPr>
          <p:cNvPr id="4" name="Slide Number Placeholder 3"/>
          <p:cNvSpPr>
            <a:spLocks noGrp="1"/>
          </p:cNvSpPr>
          <p:nvPr>
            <p:ph type="sldNum" sz="quarter" idx="5"/>
          </p:nvPr>
        </p:nvSpPr>
        <p:spPr/>
        <p:txBody>
          <a:bodyPr/>
          <a:lstStyle/>
          <a:p>
            <a:fld id="{6E4B9EEA-D412-C940-961D-7D82C1A174AB}" type="slidenum">
              <a:rPr lang="en-US" smtClean="0"/>
              <a:t>11</a:t>
            </a:fld>
            <a:endParaRPr lang="en-US"/>
          </a:p>
        </p:txBody>
      </p:sp>
    </p:spTree>
    <p:extLst>
      <p:ext uri="{BB962C8B-B14F-4D97-AF65-F5344CB8AC3E}">
        <p14:creationId xmlns:p14="http://schemas.microsoft.com/office/powerpoint/2010/main" val="1683021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Obesity </a:t>
            </a:r>
          </a:p>
          <a:p>
            <a:r>
              <a:rPr lang="en-US" dirty="0"/>
              <a:t>High DBP confirmed twice on different occasions</a:t>
            </a:r>
          </a:p>
        </p:txBody>
      </p:sp>
      <p:sp>
        <p:nvSpPr>
          <p:cNvPr id="4" name="Slide Number Placeholder 3"/>
          <p:cNvSpPr>
            <a:spLocks noGrp="1"/>
          </p:cNvSpPr>
          <p:nvPr>
            <p:ph type="sldNum" sz="quarter" idx="5"/>
          </p:nvPr>
        </p:nvSpPr>
        <p:spPr/>
        <p:txBody>
          <a:bodyPr/>
          <a:lstStyle/>
          <a:p>
            <a:fld id="{6E4B9EEA-D412-C940-961D-7D82C1A174AB}" type="slidenum">
              <a:rPr lang="en-US" smtClean="0"/>
              <a:t>15</a:t>
            </a:fld>
            <a:endParaRPr lang="en-US"/>
          </a:p>
        </p:txBody>
      </p:sp>
    </p:spTree>
    <p:extLst>
      <p:ext uri="{BB962C8B-B14F-4D97-AF65-F5344CB8AC3E}">
        <p14:creationId xmlns:p14="http://schemas.microsoft.com/office/powerpoint/2010/main" val="2482411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Stage 1 hypertension on ABPM</a:t>
            </a:r>
          </a:p>
          <a:p>
            <a:r>
              <a:rPr lang="en-US" dirty="0"/>
              <a:t>TYPE 2 diabetes</a:t>
            </a:r>
          </a:p>
          <a:p>
            <a:r>
              <a:rPr lang="en-US" dirty="0"/>
              <a:t>TOD: LVH + Proteinuria</a:t>
            </a:r>
          </a:p>
          <a:p>
            <a:r>
              <a:rPr lang="en-US" dirty="0" err="1"/>
              <a:t>ACEi</a:t>
            </a:r>
            <a:r>
              <a:rPr lang="en-US" dirty="0"/>
              <a:t> or ARB ideal start as T2D with proteinuria – age does not matter !</a:t>
            </a:r>
          </a:p>
          <a:p>
            <a:endParaRPr lang="en-US" dirty="0"/>
          </a:p>
          <a:p>
            <a:r>
              <a:rPr lang="en-US" dirty="0"/>
              <a:t>Start therapy</a:t>
            </a:r>
          </a:p>
        </p:txBody>
      </p:sp>
      <p:sp>
        <p:nvSpPr>
          <p:cNvPr id="4" name="Slide Number Placeholder 3"/>
          <p:cNvSpPr>
            <a:spLocks noGrp="1"/>
          </p:cNvSpPr>
          <p:nvPr>
            <p:ph type="sldNum" sz="quarter" idx="5"/>
          </p:nvPr>
        </p:nvSpPr>
        <p:spPr/>
        <p:txBody>
          <a:bodyPr/>
          <a:lstStyle/>
          <a:p>
            <a:fld id="{6E4B9EEA-D412-C940-961D-7D82C1A174AB}" type="slidenum">
              <a:rPr lang="en-US" smtClean="0"/>
              <a:t>16</a:t>
            </a:fld>
            <a:endParaRPr lang="en-US"/>
          </a:p>
        </p:txBody>
      </p:sp>
    </p:spTree>
    <p:extLst>
      <p:ext uri="{BB962C8B-B14F-4D97-AF65-F5344CB8AC3E}">
        <p14:creationId xmlns:p14="http://schemas.microsoft.com/office/powerpoint/2010/main" val="1922494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Pt 74 reporting orthostatic hypotension – </a:t>
            </a:r>
          </a:p>
          <a:p>
            <a:r>
              <a:rPr lang="en-US" dirty="0"/>
              <a:t>doxazosin not indicated</a:t>
            </a:r>
          </a:p>
          <a:p>
            <a:r>
              <a:rPr lang="en-US" dirty="0"/>
              <a:t>never doxazosin as monotherapy</a:t>
            </a:r>
          </a:p>
          <a:p>
            <a:r>
              <a:rPr lang="en-US" dirty="0"/>
              <a:t>Amlodipine?</a:t>
            </a:r>
          </a:p>
        </p:txBody>
      </p:sp>
      <p:sp>
        <p:nvSpPr>
          <p:cNvPr id="4" name="Slide Number Placeholder 3"/>
          <p:cNvSpPr>
            <a:spLocks noGrp="1"/>
          </p:cNvSpPr>
          <p:nvPr>
            <p:ph type="sldNum" sz="quarter" idx="5"/>
          </p:nvPr>
        </p:nvSpPr>
        <p:spPr/>
        <p:txBody>
          <a:bodyPr/>
          <a:lstStyle/>
          <a:p>
            <a:fld id="{6E4B9EEA-D412-C940-961D-7D82C1A174AB}" type="slidenum">
              <a:rPr lang="en-US" smtClean="0"/>
              <a:t>23</a:t>
            </a:fld>
            <a:endParaRPr lang="en-US"/>
          </a:p>
        </p:txBody>
      </p:sp>
    </p:spTree>
    <p:extLst>
      <p:ext uri="{BB962C8B-B14F-4D97-AF65-F5344CB8AC3E}">
        <p14:creationId xmlns:p14="http://schemas.microsoft.com/office/powerpoint/2010/main" val="3074974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23D24A6-D2C7-6842-8C10-C6565258AD98}" type="slidenum">
              <a:rPr lang="en-US" smtClean="0"/>
              <a:t>24</a:t>
            </a:fld>
            <a:endParaRPr lang="en-US"/>
          </a:p>
        </p:txBody>
      </p:sp>
    </p:spTree>
    <p:extLst>
      <p:ext uri="{BB962C8B-B14F-4D97-AF65-F5344CB8AC3E}">
        <p14:creationId xmlns:p14="http://schemas.microsoft.com/office/powerpoint/2010/main" val="877777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 lin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032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200" y="1451617"/>
            <a:ext cx="8519598" cy="4280763"/>
          </a:xfrm>
        </p:spPr>
        <p:txBody>
          <a:bodyPr>
            <a:noAutofit/>
          </a:bodyPr>
          <a:lstStyle>
            <a:lvl1pPr>
              <a:lnSpc>
                <a:spcPct val="80000"/>
              </a:lnSpc>
              <a:defRPr sz="1800"/>
            </a:lvl1pPr>
            <a:lvl2pPr>
              <a:lnSpc>
                <a:spcPct val="80000"/>
              </a:lnSpc>
              <a:defRPr sz="1500"/>
            </a:lvl2pPr>
            <a:lvl3pPr>
              <a:lnSpc>
                <a:spcPct val="80000"/>
              </a:lnSpc>
              <a:defRPr sz="1500"/>
            </a:lvl3pPr>
            <a:lvl4pPr>
              <a:lnSpc>
                <a:spcPct val="80000"/>
              </a:lnSpc>
              <a:defRPr sz="1500"/>
            </a:lvl4pPr>
            <a:lvl5pPr>
              <a:lnSpc>
                <a:spcPct val="80000"/>
              </a:lnSpc>
              <a:defRPr sz="15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35074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7740352" y="6245225"/>
            <a:ext cx="946448" cy="476250"/>
          </a:xfrm>
          <a:prstGeom prst="rect">
            <a:avLst/>
          </a:prstGeom>
          <a:ln/>
        </p:spPr>
        <p:txBody>
          <a:bodyPr/>
          <a:lstStyle>
            <a:lvl1pPr>
              <a:defRPr/>
            </a:lvl1pPr>
          </a:lstStyle>
          <a:p>
            <a:pPr>
              <a:defRPr/>
            </a:pPr>
            <a:fld id="{0F2C1203-12CD-324D-9457-B84B0CAFD820}" type="slidenum">
              <a:rPr lang="en-GB"/>
              <a:pPr>
                <a:defRPr/>
              </a:pPr>
              <a:t>‹#›</a:t>
            </a:fld>
            <a:endParaRPr lang="en-GB"/>
          </a:p>
        </p:txBody>
      </p:sp>
    </p:spTree>
    <p:extLst>
      <p:ext uri="{BB962C8B-B14F-4D97-AF65-F5344CB8AC3E}">
        <p14:creationId xmlns:p14="http://schemas.microsoft.com/office/powerpoint/2010/main" val="201223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7740352" y="6245225"/>
            <a:ext cx="946448" cy="476250"/>
          </a:xfrm>
          <a:prstGeom prst="rect">
            <a:avLst/>
          </a:prstGeom>
          <a:ln/>
        </p:spPr>
        <p:txBody>
          <a:bodyPr/>
          <a:lstStyle>
            <a:lvl1pPr>
              <a:defRPr/>
            </a:lvl1pPr>
          </a:lstStyle>
          <a:p>
            <a:pPr>
              <a:defRPr/>
            </a:pPr>
            <a:fld id="{D074DE22-56BD-E04A-B4BA-D4B2663450EA}" type="slidenum">
              <a:rPr lang="en-GB"/>
              <a:pPr>
                <a:defRPr/>
              </a:pPr>
              <a:t>‹#›</a:t>
            </a:fld>
            <a:endParaRPr lang="en-GB" dirty="0"/>
          </a:p>
        </p:txBody>
      </p:sp>
    </p:spTree>
    <p:extLst>
      <p:ext uri="{BB962C8B-B14F-4D97-AF65-F5344CB8AC3E}">
        <p14:creationId xmlns:p14="http://schemas.microsoft.com/office/powerpoint/2010/main" val="245755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xfrm>
            <a:off x="7740352" y="6245225"/>
            <a:ext cx="946448" cy="476250"/>
          </a:xfrm>
          <a:prstGeom prst="rect">
            <a:avLst/>
          </a:prstGeom>
          <a:ln/>
        </p:spPr>
        <p:txBody>
          <a:bodyPr/>
          <a:lstStyle>
            <a:lvl1pPr>
              <a:defRPr/>
            </a:lvl1pPr>
          </a:lstStyle>
          <a:p>
            <a:pPr>
              <a:defRPr/>
            </a:pPr>
            <a:fld id="{8A1F45E5-E7C1-A84C-8D2C-F741B8D5F469}" type="slidenum">
              <a:rPr lang="en-GB"/>
              <a:pPr>
                <a:defRPr/>
              </a:pPr>
              <a:t>‹#›</a:t>
            </a:fld>
            <a:endParaRPr lang="en-GB"/>
          </a:p>
        </p:txBody>
      </p:sp>
    </p:spTree>
    <p:extLst>
      <p:ext uri="{BB962C8B-B14F-4D97-AF65-F5344CB8AC3E}">
        <p14:creationId xmlns:p14="http://schemas.microsoft.com/office/powerpoint/2010/main" val="1246527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5263515"/>
            <a:ext cx="9144000" cy="1594485"/>
          </a:xfrm>
          <a:prstGeom prst="rect">
            <a:avLst/>
          </a:prstGeom>
        </p:spPr>
      </p:pic>
      <p:pic>
        <p:nvPicPr>
          <p:cNvPr id="3" name="Picture 2"/>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79512" y="6052154"/>
            <a:ext cx="2508746" cy="590863"/>
          </a:xfrm>
          <a:prstGeom prst="rect">
            <a:avLst/>
          </a:prstGeom>
        </p:spPr>
      </p:pic>
    </p:spTree>
    <p:extLst>
      <p:ext uri="{BB962C8B-B14F-4D97-AF65-F5344CB8AC3E}">
        <p14:creationId xmlns:p14="http://schemas.microsoft.com/office/powerpoint/2010/main" val="1818788261"/>
      </p:ext>
    </p:extLst>
  </p:cSld>
  <p:clrMap bg1="lt1" tx1="dk1" bg2="lt2" tx2="dk2" accent1="accent1" accent2="accent2" accent3="accent3" accent4="accent4" accent5="accent5" accent6="accent6" hlink="hlink" folHlink="folHlink"/>
  <p:sldLayoutIdLst>
    <p:sldLayoutId id="2147483665" r:id="rId1"/>
    <p:sldLayoutId id="2147483686" r:id="rId2"/>
    <p:sldLayoutId id="2147483696" r:id="rId3"/>
    <p:sldLayoutId id="2147483699" r:id="rId4"/>
    <p:sldLayoutId id="2147483700"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coventryrugbygpgateway.nhs.uk/pages/hypertensio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3.tiff"/></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5.tiff"/><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tiff"/></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27.GIF"/><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3.tiff"/></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tiff"/></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tiff"/></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39.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3.xml"/><Relationship Id="rId1" Type="http://schemas.openxmlformats.org/officeDocument/2006/relationships/tags" Target="../tags/tag1.xml"/><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tiff"/></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7.GIF"/><Relationship Id="rId4" Type="http://schemas.openxmlformats.org/officeDocument/2006/relationships/image" Target="../media/image46.png"/></Relationships>
</file>

<file path=ppt/slides/_rels/slide42.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47.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3420B63-6559-0444-AC6E-B41C7DF1DADB}"/>
              </a:ext>
            </a:extLst>
          </p:cNvPr>
          <p:cNvSpPr txBox="1"/>
          <p:nvPr/>
        </p:nvSpPr>
        <p:spPr>
          <a:xfrm>
            <a:off x="323528" y="260648"/>
            <a:ext cx="8496944" cy="1754326"/>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600" dirty="0"/>
              <a:t>Hypertension – how to detect, investigate and manage</a:t>
            </a:r>
          </a:p>
          <a:p>
            <a:pPr algn="ctr"/>
            <a:r>
              <a:rPr lang="en-GB" sz="3600" dirty="0"/>
              <a:t>NICE (NG136, 2019)</a:t>
            </a:r>
            <a:endParaRPr lang="en-US" sz="3600" dirty="0"/>
          </a:p>
        </p:txBody>
      </p:sp>
      <p:sp>
        <p:nvSpPr>
          <p:cNvPr id="7" name="TextBox 6">
            <a:extLst>
              <a:ext uri="{FF2B5EF4-FFF2-40B4-BE49-F238E27FC236}">
                <a16:creationId xmlns:a16="http://schemas.microsoft.com/office/drawing/2014/main" id="{2EB18A80-DA87-D248-877E-DA61C5DD8B9A}"/>
              </a:ext>
            </a:extLst>
          </p:cNvPr>
          <p:cNvSpPr txBox="1"/>
          <p:nvPr/>
        </p:nvSpPr>
        <p:spPr>
          <a:xfrm>
            <a:off x="746166" y="2182505"/>
            <a:ext cx="7651668" cy="2492990"/>
          </a:xfrm>
          <a:prstGeom prst="rect">
            <a:avLst/>
          </a:prstGeom>
          <a:noFill/>
        </p:spPr>
        <p:txBody>
          <a:bodyPr wrap="square" rtlCol="0">
            <a:spAutoFit/>
          </a:bodyPr>
          <a:lstStyle/>
          <a:p>
            <a:pPr algn="ctr"/>
            <a:r>
              <a:rPr lang="en-US" sz="2400" i="1" dirty="0"/>
              <a:t>Francesco P Cappuccio, </a:t>
            </a:r>
            <a:r>
              <a:rPr lang="en-US" sz="1600" i="1" dirty="0"/>
              <a:t>MD MSc DSc FRCP FFPH FBIHS FAOP FAHA FESC</a:t>
            </a:r>
          </a:p>
          <a:p>
            <a:pPr algn="ctr"/>
            <a:endParaRPr lang="en-US" sz="2400" i="1" dirty="0"/>
          </a:p>
          <a:p>
            <a:pPr algn="ctr"/>
            <a:r>
              <a:rPr lang="en-US" i="1" dirty="0"/>
              <a:t>Professor of Cardiovascular Medicine &amp; Epidemiology, </a:t>
            </a:r>
          </a:p>
          <a:p>
            <a:pPr algn="ctr"/>
            <a:r>
              <a:rPr lang="en-US" i="1" dirty="0"/>
              <a:t>University of Warwick</a:t>
            </a:r>
          </a:p>
          <a:p>
            <a:pPr algn="ctr"/>
            <a:r>
              <a:rPr lang="en-US" i="1" dirty="0"/>
              <a:t>Consultant Physician, UHCW NHS Trust</a:t>
            </a:r>
          </a:p>
          <a:p>
            <a:pPr algn="ctr"/>
            <a:endParaRPr lang="en-US" i="1" dirty="0"/>
          </a:p>
          <a:p>
            <a:pPr algn="ctr"/>
            <a:r>
              <a:rPr lang="en-US" i="1" dirty="0"/>
              <a:t>Past-President </a:t>
            </a:r>
          </a:p>
          <a:p>
            <a:pPr algn="ctr"/>
            <a:r>
              <a:rPr lang="en-US" i="1" dirty="0"/>
              <a:t>British and Irish Hypertension Society (2017-19)</a:t>
            </a:r>
          </a:p>
        </p:txBody>
      </p:sp>
      <p:sp>
        <p:nvSpPr>
          <p:cNvPr id="2" name="TextBox 1">
            <a:extLst>
              <a:ext uri="{FF2B5EF4-FFF2-40B4-BE49-F238E27FC236}">
                <a16:creationId xmlns:a16="http://schemas.microsoft.com/office/drawing/2014/main" id="{1F1A5973-289C-2C7D-B81E-F633A0FB3F30}"/>
              </a:ext>
            </a:extLst>
          </p:cNvPr>
          <p:cNvSpPr txBox="1"/>
          <p:nvPr/>
        </p:nvSpPr>
        <p:spPr>
          <a:xfrm>
            <a:off x="1315371" y="5085184"/>
            <a:ext cx="6513258" cy="646331"/>
          </a:xfrm>
          <a:prstGeom prst="rect">
            <a:avLst/>
          </a:prstGeom>
          <a:noFill/>
        </p:spPr>
        <p:txBody>
          <a:bodyPr wrap="none" rtlCol="0">
            <a:spAutoFit/>
          </a:bodyPr>
          <a:lstStyle/>
          <a:p>
            <a:pPr algn="ctr"/>
            <a:r>
              <a:rPr lang="en-GB" b="1" dirty="0"/>
              <a:t>GP Gateway: Hypertension</a:t>
            </a:r>
          </a:p>
          <a:p>
            <a:r>
              <a:rPr lang="en-GB" dirty="0">
                <a:hlinkClick r:id="rId3"/>
              </a:rPr>
              <a:t>https://www.coventryrugbygpgateway.nhs.uk/pages/hypertension/</a:t>
            </a:r>
            <a:r>
              <a:rPr lang="en-GB" dirty="0"/>
              <a:t> </a:t>
            </a:r>
          </a:p>
        </p:txBody>
      </p:sp>
    </p:spTree>
    <p:extLst>
      <p:ext uri="{BB962C8B-B14F-4D97-AF65-F5344CB8AC3E}">
        <p14:creationId xmlns:p14="http://schemas.microsoft.com/office/powerpoint/2010/main" val="2157314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B63-6559-0444-AC6E-B41C7DF1DADB}"/>
              </a:ext>
            </a:extLst>
          </p:cNvPr>
          <p:cNvSpPr txBox="1"/>
          <p:nvPr/>
        </p:nvSpPr>
        <p:spPr>
          <a:xfrm>
            <a:off x="531936" y="188640"/>
            <a:ext cx="8136904"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600" dirty="0"/>
              <a:t>1. Diagnosing hypertensio</a:t>
            </a:r>
            <a:r>
              <a:rPr lang="en-US" sz="3600" b="1" dirty="0"/>
              <a:t>n</a:t>
            </a:r>
          </a:p>
        </p:txBody>
      </p:sp>
      <p:pic>
        <p:nvPicPr>
          <p:cNvPr id="4"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8576" y="908720"/>
            <a:ext cx="7846847" cy="4933414"/>
          </a:xfrm>
        </p:spPr>
      </p:pic>
      <p:graphicFrame>
        <p:nvGraphicFramePr>
          <p:cNvPr id="8" name="Table 7"/>
          <p:cNvGraphicFramePr>
            <a:graphicFrameLocks noGrp="1"/>
          </p:cNvGraphicFramePr>
          <p:nvPr>
            <p:extLst>
              <p:ext uri="{D42A27DB-BD31-4B8C-83A1-F6EECF244321}">
                <p14:modId xmlns:p14="http://schemas.microsoft.com/office/powerpoint/2010/main" val="647396547"/>
              </p:ext>
            </p:extLst>
          </p:nvPr>
        </p:nvGraphicFramePr>
        <p:xfrm>
          <a:off x="503547" y="1628800"/>
          <a:ext cx="8136903" cy="3017520"/>
        </p:xfrm>
        <a:graphic>
          <a:graphicData uri="http://schemas.openxmlformats.org/drawingml/2006/table">
            <a:tbl>
              <a:tblPr firstRow="1" bandRow="1">
                <a:tableStyleId>{21E4AEA4-8DFA-4A89-87EB-49C32662AFE0}</a:tableStyleId>
              </a:tblPr>
              <a:tblGrid>
                <a:gridCol w="1476165">
                  <a:extLst>
                    <a:ext uri="{9D8B030D-6E8A-4147-A177-3AD203B41FA5}">
                      <a16:colId xmlns:a16="http://schemas.microsoft.com/office/drawing/2014/main" val="1689522289"/>
                    </a:ext>
                  </a:extLst>
                </a:gridCol>
                <a:gridCol w="3744416">
                  <a:extLst>
                    <a:ext uri="{9D8B030D-6E8A-4147-A177-3AD203B41FA5}">
                      <a16:colId xmlns:a16="http://schemas.microsoft.com/office/drawing/2014/main" val="2771914128"/>
                    </a:ext>
                  </a:extLst>
                </a:gridCol>
                <a:gridCol w="2916322">
                  <a:extLst>
                    <a:ext uri="{9D8B030D-6E8A-4147-A177-3AD203B41FA5}">
                      <a16:colId xmlns:a16="http://schemas.microsoft.com/office/drawing/2014/main" val="1661082703"/>
                    </a:ext>
                  </a:extLst>
                </a:gridCol>
              </a:tblGrid>
              <a:tr h="370840">
                <a:tc>
                  <a:txBody>
                    <a:bodyPr/>
                    <a:lstStyle/>
                    <a:p>
                      <a:endParaRPr lang="en-GB" sz="2800" dirty="0"/>
                    </a:p>
                  </a:txBody>
                  <a:tcPr/>
                </a:tc>
                <a:tc>
                  <a:txBody>
                    <a:bodyPr/>
                    <a:lstStyle/>
                    <a:p>
                      <a:pPr algn="ctr"/>
                      <a:r>
                        <a:rPr lang="en-GB" sz="2800" b="0" dirty="0"/>
                        <a:t>Office BP (mmHg)</a:t>
                      </a:r>
                    </a:p>
                  </a:txBody>
                  <a:tcPr/>
                </a:tc>
                <a:tc>
                  <a:txBody>
                    <a:bodyPr/>
                    <a:lstStyle/>
                    <a:p>
                      <a:pPr algn="ctr"/>
                      <a:r>
                        <a:rPr lang="en-GB" sz="2800" b="0" dirty="0"/>
                        <a:t>ABPM or HBPM (mmHg)</a:t>
                      </a:r>
                    </a:p>
                  </a:txBody>
                  <a:tcPr/>
                </a:tc>
                <a:extLst>
                  <a:ext uri="{0D108BD9-81ED-4DB2-BD59-A6C34878D82A}">
                    <a16:rowId xmlns:a16="http://schemas.microsoft.com/office/drawing/2014/main" val="1359134786"/>
                  </a:ext>
                </a:extLst>
              </a:tr>
              <a:tr h="370840">
                <a:tc>
                  <a:txBody>
                    <a:bodyPr/>
                    <a:lstStyle/>
                    <a:p>
                      <a:r>
                        <a:rPr lang="en-GB" sz="2800" dirty="0"/>
                        <a:t>Normal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t>&lt; 140/90</a:t>
                      </a:r>
                    </a:p>
                  </a:txBody>
                  <a:tcPr/>
                </a:tc>
                <a:tc>
                  <a:txBody>
                    <a:bodyPr/>
                    <a:lstStyle/>
                    <a:p>
                      <a:pPr algn="ctr"/>
                      <a:r>
                        <a:rPr lang="en-GB" sz="2800" dirty="0"/>
                        <a:t>&lt; 135/85</a:t>
                      </a:r>
                    </a:p>
                  </a:txBody>
                  <a:tcPr/>
                </a:tc>
                <a:extLst>
                  <a:ext uri="{0D108BD9-81ED-4DB2-BD59-A6C34878D82A}">
                    <a16:rowId xmlns:a16="http://schemas.microsoft.com/office/drawing/2014/main" val="511349880"/>
                  </a:ext>
                </a:extLst>
              </a:tr>
              <a:tr h="370840">
                <a:tc>
                  <a:txBody>
                    <a:bodyPr/>
                    <a:lstStyle/>
                    <a:p>
                      <a:r>
                        <a:rPr lang="en-GB" sz="2800" dirty="0"/>
                        <a:t>Stage 1</a:t>
                      </a:r>
                    </a:p>
                  </a:txBody>
                  <a:tcPr/>
                </a:tc>
                <a:tc>
                  <a:txBody>
                    <a:bodyPr/>
                    <a:lstStyle/>
                    <a:p>
                      <a:pPr algn="ctr"/>
                      <a:r>
                        <a:rPr lang="en-GB" sz="2800" dirty="0"/>
                        <a:t>140/90 to 159/99</a:t>
                      </a:r>
                    </a:p>
                  </a:txBody>
                  <a:tcPr/>
                </a:tc>
                <a:tc>
                  <a:txBody>
                    <a:bodyPr/>
                    <a:lstStyle/>
                    <a:p>
                      <a:pPr algn="ctr"/>
                      <a:r>
                        <a:rPr lang="en-GB" sz="2800" dirty="0"/>
                        <a:t>135/85 to 149/94</a:t>
                      </a:r>
                    </a:p>
                  </a:txBody>
                  <a:tcPr/>
                </a:tc>
                <a:extLst>
                  <a:ext uri="{0D108BD9-81ED-4DB2-BD59-A6C34878D82A}">
                    <a16:rowId xmlns:a16="http://schemas.microsoft.com/office/drawing/2014/main" val="2371662514"/>
                  </a:ext>
                </a:extLst>
              </a:tr>
              <a:tr h="370840">
                <a:tc>
                  <a:txBody>
                    <a:bodyPr/>
                    <a:lstStyle/>
                    <a:p>
                      <a:r>
                        <a:rPr lang="en-GB" sz="2800" dirty="0"/>
                        <a:t>Stage 2</a:t>
                      </a:r>
                    </a:p>
                  </a:txBody>
                  <a:tcPr/>
                </a:tc>
                <a:tc>
                  <a:txBody>
                    <a:bodyPr/>
                    <a:lstStyle/>
                    <a:p>
                      <a:pPr algn="ctr"/>
                      <a:r>
                        <a:rPr lang="en-GB" sz="2800" dirty="0"/>
                        <a:t>160</a:t>
                      </a:r>
                      <a:r>
                        <a:rPr lang="en-GB" sz="2800" baseline="0" dirty="0"/>
                        <a:t>/100 to 179/119</a:t>
                      </a:r>
                      <a:endParaRPr lang="en-GB" sz="2800" dirty="0"/>
                    </a:p>
                  </a:txBody>
                  <a:tcPr/>
                </a:tc>
                <a:tc>
                  <a:txBody>
                    <a:bodyPr/>
                    <a:lstStyle/>
                    <a:p>
                      <a:pPr algn="ctr"/>
                      <a:r>
                        <a:rPr lang="en-GB" sz="2800" u="sng" dirty="0"/>
                        <a:t>&gt;</a:t>
                      </a:r>
                      <a:r>
                        <a:rPr lang="en-GB" sz="2800" dirty="0"/>
                        <a:t> 150/95</a:t>
                      </a:r>
                    </a:p>
                  </a:txBody>
                  <a:tcPr/>
                </a:tc>
                <a:extLst>
                  <a:ext uri="{0D108BD9-81ED-4DB2-BD59-A6C34878D82A}">
                    <a16:rowId xmlns:a16="http://schemas.microsoft.com/office/drawing/2014/main" val="2059798120"/>
                  </a:ext>
                </a:extLst>
              </a:tr>
              <a:tr h="370840">
                <a:tc>
                  <a:txBody>
                    <a:bodyPr/>
                    <a:lstStyle/>
                    <a:p>
                      <a:r>
                        <a:rPr lang="en-GB" sz="2800" dirty="0"/>
                        <a:t>Stage 3</a:t>
                      </a:r>
                    </a:p>
                  </a:txBody>
                  <a:tcPr/>
                </a:tc>
                <a:tc>
                  <a:txBody>
                    <a:bodyPr/>
                    <a:lstStyle/>
                    <a:p>
                      <a:pPr algn="ctr"/>
                      <a:r>
                        <a:rPr lang="en-GB" sz="2800" u="none" dirty="0"/>
                        <a:t>SBP </a:t>
                      </a:r>
                      <a:r>
                        <a:rPr lang="en-GB" sz="2800" u="sng" dirty="0"/>
                        <a:t>&gt;</a:t>
                      </a:r>
                      <a:r>
                        <a:rPr lang="en-GB" sz="2800" dirty="0"/>
                        <a:t>180 or DBP </a:t>
                      </a:r>
                      <a:r>
                        <a:rPr lang="en-GB" sz="2800" u="sng" dirty="0"/>
                        <a:t>&gt;</a:t>
                      </a:r>
                      <a:r>
                        <a:rPr lang="en-GB" sz="2800" dirty="0"/>
                        <a:t>120</a:t>
                      </a:r>
                    </a:p>
                  </a:txBody>
                  <a:tcPr/>
                </a:tc>
                <a:tc>
                  <a:txBody>
                    <a:bodyPr/>
                    <a:lstStyle/>
                    <a:p>
                      <a:pPr algn="ctr"/>
                      <a:r>
                        <a:rPr lang="en-GB" sz="2800" dirty="0"/>
                        <a:t>-</a:t>
                      </a:r>
                    </a:p>
                  </a:txBody>
                  <a:tcPr/>
                </a:tc>
                <a:extLst>
                  <a:ext uri="{0D108BD9-81ED-4DB2-BD59-A6C34878D82A}">
                    <a16:rowId xmlns:a16="http://schemas.microsoft.com/office/drawing/2014/main" val="2211982374"/>
                  </a:ext>
                </a:extLst>
              </a:tr>
            </a:tbl>
          </a:graphicData>
        </a:graphic>
      </p:graphicFrame>
    </p:spTree>
    <p:extLst>
      <p:ext uri="{BB962C8B-B14F-4D97-AF65-F5344CB8AC3E}">
        <p14:creationId xmlns:p14="http://schemas.microsoft.com/office/powerpoint/2010/main" val="630898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B63-6559-0444-AC6E-B41C7DF1DADB}"/>
              </a:ext>
            </a:extLst>
          </p:cNvPr>
          <p:cNvSpPr txBox="1"/>
          <p:nvPr/>
        </p:nvSpPr>
        <p:spPr>
          <a:xfrm>
            <a:off x="531936" y="188640"/>
            <a:ext cx="8136904"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600" dirty="0"/>
              <a:t>1. Diagnosing hypertension</a:t>
            </a:r>
          </a:p>
        </p:txBody>
      </p:sp>
      <p:pic>
        <p:nvPicPr>
          <p:cNvPr id="4"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8576" y="908720"/>
            <a:ext cx="7846847" cy="4933414"/>
          </a:xfrm>
        </p:spPr>
      </p:pic>
      <p:grpSp>
        <p:nvGrpSpPr>
          <p:cNvPr id="2" name="Group 1">
            <a:extLst>
              <a:ext uri="{FF2B5EF4-FFF2-40B4-BE49-F238E27FC236}">
                <a16:creationId xmlns:a16="http://schemas.microsoft.com/office/drawing/2014/main" id="{7420DD9B-5923-E847-BF12-05E467B03BFD}"/>
              </a:ext>
            </a:extLst>
          </p:cNvPr>
          <p:cNvGrpSpPr/>
          <p:nvPr/>
        </p:nvGrpSpPr>
        <p:grpSpPr>
          <a:xfrm>
            <a:off x="4305858" y="1435859"/>
            <a:ext cx="4739423" cy="4351607"/>
            <a:chOff x="4305858" y="1435859"/>
            <a:chExt cx="4739423" cy="4351607"/>
          </a:xfrm>
        </p:grpSpPr>
        <p:sp>
          <p:nvSpPr>
            <p:cNvPr id="9" name="TextBox 8"/>
            <p:cNvSpPr txBox="1"/>
            <p:nvPr/>
          </p:nvSpPr>
          <p:spPr>
            <a:xfrm>
              <a:off x="4305858" y="1509372"/>
              <a:ext cx="4464494" cy="4278094"/>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Measure BP in </a:t>
              </a:r>
              <a:r>
                <a:rPr lang="en-GB" u="sng" dirty="0"/>
                <a:t>both arms </a:t>
              </a:r>
              <a:r>
                <a:rPr lang="en-GB" dirty="0"/>
                <a:t>* if </a:t>
              </a:r>
              <a:r>
                <a:rPr lang="el-GR" dirty="0"/>
                <a:t>Δ</a:t>
              </a:r>
              <a:r>
                <a:rPr lang="en-GB" dirty="0"/>
                <a:t>&gt;15 mmHg, repeat * if still different, use arm with </a:t>
              </a:r>
              <a:r>
                <a:rPr lang="en-GB" i="1" dirty="0"/>
                <a:t>higher</a:t>
              </a:r>
              <a:r>
                <a:rPr lang="en-GB" dirty="0"/>
                <a:t> readings</a:t>
              </a:r>
            </a:p>
            <a:p>
              <a:pPr marL="285750" indent="-285750">
                <a:spcAft>
                  <a:spcPts val="600"/>
                </a:spcAft>
                <a:buFont typeface="Arial" panose="020B0604020202020204" pitchFamily="34" charset="0"/>
                <a:buChar char="•"/>
              </a:pPr>
              <a:r>
                <a:rPr lang="en-GB" dirty="0"/>
                <a:t>If BP &gt;140/90, </a:t>
              </a:r>
              <a:r>
                <a:rPr lang="en-GB" u="sng" dirty="0"/>
                <a:t>take 3 readings</a:t>
              </a:r>
              <a:r>
                <a:rPr lang="en-GB" dirty="0"/>
                <a:t>, average the last 2 readings as the Office BP</a:t>
              </a:r>
            </a:p>
            <a:p>
              <a:pPr marL="285750" indent="-285750">
                <a:spcAft>
                  <a:spcPts val="600"/>
                </a:spcAft>
                <a:buFont typeface="Arial" panose="020B0604020202020204" pitchFamily="34" charset="0"/>
                <a:buChar char="•"/>
              </a:pPr>
              <a:r>
                <a:rPr lang="en-GB" dirty="0"/>
                <a:t>If BP &gt;140/90 &lt;180/120, </a:t>
              </a:r>
              <a:r>
                <a:rPr lang="en-GB" u="sng" dirty="0"/>
                <a:t>confirm with ABPM or HBPM</a:t>
              </a:r>
              <a:r>
                <a:rPr lang="en-GB" dirty="0"/>
                <a:t> (using standard protocol)</a:t>
              </a:r>
            </a:p>
            <a:p>
              <a:pPr marL="285750" indent="-285750">
                <a:spcAft>
                  <a:spcPts val="600"/>
                </a:spcAft>
                <a:buFont typeface="Arial" panose="020B0604020202020204" pitchFamily="34" charset="0"/>
                <a:buChar char="•"/>
              </a:pPr>
              <a:r>
                <a:rPr lang="en-GB" dirty="0"/>
                <a:t>Investigate for </a:t>
              </a:r>
              <a:r>
                <a:rPr lang="en-GB" u="sng" dirty="0"/>
                <a:t>TOD</a:t>
              </a:r>
              <a:r>
                <a:rPr lang="en-GB" dirty="0"/>
                <a:t> (urinary protein, HbA1c, fundi, ECG) and assess </a:t>
              </a:r>
              <a:r>
                <a:rPr lang="en-GB" u="sng" dirty="0"/>
                <a:t>CV Risk </a:t>
              </a:r>
              <a:r>
                <a:rPr lang="en-GB" dirty="0"/>
                <a:t>(QRISK-2)</a:t>
              </a:r>
            </a:p>
            <a:p>
              <a:pPr marL="285750" indent="-285750">
                <a:spcAft>
                  <a:spcPts val="600"/>
                </a:spcAft>
                <a:buFont typeface="Arial" panose="020B0604020202020204" pitchFamily="34" charset="0"/>
                <a:buChar char="•"/>
              </a:pPr>
              <a:r>
                <a:rPr lang="en-GB" dirty="0"/>
                <a:t>Consider the need for specialist investigations </a:t>
              </a:r>
              <a:r>
                <a:rPr lang="en-GB" u="sng" dirty="0"/>
                <a:t>in people with signs and symptoms </a:t>
              </a:r>
              <a:r>
                <a:rPr lang="en-GB" dirty="0"/>
                <a:t>suggesting a secondary cause of hypertension. [2004, amended 2011]</a:t>
              </a:r>
            </a:p>
          </p:txBody>
        </p:sp>
        <p:pic>
          <p:nvPicPr>
            <p:cNvPr id="7" name="Picture 6">
              <a:extLst>
                <a:ext uri="{FF2B5EF4-FFF2-40B4-BE49-F238E27FC236}">
                  <a16:creationId xmlns:a16="http://schemas.microsoft.com/office/drawing/2014/main" id="{5566BF24-18D9-0840-8F73-F6E3A6DB4E9C}"/>
                </a:ext>
              </a:extLst>
            </p:cNvPr>
            <p:cNvPicPr>
              <a:picLocks noChangeAspect="1"/>
            </p:cNvPicPr>
            <p:nvPr/>
          </p:nvPicPr>
          <p:blipFill>
            <a:blip r:embed="rId4"/>
            <a:stretch>
              <a:fillRect/>
            </a:stretch>
          </p:blipFill>
          <p:spPr>
            <a:xfrm>
              <a:off x="8292399" y="1435859"/>
              <a:ext cx="752882" cy="505585"/>
            </a:xfrm>
            <a:prstGeom prst="rect">
              <a:avLst/>
            </a:prstGeom>
          </p:spPr>
        </p:pic>
      </p:grpSp>
      <p:pic>
        <p:nvPicPr>
          <p:cNvPr id="6" name="Picture 2" descr="Image result for how many blood pressure measurements do we need?">
            <a:extLst>
              <a:ext uri="{FF2B5EF4-FFF2-40B4-BE49-F238E27FC236}">
                <a16:creationId xmlns:a16="http://schemas.microsoft.com/office/drawing/2014/main" id="{3BD1BA89-2031-7F47-9BC6-72D49307CC9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6112"/>
          <a:stretch/>
        </p:blipFill>
        <p:spPr bwMode="auto">
          <a:xfrm>
            <a:off x="531936" y="1556792"/>
            <a:ext cx="3458850" cy="410389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5A3E0DB-3351-A840-9AFC-E8CC898891FF}"/>
              </a:ext>
            </a:extLst>
          </p:cNvPr>
          <p:cNvSpPr txBox="1"/>
          <p:nvPr/>
        </p:nvSpPr>
        <p:spPr>
          <a:xfrm>
            <a:off x="531935" y="884047"/>
            <a:ext cx="8136903"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en-US" sz="2800" dirty="0"/>
              <a:t>Accurate BP measurement paramount!</a:t>
            </a:r>
          </a:p>
        </p:txBody>
      </p:sp>
    </p:spTree>
    <p:extLst>
      <p:ext uri="{BB962C8B-B14F-4D97-AF65-F5344CB8AC3E}">
        <p14:creationId xmlns:p14="http://schemas.microsoft.com/office/powerpoint/2010/main" val="43317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15888"/>
            <a:ext cx="8229600" cy="649287"/>
          </a:xfrm>
        </p:spPr>
        <p:style>
          <a:lnRef idx="0">
            <a:schemeClr val="accent2"/>
          </a:lnRef>
          <a:fillRef idx="3">
            <a:schemeClr val="accent2"/>
          </a:fillRef>
          <a:effectRef idx="3">
            <a:schemeClr val="accent2"/>
          </a:effectRef>
          <a:fontRef idx="minor">
            <a:schemeClr val="lt1"/>
          </a:fontRef>
        </p:style>
        <p:txBody>
          <a:bodyPr/>
          <a:lstStyle/>
          <a:p>
            <a:r>
              <a:rPr lang="en-US" altLang="en-US" sz="3600" dirty="0">
                <a:solidFill>
                  <a:schemeClr val="bg1"/>
                </a:solidFill>
                <a:ea typeface="ＭＳ Ｐゴシック" panose="020B0600070205080204" pitchFamily="34" charset="-128"/>
              </a:rPr>
              <a:t>Hypertension</a:t>
            </a:r>
          </a:p>
        </p:txBody>
      </p:sp>
      <p:pic>
        <p:nvPicPr>
          <p:cNvPr id="47106" name="Picture 5" descr="AandD_Doctor_Pro_Full%20Trend"/>
          <p:cNvPicPr>
            <a:picLocks noChangeAspect="1" noChangeArrowheads="1"/>
          </p:cNvPicPr>
          <p:nvPr/>
        </p:nvPicPr>
        <p:blipFill>
          <a:blip r:embed="rId3">
            <a:lum bright="24000"/>
            <a:extLst>
              <a:ext uri="{28A0092B-C50C-407E-A947-70E740481C1C}">
                <a14:useLocalDpi xmlns:a14="http://schemas.microsoft.com/office/drawing/2010/main" val="0"/>
              </a:ext>
            </a:extLst>
          </a:blip>
          <a:srcRect l="5751" t="32162" b="3479"/>
          <a:stretch>
            <a:fillRect/>
          </a:stretch>
        </p:blipFill>
        <p:spPr bwMode="auto">
          <a:xfrm>
            <a:off x="396081" y="1196752"/>
            <a:ext cx="8351838"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Line Callout 2 (Accent Bar) 1"/>
          <p:cNvSpPr>
            <a:spLocks/>
          </p:cNvSpPr>
          <p:nvPr/>
        </p:nvSpPr>
        <p:spPr bwMode="auto">
          <a:xfrm>
            <a:off x="2411412" y="1598613"/>
            <a:ext cx="1224483" cy="306387"/>
          </a:xfrm>
          <a:prstGeom prst="accentCallout2">
            <a:avLst>
              <a:gd name="adj1" fmla="val 18750"/>
              <a:gd name="adj2" fmla="val -8333"/>
              <a:gd name="adj3" fmla="val 18750"/>
              <a:gd name="adj4" fmla="val -16667"/>
              <a:gd name="adj5" fmla="val 203713"/>
              <a:gd name="adj6" fmla="val -40787"/>
            </a:avLst>
          </a:prstGeom>
          <a:gradFill rotWithShape="1">
            <a:gsLst>
              <a:gs pos="0">
                <a:srgbClr val="FFFFFF"/>
              </a:gs>
              <a:gs pos="35000">
                <a:srgbClr val="FFFFFF"/>
              </a:gs>
              <a:gs pos="100000">
                <a:srgbClr val="FFFFFF"/>
              </a:gs>
            </a:gsLst>
            <a:lin ang="5400000" scaled="1"/>
          </a:gradFill>
          <a:ln w="9525">
            <a:solidFill>
              <a:schemeClr val="tx1"/>
            </a:solidFill>
            <a:miter lim="800000"/>
            <a:headEnd/>
            <a:tailEnd/>
          </a:ln>
          <a:effectLst>
            <a:outerShdw blurRad="40000" dist="20000" dir="5400000" rotWithShape="0">
              <a:srgbClr val="808080">
                <a:alpha val="37999"/>
              </a:srgbClr>
            </a:outerShdw>
          </a:effectLst>
        </p:spPr>
        <p:txBody>
          <a:bodyPr anchor="ctr"/>
          <a:lstStyle/>
          <a:p>
            <a:pPr algn="ctr">
              <a:defRPr/>
            </a:pPr>
            <a:r>
              <a:rPr lang="en-GB" sz="1400" b="1" dirty="0">
                <a:solidFill>
                  <a:srgbClr val="FF0000"/>
                </a:solidFill>
                <a:latin typeface="+mn-lt"/>
                <a:ea typeface="+mn-ea"/>
              </a:rPr>
              <a:t>Hypertension</a:t>
            </a:r>
          </a:p>
        </p:txBody>
      </p:sp>
      <p:sp>
        <p:nvSpPr>
          <p:cNvPr id="5" name="Line Callout 2 (Accent Bar) 4"/>
          <p:cNvSpPr>
            <a:spLocks/>
          </p:cNvSpPr>
          <p:nvPr/>
        </p:nvSpPr>
        <p:spPr bwMode="auto">
          <a:xfrm>
            <a:off x="4660900" y="2133600"/>
            <a:ext cx="1135236" cy="431304"/>
          </a:xfrm>
          <a:prstGeom prst="accentCallout2">
            <a:avLst>
              <a:gd name="adj1" fmla="val 18750"/>
              <a:gd name="adj2" fmla="val -8333"/>
              <a:gd name="adj3" fmla="val 18750"/>
              <a:gd name="adj4" fmla="val -16667"/>
              <a:gd name="adj5" fmla="val 203713"/>
              <a:gd name="adj6" fmla="val -40787"/>
            </a:avLst>
          </a:prstGeom>
          <a:gradFill rotWithShape="1">
            <a:gsLst>
              <a:gs pos="0">
                <a:srgbClr val="FFFFFF"/>
              </a:gs>
              <a:gs pos="35000">
                <a:srgbClr val="FFFFFF"/>
              </a:gs>
              <a:gs pos="100000">
                <a:srgbClr val="FFFFFF"/>
              </a:gs>
            </a:gsLst>
            <a:lin ang="5400000" scaled="1"/>
          </a:gradFill>
          <a:ln w="9525">
            <a:solidFill>
              <a:schemeClr val="tx1"/>
            </a:solidFill>
            <a:miter lim="800000"/>
            <a:headEnd/>
            <a:tailEnd/>
          </a:ln>
          <a:effectLst>
            <a:outerShdw blurRad="40000" dist="20000" dir="5400000" rotWithShape="0">
              <a:srgbClr val="808080">
                <a:alpha val="37999"/>
              </a:srgbClr>
            </a:outerShdw>
          </a:effectLst>
        </p:spPr>
        <p:txBody>
          <a:bodyPr anchor="ctr"/>
          <a:lstStyle/>
          <a:p>
            <a:pPr algn="ctr">
              <a:defRPr/>
            </a:pPr>
            <a:r>
              <a:rPr lang="en-GB" sz="1400" b="1" dirty="0">
                <a:solidFill>
                  <a:srgbClr val="00B050"/>
                </a:solidFill>
                <a:latin typeface="+mn-lt"/>
                <a:ea typeface="+mn-ea"/>
              </a:rPr>
              <a:t>Nocturnal</a:t>
            </a:r>
          </a:p>
          <a:p>
            <a:pPr algn="ctr">
              <a:defRPr/>
            </a:pPr>
            <a:r>
              <a:rPr lang="en-GB" sz="1400" b="1" dirty="0">
                <a:solidFill>
                  <a:srgbClr val="00B050"/>
                </a:solidFill>
                <a:latin typeface="+mn-lt"/>
                <a:ea typeface="+mn-ea"/>
              </a:rPr>
              <a:t>dip</a:t>
            </a:r>
          </a:p>
        </p:txBody>
      </p:sp>
      <p:sp>
        <p:nvSpPr>
          <p:cNvPr id="6" name="Line Callout 2 (Accent Bar) 5"/>
          <p:cNvSpPr>
            <a:spLocks/>
          </p:cNvSpPr>
          <p:nvPr/>
        </p:nvSpPr>
        <p:spPr bwMode="auto">
          <a:xfrm>
            <a:off x="7236296" y="1905000"/>
            <a:ext cx="1224136" cy="381793"/>
          </a:xfrm>
          <a:prstGeom prst="accentCallout2">
            <a:avLst>
              <a:gd name="adj1" fmla="val 18750"/>
              <a:gd name="adj2" fmla="val -8333"/>
              <a:gd name="adj3" fmla="val 18750"/>
              <a:gd name="adj4" fmla="val -16667"/>
              <a:gd name="adj5" fmla="val 203713"/>
              <a:gd name="adj6" fmla="val -40787"/>
            </a:avLst>
          </a:prstGeom>
          <a:gradFill rotWithShape="1">
            <a:gsLst>
              <a:gs pos="0">
                <a:srgbClr val="FFFFFF"/>
              </a:gs>
              <a:gs pos="35000">
                <a:srgbClr val="FFFFFF"/>
              </a:gs>
              <a:gs pos="100000">
                <a:srgbClr val="FFFFFF"/>
              </a:gs>
            </a:gsLst>
            <a:lin ang="5400000" scaled="1"/>
          </a:gradFill>
          <a:ln w="9525">
            <a:solidFill>
              <a:schemeClr val="tx1"/>
            </a:solidFill>
            <a:miter lim="800000"/>
            <a:headEnd/>
            <a:tailEnd/>
          </a:ln>
          <a:effectLst>
            <a:outerShdw blurRad="40000" dist="20000" dir="5400000" rotWithShape="0">
              <a:srgbClr val="808080">
                <a:alpha val="37999"/>
              </a:srgbClr>
            </a:outerShdw>
          </a:effectLst>
        </p:spPr>
        <p:txBody>
          <a:bodyPr anchor="ctr"/>
          <a:lstStyle/>
          <a:p>
            <a:pPr algn="ctr">
              <a:defRPr/>
            </a:pPr>
            <a:r>
              <a:rPr lang="en-GB" sz="1400" b="1" dirty="0">
                <a:solidFill>
                  <a:srgbClr val="FF0000"/>
                </a:solidFill>
                <a:latin typeface="+mn-lt"/>
                <a:ea typeface="+mn-ea"/>
              </a:rPr>
              <a:t>Morning rise</a:t>
            </a:r>
          </a:p>
          <a:p>
            <a:pPr algn="ctr">
              <a:defRPr/>
            </a:pPr>
            <a:r>
              <a:rPr lang="en-GB" sz="1400" b="1" dirty="0">
                <a:solidFill>
                  <a:srgbClr val="FF0000"/>
                </a:solidFill>
                <a:latin typeface="+mn-lt"/>
                <a:ea typeface="+mn-ea"/>
              </a:rPr>
              <a:t>Hypertension</a:t>
            </a:r>
          </a:p>
        </p:txBody>
      </p:sp>
      <p:pic>
        <p:nvPicPr>
          <p:cNvPr id="8" name="Picture 7"/>
          <p:cNvPicPr>
            <a:picLocks noChangeAspect="1"/>
          </p:cNvPicPr>
          <p:nvPr/>
        </p:nvPicPr>
        <p:blipFill>
          <a:blip r:embed="rId4"/>
          <a:stretch>
            <a:fillRect/>
          </a:stretch>
        </p:blipFill>
        <p:spPr>
          <a:xfrm>
            <a:off x="440069" y="115889"/>
            <a:ext cx="1395627" cy="1334332"/>
          </a:xfrm>
          <a:prstGeom prst="rect">
            <a:avLst/>
          </a:prstGeom>
        </p:spPr>
      </p:pic>
    </p:spTree>
    <p:custDataLst>
      <p:tags r:id="rId1"/>
    </p:custDataLst>
    <p:extLst>
      <p:ext uri="{BB962C8B-B14F-4D97-AF65-F5344CB8AC3E}">
        <p14:creationId xmlns:p14="http://schemas.microsoft.com/office/powerpoint/2010/main" val="12018877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3"/>
          <p:cNvGraphicFramePr>
            <a:graphicFrameLocks noChangeAspect="1"/>
          </p:cNvGraphicFramePr>
          <p:nvPr>
            <p:extLst>
              <p:ext uri="{D42A27DB-BD31-4B8C-83A1-F6EECF244321}">
                <p14:modId xmlns:p14="http://schemas.microsoft.com/office/powerpoint/2010/main" val="572791596"/>
              </p:ext>
            </p:extLst>
          </p:nvPr>
        </p:nvGraphicFramePr>
        <p:xfrm>
          <a:off x="448079" y="980729"/>
          <a:ext cx="8156369" cy="4824536"/>
        </p:xfrm>
        <a:graphic>
          <a:graphicData uri="http://schemas.openxmlformats.org/presentationml/2006/ole">
            <mc:AlternateContent xmlns:mc="http://schemas.openxmlformats.org/markup-compatibility/2006">
              <mc:Choice xmlns:v="urn:schemas-microsoft-com:vml" Requires="v">
                <p:oleObj name="Worksheet" r:id="rId2" imgW="4552879" imgH="2514639" progId="">
                  <p:embed/>
                </p:oleObj>
              </mc:Choice>
              <mc:Fallback>
                <p:oleObj name="Worksheet" r:id="rId2" imgW="4552879" imgH="2514639" progId="">
                  <p:embed/>
                  <p:pic>
                    <p:nvPicPr>
                      <p:cNvPr id="4098" name="Object 3"/>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079" y="980729"/>
                        <a:ext cx="8156369" cy="4824536"/>
                      </a:xfrm>
                      <a:prstGeom prst="rect">
                        <a:avLst/>
                      </a:prstGeom>
                      <a:noFill/>
                    </p:spPr>
                  </p:pic>
                </p:oleObj>
              </mc:Fallback>
            </mc:AlternateContent>
          </a:graphicData>
        </a:graphic>
      </p:graphicFrame>
      <p:grpSp>
        <p:nvGrpSpPr>
          <p:cNvPr id="7" name="Group 6"/>
          <p:cNvGrpSpPr/>
          <p:nvPr/>
        </p:nvGrpSpPr>
        <p:grpSpPr>
          <a:xfrm>
            <a:off x="1610211" y="1509480"/>
            <a:ext cx="6480720" cy="2952328"/>
            <a:chOff x="1619672" y="1713409"/>
            <a:chExt cx="6480720" cy="2669557"/>
          </a:xfrm>
        </p:grpSpPr>
        <p:sp>
          <p:nvSpPr>
            <p:cNvPr id="4" name="Line 4"/>
            <p:cNvSpPr>
              <a:spLocks noChangeShapeType="1"/>
            </p:cNvSpPr>
            <p:nvPr/>
          </p:nvSpPr>
          <p:spPr bwMode="auto">
            <a:xfrm flipV="1">
              <a:off x="1619672" y="3356992"/>
              <a:ext cx="6480720" cy="20096"/>
            </a:xfrm>
            <a:prstGeom prst="line">
              <a:avLst/>
            </a:prstGeom>
            <a:noFill/>
            <a:ln w="28575">
              <a:solidFill>
                <a:srgbClr val="FF0000"/>
              </a:solidFill>
              <a:round/>
              <a:headEnd/>
              <a:tailEnd/>
            </a:ln>
          </p:spPr>
          <p:txBody>
            <a:bodyPr/>
            <a:lstStyle/>
            <a:p>
              <a:endParaRPr lang="en-GB" sz="1350"/>
            </a:p>
          </p:txBody>
        </p:sp>
        <p:sp>
          <p:nvSpPr>
            <p:cNvPr id="5" name="Line 5"/>
            <p:cNvSpPr>
              <a:spLocks noChangeShapeType="1"/>
            </p:cNvSpPr>
            <p:nvPr/>
          </p:nvSpPr>
          <p:spPr bwMode="auto">
            <a:xfrm flipH="1" flipV="1">
              <a:off x="4211960" y="1713409"/>
              <a:ext cx="0" cy="2669557"/>
            </a:xfrm>
            <a:prstGeom prst="line">
              <a:avLst/>
            </a:prstGeom>
            <a:noFill/>
            <a:ln w="28575">
              <a:solidFill>
                <a:srgbClr val="FF0000"/>
              </a:solidFill>
              <a:round/>
              <a:headEnd/>
              <a:tailEnd/>
            </a:ln>
          </p:spPr>
          <p:txBody>
            <a:bodyPr/>
            <a:lstStyle/>
            <a:p>
              <a:endParaRPr lang="en-GB" sz="1350"/>
            </a:p>
          </p:txBody>
        </p:sp>
      </p:grpSp>
      <p:sp>
        <p:nvSpPr>
          <p:cNvPr id="6" name="TextBox 5">
            <a:extLst>
              <a:ext uri="{FF2B5EF4-FFF2-40B4-BE49-F238E27FC236}">
                <a16:creationId xmlns:a16="http://schemas.microsoft.com/office/drawing/2014/main" id="{E3420B63-6559-0444-AC6E-B41C7DF1DADB}"/>
              </a:ext>
            </a:extLst>
          </p:cNvPr>
          <p:cNvSpPr txBox="1"/>
          <p:nvPr/>
        </p:nvSpPr>
        <p:spPr>
          <a:xfrm>
            <a:off x="281599" y="261517"/>
            <a:ext cx="8489328"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600" dirty="0"/>
              <a:t>‘day-time’ Office BP vs ABPM</a:t>
            </a:r>
          </a:p>
        </p:txBody>
      </p:sp>
      <p:sp>
        <p:nvSpPr>
          <p:cNvPr id="8" name="Up Arrow Callout 7"/>
          <p:cNvSpPr/>
          <p:nvPr/>
        </p:nvSpPr>
        <p:spPr>
          <a:xfrm>
            <a:off x="1808904" y="4699233"/>
            <a:ext cx="1562472" cy="914400"/>
          </a:xfrm>
          <a:prstGeom prst="upArrow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b="1" dirty="0"/>
              <a:t>Normotensive</a:t>
            </a:r>
          </a:p>
        </p:txBody>
      </p:sp>
      <p:sp>
        <p:nvSpPr>
          <p:cNvPr id="9" name="Down Arrow Callout 8"/>
          <p:cNvSpPr/>
          <p:nvPr/>
        </p:nvSpPr>
        <p:spPr>
          <a:xfrm>
            <a:off x="5014128" y="993450"/>
            <a:ext cx="1562472" cy="842392"/>
          </a:xfrm>
          <a:prstGeom prst="downArrow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b="1" dirty="0"/>
              <a:t>Hypertensive</a:t>
            </a:r>
          </a:p>
        </p:txBody>
      </p:sp>
      <p:sp>
        <p:nvSpPr>
          <p:cNvPr id="10" name="Up Arrow Callout 9"/>
          <p:cNvSpPr/>
          <p:nvPr/>
        </p:nvSpPr>
        <p:spPr>
          <a:xfrm>
            <a:off x="6518109" y="3650575"/>
            <a:ext cx="1562472" cy="914400"/>
          </a:xfrm>
          <a:prstGeom prst="upArrow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a:t>White Coat</a:t>
            </a:r>
          </a:p>
        </p:txBody>
      </p:sp>
      <p:sp>
        <p:nvSpPr>
          <p:cNvPr id="11" name="Down Arrow Callout 10"/>
          <p:cNvSpPr/>
          <p:nvPr/>
        </p:nvSpPr>
        <p:spPr>
          <a:xfrm>
            <a:off x="2051720" y="1779045"/>
            <a:ext cx="1562472" cy="842392"/>
          </a:xfrm>
          <a:prstGeom prst="downArrowCallou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b="1" dirty="0"/>
              <a:t>Masked</a:t>
            </a:r>
          </a:p>
        </p:txBody>
      </p:sp>
    </p:spTree>
    <p:extLst>
      <p:ext uri="{BB962C8B-B14F-4D97-AF65-F5344CB8AC3E}">
        <p14:creationId xmlns:p14="http://schemas.microsoft.com/office/powerpoint/2010/main" val="2106810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5A922EAE-BA16-4A4C-8138-FD9815811425}"/>
              </a:ext>
            </a:extLst>
          </p:cNvPr>
          <p:cNvSpPr>
            <a:spLocks noChangeArrowheads="1"/>
          </p:cNvSpPr>
          <p:nvPr/>
        </p:nvSpPr>
        <p:spPr bwMode="auto">
          <a:xfrm>
            <a:off x="4258780" y="6049049"/>
            <a:ext cx="3352906" cy="276999"/>
          </a:xfrm>
          <a:prstGeom prst="rect">
            <a:avLst/>
          </a:prstGeom>
          <a:noFill/>
          <a:ln w="9525">
            <a:noFill/>
            <a:miter lim="800000"/>
            <a:headEnd/>
            <a:tailEnd/>
          </a:ln>
        </p:spPr>
        <p:txBody>
          <a:bodyPr wrap="none">
            <a:spAutoFit/>
          </a:bodyPr>
          <a:lstStyle/>
          <a:p>
            <a:pPr algn="r">
              <a:spcBef>
                <a:spcPct val="50000"/>
              </a:spcBef>
            </a:pPr>
            <a:r>
              <a:rPr lang="en-GB" sz="1200" i="1" dirty="0"/>
              <a:t>Hansen TW et al. </a:t>
            </a:r>
            <a:r>
              <a:rPr lang="en-US" sz="1200" i="1" dirty="0"/>
              <a:t>J </a:t>
            </a:r>
            <a:r>
              <a:rPr lang="en-US" sz="1200" i="1" dirty="0" err="1"/>
              <a:t>Hypertens</a:t>
            </a:r>
            <a:r>
              <a:rPr lang="en-US" sz="1200" i="1" dirty="0"/>
              <a:t>. 2007;</a:t>
            </a:r>
            <a:r>
              <a:rPr lang="en-US" sz="1200" b="1" i="1" dirty="0"/>
              <a:t>25</a:t>
            </a:r>
            <a:r>
              <a:rPr lang="en-US" sz="1200" i="1" dirty="0"/>
              <a:t>(8):1554-64.</a:t>
            </a:r>
            <a:endParaRPr lang="en-GB" sz="1200" i="1" dirty="0"/>
          </a:p>
        </p:txBody>
      </p:sp>
      <p:sp>
        <p:nvSpPr>
          <p:cNvPr id="7" name="TextBox 6">
            <a:extLst>
              <a:ext uri="{FF2B5EF4-FFF2-40B4-BE49-F238E27FC236}">
                <a16:creationId xmlns:a16="http://schemas.microsoft.com/office/drawing/2014/main" id="{4F5C6B61-9C1B-F144-B617-0761A987CBAF}"/>
              </a:ext>
            </a:extLst>
          </p:cNvPr>
          <p:cNvSpPr txBox="1"/>
          <p:nvPr/>
        </p:nvSpPr>
        <p:spPr>
          <a:xfrm>
            <a:off x="281599" y="261518"/>
            <a:ext cx="8489328"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600" dirty="0"/>
              <a:t>CVD risk by ABPM categories</a:t>
            </a:r>
          </a:p>
        </p:txBody>
      </p:sp>
      <p:grpSp>
        <p:nvGrpSpPr>
          <p:cNvPr id="14" name="Group 13">
            <a:extLst>
              <a:ext uri="{FF2B5EF4-FFF2-40B4-BE49-F238E27FC236}">
                <a16:creationId xmlns:a16="http://schemas.microsoft.com/office/drawing/2014/main" id="{6345DBD4-C526-5C4D-B697-969E23B21222}"/>
              </a:ext>
            </a:extLst>
          </p:cNvPr>
          <p:cNvGrpSpPr/>
          <p:nvPr/>
        </p:nvGrpSpPr>
        <p:grpSpPr>
          <a:xfrm>
            <a:off x="281599" y="1268760"/>
            <a:ext cx="7890802" cy="4536504"/>
            <a:chOff x="1691680" y="1268760"/>
            <a:chExt cx="5580300" cy="4171818"/>
          </a:xfrm>
        </p:grpSpPr>
        <p:grpSp>
          <p:nvGrpSpPr>
            <p:cNvPr id="9" name="Group 8">
              <a:extLst>
                <a:ext uri="{FF2B5EF4-FFF2-40B4-BE49-F238E27FC236}">
                  <a16:creationId xmlns:a16="http://schemas.microsoft.com/office/drawing/2014/main" id="{1817E2C7-B530-B44E-97F1-C9EB1E0E92FF}"/>
                </a:ext>
              </a:extLst>
            </p:cNvPr>
            <p:cNvGrpSpPr/>
            <p:nvPr/>
          </p:nvGrpSpPr>
          <p:grpSpPr>
            <a:xfrm>
              <a:off x="1691680" y="1268760"/>
              <a:ext cx="5345612" cy="4171818"/>
              <a:chOff x="1691680" y="1268760"/>
              <a:chExt cx="5345612" cy="4171818"/>
            </a:xfrm>
          </p:grpSpPr>
          <p:pic>
            <p:nvPicPr>
              <p:cNvPr id="3" name="Picture 3" descr="ServeImage;jsessionid=L27KwRKdy14ZxScyHkqYLThJFtzfgy57QTGf96pQhdnnLS02LnLC!-1004083789!181195629!8091!-1">
                <a:extLst>
                  <a:ext uri="{FF2B5EF4-FFF2-40B4-BE49-F238E27FC236}">
                    <a16:creationId xmlns:a16="http://schemas.microsoft.com/office/drawing/2014/main" id="{161180D9-1A6D-4D44-A14A-0CF0700151A6}"/>
                  </a:ext>
                </a:extLst>
              </p:cNvPr>
              <p:cNvPicPr>
                <a:picLocks noChangeAspect="1" noChangeArrowheads="1"/>
              </p:cNvPicPr>
              <p:nvPr/>
            </p:nvPicPr>
            <p:blipFill rotWithShape="1">
              <a:blip r:embed="rId2" cstate="print"/>
              <a:srcRect l="49869" r="13136" b="29338"/>
              <a:stretch/>
            </p:blipFill>
            <p:spPr bwMode="auto">
              <a:xfrm>
                <a:off x="1691680" y="1268760"/>
                <a:ext cx="5345612" cy="3888432"/>
              </a:xfrm>
              <a:prstGeom prst="rect">
                <a:avLst/>
              </a:prstGeom>
              <a:noFill/>
              <a:ln w="9525">
                <a:noFill/>
                <a:miter lim="800000"/>
                <a:headEnd/>
                <a:tailEnd/>
              </a:ln>
            </p:spPr>
          </p:pic>
          <p:sp>
            <p:nvSpPr>
              <p:cNvPr id="8" name="TextBox 7">
                <a:extLst>
                  <a:ext uri="{FF2B5EF4-FFF2-40B4-BE49-F238E27FC236}">
                    <a16:creationId xmlns:a16="http://schemas.microsoft.com/office/drawing/2014/main" id="{23D71D6F-944C-C249-ABF3-8ECC3A0EBC5C}"/>
                  </a:ext>
                </a:extLst>
              </p:cNvPr>
              <p:cNvSpPr txBox="1"/>
              <p:nvPr/>
            </p:nvSpPr>
            <p:spPr>
              <a:xfrm>
                <a:off x="3627459" y="5071246"/>
                <a:ext cx="1797608" cy="369332"/>
              </a:xfrm>
              <a:prstGeom prst="rect">
                <a:avLst/>
              </a:prstGeom>
              <a:noFill/>
            </p:spPr>
            <p:txBody>
              <a:bodyPr wrap="none" rtlCol="0">
                <a:spAutoFit/>
              </a:bodyPr>
              <a:lstStyle/>
              <a:p>
                <a:r>
                  <a:rPr lang="en-US" dirty="0"/>
                  <a:t>Follow-up (years)</a:t>
                </a:r>
              </a:p>
            </p:txBody>
          </p:sp>
        </p:grpSp>
        <p:sp>
          <p:nvSpPr>
            <p:cNvPr id="10" name="TextBox 9">
              <a:extLst>
                <a:ext uri="{FF2B5EF4-FFF2-40B4-BE49-F238E27FC236}">
                  <a16:creationId xmlns:a16="http://schemas.microsoft.com/office/drawing/2014/main" id="{580A0A0C-F4A0-7448-85ED-0AB1895C85E2}"/>
                </a:ext>
              </a:extLst>
            </p:cNvPr>
            <p:cNvSpPr txBox="1"/>
            <p:nvPr/>
          </p:nvSpPr>
          <p:spPr>
            <a:xfrm>
              <a:off x="6156176" y="2843644"/>
              <a:ext cx="1115804" cy="33964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b="1" dirty="0">
                  <a:solidFill>
                    <a:schemeClr val="bg1"/>
                  </a:solidFill>
                </a:rPr>
                <a:t>Normotensive</a:t>
              </a:r>
            </a:p>
          </p:txBody>
        </p:sp>
        <p:sp>
          <p:nvSpPr>
            <p:cNvPr id="11" name="TextBox 10">
              <a:extLst>
                <a:ext uri="{FF2B5EF4-FFF2-40B4-BE49-F238E27FC236}">
                  <a16:creationId xmlns:a16="http://schemas.microsoft.com/office/drawing/2014/main" id="{29D959C6-4993-6648-9048-3A319781B582}"/>
                </a:ext>
              </a:extLst>
            </p:cNvPr>
            <p:cNvSpPr txBox="1"/>
            <p:nvPr/>
          </p:nvSpPr>
          <p:spPr>
            <a:xfrm>
              <a:off x="6156176" y="2518382"/>
              <a:ext cx="881116" cy="33964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t>White-coat</a:t>
              </a:r>
            </a:p>
          </p:txBody>
        </p:sp>
        <p:sp>
          <p:nvSpPr>
            <p:cNvPr id="12" name="TextBox 11">
              <a:extLst>
                <a:ext uri="{FF2B5EF4-FFF2-40B4-BE49-F238E27FC236}">
                  <a16:creationId xmlns:a16="http://schemas.microsoft.com/office/drawing/2014/main" id="{56A5DD3D-7EBA-F948-8BCB-D61E0FAEDA06}"/>
                </a:ext>
              </a:extLst>
            </p:cNvPr>
            <p:cNvSpPr txBox="1"/>
            <p:nvPr/>
          </p:nvSpPr>
          <p:spPr>
            <a:xfrm>
              <a:off x="6156176" y="1788166"/>
              <a:ext cx="708417" cy="33964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b="1" dirty="0"/>
                <a:t>Masked</a:t>
              </a:r>
            </a:p>
          </p:txBody>
        </p:sp>
        <p:sp>
          <p:nvSpPr>
            <p:cNvPr id="13" name="TextBox 12">
              <a:extLst>
                <a:ext uri="{FF2B5EF4-FFF2-40B4-BE49-F238E27FC236}">
                  <a16:creationId xmlns:a16="http://schemas.microsoft.com/office/drawing/2014/main" id="{3949F2FB-69B0-424F-8289-1AB634CB3A40}"/>
                </a:ext>
              </a:extLst>
            </p:cNvPr>
            <p:cNvSpPr txBox="1"/>
            <p:nvPr/>
          </p:nvSpPr>
          <p:spPr>
            <a:xfrm>
              <a:off x="6156176" y="1429182"/>
              <a:ext cx="1064880" cy="33964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b="1" dirty="0"/>
                <a:t>Hypertension</a:t>
              </a:r>
            </a:p>
          </p:txBody>
        </p:sp>
      </p:grpSp>
    </p:spTree>
    <p:extLst>
      <p:ext uri="{BB962C8B-B14F-4D97-AF65-F5344CB8AC3E}">
        <p14:creationId xmlns:p14="http://schemas.microsoft.com/office/powerpoint/2010/main" val="1501929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B63-6559-0444-AC6E-B41C7DF1DADB}"/>
              </a:ext>
            </a:extLst>
          </p:cNvPr>
          <p:cNvSpPr txBox="1"/>
          <p:nvPr/>
        </p:nvSpPr>
        <p:spPr>
          <a:xfrm>
            <a:off x="531936" y="188640"/>
            <a:ext cx="8136904"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nchor="ctr">
            <a:spAutoFit/>
          </a:bodyPr>
          <a:lstStyle/>
          <a:p>
            <a:pPr algn="ctr"/>
            <a:r>
              <a:rPr lang="en-US" sz="3600" dirty="0" err="1"/>
              <a:t>Mrs</a:t>
            </a:r>
            <a:r>
              <a:rPr lang="en-US" sz="3600" dirty="0"/>
              <a:t> JR, 61 years (a)</a:t>
            </a:r>
          </a:p>
        </p:txBody>
      </p:sp>
      <p:sp>
        <p:nvSpPr>
          <p:cNvPr id="4" name="Content Placeholder 1">
            <a:extLst>
              <a:ext uri="{FF2B5EF4-FFF2-40B4-BE49-F238E27FC236}">
                <a16:creationId xmlns:a16="http://schemas.microsoft.com/office/drawing/2014/main" id="{D7134C7A-3EFA-CA4B-AE16-D98846570B49}"/>
              </a:ext>
            </a:extLst>
          </p:cNvPr>
          <p:cNvSpPr txBox="1">
            <a:spLocks/>
          </p:cNvSpPr>
          <p:nvPr/>
        </p:nvSpPr>
        <p:spPr>
          <a:xfrm>
            <a:off x="561651" y="1412776"/>
            <a:ext cx="8136904" cy="4608512"/>
          </a:xfrm>
        </p:spPr>
        <p:txBody>
          <a:bodyPr>
            <a:noAutofit/>
          </a:bodyPr>
          <a:lstStyle>
            <a:lvl1pPr marL="342900" indent="-342900" algn="l" defTabSz="914400" rtl="0" eaLnBrk="1" latinLnBrk="0" hangingPunct="1">
              <a:lnSpc>
                <a:spcPct val="80000"/>
              </a:lnSpc>
              <a:spcBef>
                <a:spcPct val="20000"/>
              </a:spcBef>
              <a:buFont typeface="Arial" panose="020B0604020202020204" pitchFamily="34" charset="0"/>
              <a:buChar char="•"/>
              <a:defRPr sz="1800" kern="1200">
                <a:solidFill>
                  <a:schemeClr val="tx1"/>
                </a:solidFill>
                <a:latin typeface="+mn-lt"/>
                <a:ea typeface="+mn-ea"/>
                <a:cs typeface="+mn-cs"/>
              </a:defRPr>
            </a:lvl1pPr>
            <a:lvl2pPr marL="742950" indent="-28575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2pPr>
            <a:lvl3pPr marL="1143000" indent="-22860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3pPr>
            <a:lvl4pPr marL="1600200" indent="-22860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4pPr>
            <a:lvl5pPr marL="2057400" indent="-22860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00000"/>
              </a:lnSpc>
            </a:pPr>
            <a:r>
              <a:rPr lang="en-GB" sz="2800" dirty="0"/>
              <a:t>Retired secretary, living with husband</a:t>
            </a:r>
          </a:p>
          <a:p>
            <a:pPr>
              <a:lnSpc>
                <a:spcPct val="100000"/>
              </a:lnSpc>
            </a:pPr>
            <a:r>
              <a:rPr lang="en-GB" sz="2800" dirty="0"/>
              <a:t>Non-smoker; ETOH: &lt;5 units/</a:t>
            </a:r>
            <a:r>
              <a:rPr lang="en-GB" sz="2800" dirty="0" err="1"/>
              <a:t>wk</a:t>
            </a:r>
            <a:r>
              <a:rPr lang="en-GB" sz="2800" dirty="0"/>
              <a:t>; no LTPA; adds Salt to food; sleeps ~7-8 </a:t>
            </a:r>
            <a:r>
              <a:rPr lang="en-GB" sz="2800" dirty="0" err="1"/>
              <a:t>hpn</a:t>
            </a:r>
            <a:endParaRPr lang="en-GB" sz="2800" dirty="0"/>
          </a:p>
          <a:p>
            <a:pPr>
              <a:lnSpc>
                <a:spcPct val="100000"/>
              </a:lnSpc>
            </a:pPr>
            <a:r>
              <a:rPr lang="en-GB" sz="2800" dirty="0"/>
              <a:t>FH: Father T2D and hypertension + fatal MI at 63</a:t>
            </a:r>
          </a:p>
          <a:p>
            <a:pPr>
              <a:lnSpc>
                <a:spcPct val="100000"/>
              </a:lnSpc>
            </a:pPr>
            <a:r>
              <a:rPr lang="en-GB" sz="2800" dirty="0"/>
              <a:t>BMI  45.3 kg/m</a:t>
            </a:r>
            <a:r>
              <a:rPr lang="en-GB" sz="2800" baseline="30000" dirty="0"/>
              <a:t>2</a:t>
            </a:r>
            <a:endParaRPr lang="en-GB" sz="2800" b="1" dirty="0"/>
          </a:p>
          <a:p>
            <a:pPr>
              <a:lnSpc>
                <a:spcPct val="100000"/>
              </a:lnSpc>
            </a:pPr>
            <a:r>
              <a:rPr lang="en-GB" sz="2800" dirty="0"/>
              <a:t>Office BP: 142/94 mmHg (three readings in sitting position); HR 105 bpm </a:t>
            </a:r>
            <a:r>
              <a:rPr lang="en-GB" sz="2800" dirty="0" err="1"/>
              <a:t>reg</a:t>
            </a:r>
            <a:r>
              <a:rPr lang="en-GB" sz="2800" dirty="0"/>
              <a:t> (confirming previous office readings)</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2423236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B63-6559-0444-AC6E-B41C7DF1DADB}"/>
              </a:ext>
            </a:extLst>
          </p:cNvPr>
          <p:cNvSpPr txBox="1"/>
          <p:nvPr/>
        </p:nvSpPr>
        <p:spPr>
          <a:xfrm>
            <a:off x="531936" y="188640"/>
            <a:ext cx="8136904"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nchor="ctr">
            <a:spAutoFit/>
          </a:bodyPr>
          <a:lstStyle/>
          <a:p>
            <a:pPr algn="ctr"/>
            <a:r>
              <a:rPr lang="en-US" sz="3600" dirty="0" err="1"/>
              <a:t>Mrs</a:t>
            </a:r>
            <a:r>
              <a:rPr lang="en-US" sz="3600" dirty="0"/>
              <a:t> JR, 61 years (b)</a:t>
            </a:r>
          </a:p>
        </p:txBody>
      </p:sp>
      <p:sp>
        <p:nvSpPr>
          <p:cNvPr id="4" name="Content Placeholder 1">
            <a:extLst>
              <a:ext uri="{FF2B5EF4-FFF2-40B4-BE49-F238E27FC236}">
                <a16:creationId xmlns:a16="http://schemas.microsoft.com/office/drawing/2014/main" id="{D7134C7A-3EFA-CA4B-AE16-D98846570B49}"/>
              </a:ext>
            </a:extLst>
          </p:cNvPr>
          <p:cNvSpPr txBox="1">
            <a:spLocks/>
          </p:cNvSpPr>
          <p:nvPr/>
        </p:nvSpPr>
        <p:spPr>
          <a:xfrm>
            <a:off x="540393" y="1196752"/>
            <a:ext cx="8136904" cy="3744416"/>
          </a:xfrm>
        </p:spPr>
        <p:txBody>
          <a:bodyPr>
            <a:noAutofit/>
          </a:bodyPr>
          <a:lstStyle>
            <a:lvl1pPr marL="342900" indent="-342900" algn="l" defTabSz="914400" rtl="0" eaLnBrk="1" latinLnBrk="0" hangingPunct="1">
              <a:lnSpc>
                <a:spcPct val="80000"/>
              </a:lnSpc>
              <a:spcBef>
                <a:spcPct val="20000"/>
              </a:spcBef>
              <a:buFont typeface="Arial" panose="020B0604020202020204" pitchFamily="34" charset="0"/>
              <a:buChar char="•"/>
              <a:defRPr sz="1800" kern="1200">
                <a:solidFill>
                  <a:schemeClr val="tx1"/>
                </a:solidFill>
                <a:latin typeface="+mn-lt"/>
                <a:ea typeface="+mn-ea"/>
                <a:cs typeface="+mn-cs"/>
              </a:defRPr>
            </a:lvl1pPr>
            <a:lvl2pPr marL="742950" indent="-28575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2pPr>
            <a:lvl3pPr marL="1143000" indent="-22860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3pPr>
            <a:lvl4pPr marL="1600200" indent="-22860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4pPr>
            <a:lvl5pPr marL="2057400" indent="-22860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GB" sz="2400" dirty="0"/>
              <a:t>Investigations</a:t>
            </a:r>
          </a:p>
          <a:p>
            <a:pPr>
              <a:lnSpc>
                <a:spcPct val="100000"/>
              </a:lnSpc>
            </a:pPr>
            <a:r>
              <a:rPr lang="en-GB" sz="2400" dirty="0"/>
              <a:t>Urinary protein: 2+</a:t>
            </a:r>
          </a:p>
          <a:p>
            <a:pPr>
              <a:lnSpc>
                <a:spcPct val="100000"/>
              </a:lnSpc>
            </a:pPr>
            <a:r>
              <a:rPr lang="en-GB" sz="2400" dirty="0"/>
              <a:t>HbA1c 60; FBG 7.9; TC 4.0; U+Es: normal</a:t>
            </a:r>
          </a:p>
          <a:p>
            <a:pPr>
              <a:lnSpc>
                <a:spcPct val="100000"/>
              </a:lnSpc>
            </a:pPr>
            <a:r>
              <a:rPr lang="en-GB" sz="2400" dirty="0"/>
              <a:t>Echo-cardiogram: LVH</a:t>
            </a:r>
          </a:p>
          <a:p>
            <a:pPr>
              <a:lnSpc>
                <a:spcPct val="100000"/>
              </a:lnSpc>
            </a:pPr>
            <a:r>
              <a:rPr lang="en-GB" sz="2400" dirty="0"/>
              <a:t>24 ABPM: 147/89 day-time; 139/85 night-time (non-dipper)</a:t>
            </a:r>
          </a:p>
          <a:p>
            <a:pPr marL="0" indent="0">
              <a:lnSpc>
                <a:spcPct val="100000"/>
              </a:lnSpc>
              <a:buNone/>
            </a:pPr>
            <a:endParaRPr lang="en-GB" sz="2400" dirty="0"/>
          </a:p>
          <a:p>
            <a:pPr marL="0" indent="0">
              <a:lnSpc>
                <a:spcPct val="100000"/>
              </a:lnSpc>
              <a:buNone/>
            </a:pPr>
            <a:r>
              <a:rPr lang="en-GB" sz="2400" dirty="0"/>
              <a:t>RX:	Metformin 500mg </a:t>
            </a:r>
            <a:r>
              <a:rPr lang="en-GB" sz="2400" dirty="0" err="1"/>
              <a:t>bd</a:t>
            </a:r>
            <a:endParaRPr lang="en-GB" sz="2400" dirty="0"/>
          </a:p>
          <a:p>
            <a:pPr marL="0" indent="0">
              <a:lnSpc>
                <a:spcPct val="100000"/>
              </a:lnSpc>
              <a:buNone/>
            </a:pPr>
            <a:r>
              <a:rPr lang="en-GB" sz="2400" dirty="0"/>
              <a:t>	Atorvastatin 20mg od</a:t>
            </a:r>
          </a:p>
          <a:p>
            <a:pPr marL="0" indent="0">
              <a:lnSpc>
                <a:spcPct val="100000"/>
              </a:lnSpc>
              <a:buNone/>
            </a:pPr>
            <a:endParaRPr lang="en-GB" sz="2400" dirty="0"/>
          </a:p>
          <a:p>
            <a:pPr marL="0" indent="0" algn="ctr">
              <a:lnSpc>
                <a:spcPct val="100000"/>
              </a:lnSpc>
              <a:buNone/>
            </a:pPr>
            <a:r>
              <a:rPr lang="en-GB" sz="3200" dirty="0">
                <a:solidFill>
                  <a:srgbClr val="FF0000"/>
                </a:solidFill>
              </a:rPr>
              <a:t>a. Would you start drug therapy?</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90471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B63-6559-0444-AC6E-B41C7DF1DADB}"/>
              </a:ext>
            </a:extLst>
          </p:cNvPr>
          <p:cNvSpPr txBox="1"/>
          <p:nvPr/>
        </p:nvSpPr>
        <p:spPr>
          <a:xfrm>
            <a:off x="539552" y="260648"/>
            <a:ext cx="8136904"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200" dirty="0"/>
              <a:t>2. Starting antihypertensive drug treatment</a:t>
            </a:r>
          </a:p>
        </p:txBody>
      </p:sp>
      <p:sp>
        <p:nvSpPr>
          <p:cNvPr id="4" name="Content Placeholder 1"/>
          <p:cNvSpPr>
            <a:spLocks noGrp="1"/>
          </p:cNvSpPr>
          <p:nvPr>
            <p:ph idx="1"/>
          </p:nvPr>
        </p:nvSpPr>
        <p:spPr>
          <a:xfrm>
            <a:off x="531936" y="1052736"/>
            <a:ext cx="8136904" cy="4824536"/>
          </a:xfrm>
        </p:spPr>
        <p:txBody>
          <a:bodyPr/>
          <a:lstStyle/>
          <a:p>
            <a:pPr marL="0" indent="0">
              <a:lnSpc>
                <a:spcPct val="100000"/>
              </a:lnSpc>
              <a:buNone/>
            </a:pPr>
            <a:r>
              <a:rPr lang="en-GB" sz="3200" u="sng" dirty="0">
                <a:solidFill>
                  <a:srgbClr val="FF0000"/>
                </a:solidFill>
              </a:rPr>
              <a:t>Offer</a:t>
            </a:r>
            <a:r>
              <a:rPr lang="en-GB" sz="3200" dirty="0">
                <a:solidFill>
                  <a:srgbClr val="FF0000"/>
                </a:solidFill>
              </a:rPr>
              <a:t> drug treatment </a:t>
            </a:r>
          </a:p>
          <a:p>
            <a:pPr>
              <a:lnSpc>
                <a:spcPct val="100000"/>
              </a:lnSpc>
            </a:pPr>
            <a:r>
              <a:rPr lang="en-GB" sz="2400" dirty="0"/>
              <a:t>at any age in persistent Stage 2 hypertension</a:t>
            </a:r>
          </a:p>
          <a:p>
            <a:pPr>
              <a:lnSpc>
                <a:spcPct val="100000"/>
              </a:lnSpc>
            </a:pPr>
            <a:r>
              <a:rPr lang="en-GB" sz="2400" dirty="0"/>
              <a:t>&lt;80 years in persistent Stage 1 hypertension with one or more of the following:</a:t>
            </a:r>
          </a:p>
          <a:p>
            <a:pPr lvl="1">
              <a:lnSpc>
                <a:spcPct val="100000"/>
              </a:lnSpc>
              <a:spcBef>
                <a:spcPts val="0"/>
              </a:spcBef>
            </a:pPr>
            <a:r>
              <a:rPr lang="en-GB" sz="2400" dirty="0"/>
              <a:t>Target organ damage (e.g. LVH, proteinuria, fundi changes, high HbA1c, reduced </a:t>
            </a:r>
            <a:r>
              <a:rPr lang="en-GB" sz="2400" dirty="0" err="1"/>
              <a:t>eGFR</a:t>
            </a:r>
            <a:r>
              <a:rPr lang="en-GB" sz="2400" dirty="0"/>
              <a:t> </a:t>
            </a:r>
            <a:r>
              <a:rPr lang="en-GB" sz="2400" dirty="0" err="1"/>
              <a:t>etc</a:t>
            </a:r>
            <a:r>
              <a:rPr lang="en-GB" sz="2400" dirty="0"/>
              <a:t>)</a:t>
            </a:r>
          </a:p>
          <a:p>
            <a:pPr lvl="1">
              <a:lnSpc>
                <a:spcPct val="100000"/>
              </a:lnSpc>
              <a:spcBef>
                <a:spcPts val="0"/>
              </a:spcBef>
            </a:pPr>
            <a:r>
              <a:rPr lang="en-GB" sz="2400" dirty="0"/>
              <a:t>Renal disease or diabetes</a:t>
            </a:r>
          </a:p>
          <a:p>
            <a:pPr lvl="1">
              <a:lnSpc>
                <a:spcPct val="100000"/>
              </a:lnSpc>
              <a:spcBef>
                <a:spcPts val="0"/>
              </a:spcBef>
            </a:pPr>
            <a:r>
              <a:rPr lang="en-GB" sz="2400" dirty="0"/>
              <a:t>Established cardiovascular disease</a:t>
            </a:r>
          </a:p>
          <a:p>
            <a:pPr lvl="1">
              <a:lnSpc>
                <a:spcPct val="100000"/>
              </a:lnSpc>
              <a:spcBef>
                <a:spcPts val="0"/>
              </a:spcBef>
            </a:pPr>
            <a:r>
              <a:rPr lang="en-GB" sz="2400" dirty="0"/>
              <a:t>Estimate 10-y risk of CVD </a:t>
            </a:r>
            <a:r>
              <a:rPr lang="en-GB" sz="2400" u="sng" dirty="0"/>
              <a:t>&gt;</a:t>
            </a:r>
            <a:r>
              <a:rPr lang="en-GB" sz="2400" dirty="0"/>
              <a:t>10% (QRISK2)</a:t>
            </a:r>
          </a:p>
          <a:p>
            <a:pPr marL="457200" lvl="1" indent="0">
              <a:lnSpc>
                <a:spcPct val="100000"/>
              </a:lnSpc>
              <a:spcBef>
                <a:spcPts val="0"/>
              </a:spcBef>
              <a:buNone/>
            </a:pPr>
            <a:endParaRPr lang="en-GB" sz="2400" u="sng" dirty="0"/>
          </a:p>
          <a:p>
            <a:pPr marL="457200" lvl="1" indent="0">
              <a:lnSpc>
                <a:spcPct val="100000"/>
              </a:lnSpc>
              <a:spcBef>
                <a:spcPts val="0"/>
              </a:spcBef>
              <a:buNone/>
            </a:pPr>
            <a:r>
              <a:rPr lang="en-GB" sz="2400" u="sng" dirty="0"/>
              <a:t>Use clinical judgement if frailty or multimorbidity</a:t>
            </a:r>
          </a:p>
          <a:p>
            <a:pPr marL="0" indent="0">
              <a:buNone/>
            </a:pPr>
            <a:endParaRPr lang="en-GB" dirty="0"/>
          </a:p>
        </p:txBody>
      </p:sp>
      <p:pic>
        <p:nvPicPr>
          <p:cNvPr id="5" name="Picture 4">
            <a:extLst>
              <a:ext uri="{FF2B5EF4-FFF2-40B4-BE49-F238E27FC236}">
                <a16:creationId xmlns:a16="http://schemas.microsoft.com/office/drawing/2014/main" id="{7162AC86-8173-AE41-B54B-A668BB1469A6}"/>
              </a:ext>
            </a:extLst>
          </p:cNvPr>
          <p:cNvPicPr>
            <a:picLocks noChangeAspect="1"/>
          </p:cNvPicPr>
          <p:nvPr/>
        </p:nvPicPr>
        <p:blipFill>
          <a:blip r:embed="rId2"/>
          <a:stretch>
            <a:fillRect/>
          </a:stretch>
        </p:blipFill>
        <p:spPr>
          <a:xfrm>
            <a:off x="6516216" y="4077072"/>
            <a:ext cx="1003735" cy="674041"/>
          </a:xfrm>
          <a:prstGeom prst="rect">
            <a:avLst/>
          </a:prstGeom>
        </p:spPr>
      </p:pic>
      <p:pic>
        <p:nvPicPr>
          <p:cNvPr id="6" name="Picture 5">
            <a:extLst>
              <a:ext uri="{FF2B5EF4-FFF2-40B4-BE49-F238E27FC236}">
                <a16:creationId xmlns:a16="http://schemas.microsoft.com/office/drawing/2014/main" id="{7162AC86-8173-AE41-B54B-A668BB1469A6}"/>
              </a:ext>
            </a:extLst>
          </p:cNvPr>
          <p:cNvPicPr>
            <a:picLocks noChangeAspect="1"/>
          </p:cNvPicPr>
          <p:nvPr/>
        </p:nvPicPr>
        <p:blipFill>
          <a:blip r:embed="rId2"/>
          <a:stretch>
            <a:fillRect/>
          </a:stretch>
        </p:blipFill>
        <p:spPr>
          <a:xfrm>
            <a:off x="7380312" y="4869160"/>
            <a:ext cx="1003735" cy="674041"/>
          </a:xfrm>
          <a:prstGeom prst="rect">
            <a:avLst/>
          </a:prstGeom>
        </p:spPr>
      </p:pic>
    </p:spTree>
    <p:extLst>
      <p:ext uri="{BB962C8B-B14F-4D97-AF65-F5344CB8AC3E}">
        <p14:creationId xmlns:p14="http://schemas.microsoft.com/office/powerpoint/2010/main" val="3959241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B63-6559-0444-AC6E-B41C7DF1DADB}"/>
              </a:ext>
            </a:extLst>
          </p:cNvPr>
          <p:cNvSpPr txBox="1"/>
          <p:nvPr/>
        </p:nvSpPr>
        <p:spPr>
          <a:xfrm>
            <a:off x="539552" y="260648"/>
            <a:ext cx="8136904"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200" dirty="0"/>
              <a:t>2. Starting antihypertensive drug treatment</a:t>
            </a:r>
          </a:p>
        </p:txBody>
      </p:sp>
      <p:sp>
        <p:nvSpPr>
          <p:cNvPr id="4" name="Content Placeholder 1"/>
          <p:cNvSpPr>
            <a:spLocks noGrp="1"/>
          </p:cNvSpPr>
          <p:nvPr>
            <p:ph idx="1"/>
          </p:nvPr>
        </p:nvSpPr>
        <p:spPr>
          <a:xfrm>
            <a:off x="549240" y="1290200"/>
            <a:ext cx="8136904" cy="4391612"/>
          </a:xfrm>
        </p:spPr>
        <p:txBody>
          <a:bodyPr/>
          <a:lstStyle/>
          <a:p>
            <a:pPr marL="0" indent="0">
              <a:lnSpc>
                <a:spcPct val="100000"/>
              </a:lnSpc>
              <a:buNone/>
            </a:pPr>
            <a:r>
              <a:rPr lang="en-GB" sz="3200" u="sng" dirty="0">
                <a:solidFill>
                  <a:srgbClr val="FF0000"/>
                </a:solidFill>
              </a:rPr>
              <a:t>Consider</a:t>
            </a:r>
            <a:r>
              <a:rPr lang="en-GB" sz="3200" dirty="0">
                <a:solidFill>
                  <a:srgbClr val="FF0000"/>
                </a:solidFill>
              </a:rPr>
              <a:t> treatment </a:t>
            </a:r>
          </a:p>
          <a:p>
            <a:pPr>
              <a:lnSpc>
                <a:spcPct val="100000"/>
              </a:lnSpc>
            </a:pPr>
            <a:r>
              <a:rPr lang="en-GB" sz="2400" dirty="0"/>
              <a:t>&lt;60 years and Stage 1 hypertension with QRISK2 &lt;10%</a:t>
            </a:r>
          </a:p>
          <a:p>
            <a:pPr>
              <a:lnSpc>
                <a:spcPct val="100000"/>
              </a:lnSpc>
            </a:pPr>
            <a:r>
              <a:rPr lang="en-GB" sz="2400" dirty="0"/>
              <a:t>&lt;80 years and Stage 1 hypertension if Office BP &gt;150/90 mmHg</a:t>
            </a:r>
          </a:p>
          <a:p>
            <a:pPr>
              <a:lnSpc>
                <a:spcPct val="100000"/>
              </a:lnSpc>
            </a:pPr>
            <a:r>
              <a:rPr lang="en-GB" sz="2400" dirty="0"/>
              <a:t>&lt;40 years, consider seeking specialist advice </a:t>
            </a:r>
          </a:p>
          <a:p>
            <a:pPr>
              <a:lnSpc>
                <a:spcPct val="100000"/>
              </a:lnSpc>
            </a:pPr>
            <a:endParaRPr lang="en-GB" sz="2400" dirty="0"/>
          </a:p>
          <a:p>
            <a:pPr marL="0" indent="0">
              <a:lnSpc>
                <a:spcPct val="100000"/>
              </a:lnSpc>
              <a:buNone/>
            </a:pPr>
            <a:r>
              <a:rPr lang="en-GB" sz="2400" dirty="0"/>
              <a:t>Consider the need for specialist investigations </a:t>
            </a:r>
            <a:r>
              <a:rPr lang="en-GB" sz="2400" u="sng" dirty="0"/>
              <a:t>in people with signs and symptoms </a:t>
            </a:r>
            <a:r>
              <a:rPr lang="en-GB" sz="2400" dirty="0"/>
              <a:t>suggesting a secondary cause of hypertension.</a:t>
            </a:r>
          </a:p>
          <a:p>
            <a:pPr marL="0" indent="0">
              <a:buNone/>
            </a:pPr>
            <a:endParaRPr lang="en-GB" dirty="0"/>
          </a:p>
        </p:txBody>
      </p:sp>
      <p:pic>
        <p:nvPicPr>
          <p:cNvPr id="5" name="Picture 4">
            <a:extLst>
              <a:ext uri="{FF2B5EF4-FFF2-40B4-BE49-F238E27FC236}">
                <a16:creationId xmlns:a16="http://schemas.microsoft.com/office/drawing/2014/main" id="{5F1CED9B-E70E-5148-AA81-B099AC18BB31}"/>
              </a:ext>
            </a:extLst>
          </p:cNvPr>
          <p:cNvPicPr>
            <a:picLocks noChangeAspect="1"/>
          </p:cNvPicPr>
          <p:nvPr/>
        </p:nvPicPr>
        <p:blipFill>
          <a:blip r:embed="rId2"/>
          <a:stretch>
            <a:fillRect/>
          </a:stretch>
        </p:blipFill>
        <p:spPr>
          <a:xfrm>
            <a:off x="8113865" y="1672575"/>
            <a:ext cx="896506" cy="602033"/>
          </a:xfrm>
          <a:prstGeom prst="rect">
            <a:avLst/>
          </a:prstGeom>
        </p:spPr>
      </p:pic>
      <p:pic>
        <p:nvPicPr>
          <p:cNvPr id="6" name="Picture 5">
            <a:extLst>
              <a:ext uri="{FF2B5EF4-FFF2-40B4-BE49-F238E27FC236}">
                <a16:creationId xmlns:a16="http://schemas.microsoft.com/office/drawing/2014/main" id="{73069AF7-9A80-CB4E-A57D-16BF2D768D2E}"/>
              </a:ext>
            </a:extLst>
          </p:cNvPr>
          <p:cNvPicPr>
            <a:picLocks noChangeAspect="1"/>
          </p:cNvPicPr>
          <p:nvPr/>
        </p:nvPicPr>
        <p:blipFill>
          <a:blip r:embed="rId2"/>
          <a:stretch>
            <a:fillRect/>
          </a:stretch>
        </p:blipFill>
        <p:spPr>
          <a:xfrm>
            <a:off x="8113865" y="3861048"/>
            <a:ext cx="896506" cy="602033"/>
          </a:xfrm>
          <a:prstGeom prst="rect">
            <a:avLst/>
          </a:prstGeom>
        </p:spPr>
      </p:pic>
    </p:spTree>
    <p:extLst>
      <p:ext uri="{BB962C8B-B14F-4D97-AF65-F5344CB8AC3E}">
        <p14:creationId xmlns:p14="http://schemas.microsoft.com/office/powerpoint/2010/main" val="287643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B63-6559-0444-AC6E-B41C7DF1DADB}"/>
              </a:ext>
            </a:extLst>
          </p:cNvPr>
          <p:cNvSpPr txBox="1"/>
          <p:nvPr/>
        </p:nvSpPr>
        <p:spPr>
          <a:xfrm>
            <a:off x="531936" y="188640"/>
            <a:ext cx="8136904"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nchor="ctr">
            <a:spAutoFit/>
          </a:bodyPr>
          <a:lstStyle/>
          <a:p>
            <a:pPr algn="ctr"/>
            <a:r>
              <a:rPr lang="en-US" sz="3600" dirty="0" err="1"/>
              <a:t>Mrs</a:t>
            </a:r>
            <a:r>
              <a:rPr lang="en-US" sz="3600" dirty="0"/>
              <a:t> JR, 61 years (a)</a:t>
            </a:r>
          </a:p>
        </p:txBody>
      </p:sp>
      <p:sp>
        <p:nvSpPr>
          <p:cNvPr id="4" name="Content Placeholder 1">
            <a:extLst>
              <a:ext uri="{FF2B5EF4-FFF2-40B4-BE49-F238E27FC236}">
                <a16:creationId xmlns:a16="http://schemas.microsoft.com/office/drawing/2014/main" id="{6A7CF8F8-B267-3541-BB5F-70AC72550FB2}"/>
              </a:ext>
            </a:extLst>
          </p:cNvPr>
          <p:cNvSpPr txBox="1">
            <a:spLocks/>
          </p:cNvSpPr>
          <p:nvPr/>
        </p:nvSpPr>
        <p:spPr>
          <a:xfrm>
            <a:off x="475160" y="1052736"/>
            <a:ext cx="8136904" cy="3528392"/>
          </a:xfrm>
        </p:spPr>
        <p:txBody>
          <a:bodyPr>
            <a:noAutofit/>
          </a:bodyPr>
          <a:lstStyle>
            <a:lvl1pPr marL="342900" indent="-342900" algn="l" defTabSz="914400" rtl="0" eaLnBrk="1" latinLnBrk="0" hangingPunct="1">
              <a:lnSpc>
                <a:spcPct val="80000"/>
              </a:lnSpc>
              <a:spcBef>
                <a:spcPct val="20000"/>
              </a:spcBef>
              <a:buFont typeface="Arial" panose="020B0604020202020204" pitchFamily="34" charset="0"/>
              <a:buChar char="•"/>
              <a:defRPr sz="1800" kern="1200">
                <a:solidFill>
                  <a:schemeClr val="tx1"/>
                </a:solidFill>
                <a:latin typeface="+mn-lt"/>
                <a:ea typeface="+mn-ea"/>
                <a:cs typeface="+mn-cs"/>
              </a:defRPr>
            </a:lvl1pPr>
            <a:lvl2pPr marL="742950" indent="-28575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2pPr>
            <a:lvl3pPr marL="1143000" indent="-22860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3pPr>
            <a:lvl4pPr marL="1600200" indent="-22860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4pPr>
            <a:lvl5pPr marL="2057400" indent="-228600" algn="l" defTabSz="914400" rtl="0" eaLnBrk="1" latinLnBrk="0" hangingPunct="1">
              <a:lnSpc>
                <a:spcPct val="80000"/>
              </a:lnSpc>
              <a:spcBef>
                <a:spcPct val="20000"/>
              </a:spcBef>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GB" sz="2400" dirty="0"/>
              <a:t>Investigations</a:t>
            </a:r>
          </a:p>
          <a:p>
            <a:pPr>
              <a:lnSpc>
                <a:spcPct val="100000"/>
              </a:lnSpc>
            </a:pPr>
            <a:r>
              <a:rPr lang="en-GB" sz="2400" dirty="0"/>
              <a:t>Urinary protein: 2+</a:t>
            </a:r>
          </a:p>
          <a:p>
            <a:pPr>
              <a:lnSpc>
                <a:spcPct val="100000"/>
              </a:lnSpc>
            </a:pPr>
            <a:r>
              <a:rPr lang="en-GB" sz="2400" dirty="0"/>
              <a:t>HbA1c 60; FBG 7.9; TC 4.0; U+Es: normal</a:t>
            </a:r>
          </a:p>
          <a:p>
            <a:pPr>
              <a:lnSpc>
                <a:spcPct val="100000"/>
              </a:lnSpc>
            </a:pPr>
            <a:r>
              <a:rPr lang="en-GB" sz="2400" dirty="0"/>
              <a:t>Echo-cardiogram: LVH</a:t>
            </a:r>
          </a:p>
          <a:p>
            <a:pPr>
              <a:lnSpc>
                <a:spcPct val="100000"/>
              </a:lnSpc>
            </a:pPr>
            <a:r>
              <a:rPr lang="en-GB" sz="2400" dirty="0"/>
              <a:t>24 ABPM: 147/89 day-time; 139/85 night-time (non-dipper)</a:t>
            </a:r>
          </a:p>
          <a:p>
            <a:pPr marL="0" indent="0">
              <a:lnSpc>
                <a:spcPct val="100000"/>
              </a:lnSpc>
              <a:buNone/>
            </a:pPr>
            <a:r>
              <a:rPr lang="en-GB" sz="2400" dirty="0"/>
              <a:t>RX:	Metformin 500mg </a:t>
            </a:r>
            <a:r>
              <a:rPr lang="en-GB" sz="2400" dirty="0" err="1"/>
              <a:t>bd</a:t>
            </a:r>
            <a:endParaRPr lang="en-GB" sz="2400" dirty="0"/>
          </a:p>
          <a:p>
            <a:pPr marL="0" indent="0">
              <a:lnSpc>
                <a:spcPct val="100000"/>
              </a:lnSpc>
              <a:buNone/>
            </a:pPr>
            <a:r>
              <a:rPr lang="en-GB" sz="2400" dirty="0"/>
              <a:t>	Atorvastatin 20mg od</a:t>
            </a:r>
          </a:p>
          <a:p>
            <a:pPr marL="0" indent="0">
              <a:lnSpc>
                <a:spcPct val="100000"/>
              </a:lnSpc>
              <a:buNone/>
            </a:pPr>
            <a:r>
              <a:rPr lang="en-GB" sz="2400" dirty="0"/>
              <a:t>	</a:t>
            </a:r>
            <a:r>
              <a:rPr lang="en-GB" sz="2400" i="1" dirty="0"/>
              <a:t>Losartan 100mg od added on</a:t>
            </a:r>
          </a:p>
          <a:p>
            <a:pPr marL="0" indent="0" algn="ctr">
              <a:lnSpc>
                <a:spcPct val="100000"/>
              </a:lnSpc>
              <a:buNone/>
            </a:pPr>
            <a:r>
              <a:rPr lang="en-GB" sz="2800" dirty="0">
                <a:solidFill>
                  <a:srgbClr val="FF0000"/>
                </a:solidFill>
              </a:rPr>
              <a:t>b. How would you monitor treatment? </a:t>
            </a:r>
          </a:p>
          <a:p>
            <a:pPr marL="0" indent="0" algn="ctr">
              <a:lnSpc>
                <a:spcPct val="100000"/>
              </a:lnSpc>
              <a:buNone/>
            </a:pPr>
            <a:r>
              <a:rPr lang="en-GB" sz="2800" dirty="0">
                <a:solidFill>
                  <a:srgbClr val="FF0000"/>
                </a:solidFill>
              </a:rPr>
              <a:t>c. How would you monitor BP targets?</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4023255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1936" y="980728"/>
            <a:ext cx="8136904" cy="4608512"/>
          </a:xfrm>
        </p:spPr>
        <p:txBody>
          <a:bodyPr/>
          <a:lstStyle/>
          <a:p>
            <a:pPr marL="0" indent="0" algn="ctr">
              <a:lnSpc>
                <a:spcPct val="100000"/>
              </a:lnSpc>
              <a:buNone/>
            </a:pPr>
            <a:r>
              <a:rPr lang="en-GB" sz="2400" dirty="0"/>
              <a:t>What is </a:t>
            </a:r>
            <a:r>
              <a:rPr lang="en-GB" sz="2400" u="sng" dirty="0"/>
              <a:t>new or updated </a:t>
            </a:r>
            <a:r>
              <a:rPr lang="en-GB" sz="2400" dirty="0"/>
              <a:t>?</a:t>
            </a:r>
          </a:p>
          <a:p>
            <a:pPr marL="457200" indent="-457200">
              <a:lnSpc>
                <a:spcPct val="100000"/>
              </a:lnSpc>
              <a:buFont typeface="+mj-lt"/>
              <a:buAutoNum type="arabicPeriod"/>
            </a:pPr>
            <a:r>
              <a:rPr lang="en-GB" sz="2400" dirty="0"/>
              <a:t>diagnosing hypertension</a:t>
            </a:r>
          </a:p>
          <a:p>
            <a:pPr marL="457200" indent="-457200">
              <a:lnSpc>
                <a:spcPct val="100000"/>
              </a:lnSpc>
              <a:buFont typeface="+mj-lt"/>
              <a:buAutoNum type="arabicPeriod"/>
            </a:pPr>
            <a:r>
              <a:rPr lang="en-GB" sz="2400" dirty="0"/>
              <a:t>starting antihypertensive drug treatment</a:t>
            </a:r>
          </a:p>
          <a:p>
            <a:pPr marL="457200" indent="-457200">
              <a:lnSpc>
                <a:spcPct val="100000"/>
              </a:lnSpc>
              <a:buFont typeface="+mj-lt"/>
              <a:buAutoNum type="arabicPeriod"/>
            </a:pPr>
            <a:r>
              <a:rPr lang="en-GB" sz="2400" dirty="0"/>
              <a:t>monitoring treatment and blood pressure targets</a:t>
            </a:r>
          </a:p>
          <a:p>
            <a:pPr marL="457200" indent="-457200">
              <a:lnSpc>
                <a:spcPct val="100000"/>
              </a:lnSpc>
              <a:buFont typeface="+mj-lt"/>
              <a:buAutoNum type="arabicPeriod"/>
            </a:pPr>
            <a:r>
              <a:rPr lang="en-GB" sz="2400" dirty="0"/>
              <a:t>choosing antihypertensive drug treatment (steps 1 to 4)</a:t>
            </a:r>
          </a:p>
          <a:p>
            <a:pPr marL="457200" indent="-457200">
              <a:lnSpc>
                <a:spcPct val="100000"/>
              </a:lnSpc>
              <a:buFont typeface="+mj-lt"/>
              <a:buAutoNum type="arabicPeriod"/>
            </a:pPr>
            <a:r>
              <a:rPr lang="en-GB" sz="2400" dirty="0"/>
              <a:t>who to refer for same-day specialist review</a:t>
            </a:r>
          </a:p>
          <a:p>
            <a:pPr marL="0" indent="0">
              <a:lnSpc>
                <a:spcPct val="100000"/>
              </a:lnSpc>
              <a:buNone/>
            </a:pPr>
            <a:endParaRPr lang="en-GB" sz="2400" dirty="0"/>
          </a:p>
          <a:p>
            <a:pPr marL="0" indent="0" algn="ctr">
              <a:lnSpc>
                <a:spcPct val="100000"/>
              </a:lnSpc>
              <a:buNone/>
            </a:pPr>
            <a:r>
              <a:rPr lang="en-GB" sz="2400" dirty="0"/>
              <a:t>What is </a:t>
            </a:r>
            <a:r>
              <a:rPr lang="en-GB" sz="2400" u="sng" dirty="0"/>
              <a:t>unchanged</a:t>
            </a:r>
            <a:r>
              <a:rPr lang="en-GB" sz="2400" dirty="0"/>
              <a:t> ?</a:t>
            </a:r>
          </a:p>
          <a:p>
            <a:pPr>
              <a:lnSpc>
                <a:spcPct val="100000"/>
              </a:lnSpc>
            </a:pPr>
            <a:r>
              <a:rPr lang="en-GB" sz="2400" dirty="0"/>
              <a:t>measuring blood pressure</a:t>
            </a:r>
          </a:p>
          <a:p>
            <a:pPr>
              <a:lnSpc>
                <a:spcPct val="100000"/>
              </a:lnSpc>
            </a:pPr>
            <a:r>
              <a:rPr lang="en-GB" sz="2400" dirty="0"/>
              <a:t>assessing cardiovascular risk and target organ damage</a:t>
            </a:r>
          </a:p>
          <a:p>
            <a:pPr>
              <a:lnSpc>
                <a:spcPct val="100000"/>
              </a:lnSpc>
            </a:pPr>
            <a:r>
              <a:rPr lang="en-GB" sz="2400" dirty="0"/>
              <a:t>lifestyle interventions</a:t>
            </a:r>
          </a:p>
          <a:p>
            <a:endParaRPr lang="en-GB" dirty="0"/>
          </a:p>
        </p:txBody>
      </p:sp>
      <p:sp>
        <p:nvSpPr>
          <p:cNvPr id="3" name="TextBox 2">
            <a:extLst>
              <a:ext uri="{FF2B5EF4-FFF2-40B4-BE49-F238E27FC236}">
                <a16:creationId xmlns:a16="http://schemas.microsoft.com/office/drawing/2014/main" id="{E3420B63-6559-0444-AC6E-B41C7DF1DADB}"/>
              </a:ext>
            </a:extLst>
          </p:cNvPr>
          <p:cNvSpPr txBox="1"/>
          <p:nvPr/>
        </p:nvSpPr>
        <p:spPr>
          <a:xfrm>
            <a:off x="531936" y="228905"/>
            <a:ext cx="8136904"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600" dirty="0"/>
              <a:t>Synopsis</a:t>
            </a:r>
          </a:p>
        </p:txBody>
      </p:sp>
      <p:pic>
        <p:nvPicPr>
          <p:cNvPr id="4" name="Picture 3">
            <a:extLst>
              <a:ext uri="{FF2B5EF4-FFF2-40B4-BE49-F238E27FC236}">
                <a16:creationId xmlns:a16="http://schemas.microsoft.com/office/drawing/2014/main" id="{EFD50F14-D567-0E47-9A68-91CD90EE7D21}"/>
              </a:ext>
            </a:extLst>
          </p:cNvPr>
          <p:cNvPicPr>
            <a:picLocks noChangeAspect="1"/>
          </p:cNvPicPr>
          <p:nvPr/>
        </p:nvPicPr>
        <p:blipFill>
          <a:blip r:embed="rId3"/>
          <a:stretch>
            <a:fillRect/>
          </a:stretch>
        </p:blipFill>
        <p:spPr>
          <a:xfrm>
            <a:off x="6928940" y="954759"/>
            <a:ext cx="1739900" cy="1168400"/>
          </a:xfrm>
          <a:prstGeom prst="rect">
            <a:avLst/>
          </a:prstGeom>
        </p:spPr>
      </p:pic>
      <p:pic>
        <p:nvPicPr>
          <p:cNvPr id="5" name="Picture 4"/>
          <p:cNvPicPr>
            <a:picLocks noChangeAspect="1"/>
          </p:cNvPicPr>
          <p:nvPr/>
        </p:nvPicPr>
        <p:blipFill>
          <a:blip r:embed="rId4"/>
          <a:stretch>
            <a:fillRect/>
          </a:stretch>
        </p:blipFill>
        <p:spPr>
          <a:xfrm>
            <a:off x="531936" y="188640"/>
            <a:ext cx="1951832" cy="1156393"/>
          </a:xfrm>
          <a:prstGeom prst="rect">
            <a:avLst/>
          </a:prstGeom>
        </p:spPr>
      </p:pic>
    </p:spTree>
    <p:extLst>
      <p:ext uri="{BB962C8B-B14F-4D97-AF65-F5344CB8AC3E}">
        <p14:creationId xmlns:p14="http://schemas.microsoft.com/office/powerpoint/2010/main" val="537361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B63-6559-0444-AC6E-B41C7DF1DADB}"/>
              </a:ext>
            </a:extLst>
          </p:cNvPr>
          <p:cNvSpPr txBox="1"/>
          <p:nvPr/>
        </p:nvSpPr>
        <p:spPr>
          <a:xfrm>
            <a:off x="531936" y="332656"/>
            <a:ext cx="8136904"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200" dirty="0"/>
              <a:t>3. Monitoring treatment</a:t>
            </a:r>
          </a:p>
        </p:txBody>
      </p:sp>
      <p:sp>
        <p:nvSpPr>
          <p:cNvPr id="4" name="Content Placeholder 1"/>
          <p:cNvSpPr>
            <a:spLocks noGrp="1"/>
          </p:cNvSpPr>
          <p:nvPr>
            <p:ph idx="1"/>
          </p:nvPr>
        </p:nvSpPr>
        <p:spPr>
          <a:xfrm>
            <a:off x="582636" y="1556792"/>
            <a:ext cx="8136904" cy="4607636"/>
          </a:xfrm>
        </p:spPr>
        <p:txBody>
          <a:bodyPr/>
          <a:lstStyle/>
          <a:p>
            <a:pPr>
              <a:lnSpc>
                <a:spcPct val="100000"/>
              </a:lnSpc>
            </a:pPr>
            <a:r>
              <a:rPr lang="en-GB" sz="2400" dirty="0"/>
              <a:t>Use office BP measurements to monitor the response to Rx</a:t>
            </a:r>
          </a:p>
          <a:p>
            <a:pPr>
              <a:lnSpc>
                <a:spcPct val="100000"/>
              </a:lnSpc>
            </a:pPr>
            <a:r>
              <a:rPr lang="en-GB" sz="2400" dirty="0"/>
              <a:t>Measure </a:t>
            </a:r>
            <a:r>
              <a:rPr lang="en-GB" sz="2400" u="sng" dirty="0"/>
              <a:t>standing as well as seated BP </a:t>
            </a:r>
            <a:r>
              <a:rPr lang="en-GB" sz="2400" dirty="0"/>
              <a:t>in people with </a:t>
            </a:r>
          </a:p>
          <a:p>
            <a:pPr lvl="1">
              <a:lnSpc>
                <a:spcPct val="100000"/>
              </a:lnSpc>
              <a:spcBef>
                <a:spcPts val="0"/>
              </a:spcBef>
            </a:pPr>
            <a:r>
              <a:rPr lang="en-GB" sz="2100" dirty="0"/>
              <a:t>type 2 diabetes </a:t>
            </a:r>
            <a:r>
              <a:rPr lang="en-GB" sz="2100" b="1" dirty="0"/>
              <a:t>or</a:t>
            </a:r>
            <a:endParaRPr lang="en-GB" sz="2100" dirty="0"/>
          </a:p>
          <a:p>
            <a:pPr lvl="1">
              <a:lnSpc>
                <a:spcPct val="100000"/>
              </a:lnSpc>
              <a:spcBef>
                <a:spcPts val="0"/>
              </a:spcBef>
            </a:pPr>
            <a:r>
              <a:rPr lang="en-GB" sz="2100" dirty="0"/>
              <a:t>symptoms of postural hypotension </a:t>
            </a:r>
            <a:r>
              <a:rPr lang="en-GB" sz="2100" b="1" dirty="0"/>
              <a:t>or</a:t>
            </a:r>
            <a:endParaRPr lang="en-GB" sz="2100" dirty="0"/>
          </a:p>
          <a:p>
            <a:pPr lvl="1">
              <a:lnSpc>
                <a:spcPct val="100000"/>
              </a:lnSpc>
              <a:spcBef>
                <a:spcPts val="0"/>
              </a:spcBef>
            </a:pPr>
            <a:r>
              <a:rPr lang="en-GB" sz="2100" dirty="0"/>
              <a:t>aged 80 and over.</a:t>
            </a:r>
          </a:p>
          <a:p>
            <a:pPr>
              <a:lnSpc>
                <a:spcPct val="100000"/>
              </a:lnSpc>
            </a:pPr>
            <a:r>
              <a:rPr lang="en-GB" sz="2400" dirty="0"/>
              <a:t>In people with postural drop or symptoms of postural hypotension, treat to a </a:t>
            </a:r>
            <a:r>
              <a:rPr lang="en-GB" sz="2400" u="sng" dirty="0"/>
              <a:t>BP target </a:t>
            </a:r>
            <a:r>
              <a:rPr lang="en-GB" sz="2400" dirty="0"/>
              <a:t>based on </a:t>
            </a:r>
            <a:r>
              <a:rPr lang="en-GB" sz="2400" u="sng" dirty="0"/>
              <a:t>standing BP</a:t>
            </a:r>
          </a:p>
          <a:p>
            <a:pPr>
              <a:lnSpc>
                <a:spcPct val="100000"/>
              </a:lnSpc>
            </a:pPr>
            <a:r>
              <a:rPr lang="en-GB" sz="2400" dirty="0"/>
              <a:t>Consider ABPM or HBPM, in addition to office BP, for people identified as having a </a:t>
            </a:r>
            <a:r>
              <a:rPr lang="en-GB" sz="2400" u="sng" dirty="0"/>
              <a:t>white-coat or masked </a:t>
            </a:r>
            <a:r>
              <a:rPr lang="en-GB" sz="2400" dirty="0"/>
              <a:t>hypertension</a:t>
            </a:r>
          </a:p>
        </p:txBody>
      </p:sp>
      <p:sp>
        <p:nvSpPr>
          <p:cNvPr id="2" name="Rectangle 1">
            <a:extLst>
              <a:ext uri="{FF2B5EF4-FFF2-40B4-BE49-F238E27FC236}">
                <a16:creationId xmlns:a16="http://schemas.microsoft.com/office/drawing/2014/main" id="{36DAE010-2B62-594A-8BA3-05658CE0D7CD}"/>
              </a:ext>
            </a:extLst>
          </p:cNvPr>
          <p:cNvSpPr/>
          <p:nvPr/>
        </p:nvSpPr>
        <p:spPr>
          <a:xfrm>
            <a:off x="2771800" y="5949280"/>
            <a:ext cx="5112568" cy="830997"/>
          </a:xfrm>
          <a:prstGeom prst="rect">
            <a:avLst/>
          </a:prstGeom>
        </p:spPr>
        <p:txBody>
          <a:bodyPr wrap="square">
            <a:spAutoFit/>
          </a:bodyPr>
          <a:lstStyle/>
          <a:p>
            <a:r>
              <a:rPr lang="en-GB" sz="1600" i="1" dirty="0"/>
              <a:t>NG136, 2019 may not apply to adults with CKD, type 1 diabetes, pregnancy, pre-existing CVD (cross-referencing to specific NICE guidelines)</a:t>
            </a:r>
          </a:p>
        </p:txBody>
      </p:sp>
      <p:pic>
        <p:nvPicPr>
          <p:cNvPr id="5" name="Picture 4">
            <a:extLst>
              <a:ext uri="{FF2B5EF4-FFF2-40B4-BE49-F238E27FC236}">
                <a16:creationId xmlns:a16="http://schemas.microsoft.com/office/drawing/2014/main" id="{5B12EFE3-3D69-F74C-B474-314D3253F269}"/>
              </a:ext>
            </a:extLst>
          </p:cNvPr>
          <p:cNvPicPr>
            <a:picLocks noChangeAspect="1"/>
          </p:cNvPicPr>
          <p:nvPr/>
        </p:nvPicPr>
        <p:blipFill>
          <a:blip r:embed="rId2"/>
          <a:stretch>
            <a:fillRect/>
          </a:stretch>
        </p:blipFill>
        <p:spPr>
          <a:xfrm>
            <a:off x="8438655" y="5938839"/>
            <a:ext cx="628769" cy="773870"/>
          </a:xfrm>
          <a:prstGeom prst="rect">
            <a:avLst/>
          </a:prstGeom>
        </p:spPr>
      </p:pic>
      <p:pic>
        <p:nvPicPr>
          <p:cNvPr id="6" name="Picture 5">
            <a:extLst>
              <a:ext uri="{FF2B5EF4-FFF2-40B4-BE49-F238E27FC236}">
                <a16:creationId xmlns:a16="http://schemas.microsoft.com/office/drawing/2014/main" id="{6EB39001-68F6-2749-8BCB-27E852C63DE6}"/>
              </a:ext>
            </a:extLst>
          </p:cNvPr>
          <p:cNvPicPr>
            <a:picLocks noChangeAspect="1"/>
          </p:cNvPicPr>
          <p:nvPr/>
        </p:nvPicPr>
        <p:blipFill>
          <a:blip r:embed="rId3"/>
          <a:stretch>
            <a:fillRect/>
          </a:stretch>
        </p:blipFill>
        <p:spPr>
          <a:xfrm>
            <a:off x="8116967" y="1975317"/>
            <a:ext cx="643376" cy="432048"/>
          </a:xfrm>
          <a:prstGeom prst="rect">
            <a:avLst/>
          </a:prstGeom>
        </p:spPr>
      </p:pic>
      <p:pic>
        <p:nvPicPr>
          <p:cNvPr id="7" name="Picture 6">
            <a:extLst>
              <a:ext uri="{FF2B5EF4-FFF2-40B4-BE49-F238E27FC236}">
                <a16:creationId xmlns:a16="http://schemas.microsoft.com/office/drawing/2014/main" id="{C4D2952E-0E9C-7B42-B0A1-778CBA4ED785}"/>
              </a:ext>
            </a:extLst>
          </p:cNvPr>
          <p:cNvPicPr>
            <a:picLocks noChangeAspect="1"/>
          </p:cNvPicPr>
          <p:nvPr/>
        </p:nvPicPr>
        <p:blipFill>
          <a:blip r:embed="rId3"/>
          <a:stretch>
            <a:fillRect/>
          </a:stretch>
        </p:blipFill>
        <p:spPr>
          <a:xfrm>
            <a:off x="8131895" y="3215657"/>
            <a:ext cx="663999" cy="445897"/>
          </a:xfrm>
          <a:prstGeom prst="rect">
            <a:avLst/>
          </a:prstGeom>
        </p:spPr>
      </p:pic>
      <p:pic>
        <p:nvPicPr>
          <p:cNvPr id="8" name="Picture 7">
            <a:extLst>
              <a:ext uri="{FF2B5EF4-FFF2-40B4-BE49-F238E27FC236}">
                <a16:creationId xmlns:a16="http://schemas.microsoft.com/office/drawing/2014/main" id="{FCF2AD16-7763-B040-AAD0-B9C57163F756}"/>
              </a:ext>
            </a:extLst>
          </p:cNvPr>
          <p:cNvPicPr>
            <a:picLocks noChangeAspect="1"/>
          </p:cNvPicPr>
          <p:nvPr/>
        </p:nvPicPr>
        <p:blipFill>
          <a:blip r:embed="rId3"/>
          <a:stretch>
            <a:fillRect/>
          </a:stretch>
        </p:blipFill>
        <p:spPr>
          <a:xfrm>
            <a:off x="8244408" y="4711295"/>
            <a:ext cx="663999" cy="445897"/>
          </a:xfrm>
          <a:prstGeom prst="rect">
            <a:avLst/>
          </a:prstGeom>
        </p:spPr>
      </p:pic>
    </p:spTree>
    <p:extLst>
      <p:ext uri="{BB962C8B-B14F-4D97-AF65-F5344CB8AC3E}">
        <p14:creationId xmlns:p14="http://schemas.microsoft.com/office/powerpoint/2010/main" val="976062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531936" y="1124745"/>
            <a:ext cx="8288536" cy="4607636"/>
          </a:xfrm>
        </p:spPr>
        <p:txBody>
          <a:bodyPr/>
          <a:lstStyle/>
          <a:p>
            <a:pPr>
              <a:lnSpc>
                <a:spcPct val="100000"/>
              </a:lnSpc>
            </a:pPr>
            <a:r>
              <a:rPr lang="en-GB" sz="2400" dirty="0"/>
              <a:t>Reduce office BP to </a:t>
            </a:r>
          </a:p>
          <a:p>
            <a:pPr>
              <a:lnSpc>
                <a:spcPct val="100000"/>
              </a:lnSpc>
            </a:pPr>
            <a:endParaRPr lang="en-GB" sz="2400" dirty="0"/>
          </a:p>
          <a:p>
            <a:pPr marL="0" indent="0">
              <a:lnSpc>
                <a:spcPct val="100000"/>
              </a:lnSpc>
              <a:buNone/>
            </a:pPr>
            <a:endParaRPr lang="en-GB" sz="2400" dirty="0"/>
          </a:p>
          <a:p>
            <a:pPr>
              <a:lnSpc>
                <a:spcPct val="100000"/>
              </a:lnSpc>
            </a:pPr>
            <a:r>
              <a:rPr lang="en-GB" sz="2400" dirty="0"/>
              <a:t>When using ABPM or HBPM  use the average ‘day-time’ BP</a:t>
            </a:r>
          </a:p>
          <a:p>
            <a:pPr>
              <a:lnSpc>
                <a:spcPct val="100000"/>
              </a:lnSpc>
            </a:pPr>
            <a:endParaRPr lang="en-GB" sz="2400" dirty="0"/>
          </a:p>
          <a:p>
            <a:pPr marL="0" indent="0">
              <a:lnSpc>
                <a:spcPct val="100000"/>
              </a:lnSpc>
              <a:buNone/>
            </a:pPr>
            <a:endParaRPr lang="en-GB" sz="2400" dirty="0"/>
          </a:p>
          <a:p>
            <a:pPr>
              <a:lnSpc>
                <a:spcPct val="100000"/>
              </a:lnSpc>
            </a:pPr>
            <a:r>
              <a:rPr lang="en-GB" sz="2400" dirty="0"/>
              <a:t>Use clinical judgement for people with frailty or multimorbidity </a:t>
            </a:r>
          </a:p>
          <a:p>
            <a:pPr marL="0" indent="0">
              <a:lnSpc>
                <a:spcPct val="100000"/>
              </a:lnSpc>
              <a:buNone/>
            </a:pPr>
            <a:r>
              <a:rPr lang="en-GB" sz="2400" dirty="0"/>
              <a:t>	</a:t>
            </a:r>
          </a:p>
          <a:p>
            <a:pPr marL="0" indent="0">
              <a:lnSpc>
                <a:spcPct val="100000"/>
              </a:lnSpc>
              <a:buNone/>
            </a:pPr>
            <a:r>
              <a:rPr lang="en-GB" sz="2400" dirty="0"/>
              <a:t>	same targets in people with type 2 diabetes</a:t>
            </a:r>
          </a:p>
        </p:txBody>
      </p:sp>
      <p:sp>
        <p:nvSpPr>
          <p:cNvPr id="3" name="TextBox 2">
            <a:extLst>
              <a:ext uri="{FF2B5EF4-FFF2-40B4-BE49-F238E27FC236}">
                <a16:creationId xmlns:a16="http://schemas.microsoft.com/office/drawing/2014/main" id="{E3420B63-6559-0444-AC6E-B41C7DF1DADB}"/>
              </a:ext>
            </a:extLst>
          </p:cNvPr>
          <p:cNvSpPr txBox="1"/>
          <p:nvPr/>
        </p:nvSpPr>
        <p:spPr>
          <a:xfrm>
            <a:off x="531936" y="332656"/>
            <a:ext cx="8136904"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200" dirty="0"/>
              <a:t>3. BP targets</a:t>
            </a:r>
          </a:p>
        </p:txBody>
      </p:sp>
      <p:sp>
        <p:nvSpPr>
          <p:cNvPr id="2" name="Rectangle 1">
            <a:extLst>
              <a:ext uri="{FF2B5EF4-FFF2-40B4-BE49-F238E27FC236}">
                <a16:creationId xmlns:a16="http://schemas.microsoft.com/office/drawing/2014/main" id="{36DAE010-2B62-594A-8BA3-05658CE0D7CD}"/>
              </a:ext>
            </a:extLst>
          </p:cNvPr>
          <p:cNvSpPr/>
          <p:nvPr/>
        </p:nvSpPr>
        <p:spPr>
          <a:xfrm>
            <a:off x="2771800" y="5949280"/>
            <a:ext cx="5112568" cy="830997"/>
          </a:xfrm>
          <a:prstGeom prst="rect">
            <a:avLst/>
          </a:prstGeom>
        </p:spPr>
        <p:txBody>
          <a:bodyPr wrap="square">
            <a:spAutoFit/>
          </a:bodyPr>
          <a:lstStyle/>
          <a:p>
            <a:r>
              <a:rPr lang="en-GB" sz="1600" i="1" dirty="0"/>
              <a:t>NG136, 2019 may not apply to adults with CKD, type 1 diabetes, pregnancy, pre-existing CVD (cross-referencing to specific NICE guidelines)</a:t>
            </a:r>
          </a:p>
        </p:txBody>
      </p:sp>
      <p:pic>
        <p:nvPicPr>
          <p:cNvPr id="5" name="Picture 4">
            <a:extLst>
              <a:ext uri="{FF2B5EF4-FFF2-40B4-BE49-F238E27FC236}">
                <a16:creationId xmlns:a16="http://schemas.microsoft.com/office/drawing/2014/main" id="{5B12EFE3-3D69-F74C-B474-314D3253F269}"/>
              </a:ext>
            </a:extLst>
          </p:cNvPr>
          <p:cNvPicPr>
            <a:picLocks noChangeAspect="1"/>
          </p:cNvPicPr>
          <p:nvPr/>
        </p:nvPicPr>
        <p:blipFill>
          <a:blip r:embed="rId2"/>
          <a:stretch>
            <a:fillRect/>
          </a:stretch>
        </p:blipFill>
        <p:spPr>
          <a:xfrm>
            <a:off x="8438655" y="5938839"/>
            <a:ext cx="628769" cy="773870"/>
          </a:xfrm>
          <a:prstGeom prst="rect">
            <a:avLst/>
          </a:prstGeom>
        </p:spPr>
      </p:pic>
      <p:pic>
        <p:nvPicPr>
          <p:cNvPr id="6" name="Picture 5">
            <a:extLst>
              <a:ext uri="{FF2B5EF4-FFF2-40B4-BE49-F238E27FC236}">
                <a16:creationId xmlns:a16="http://schemas.microsoft.com/office/drawing/2014/main" id="{67BBAE81-3C2C-2246-A03B-C9B5C44886F0}"/>
              </a:ext>
            </a:extLst>
          </p:cNvPr>
          <p:cNvPicPr>
            <a:picLocks noChangeAspect="1"/>
          </p:cNvPicPr>
          <p:nvPr/>
        </p:nvPicPr>
        <p:blipFill>
          <a:blip r:embed="rId3"/>
          <a:stretch>
            <a:fillRect/>
          </a:stretch>
        </p:blipFill>
        <p:spPr>
          <a:xfrm>
            <a:off x="6938150" y="3917741"/>
            <a:ext cx="643376" cy="432048"/>
          </a:xfrm>
          <a:prstGeom prst="rect">
            <a:avLst/>
          </a:prstGeom>
        </p:spPr>
      </p:pic>
      <p:pic>
        <p:nvPicPr>
          <p:cNvPr id="7" name="Picture 6">
            <a:extLst>
              <a:ext uri="{FF2B5EF4-FFF2-40B4-BE49-F238E27FC236}">
                <a16:creationId xmlns:a16="http://schemas.microsoft.com/office/drawing/2014/main" id="{00CCB8B3-154B-E945-88A3-774886D8A34F}"/>
              </a:ext>
            </a:extLst>
          </p:cNvPr>
          <p:cNvPicPr>
            <a:picLocks noChangeAspect="1"/>
          </p:cNvPicPr>
          <p:nvPr/>
        </p:nvPicPr>
        <p:blipFill>
          <a:blip r:embed="rId3"/>
          <a:stretch>
            <a:fillRect/>
          </a:stretch>
        </p:blipFill>
        <p:spPr>
          <a:xfrm>
            <a:off x="7020272" y="4885607"/>
            <a:ext cx="643376" cy="432048"/>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9592" y="4981679"/>
            <a:ext cx="420008" cy="421883"/>
          </a:xfrm>
          <a:prstGeom prst="rect">
            <a:avLst/>
          </a:prstGeom>
        </p:spPr>
      </p:pic>
      <p:pic>
        <p:nvPicPr>
          <p:cNvPr id="9" name="Picture 8"/>
          <p:cNvPicPr>
            <a:picLocks noChangeAspect="1"/>
          </p:cNvPicPr>
          <p:nvPr/>
        </p:nvPicPr>
        <p:blipFill rotWithShape="1">
          <a:blip r:embed="rId5"/>
          <a:srcRect l="11408" t="10419" r="9844" b="19703"/>
          <a:stretch/>
        </p:blipFill>
        <p:spPr>
          <a:xfrm>
            <a:off x="7421111" y="300320"/>
            <a:ext cx="1296144" cy="1242138"/>
          </a:xfrm>
          <a:prstGeom prst="rect">
            <a:avLst/>
          </a:prstGeom>
        </p:spPr>
      </p:pic>
      <p:sp>
        <p:nvSpPr>
          <p:cNvPr id="17" name="TextBox 16"/>
          <p:cNvSpPr txBox="1"/>
          <p:nvPr/>
        </p:nvSpPr>
        <p:spPr>
          <a:xfrm>
            <a:off x="2711389" y="1821540"/>
            <a:ext cx="1249060" cy="461665"/>
          </a:xfrm>
          <a:prstGeom prst="rect">
            <a:avLst/>
          </a:prstGeom>
          <a:noFill/>
        </p:spPr>
        <p:txBody>
          <a:bodyPr wrap="none" rtlCol="0">
            <a:spAutoFit/>
          </a:bodyPr>
          <a:lstStyle/>
          <a:p>
            <a:r>
              <a:rPr lang="en-GB" sz="2400" b="1" dirty="0"/>
              <a:t>&lt;140/90</a:t>
            </a:r>
          </a:p>
        </p:txBody>
      </p:sp>
      <p:sp>
        <p:nvSpPr>
          <p:cNvPr id="18" name="TextBox 17"/>
          <p:cNvSpPr txBox="1"/>
          <p:nvPr/>
        </p:nvSpPr>
        <p:spPr>
          <a:xfrm>
            <a:off x="6596538" y="1832635"/>
            <a:ext cx="1249060" cy="461665"/>
          </a:xfrm>
          <a:prstGeom prst="rect">
            <a:avLst/>
          </a:prstGeom>
          <a:noFill/>
        </p:spPr>
        <p:txBody>
          <a:bodyPr wrap="none" rtlCol="0">
            <a:spAutoFit/>
          </a:bodyPr>
          <a:lstStyle/>
          <a:p>
            <a:r>
              <a:rPr lang="en-GB" sz="2400" b="1" dirty="0"/>
              <a:t>&lt;150/90</a:t>
            </a:r>
          </a:p>
        </p:txBody>
      </p:sp>
      <p:sp>
        <p:nvSpPr>
          <p:cNvPr id="19" name="TextBox 18"/>
          <p:cNvSpPr txBox="1"/>
          <p:nvPr/>
        </p:nvSpPr>
        <p:spPr>
          <a:xfrm>
            <a:off x="2711389" y="3091212"/>
            <a:ext cx="1249060" cy="461665"/>
          </a:xfrm>
          <a:prstGeom prst="rect">
            <a:avLst/>
          </a:prstGeom>
          <a:noFill/>
        </p:spPr>
        <p:txBody>
          <a:bodyPr wrap="none" rtlCol="0">
            <a:spAutoFit/>
          </a:bodyPr>
          <a:lstStyle/>
          <a:p>
            <a:r>
              <a:rPr lang="en-GB" sz="2400" b="1" dirty="0"/>
              <a:t>&lt;135/85</a:t>
            </a:r>
          </a:p>
        </p:txBody>
      </p:sp>
      <p:sp>
        <p:nvSpPr>
          <p:cNvPr id="20" name="TextBox 19"/>
          <p:cNvSpPr txBox="1"/>
          <p:nvPr/>
        </p:nvSpPr>
        <p:spPr>
          <a:xfrm>
            <a:off x="6635308" y="3091212"/>
            <a:ext cx="1249060" cy="461665"/>
          </a:xfrm>
          <a:prstGeom prst="rect">
            <a:avLst/>
          </a:prstGeom>
          <a:noFill/>
        </p:spPr>
        <p:txBody>
          <a:bodyPr wrap="none" rtlCol="0">
            <a:spAutoFit/>
          </a:bodyPr>
          <a:lstStyle/>
          <a:p>
            <a:r>
              <a:rPr lang="en-GB" sz="2400" b="1" dirty="0"/>
              <a:t>&lt;145/85</a:t>
            </a:r>
          </a:p>
        </p:txBody>
      </p:sp>
      <p:sp>
        <p:nvSpPr>
          <p:cNvPr id="21" name="TextBox 20"/>
          <p:cNvSpPr txBox="1"/>
          <p:nvPr/>
        </p:nvSpPr>
        <p:spPr>
          <a:xfrm>
            <a:off x="812098" y="1817287"/>
            <a:ext cx="1920334" cy="461665"/>
          </a:xfrm>
          <a:prstGeom prst="rect">
            <a:avLst/>
          </a:prstGeom>
          <a:noFill/>
        </p:spPr>
        <p:txBody>
          <a:bodyPr wrap="none" rtlCol="0">
            <a:spAutoFit/>
          </a:bodyPr>
          <a:lstStyle/>
          <a:p>
            <a:r>
              <a:rPr lang="en-GB" sz="2400" dirty="0"/>
              <a:t>Age &lt;80 years</a:t>
            </a:r>
          </a:p>
        </p:txBody>
      </p:sp>
      <p:sp>
        <p:nvSpPr>
          <p:cNvPr id="22" name="TextBox 21"/>
          <p:cNvSpPr txBox="1"/>
          <p:nvPr/>
        </p:nvSpPr>
        <p:spPr>
          <a:xfrm>
            <a:off x="4676204" y="1832635"/>
            <a:ext cx="1920334" cy="461665"/>
          </a:xfrm>
          <a:prstGeom prst="rect">
            <a:avLst/>
          </a:prstGeom>
          <a:noFill/>
        </p:spPr>
        <p:txBody>
          <a:bodyPr wrap="none" rtlCol="0">
            <a:spAutoFit/>
          </a:bodyPr>
          <a:lstStyle/>
          <a:p>
            <a:r>
              <a:rPr lang="en-GB" sz="2400" dirty="0"/>
              <a:t>Age </a:t>
            </a:r>
            <a:r>
              <a:rPr lang="en-GB" sz="2400" u="sng" dirty="0"/>
              <a:t>&gt;</a:t>
            </a:r>
            <a:r>
              <a:rPr lang="en-GB" sz="2400" dirty="0"/>
              <a:t>80 years</a:t>
            </a:r>
          </a:p>
        </p:txBody>
      </p:sp>
      <p:sp>
        <p:nvSpPr>
          <p:cNvPr id="26" name="TextBox 25"/>
          <p:cNvSpPr txBox="1"/>
          <p:nvPr/>
        </p:nvSpPr>
        <p:spPr>
          <a:xfrm>
            <a:off x="812098" y="3080249"/>
            <a:ext cx="1920334" cy="461665"/>
          </a:xfrm>
          <a:prstGeom prst="rect">
            <a:avLst/>
          </a:prstGeom>
          <a:noFill/>
        </p:spPr>
        <p:txBody>
          <a:bodyPr wrap="none" rtlCol="0">
            <a:spAutoFit/>
          </a:bodyPr>
          <a:lstStyle/>
          <a:p>
            <a:r>
              <a:rPr lang="en-GB" sz="2400" dirty="0"/>
              <a:t>Age &lt;80 years</a:t>
            </a:r>
          </a:p>
        </p:txBody>
      </p:sp>
      <p:sp>
        <p:nvSpPr>
          <p:cNvPr id="27" name="TextBox 26"/>
          <p:cNvSpPr txBox="1"/>
          <p:nvPr/>
        </p:nvSpPr>
        <p:spPr>
          <a:xfrm>
            <a:off x="4676204" y="3054687"/>
            <a:ext cx="1920334" cy="461665"/>
          </a:xfrm>
          <a:prstGeom prst="rect">
            <a:avLst/>
          </a:prstGeom>
          <a:noFill/>
        </p:spPr>
        <p:txBody>
          <a:bodyPr wrap="none" rtlCol="0">
            <a:spAutoFit/>
          </a:bodyPr>
          <a:lstStyle/>
          <a:p>
            <a:r>
              <a:rPr lang="en-GB" sz="2400" dirty="0"/>
              <a:t>Age </a:t>
            </a:r>
            <a:r>
              <a:rPr lang="en-GB" sz="2400" u="sng" dirty="0"/>
              <a:t>&gt;</a:t>
            </a:r>
            <a:r>
              <a:rPr lang="en-GB" sz="2400" dirty="0"/>
              <a:t>80 years</a:t>
            </a:r>
          </a:p>
        </p:txBody>
      </p:sp>
    </p:spTree>
    <p:extLst>
      <p:ext uri="{BB962C8B-B14F-4D97-AF65-F5344CB8AC3E}">
        <p14:creationId xmlns:p14="http://schemas.microsoft.com/office/powerpoint/2010/main" val="2827980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13535" y="1124744"/>
            <a:ext cx="8136904" cy="4463620"/>
          </a:xfrm>
        </p:spPr>
        <p:txBody>
          <a:bodyPr/>
          <a:lstStyle/>
          <a:p>
            <a:pPr>
              <a:lnSpc>
                <a:spcPct val="100000"/>
              </a:lnSpc>
              <a:spcBef>
                <a:spcPts val="600"/>
              </a:spcBef>
            </a:pPr>
            <a:r>
              <a:rPr lang="en-GB" sz="2400" dirty="0"/>
              <a:t>Emergency admission to MDU for Orthostatic hypotension.</a:t>
            </a:r>
          </a:p>
          <a:p>
            <a:pPr>
              <a:lnSpc>
                <a:spcPct val="100000"/>
              </a:lnSpc>
              <a:spcBef>
                <a:spcPts val="600"/>
              </a:spcBef>
            </a:pPr>
            <a:r>
              <a:rPr lang="en-GB" sz="2400" dirty="0"/>
              <a:t>Co-morbidities: Depressive episodes; Essential hypertension; History of self-harm; cardiac and vascular implants and grafts.</a:t>
            </a:r>
          </a:p>
          <a:p>
            <a:pPr>
              <a:lnSpc>
                <a:spcPct val="100000"/>
              </a:lnSpc>
              <a:spcBef>
                <a:spcPts val="600"/>
              </a:spcBef>
            </a:pPr>
            <a:r>
              <a:rPr lang="en-GB" sz="2400" dirty="0"/>
              <a:t>Clinical summary</a:t>
            </a:r>
          </a:p>
          <a:p>
            <a:pPr lvl="1">
              <a:lnSpc>
                <a:spcPct val="100000"/>
              </a:lnSpc>
              <a:spcBef>
                <a:spcPts val="600"/>
              </a:spcBef>
            </a:pPr>
            <a:r>
              <a:rPr lang="en-GB" sz="2400" dirty="0"/>
              <a:t>Referred via GP following high BP readings (212/110 mmHg) and 10-day history of dizziness on standing.</a:t>
            </a:r>
          </a:p>
          <a:p>
            <a:pPr lvl="1">
              <a:lnSpc>
                <a:spcPct val="100000"/>
              </a:lnSpc>
              <a:spcBef>
                <a:spcPts val="600"/>
              </a:spcBef>
            </a:pPr>
            <a:r>
              <a:rPr lang="en-GB" sz="2400" dirty="0"/>
              <a:t>BP on admission 208/95 mmHg</a:t>
            </a:r>
          </a:p>
          <a:p>
            <a:pPr lvl="1">
              <a:lnSpc>
                <a:spcPct val="100000"/>
              </a:lnSpc>
              <a:spcBef>
                <a:spcPts val="600"/>
              </a:spcBef>
            </a:pPr>
            <a:r>
              <a:rPr lang="en-GB" sz="2400" dirty="0"/>
              <a:t>Home BP the day before admission 170/53 mmHg</a:t>
            </a:r>
          </a:p>
          <a:p>
            <a:pPr lvl="1">
              <a:lnSpc>
                <a:spcPct val="100000"/>
              </a:lnSpc>
              <a:spcBef>
                <a:spcPts val="600"/>
              </a:spcBef>
            </a:pPr>
            <a:r>
              <a:rPr lang="en-GB" sz="2400" dirty="0"/>
              <a:t>Fluctuations in BP 2 years earlier with admission</a:t>
            </a:r>
          </a:p>
          <a:p>
            <a:pPr>
              <a:lnSpc>
                <a:spcPct val="100000"/>
              </a:lnSpc>
              <a:spcBef>
                <a:spcPts val="600"/>
              </a:spcBef>
            </a:pPr>
            <a:r>
              <a:rPr lang="en-GB" sz="2400" dirty="0"/>
              <a:t>Current therapy:	 Perindopril (no dose reported)</a:t>
            </a:r>
          </a:p>
          <a:p>
            <a:pPr>
              <a:lnSpc>
                <a:spcPct val="100000"/>
              </a:lnSpc>
              <a:spcBef>
                <a:spcPts val="600"/>
              </a:spcBef>
            </a:pPr>
            <a:endParaRPr lang="en-GB" sz="2400" dirty="0"/>
          </a:p>
          <a:p>
            <a:pPr lvl="1">
              <a:lnSpc>
                <a:spcPct val="100000"/>
              </a:lnSpc>
              <a:spcBef>
                <a:spcPts val="600"/>
              </a:spcBef>
            </a:pPr>
            <a:endParaRPr lang="en-GB" sz="2400" dirty="0"/>
          </a:p>
          <a:p>
            <a:pPr marL="2743200" lvl="6" indent="0">
              <a:buNone/>
            </a:pPr>
            <a:endParaRPr lang="en-GB" dirty="0"/>
          </a:p>
        </p:txBody>
      </p:sp>
      <p:sp>
        <p:nvSpPr>
          <p:cNvPr id="3" name="TextBox 2">
            <a:extLst>
              <a:ext uri="{FF2B5EF4-FFF2-40B4-BE49-F238E27FC236}">
                <a16:creationId xmlns:a16="http://schemas.microsoft.com/office/drawing/2014/main" id="{E3420B63-6559-0444-AC6E-B41C7DF1DADB}"/>
              </a:ext>
            </a:extLst>
          </p:cNvPr>
          <p:cNvSpPr txBox="1"/>
          <p:nvPr/>
        </p:nvSpPr>
        <p:spPr>
          <a:xfrm>
            <a:off x="531936" y="188640"/>
            <a:ext cx="8136904"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nchor="ctr">
            <a:spAutoFit/>
          </a:bodyPr>
          <a:lstStyle/>
          <a:p>
            <a:pPr algn="ctr"/>
            <a:r>
              <a:rPr lang="en-US" sz="3600" dirty="0" err="1"/>
              <a:t>Mr</a:t>
            </a:r>
            <a:r>
              <a:rPr lang="en-US" sz="3600" dirty="0"/>
              <a:t> BS, 74 years (b)</a:t>
            </a:r>
          </a:p>
        </p:txBody>
      </p:sp>
    </p:spTree>
    <p:extLst>
      <p:ext uri="{BB962C8B-B14F-4D97-AF65-F5344CB8AC3E}">
        <p14:creationId xmlns:p14="http://schemas.microsoft.com/office/powerpoint/2010/main" val="31708275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1936" y="1124745"/>
            <a:ext cx="8136904" cy="4607636"/>
          </a:xfrm>
        </p:spPr>
        <p:txBody>
          <a:bodyPr/>
          <a:lstStyle/>
          <a:p>
            <a:pPr>
              <a:lnSpc>
                <a:spcPct val="100000"/>
              </a:lnSpc>
            </a:pPr>
            <a:r>
              <a:rPr lang="en-GB" sz="2800" dirty="0"/>
              <a:t>Actions</a:t>
            </a:r>
          </a:p>
          <a:p>
            <a:pPr lvl="1">
              <a:lnSpc>
                <a:spcPct val="100000"/>
              </a:lnSpc>
            </a:pPr>
            <a:r>
              <a:rPr lang="en-GB" sz="2800" dirty="0"/>
              <a:t>Bloods: NAD</a:t>
            </a:r>
          </a:p>
          <a:p>
            <a:pPr lvl="1">
              <a:lnSpc>
                <a:spcPct val="100000"/>
              </a:lnSpc>
            </a:pPr>
            <a:r>
              <a:rPr lang="en-GB" sz="2800" dirty="0"/>
              <a:t>Stop Perindopril</a:t>
            </a:r>
          </a:p>
          <a:p>
            <a:pPr lvl="1">
              <a:lnSpc>
                <a:spcPct val="100000"/>
              </a:lnSpc>
            </a:pPr>
            <a:r>
              <a:rPr lang="en-GB" sz="2800" dirty="0"/>
              <a:t>Start Doxazosin 2 mg BD</a:t>
            </a:r>
          </a:p>
          <a:p>
            <a:pPr lvl="1">
              <a:lnSpc>
                <a:spcPct val="100000"/>
              </a:lnSpc>
            </a:pPr>
            <a:r>
              <a:rPr lang="en-GB" sz="2800" dirty="0"/>
              <a:t>Advised to monitor BP at home</a:t>
            </a:r>
          </a:p>
          <a:p>
            <a:pPr lvl="1">
              <a:lnSpc>
                <a:spcPct val="100000"/>
              </a:lnSpc>
            </a:pPr>
            <a:r>
              <a:rPr lang="en-GB" sz="2800" dirty="0"/>
              <a:t>To see GP next week</a:t>
            </a:r>
          </a:p>
          <a:p>
            <a:pPr lvl="1">
              <a:lnSpc>
                <a:spcPct val="100000"/>
              </a:lnSpc>
            </a:pPr>
            <a:r>
              <a:rPr lang="en-GB" sz="2800" dirty="0"/>
              <a:t>To be seen in Hypertension Clinic in 4 weeks</a:t>
            </a:r>
          </a:p>
          <a:p>
            <a:pPr lvl="1"/>
            <a:endParaRPr lang="en-GB" b="1" dirty="0">
              <a:solidFill>
                <a:srgbClr val="FF0000"/>
              </a:solidFill>
            </a:endParaRPr>
          </a:p>
          <a:p>
            <a:pPr marL="0" indent="0" algn="ctr">
              <a:buNone/>
            </a:pPr>
            <a:r>
              <a:rPr lang="en-GB" sz="2800" b="1" dirty="0">
                <a:solidFill>
                  <a:srgbClr val="FF0000"/>
                </a:solidFill>
              </a:rPr>
              <a:t>Any comments?</a:t>
            </a:r>
          </a:p>
          <a:p>
            <a:pPr lvl="1"/>
            <a:endParaRPr lang="en-GB" dirty="0"/>
          </a:p>
          <a:p>
            <a:pPr marL="2743200" lvl="6" indent="0">
              <a:buNone/>
            </a:pPr>
            <a:endParaRPr lang="en-GB" dirty="0"/>
          </a:p>
        </p:txBody>
      </p:sp>
      <p:sp>
        <p:nvSpPr>
          <p:cNvPr id="3" name="TextBox 2">
            <a:extLst>
              <a:ext uri="{FF2B5EF4-FFF2-40B4-BE49-F238E27FC236}">
                <a16:creationId xmlns:a16="http://schemas.microsoft.com/office/drawing/2014/main" id="{E3420B63-6559-0444-AC6E-B41C7DF1DADB}"/>
              </a:ext>
            </a:extLst>
          </p:cNvPr>
          <p:cNvSpPr txBox="1"/>
          <p:nvPr/>
        </p:nvSpPr>
        <p:spPr>
          <a:xfrm>
            <a:off x="531936" y="188640"/>
            <a:ext cx="8136904"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nchor="ctr">
            <a:spAutoFit/>
          </a:bodyPr>
          <a:lstStyle/>
          <a:p>
            <a:pPr algn="ctr"/>
            <a:r>
              <a:rPr lang="en-US" sz="3600" dirty="0" err="1"/>
              <a:t>Mr</a:t>
            </a:r>
            <a:r>
              <a:rPr lang="en-US" sz="3600" dirty="0"/>
              <a:t> BS, 74 years (c)</a:t>
            </a:r>
          </a:p>
        </p:txBody>
      </p:sp>
    </p:spTree>
    <p:extLst>
      <p:ext uri="{BB962C8B-B14F-4D97-AF65-F5344CB8AC3E}">
        <p14:creationId xmlns:p14="http://schemas.microsoft.com/office/powerpoint/2010/main" val="1210284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44"/>
          <p:cNvSpPr txBox="1">
            <a:spLocks noChangeAspect="1" noChangeArrowheads="1"/>
          </p:cNvSpPr>
          <p:nvPr/>
        </p:nvSpPr>
        <p:spPr bwMode="auto">
          <a:xfrm>
            <a:off x="3851920" y="6098364"/>
            <a:ext cx="3622837" cy="293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108000" bIns="108000" anchor="b">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en-US" sz="1200" i="1" dirty="0">
                <a:solidFill>
                  <a:srgbClr val="000000"/>
                </a:solidFill>
              </a:rPr>
              <a:t>NICE Hypertension on adults NG136 (August 2019)</a:t>
            </a:r>
          </a:p>
        </p:txBody>
      </p:sp>
      <p:grpSp>
        <p:nvGrpSpPr>
          <p:cNvPr id="2" name="Group 1">
            <a:extLst>
              <a:ext uri="{FF2B5EF4-FFF2-40B4-BE49-F238E27FC236}">
                <a16:creationId xmlns:a16="http://schemas.microsoft.com/office/drawing/2014/main" id="{02FCCDFB-0011-3B45-9DA6-FFDD2DA45572}"/>
              </a:ext>
            </a:extLst>
          </p:cNvPr>
          <p:cNvGrpSpPr/>
          <p:nvPr/>
        </p:nvGrpSpPr>
        <p:grpSpPr>
          <a:xfrm>
            <a:off x="323849" y="1165472"/>
            <a:ext cx="8496300" cy="4135736"/>
            <a:chOff x="323849" y="1165472"/>
            <a:chExt cx="8496300" cy="4135736"/>
          </a:xfrm>
        </p:grpSpPr>
        <p:sp>
          <p:nvSpPr>
            <p:cNvPr id="5" name="TextBox 4"/>
            <p:cNvSpPr txBox="1">
              <a:spLocks noChangeArrowheads="1"/>
            </p:cNvSpPr>
            <p:nvPr/>
          </p:nvSpPr>
          <p:spPr bwMode="auto">
            <a:xfrm>
              <a:off x="323849" y="1165472"/>
              <a:ext cx="8496300" cy="52322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nchor="ctr">
              <a:spAutoFit/>
            </a:bodyPr>
            <a:lstStyle/>
            <a:p>
              <a:pPr algn="ctr">
                <a:defRPr/>
              </a:pPr>
              <a:r>
                <a:rPr lang="en-GB" sz="2800" dirty="0">
                  <a:solidFill>
                    <a:srgbClr val="C00000"/>
                  </a:solidFill>
                  <a:latin typeface="Calibri" panose="020F0502020204030204" pitchFamily="34" charset="0"/>
                  <a:ea typeface="+mn-ea"/>
                  <a:cs typeface="+mn-cs"/>
                </a:rPr>
                <a:t>Choosing drugs for newly diagnosed patients: step 1</a:t>
              </a:r>
            </a:p>
          </p:txBody>
        </p:sp>
        <p:pic>
          <p:nvPicPr>
            <p:cNvPr id="6" name="Picture 5"/>
            <p:cNvPicPr>
              <a:picLocks noChangeAspect="1"/>
            </p:cNvPicPr>
            <p:nvPr/>
          </p:nvPicPr>
          <p:blipFill rotWithShape="1">
            <a:blip r:embed="rId3"/>
            <a:srcRect l="2" r="37895" b="62995"/>
            <a:stretch/>
          </p:blipFill>
          <p:spPr>
            <a:xfrm>
              <a:off x="682613" y="2348880"/>
              <a:ext cx="7778773" cy="2952328"/>
            </a:xfrm>
            <a:prstGeom prst="rect">
              <a:avLst/>
            </a:prstGeom>
          </p:spPr>
        </p:pic>
      </p:grpSp>
      <p:sp>
        <p:nvSpPr>
          <p:cNvPr id="7" name="TextBox 6">
            <a:extLst>
              <a:ext uri="{FF2B5EF4-FFF2-40B4-BE49-F238E27FC236}">
                <a16:creationId xmlns:a16="http://schemas.microsoft.com/office/drawing/2014/main" id="{5DA437AA-BC5C-2540-BCA3-74EAD7796B86}"/>
              </a:ext>
            </a:extLst>
          </p:cNvPr>
          <p:cNvSpPr txBox="1"/>
          <p:nvPr/>
        </p:nvSpPr>
        <p:spPr>
          <a:xfrm>
            <a:off x="324482" y="263576"/>
            <a:ext cx="8495667"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200" dirty="0"/>
              <a:t>4. Choosing antihypertensive drug treatment</a:t>
            </a:r>
          </a:p>
        </p:txBody>
      </p:sp>
      <p:pic>
        <p:nvPicPr>
          <p:cNvPr id="8" name="Picture 7">
            <a:extLst>
              <a:ext uri="{FF2B5EF4-FFF2-40B4-BE49-F238E27FC236}">
                <a16:creationId xmlns:a16="http://schemas.microsoft.com/office/drawing/2014/main" id="{07CA42CF-D6E8-2243-A646-D9CBC77D29D7}"/>
              </a:ext>
            </a:extLst>
          </p:cNvPr>
          <p:cNvPicPr>
            <a:picLocks noChangeAspect="1"/>
          </p:cNvPicPr>
          <p:nvPr/>
        </p:nvPicPr>
        <p:blipFill>
          <a:blip r:embed="rId4"/>
          <a:stretch>
            <a:fillRect/>
          </a:stretch>
        </p:blipFill>
        <p:spPr>
          <a:xfrm>
            <a:off x="539552" y="2780928"/>
            <a:ext cx="643376" cy="432048"/>
          </a:xfrm>
          <a:prstGeom prst="rect">
            <a:avLst/>
          </a:prstGeom>
        </p:spPr>
      </p:pic>
    </p:spTree>
    <p:extLst>
      <p:ext uri="{BB962C8B-B14F-4D97-AF65-F5344CB8AC3E}">
        <p14:creationId xmlns:p14="http://schemas.microsoft.com/office/powerpoint/2010/main" val="36809124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539237" y="260648"/>
            <a:ext cx="8208963" cy="46166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a:defRPr/>
            </a:pPr>
            <a:r>
              <a:rPr lang="en-GB" sz="2400" dirty="0">
                <a:solidFill>
                  <a:schemeClr val="bg1"/>
                </a:solidFill>
                <a:latin typeface="Calibri" panose="020F0502020204030204" pitchFamily="34" charset="0"/>
                <a:ea typeface="+mn-ea"/>
                <a:cs typeface="+mn-cs"/>
              </a:rPr>
              <a:t>ALLHAT: effects of mono-therapy by ethnic background</a:t>
            </a:r>
          </a:p>
        </p:txBody>
      </p:sp>
      <p:sp>
        <p:nvSpPr>
          <p:cNvPr id="7" name="Text Box 3"/>
          <p:cNvSpPr txBox="1">
            <a:spLocks noChangeArrowheads="1"/>
          </p:cNvSpPr>
          <p:nvPr/>
        </p:nvSpPr>
        <p:spPr bwMode="auto">
          <a:xfrm>
            <a:off x="4716016" y="6106725"/>
            <a:ext cx="2483437"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defRPr/>
            </a:pPr>
            <a:r>
              <a:rPr lang="en-GB" sz="1200" i="1" dirty="0">
                <a:solidFill>
                  <a:srgbClr val="000000"/>
                </a:solidFill>
                <a:latin typeface="Calibri"/>
                <a:cs typeface="Calibri"/>
              </a:rPr>
              <a:t>ALLHAT. J.A.M.A. 2002; 288: 2981-97</a:t>
            </a:r>
          </a:p>
        </p:txBody>
      </p:sp>
      <p:grpSp>
        <p:nvGrpSpPr>
          <p:cNvPr id="52227" name="Group 8"/>
          <p:cNvGrpSpPr>
            <a:grpSpLocks/>
          </p:cNvGrpSpPr>
          <p:nvPr/>
        </p:nvGrpSpPr>
        <p:grpSpPr bwMode="auto">
          <a:xfrm>
            <a:off x="539750" y="1985963"/>
            <a:ext cx="8135938" cy="3027362"/>
            <a:chOff x="539552" y="1340768"/>
            <a:chExt cx="8136904" cy="3026643"/>
          </a:xfrm>
        </p:grpSpPr>
        <p:pic>
          <p:nvPicPr>
            <p:cNvPr id="52228" name="Picture 5" descr="slide13.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340768"/>
              <a:ext cx="4032448" cy="30266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2229" name="Picture 7" descr="slide14.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1340768"/>
              <a:ext cx="4032448" cy="30266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3" name="Rounded Rectangle 2"/>
          <p:cNvSpPr/>
          <p:nvPr/>
        </p:nvSpPr>
        <p:spPr>
          <a:xfrm>
            <a:off x="539236" y="893460"/>
            <a:ext cx="1872523"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t>CCB vs Diuretic</a:t>
            </a:r>
          </a:p>
        </p:txBody>
      </p:sp>
      <p:sp>
        <p:nvSpPr>
          <p:cNvPr id="9" name="Rounded Rectangle 8"/>
          <p:cNvSpPr/>
          <p:nvPr/>
        </p:nvSpPr>
        <p:spPr>
          <a:xfrm>
            <a:off x="4653953" y="893460"/>
            <a:ext cx="1872523"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t>CCB vs Diuretic</a:t>
            </a:r>
          </a:p>
        </p:txBody>
      </p:sp>
      <p:sp>
        <p:nvSpPr>
          <p:cNvPr id="10" name="Rounded Rectangle 9"/>
          <p:cNvSpPr/>
          <p:nvPr/>
        </p:nvSpPr>
        <p:spPr>
          <a:xfrm>
            <a:off x="2699196" y="900416"/>
            <a:ext cx="1872523" cy="9144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ACE-i vs Diuretic</a:t>
            </a:r>
          </a:p>
        </p:txBody>
      </p:sp>
      <p:sp>
        <p:nvSpPr>
          <p:cNvPr id="11" name="Rounded Rectangle 10"/>
          <p:cNvSpPr/>
          <p:nvPr/>
        </p:nvSpPr>
        <p:spPr>
          <a:xfrm>
            <a:off x="6802778" y="892563"/>
            <a:ext cx="1872523" cy="9144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ACE-i vs Diuretic</a:t>
            </a:r>
          </a:p>
        </p:txBody>
      </p:sp>
      <p:grpSp>
        <p:nvGrpSpPr>
          <p:cNvPr id="6" name="Group 5"/>
          <p:cNvGrpSpPr/>
          <p:nvPr/>
        </p:nvGrpSpPr>
        <p:grpSpPr>
          <a:xfrm>
            <a:off x="467544" y="5085184"/>
            <a:ext cx="8207756" cy="740927"/>
            <a:chOff x="467544" y="5085184"/>
            <a:chExt cx="8207756" cy="740927"/>
          </a:xfrm>
        </p:grpSpPr>
        <p:sp>
          <p:nvSpPr>
            <p:cNvPr id="2" name="TextBox 1"/>
            <p:cNvSpPr txBox="1"/>
            <p:nvPr/>
          </p:nvSpPr>
          <p:spPr>
            <a:xfrm>
              <a:off x="1115615" y="5184471"/>
              <a:ext cx="7559685" cy="369332"/>
            </a:xfrm>
            <a:prstGeom prst="rect">
              <a:avLst/>
            </a:prstGeom>
            <a:noFill/>
          </p:spPr>
          <p:txBody>
            <a:bodyPr wrap="square" rtlCol="0">
              <a:spAutoFit/>
            </a:bodyPr>
            <a:lstStyle/>
            <a:p>
              <a:r>
                <a:rPr lang="en-GB" b="1" dirty="0">
                  <a:solidFill>
                    <a:srgbClr val="C00000"/>
                  </a:solidFill>
                </a:rPr>
                <a:t>Doxazosin monotherapy arm stopped early due to excess heart failure deaths!</a:t>
              </a: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5085184"/>
              <a:ext cx="740927" cy="740927"/>
            </a:xfrm>
            <a:prstGeom prst="rect">
              <a:avLst/>
            </a:prstGeom>
          </p:spPr>
        </p:pic>
      </p:grpSp>
    </p:spTree>
    <p:extLst>
      <p:ext uri="{BB962C8B-B14F-4D97-AF65-F5344CB8AC3E}">
        <p14:creationId xmlns:p14="http://schemas.microsoft.com/office/powerpoint/2010/main" val="694592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13" name="Rectangle 13"/>
          <p:cNvSpPr>
            <a:spLocks noChangeArrowheads="1"/>
          </p:cNvSpPr>
          <p:nvPr/>
        </p:nvSpPr>
        <p:spPr bwMode="auto">
          <a:xfrm>
            <a:off x="3615531" y="6050122"/>
            <a:ext cx="4873625"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0" tIns="0" rIns="108000" bIns="108000" anchor="b">
            <a:spAutoFit/>
          </a:bodyPr>
          <a:lstStyle/>
          <a:p>
            <a:pPr>
              <a:defRPr/>
            </a:pPr>
            <a:r>
              <a:rPr lang="en-US" sz="1200" i="1" dirty="0">
                <a:latin typeface="Calibri" charset="0"/>
              </a:rPr>
              <a:t>Adapted from </a:t>
            </a:r>
            <a:r>
              <a:rPr lang="en-US" sz="1200" i="1" dirty="0" err="1">
                <a:latin typeface="Calibri" charset="0"/>
              </a:rPr>
              <a:t>Bakris</a:t>
            </a:r>
            <a:r>
              <a:rPr lang="en-US" sz="1200" i="1" dirty="0">
                <a:latin typeface="Calibri" charset="0"/>
              </a:rPr>
              <a:t> et al. Am J Med 2004;116(5A):30S–8 </a:t>
            </a:r>
          </a:p>
          <a:p>
            <a:pPr>
              <a:defRPr/>
            </a:pPr>
            <a:r>
              <a:rPr lang="en-US" sz="1200" i="1" dirty="0" err="1">
                <a:latin typeface="Calibri" charset="0"/>
              </a:rPr>
              <a:t>Dahlöf</a:t>
            </a:r>
            <a:r>
              <a:rPr lang="en-US" sz="1200" i="1" dirty="0">
                <a:latin typeface="Calibri" charset="0"/>
              </a:rPr>
              <a:t> et al. Lancet 2005;366:895–906</a:t>
            </a:r>
          </a:p>
        </p:txBody>
      </p:sp>
      <p:sp>
        <p:nvSpPr>
          <p:cNvPr id="179214" name="Text Box 14"/>
          <p:cNvSpPr txBox="1">
            <a:spLocks noChangeArrowheads="1"/>
          </p:cNvSpPr>
          <p:nvPr/>
        </p:nvSpPr>
        <p:spPr bwMode="auto">
          <a:xfrm>
            <a:off x="2997200" y="5421313"/>
            <a:ext cx="184150" cy="23193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lgn="r">
              <a:spcAft>
                <a:spcPct val="42000"/>
              </a:spcAft>
              <a:defRPr/>
            </a:pPr>
            <a:endParaRPr lang="en-US">
              <a:cs typeface="+mn-cs"/>
            </a:endParaRPr>
          </a:p>
          <a:p>
            <a:pPr algn="r">
              <a:spcAft>
                <a:spcPct val="42000"/>
              </a:spcAft>
              <a:defRPr/>
            </a:pPr>
            <a:endParaRPr lang="en-US">
              <a:cs typeface="+mn-cs"/>
            </a:endParaRPr>
          </a:p>
          <a:p>
            <a:pPr algn="r">
              <a:spcAft>
                <a:spcPct val="42000"/>
              </a:spcAft>
              <a:defRPr/>
            </a:pPr>
            <a:endParaRPr lang="en-US">
              <a:cs typeface="+mn-cs"/>
            </a:endParaRPr>
          </a:p>
          <a:p>
            <a:pPr algn="r">
              <a:spcAft>
                <a:spcPct val="42000"/>
              </a:spcAft>
              <a:defRPr/>
            </a:pPr>
            <a:endParaRPr lang="en-US">
              <a:cs typeface="+mn-cs"/>
            </a:endParaRPr>
          </a:p>
          <a:p>
            <a:pPr algn="r">
              <a:spcAft>
                <a:spcPct val="42000"/>
              </a:spcAft>
              <a:defRPr/>
            </a:pPr>
            <a:endParaRPr lang="en-US">
              <a:cs typeface="+mn-cs"/>
            </a:endParaRPr>
          </a:p>
          <a:p>
            <a:pPr algn="r">
              <a:spcAft>
                <a:spcPct val="42000"/>
              </a:spcAft>
              <a:defRPr/>
            </a:pPr>
            <a:endParaRPr lang="en-US">
              <a:cs typeface="+mn-cs"/>
            </a:endParaRPr>
          </a:p>
        </p:txBody>
      </p:sp>
      <p:grpSp>
        <p:nvGrpSpPr>
          <p:cNvPr id="59395" name="Group 2"/>
          <p:cNvGrpSpPr>
            <a:grpSpLocks/>
          </p:cNvGrpSpPr>
          <p:nvPr/>
        </p:nvGrpSpPr>
        <p:grpSpPr bwMode="auto">
          <a:xfrm>
            <a:off x="755650" y="1268512"/>
            <a:ext cx="7704138" cy="4176712"/>
            <a:chOff x="219075" y="1052513"/>
            <a:chExt cx="8377238" cy="4741862"/>
          </a:xfrm>
        </p:grpSpPr>
        <p:sp>
          <p:nvSpPr>
            <p:cNvPr id="179202" name="Line 2"/>
            <p:cNvSpPr>
              <a:spLocks noChangeShapeType="1"/>
            </p:cNvSpPr>
            <p:nvPr/>
          </p:nvSpPr>
          <p:spPr bwMode="auto">
            <a:xfrm flipV="1">
              <a:off x="3412541" y="1421985"/>
              <a:ext cx="0" cy="3727165"/>
            </a:xfrm>
            <a:prstGeom prst="line">
              <a:avLst/>
            </a:prstGeom>
            <a:noFill/>
            <a:ln w="19050">
              <a:solidFill>
                <a:schemeClr val="bg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79203" name="Line 3"/>
            <p:cNvSpPr>
              <a:spLocks noChangeShapeType="1"/>
            </p:cNvSpPr>
            <p:nvPr/>
          </p:nvSpPr>
          <p:spPr bwMode="auto">
            <a:xfrm flipV="1">
              <a:off x="5112846" y="1421985"/>
              <a:ext cx="0" cy="3727165"/>
            </a:xfrm>
            <a:prstGeom prst="line">
              <a:avLst/>
            </a:prstGeom>
            <a:noFill/>
            <a:ln w="19050">
              <a:solidFill>
                <a:schemeClr val="bg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79204" name="Line 4"/>
            <p:cNvSpPr>
              <a:spLocks noChangeShapeType="1"/>
            </p:cNvSpPr>
            <p:nvPr/>
          </p:nvSpPr>
          <p:spPr bwMode="auto">
            <a:xfrm flipV="1">
              <a:off x="6814877" y="1421985"/>
              <a:ext cx="0" cy="3727165"/>
            </a:xfrm>
            <a:prstGeom prst="line">
              <a:avLst/>
            </a:prstGeom>
            <a:noFill/>
            <a:ln w="19050">
              <a:solidFill>
                <a:schemeClr val="bg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79205" name="Line 5"/>
            <p:cNvSpPr>
              <a:spLocks noChangeShapeType="1"/>
            </p:cNvSpPr>
            <p:nvPr/>
          </p:nvSpPr>
          <p:spPr bwMode="auto">
            <a:xfrm flipV="1">
              <a:off x="8516908" y="1421985"/>
              <a:ext cx="0" cy="3727165"/>
            </a:xfrm>
            <a:prstGeom prst="line">
              <a:avLst/>
            </a:prstGeom>
            <a:noFill/>
            <a:ln w="19050">
              <a:solidFill>
                <a:schemeClr val="bg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sp>
          <p:nvSpPr>
            <p:cNvPr id="179206" name="Text Box 6"/>
            <p:cNvSpPr txBox="1">
              <a:spLocks noChangeArrowheads="1"/>
            </p:cNvSpPr>
            <p:nvPr/>
          </p:nvSpPr>
          <p:spPr bwMode="auto">
            <a:xfrm>
              <a:off x="3547184" y="5520425"/>
              <a:ext cx="4862699" cy="273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spAutoFit/>
            </a:bodyPr>
            <a:lstStyle/>
            <a:p>
              <a:pPr algn="ctr">
                <a:defRPr/>
              </a:pPr>
              <a:r>
                <a:rPr lang="en-GB">
                  <a:cs typeface="Arial" charset="0"/>
                </a:rPr>
                <a:t>Average no. of antihypertensive medications</a:t>
              </a:r>
              <a:endParaRPr lang="en-US">
                <a:cs typeface="Arial" charset="0"/>
              </a:endParaRPr>
            </a:p>
          </p:txBody>
        </p:sp>
        <p:sp>
          <p:nvSpPr>
            <p:cNvPr id="179207" name="Rectangle 7"/>
            <p:cNvSpPr>
              <a:spLocks noChangeArrowheads="1"/>
            </p:cNvSpPr>
            <p:nvPr/>
          </p:nvSpPr>
          <p:spPr bwMode="auto">
            <a:xfrm>
              <a:off x="3369386" y="5149150"/>
              <a:ext cx="112202" cy="317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72000" rIns="0" bIns="0">
              <a:spAutoFit/>
            </a:bodyPr>
            <a:lstStyle/>
            <a:p>
              <a:pPr algn="ctr">
                <a:defRPr/>
              </a:pPr>
              <a:r>
                <a:rPr lang="en-US" sz="1600">
                  <a:cs typeface="Arial" charset="0"/>
                </a:rPr>
                <a:t>1</a:t>
              </a:r>
            </a:p>
          </p:txBody>
        </p:sp>
        <p:sp>
          <p:nvSpPr>
            <p:cNvPr id="179208" name="Rectangle 8"/>
            <p:cNvSpPr>
              <a:spLocks noChangeArrowheads="1"/>
            </p:cNvSpPr>
            <p:nvPr/>
          </p:nvSpPr>
          <p:spPr bwMode="auto">
            <a:xfrm>
              <a:off x="5073143" y="5149150"/>
              <a:ext cx="113929" cy="317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72000" rIns="0" bIns="0">
              <a:spAutoFit/>
            </a:bodyPr>
            <a:lstStyle/>
            <a:p>
              <a:pPr algn="ctr">
                <a:defRPr/>
              </a:pPr>
              <a:r>
                <a:rPr lang="en-US" sz="1600">
                  <a:cs typeface="Arial" charset="0"/>
                </a:rPr>
                <a:t>2</a:t>
              </a:r>
            </a:p>
          </p:txBody>
        </p:sp>
        <p:sp>
          <p:nvSpPr>
            <p:cNvPr id="179209" name="Rectangle 9"/>
            <p:cNvSpPr>
              <a:spLocks noChangeArrowheads="1"/>
            </p:cNvSpPr>
            <p:nvPr/>
          </p:nvSpPr>
          <p:spPr bwMode="auto">
            <a:xfrm>
              <a:off x="6778626" y="5149150"/>
              <a:ext cx="112203" cy="317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72000" rIns="0" bIns="0">
              <a:spAutoFit/>
            </a:bodyPr>
            <a:lstStyle/>
            <a:p>
              <a:pPr algn="ctr">
                <a:defRPr/>
              </a:pPr>
              <a:r>
                <a:rPr lang="en-US" sz="1600">
                  <a:cs typeface="Arial" charset="0"/>
                </a:rPr>
                <a:t>3</a:t>
              </a:r>
            </a:p>
          </p:txBody>
        </p:sp>
        <p:sp>
          <p:nvSpPr>
            <p:cNvPr id="179210" name="Rectangle 10"/>
            <p:cNvSpPr>
              <a:spLocks noChangeArrowheads="1"/>
            </p:cNvSpPr>
            <p:nvPr/>
          </p:nvSpPr>
          <p:spPr bwMode="auto">
            <a:xfrm>
              <a:off x="8484110" y="5149150"/>
              <a:ext cx="112203" cy="317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72000" rIns="0" bIns="0">
              <a:spAutoFit/>
            </a:bodyPr>
            <a:lstStyle/>
            <a:p>
              <a:pPr algn="ctr">
                <a:defRPr/>
              </a:pPr>
              <a:r>
                <a:rPr lang="en-US" sz="1600">
                  <a:cs typeface="Arial" charset="0"/>
                </a:rPr>
                <a:t>4</a:t>
              </a:r>
            </a:p>
          </p:txBody>
        </p:sp>
        <p:sp>
          <p:nvSpPr>
            <p:cNvPr id="179212" name="Text Box 12"/>
            <p:cNvSpPr txBox="1">
              <a:spLocks noChangeArrowheads="1"/>
            </p:cNvSpPr>
            <p:nvPr/>
          </p:nvSpPr>
          <p:spPr bwMode="auto">
            <a:xfrm>
              <a:off x="1070091" y="1052513"/>
              <a:ext cx="2209533" cy="273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spcAft>
                  <a:spcPct val="42000"/>
                </a:spcAft>
                <a:defRPr/>
              </a:pPr>
              <a:r>
                <a:rPr lang="en-US">
                  <a:solidFill>
                    <a:srgbClr val="FF3300"/>
                  </a:solidFill>
                  <a:cs typeface="Arial" charset="0"/>
                </a:rPr>
                <a:t>Trial (SBP achieved)</a:t>
              </a:r>
            </a:p>
          </p:txBody>
        </p:sp>
        <p:sp>
          <p:nvSpPr>
            <p:cNvPr id="59407" name="Freeform 15"/>
            <p:cNvSpPr>
              <a:spLocks/>
            </p:cNvSpPr>
            <p:nvPr/>
          </p:nvSpPr>
          <p:spPr bwMode="auto">
            <a:xfrm>
              <a:off x="3413125" y="1920875"/>
              <a:ext cx="1879600" cy="257175"/>
            </a:xfrm>
            <a:custGeom>
              <a:avLst/>
              <a:gdLst>
                <a:gd name="T0" fmla="*/ 0 w 1184"/>
                <a:gd name="T1" fmla="*/ 2147483647 h 124"/>
                <a:gd name="T2" fmla="*/ 2147483647 w 1184"/>
                <a:gd name="T3" fmla="*/ 0 h 124"/>
                <a:gd name="T4" fmla="*/ 2147483647 w 1184"/>
                <a:gd name="T5" fmla="*/ 0 h 124"/>
                <a:gd name="T6" fmla="*/ 2147483647 w 1184"/>
                <a:gd name="T7" fmla="*/ 2147483647 h 124"/>
                <a:gd name="T8" fmla="*/ 0 w 118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84" h="124">
                  <a:moveTo>
                    <a:pt x="0" y="124"/>
                  </a:moveTo>
                  <a:lnTo>
                    <a:pt x="2" y="0"/>
                  </a:lnTo>
                  <a:lnTo>
                    <a:pt x="1184" y="0"/>
                  </a:lnTo>
                  <a:lnTo>
                    <a:pt x="1184" y="124"/>
                  </a:lnTo>
                  <a:lnTo>
                    <a:pt x="0" y="124"/>
                  </a:lnTo>
                  <a:close/>
                </a:path>
              </a:pathLst>
            </a:custGeom>
            <a:solidFill>
              <a:srgbClr val="FF0000"/>
            </a:solidFill>
            <a:ln w="9525">
              <a:solidFill>
                <a:srgbClr val="000000"/>
              </a:solidFill>
              <a:round/>
              <a:headEnd/>
              <a:tailEnd/>
            </a:ln>
          </p:spPr>
          <p:txBody>
            <a:bodyPr/>
            <a:lstStyle/>
            <a:p>
              <a:endParaRPr lang="en-US"/>
            </a:p>
          </p:txBody>
        </p:sp>
        <p:sp>
          <p:nvSpPr>
            <p:cNvPr id="59408" name="Freeform 16"/>
            <p:cNvSpPr>
              <a:spLocks/>
            </p:cNvSpPr>
            <p:nvPr/>
          </p:nvSpPr>
          <p:spPr bwMode="auto">
            <a:xfrm>
              <a:off x="3413125" y="1533525"/>
              <a:ext cx="2132013" cy="257175"/>
            </a:xfrm>
            <a:custGeom>
              <a:avLst/>
              <a:gdLst>
                <a:gd name="T0" fmla="*/ 0 w 1343"/>
                <a:gd name="T1" fmla="*/ 2147483647 h 125"/>
                <a:gd name="T2" fmla="*/ 2147483647 w 1343"/>
                <a:gd name="T3" fmla="*/ 0 h 125"/>
                <a:gd name="T4" fmla="*/ 2147483647 w 1343"/>
                <a:gd name="T5" fmla="*/ 0 h 125"/>
                <a:gd name="T6" fmla="*/ 2147483647 w 1343"/>
                <a:gd name="T7" fmla="*/ 2147483647 h 125"/>
                <a:gd name="T8" fmla="*/ 0 w 1343"/>
                <a:gd name="T9" fmla="*/ 2147483647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3" h="125">
                  <a:moveTo>
                    <a:pt x="0" y="125"/>
                  </a:moveTo>
                  <a:lnTo>
                    <a:pt x="2" y="0"/>
                  </a:lnTo>
                  <a:lnTo>
                    <a:pt x="1343" y="0"/>
                  </a:lnTo>
                  <a:lnTo>
                    <a:pt x="1343" y="125"/>
                  </a:lnTo>
                  <a:lnTo>
                    <a:pt x="0" y="125"/>
                  </a:lnTo>
                  <a:close/>
                </a:path>
              </a:pathLst>
            </a:custGeom>
            <a:solidFill>
              <a:srgbClr val="FF0000"/>
            </a:solidFill>
            <a:ln w="9525">
              <a:solidFill>
                <a:srgbClr val="000000"/>
              </a:solidFill>
              <a:round/>
              <a:headEnd/>
              <a:tailEnd/>
            </a:ln>
          </p:spPr>
          <p:txBody>
            <a:bodyPr/>
            <a:lstStyle/>
            <a:p>
              <a:endParaRPr lang="en-US"/>
            </a:p>
          </p:txBody>
        </p:sp>
        <p:sp>
          <p:nvSpPr>
            <p:cNvPr id="59409" name="Freeform 17"/>
            <p:cNvSpPr>
              <a:spLocks/>
            </p:cNvSpPr>
            <p:nvPr/>
          </p:nvSpPr>
          <p:spPr bwMode="auto">
            <a:xfrm>
              <a:off x="3413125" y="2309813"/>
              <a:ext cx="2903538" cy="257175"/>
            </a:xfrm>
            <a:custGeom>
              <a:avLst/>
              <a:gdLst>
                <a:gd name="T0" fmla="*/ 0 w 1829"/>
                <a:gd name="T1" fmla="*/ 2147483647 h 125"/>
                <a:gd name="T2" fmla="*/ 2147483647 w 1829"/>
                <a:gd name="T3" fmla="*/ 0 h 125"/>
                <a:gd name="T4" fmla="*/ 2147483647 w 1829"/>
                <a:gd name="T5" fmla="*/ 0 h 125"/>
                <a:gd name="T6" fmla="*/ 2147483647 w 1829"/>
                <a:gd name="T7" fmla="*/ 2147483647 h 125"/>
                <a:gd name="T8" fmla="*/ 0 w 1829"/>
                <a:gd name="T9" fmla="*/ 2147483647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9" h="125">
                  <a:moveTo>
                    <a:pt x="0" y="125"/>
                  </a:moveTo>
                  <a:lnTo>
                    <a:pt x="2" y="0"/>
                  </a:lnTo>
                  <a:lnTo>
                    <a:pt x="1829" y="0"/>
                  </a:lnTo>
                  <a:lnTo>
                    <a:pt x="1829" y="125"/>
                  </a:lnTo>
                  <a:lnTo>
                    <a:pt x="0" y="125"/>
                  </a:lnTo>
                  <a:close/>
                </a:path>
              </a:pathLst>
            </a:custGeom>
            <a:solidFill>
              <a:srgbClr val="FF0000"/>
            </a:solidFill>
            <a:ln w="9525">
              <a:solidFill>
                <a:srgbClr val="000000"/>
              </a:solidFill>
              <a:round/>
              <a:headEnd/>
              <a:tailEnd/>
            </a:ln>
          </p:spPr>
          <p:txBody>
            <a:bodyPr/>
            <a:lstStyle/>
            <a:p>
              <a:endParaRPr lang="en-US"/>
            </a:p>
          </p:txBody>
        </p:sp>
        <p:sp>
          <p:nvSpPr>
            <p:cNvPr id="59410" name="Freeform 18"/>
            <p:cNvSpPr>
              <a:spLocks/>
            </p:cNvSpPr>
            <p:nvPr/>
          </p:nvSpPr>
          <p:spPr bwMode="auto">
            <a:xfrm>
              <a:off x="3413125" y="2697163"/>
              <a:ext cx="3235325" cy="257175"/>
            </a:xfrm>
            <a:custGeom>
              <a:avLst/>
              <a:gdLst>
                <a:gd name="T0" fmla="*/ 0 w 2038"/>
                <a:gd name="T1" fmla="*/ 2147483647 h 125"/>
                <a:gd name="T2" fmla="*/ 2147483647 w 2038"/>
                <a:gd name="T3" fmla="*/ 0 h 125"/>
                <a:gd name="T4" fmla="*/ 2147483647 w 2038"/>
                <a:gd name="T5" fmla="*/ 0 h 125"/>
                <a:gd name="T6" fmla="*/ 2147483647 w 2038"/>
                <a:gd name="T7" fmla="*/ 2147483647 h 125"/>
                <a:gd name="T8" fmla="*/ 0 w 2038"/>
                <a:gd name="T9" fmla="*/ 2147483647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8" h="125">
                  <a:moveTo>
                    <a:pt x="0" y="125"/>
                  </a:moveTo>
                  <a:lnTo>
                    <a:pt x="2" y="0"/>
                  </a:lnTo>
                  <a:lnTo>
                    <a:pt x="2038" y="0"/>
                  </a:lnTo>
                  <a:lnTo>
                    <a:pt x="2038" y="125"/>
                  </a:lnTo>
                  <a:lnTo>
                    <a:pt x="0" y="125"/>
                  </a:lnTo>
                  <a:close/>
                </a:path>
              </a:pathLst>
            </a:custGeom>
            <a:solidFill>
              <a:srgbClr val="FF0000"/>
            </a:solidFill>
            <a:ln w="9525">
              <a:solidFill>
                <a:srgbClr val="000000"/>
              </a:solidFill>
              <a:round/>
              <a:headEnd/>
              <a:tailEnd/>
            </a:ln>
          </p:spPr>
          <p:txBody>
            <a:bodyPr/>
            <a:lstStyle/>
            <a:p>
              <a:endParaRPr lang="en-US"/>
            </a:p>
          </p:txBody>
        </p:sp>
        <p:sp>
          <p:nvSpPr>
            <p:cNvPr id="59411" name="Freeform 19"/>
            <p:cNvSpPr>
              <a:spLocks/>
            </p:cNvSpPr>
            <p:nvPr/>
          </p:nvSpPr>
          <p:spPr bwMode="auto">
            <a:xfrm>
              <a:off x="3413125" y="3087688"/>
              <a:ext cx="2857500" cy="257175"/>
            </a:xfrm>
            <a:custGeom>
              <a:avLst/>
              <a:gdLst>
                <a:gd name="T0" fmla="*/ 0 w 1800"/>
                <a:gd name="T1" fmla="*/ 2147483647 h 125"/>
                <a:gd name="T2" fmla="*/ 2147483647 w 1800"/>
                <a:gd name="T3" fmla="*/ 0 h 125"/>
                <a:gd name="T4" fmla="*/ 2147483647 w 1800"/>
                <a:gd name="T5" fmla="*/ 0 h 125"/>
                <a:gd name="T6" fmla="*/ 2147483647 w 1800"/>
                <a:gd name="T7" fmla="*/ 2147483647 h 125"/>
                <a:gd name="T8" fmla="*/ 0 w 1800"/>
                <a:gd name="T9" fmla="*/ 2147483647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00" h="125">
                  <a:moveTo>
                    <a:pt x="0" y="125"/>
                  </a:moveTo>
                  <a:lnTo>
                    <a:pt x="2" y="0"/>
                  </a:lnTo>
                  <a:lnTo>
                    <a:pt x="1800" y="0"/>
                  </a:lnTo>
                  <a:lnTo>
                    <a:pt x="1800" y="125"/>
                  </a:lnTo>
                  <a:lnTo>
                    <a:pt x="0" y="125"/>
                  </a:lnTo>
                  <a:close/>
                </a:path>
              </a:pathLst>
            </a:custGeom>
            <a:solidFill>
              <a:srgbClr val="FF0000"/>
            </a:solidFill>
            <a:ln w="9525">
              <a:solidFill>
                <a:srgbClr val="000000"/>
              </a:solidFill>
              <a:round/>
              <a:headEnd/>
              <a:tailEnd/>
            </a:ln>
          </p:spPr>
          <p:txBody>
            <a:bodyPr/>
            <a:lstStyle/>
            <a:p>
              <a:endParaRPr lang="en-US"/>
            </a:p>
          </p:txBody>
        </p:sp>
        <p:sp>
          <p:nvSpPr>
            <p:cNvPr id="59412" name="Freeform 20"/>
            <p:cNvSpPr>
              <a:spLocks/>
            </p:cNvSpPr>
            <p:nvPr/>
          </p:nvSpPr>
          <p:spPr bwMode="auto">
            <a:xfrm>
              <a:off x="3413125" y="3475038"/>
              <a:ext cx="3070225" cy="257175"/>
            </a:xfrm>
            <a:custGeom>
              <a:avLst/>
              <a:gdLst>
                <a:gd name="T0" fmla="*/ 0 w 1934"/>
                <a:gd name="T1" fmla="*/ 2147483647 h 125"/>
                <a:gd name="T2" fmla="*/ 2147483647 w 1934"/>
                <a:gd name="T3" fmla="*/ 0 h 125"/>
                <a:gd name="T4" fmla="*/ 2147483647 w 1934"/>
                <a:gd name="T5" fmla="*/ 0 h 125"/>
                <a:gd name="T6" fmla="*/ 2147483647 w 1934"/>
                <a:gd name="T7" fmla="*/ 2147483647 h 125"/>
                <a:gd name="T8" fmla="*/ 0 w 1934"/>
                <a:gd name="T9" fmla="*/ 2147483647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34" h="125">
                  <a:moveTo>
                    <a:pt x="0" y="125"/>
                  </a:moveTo>
                  <a:lnTo>
                    <a:pt x="2" y="0"/>
                  </a:lnTo>
                  <a:lnTo>
                    <a:pt x="1934" y="0"/>
                  </a:lnTo>
                  <a:lnTo>
                    <a:pt x="1934" y="125"/>
                  </a:lnTo>
                  <a:lnTo>
                    <a:pt x="0" y="125"/>
                  </a:lnTo>
                  <a:close/>
                </a:path>
              </a:pathLst>
            </a:custGeom>
            <a:solidFill>
              <a:srgbClr val="FF0000"/>
            </a:solidFill>
            <a:ln w="9525">
              <a:solidFill>
                <a:srgbClr val="000000"/>
              </a:solidFill>
              <a:round/>
              <a:headEnd/>
              <a:tailEnd/>
            </a:ln>
          </p:spPr>
          <p:txBody>
            <a:bodyPr/>
            <a:lstStyle/>
            <a:p>
              <a:endParaRPr lang="en-US"/>
            </a:p>
          </p:txBody>
        </p:sp>
        <p:sp>
          <p:nvSpPr>
            <p:cNvPr id="59413" name="Freeform 21"/>
            <p:cNvSpPr>
              <a:spLocks/>
            </p:cNvSpPr>
            <p:nvPr/>
          </p:nvSpPr>
          <p:spPr bwMode="auto">
            <a:xfrm>
              <a:off x="3413125" y="3862388"/>
              <a:ext cx="4438650" cy="257175"/>
            </a:xfrm>
            <a:custGeom>
              <a:avLst/>
              <a:gdLst>
                <a:gd name="T0" fmla="*/ 0 w 2796"/>
                <a:gd name="T1" fmla="*/ 2147483647 h 125"/>
                <a:gd name="T2" fmla="*/ 2147483647 w 2796"/>
                <a:gd name="T3" fmla="*/ 0 h 125"/>
                <a:gd name="T4" fmla="*/ 2147483647 w 2796"/>
                <a:gd name="T5" fmla="*/ 0 h 125"/>
                <a:gd name="T6" fmla="*/ 2147483647 w 2796"/>
                <a:gd name="T7" fmla="*/ 2147483647 h 125"/>
                <a:gd name="T8" fmla="*/ 0 w 2796"/>
                <a:gd name="T9" fmla="*/ 2147483647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96" h="125">
                  <a:moveTo>
                    <a:pt x="0" y="125"/>
                  </a:moveTo>
                  <a:lnTo>
                    <a:pt x="2" y="0"/>
                  </a:lnTo>
                  <a:lnTo>
                    <a:pt x="2796" y="0"/>
                  </a:lnTo>
                  <a:lnTo>
                    <a:pt x="2796" y="125"/>
                  </a:lnTo>
                  <a:lnTo>
                    <a:pt x="0" y="125"/>
                  </a:lnTo>
                  <a:close/>
                </a:path>
              </a:pathLst>
            </a:custGeom>
            <a:solidFill>
              <a:srgbClr val="FF0000"/>
            </a:solidFill>
            <a:ln w="9525">
              <a:solidFill>
                <a:srgbClr val="000000"/>
              </a:solidFill>
              <a:round/>
              <a:headEnd/>
              <a:tailEnd/>
            </a:ln>
          </p:spPr>
          <p:txBody>
            <a:bodyPr/>
            <a:lstStyle/>
            <a:p>
              <a:endParaRPr lang="en-US"/>
            </a:p>
          </p:txBody>
        </p:sp>
        <p:sp>
          <p:nvSpPr>
            <p:cNvPr id="59414" name="Freeform 22"/>
            <p:cNvSpPr>
              <a:spLocks/>
            </p:cNvSpPr>
            <p:nvPr/>
          </p:nvSpPr>
          <p:spPr bwMode="auto">
            <a:xfrm>
              <a:off x="3413125" y="4252913"/>
              <a:ext cx="3927475" cy="257175"/>
            </a:xfrm>
            <a:custGeom>
              <a:avLst/>
              <a:gdLst>
                <a:gd name="T0" fmla="*/ 0 w 2474"/>
                <a:gd name="T1" fmla="*/ 2147483647 h 124"/>
                <a:gd name="T2" fmla="*/ 2147483647 w 2474"/>
                <a:gd name="T3" fmla="*/ 0 h 124"/>
                <a:gd name="T4" fmla="*/ 2147483647 w 2474"/>
                <a:gd name="T5" fmla="*/ 0 h 124"/>
                <a:gd name="T6" fmla="*/ 2147483647 w 2474"/>
                <a:gd name="T7" fmla="*/ 2147483647 h 124"/>
                <a:gd name="T8" fmla="*/ 0 w 247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4" h="124">
                  <a:moveTo>
                    <a:pt x="0" y="124"/>
                  </a:moveTo>
                  <a:lnTo>
                    <a:pt x="2" y="0"/>
                  </a:lnTo>
                  <a:lnTo>
                    <a:pt x="2474" y="0"/>
                  </a:lnTo>
                  <a:lnTo>
                    <a:pt x="2474" y="124"/>
                  </a:lnTo>
                  <a:lnTo>
                    <a:pt x="0" y="124"/>
                  </a:lnTo>
                  <a:close/>
                </a:path>
              </a:pathLst>
            </a:custGeom>
            <a:solidFill>
              <a:srgbClr val="FF0000"/>
            </a:solidFill>
            <a:ln w="9525">
              <a:solidFill>
                <a:srgbClr val="000000"/>
              </a:solidFill>
              <a:round/>
              <a:headEnd/>
              <a:tailEnd/>
            </a:ln>
          </p:spPr>
          <p:txBody>
            <a:bodyPr/>
            <a:lstStyle/>
            <a:p>
              <a:endParaRPr lang="en-US"/>
            </a:p>
          </p:txBody>
        </p:sp>
        <p:sp>
          <p:nvSpPr>
            <p:cNvPr id="59415" name="Freeform 23"/>
            <p:cNvSpPr>
              <a:spLocks/>
            </p:cNvSpPr>
            <p:nvPr/>
          </p:nvSpPr>
          <p:spPr bwMode="auto">
            <a:xfrm>
              <a:off x="3413125" y="4638675"/>
              <a:ext cx="3235325" cy="257175"/>
            </a:xfrm>
            <a:custGeom>
              <a:avLst/>
              <a:gdLst>
                <a:gd name="T0" fmla="*/ 0 w 2038"/>
                <a:gd name="T1" fmla="*/ 2147483647 h 125"/>
                <a:gd name="T2" fmla="*/ 2147483647 w 2038"/>
                <a:gd name="T3" fmla="*/ 0 h 125"/>
                <a:gd name="T4" fmla="*/ 2147483647 w 2038"/>
                <a:gd name="T5" fmla="*/ 0 h 125"/>
                <a:gd name="T6" fmla="*/ 2147483647 w 2038"/>
                <a:gd name="T7" fmla="*/ 2147483647 h 125"/>
                <a:gd name="T8" fmla="*/ 0 w 2038"/>
                <a:gd name="T9" fmla="*/ 2147483647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8" h="125">
                  <a:moveTo>
                    <a:pt x="0" y="125"/>
                  </a:moveTo>
                  <a:lnTo>
                    <a:pt x="2" y="0"/>
                  </a:lnTo>
                  <a:lnTo>
                    <a:pt x="2038" y="0"/>
                  </a:lnTo>
                  <a:lnTo>
                    <a:pt x="2038" y="125"/>
                  </a:lnTo>
                  <a:lnTo>
                    <a:pt x="0" y="125"/>
                  </a:lnTo>
                  <a:close/>
                </a:path>
              </a:pathLst>
            </a:custGeom>
            <a:solidFill>
              <a:srgbClr val="FF0000"/>
            </a:solidFill>
            <a:ln w="9525">
              <a:solidFill>
                <a:srgbClr val="000000"/>
              </a:solidFill>
              <a:round/>
              <a:headEnd/>
              <a:tailEnd/>
            </a:ln>
          </p:spPr>
          <p:txBody>
            <a:bodyPr/>
            <a:lstStyle/>
            <a:p>
              <a:endParaRPr lang="en-US"/>
            </a:p>
          </p:txBody>
        </p:sp>
        <p:sp>
          <p:nvSpPr>
            <p:cNvPr id="179224" name="Rectangle 24"/>
            <p:cNvSpPr>
              <a:spLocks noChangeArrowheads="1"/>
            </p:cNvSpPr>
            <p:nvPr/>
          </p:nvSpPr>
          <p:spPr bwMode="auto">
            <a:xfrm>
              <a:off x="219075" y="1524717"/>
              <a:ext cx="3060549" cy="275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spcAft>
                  <a:spcPct val="42000"/>
                </a:spcAft>
                <a:defRPr/>
              </a:pPr>
              <a:r>
                <a:rPr lang="en-US">
                  <a:cs typeface="Arial" charset="0"/>
                </a:rPr>
                <a:t>ASCOT-BPLA (136.9 mmHg)</a:t>
              </a:r>
            </a:p>
          </p:txBody>
        </p:sp>
        <p:sp>
          <p:nvSpPr>
            <p:cNvPr id="179225" name="Rectangle 25"/>
            <p:cNvSpPr>
              <a:spLocks noChangeArrowheads="1"/>
            </p:cNvSpPr>
            <p:nvPr/>
          </p:nvSpPr>
          <p:spPr bwMode="auto">
            <a:xfrm>
              <a:off x="994138" y="1937444"/>
              <a:ext cx="2285486" cy="2757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defRPr/>
              </a:pPr>
              <a:r>
                <a:rPr lang="en-US" dirty="0">
                  <a:cs typeface="Arial" charset="0"/>
                </a:rPr>
                <a:t>ALLHAT (138 mmHg)</a:t>
              </a:r>
            </a:p>
          </p:txBody>
        </p:sp>
        <p:sp>
          <p:nvSpPr>
            <p:cNvPr id="179226" name="Rectangle 26"/>
            <p:cNvSpPr>
              <a:spLocks noChangeArrowheads="1"/>
            </p:cNvSpPr>
            <p:nvPr/>
          </p:nvSpPr>
          <p:spPr bwMode="auto">
            <a:xfrm>
              <a:off x="1375627" y="2301509"/>
              <a:ext cx="1903997" cy="2757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spcAft>
                  <a:spcPct val="42000"/>
                </a:spcAft>
                <a:defRPr/>
              </a:pPr>
              <a:r>
                <a:rPr lang="en-US">
                  <a:cs typeface="Arial" charset="0"/>
                </a:rPr>
                <a:t>IDNT (138 mmHg)</a:t>
              </a:r>
            </a:p>
          </p:txBody>
        </p:sp>
        <p:sp>
          <p:nvSpPr>
            <p:cNvPr id="179227" name="Rectangle 27"/>
            <p:cNvSpPr>
              <a:spLocks noChangeArrowheads="1"/>
            </p:cNvSpPr>
            <p:nvPr/>
          </p:nvSpPr>
          <p:spPr bwMode="auto">
            <a:xfrm>
              <a:off x="956162" y="2672784"/>
              <a:ext cx="2323462" cy="2757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defRPr/>
              </a:pPr>
              <a:r>
                <a:rPr lang="en-US">
                  <a:cs typeface="Arial" charset="0"/>
                </a:rPr>
                <a:t>RENAAL (141 mmHg)</a:t>
              </a:r>
            </a:p>
          </p:txBody>
        </p:sp>
        <p:sp>
          <p:nvSpPr>
            <p:cNvPr id="179228" name="Rectangle 28"/>
            <p:cNvSpPr>
              <a:spLocks noChangeArrowheads="1"/>
            </p:cNvSpPr>
            <p:nvPr/>
          </p:nvSpPr>
          <p:spPr bwMode="auto">
            <a:xfrm>
              <a:off x="1108067" y="3056675"/>
              <a:ext cx="2171557" cy="273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defRPr/>
              </a:pPr>
              <a:r>
                <a:rPr lang="en-US">
                  <a:cs typeface="Arial" charset="0"/>
                </a:rPr>
                <a:t>UKPDS (144 mmHg)</a:t>
              </a:r>
            </a:p>
          </p:txBody>
        </p:sp>
        <p:sp>
          <p:nvSpPr>
            <p:cNvPr id="179229" name="Rectangle 29"/>
            <p:cNvSpPr>
              <a:spLocks noChangeArrowheads="1"/>
            </p:cNvSpPr>
            <p:nvPr/>
          </p:nvSpPr>
          <p:spPr bwMode="auto">
            <a:xfrm>
              <a:off x="1247889" y="3482019"/>
              <a:ext cx="2031735" cy="273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defRPr/>
              </a:pPr>
              <a:r>
                <a:rPr lang="en-US">
                  <a:cs typeface="Arial" charset="0"/>
                </a:rPr>
                <a:t>ABCD (132 mmHg)</a:t>
              </a:r>
            </a:p>
          </p:txBody>
        </p:sp>
        <p:sp>
          <p:nvSpPr>
            <p:cNvPr id="179230" name="Rectangle 30"/>
            <p:cNvSpPr>
              <a:spLocks noChangeArrowheads="1"/>
            </p:cNvSpPr>
            <p:nvPr/>
          </p:nvSpPr>
          <p:spPr bwMode="auto">
            <a:xfrm>
              <a:off x="1221996" y="3853294"/>
              <a:ext cx="2057628" cy="273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defRPr/>
              </a:pPr>
              <a:r>
                <a:rPr lang="en-US">
                  <a:cs typeface="Arial" charset="0"/>
                </a:rPr>
                <a:t>MDRD (132 mmHg)</a:t>
              </a:r>
            </a:p>
          </p:txBody>
        </p:sp>
        <p:sp>
          <p:nvSpPr>
            <p:cNvPr id="179231" name="Rectangle 31"/>
            <p:cNvSpPr>
              <a:spLocks noChangeArrowheads="1"/>
            </p:cNvSpPr>
            <p:nvPr/>
          </p:nvSpPr>
          <p:spPr bwMode="auto">
            <a:xfrm>
              <a:off x="1425688" y="4247998"/>
              <a:ext cx="1853936" cy="273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defRPr/>
              </a:pPr>
              <a:r>
                <a:rPr lang="en-US">
                  <a:cs typeface="Arial" charset="0"/>
                </a:rPr>
                <a:t>HOT (138 mmHg)</a:t>
              </a:r>
            </a:p>
          </p:txBody>
        </p:sp>
        <p:sp>
          <p:nvSpPr>
            <p:cNvPr id="179232" name="Rectangle 32"/>
            <p:cNvSpPr>
              <a:spLocks noChangeArrowheads="1"/>
            </p:cNvSpPr>
            <p:nvPr/>
          </p:nvSpPr>
          <p:spPr bwMode="auto">
            <a:xfrm>
              <a:off x="1259973" y="4626482"/>
              <a:ext cx="2019651" cy="273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0" tIns="0" rIns="0" bIns="0" anchor="ctr">
              <a:spAutoFit/>
            </a:bodyPr>
            <a:lstStyle/>
            <a:p>
              <a:pPr algn="r">
                <a:defRPr/>
              </a:pPr>
              <a:r>
                <a:rPr lang="en-US">
                  <a:cs typeface="Arial" charset="0"/>
                </a:rPr>
                <a:t>AASK (128 mmHg)</a:t>
              </a:r>
            </a:p>
          </p:txBody>
        </p:sp>
        <p:sp>
          <p:nvSpPr>
            <p:cNvPr id="179233" name="Line 33"/>
            <p:cNvSpPr>
              <a:spLocks noChangeShapeType="1"/>
            </p:cNvSpPr>
            <p:nvPr/>
          </p:nvSpPr>
          <p:spPr bwMode="auto">
            <a:xfrm>
              <a:off x="288123" y="1402160"/>
              <a:ext cx="2986322" cy="0"/>
            </a:xfrm>
            <a:prstGeom prst="line">
              <a:avLst/>
            </a:prstGeom>
            <a:noFill/>
            <a:ln w="19050">
              <a:solidFill>
                <a:schemeClr va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p>
          </p:txBody>
        </p:sp>
      </p:grpSp>
      <p:sp>
        <p:nvSpPr>
          <p:cNvPr id="36" name="Title 1"/>
          <p:cNvSpPr>
            <a:spLocks noGrp="1"/>
          </p:cNvSpPr>
          <p:nvPr>
            <p:ph type="title"/>
          </p:nvPr>
        </p:nvSpPr>
        <p:spPr>
          <a:xfrm>
            <a:off x="457200" y="274638"/>
            <a:ext cx="8229600" cy="633412"/>
          </a:xfrm>
          <a:ln/>
        </p:spPr>
        <p:style>
          <a:lnRef idx="0">
            <a:schemeClr val="accent2"/>
          </a:lnRef>
          <a:fillRef idx="3">
            <a:schemeClr val="accent2"/>
          </a:fillRef>
          <a:effectRef idx="3">
            <a:schemeClr val="accent2"/>
          </a:effectRef>
          <a:fontRef idx="minor">
            <a:schemeClr val="lt1"/>
          </a:fontRef>
        </p:style>
        <p:txBody>
          <a:bodyPr anchor="ctr"/>
          <a:lstStyle/>
          <a:p>
            <a:pPr>
              <a:defRPr/>
            </a:pPr>
            <a:r>
              <a:rPr lang="en-US" sz="2800" dirty="0">
                <a:solidFill>
                  <a:schemeClr val="bg1"/>
                </a:solidFill>
                <a:latin typeface="Calibri" charset="0"/>
                <a:ea typeface="MS PGothic" charset="0"/>
              </a:rPr>
              <a:t>Multiple agents are needed to reach BP goal</a:t>
            </a:r>
          </a:p>
        </p:txBody>
      </p:sp>
      <p:pic>
        <p:nvPicPr>
          <p:cNvPr id="2" name="Picture 1"/>
          <p:cNvPicPr>
            <a:picLocks noChangeAspect="1"/>
          </p:cNvPicPr>
          <p:nvPr/>
        </p:nvPicPr>
        <p:blipFill>
          <a:blip r:embed="rId3"/>
          <a:stretch>
            <a:fillRect/>
          </a:stretch>
        </p:blipFill>
        <p:spPr>
          <a:xfrm>
            <a:off x="6819365" y="1022710"/>
            <a:ext cx="1793550" cy="1052869"/>
          </a:xfrm>
          <a:prstGeom prst="rect">
            <a:avLst/>
          </a:prstGeom>
        </p:spPr>
      </p:pic>
    </p:spTree>
    <p:extLst>
      <p:ext uri="{BB962C8B-B14F-4D97-AF65-F5344CB8AC3E}">
        <p14:creationId xmlns:p14="http://schemas.microsoft.com/office/powerpoint/2010/main" val="37814580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4"/>
          <p:cNvSpPr txBox="1">
            <a:spLocks noChangeAspect="1" noChangeArrowheads="1"/>
          </p:cNvSpPr>
          <p:nvPr/>
        </p:nvSpPr>
        <p:spPr bwMode="auto">
          <a:xfrm>
            <a:off x="3779912" y="6098364"/>
            <a:ext cx="3622837" cy="293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108000" bIns="108000" anchor="b">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en-US" sz="1200" i="1" dirty="0">
                <a:solidFill>
                  <a:srgbClr val="000000"/>
                </a:solidFill>
              </a:rPr>
              <a:t>NICE Hypertension on adults NG136 (August 2019)</a:t>
            </a: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37598" b="9005"/>
          <a:stretch/>
        </p:blipFill>
        <p:spPr>
          <a:xfrm>
            <a:off x="1151620" y="726382"/>
            <a:ext cx="6840760" cy="5070210"/>
          </a:xfrm>
          <a:prstGeom prst="rect">
            <a:avLst/>
          </a:prstGeom>
        </p:spPr>
      </p:pic>
      <p:sp>
        <p:nvSpPr>
          <p:cNvPr id="9" name="TextBox 8"/>
          <p:cNvSpPr txBox="1">
            <a:spLocks noChangeArrowheads="1"/>
          </p:cNvSpPr>
          <p:nvPr/>
        </p:nvSpPr>
        <p:spPr bwMode="auto">
          <a:xfrm>
            <a:off x="323850" y="115888"/>
            <a:ext cx="8496300" cy="58578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nchor="ctr">
            <a:spAutoFit/>
          </a:bodyPr>
          <a:lstStyle/>
          <a:p>
            <a:pPr algn="ctr">
              <a:defRPr/>
            </a:pPr>
            <a:r>
              <a:rPr lang="en-GB" sz="3200" dirty="0">
                <a:solidFill>
                  <a:srgbClr val="C00000"/>
                </a:solidFill>
                <a:latin typeface="Calibri" panose="020F0502020204030204" pitchFamily="34" charset="0"/>
                <a:ea typeface="+mn-ea"/>
                <a:cs typeface="+mn-cs"/>
              </a:rPr>
              <a:t>Choosing drugs for combination therapy: step 2</a:t>
            </a:r>
          </a:p>
        </p:txBody>
      </p:sp>
      <p:pic>
        <p:nvPicPr>
          <p:cNvPr id="5" name="Picture 4">
            <a:extLst>
              <a:ext uri="{FF2B5EF4-FFF2-40B4-BE49-F238E27FC236}">
                <a16:creationId xmlns:a16="http://schemas.microsoft.com/office/drawing/2014/main" id="{39987D52-53B1-5D4B-BEA4-9C3C3FC22F7B}"/>
              </a:ext>
            </a:extLst>
          </p:cNvPr>
          <p:cNvPicPr>
            <a:picLocks noChangeAspect="1"/>
          </p:cNvPicPr>
          <p:nvPr/>
        </p:nvPicPr>
        <p:blipFill>
          <a:blip r:embed="rId4"/>
          <a:stretch>
            <a:fillRect/>
          </a:stretch>
        </p:blipFill>
        <p:spPr>
          <a:xfrm>
            <a:off x="829932" y="1061408"/>
            <a:ext cx="643376" cy="432048"/>
          </a:xfrm>
          <a:prstGeom prst="rect">
            <a:avLst/>
          </a:prstGeom>
        </p:spPr>
      </p:pic>
      <p:pic>
        <p:nvPicPr>
          <p:cNvPr id="7" name="Picture 6">
            <a:extLst>
              <a:ext uri="{FF2B5EF4-FFF2-40B4-BE49-F238E27FC236}">
                <a16:creationId xmlns:a16="http://schemas.microsoft.com/office/drawing/2014/main" id="{29A8A2BB-4288-E444-8D77-B94DA260E224}"/>
              </a:ext>
            </a:extLst>
          </p:cNvPr>
          <p:cNvPicPr>
            <a:picLocks noChangeAspect="1"/>
          </p:cNvPicPr>
          <p:nvPr/>
        </p:nvPicPr>
        <p:blipFill>
          <a:blip r:embed="rId4"/>
          <a:stretch>
            <a:fillRect/>
          </a:stretch>
        </p:blipFill>
        <p:spPr>
          <a:xfrm>
            <a:off x="4427984" y="3045463"/>
            <a:ext cx="643376" cy="432048"/>
          </a:xfrm>
          <a:prstGeom prst="rect">
            <a:avLst/>
          </a:prstGeom>
        </p:spPr>
      </p:pic>
      <p:pic>
        <p:nvPicPr>
          <p:cNvPr id="10" name="Picture 9">
            <a:extLst>
              <a:ext uri="{FF2B5EF4-FFF2-40B4-BE49-F238E27FC236}">
                <a16:creationId xmlns:a16="http://schemas.microsoft.com/office/drawing/2014/main" id="{29902B80-6C48-574B-8228-FD7B5FD3C43F}"/>
              </a:ext>
            </a:extLst>
          </p:cNvPr>
          <p:cNvPicPr>
            <a:picLocks noChangeAspect="1"/>
          </p:cNvPicPr>
          <p:nvPr/>
        </p:nvPicPr>
        <p:blipFill>
          <a:blip r:embed="rId4"/>
          <a:stretch>
            <a:fillRect/>
          </a:stretch>
        </p:blipFill>
        <p:spPr>
          <a:xfrm>
            <a:off x="6759373" y="4941168"/>
            <a:ext cx="643376" cy="432048"/>
          </a:xfrm>
          <a:prstGeom prst="rect">
            <a:avLst/>
          </a:prstGeom>
        </p:spPr>
      </p:pic>
      <p:pic>
        <p:nvPicPr>
          <p:cNvPr id="11" name="Picture 10">
            <a:extLst>
              <a:ext uri="{FF2B5EF4-FFF2-40B4-BE49-F238E27FC236}">
                <a16:creationId xmlns:a16="http://schemas.microsoft.com/office/drawing/2014/main" id="{43E1A744-E078-DD49-87CD-89D4C306652E}"/>
              </a:ext>
            </a:extLst>
          </p:cNvPr>
          <p:cNvPicPr>
            <a:picLocks noChangeAspect="1"/>
          </p:cNvPicPr>
          <p:nvPr/>
        </p:nvPicPr>
        <p:blipFill>
          <a:blip r:embed="rId4"/>
          <a:stretch>
            <a:fillRect/>
          </a:stretch>
        </p:blipFill>
        <p:spPr>
          <a:xfrm>
            <a:off x="6446634" y="3789040"/>
            <a:ext cx="643376" cy="432048"/>
          </a:xfrm>
          <a:prstGeom prst="rect">
            <a:avLst/>
          </a:prstGeom>
        </p:spPr>
      </p:pic>
      <p:sp>
        <p:nvSpPr>
          <p:cNvPr id="2" name="Rectangle 1">
            <a:extLst>
              <a:ext uri="{FF2B5EF4-FFF2-40B4-BE49-F238E27FC236}">
                <a16:creationId xmlns:a16="http://schemas.microsoft.com/office/drawing/2014/main" id="{77C97CDF-D738-9B49-87DD-F5ED58F2EDE5}"/>
              </a:ext>
            </a:extLst>
          </p:cNvPr>
          <p:cNvSpPr/>
          <p:nvPr/>
        </p:nvSpPr>
        <p:spPr>
          <a:xfrm>
            <a:off x="1151620" y="3477511"/>
            <a:ext cx="6840760" cy="23190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79506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4"/>
          <p:cNvSpPr txBox="1">
            <a:spLocks noChangeAspect="1" noChangeArrowheads="1"/>
          </p:cNvSpPr>
          <p:nvPr/>
        </p:nvSpPr>
        <p:spPr bwMode="auto">
          <a:xfrm>
            <a:off x="3779912" y="6098364"/>
            <a:ext cx="3622837" cy="293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108000" bIns="108000" anchor="b">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en-US" sz="1200" i="1" dirty="0">
                <a:solidFill>
                  <a:srgbClr val="000000"/>
                </a:solidFill>
              </a:rPr>
              <a:t>NICE Hypertension on adults NG136 (August 2019)</a:t>
            </a: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37598" b="9005"/>
          <a:stretch/>
        </p:blipFill>
        <p:spPr>
          <a:xfrm>
            <a:off x="1151620" y="726382"/>
            <a:ext cx="6840760" cy="5070210"/>
          </a:xfrm>
          <a:prstGeom prst="rect">
            <a:avLst/>
          </a:prstGeom>
        </p:spPr>
      </p:pic>
      <p:sp>
        <p:nvSpPr>
          <p:cNvPr id="9" name="TextBox 8"/>
          <p:cNvSpPr txBox="1">
            <a:spLocks noChangeArrowheads="1"/>
          </p:cNvSpPr>
          <p:nvPr/>
        </p:nvSpPr>
        <p:spPr bwMode="auto">
          <a:xfrm>
            <a:off x="323850" y="115888"/>
            <a:ext cx="8496300" cy="58578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nchor="ctr">
            <a:spAutoFit/>
          </a:bodyPr>
          <a:lstStyle/>
          <a:p>
            <a:pPr algn="ctr">
              <a:defRPr/>
            </a:pPr>
            <a:r>
              <a:rPr lang="en-GB" sz="3200" dirty="0">
                <a:solidFill>
                  <a:srgbClr val="C00000"/>
                </a:solidFill>
                <a:latin typeface="Calibri" panose="020F0502020204030204" pitchFamily="34" charset="0"/>
                <a:ea typeface="+mn-ea"/>
                <a:cs typeface="+mn-cs"/>
              </a:rPr>
              <a:t>Choosing drugs for combination therapy: step 3</a:t>
            </a:r>
          </a:p>
        </p:txBody>
      </p:sp>
      <p:pic>
        <p:nvPicPr>
          <p:cNvPr id="5" name="Picture 4">
            <a:extLst>
              <a:ext uri="{FF2B5EF4-FFF2-40B4-BE49-F238E27FC236}">
                <a16:creationId xmlns:a16="http://schemas.microsoft.com/office/drawing/2014/main" id="{39987D52-53B1-5D4B-BEA4-9C3C3FC22F7B}"/>
              </a:ext>
            </a:extLst>
          </p:cNvPr>
          <p:cNvPicPr>
            <a:picLocks noChangeAspect="1"/>
          </p:cNvPicPr>
          <p:nvPr/>
        </p:nvPicPr>
        <p:blipFill>
          <a:blip r:embed="rId4"/>
          <a:stretch>
            <a:fillRect/>
          </a:stretch>
        </p:blipFill>
        <p:spPr>
          <a:xfrm>
            <a:off x="829932" y="1061408"/>
            <a:ext cx="643376" cy="432048"/>
          </a:xfrm>
          <a:prstGeom prst="rect">
            <a:avLst/>
          </a:prstGeom>
        </p:spPr>
      </p:pic>
      <p:pic>
        <p:nvPicPr>
          <p:cNvPr id="7" name="Picture 6">
            <a:extLst>
              <a:ext uri="{FF2B5EF4-FFF2-40B4-BE49-F238E27FC236}">
                <a16:creationId xmlns:a16="http://schemas.microsoft.com/office/drawing/2014/main" id="{29A8A2BB-4288-E444-8D77-B94DA260E224}"/>
              </a:ext>
            </a:extLst>
          </p:cNvPr>
          <p:cNvPicPr>
            <a:picLocks noChangeAspect="1"/>
          </p:cNvPicPr>
          <p:nvPr/>
        </p:nvPicPr>
        <p:blipFill>
          <a:blip r:embed="rId4"/>
          <a:stretch>
            <a:fillRect/>
          </a:stretch>
        </p:blipFill>
        <p:spPr>
          <a:xfrm>
            <a:off x="4427984" y="3045463"/>
            <a:ext cx="643376" cy="432048"/>
          </a:xfrm>
          <a:prstGeom prst="rect">
            <a:avLst/>
          </a:prstGeom>
        </p:spPr>
      </p:pic>
      <p:pic>
        <p:nvPicPr>
          <p:cNvPr id="10" name="Picture 9">
            <a:extLst>
              <a:ext uri="{FF2B5EF4-FFF2-40B4-BE49-F238E27FC236}">
                <a16:creationId xmlns:a16="http://schemas.microsoft.com/office/drawing/2014/main" id="{29902B80-6C48-574B-8228-FD7B5FD3C43F}"/>
              </a:ext>
            </a:extLst>
          </p:cNvPr>
          <p:cNvPicPr>
            <a:picLocks noChangeAspect="1"/>
          </p:cNvPicPr>
          <p:nvPr/>
        </p:nvPicPr>
        <p:blipFill>
          <a:blip r:embed="rId4"/>
          <a:stretch>
            <a:fillRect/>
          </a:stretch>
        </p:blipFill>
        <p:spPr>
          <a:xfrm>
            <a:off x="6759373" y="4941168"/>
            <a:ext cx="643376" cy="432048"/>
          </a:xfrm>
          <a:prstGeom prst="rect">
            <a:avLst/>
          </a:prstGeom>
        </p:spPr>
      </p:pic>
      <p:pic>
        <p:nvPicPr>
          <p:cNvPr id="11" name="Picture 10">
            <a:extLst>
              <a:ext uri="{FF2B5EF4-FFF2-40B4-BE49-F238E27FC236}">
                <a16:creationId xmlns:a16="http://schemas.microsoft.com/office/drawing/2014/main" id="{43E1A744-E078-DD49-87CD-89D4C306652E}"/>
              </a:ext>
            </a:extLst>
          </p:cNvPr>
          <p:cNvPicPr>
            <a:picLocks noChangeAspect="1"/>
          </p:cNvPicPr>
          <p:nvPr/>
        </p:nvPicPr>
        <p:blipFill>
          <a:blip r:embed="rId4"/>
          <a:stretch>
            <a:fillRect/>
          </a:stretch>
        </p:blipFill>
        <p:spPr>
          <a:xfrm>
            <a:off x="6446634" y="3789040"/>
            <a:ext cx="643376" cy="432048"/>
          </a:xfrm>
          <a:prstGeom prst="rect">
            <a:avLst/>
          </a:prstGeom>
        </p:spPr>
      </p:pic>
      <p:sp>
        <p:nvSpPr>
          <p:cNvPr id="2" name="Rectangle 1">
            <a:extLst>
              <a:ext uri="{FF2B5EF4-FFF2-40B4-BE49-F238E27FC236}">
                <a16:creationId xmlns:a16="http://schemas.microsoft.com/office/drawing/2014/main" id="{77C97CDF-D738-9B49-87DD-F5ED58F2EDE5}"/>
              </a:ext>
            </a:extLst>
          </p:cNvPr>
          <p:cNvSpPr/>
          <p:nvPr/>
        </p:nvSpPr>
        <p:spPr>
          <a:xfrm>
            <a:off x="1151620" y="4437112"/>
            <a:ext cx="6840760" cy="13594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38887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4"/>
          <p:cNvSpPr txBox="1">
            <a:spLocks noChangeAspect="1" noChangeArrowheads="1"/>
          </p:cNvSpPr>
          <p:nvPr/>
        </p:nvSpPr>
        <p:spPr bwMode="auto">
          <a:xfrm>
            <a:off x="3779912" y="6098364"/>
            <a:ext cx="3622837" cy="2937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108000" bIns="108000" anchor="b">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en-US" sz="1200" i="1" dirty="0">
                <a:solidFill>
                  <a:srgbClr val="000000"/>
                </a:solidFill>
              </a:rPr>
              <a:t>NICE Hypertension on adults NG136 (August 2019)</a:t>
            </a: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37598" b="9005"/>
          <a:stretch/>
        </p:blipFill>
        <p:spPr>
          <a:xfrm>
            <a:off x="1151620" y="726382"/>
            <a:ext cx="6840760" cy="5070210"/>
          </a:xfrm>
          <a:prstGeom prst="rect">
            <a:avLst/>
          </a:prstGeom>
        </p:spPr>
      </p:pic>
      <p:sp>
        <p:nvSpPr>
          <p:cNvPr id="9" name="TextBox 8"/>
          <p:cNvSpPr txBox="1">
            <a:spLocks noChangeArrowheads="1"/>
          </p:cNvSpPr>
          <p:nvPr/>
        </p:nvSpPr>
        <p:spPr bwMode="auto">
          <a:xfrm>
            <a:off x="323850" y="115888"/>
            <a:ext cx="8496300" cy="58578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nchor="ctr">
            <a:spAutoFit/>
          </a:bodyPr>
          <a:lstStyle/>
          <a:p>
            <a:pPr algn="ctr">
              <a:defRPr/>
            </a:pPr>
            <a:r>
              <a:rPr lang="en-GB" sz="3200" dirty="0">
                <a:solidFill>
                  <a:srgbClr val="C00000"/>
                </a:solidFill>
                <a:latin typeface="Calibri" panose="020F0502020204030204" pitchFamily="34" charset="0"/>
                <a:ea typeface="+mn-ea"/>
                <a:cs typeface="+mn-cs"/>
              </a:rPr>
              <a:t>Choosing drugs for combination therapy: step </a:t>
            </a:r>
            <a:r>
              <a:rPr lang="en-GB" sz="3200" dirty="0">
                <a:solidFill>
                  <a:srgbClr val="C00000"/>
                </a:solidFill>
                <a:latin typeface="Calibri" panose="020F0502020204030204" pitchFamily="34" charset="0"/>
              </a:rPr>
              <a:t>4</a:t>
            </a:r>
            <a:endParaRPr lang="en-GB" sz="3200" dirty="0">
              <a:solidFill>
                <a:srgbClr val="C00000"/>
              </a:solidFill>
              <a:latin typeface="Calibri" panose="020F0502020204030204" pitchFamily="34" charset="0"/>
              <a:ea typeface="+mn-ea"/>
              <a:cs typeface="+mn-cs"/>
            </a:endParaRPr>
          </a:p>
        </p:txBody>
      </p:sp>
      <p:pic>
        <p:nvPicPr>
          <p:cNvPr id="5" name="Picture 4">
            <a:extLst>
              <a:ext uri="{FF2B5EF4-FFF2-40B4-BE49-F238E27FC236}">
                <a16:creationId xmlns:a16="http://schemas.microsoft.com/office/drawing/2014/main" id="{39987D52-53B1-5D4B-BEA4-9C3C3FC22F7B}"/>
              </a:ext>
            </a:extLst>
          </p:cNvPr>
          <p:cNvPicPr>
            <a:picLocks noChangeAspect="1"/>
          </p:cNvPicPr>
          <p:nvPr/>
        </p:nvPicPr>
        <p:blipFill>
          <a:blip r:embed="rId4"/>
          <a:stretch>
            <a:fillRect/>
          </a:stretch>
        </p:blipFill>
        <p:spPr>
          <a:xfrm>
            <a:off x="829932" y="1061408"/>
            <a:ext cx="643376" cy="432048"/>
          </a:xfrm>
          <a:prstGeom prst="rect">
            <a:avLst/>
          </a:prstGeom>
        </p:spPr>
      </p:pic>
      <p:pic>
        <p:nvPicPr>
          <p:cNvPr id="7" name="Picture 6">
            <a:extLst>
              <a:ext uri="{FF2B5EF4-FFF2-40B4-BE49-F238E27FC236}">
                <a16:creationId xmlns:a16="http://schemas.microsoft.com/office/drawing/2014/main" id="{29A8A2BB-4288-E444-8D77-B94DA260E224}"/>
              </a:ext>
            </a:extLst>
          </p:cNvPr>
          <p:cNvPicPr>
            <a:picLocks noChangeAspect="1"/>
          </p:cNvPicPr>
          <p:nvPr/>
        </p:nvPicPr>
        <p:blipFill>
          <a:blip r:embed="rId4"/>
          <a:stretch>
            <a:fillRect/>
          </a:stretch>
        </p:blipFill>
        <p:spPr>
          <a:xfrm>
            <a:off x="4427984" y="3045463"/>
            <a:ext cx="643376" cy="432048"/>
          </a:xfrm>
          <a:prstGeom prst="rect">
            <a:avLst/>
          </a:prstGeom>
        </p:spPr>
      </p:pic>
      <p:pic>
        <p:nvPicPr>
          <p:cNvPr id="10" name="Picture 9">
            <a:extLst>
              <a:ext uri="{FF2B5EF4-FFF2-40B4-BE49-F238E27FC236}">
                <a16:creationId xmlns:a16="http://schemas.microsoft.com/office/drawing/2014/main" id="{29902B80-6C48-574B-8228-FD7B5FD3C43F}"/>
              </a:ext>
            </a:extLst>
          </p:cNvPr>
          <p:cNvPicPr>
            <a:picLocks noChangeAspect="1"/>
          </p:cNvPicPr>
          <p:nvPr/>
        </p:nvPicPr>
        <p:blipFill>
          <a:blip r:embed="rId4"/>
          <a:stretch>
            <a:fillRect/>
          </a:stretch>
        </p:blipFill>
        <p:spPr>
          <a:xfrm>
            <a:off x="6759373" y="4941168"/>
            <a:ext cx="643376" cy="432048"/>
          </a:xfrm>
          <a:prstGeom prst="rect">
            <a:avLst/>
          </a:prstGeom>
        </p:spPr>
      </p:pic>
      <p:pic>
        <p:nvPicPr>
          <p:cNvPr id="11" name="Picture 10">
            <a:extLst>
              <a:ext uri="{FF2B5EF4-FFF2-40B4-BE49-F238E27FC236}">
                <a16:creationId xmlns:a16="http://schemas.microsoft.com/office/drawing/2014/main" id="{43E1A744-E078-DD49-87CD-89D4C306652E}"/>
              </a:ext>
            </a:extLst>
          </p:cNvPr>
          <p:cNvPicPr>
            <a:picLocks noChangeAspect="1"/>
          </p:cNvPicPr>
          <p:nvPr/>
        </p:nvPicPr>
        <p:blipFill>
          <a:blip r:embed="rId4"/>
          <a:stretch>
            <a:fillRect/>
          </a:stretch>
        </p:blipFill>
        <p:spPr>
          <a:xfrm>
            <a:off x="6446634" y="3789040"/>
            <a:ext cx="643376" cy="432048"/>
          </a:xfrm>
          <a:prstGeom prst="rect">
            <a:avLst/>
          </a:prstGeom>
        </p:spPr>
      </p:pic>
    </p:spTree>
    <p:extLst>
      <p:ext uri="{BB962C8B-B14F-4D97-AF65-F5344CB8AC3E}">
        <p14:creationId xmlns:p14="http://schemas.microsoft.com/office/powerpoint/2010/main" val="2439860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BBDA78-23B3-BD49-8EC1-E18799070C4A}"/>
              </a:ext>
            </a:extLst>
          </p:cNvPr>
          <p:cNvPicPr>
            <a:picLocks noChangeAspect="1"/>
          </p:cNvPicPr>
          <p:nvPr/>
        </p:nvPicPr>
        <p:blipFill>
          <a:blip r:embed="rId2"/>
          <a:stretch>
            <a:fillRect/>
          </a:stretch>
        </p:blipFill>
        <p:spPr>
          <a:xfrm>
            <a:off x="6756048" y="980728"/>
            <a:ext cx="1901105" cy="2339822"/>
          </a:xfrm>
          <a:prstGeom prst="rect">
            <a:avLst/>
          </a:prstGeom>
        </p:spPr>
      </p:pic>
      <p:sp>
        <p:nvSpPr>
          <p:cNvPr id="2" name="Content Placeholder 1"/>
          <p:cNvSpPr>
            <a:spLocks noGrp="1"/>
          </p:cNvSpPr>
          <p:nvPr>
            <p:ph idx="1"/>
          </p:nvPr>
        </p:nvSpPr>
        <p:spPr>
          <a:xfrm>
            <a:off x="311841" y="980728"/>
            <a:ext cx="8345312" cy="4535628"/>
          </a:xfrm>
        </p:spPr>
        <p:txBody>
          <a:bodyPr/>
          <a:lstStyle/>
          <a:p>
            <a:pPr>
              <a:lnSpc>
                <a:spcPct val="100000"/>
              </a:lnSpc>
            </a:pPr>
            <a:r>
              <a:rPr lang="en-GB" sz="2800" dirty="0"/>
              <a:t>NG136, 2019 may not apply to adults with </a:t>
            </a:r>
          </a:p>
          <a:p>
            <a:pPr lvl="1">
              <a:lnSpc>
                <a:spcPct val="100000"/>
              </a:lnSpc>
            </a:pPr>
            <a:r>
              <a:rPr lang="en-GB" sz="2000" dirty="0"/>
              <a:t>CKD </a:t>
            </a:r>
          </a:p>
          <a:p>
            <a:pPr lvl="1">
              <a:lnSpc>
                <a:spcPct val="100000"/>
              </a:lnSpc>
            </a:pPr>
            <a:r>
              <a:rPr lang="en-GB" sz="2000" dirty="0"/>
              <a:t>Type 1 diabetes </a:t>
            </a:r>
          </a:p>
          <a:p>
            <a:pPr lvl="1">
              <a:lnSpc>
                <a:spcPct val="100000"/>
              </a:lnSpc>
            </a:pPr>
            <a:r>
              <a:rPr lang="en-GB" sz="2000" dirty="0"/>
              <a:t>Pregnancy </a:t>
            </a:r>
          </a:p>
          <a:p>
            <a:pPr lvl="1">
              <a:lnSpc>
                <a:spcPct val="100000"/>
              </a:lnSpc>
            </a:pPr>
            <a:r>
              <a:rPr lang="en-GB" sz="2000" dirty="0"/>
              <a:t>Pre-existing cardiovascular disease</a:t>
            </a:r>
          </a:p>
          <a:p>
            <a:pPr lvl="1">
              <a:lnSpc>
                <a:spcPct val="100000"/>
              </a:lnSpc>
            </a:pPr>
            <a:endParaRPr lang="en-GB" dirty="0"/>
          </a:p>
          <a:p>
            <a:pPr>
              <a:lnSpc>
                <a:spcPct val="100000"/>
              </a:lnSpc>
            </a:pPr>
            <a:r>
              <a:rPr lang="en-GB" sz="2800" dirty="0"/>
              <a:t>Need to cross-referencing to specific NICE guidelines</a:t>
            </a:r>
          </a:p>
          <a:p>
            <a:pPr lvl="1">
              <a:lnSpc>
                <a:spcPct val="100000"/>
              </a:lnSpc>
            </a:pPr>
            <a:r>
              <a:rPr lang="en-GB" sz="2000" dirty="0"/>
              <a:t>CKD in adults: assessment and management (CG182, 2014)</a:t>
            </a:r>
          </a:p>
          <a:p>
            <a:pPr lvl="1">
              <a:lnSpc>
                <a:spcPct val="100000"/>
              </a:lnSpc>
            </a:pPr>
            <a:r>
              <a:rPr lang="en-GB" sz="2000" dirty="0"/>
              <a:t>Type 1 diabetes in adults: diagnosis and management (NG17, 2015)</a:t>
            </a:r>
          </a:p>
          <a:p>
            <a:pPr lvl="1">
              <a:lnSpc>
                <a:spcPct val="100000"/>
              </a:lnSpc>
            </a:pPr>
            <a:r>
              <a:rPr lang="en-GB" sz="2000" dirty="0"/>
              <a:t>Hypertension in pregnancy: diagnosis and management (NG133, 2019)</a:t>
            </a:r>
          </a:p>
          <a:p>
            <a:pPr lvl="1">
              <a:lnSpc>
                <a:spcPct val="100000"/>
              </a:lnSpc>
            </a:pPr>
            <a:r>
              <a:rPr lang="en-GB" sz="2000" dirty="0"/>
              <a:t>Multimorbidity: clinical assessment and management (NG56, 2016)</a:t>
            </a:r>
          </a:p>
          <a:p>
            <a:pPr>
              <a:lnSpc>
                <a:spcPct val="100000"/>
              </a:lnSpc>
            </a:pPr>
            <a:endParaRPr lang="en-GB" dirty="0"/>
          </a:p>
          <a:p>
            <a:pPr>
              <a:lnSpc>
                <a:spcPct val="100000"/>
              </a:lnSpc>
            </a:pPr>
            <a:endParaRPr lang="en-GB" dirty="0"/>
          </a:p>
          <a:p>
            <a:pPr>
              <a:lnSpc>
                <a:spcPct val="100000"/>
              </a:lnSpc>
            </a:pPr>
            <a:endParaRPr lang="en-GB" dirty="0"/>
          </a:p>
          <a:p>
            <a:endParaRPr lang="en-GB" dirty="0"/>
          </a:p>
        </p:txBody>
      </p:sp>
      <p:sp>
        <p:nvSpPr>
          <p:cNvPr id="3" name="TextBox 2">
            <a:extLst>
              <a:ext uri="{FF2B5EF4-FFF2-40B4-BE49-F238E27FC236}">
                <a16:creationId xmlns:a16="http://schemas.microsoft.com/office/drawing/2014/main" id="{E3420B63-6559-0444-AC6E-B41C7DF1DADB}"/>
              </a:ext>
            </a:extLst>
          </p:cNvPr>
          <p:cNvSpPr txBox="1"/>
          <p:nvPr/>
        </p:nvSpPr>
        <p:spPr>
          <a:xfrm>
            <a:off x="311841" y="334397"/>
            <a:ext cx="8345312"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600" dirty="0"/>
              <a:t>Important warning!</a:t>
            </a:r>
          </a:p>
        </p:txBody>
      </p:sp>
      <p:pic>
        <p:nvPicPr>
          <p:cNvPr id="5" name="Picture 4">
            <a:extLst>
              <a:ext uri="{FF2B5EF4-FFF2-40B4-BE49-F238E27FC236}">
                <a16:creationId xmlns:a16="http://schemas.microsoft.com/office/drawing/2014/main" id="{12A4C2A0-6642-5547-A66F-281238BEF93B}"/>
              </a:ext>
            </a:extLst>
          </p:cNvPr>
          <p:cNvPicPr>
            <a:picLocks noChangeAspect="1"/>
          </p:cNvPicPr>
          <p:nvPr/>
        </p:nvPicPr>
        <p:blipFill>
          <a:blip r:embed="rId3"/>
          <a:stretch>
            <a:fillRect/>
          </a:stretch>
        </p:blipFill>
        <p:spPr>
          <a:xfrm>
            <a:off x="166619" y="4437112"/>
            <a:ext cx="640456" cy="430087"/>
          </a:xfrm>
          <a:prstGeom prst="rect">
            <a:avLst/>
          </a:prstGeom>
        </p:spPr>
      </p:pic>
    </p:spTree>
    <p:extLst>
      <p:ext uri="{BB962C8B-B14F-4D97-AF65-F5344CB8AC3E}">
        <p14:creationId xmlns:p14="http://schemas.microsoft.com/office/powerpoint/2010/main" val="12444939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88305E0A-BE6B-444F-90C9-30DD82E6DAF3}"/>
              </a:ext>
            </a:extLst>
          </p:cNvPr>
          <p:cNvSpPr>
            <a:spLocks noGrp="1"/>
          </p:cNvSpPr>
          <p:nvPr>
            <p:ph type="title"/>
          </p:nvPr>
        </p:nvSpPr>
        <p:spPr>
          <a:xfrm>
            <a:off x="250825" y="274638"/>
            <a:ext cx="8435975" cy="850106"/>
          </a:xfrm>
        </p:spPr>
        <p:style>
          <a:lnRef idx="0">
            <a:schemeClr val="accent2"/>
          </a:lnRef>
          <a:fillRef idx="3">
            <a:schemeClr val="accent2"/>
          </a:fillRef>
          <a:effectRef idx="3">
            <a:schemeClr val="accent2"/>
          </a:effectRef>
          <a:fontRef idx="minor">
            <a:schemeClr val="lt1"/>
          </a:fontRef>
        </p:style>
        <p:txBody>
          <a:bodyPr anchor="ctr"/>
          <a:lstStyle/>
          <a:p>
            <a:pPr indent="0"/>
            <a:r>
              <a:rPr lang="en-GB" altLang="en-US" sz="3200" dirty="0"/>
              <a:t>Resistant hypertension: Definition &amp; Estimates</a:t>
            </a:r>
          </a:p>
        </p:txBody>
      </p:sp>
      <p:sp>
        <p:nvSpPr>
          <p:cNvPr id="40963" name="Content Placeholder 2">
            <a:extLst>
              <a:ext uri="{FF2B5EF4-FFF2-40B4-BE49-F238E27FC236}">
                <a16:creationId xmlns:a16="http://schemas.microsoft.com/office/drawing/2014/main" id="{A856DB27-D629-3A4C-8EC1-636BC6BB25B1}"/>
              </a:ext>
            </a:extLst>
          </p:cNvPr>
          <p:cNvSpPr>
            <a:spLocks noGrp="1"/>
          </p:cNvSpPr>
          <p:nvPr>
            <p:ph idx="1"/>
          </p:nvPr>
        </p:nvSpPr>
        <p:spPr>
          <a:xfrm>
            <a:off x="250825" y="1484784"/>
            <a:ext cx="8435975" cy="4248150"/>
          </a:xfrm>
        </p:spPr>
        <p:txBody>
          <a:bodyPr/>
          <a:lstStyle/>
          <a:p>
            <a:pPr marL="0" indent="0">
              <a:spcBef>
                <a:spcPct val="0"/>
              </a:spcBef>
              <a:buNone/>
            </a:pPr>
            <a:r>
              <a:rPr lang="ja-JP" altLang="en-GB" sz="2400" i="1"/>
              <a:t>“</a:t>
            </a:r>
            <a:r>
              <a:rPr lang="en-GB" altLang="ja-JP" sz="2400" i="1" dirty="0"/>
              <a:t>defined when a patient</a:t>
            </a:r>
            <a:r>
              <a:rPr lang="ja-JP" altLang="en-GB" sz="2400" i="1"/>
              <a:t>’</a:t>
            </a:r>
            <a:r>
              <a:rPr lang="en-GB" altLang="ja-JP" sz="2400" i="1" dirty="0"/>
              <a:t>s BP is not controlled to recommended BP goals, i.e. &lt;140/90 mmHg, despite treatment with an appropriate combination of three drug therapies, i.e. A+C+D, prescribed at their maximum recommended and/or tolerated doses.</a:t>
            </a:r>
            <a:r>
              <a:rPr lang="ja-JP" altLang="en-GB" sz="2400" i="1"/>
              <a:t>”</a:t>
            </a:r>
            <a:endParaRPr lang="en-GB" altLang="ja-JP" sz="2400" i="1" dirty="0"/>
          </a:p>
          <a:p>
            <a:pPr marL="0">
              <a:spcBef>
                <a:spcPct val="0"/>
              </a:spcBef>
              <a:buFontTx/>
              <a:buNone/>
            </a:pPr>
            <a:endParaRPr lang="en-GB" altLang="en-US" sz="2400" dirty="0"/>
          </a:p>
          <a:p>
            <a:pPr marL="0">
              <a:spcBef>
                <a:spcPct val="0"/>
              </a:spcBef>
            </a:pPr>
            <a:r>
              <a:rPr lang="en-GB" altLang="en-US" sz="2400" dirty="0"/>
              <a:t>Not synonymous with uncontrolled BP</a:t>
            </a:r>
          </a:p>
          <a:p>
            <a:pPr marL="0">
              <a:spcBef>
                <a:spcPct val="0"/>
              </a:spcBef>
            </a:pPr>
            <a:r>
              <a:rPr lang="en-GB" altLang="en-US" sz="2400" dirty="0"/>
              <a:t>Approx. 1.5m people in the UK are on 3+ BP-lowering drugs</a:t>
            </a:r>
          </a:p>
          <a:p>
            <a:pPr marL="0">
              <a:spcBef>
                <a:spcPct val="0"/>
              </a:spcBef>
            </a:pPr>
            <a:r>
              <a:rPr lang="en-GB" altLang="en-US" sz="2400" dirty="0"/>
              <a:t>55% of them remain uncontrolled (~825,000)</a:t>
            </a:r>
          </a:p>
          <a:p>
            <a:pPr marL="0">
              <a:spcBef>
                <a:spcPct val="0"/>
              </a:spcBef>
            </a:pPr>
            <a:r>
              <a:rPr lang="en-GB" altLang="en-US" sz="2400" dirty="0"/>
              <a:t>Estimated prevalence of resistant hypertension 0.5 – 1.0m</a:t>
            </a:r>
          </a:p>
          <a:p>
            <a:pPr marL="0">
              <a:spcBef>
                <a:spcPct val="0"/>
              </a:spcBef>
            </a:pPr>
            <a:r>
              <a:rPr lang="en-GB" altLang="en-US" sz="2400" dirty="0"/>
              <a:t>Most resistant hypertension is due to systolic hypertension</a:t>
            </a:r>
          </a:p>
        </p:txBody>
      </p:sp>
    </p:spTree>
    <p:extLst>
      <p:ext uri="{BB962C8B-B14F-4D97-AF65-F5344CB8AC3E}">
        <p14:creationId xmlns:p14="http://schemas.microsoft.com/office/powerpoint/2010/main" val="28476639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734DBA14-24AD-B648-AD6E-99557D9BF710}"/>
              </a:ext>
            </a:extLst>
          </p:cNvPr>
          <p:cNvSpPr>
            <a:spLocks noGrp="1"/>
          </p:cNvSpPr>
          <p:nvPr>
            <p:ph type="title"/>
          </p:nvPr>
        </p:nvSpPr>
        <p:spPr>
          <a:xfrm>
            <a:off x="457200" y="274638"/>
            <a:ext cx="8229600" cy="634082"/>
          </a:xfrm>
        </p:spPr>
        <p:style>
          <a:lnRef idx="0">
            <a:schemeClr val="accent2"/>
          </a:lnRef>
          <a:fillRef idx="3">
            <a:schemeClr val="accent2"/>
          </a:fillRef>
          <a:effectRef idx="3">
            <a:schemeClr val="accent2"/>
          </a:effectRef>
          <a:fontRef idx="minor">
            <a:schemeClr val="lt1"/>
          </a:fontRef>
        </p:style>
        <p:txBody>
          <a:bodyPr anchor="ctr"/>
          <a:lstStyle/>
          <a:p>
            <a:pPr indent="0"/>
            <a:r>
              <a:rPr lang="en-GB" altLang="en-US" sz="3200" dirty="0"/>
              <a:t>Resistant hypertension: Clinical assessment</a:t>
            </a:r>
          </a:p>
        </p:txBody>
      </p:sp>
      <p:sp>
        <p:nvSpPr>
          <p:cNvPr id="45059" name="Content Placeholder 2">
            <a:extLst>
              <a:ext uri="{FF2B5EF4-FFF2-40B4-BE49-F238E27FC236}">
                <a16:creationId xmlns:a16="http://schemas.microsoft.com/office/drawing/2014/main" id="{759553B3-228E-6547-8F61-CEBC104983D8}"/>
              </a:ext>
            </a:extLst>
          </p:cNvPr>
          <p:cNvSpPr>
            <a:spLocks noGrp="1"/>
          </p:cNvSpPr>
          <p:nvPr>
            <p:ph idx="1"/>
          </p:nvPr>
        </p:nvSpPr>
        <p:spPr>
          <a:xfrm>
            <a:off x="457200" y="1196752"/>
            <a:ext cx="8229600" cy="4248472"/>
          </a:xfrm>
        </p:spPr>
        <p:txBody>
          <a:bodyPr/>
          <a:lstStyle/>
          <a:p>
            <a:pPr>
              <a:spcBef>
                <a:spcPct val="0"/>
              </a:spcBef>
              <a:spcAft>
                <a:spcPts val="600"/>
              </a:spcAft>
            </a:pPr>
            <a:r>
              <a:rPr lang="en-GB" altLang="ja-JP" sz="2400" dirty="0">
                <a:latin typeface="Calibri" panose="020F0502020204030204" pitchFamily="34" charset="0"/>
                <a:cs typeface="Calibri" panose="020F0502020204030204" pitchFamily="34" charset="0"/>
              </a:rPr>
              <a:t>BP appropriately measured? (</a:t>
            </a:r>
            <a:r>
              <a:rPr lang="en-GB" altLang="ja-JP" sz="2400" i="1" dirty="0">
                <a:latin typeface="Calibri" panose="020F0502020204030204" pitchFamily="34" charset="0"/>
                <a:cs typeface="Calibri" panose="020F0502020204030204" pitchFamily="34" charset="0"/>
              </a:rPr>
              <a:t>pseudo-resistant</a:t>
            </a:r>
            <a:r>
              <a:rPr lang="en-GB" altLang="ja-JP" sz="2400" dirty="0">
                <a:latin typeface="Calibri" panose="020F0502020204030204" pitchFamily="34" charset="0"/>
                <a:cs typeface="Calibri" panose="020F0502020204030204" pitchFamily="34" charset="0"/>
              </a:rPr>
              <a:t>)</a:t>
            </a:r>
          </a:p>
          <a:p>
            <a:pPr>
              <a:spcBef>
                <a:spcPct val="0"/>
              </a:spcBef>
              <a:spcAft>
                <a:spcPts val="600"/>
              </a:spcAft>
            </a:pPr>
            <a:r>
              <a:rPr lang="en-GB" altLang="en-US" sz="2400" dirty="0">
                <a:latin typeface="Calibri" panose="020F0502020204030204" pitchFamily="34" charset="0"/>
                <a:cs typeface="Calibri" panose="020F0502020204030204" pitchFamily="34" charset="0"/>
              </a:rPr>
              <a:t>Could the patient have white coat hypertension? (</a:t>
            </a:r>
            <a:r>
              <a:rPr lang="en-GB" altLang="en-US" sz="2400" i="1" dirty="0">
                <a:latin typeface="Calibri" panose="020F0502020204030204" pitchFamily="34" charset="0"/>
                <a:cs typeface="Calibri" panose="020F0502020204030204" pitchFamily="34" charset="0"/>
              </a:rPr>
              <a:t>pseudo-resistant</a:t>
            </a:r>
            <a:r>
              <a:rPr lang="en-GB" altLang="en-US" sz="2400" dirty="0">
                <a:latin typeface="Calibri" panose="020F0502020204030204" pitchFamily="34" charset="0"/>
                <a:cs typeface="Calibri" panose="020F0502020204030204" pitchFamily="34" charset="0"/>
              </a:rPr>
              <a:t>)</a:t>
            </a:r>
          </a:p>
          <a:p>
            <a:pPr>
              <a:spcBef>
                <a:spcPct val="0"/>
              </a:spcBef>
              <a:spcAft>
                <a:spcPts val="600"/>
              </a:spcAft>
            </a:pPr>
            <a:r>
              <a:rPr lang="en-GB" altLang="en-US" sz="2400" dirty="0">
                <a:latin typeface="Calibri" panose="020F0502020204030204" pitchFamily="34" charset="0"/>
                <a:cs typeface="Calibri" panose="020F0502020204030204" pitchFamily="34" charset="0"/>
              </a:rPr>
              <a:t>Is Rx optimal according to Step 3 of the NICE/BIHS algorithm?</a:t>
            </a:r>
          </a:p>
          <a:p>
            <a:pPr>
              <a:spcBef>
                <a:spcPct val="0"/>
              </a:spcBef>
              <a:spcAft>
                <a:spcPts val="600"/>
              </a:spcAft>
            </a:pPr>
            <a:r>
              <a:rPr lang="en-GB" altLang="en-US" sz="2400" dirty="0">
                <a:latin typeface="Calibri" panose="020F0502020204030204" pitchFamily="34" charset="0"/>
                <a:cs typeface="Calibri" panose="020F0502020204030204" pitchFamily="34" charset="0"/>
              </a:rPr>
              <a:t>Is the patient adhering to the treatment? (</a:t>
            </a:r>
            <a:r>
              <a:rPr lang="en-GB" altLang="en-US" sz="2400" i="1" dirty="0">
                <a:latin typeface="Calibri" panose="020F0502020204030204" pitchFamily="34" charset="0"/>
                <a:cs typeface="Calibri" panose="020F0502020204030204" pitchFamily="34" charset="0"/>
              </a:rPr>
              <a:t>pseudo-resistant</a:t>
            </a:r>
            <a:r>
              <a:rPr lang="en-GB" altLang="en-US" sz="2400" dirty="0">
                <a:latin typeface="Calibri" panose="020F0502020204030204" pitchFamily="34" charset="0"/>
                <a:cs typeface="Calibri" panose="020F0502020204030204" pitchFamily="34" charset="0"/>
              </a:rPr>
              <a:t>)</a:t>
            </a:r>
          </a:p>
          <a:p>
            <a:pPr>
              <a:spcBef>
                <a:spcPct val="0"/>
              </a:spcBef>
              <a:spcAft>
                <a:spcPts val="600"/>
              </a:spcAft>
            </a:pPr>
            <a:r>
              <a:rPr lang="en-GB" altLang="en-US" sz="2400" dirty="0">
                <a:latin typeface="Calibri" panose="020F0502020204030204" pitchFamily="34" charset="0"/>
                <a:cs typeface="Calibri" panose="020F0502020204030204" pitchFamily="34" charset="0"/>
              </a:rPr>
              <a:t>Is the patient taking other medications that may be contributing to their resistant hypertension? (e.g. OC, NSAIDs, steroids, excess liquorice, cyclosporine, erythropoietin, sympathomimetic agents,…)</a:t>
            </a:r>
          </a:p>
          <a:p>
            <a:pPr>
              <a:spcBef>
                <a:spcPct val="0"/>
              </a:spcBef>
              <a:spcAft>
                <a:spcPts val="600"/>
              </a:spcAft>
            </a:pPr>
            <a:r>
              <a:rPr lang="en-GB" altLang="en-US" sz="2400" dirty="0">
                <a:latin typeface="Calibri" panose="020F0502020204030204" pitchFamily="34" charset="0"/>
                <a:cs typeface="Calibri" panose="020F0502020204030204" pitchFamily="34" charset="0"/>
              </a:rPr>
              <a:t>Could the patient have a secondary cause of hypertension?</a:t>
            </a:r>
          </a:p>
        </p:txBody>
      </p:sp>
      <p:sp>
        <p:nvSpPr>
          <p:cNvPr id="2" name="TextBox 3">
            <a:extLst>
              <a:ext uri="{FF2B5EF4-FFF2-40B4-BE49-F238E27FC236}">
                <a16:creationId xmlns:a16="http://schemas.microsoft.com/office/drawing/2014/main" id="{0406684A-AB42-5C2C-7B03-C02F945B00BC}"/>
              </a:ext>
            </a:extLst>
          </p:cNvPr>
          <p:cNvSpPr txBox="1">
            <a:spLocks noChangeArrowheads="1"/>
          </p:cNvSpPr>
          <p:nvPr/>
        </p:nvSpPr>
        <p:spPr bwMode="auto">
          <a:xfrm>
            <a:off x="5076056" y="6093296"/>
            <a:ext cx="23368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rgbClr val="09366D"/>
                </a:solidFill>
                <a:latin typeface="Arial" charset="0"/>
                <a:ea typeface="ＭＳ Ｐゴシック" charset="0"/>
                <a:cs typeface="ＭＳ Ｐゴシック" charset="0"/>
              </a:defRPr>
            </a:lvl1pPr>
            <a:lvl2pPr>
              <a:defRPr sz="2800">
                <a:solidFill>
                  <a:srgbClr val="09366D"/>
                </a:solidFill>
                <a:latin typeface="Arial" charset="0"/>
                <a:ea typeface="ＭＳ Ｐゴシック" charset="0"/>
              </a:defRPr>
            </a:lvl2pPr>
            <a:lvl3pPr>
              <a:defRPr sz="2400">
                <a:solidFill>
                  <a:srgbClr val="09366D"/>
                </a:solidFill>
                <a:latin typeface="Arial" charset="0"/>
                <a:ea typeface="ＭＳ Ｐゴシック" charset="0"/>
              </a:defRPr>
            </a:lvl3pPr>
            <a:lvl4pPr>
              <a:defRPr sz="2000">
                <a:solidFill>
                  <a:srgbClr val="09366D"/>
                </a:solidFill>
                <a:latin typeface="Arial" charset="0"/>
                <a:ea typeface="ＭＳ Ｐゴシック" charset="0"/>
              </a:defRPr>
            </a:lvl4pPr>
            <a:lvl5pPr>
              <a:defRPr sz="2000">
                <a:solidFill>
                  <a:srgbClr val="09366D"/>
                </a:solidFill>
                <a:latin typeface="Arial" charset="0"/>
                <a:ea typeface="ＭＳ Ｐゴシック" charset="0"/>
              </a:defRPr>
            </a:lvl5pPr>
            <a:lvl6pPr eaLnBrk="0" hangingPunct="0">
              <a:defRPr sz="2000">
                <a:solidFill>
                  <a:srgbClr val="09366D"/>
                </a:solidFill>
                <a:latin typeface="Arial" charset="0"/>
                <a:ea typeface="ＭＳ Ｐゴシック" charset="0"/>
              </a:defRPr>
            </a:lvl6pPr>
            <a:lvl7pPr eaLnBrk="0" hangingPunct="0">
              <a:defRPr sz="2000">
                <a:solidFill>
                  <a:srgbClr val="09366D"/>
                </a:solidFill>
                <a:latin typeface="Arial" charset="0"/>
                <a:ea typeface="ＭＳ Ｐゴシック" charset="0"/>
              </a:defRPr>
            </a:lvl7pPr>
            <a:lvl8pPr eaLnBrk="0" hangingPunct="0">
              <a:defRPr sz="2000">
                <a:solidFill>
                  <a:srgbClr val="09366D"/>
                </a:solidFill>
                <a:latin typeface="Arial" charset="0"/>
                <a:ea typeface="ＭＳ Ｐゴシック" charset="0"/>
              </a:defRPr>
            </a:lvl8pPr>
            <a:lvl9pPr eaLnBrk="0" hangingPunct="0">
              <a:defRPr sz="2000">
                <a:solidFill>
                  <a:srgbClr val="09366D"/>
                </a:solidFill>
                <a:latin typeface="Arial" charset="0"/>
                <a:ea typeface="ＭＳ Ｐゴシック" charset="0"/>
              </a:defRPr>
            </a:lvl9pPr>
          </a:lstStyle>
          <a:p>
            <a:r>
              <a:rPr lang="en-GB" sz="1200" i="1" dirty="0" err="1">
                <a:solidFill>
                  <a:schemeClr val="tx1"/>
                </a:solidFill>
                <a:latin typeface="Calibri" charset="0"/>
              </a:rPr>
              <a:t>Myat</a:t>
            </a:r>
            <a:r>
              <a:rPr lang="en-GB" sz="1200" i="1" dirty="0">
                <a:solidFill>
                  <a:schemeClr val="tx1"/>
                </a:solidFill>
                <a:latin typeface="Calibri" charset="0"/>
              </a:rPr>
              <a:t> A et al. BMJ 2012;345:e7473</a:t>
            </a:r>
          </a:p>
        </p:txBody>
      </p:sp>
    </p:spTree>
    <p:extLst>
      <p:ext uri="{BB962C8B-B14F-4D97-AF65-F5344CB8AC3E}">
        <p14:creationId xmlns:p14="http://schemas.microsoft.com/office/powerpoint/2010/main" val="19801483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4E523B5C-50C8-6842-90BA-35A1F13E2C05}"/>
              </a:ext>
            </a:extLst>
          </p:cNvPr>
          <p:cNvSpPr>
            <a:spLocks noGrp="1"/>
          </p:cNvSpPr>
          <p:nvPr>
            <p:ph type="title"/>
          </p:nvPr>
        </p:nvSpPr>
        <p:spPr>
          <a:xfrm>
            <a:off x="602862" y="277501"/>
            <a:ext cx="8219256" cy="448867"/>
          </a:xfrm>
        </p:spPr>
        <p:style>
          <a:lnRef idx="0">
            <a:schemeClr val="accent2"/>
          </a:lnRef>
          <a:fillRef idx="3">
            <a:schemeClr val="accent2"/>
          </a:fillRef>
          <a:effectRef idx="3">
            <a:schemeClr val="accent2"/>
          </a:effectRef>
          <a:fontRef idx="minor">
            <a:schemeClr val="lt1"/>
          </a:fontRef>
        </p:style>
        <p:txBody>
          <a:bodyPr anchor="ctr"/>
          <a:lstStyle/>
          <a:p>
            <a:pPr>
              <a:defRPr/>
            </a:pPr>
            <a:r>
              <a:rPr lang="en-GB" sz="2100" dirty="0">
                <a:latin typeface="Arial" panose="020B0604020202020204" pitchFamily="34" charset="0"/>
                <a:ea typeface="ＭＳ Ｐゴシック" charset="-128"/>
                <a:cs typeface="Arial" panose="020B0604020202020204" pitchFamily="34" charset="0"/>
              </a:rPr>
              <a:t>Miss MLE (44 </a:t>
            </a:r>
            <a:r>
              <a:rPr lang="en-GB" sz="2100" dirty="0" err="1">
                <a:latin typeface="Arial" panose="020B0604020202020204" pitchFamily="34" charset="0"/>
                <a:ea typeface="ＭＳ Ｐゴシック" charset="-128"/>
                <a:cs typeface="Arial" panose="020B0604020202020204" pitchFamily="34" charset="0"/>
              </a:rPr>
              <a:t>yrs</a:t>
            </a:r>
            <a:r>
              <a:rPr lang="en-GB" sz="2100" dirty="0">
                <a:latin typeface="Arial" panose="020B0604020202020204" pitchFamily="34" charset="0"/>
                <a:ea typeface="ＭＳ Ｐゴシック" charset="-128"/>
                <a:cs typeface="Arial" panose="020B0604020202020204" pitchFamily="34" charset="0"/>
              </a:rPr>
              <a:t>)</a:t>
            </a:r>
          </a:p>
        </p:txBody>
      </p:sp>
      <p:grpSp>
        <p:nvGrpSpPr>
          <p:cNvPr id="3" name="Group 2">
            <a:extLst>
              <a:ext uri="{FF2B5EF4-FFF2-40B4-BE49-F238E27FC236}">
                <a16:creationId xmlns:a16="http://schemas.microsoft.com/office/drawing/2014/main" id="{DEE32289-245F-E7B2-8EC6-86C9FB4D8EBF}"/>
              </a:ext>
            </a:extLst>
          </p:cNvPr>
          <p:cNvGrpSpPr/>
          <p:nvPr/>
        </p:nvGrpSpPr>
        <p:grpSpPr>
          <a:xfrm>
            <a:off x="569168" y="1124744"/>
            <a:ext cx="7747248" cy="4433551"/>
            <a:chOff x="698934" y="1484710"/>
            <a:chExt cx="7099176" cy="4433551"/>
          </a:xfrm>
        </p:grpSpPr>
        <p:cxnSp>
          <p:nvCxnSpPr>
            <p:cNvPr id="11" name="Elbow Connector 10"/>
            <p:cNvCxnSpPr/>
            <p:nvPr/>
          </p:nvCxnSpPr>
          <p:spPr>
            <a:xfrm>
              <a:off x="1925707" y="4508358"/>
              <a:ext cx="270272" cy="54769"/>
            </a:xfrm>
            <a:prstGeom prst="bentConnector3">
              <a:avLst>
                <a:gd name="adj1" fmla="val -6111"/>
              </a:avLst>
            </a:prstGeom>
            <a:ln>
              <a:tailEnd type="arrow"/>
            </a:ln>
          </p:spPr>
          <p:style>
            <a:lnRef idx="1">
              <a:schemeClr val="dk1"/>
            </a:lnRef>
            <a:fillRef idx="0">
              <a:schemeClr val="dk1"/>
            </a:fillRef>
            <a:effectRef idx="0">
              <a:schemeClr val="dk1"/>
            </a:effectRef>
            <a:fontRef idx="minor">
              <a:schemeClr val="tx1"/>
            </a:fontRef>
          </p:style>
        </p:cxnSp>
        <p:sp>
          <p:nvSpPr>
            <p:cNvPr id="6149" name="TextBox 14"/>
            <p:cNvSpPr txBox="1">
              <a:spLocks noChangeArrowheads="1"/>
            </p:cNvSpPr>
            <p:nvPr/>
          </p:nvSpPr>
          <p:spPr bwMode="auto">
            <a:xfrm rot="-5400000">
              <a:off x="1024581" y="3259411"/>
              <a:ext cx="49725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rgbClr val="09366D"/>
                  </a:solidFill>
                  <a:latin typeface="Arial" charset="0"/>
                  <a:ea typeface="ＭＳ Ｐゴシック" charset="0"/>
                  <a:cs typeface="ＭＳ Ｐゴシック" charset="0"/>
                </a:defRPr>
              </a:lvl1pPr>
              <a:lvl2pPr>
                <a:defRPr sz="2800">
                  <a:solidFill>
                    <a:srgbClr val="09366D"/>
                  </a:solidFill>
                  <a:latin typeface="Arial" charset="0"/>
                  <a:ea typeface="ＭＳ Ｐゴシック" charset="0"/>
                </a:defRPr>
              </a:lvl2pPr>
              <a:lvl3pPr>
                <a:defRPr sz="2400">
                  <a:solidFill>
                    <a:srgbClr val="09366D"/>
                  </a:solidFill>
                  <a:latin typeface="Arial" charset="0"/>
                  <a:ea typeface="ＭＳ Ｐゴシック" charset="0"/>
                </a:defRPr>
              </a:lvl3pPr>
              <a:lvl4pPr>
                <a:defRPr sz="2000">
                  <a:solidFill>
                    <a:srgbClr val="09366D"/>
                  </a:solidFill>
                  <a:latin typeface="Arial" charset="0"/>
                  <a:ea typeface="ＭＳ Ｐゴシック" charset="0"/>
                </a:defRPr>
              </a:lvl4pPr>
              <a:lvl5pPr>
                <a:defRPr sz="2000">
                  <a:solidFill>
                    <a:srgbClr val="09366D"/>
                  </a:solidFill>
                  <a:latin typeface="Arial" charset="0"/>
                  <a:ea typeface="ＭＳ Ｐゴシック" charset="0"/>
                </a:defRPr>
              </a:lvl5pPr>
              <a:lvl6pPr eaLnBrk="0" hangingPunct="0">
                <a:defRPr sz="2000">
                  <a:solidFill>
                    <a:srgbClr val="09366D"/>
                  </a:solidFill>
                  <a:latin typeface="Arial" charset="0"/>
                  <a:ea typeface="ＭＳ Ｐゴシック" charset="0"/>
                </a:defRPr>
              </a:lvl6pPr>
              <a:lvl7pPr eaLnBrk="0" hangingPunct="0">
                <a:defRPr sz="2000">
                  <a:solidFill>
                    <a:srgbClr val="09366D"/>
                  </a:solidFill>
                  <a:latin typeface="Arial" charset="0"/>
                  <a:ea typeface="ＭＳ Ｐゴシック" charset="0"/>
                </a:defRPr>
              </a:lvl7pPr>
              <a:lvl8pPr eaLnBrk="0" hangingPunct="0">
                <a:defRPr sz="2000">
                  <a:solidFill>
                    <a:srgbClr val="09366D"/>
                  </a:solidFill>
                  <a:latin typeface="Arial" charset="0"/>
                  <a:ea typeface="ＭＳ Ｐゴシック" charset="0"/>
                </a:defRPr>
              </a:lvl8pPr>
              <a:lvl9pPr eaLnBrk="0" hangingPunct="0">
                <a:defRPr sz="2000">
                  <a:solidFill>
                    <a:srgbClr val="09366D"/>
                  </a:solidFill>
                  <a:latin typeface="Arial" charset="0"/>
                  <a:ea typeface="ＭＳ Ｐゴシック" charset="0"/>
                </a:defRPr>
              </a:lvl9pPr>
            </a:lstStyle>
            <a:p>
              <a:r>
                <a:rPr lang="en-GB" sz="900" dirty="0">
                  <a:solidFill>
                    <a:schemeClr val="tx1"/>
                  </a:solidFill>
                  <a:latin typeface="Calibri" charset="0"/>
                </a:rPr>
                <a:t>mmHg</a:t>
              </a:r>
            </a:p>
          </p:txBody>
        </p:sp>
        <p:cxnSp>
          <p:nvCxnSpPr>
            <p:cNvPr id="22" name="Elbow Connector 21"/>
            <p:cNvCxnSpPr/>
            <p:nvPr/>
          </p:nvCxnSpPr>
          <p:spPr>
            <a:xfrm rot="16200000" flipH="1">
              <a:off x="2789802" y="4185084"/>
              <a:ext cx="161925" cy="161925"/>
            </a:xfrm>
            <a:prstGeom prst="bentConnector3">
              <a:avLst>
                <a:gd name="adj1" fmla="val 99220"/>
              </a:avLst>
            </a:prstGeom>
            <a:ln>
              <a:tailEnd type="arrow"/>
            </a:ln>
          </p:spPr>
          <p:style>
            <a:lnRef idx="1">
              <a:schemeClr val="dk1"/>
            </a:lnRef>
            <a:fillRef idx="0">
              <a:schemeClr val="dk1"/>
            </a:fillRef>
            <a:effectRef idx="0">
              <a:schemeClr val="dk1"/>
            </a:effectRef>
            <a:fontRef idx="minor">
              <a:schemeClr val="tx1"/>
            </a:fontRef>
          </p:style>
        </p:cxnSp>
        <p:sp>
          <p:nvSpPr>
            <p:cNvPr id="7172" name="TextBox 13"/>
            <p:cNvSpPr txBox="1">
              <a:spLocks noChangeArrowheads="1"/>
            </p:cNvSpPr>
            <p:nvPr/>
          </p:nvSpPr>
          <p:spPr bwMode="auto">
            <a:xfrm>
              <a:off x="1655676" y="1484710"/>
              <a:ext cx="216024" cy="323165"/>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algn="ctr" eaLnBrk="1" hangingPunct="1">
                <a:spcBef>
                  <a:spcPct val="0"/>
                </a:spcBef>
                <a:buFontTx/>
                <a:buNone/>
                <a:defRPr/>
              </a:pPr>
              <a:r>
                <a:rPr lang="en-US" altLang="en-US" sz="750" dirty="0">
                  <a:solidFill>
                    <a:schemeClr val="tx1"/>
                  </a:solidFill>
                  <a:latin typeface="Calibri" pitchFamily="34" charset="0"/>
                </a:rPr>
                <a:t>1</a:t>
              </a:r>
            </a:p>
            <a:p>
              <a:pPr algn="ctr" eaLnBrk="1" hangingPunct="1">
                <a:spcBef>
                  <a:spcPct val="0"/>
                </a:spcBef>
                <a:buFontTx/>
                <a:buNone/>
                <a:defRPr/>
              </a:pPr>
              <a:r>
                <a:rPr lang="en-US" altLang="en-US" sz="750" dirty="0">
                  <a:solidFill>
                    <a:schemeClr val="tx1"/>
                  </a:solidFill>
                  <a:latin typeface="Calibri" pitchFamily="34" charset="0"/>
                </a:rPr>
                <a:t>2</a:t>
              </a:r>
            </a:p>
          </p:txBody>
        </p:sp>
        <p:sp>
          <p:nvSpPr>
            <p:cNvPr id="7173" name="TextBox 15"/>
            <p:cNvSpPr txBox="1">
              <a:spLocks noChangeArrowheads="1"/>
            </p:cNvSpPr>
            <p:nvPr/>
          </p:nvSpPr>
          <p:spPr bwMode="auto">
            <a:xfrm>
              <a:off x="1871702" y="1484784"/>
              <a:ext cx="324035" cy="438582"/>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algn="ctr" eaLnBrk="1" hangingPunct="1">
                <a:spcBef>
                  <a:spcPct val="0"/>
                </a:spcBef>
                <a:buFontTx/>
                <a:buNone/>
                <a:defRPr/>
              </a:pPr>
              <a:r>
                <a:rPr lang="en-US" altLang="en-US" sz="750" dirty="0">
                  <a:solidFill>
                    <a:schemeClr val="tx1"/>
                  </a:solidFill>
                  <a:latin typeface="Calibri" pitchFamily="34" charset="0"/>
                </a:rPr>
                <a:t>1</a:t>
              </a:r>
            </a:p>
            <a:p>
              <a:pPr algn="ctr" eaLnBrk="1" hangingPunct="1">
                <a:spcBef>
                  <a:spcPct val="0"/>
                </a:spcBef>
                <a:buFontTx/>
                <a:buNone/>
                <a:defRPr/>
              </a:pPr>
              <a:r>
                <a:rPr lang="en-US" altLang="en-US" sz="750" dirty="0">
                  <a:solidFill>
                    <a:schemeClr val="tx1"/>
                  </a:solidFill>
                  <a:latin typeface="Calibri" pitchFamily="34" charset="0"/>
                </a:rPr>
                <a:t>2</a:t>
              </a:r>
            </a:p>
            <a:p>
              <a:pPr algn="ctr" eaLnBrk="1" hangingPunct="1">
                <a:spcBef>
                  <a:spcPct val="0"/>
                </a:spcBef>
                <a:buFontTx/>
                <a:buNone/>
                <a:defRPr/>
              </a:pPr>
              <a:r>
                <a:rPr lang="en-US" altLang="en-US" sz="750" dirty="0">
                  <a:solidFill>
                    <a:schemeClr val="tx1"/>
                  </a:solidFill>
                  <a:latin typeface="Calibri" pitchFamily="34" charset="0"/>
                </a:rPr>
                <a:t>3</a:t>
              </a:r>
            </a:p>
          </p:txBody>
        </p:sp>
        <p:sp>
          <p:nvSpPr>
            <p:cNvPr id="7174" name="TextBox 17"/>
            <p:cNvSpPr txBox="1">
              <a:spLocks noChangeArrowheads="1"/>
            </p:cNvSpPr>
            <p:nvPr/>
          </p:nvSpPr>
          <p:spPr bwMode="auto">
            <a:xfrm>
              <a:off x="2195736" y="1484784"/>
              <a:ext cx="378042" cy="553998"/>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algn="ctr" eaLnBrk="1" hangingPunct="1">
                <a:spcBef>
                  <a:spcPct val="0"/>
                </a:spcBef>
                <a:buFontTx/>
                <a:buNone/>
                <a:defRPr/>
              </a:pPr>
              <a:r>
                <a:rPr lang="en-US" altLang="en-US" sz="750" dirty="0">
                  <a:solidFill>
                    <a:schemeClr val="tx1"/>
                  </a:solidFill>
                  <a:latin typeface="Calibri" pitchFamily="34" charset="0"/>
                </a:rPr>
                <a:t>1</a:t>
              </a:r>
            </a:p>
            <a:p>
              <a:pPr algn="ctr" eaLnBrk="1" hangingPunct="1">
                <a:spcBef>
                  <a:spcPct val="0"/>
                </a:spcBef>
                <a:buFontTx/>
                <a:buNone/>
                <a:defRPr/>
              </a:pPr>
              <a:r>
                <a:rPr lang="en-US" altLang="en-US" sz="750" dirty="0">
                  <a:solidFill>
                    <a:schemeClr val="tx1"/>
                  </a:solidFill>
                  <a:latin typeface="Calibri" pitchFamily="34" charset="0"/>
                </a:rPr>
                <a:t>2</a:t>
              </a:r>
            </a:p>
            <a:p>
              <a:pPr algn="ctr" eaLnBrk="1" hangingPunct="1">
                <a:spcBef>
                  <a:spcPct val="0"/>
                </a:spcBef>
                <a:buFontTx/>
                <a:buNone/>
                <a:defRPr/>
              </a:pPr>
              <a:r>
                <a:rPr lang="en-US" altLang="en-US" sz="750" dirty="0">
                  <a:solidFill>
                    <a:schemeClr val="tx1"/>
                  </a:solidFill>
                  <a:latin typeface="Calibri" pitchFamily="34" charset="0"/>
                </a:rPr>
                <a:t>3</a:t>
              </a:r>
            </a:p>
            <a:p>
              <a:pPr algn="ctr" eaLnBrk="1" hangingPunct="1">
                <a:spcBef>
                  <a:spcPct val="0"/>
                </a:spcBef>
                <a:buFontTx/>
                <a:buNone/>
                <a:defRPr/>
              </a:pPr>
              <a:r>
                <a:rPr lang="en-US" altLang="en-US" sz="750" dirty="0">
                  <a:solidFill>
                    <a:schemeClr val="tx1"/>
                  </a:solidFill>
                  <a:latin typeface="Calibri" pitchFamily="34" charset="0"/>
                </a:rPr>
                <a:t>4</a:t>
              </a:r>
            </a:p>
          </p:txBody>
        </p:sp>
        <p:sp>
          <p:nvSpPr>
            <p:cNvPr id="7175" name="TextBox 18"/>
            <p:cNvSpPr txBox="1">
              <a:spLocks noChangeArrowheads="1"/>
            </p:cNvSpPr>
            <p:nvPr/>
          </p:nvSpPr>
          <p:spPr bwMode="auto">
            <a:xfrm>
              <a:off x="2573778" y="1484785"/>
              <a:ext cx="1242138" cy="784830"/>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algn="ctr" eaLnBrk="1" hangingPunct="1">
                <a:spcBef>
                  <a:spcPct val="0"/>
                </a:spcBef>
                <a:buFontTx/>
                <a:buNone/>
                <a:defRPr/>
              </a:pPr>
              <a:r>
                <a:rPr lang="en-US" altLang="en-US" sz="900" dirty="0">
                  <a:solidFill>
                    <a:schemeClr val="tx1"/>
                  </a:solidFill>
                  <a:latin typeface="Calibri" pitchFamily="34" charset="0"/>
                </a:rPr>
                <a:t>1</a:t>
              </a:r>
            </a:p>
            <a:p>
              <a:pPr algn="ctr" eaLnBrk="1" hangingPunct="1">
                <a:spcBef>
                  <a:spcPct val="0"/>
                </a:spcBef>
                <a:buFontTx/>
                <a:buNone/>
                <a:defRPr/>
              </a:pPr>
              <a:r>
                <a:rPr lang="en-US" altLang="en-US" sz="900" dirty="0">
                  <a:solidFill>
                    <a:schemeClr val="tx1"/>
                  </a:solidFill>
                  <a:latin typeface="Calibri" pitchFamily="34" charset="0"/>
                </a:rPr>
                <a:t>2</a:t>
              </a:r>
            </a:p>
            <a:p>
              <a:pPr algn="ctr" eaLnBrk="1" hangingPunct="1">
                <a:spcBef>
                  <a:spcPct val="0"/>
                </a:spcBef>
                <a:buFontTx/>
                <a:buNone/>
                <a:defRPr/>
              </a:pPr>
              <a:r>
                <a:rPr lang="en-US" altLang="en-US" sz="900" dirty="0">
                  <a:solidFill>
                    <a:schemeClr val="tx1"/>
                  </a:solidFill>
                  <a:latin typeface="Calibri" pitchFamily="34" charset="0"/>
                </a:rPr>
                <a:t>3</a:t>
              </a:r>
            </a:p>
            <a:p>
              <a:pPr algn="ctr" eaLnBrk="1" hangingPunct="1">
                <a:spcBef>
                  <a:spcPct val="0"/>
                </a:spcBef>
                <a:buFontTx/>
                <a:buNone/>
                <a:defRPr/>
              </a:pPr>
              <a:r>
                <a:rPr lang="en-US" altLang="en-US" sz="900" dirty="0">
                  <a:solidFill>
                    <a:schemeClr val="tx1"/>
                  </a:solidFill>
                  <a:latin typeface="Calibri" pitchFamily="34" charset="0"/>
                </a:rPr>
                <a:t>4</a:t>
              </a:r>
            </a:p>
            <a:p>
              <a:pPr algn="ctr" eaLnBrk="1" hangingPunct="1">
                <a:spcBef>
                  <a:spcPct val="0"/>
                </a:spcBef>
                <a:buFontTx/>
                <a:buNone/>
                <a:defRPr/>
              </a:pPr>
              <a:r>
                <a:rPr lang="en-US" altLang="en-US" sz="900" dirty="0">
                  <a:solidFill>
                    <a:schemeClr val="tx1"/>
                  </a:solidFill>
                  <a:latin typeface="Calibri" pitchFamily="34" charset="0"/>
                </a:rPr>
                <a:t>5</a:t>
              </a:r>
            </a:p>
          </p:txBody>
        </p:sp>
        <p:sp>
          <p:nvSpPr>
            <p:cNvPr id="7185" name="TextBox 19"/>
            <p:cNvSpPr txBox="1">
              <a:spLocks noChangeArrowheads="1"/>
            </p:cNvSpPr>
            <p:nvPr/>
          </p:nvSpPr>
          <p:spPr bwMode="auto">
            <a:xfrm>
              <a:off x="3815916" y="1484784"/>
              <a:ext cx="594066" cy="923330"/>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algn="ctr" eaLnBrk="1" hangingPunct="1">
                <a:spcBef>
                  <a:spcPct val="0"/>
                </a:spcBef>
                <a:buFontTx/>
                <a:buNone/>
                <a:defRPr/>
              </a:pPr>
              <a:r>
                <a:rPr lang="en-US" altLang="en-US" sz="900" dirty="0">
                  <a:solidFill>
                    <a:schemeClr val="tx1"/>
                  </a:solidFill>
                  <a:latin typeface="Calibri" pitchFamily="34" charset="0"/>
                </a:rPr>
                <a:t>1</a:t>
              </a:r>
            </a:p>
            <a:p>
              <a:pPr algn="ctr" eaLnBrk="1" hangingPunct="1">
                <a:spcBef>
                  <a:spcPct val="0"/>
                </a:spcBef>
                <a:buFontTx/>
                <a:buNone/>
                <a:defRPr/>
              </a:pPr>
              <a:r>
                <a:rPr lang="en-US" altLang="en-US" sz="900" dirty="0">
                  <a:solidFill>
                    <a:schemeClr val="tx1"/>
                  </a:solidFill>
                  <a:latin typeface="Calibri" pitchFamily="34" charset="0"/>
                </a:rPr>
                <a:t>2</a:t>
              </a:r>
            </a:p>
            <a:p>
              <a:pPr algn="ctr" eaLnBrk="1" hangingPunct="1">
                <a:spcBef>
                  <a:spcPct val="0"/>
                </a:spcBef>
                <a:buFontTx/>
                <a:buNone/>
                <a:defRPr/>
              </a:pPr>
              <a:r>
                <a:rPr lang="en-US" altLang="en-US" sz="900" dirty="0">
                  <a:solidFill>
                    <a:schemeClr val="tx1"/>
                  </a:solidFill>
                  <a:latin typeface="Calibri" pitchFamily="34" charset="0"/>
                </a:rPr>
                <a:t>3</a:t>
              </a:r>
            </a:p>
            <a:p>
              <a:pPr algn="ctr" eaLnBrk="1" hangingPunct="1">
                <a:spcBef>
                  <a:spcPct val="0"/>
                </a:spcBef>
                <a:buFontTx/>
                <a:buNone/>
                <a:defRPr/>
              </a:pPr>
              <a:r>
                <a:rPr lang="en-US" altLang="en-US" sz="900" dirty="0">
                  <a:solidFill>
                    <a:schemeClr val="tx1"/>
                  </a:solidFill>
                  <a:latin typeface="Calibri" pitchFamily="34" charset="0"/>
                </a:rPr>
                <a:t>4</a:t>
              </a:r>
            </a:p>
            <a:p>
              <a:pPr algn="ctr" eaLnBrk="1" hangingPunct="1">
                <a:spcBef>
                  <a:spcPct val="0"/>
                </a:spcBef>
                <a:buFontTx/>
                <a:buNone/>
                <a:defRPr/>
              </a:pPr>
              <a:r>
                <a:rPr lang="en-US" altLang="en-US" sz="900" dirty="0">
                  <a:solidFill>
                    <a:schemeClr val="tx1"/>
                  </a:solidFill>
                  <a:latin typeface="Calibri" pitchFamily="34" charset="0"/>
                </a:rPr>
                <a:t>5</a:t>
              </a:r>
            </a:p>
            <a:p>
              <a:pPr algn="ctr" eaLnBrk="1" hangingPunct="1">
                <a:spcBef>
                  <a:spcPct val="0"/>
                </a:spcBef>
                <a:buFontTx/>
                <a:buNone/>
                <a:defRPr/>
              </a:pPr>
              <a:r>
                <a:rPr lang="en-US" altLang="en-US" sz="900" dirty="0">
                  <a:solidFill>
                    <a:schemeClr val="tx1"/>
                  </a:solidFill>
                  <a:latin typeface="Calibri" pitchFamily="34" charset="0"/>
                </a:rPr>
                <a:t>6</a:t>
              </a:r>
            </a:p>
          </p:txBody>
        </p:sp>
        <p:sp>
          <p:nvSpPr>
            <p:cNvPr id="21" name="Straight Connector 20"/>
            <p:cNvSpPr>
              <a:spLocks noChangeShapeType="1"/>
            </p:cNvSpPr>
            <p:nvPr/>
          </p:nvSpPr>
          <p:spPr bwMode="auto">
            <a:xfrm>
              <a:off x="1709682" y="3861048"/>
              <a:ext cx="5886654" cy="0"/>
            </a:xfrm>
            <a:prstGeom prst="line">
              <a:avLst/>
            </a:prstGeom>
            <a:noFill/>
            <a:ln w="25400">
              <a:solidFill>
                <a:srgbClr val="C0504D"/>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en-US" sz="1350"/>
            </a:p>
          </p:txBody>
        </p:sp>
        <p:sp>
          <p:nvSpPr>
            <p:cNvPr id="23" name="Straight Connector 22"/>
            <p:cNvSpPr>
              <a:spLocks noChangeShapeType="1"/>
            </p:cNvSpPr>
            <p:nvPr/>
          </p:nvSpPr>
          <p:spPr bwMode="auto">
            <a:xfrm>
              <a:off x="1709682" y="4401108"/>
              <a:ext cx="5886654" cy="0"/>
            </a:xfrm>
            <a:prstGeom prst="line">
              <a:avLst/>
            </a:prstGeom>
            <a:noFill/>
            <a:ln w="25400">
              <a:solidFill>
                <a:srgbClr val="C0504D"/>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en-US" sz="1350"/>
            </a:p>
          </p:txBody>
        </p:sp>
        <p:sp>
          <p:nvSpPr>
            <p:cNvPr id="24" name="TextBox 23"/>
            <p:cNvSpPr txBox="1"/>
            <p:nvPr/>
          </p:nvSpPr>
          <p:spPr>
            <a:xfrm>
              <a:off x="2951821" y="4239090"/>
              <a:ext cx="801476" cy="159089"/>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750" b="1" dirty="0">
                  <a:latin typeface="Calibri" pitchFamily="34" charset="0"/>
                </a:rPr>
                <a:t>Direct observation</a:t>
              </a:r>
            </a:p>
          </p:txBody>
        </p:sp>
        <p:cxnSp>
          <p:nvCxnSpPr>
            <p:cNvPr id="25" name="Elbow Connector 24"/>
            <p:cNvCxnSpPr/>
            <p:nvPr/>
          </p:nvCxnSpPr>
          <p:spPr>
            <a:xfrm>
              <a:off x="4139953" y="4724382"/>
              <a:ext cx="270272" cy="54769"/>
            </a:xfrm>
            <a:prstGeom prst="bentConnector3">
              <a:avLst>
                <a:gd name="adj1" fmla="val -6111"/>
              </a:avLst>
            </a:prstGeom>
            <a:ln>
              <a:tailEnd type="arrow"/>
            </a:ln>
          </p:spPr>
          <p:style>
            <a:lnRef idx="1">
              <a:schemeClr val="dk1"/>
            </a:lnRef>
            <a:fillRef idx="0">
              <a:schemeClr val="dk1"/>
            </a:fillRef>
            <a:effectRef idx="0">
              <a:schemeClr val="dk1"/>
            </a:effectRef>
            <a:fontRef idx="minor">
              <a:schemeClr val="tx1"/>
            </a:fontRef>
          </p:style>
        </p:cxnSp>
        <p:sp>
          <p:nvSpPr>
            <p:cNvPr id="26" name="TextBox 15"/>
            <p:cNvSpPr txBox="1">
              <a:spLocks noChangeArrowheads="1"/>
            </p:cNvSpPr>
            <p:nvPr/>
          </p:nvSpPr>
          <p:spPr bwMode="auto">
            <a:xfrm>
              <a:off x="4842030" y="1484784"/>
              <a:ext cx="756084" cy="438582"/>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algn="ctr" eaLnBrk="1" hangingPunct="1">
                <a:spcBef>
                  <a:spcPct val="0"/>
                </a:spcBef>
                <a:buFontTx/>
                <a:buNone/>
                <a:defRPr/>
              </a:pPr>
              <a:r>
                <a:rPr lang="en-US" altLang="en-US" sz="750" dirty="0">
                  <a:solidFill>
                    <a:schemeClr val="tx1"/>
                  </a:solidFill>
                  <a:latin typeface="Calibri" pitchFamily="34" charset="0"/>
                </a:rPr>
                <a:t>1</a:t>
              </a:r>
            </a:p>
            <a:p>
              <a:pPr algn="ctr" eaLnBrk="1" hangingPunct="1">
                <a:spcBef>
                  <a:spcPct val="0"/>
                </a:spcBef>
                <a:buFontTx/>
                <a:buNone/>
                <a:defRPr/>
              </a:pPr>
              <a:r>
                <a:rPr lang="en-US" altLang="en-US" sz="750" dirty="0">
                  <a:solidFill>
                    <a:schemeClr val="tx1"/>
                  </a:solidFill>
                  <a:latin typeface="Calibri" pitchFamily="34" charset="0"/>
                </a:rPr>
                <a:t>2</a:t>
              </a:r>
            </a:p>
            <a:p>
              <a:pPr algn="ctr" eaLnBrk="1" hangingPunct="1">
                <a:spcBef>
                  <a:spcPct val="0"/>
                </a:spcBef>
                <a:buFontTx/>
                <a:buNone/>
                <a:defRPr/>
              </a:pPr>
              <a:r>
                <a:rPr lang="en-US" altLang="en-US" sz="750" dirty="0">
                  <a:solidFill>
                    <a:schemeClr val="tx1"/>
                  </a:solidFill>
                  <a:latin typeface="Calibri" pitchFamily="34" charset="0"/>
                </a:rPr>
                <a:t>3</a:t>
              </a:r>
            </a:p>
          </p:txBody>
        </p:sp>
        <p:sp>
          <p:nvSpPr>
            <p:cNvPr id="4" name="TextBox 3"/>
            <p:cNvSpPr txBox="1"/>
            <p:nvPr/>
          </p:nvSpPr>
          <p:spPr>
            <a:xfrm>
              <a:off x="4355977" y="3050959"/>
              <a:ext cx="402674" cy="230832"/>
            </a:xfrm>
            <a:prstGeom prst="rect">
              <a:avLst/>
            </a:prstGeom>
            <a:noFill/>
          </p:spPr>
          <p:txBody>
            <a:bodyPr wrap="none" rtlCol="0">
              <a:spAutoFit/>
            </a:bodyPr>
            <a:lstStyle/>
            <a:p>
              <a:r>
                <a:rPr lang="en-US" sz="900" b="1" dirty="0">
                  <a:latin typeface="Calibri"/>
                  <a:cs typeface="Calibri"/>
                </a:rPr>
                <a:t>DNA</a:t>
              </a:r>
            </a:p>
          </p:txBody>
        </p:sp>
        <p:sp>
          <p:nvSpPr>
            <p:cNvPr id="27" name="TextBox 26"/>
            <p:cNvSpPr txBox="1"/>
            <p:nvPr/>
          </p:nvSpPr>
          <p:spPr>
            <a:xfrm>
              <a:off x="5726953" y="3050959"/>
              <a:ext cx="402674" cy="230832"/>
            </a:xfrm>
            <a:prstGeom prst="rect">
              <a:avLst/>
            </a:prstGeom>
            <a:noFill/>
          </p:spPr>
          <p:txBody>
            <a:bodyPr wrap="none" rtlCol="0">
              <a:spAutoFit/>
            </a:bodyPr>
            <a:lstStyle/>
            <a:p>
              <a:r>
                <a:rPr lang="en-US" sz="900" b="1" dirty="0">
                  <a:latin typeface="Calibri"/>
                  <a:cs typeface="Calibri"/>
                </a:rPr>
                <a:t>DNA</a:t>
              </a:r>
            </a:p>
          </p:txBody>
        </p:sp>
        <p:sp>
          <p:nvSpPr>
            <p:cNvPr id="28" name="TextBox 15"/>
            <p:cNvSpPr txBox="1">
              <a:spLocks noChangeArrowheads="1"/>
            </p:cNvSpPr>
            <p:nvPr/>
          </p:nvSpPr>
          <p:spPr bwMode="auto">
            <a:xfrm>
              <a:off x="6084168" y="1484784"/>
              <a:ext cx="648072" cy="553998"/>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algn="ctr" eaLnBrk="1" hangingPunct="1">
                <a:spcBef>
                  <a:spcPct val="0"/>
                </a:spcBef>
                <a:buFontTx/>
                <a:buNone/>
                <a:defRPr/>
              </a:pPr>
              <a:r>
                <a:rPr lang="en-US" altLang="en-US" sz="750" dirty="0">
                  <a:solidFill>
                    <a:schemeClr val="tx1"/>
                  </a:solidFill>
                  <a:latin typeface="Calibri" pitchFamily="34" charset="0"/>
                </a:rPr>
                <a:t>1</a:t>
              </a:r>
            </a:p>
            <a:p>
              <a:pPr algn="ctr" eaLnBrk="1" hangingPunct="1">
                <a:spcBef>
                  <a:spcPct val="0"/>
                </a:spcBef>
                <a:buFontTx/>
                <a:buNone/>
                <a:defRPr/>
              </a:pPr>
              <a:r>
                <a:rPr lang="en-US" altLang="en-US" sz="750" dirty="0">
                  <a:solidFill>
                    <a:schemeClr val="tx1"/>
                  </a:solidFill>
                  <a:latin typeface="Calibri" pitchFamily="34" charset="0"/>
                </a:rPr>
                <a:t>2</a:t>
              </a:r>
            </a:p>
            <a:p>
              <a:pPr algn="ctr" eaLnBrk="1" hangingPunct="1">
                <a:spcBef>
                  <a:spcPct val="0"/>
                </a:spcBef>
                <a:buFontTx/>
                <a:buNone/>
                <a:defRPr/>
              </a:pPr>
              <a:r>
                <a:rPr lang="en-US" altLang="en-US" sz="750" dirty="0">
                  <a:solidFill>
                    <a:schemeClr val="tx1"/>
                  </a:solidFill>
                  <a:latin typeface="Calibri" pitchFamily="34" charset="0"/>
                </a:rPr>
                <a:t>3</a:t>
              </a:r>
            </a:p>
            <a:p>
              <a:pPr algn="ctr" eaLnBrk="1" hangingPunct="1">
                <a:spcBef>
                  <a:spcPct val="0"/>
                </a:spcBef>
                <a:buFontTx/>
                <a:buNone/>
                <a:defRPr/>
              </a:pPr>
              <a:r>
                <a:rPr lang="en-US" altLang="en-US" sz="750" dirty="0">
                  <a:solidFill>
                    <a:schemeClr val="tx1"/>
                  </a:solidFill>
                  <a:latin typeface="Calibri" pitchFamily="34" charset="0"/>
                </a:rPr>
                <a:t>4</a:t>
              </a:r>
            </a:p>
          </p:txBody>
        </p:sp>
        <p:cxnSp>
          <p:nvCxnSpPr>
            <p:cNvPr id="29" name="Elbow Connector 28"/>
            <p:cNvCxnSpPr/>
            <p:nvPr/>
          </p:nvCxnSpPr>
          <p:spPr>
            <a:xfrm>
              <a:off x="6569981" y="4400346"/>
              <a:ext cx="216266" cy="108775"/>
            </a:xfrm>
            <a:prstGeom prst="bentConnector3">
              <a:avLst>
                <a:gd name="adj1" fmla="val 5957"/>
              </a:avLst>
            </a:prstGeom>
            <a:ln>
              <a:tailEnd type="arrow"/>
            </a:ln>
          </p:spPr>
          <p:style>
            <a:lnRef idx="1">
              <a:schemeClr val="dk1"/>
            </a:lnRef>
            <a:fillRef idx="0">
              <a:schemeClr val="dk1"/>
            </a:fillRef>
            <a:effectRef idx="0">
              <a:schemeClr val="dk1"/>
            </a:effectRef>
            <a:fontRef idx="minor">
              <a:schemeClr val="tx1"/>
            </a:fontRef>
          </p:style>
        </p:cxnSp>
        <p:cxnSp>
          <p:nvCxnSpPr>
            <p:cNvPr id="30" name="Elbow Connector 29"/>
            <p:cNvCxnSpPr/>
            <p:nvPr/>
          </p:nvCxnSpPr>
          <p:spPr>
            <a:xfrm>
              <a:off x="7056035" y="4616370"/>
              <a:ext cx="378284" cy="54769"/>
            </a:xfrm>
            <a:prstGeom prst="bentConnector3">
              <a:avLst>
                <a:gd name="adj1" fmla="val 5237"/>
              </a:avLst>
            </a:prstGeom>
            <a:ln>
              <a:tailEnd type="arrow"/>
            </a:ln>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1871701" y="4563126"/>
              <a:ext cx="801476" cy="159089"/>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750" b="1" dirty="0">
                  <a:latin typeface="Calibri" pitchFamily="34" charset="0"/>
                </a:rPr>
                <a:t>Admission</a:t>
              </a:r>
            </a:p>
          </p:txBody>
        </p:sp>
        <p:sp>
          <p:nvSpPr>
            <p:cNvPr id="38" name="TextBox 37"/>
            <p:cNvSpPr txBox="1"/>
            <p:nvPr/>
          </p:nvSpPr>
          <p:spPr>
            <a:xfrm>
              <a:off x="7056276" y="4725144"/>
              <a:ext cx="486054" cy="162018"/>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750" b="1" dirty="0">
                  <a:latin typeface="Calibri" pitchFamily="34" charset="0"/>
                </a:rPr>
                <a:t>Admission</a:t>
              </a:r>
            </a:p>
            <a:p>
              <a:r>
                <a:rPr lang="en-GB" sz="750" b="1" dirty="0">
                  <a:latin typeface="Calibri" pitchFamily="34" charset="0"/>
                </a:rPr>
                <a:t>GTN</a:t>
              </a:r>
            </a:p>
          </p:txBody>
        </p:sp>
        <p:sp>
          <p:nvSpPr>
            <p:cNvPr id="39" name="TextBox 15"/>
            <p:cNvSpPr txBox="1">
              <a:spLocks noChangeArrowheads="1"/>
            </p:cNvSpPr>
            <p:nvPr/>
          </p:nvSpPr>
          <p:spPr bwMode="auto">
            <a:xfrm>
              <a:off x="6894258" y="1484784"/>
              <a:ext cx="756084" cy="438582"/>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algn="ctr" eaLnBrk="1" hangingPunct="1">
                <a:spcBef>
                  <a:spcPct val="0"/>
                </a:spcBef>
                <a:buFontTx/>
                <a:buNone/>
                <a:defRPr/>
              </a:pPr>
              <a:r>
                <a:rPr lang="en-US" altLang="en-US" sz="750" dirty="0">
                  <a:solidFill>
                    <a:schemeClr val="tx1"/>
                  </a:solidFill>
                  <a:latin typeface="Calibri" pitchFamily="34" charset="0"/>
                </a:rPr>
                <a:t>1</a:t>
              </a:r>
            </a:p>
            <a:p>
              <a:pPr algn="ctr" eaLnBrk="1" hangingPunct="1">
                <a:spcBef>
                  <a:spcPct val="0"/>
                </a:spcBef>
                <a:buFontTx/>
                <a:buNone/>
                <a:defRPr/>
              </a:pPr>
              <a:r>
                <a:rPr lang="en-US" altLang="en-US" sz="750" dirty="0">
                  <a:solidFill>
                    <a:schemeClr val="tx1"/>
                  </a:solidFill>
                  <a:latin typeface="Calibri" pitchFamily="34" charset="0"/>
                </a:rPr>
                <a:t>2</a:t>
              </a:r>
            </a:p>
            <a:p>
              <a:pPr algn="ctr" eaLnBrk="1" hangingPunct="1">
                <a:spcBef>
                  <a:spcPct val="0"/>
                </a:spcBef>
                <a:buFontTx/>
                <a:buNone/>
                <a:defRPr/>
              </a:pPr>
              <a:r>
                <a:rPr lang="en-US" altLang="en-US" sz="750" dirty="0">
                  <a:solidFill>
                    <a:schemeClr val="tx1"/>
                  </a:solidFill>
                  <a:latin typeface="Calibri" pitchFamily="34" charset="0"/>
                </a:rPr>
                <a:t>3</a:t>
              </a:r>
            </a:p>
          </p:txBody>
        </p:sp>
        <p:sp>
          <p:nvSpPr>
            <p:cNvPr id="40" name="TextBox 39"/>
            <p:cNvSpPr txBox="1"/>
            <p:nvPr/>
          </p:nvSpPr>
          <p:spPr>
            <a:xfrm>
              <a:off x="6516216" y="4563126"/>
              <a:ext cx="486054" cy="162018"/>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750" b="1" dirty="0">
                  <a:latin typeface="Calibri" pitchFamily="34" charset="0"/>
                </a:rPr>
                <a:t>Admission</a:t>
              </a:r>
            </a:p>
            <a:p>
              <a:r>
                <a:rPr lang="en-GB" sz="750" b="1" dirty="0">
                  <a:latin typeface="Calibri" pitchFamily="34" charset="0"/>
                </a:rPr>
                <a:t>GTN</a:t>
              </a:r>
            </a:p>
          </p:txBody>
        </p:sp>
        <p:sp>
          <p:nvSpPr>
            <p:cNvPr id="41" name="TextBox 40"/>
            <p:cNvSpPr txBox="1"/>
            <p:nvPr/>
          </p:nvSpPr>
          <p:spPr>
            <a:xfrm>
              <a:off x="4085947" y="4833156"/>
              <a:ext cx="801476" cy="159089"/>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750" b="1" dirty="0">
                  <a:latin typeface="Calibri" pitchFamily="34" charset="0"/>
                </a:rPr>
                <a:t>Admission</a:t>
              </a:r>
            </a:p>
          </p:txBody>
        </p:sp>
        <p:sp>
          <p:nvSpPr>
            <p:cNvPr id="10" name="TextBox 9"/>
            <p:cNvSpPr txBox="1"/>
            <p:nvPr/>
          </p:nvSpPr>
          <p:spPr>
            <a:xfrm>
              <a:off x="7283225" y="2434245"/>
              <a:ext cx="514885" cy="207749"/>
            </a:xfrm>
            <a:prstGeom prst="rect">
              <a:avLst/>
            </a:prstGeom>
            <a:noFill/>
          </p:spPr>
          <p:txBody>
            <a:bodyPr wrap="none" rtlCol="0">
              <a:spAutoFit/>
            </a:bodyPr>
            <a:lstStyle/>
            <a:p>
              <a:r>
                <a:rPr lang="en-US" sz="750" b="1" dirty="0">
                  <a:latin typeface="Calibri"/>
                  <a:cs typeface="Calibri"/>
                </a:rPr>
                <a:t>10/2014</a:t>
              </a:r>
            </a:p>
          </p:txBody>
        </p:sp>
        <p:sp>
          <p:nvSpPr>
            <p:cNvPr id="43" name="TextBox 42"/>
            <p:cNvSpPr txBox="1"/>
            <p:nvPr/>
          </p:nvSpPr>
          <p:spPr>
            <a:xfrm>
              <a:off x="5598115" y="2456893"/>
              <a:ext cx="639919" cy="207749"/>
            </a:xfrm>
            <a:prstGeom prst="rect">
              <a:avLst/>
            </a:prstGeom>
            <a:noFill/>
          </p:spPr>
          <p:txBody>
            <a:bodyPr wrap="none" rtlCol="0">
              <a:spAutoFit/>
            </a:bodyPr>
            <a:lstStyle/>
            <a:p>
              <a:r>
                <a:rPr lang="en-US" sz="750" b="1" dirty="0">
                  <a:latin typeface="Calibri"/>
                  <a:cs typeface="Calibri"/>
                </a:rPr>
                <a:t>01-09/2013</a:t>
              </a:r>
            </a:p>
          </p:txBody>
        </p:sp>
        <p:sp>
          <p:nvSpPr>
            <p:cNvPr id="44" name="TextBox 43"/>
            <p:cNvSpPr txBox="1"/>
            <p:nvPr/>
          </p:nvSpPr>
          <p:spPr>
            <a:xfrm>
              <a:off x="3815916" y="2456893"/>
              <a:ext cx="514885" cy="207749"/>
            </a:xfrm>
            <a:prstGeom prst="rect">
              <a:avLst/>
            </a:prstGeom>
            <a:noFill/>
          </p:spPr>
          <p:txBody>
            <a:bodyPr wrap="none" rtlCol="0">
              <a:spAutoFit/>
            </a:bodyPr>
            <a:lstStyle/>
            <a:p>
              <a:r>
                <a:rPr lang="en-US" sz="750" b="1" dirty="0">
                  <a:latin typeface="Calibri"/>
                  <a:cs typeface="Calibri"/>
                </a:rPr>
                <a:t>11/2011</a:t>
              </a:r>
            </a:p>
          </p:txBody>
        </p:sp>
        <p:sp>
          <p:nvSpPr>
            <p:cNvPr id="45" name="TextBox 44"/>
            <p:cNvSpPr txBox="1"/>
            <p:nvPr/>
          </p:nvSpPr>
          <p:spPr>
            <a:xfrm>
              <a:off x="2627785" y="2456893"/>
              <a:ext cx="514885" cy="207749"/>
            </a:xfrm>
            <a:prstGeom prst="rect">
              <a:avLst/>
            </a:prstGeom>
            <a:noFill/>
          </p:spPr>
          <p:txBody>
            <a:bodyPr wrap="none" rtlCol="0">
              <a:spAutoFit/>
            </a:bodyPr>
            <a:lstStyle/>
            <a:p>
              <a:r>
                <a:rPr lang="en-US" sz="750" b="1" dirty="0">
                  <a:latin typeface="Calibri"/>
                  <a:cs typeface="Calibri"/>
                </a:rPr>
                <a:t>09/2010</a:t>
              </a:r>
            </a:p>
          </p:txBody>
        </p:sp>
        <p:sp>
          <p:nvSpPr>
            <p:cNvPr id="46" name="TextBox 45"/>
            <p:cNvSpPr txBox="1"/>
            <p:nvPr/>
          </p:nvSpPr>
          <p:spPr>
            <a:xfrm>
              <a:off x="1709682" y="2456893"/>
              <a:ext cx="514885" cy="207749"/>
            </a:xfrm>
            <a:prstGeom prst="rect">
              <a:avLst/>
            </a:prstGeom>
            <a:noFill/>
          </p:spPr>
          <p:txBody>
            <a:bodyPr wrap="none" rtlCol="0">
              <a:spAutoFit/>
            </a:bodyPr>
            <a:lstStyle/>
            <a:p>
              <a:r>
                <a:rPr lang="en-US" sz="750" b="1" dirty="0">
                  <a:latin typeface="Calibri"/>
                  <a:cs typeface="Calibri"/>
                </a:rPr>
                <a:t>10/2009</a:t>
              </a:r>
            </a:p>
          </p:txBody>
        </p:sp>
        <p:sp>
          <p:nvSpPr>
            <p:cNvPr id="47" name="TextBox 46"/>
            <p:cNvSpPr txBox="1"/>
            <p:nvPr/>
          </p:nvSpPr>
          <p:spPr>
            <a:xfrm>
              <a:off x="4734018" y="2456893"/>
              <a:ext cx="514885" cy="207749"/>
            </a:xfrm>
            <a:prstGeom prst="rect">
              <a:avLst/>
            </a:prstGeom>
            <a:noFill/>
          </p:spPr>
          <p:txBody>
            <a:bodyPr wrap="none" rtlCol="0">
              <a:spAutoFit/>
            </a:bodyPr>
            <a:lstStyle/>
            <a:p>
              <a:r>
                <a:rPr lang="en-US" sz="750" b="1" dirty="0">
                  <a:latin typeface="Calibri"/>
                  <a:cs typeface="Calibri"/>
                </a:rPr>
                <a:t>05/2012</a:t>
              </a:r>
            </a:p>
          </p:txBody>
        </p:sp>
        <p:grpSp>
          <p:nvGrpSpPr>
            <p:cNvPr id="6" name="Group 5"/>
            <p:cNvGrpSpPr/>
            <p:nvPr/>
          </p:nvGrpSpPr>
          <p:grpSpPr>
            <a:xfrm>
              <a:off x="1385646" y="2294874"/>
              <a:ext cx="6372708" cy="2990664"/>
              <a:chOff x="323528" y="1916832"/>
              <a:chExt cx="8496944" cy="3987552"/>
            </a:xfrm>
          </p:grpSpPr>
          <p:graphicFrame>
            <p:nvGraphicFramePr>
              <p:cNvPr id="31" name="Chart 30"/>
              <p:cNvGraphicFramePr>
                <a:graphicFrameLocks/>
              </p:cNvGraphicFramePr>
              <p:nvPr/>
            </p:nvGraphicFramePr>
            <p:xfrm>
              <a:off x="323528" y="1916832"/>
              <a:ext cx="8496944" cy="3987552"/>
            </p:xfrm>
            <a:graphic>
              <a:graphicData uri="http://schemas.openxmlformats.org/drawingml/2006/chart">
                <c:chart xmlns:c="http://schemas.openxmlformats.org/drawingml/2006/chart" xmlns:r="http://schemas.openxmlformats.org/officeDocument/2006/relationships" r:id="rId3"/>
              </a:graphicData>
            </a:graphic>
          </p:graphicFrame>
          <p:sp>
            <p:nvSpPr>
              <p:cNvPr id="2" name="Oval 1"/>
              <p:cNvSpPr/>
              <p:nvPr/>
            </p:nvSpPr>
            <p:spPr>
              <a:xfrm>
                <a:off x="755576" y="4221088"/>
                <a:ext cx="648395"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4" name="Oval 33"/>
              <p:cNvSpPr/>
              <p:nvPr/>
            </p:nvSpPr>
            <p:spPr>
              <a:xfrm>
                <a:off x="3671738" y="3932547"/>
                <a:ext cx="648395" cy="14747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5" name="Oval 34"/>
              <p:cNvSpPr/>
              <p:nvPr/>
            </p:nvSpPr>
            <p:spPr>
              <a:xfrm>
                <a:off x="4788025" y="4040559"/>
                <a:ext cx="234106" cy="3965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6" name="Oval 35"/>
              <p:cNvSpPr/>
              <p:nvPr/>
            </p:nvSpPr>
            <p:spPr>
              <a:xfrm>
                <a:off x="7886259" y="4005064"/>
                <a:ext cx="648395" cy="10799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48" name="TextBox 11">
              <a:extLst>
                <a:ext uri="{FF2B5EF4-FFF2-40B4-BE49-F238E27FC236}">
                  <a16:creationId xmlns:a16="http://schemas.microsoft.com/office/drawing/2014/main" id="{551E803E-2142-B54B-8913-8E9A5FCA4350}"/>
                </a:ext>
              </a:extLst>
            </p:cNvPr>
            <p:cNvSpPr txBox="1">
              <a:spLocks noChangeArrowheads="1"/>
            </p:cNvSpPr>
            <p:nvPr/>
          </p:nvSpPr>
          <p:spPr bwMode="auto">
            <a:xfrm>
              <a:off x="698934" y="5364263"/>
              <a:ext cx="2412840" cy="5539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750" dirty="0">
                  <a:latin typeface="Calibri" panose="020F0502020204030204" pitchFamily="34" charset="0"/>
                  <a:cs typeface="Calibri" panose="020F0502020204030204" pitchFamily="34" charset="0"/>
                </a:rPr>
                <a:t>D1=</a:t>
              </a:r>
              <a:r>
                <a:rPr lang="en-GB" altLang="en-US" sz="750" dirty="0" err="1">
                  <a:latin typeface="Calibri" panose="020F0502020204030204" pitchFamily="34" charset="0"/>
                  <a:cs typeface="Calibri" panose="020F0502020204030204" pitchFamily="34" charset="0"/>
                </a:rPr>
                <a:t>Bendrofluazide</a:t>
              </a:r>
              <a:r>
                <a:rPr lang="en-GB" altLang="en-US" sz="750" dirty="0">
                  <a:latin typeface="Calibri" panose="020F0502020204030204" pitchFamily="34" charset="0"/>
                  <a:cs typeface="Calibri" panose="020F0502020204030204" pitchFamily="34" charset="0"/>
                </a:rPr>
                <a:t>; D2 =  Spironolactone</a:t>
              </a:r>
            </a:p>
            <a:p>
              <a:pPr eaLnBrk="1" hangingPunct="1"/>
              <a:r>
                <a:rPr lang="en-GB" altLang="en-US" sz="750" dirty="0">
                  <a:latin typeface="Calibri" panose="020F0502020204030204" pitchFamily="34" charset="0"/>
                  <a:cs typeface="Calibri" panose="020F0502020204030204" pitchFamily="34" charset="0"/>
                </a:rPr>
                <a:t>C1 = Nifedipine m/r; C2 = Amlodipine; C3 = Verapamil SR</a:t>
              </a:r>
            </a:p>
            <a:p>
              <a:pPr eaLnBrk="1" hangingPunct="1"/>
              <a:r>
                <a:rPr lang="en-GB" altLang="en-US" sz="750" dirty="0">
                  <a:latin typeface="Calibri" panose="020F0502020204030204" pitchFamily="34" charset="0"/>
                  <a:cs typeface="Calibri" panose="020F0502020204030204" pitchFamily="34" charset="0"/>
                </a:rPr>
                <a:t>A = Olmesartan</a:t>
              </a:r>
            </a:p>
            <a:p>
              <a:pPr eaLnBrk="1" hangingPunct="1"/>
              <a:r>
                <a:rPr lang="en-GB" altLang="en-US" sz="750" dirty="0">
                  <a:latin typeface="Calibri" panose="020F0502020204030204" pitchFamily="34" charset="0"/>
                  <a:cs typeface="Calibri" panose="020F0502020204030204" pitchFamily="34" charset="0"/>
                </a:rPr>
                <a:t>X1 = Doxazosin</a:t>
              </a:r>
            </a:p>
          </p:txBody>
        </p:sp>
      </p:grpSp>
    </p:spTree>
    <p:extLst>
      <p:ext uri="{BB962C8B-B14F-4D97-AF65-F5344CB8AC3E}">
        <p14:creationId xmlns:p14="http://schemas.microsoft.com/office/powerpoint/2010/main" val="1850925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noGrp="1"/>
          </p:cNvGraphicFramePr>
          <p:nvPr>
            <p:ph idx="1"/>
            <p:extLst>
              <p:ext uri="{D42A27DB-BD31-4B8C-83A1-F6EECF244321}">
                <p14:modId xmlns:p14="http://schemas.microsoft.com/office/powerpoint/2010/main" val="3072736105"/>
              </p:ext>
            </p:extLst>
          </p:nvPr>
        </p:nvGraphicFramePr>
        <p:xfrm>
          <a:off x="251520" y="2077641"/>
          <a:ext cx="8343927" cy="3242072"/>
        </p:xfrm>
        <a:graphic>
          <a:graphicData uri="http://schemas.openxmlformats.org/drawingml/2006/chart">
            <c:chart xmlns:c="http://schemas.openxmlformats.org/drawingml/2006/chart" xmlns:r="http://schemas.openxmlformats.org/officeDocument/2006/relationships" r:id="rId3"/>
          </a:graphicData>
        </a:graphic>
      </p:graphicFrame>
      <p:sp>
        <p:nvSpPr>
          <p:cNvPr id="8195" name="TextBox 13"/>
          <p:cNvSpPr txBox="1">
            <a:spLocks noChangeArrowheads="1"/>
          </p:cNvSpPr>
          <p:nvPr/>
        </p:nvSpPr>
        <p:spPr bwMode="auto">
          <a:xfrm>
            <a:off x="2225380" y="2193057"/>
            <a:ext cx="667308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rgbClr val="09366D"/>
                </a:solidFill>
                <a:latin typeface="Arial" charset="0"/>
                <a:ea typeface="ＭＳ Ｐゴシック" charset="0"/>
                <a:cs typeface="ＭＳ Ｐゴシック" charset="0"/>
              </a:defRPr>
            </a:lvl1pPr>
            <a:lvl2pPr>
              <a:defRPr sz="2800">
                <a:solidFill>
                  <a:srgbClr val="09366D"/>
                </a:solidFill>
                <a:latin typeface="Arial" charset="0"/>
                <a:ea typeface="ＭＳ Ｐゴシック" charset="0"/>
              </a:defRPr>
            </a:lvl2pPr>
            <a:lvl3pPr>
              <a:defRPr sz="2400">
                <a:solidFill>
                  <a:srgbClr val="09366D"/>
                </a:solidFill>
                <a:latin typeface="Arial" charset="0"/>
                <a:ea typeface="ＭＳ Ｐゴシック" charset="0"/>
              </a:defRPr>
            </a:lvl3pPr>
            <a:lvl4pPr>
              <a:defRPr sz="2000">
                <a:solidFill>
                  <a:srgbClr val="09366D"/>
                </a:solidFill>
                <a:latin typeface="Arial" charset="0"/>
                <a:ea typeface="ＭＳ Ｐゴシック" charset="0"/>
              </a:defRPr>
            </a:lvl4pPr>
            <a:lvl5pPr>
              <a:defRPr sz="2000">
                <a:solidFill>
                  <a:srgbClr val="09366D"/>
                </a:solidFill>
                <a:latin typeface="Arial" charset="0"/>
                <a:ea typeface="ＭＳ Ｐゴシック" charset="0"/>
              </a:defRPr>
            </a:lvl5pPr>
            <a:lvl6pPr eaLnBrk="0" hangingPunct="0">
              <a:defRPr sz="2000">
                <a:solidFill>
                  <a:srgbClr val="09366D"/>
                </a:solidFill>
                <a:latin typeface="Arial" charset="0"/>
                <a:ea typeface="ＭＳ Ｐゴシック" charset="0"/>
              </a:defRPr>
            </a:lvl6pPr>
            <a:lvl7pPr eaLnBrk="0" hangingPunct="0">
              <a:defRPr sz="2000">
                <a:solidFill>
                  <a:srgbClr val="09366D"/>
                </a:solidFill>
                <a:latin typeface="Arial" charset="0"/>
                <a:ea typeface="ＭＳ Ｐゴシック" charset="0"/>
              </a:defRPr>
            </a:lvl7pPr>
            <a:lvl8pPr eaLnBrk="0" hangingPunct="0">
              <a:defRPr sz="2000">
                <a:solidFill>
                  <a:srgbClr val="09366D"/>
                </a:solidFill>
                <a:latin typeface="Arial" charset="0"/>
                <a:ea typeface="ＭＳ Ｐゴシック" charset="0"/>
              </a:defRPr>
            </a:lvl8pPr>
            <a:lvl9pPr eaLnBrk="0" hangingPunct="0">
              <a:defRPr sz="2000">
                <a:solidFill>
                  <a:srgbClr val="09366D"/>
                </a:solidFill>
                <a:latin typeface="Arial" charset="0"/>
                <a:ea typeface="ＭＳ Ｐゴシック" charset="0"/>
              </a:defRPr>
            </a:lvl9pPr>
          </a:lstStyle>
          <a:p>
            <a:r>
              <a:rPr lang="en-GB" sz="750" dirty="0">
                <a:solidFill>
                  <a:schemeClr val="tx1"/>
                </a:solidFill>
                <a:latin typeface="Calibri" charset="0"/>
              </a:rPr>
              <a:t>         </a:t>
            </a:r>
            <a:r>
              <a:rPr lang="en-GB" sz="1000" b="1" dirty="0">
                <a:solidFill>
                  <a:srgbClr val="00B050"/>
                </a:solidFill>
                <a:latin typeface="Calibri" charset="0"/>
              </a:rPr>
              <a:t>60 </a:t>
            </a:r>
            <a:r>
              <a:rPr lang="en-GB" sz="1000" dirty="0">
                <a:solidFill>
                  <a:schemeClr val="tx1"/>
                </a:solidFill>
                <a:latin typeface="Calibri" charset="0"/>
              </a:rPr>
              <a:t>             </a:t>
            </a:r>
            <a:r>
              <a:rPr lang="en-GB" sz="1000" b="1" dirty="0">
                <a:solidFill>
                  <a:srgbClr val="00B050"/>
                </a:solidFill>
                <a:latin typeface="Calibri" charset="0"/>
              </a:rPr>
              <a:t>60 </a:t>
            </a:r>
            <a:r>
              <a:rPr lang="en-GB" sz="1000" dirty="0">
                <a:solidFill>
                  <a:schemeClr val="tx1"/>
                </a:solidFill>
                <a:latin typeface="Calibri" charset="0"/>
              </a:rPr>
              <a:t>               90               73                                   </a:t>
            </a:r>
            <a:r>
              <a:rPr lang="en-GB" sz="1000" b="1" dirty="0">
                <a:solidFill>
                  <a:srgbClr val="FF0000"/>
                </a:solidFill>
                <a:latin typeface="Calibri" charset="0"/>
              </a:rPr>
              <a:t>82</a:t>
            </a:r>
            <a:r>
              <a:rPr lang="en-GB" sz="1000" dirty="0">
                <a:solidFill>
                  <a:schemeClr val="tx1"/>
                </a:solidFill>
                <a:latin typeface="Calibri" charset="0"/>
              </a:rPr>
              <a:t>               97               74              70             93         </a:t>
            </a:r>
          </a:p>
        </p:txBody>
      </p:sp>
      <p:sp>
        <p:nvSpPr>
          <p:cNvPr id="8196" name="TextBox 14"/>
          <p:cNvSpPr txBox="1">
            <a:spLocks noChangeArrowheads="1"/>
          </p:cNvSpPr>
          <p:nvPr/>
        </p:nvSpPr>
        <p:spPr bwMode="auto">
          <a:xfrm rot="-5400000">
            <a:off x="1214653" y="3259411"/>
            <a:ext cx="49725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rgbClr val="09366D"/>
                </a:solidFill>
                <a:latin typeface="Arial" charset="0"/>
                <a:ea typeface="ＭＳ Ｐゴシック" charset="0"/>
                <a:cs typeface="ＭＳ Ｐゴシック" charset="0"/>
              </a:defRPr>
            </a:lvl1pPr>
            <a:lvl2pPr>
              <a:defRPr sz="2800">
                <a:solidFill>
                  <a:srgbClr val="09366D"/>
                </a:solidFill>
                <a:latin typeface="Arial" charset="0"/>
                <a:ea typeface="ＭＳ Ｐゴシック" charset="0"/>
              </a:defRPr>
            </a:lvl2pPr>
            <a:lvl3pPr>
              <a:defRPr sz="2400">
                <a:solidFill>
                  <a:srgbClr val="09366D"/>
                </a:solidFill>
                <a:latin typeface="Arial" charset="0"/>
                <a:ea typeface="ＭＳ Ｐゴシック" charset="0"/>
              </a:defRPr>
            </a:lvl3pPr>
            <a:lvl4pPr>
              <a:defRPr sz="2000">
                <a:solidFill>
                  <a:srgbClr val="09366D"/>
                </a:solidFill>
                <a:latin typeface="Arial" charset="0"/>
                <a:ea typeface="ＭＳ Ｐゴシック" charset="0"/>
              </a:defRPr>
            </a:lvl4pPr>
            <a:lvl5pPr>
              <a:defRPr sz="2000">
                <a:solidFill>
                  <a:srgbClr val="09366D"/>
                </a:solidFill>
                <a:latin typeface="Arial" charset="0"/>
                <a:ea typeface="ＭＳ Ｐゴシック" charset="0"/>
              </a:defRPr>
            </a:lvl5pPr>
            <a:lvl6pPr eaLnBrk="0" hangingPunct="0">
              <a:defRPr sz="2000">
                <a:solidFill>
                  <a:srgbClr val="09366D"/>
                </a:solidFill>
                <a:latin typeface="Arial" charset="0"/>
                <a:ea typeface="ＭＳ Ｐゴシック" charset="0"/>
              </a:defRPr>
            </a:lvl6pPr>
            <a:lvl7pPr eaLnBrk="0" hangingPunct="0">
              <a:defRPr sz="2000">
                <a:solidFill>
                  <a:srgbClr val="09366D"/>
                </a:solidFill>
                <a:latin typeface="Arial" charset="0"/>
                <a:ea typeface="ＭＳ Ｐゴシック" charset="0"/>
              </a:defRPr>
            </a:lvl7pPr>
            <a:lvl8pPr eaLnBrk="0" hangingPunct="0">
              <a:defRPr sz="2000">
                <a:solidFill>
                  <a:srgbClr val="09366D"/>
                </a:solidFill>
                <a:latin typeface="Arial" charset="0"/>
                <a:ea typeface="ＭＳ Ｐゴシック" charset="0"/>
              </a:defRPr>
            </a:lvl8pPr>
            <a:lvl9pPr eaLnBrk="0" hangingPunct="0">
              <a:defRPr sz="2000">
                <a:solidFill>
                  <a:srgbClr val="09366D"/>
                </a:solidFill>
                <a:latin typeface="Arial" charset="0"/>
                <a:ea typeface="ＭＳ Ｐゴシック" charset="0"/>
              </a:defRPr>
            </a:lvl9pPr>
          </a:lstStyle>
          <a:p>
            <a:r>
              <a:rPr lang="en-GB" sz="900">
                <a:solidFill>
                  <a:schemeClr val="tx1"/>
                </a:solidFill>
                <a:latin typeface="Calibri" charset="0"/>
              </a:rPr>
              <a:t>mmHg</a:t>
            </a:r>
          </a:p>
        </p:txBody>
      </p:sp>
      <p:sp>
        <p:nvSpPr>
          <p:cNvPr id="8197" name="TextBox 11"/>
          <p:cNvSpPr txBox="1">
            <a:spLocks noChangeArrowheads="1"/>
          </p:cNvSpPr>
          <p:nvPr/>
        </p:nvSpPr>
        <p:spPr bwMode="auto">
          <a:xfrm>
            <a:off x="4932040" y="6060875"/>
            <a:ext cx="2644379" cy="5539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rgbClr val="09366D"/>
                </a:solidFill>
                <a:latin typeface="Arial" charset="0"/>
                <a:ea typeface="ＭＳ Ｐゴシック" charset="0"/>
                <a:cs typeface="ＭＳ Ｐゴシック" charset="0"/>
              </a:defRPr>
            </a:lvl1pPr>
            <a:lvl2pPr>
              <a:defRPr sz="2800">
                <a:solidFill>
                  <a:srgbClr val="09366D"/>
                </a:solidFill>
                <a:latin typeface="Arial" charset="0"/>
                <a:ea typeface="ＭＳ Ｐゴシック" charset="0"/>
              </a:defRPr>
            </a:lvl2pPr>
            <a:lvl3pPr>
              <a:defRPr sz="2400">
                <a:solidFill>
                  <a:srgbClr val="09366D"/>
                </a:solidFill>
                <a:latin typeface="Arial" charset="0"/>
                <a:ea typeface="ＭＳ Ｐゴシック" charset="0"/>
              </a:defRPr>
            </a:lvl3pPr>
            <a:lvl4pPr>
              <a:defRPr sz="2000">
                <a:solidFill>
                  <a:srgbClr val="09366D"/>
                </a:solidFill>
                <a:latin typeface="Arial" charset="0"/>
                <a:ea typeface="ＭＳ Ｐゴシック" charset="0"/>
              </a:defRPr>
            </a:lvl4pPr>
            <a:lvl5pPr>
              <a:defRPr sz="2000">
                <a:solidFill>
                  <a:srgbClr val="09366D"/>
                </a:solidFill>
                <a:latin typeface="Arial" charset="0"/>
                <a:ea typeface="ＭＳ Ｐゴシック" charset="0"/>
              </a:defRPr>
            </a:lvl5pPr>
            <a:lvl6pPr eaLnBrk="0" hangingPunct="0">
              <a:defRPr sz="2000">
                <a:solidFill>
                  <a:srgbClr val="09366D"/>
                </a:solidFill>
                <a:latin typeface="Arial" charset="0"/>
                <a:ea typeface="ＭＳ Ｐゴシック" charset="0"/>
              </a:defRPr>
            </a:lvl6pPr>
            <a:lvl7pPr eaLnBrk="0" hangingPunct="0">
              <a:defRPr sz="2000">
                <a:solidFill>
                  <a:srgbClr val="09366D"/>
                </a:solidFill>
                <a:latin typeface="Arial" charset="0"/>
                <a:ea typeface="ＭＳ Ｐゴシック" charset="0"/>
              </a:defRPr>
            </a:lvl7pPr>
            <a:lvl8pPr eaLnBrk="0" hangingPunct="0">
              <a:defRPr sz="2000">
                <a:solidFill>
                  <a:srgbClr val="09366D"/>
                </a:solidFill>
                <a:latin typeface="Arial" charset="0"/>
                <a:ea typeface="ＭＳ Ｐゴシック" charset="0"/>
              </a:defRPr>
            </a:lvl8pPr>
            <a:lvl9pPr eaLnBrk="0" hangingPunct="0">
              <a:defRPr sz="2000">
                <a:solidFill>
                  <a:srgbClr val="09366D"/>
                </a:solidFill>
                <a:latin typeface="Arial" charset="0"/>
                <a:ea typeface="ＭＳ Ｐゴシック" charset="0"/>
              </a:defRPr>
            </a:lvl9pPr>
          </a:lstStyle>
          <a:p>
            <a:r>
              <a:rPr lang="en-GB" sz="600" dirty="0">
                <a:solidFill>
                  <a:schemeClr val="tx1"/>
                </a:solidFill>
                <a:latin typeface="Calibri" charset="0"/>
              </a:rPr>
              <a:t>D1=HCTZ; D2 =  Spironolactone; D3 = Indapamide</a:t>
            </a:r>
          </a:p>
          <a:p>
            <a:r>
              <a:rPr lang="en-GB" sz="600" dirty="0">
                <a:solidFill>
                  <a:schemeClr val="tx1"/>
                </a:solidFill>
                <a:latin typeface="Calibri" charset="0"/>
              </a:rPr>
              <a:t>C1 = Felodipine; C2 = Amlodipine; C3 = Verapamil SR; C4 = Nifedipine MR</a:t>
            </a:r>
          </a:p>
          <a:p>
            <a:r>
              <a:rPr lang="en-GB" sz="600" dirty="0">
                <a:solidFill>
                  <a:schemeClr val="tx1"/>
                </a:solidFill>
                <a:latin typeface="Calibri" charset="0"/>
              </a:rPr>
              <a:t>A1 = Lisinopril; A2 = Olmesartan; A3 = </a:t>
            </a:r>
            <a:r>
              <a:rPr lang="en-GB" sz="600" dirty="0" err="1">
                <a:solidFill>
                  <a:schemeClr val="tx1"/>
                </a:solidFill>
                <a:latin typeface="Calibri" charset="0"/>
              </a:rPr>
              <a:t>Aliskiren</a:t>
            </a:r>
            <a:endParaRPr lang="en-GB" sz="600" dirty="0">
              <a:solidFill>
                <a:schemeClr val="tx1"/>
              </a:solidFill>
              <a:latin typeface="Calibri" charset="0"/>
            </a:endParaRPr>
          </a:p>
          <a:p>
            <a:r>
              <a:rPr lang="en-GB" sz="600" dirty="0">
                <a:solidFill>
                  <a:schemeClr val="tx1"/>
                </a:solidFill>
                <a:latin typeface="Calibri" charset="0"/>
              </a:rPr>
              <a:t>B1 = Atenolol; B2 = Carvedilol</a:t>
            </a:r>
          </a:p>
          <a:p>
            <a:r>
              <a:rPr lang="en-GB" sz="600" dirty="0">
                <a:solidFill>
                  <a:schemeClr val="tx1"/>
                </a:solidFill>
                <a:latin typeface="Calibri" charset="0"/>
              </a:rPr>
              <a:t>X1 = Doxazosin; X2 = Minoxidil</a:t>
            </a:r>
          </a:p>
        </p:txBody>
      </p:sp>
      <p:grpSp>
        <p:nvGrpSpPr>
          <p:cNvPr id="6" name="Group 5">
            <a:extLst>
              <a:ext uri="{FF2B5EF4-FFF2-40B4-BE49-F238E27FC236}">
                <a16:creationId xmlns:a16="http://schemas.microsoft.com/office/drawing/2014/main" id="{3164662E-B042-7FB9-A10E-7059D1003B91}"/>
              </a:ext>
            </a:extLst>
          </p:cNvPr>
          <p:cNvGrpSpPr/>
          <p:nvPr/>
        </p:nvGrpSpPr>
        <p:grpSpPr>
          <a:xfrm>
            <a:off x="577057" y="975039"/>
            <a:ext cx="8018390" cy="1380886"/>
            <a:chOff x="1842850" y="1444298"/>
            <a:chExt cx="5477387" cy="1380886"/>
          </a:xfrm>
        </p:grpSpPr>
        <p:sp>
          <p:nvSpPr>
            <p:cNvPr id="18436" name="TextBox 13"/>
            <p:cNvSpPr txBox="1">
              <a:spLocks noChangeArrowheads="1"/>
            </p:cNvSpPr>
            <p:nvPr/>
          </p:nvSpPr>
          <p:spPr bwMode="auto">
            <a:xfrm>
              <a:off x="1842850" y="1453459"/>
              <a:ext cx="426720" cy="323165"/>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none">
              <a:spAutoFit/>
            </a:bodyPr>
            <a:lstStyle>
              <a:lvl1pPr eaLnBrk="0" hangingPunct="0">
                <a:defRPr>
                  <a:solidFill>
                    <a:schemeClr val="tx1"/>
                  </a:solidFill>
                  <a:latin typeface="Arial" pitchFamily="34" charset="0"/>
                  <a:ea typeface="ＭＳ Ｐゴシック" charset="-128"/>
                </a:defRPr>
              </a:lvl1pPr>
              <a:lvl2pPr marL="742950" indent="-285750" eaLnBrk="0" hangingPunct="0">
                <a:defRPr>
                  <a:solidFill>
                    <a:schemeClr val="tx1"/>
                  </a:solidFill>
                  <a:latin typeface="Arial" pitchFamily="34" charset="0"/>
                  <a:ea typeface="ＭＳ Ｐゴシック" charset="-128"/>
                </a:defRPr>
              </a:lvl2pPr>
              <a:lvl3pPr marL="1143000" indent="-228600" eaLnBrk="0" hangingPunct="0">
                <a:defRPr>
                  <a:solidFill>
                    <a:schemeClr val="tx1"/>
                  </a:solidFill>
                  <a:latin typeface="Arial" pitchFamily="34" charset="0"/>
                  <a:ea typeface="ＭＳ Ｐゴシック" charset="-128"/>
                </a:defRPr>
              </a:lvl3pPr>
              <a:lvl4pPr marL="1600200" indent="-228600" eaLnBrk="0" hangingPunct="0">
                <a:defRPr>
                  <a:solidFill>
                    <a:schemeClr val="tx1"/>
                  </a:solidFill>
                  <a:latin typeface="Arial" pitchFamily="34" charset="0"/>
                  <a:ea typeface="ＭＳ Ｐゴシック" charset="-128"/>
                </a:defRPr>
              </a:lvl4pPr>
              <a:lvl5pPr marL="2057400" indent="-228600" eaLnBrk="0" hangingPunct="0">
                <a:defRPr>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charset="-128"/>
                </a:defRPr>
              </a:lvl9pPr>
            </a:lstStyle>
            <a:p>
              <a:pPr algn="ctr" eaLnBrk="1" hangingPunct="1">
                <a:defRPr/>
              </a:pPr>
              <a:r>
                <a:rPr lang="en-US" sz="750" dirty="0">
                  <a:latin typeface="Calibri" pitchFamily="34" charset="0"/>
                </a:rPr>
                <a:t>A1 15</a:t>
              </a:r>
            </a:p>
            <a:p>
              <a:pPr algn="ctr" eaLnBrk="1" hangingPunct="1">
                <a:defRPr/>
              </a:pPr>
              <a:r>
                <a:rPr lang="en-US" sz="750" dirty="0">
                  <a:latin typeface="Calibri" pitchFamily="34" charset="0"/>
                </a:rPr>
                <a:t>C1 2.5</a:t>
              </a:r>
            </a:p>
          </p:txBody>
        </p:sp>
        <p:sp>
          <p:nvSpPr>
            <p:cNvPr id="18437" name="TextBox 15"/>
            <p:cNvSpPr txBox="1">
              <a:spLocks noChangeArrowheads="1"/>
            </p:cNvSpPr>
            <p:nvPr/>
          </p:nvSpPr>
          <p:spPr bwMode="auto">
            <a:xfrm>
              <a:off x="2727723" y="1453459"/>
              <a:ext cx="482203" cy="900246"/>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a:spAutoFit/>
            </a:bodyPr>
            <a:lstStyle>
              <a:lvl1pPr eaLnBrk="0" hangingPunct="0">
                <a:defRPr>
                  <a:solidFill>
                    <a:schemeClr val="tx1"/>
                  </a:solidFill>
                  <a:latin typeface="Arial" pitchFamily="34" charset="0"/>
                  <a:ea typeface="ＭＳ Ｐゴシック" charset="-128"/>
                </a:defRPr>
              </a:lvl1pPr>
              <a:lvl2pPr marL="742950" indent="-285750" eaLnBrk="0" hangingPunct="0">
                <a:defRPr>
                  <a:solidFill>
                    <a:schemeClr val="tx1"/>
                  </a:solidFill>
                  <a:latin typeface="Arial" pitchFamily="34" charset="0"/>
                  <a:ea typeface="ＭＳ Ｐゴシック" charset="-128"/>
                </a:defRPr>
              </a:lvl2pPr>
              <a:lvl3pPr marL="1143000" indent="-228600" eaLnBrk="0" hangingPunct="0">
                <a:defRPr>
                  <a:solidFill>
                    <a:schemeClr val="tx1"/>
                  </a:solidFill>
                  <a:latin typeface="Arial" pitchFamily="34" charset="0"/>
                  <a:ea typeface="ＭＳ Ｐゴシック" charset="-128"/>
                </a:defRPr>
              </a:lvl3pPr>
              <a:lvl4pPr marL="1600200" indent="-228600" eaLnBrk="0" hangingPunct="0">
                <a:defRPr>
                  <a:solidFill>
                    <a:schemeClr val="tx1"/>
                  </a:solidFill>
                  <a:latin typeface="Arial" pitchFamily="34" charset="0"/>
                  <a:ea typeface="ＭＳ Ｐゴシック" charset="-128"/>
                </a:defRPr>
              </a:lvl4pPr>
              <a:lvl5pPr marL="2057400" indent="-228600" eaLnBrk="0" hangingPunct="0">
                <a:defRPr>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charset="-128"/>
                </a:defRPr>
              </a:lvl9pPr>
            </a:lstStyle>
            <a:p>
              <a:pPr algn="ctr" eaLnBrk="1" hangingPunct="1">
                <a:defRPr/>
              </a:pPr>
              <a:r>
                <a:rPr lang="en-US" sz="750" dirty="0">
                  <a:latin typeface="Calibri" pitchFamily="34" charset="0"/>
                </a:rPr>
                <a:t>A1 20</a:t>
              </a:r>
            </a:p>
            <a:p>
              <a:pPr algn="ctr" eaLnBrk="1" hangingPunct="1">
                <a:defRPr/>
              </a:pPr>
              <a:r>
                <a:rPr lang="en-US" sz="750" dirty="0">
                  <a:latin typeface="Calibri" pitchFamily="34" charset="0"/>
                </a:rPr>
                <a:t>C1 10</a:t>
              </a:r>
            </a:p>
            <a:p>
              <a:pPr algn="ctr" eaLnBrk="1" hangingPunct="1">
                <a:defRPr/>
              </a:pPr>
              <a:r>
                <a:rPr lang="en-US" sz="750" dirty="0">
                  <a:latin typeface="Calibri" pitchFamily="34" charset="0"/>
                </a:rPr>
                <a:t>D1 12.5</a:t>
              </a:r>
            </a:p>
            <a:p>
              <a:pPr algn="ctr" eaLnBrk="1" hangingPunct="1">
                <a:defRPr/>
              </a:pPr>
              <a:r>
                <a:rPr lang="en-US" sz="750" dirty="0">
                  <a:latin typeface="Calibri" pitchFamily="34" charset="0"/>
                </a:rPr>
                <a:t>B1 100</a:t>
              </a:r>
            </a:p>
            <a:p>
              <a:pPr algn="ctr" eaLnBrk="1" hangingPunct="1">
                <a:defRPr/>
              </a:pPr>
              <a:r>
                <a:rPr lang="en-US" sz="750" dirty="0">
                  <a:latin typeface="Calibri" pitchFamily="34" charset="0"/>
                </a:rPr>
                <a:t>X1 4</a:t>
              </a:r>
            </a:p>
            <a:p>
              <a:pPr algn="ctr" eaLnBrk="1" hangingPunct="1">
                <a:defRPr/>
              </a:pPr>
              <a:r>
                <a:rPr lang="en-US" sz="750" dirty="0">
                  <a:latin typeface="Calibri" pitchFamily="34" charset="0"/>
                </a:rPr>
                <a:t>D2 50</a:t>
              </a:r>
            </a:p>
            <a:p>
              <a:pPr algn="ctr" eaLnBrk="1" hangingPunct="1">
                <a:defRPr/>
              </a:pPr>
              <a:r>
                <a:rPr lang="en-US" sz="750" dirty="0">
                  <a:latin typeface="Calibri" pitchFamily="34" charset="0"/>
                </a:rPr>
                <a:t>X2 10</a:t>
              </a:r>
            </a:p>
          </p:txBody>
        </p:sp>
        <p:sp>
          <p:nvSpPr>
            <p:cNvPr id="9224" name="TextBox 15"/>
            <p:cNvSpPr txBox="1">
              <a:spLocks noChangeArrowheads="1"/>
            </p:cNvSpPr>
            <p:nvPr/>
          </p:nvSpPr>
          <p:spPr bwMode="auto">
            <a:xfrm>
              <a:off x="2161552" y="2617435"/>
              <a:ext cx="298104" cy="207749"/>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eaLnBrk="1" hangingPunct="1">
                <a:spcBef>
                  <a:spcPct val="0"/>
                </a:spcBef>
                <a:buFontTx/>
                <a:buNone/>
                <a:defRPr/>
              </a:pPr>
              <a:r>
                <a:rPr lang="en-GB" altLang="en-US" sz="750" dirty="0">
                  <a:solidFill>
                    <a:schemeClr val="tx1"/>
                  </a:solidFill>
                  <a:latin typeface="Calibri" pitchFamily="34" charset="0"/>
                </a:rPr>
                <a:t>b/min</a:t>
              </a:r>
            </a:p>
          </p:txBody>
        </p:sp>
        <p:sp>
          <p:nvSpPr>
            <p:cNvPr id="18" name="TextBox 15"/>
            <p:cNvSpPr txBox="1">
              <a:spLocks noChangeArrowheads="1"/>
            </p:cNvSpPr>
            <p:nvPr/>
          </p:nvSpPr>
          <p:spPr bwMode="auto">
            <a:xfrm>
              <a:off x="2247900" y="1453459"/>
              <a:ext cx="479822" cy="669414"/>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a:spAutoFit/>
            </a:bodyPr>
            <a:lstStyle>
              <a:lvl1pPr eaLnBrk="0" hangingPunct="0">
                <a:defRPr>
                  <a:solidFill>
                    <a:schemeClr val="tx1"/>
                  </a:solidFill>
                  <a:latin typeface="Arial" pitchFamily="34" charset="0"/>
                  <a:ea typeface="ＭＳ Ｐゴシック" charset="-128"/>
                </a:defRPr>
              </a:lvl1pPr>
              <a:lvl2pPr marL="742950" indent="-285750" eaLnBrk="0" hangingPunct="0">
                <a:defRPr>
                  <a:solidFill>
                    <a:schemeClr val="tx1"/>
                  </a:solidFill>
                  <a:latin typeface="Arial" pitchFamily="34" charset="0"/>
                  <a:ea typeface="ＭＳ Ｐゴシック" charset="-128"/>
                </a:defRPr>
              </a:lvl2pPr>
              <a:lvl3pPr marL="1143000" indent="-228600" eaLnBrk="0" hangingPunct="0">
                <a:defRPr>
                  <a:solidFill>
                    <a:schemeClr val="tx1"/>
                  </a:solidFill>
                  <a:latin typeface="Arial" pitchFamily="34" charset="0"/>
                  <a:ea typeface="ＭＳ Ｐゴシック" charset="-128"/>
                </a:defRPr>
              </a:lvl3pPr>
              <a:lvl4pPr marL="1600200" indent="-228600" eaLnBrk="0" hangingPunct="0">
                <a:defRPr>
                  <a:solidFill>
                    <a:schemeClr val="tx1"/>
                  </a:solidFill>
                  <a:latin typeface="Arial" pitchFamily="34" charset="0"/>
                  <a:ea typeface="ＭＳ Ｐゴシック" charset="-128"/>
                </a:defRPr>
              </a:lvl4pPr>
              <a:lvl5pPr marL="2057400" indent="-228600" eaLnBrk="0" hangingPunct="0">
                <a:defRPr>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charset="-128"/>
                </a:defRPr>
              </a:lvl9pPr>
            </a:lstStyle>
            <a:p>
              <a:pPr algn="ctr" eaLnBrk="1" hangingPunct="1">
                <a:defRPr/>
              </a:pPr>
              <a:r>
                <a:rPr lang="en-US" sz="750" dirty="0">
                  <a:latin typeface="Calibri" pitchFamily="34" charset="0"/>
                </a:rPr>
                <a:t>A1 20</a:t>
              </a:r>
            </a:p>
            <a:p>
              <a:pPr algn="ctr" eaLnBrk="1" hangingPunct="1">
                <a:defRPr/>
              </a:pPr>
              <a:r>
                <a:rPr lang="en-US" sz="750" dirty="0">
                  <a:latin typeface="Calibri" pitchFamily="34" charset="0"/>
                </a:rPr>
                <a:t>C1 10</a:t>
              </a:r>
            </a:p>
            <a:p>
              <a:pPr algn="ctr" eaLnBrk="1" hangingPunct="1">
                <a:defRPr/>
              </a:pPr>
              <a:r>
                <a:rPr lang="en-US" sz="750" dirty="0">
                  <a:latin typeface="Calibri" pitchFamily="34" charset="0"/>
                </a:rPr>
                <a:t>D1 12.5</a:t>
              </a:r>
            </a:p>
            <a:p>
              <a:pPr algn="ctr" eaLnBrk="1" hangingPunct="1">
                <a:defRPr/>
              </a:pPr>
              <a:r>
                <a:rPr lang="en-US" sz="750" dirty="0">
                  <a:latin typeface="Calibri" pitchFamily="34" charset="0"/>
                </a:rPr>
                <a:t>B1 50</a:t>
              </a:r>
            </a:p>
            <a:p>
              <a:pPr algn="ctr" eaLnBrk="1" hangingPunct="1">
                <a:defRPr/>
              </a:pPr>
              <a:r>
                <a:rPr lang="en-US" sz="750" dirty="0">
                  <a:latin typeface="Calibri" pitchFamily="34" charset="0"/>
                </a:rPr>
                <a:t>X1 6</a:t>
              </a:r>
            </a:p>
          </p:txBody>
        </p:sp>
        <p:sp>
          <p:nvSpPr>
            <p:cNvPr id="19" name="TextBox 15"/>
            <p:cNvSpPr txBox="1">
              <a:spLocks noChangeArrowheads="1"/>
            </p:cNvSpPr>
            <p:nvPr/>
          </p:nvSpPr>
          <p:spPr bwMode="auto">
            <a:xfrm>
              <a:off x="3209925" y="1453459"/>
              <a:ext cx="929879" cy="784830"/>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a:spAutoFit/>
            </a:bodyPr>
            <a:lstStyle>
              <a:lvl1pPr eaLnBrk="0" hangingPunct="0">
                <a:defRPr>
                  <a:solidFill>
                    <a:schemeClr val="tx1"/>
                  </a:solidFill>
                  <a:latin typeface="Arial" pitchFamily="34" charset="0"/>
                  <a:ea typeface="ＭＳ Ｐゴシック" charset="-128"/>
                </a:defRPr>
              </a:lvl1pPr>
              <a:lvl2pPr marL="742950" indent="-285750" eaLnBrk="0" hangingPunct="0">
                <a:defRPr>
                  <a:solidFill>
                    <a:schemeClr val="tx1"/>
                  </a:solidFill>
                  <a:latin typeface="Arial" pitchFamily="34" charset="0"/>
                  <a:ea typeface="ＭＳ Ｐゴシック" charset="-128"/>
                </a:defRPr>
              </a:lvl2pPr>
              <a:lvl3pPr marL="1143000" indent="-228600" eaLnBrk="0" hangingPunct="0">
                <a:defRPr>
                  <a:solidFill>
                    <a:schemeClr val="tx1"/>
                  </a:solidFill>
                  <a:latin typeface="Arial" pitchFamily="34" charset="0"/>
                  <a:ea typeface="ＭＳ Ｐゴシック" charset="-128"/>
                </a:defRPr>
              </a:lvl3pPr>
              <a:lvl4pPr marL="1600200" indent="-228600" eaLnBrk="0" hangingPunct="0">
                <a:defRPr>
                  <a:solidFill>
                    <a:schemeClr val="tx1"/>
                  </a:solidFill>
                  <a:latin typeface="Arial" pitchFamily="34" charset="0"/>
                  <a:ea typeface="ＭＳ Ｐゴシック" charset="-128"/>
                </a:defRPr>
              </a:lvl4pPr>
              <a:lvl5pPr marL="2057400" indent="-228600" eaLnBrk="0" hangingPunct="0">
                <a:defRPr>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charset="-128"/>
                </a:defRPr>
              </a:lvl9pPr>
            </a:lstStyle>
            <a:p>
              <a:pPr algn="ctr" eaLnBrk="1" hangingPunct="1">
                <a:defRPr/>
              </a:pPr>
              <a:r>
                <a:rPr lang="en-US" sz="750" dirty="0">
                  <a:latin typeface="Calibri" pitchFamily="34" charset="0"/>
                </a:rPr>
                <a:t>A2 20</a:t>
              </a:r>
            </a:p>
            <a:p>
              <a:pPr algn="ctr" eaLnBrk="1" hangingPunct="1">
                <a:defRPr/>
              </a:pPr>
              <a:r>
                <a:rPr lang="en-US" sz="750" dirty="0">
                  <a:latin typeface="Calibri" pitchFamily="34" charset="0"/>
                </a:rPr>
                <a:t>C2 10</a:t>
              </a:r>
            </a:p>
            <a:p>
              <a:pPr algn="ctr" eaLnBrk="1" hangingPunct="1">
                <a:defRPr/>
              </a:pPr>
              <a:r>
                <a:rPr lang="en-US" sz="750" dirty="0">
                  <a:latin typeface="Calibri" pitchFamily="34" charset="0"/>
                </a:rPr>
                <a:t>D1 12.5</a:t>
              </a:r>
            </a:p>
            <a:p>
              <a:pPr algn="ctr" eaLnBrk="1" hangingPunct="1">
                <a:defRPr/>
              </a:pPr>
              <a:r>
                <a:rPr lang="en-US" sz="750" b="1" dirty="0">
                  <a:solidFill>
                    <a:srgbClr val="00B050"/>
                  </a:solidFill>
                  <a:latin typeface="Calibri" pitchFamily="34" charset="0"/>
                </a:rPr>
                <a:t>B1 100</a:t>
              </a:r>
            </a:p>
            <a:p>
              <a:pPr algn="ctr" eaLnBrk="1" hangingPunct="1">
                <a:defRPr/>
              </a:pPr>
              <a:r>
                <a:rPr lang="en-US" sz="750" dirty="0">
                  <a:latin typeface="Calibri" pitchFamily="34" charset="0"/>
                </a:rPr>
                <a:t>X1 4</a:t>
              </a:r>
            </a:p>
            <a:p>
              <a:pPr algn="ctr" eaLnBrk="1" hangingPunct="1">
                <a:defRPr/>
              </a:pPr>
              <a:r>
                <a:rPr lang="en-US" sz="750" dirty="0">
                  <a:latin typeface="Calibri" pitchFamily="34" charset="0"/>
                </a:rPr>
                <a:t>D2 25</a:t>
              </a:r>
            </a:p>
          </p:txBody>
        </p:sp>
        <p:sp>
          <p:nvSpPr>
            <p:cNvPr id="20" name="TextBox 15"/>
            <p:cNvSpPr txBox="1">
              <a:spLocks noChangeArrowheads="1"/>
            </p:cNvSpPr>
            <p:nvPr/>
          </p:nvSpPr>
          <p:spPr bwMode="auto">
            <a:xfrm>
              <a:off x="4139805" y="1455839"/>
              <a:ext cx="864009" cy="438582"/>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defRPr>
                  <a:solidFill>
                    <a:schemeClr val="tx1"/>
                  </a:solidFill>
                  <a:latin typeface="Arial" pitchFamily="34" charset="0"/>
                  <a:ea typeface="ＭＳ Ｐゴシック" charset="-128"/>
                </a:defRPr>
              </a:lvl1pPr>
              <a:lvl2pPr marL="742950" indent="-285750" eaLnBrk="0" hangingPunct="0">
                <a:defRPr>
                  <a:solidFill>
                    <a:schemeClr val="tx1"/>
                  </a:solidFill>
                  <a:latin typeface="Arial" pitchFamily="34" charset="0"/>
                  <a:ea typeface="ＭＳ Ｐゴシック" charset="-128"/>
                </a:defRPr>
              </a:lvl2pPr>
              <a:lvl3pPr marL="1143000" indent="-228600" eaLnBrk="0" hangingPunct="0">
                <a:defRPr>
                  <a:solidFill>
                    <a:schemeClr val="tx1"/>
                  </a:solidFill>
                  <a:latin typeface="Arial" pitchFamily="34" charset="0"/>
                  <a:ea typeface="ＭＳ Ｐゴシック" charset="-128"/>
                </a:defRPr>
              </a:lvl3pPr>
              <a:lvl4pPr marL="1600200" indent="-228600" eaLnBrk="0" hangingPunct="0">
                <a:defRPr>
                  <a:solidFill>
                    <a:schemeClr val="tx1"/>
                  </a:solidFill>
                  <a:latin typeface="Arial" pitchFamily="34" charset="0"/>
                  <a:ea typeface="ＭＳ Ｐゴシック" charset="-128"/>
                </a:defRPr>
              </a:lvl4pPr>
              <a:lvl5pPr marL="2057400" indent="-228600" eaLnBrk="0" hangingPunct="0">
                <a:defRPr>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charset="-128"/>
                </a:defRPr>
              </a:lvl9pPr>
            </a:lstStyle>
            <a:p>
              <a:pPr algn="ctr" eaLnBrk="1" hangingPunct="1">
                <a:defRPr/>
              </a:pPr>
              <a:r>
                <a:rPr lang="en-US" sz="750" dirty="0">
                  <a:latin typeface="Calibri" pitchFamily="34" charset="0"/>
                </a:rPr>
                <a:t>A2 20</a:t>
              </a:r>
            </a:p>
            <a:p>
              <a:pPr algn="ctr" eaLnBrk="1" hangingPunct="1">
                <a:defRPr/>
              </a:pPr>
              <a:r>
                <a:rPr lang="en-US" sz="750" dirty="0">
                  <a:latin typeface="Calibri" pitchFamily="34" charset="0"/>
                </a:rPr>
                <a:t>C2 10</a:t>
              </a:r>
            </a:p>
            <a:p>
              <a:pPr algn="ctr" eaLnBrk="1" hangingPunct="1">
                <a:defRPr/>
              </a:pPr>
              <a:r>
                <a:rPr lang="en-US" sz="750" dirty="0">
                  <a:latin typeface="Calibri" pitchFamily="34" charset="0"/>
                </a:rPr>
                <a:t>D2 25</a:t>
              </a:r>
            </a:p>
          </p:txBody>
        </p:sp>
        <p:sp>
          <p:nvSpPr>
            <p:cNvPr id="21" name="TextBox 15"/>
            <p:cNvSpPr txBox="1">
              <a:spLocks noChangeArrowheads="1"/>
            </p:cNvSpPr>
            <p:nvPr/>
          </p:nvSpPr>
          <p:spPr bwMode="auto">
            <a:xfrm>
              <a:off x="5063696" y="1444298"/>
              <a:ext cx="1032967" cy="900246"/>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defRPr>
                  <a:solidFill>
                    <a:schemeClr val="tx1"/>
                  </a:solidFill>
                  <a:latin typeface="Arial" pitchFamily="34" charset="0"/>
                  <a:ea typeface="ＭＳ Ｐゴシック" charset="-128"/>
                </a:defRPr>
              </a:lvl1pPr>
              <a:lvl2pPr marL="742950" indent="-285750" eaLnBrk="0" hangingPunct="0">
                <a:defRPr>
                  <a:solidFill>
                    <a:schemeClr val="tx1"/>
                  </a:solidFill>
                  <a:latin typeface="Arial" pitchFamily="34" charset="0"/>
                  <a:ea typeface="ＭＳ Ｐゴシック" charset="-128"/>
                </a:defRPr>
              </a:lvl2pPr>
              <a:lvl3pPr marL="1143000" indent="-228600" eaLnBrk="0" hangingPunct="0">
                <a:defRPr>
                  <a:solidFill>
                    <a:schemeClr val="tx1"/>
                  </a:solidFill>
                  <a:latin typeface="Arial" pitchFamily="34" charset="0"/>
                  <a:ea typeface="ＭＳ Ｐゴシック" charset="-128"/>
                </a:defRPr>
              </a:lvl3pPr>
              <a:lvl4pPr marL="1600200" indent="-228600" eaLnBrk="0" hangingPunct="0">
                <a:defRPr>
                  <a:solidFill>
                    <a:schemeClr val="tx1"/>
                  </a:solidFill>
                  <a:latin typeface="Arial" pitchFamily="34" charset="0"/>
                  <a:ea typeface="ＭＳ Ｐゴシック" charset="-128"/>
                </a:defRPr>
              </a:lvl4pPr>
              <a:lvl5pPr marL="2057400" indent="-228600" eaLnBrk="0" hangingPunct="0">
                <a:defRPr>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charset="-128"/>
                </a:defRPr>
              </a:lvl9pPr>
            </a:lstStyle>
            <a:p>
              <a:pPr eaLnBrk="1" hangingPunct="1">
                <a:defRPr/>
              </a:pPr>
              <a:r>
                <a:rPr lang="en-US" sz="750" dirty="0">
                  <a:latin typeface="Calibri" pitchFamily="34" charset="0"/>
                </a:rPr>
                <a:t>A2 40</a:t>
              </a:r>
            </a:p>
            <a:p>
              <a:pPr eaLnBrk="1" hangingPunct="1">
                <a:defRPr/>
              </a:pPr>
              <a:r>
                <a:rPr lang="en-US" sz="750" dirty="0">
                  <a:latin typeface="Calibri" pitchFamily="34" charset="0"/>
                </a:rPr>
                <a:t>C2 10</a:t>
              </a:r>
            </a:p>
            <a:p>
              <a:pPr eaLnBrk="1" hangingPunct="1">
                <a:defRPr/>
              </a:pPr>
              <a:r>
                <a:rPr lang="en-US" sz="750" dirty="0">
                  <a:latin typeface="Calibri" pitchFamily="34" charset="0"/>
                </a:rPr>
                <a:t>D2 25</a:t>
              </a:r>
            </a:p>
            <a:p>
              <a:pPr eaLnBrk="1" hangingPunct="1">
                <a:defRPr/>
              </a:pPr>
              <a:r>
                <a:rPr lang="en-US" sz="750" dirty="0">
                  <a:latin typeface="Calibri" pitchFamily="34" charset="0"/>
                </a:rPr>
                <a:t>X1 8</a:t>
              </a:r>
            </a:p>
            <a:p>
              <a:pPr eaLnBrk="1" hangingPunct="1">
                <a:defRPr/>
              </a:pPr>
              <a:r>
                <a:rPr lang="en-US" sz="750" dirty="0">
                  <a:latin typeface="Calibri" pitchFamily="34" charset="0"/>
                </a:rPr>
                <a:t>D3 2.5</a:t>
              </a:r>
            </a:p>
            <a:p>
              <a:pPr eaLnBrk="1" hangingPunct="1">
                <a:defRPr/>
              </a:pPr>
              <a:r>
                <a:rPr lang="en-US" sz="750" b="1" dirty="0">
                  <a:solidFill>
                    <a:srgbClr val="FF0000"/>
                  </a:solidFill>
                  <a:latin typeface="Calibri" pitchFamily="34" charset="0"/>
                </a:rPr>
                <a:t>B2 10</a:t>
              </a:r>
              <a:r>
                <a:rPr lang="en-US" sz="750" dirty="0">
                  <a:latin typeface="Calibri" pitchFamily="34" charset="0"/>
                </a:rPr>
                <a:t>                                       x</a:t>
              </a:r>
            </a:p>
            <a:p>
              <a:pPr eaLnBrk="1" hangingPunct="1">
                <a:defRPr/>
              </a:pPr>
              <a:r>
                <a:rPr lang="en-US" sz="750" dirty="0">
                  <a:latin typeface="Calibri" pitchFamily="34" charset="0"/>
                </a:rPr>
                <a:t>                      A3 150               x</a:t>
              </a:r>
            </a:p>
          </p:txBody>
        </p:sp>
        <p:sp>
          <p:nvSpPr>
            <p:cNvPr id="27" name="TextBox 15"/>
            <p:cNvSpPr txBox="1">
              <a:spLocks noChangeArrowheads="1"/>
            </p:cNvSpPr>
            <p:nvPr/>
          </p:nvSpPr>
          <p:spPr bwMode="auto">
            <a:xfrm>
              <a:off x="6145852" y="1455839"/>
              <a:ext cx="1174385" cy="669414"/>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eaLnBrk="0" hangingPunct="0">
                <a:defRPr>
                  <a:solidFill>
                    <a:schemeClr val="tx1"/>
                  </a:solidFill>
                  <a:latin typeface="Arial" pitchFamily="34" charset="0"/>
                  <a:ea typeface="ＭＳ Ｐゴシック" charset="-128"/>
                </a:defRPr>
              </a:lvl1pPr>
              <a:lvl2pPr marL="742950" indent="-285750" eaLnBrk="0" hangingPunct="0">
                <a:defRPr>
                  <a:solidFill>
                    <a:schemeClr val="tx1"/>
                  </a:solidFill>
                  <a:latin typeface="Arial" pitchFamily="34" charset="0"/>
                  <a:ea typeface="ＭＳ Ｐゴシック" charset="-128"/>
                </a:defRPr>
              </a:lvl2pPr>
              <a:lvl3pPr marL="1143000" indent="-228600" eaLnBrk="0" hangingPunct="0">
                <a:defRPr>
                  <a:solidFill>
                    <a:schemeClr val="tx1"/>
                  </a:solidFill>
                  <a:latin typeface="Arial" pitchFamily="34" charset="0"/>
                  <a:ea typeface="ＭＳ Ｐゴシック" charset="-128"/>
                </a:defRPr>
              </a:lvl3pPr>
              <a:lvl4pPr marL="1600200" indent="-228600" eaLnBrk="0" hangingPunct="0">
                <a:defRPr>
                  <a:solidFill>
                    <a:schemeClr val="tx1"/>
                  </a:solidFill>
                  <a:latin typeface="Arial" pitchFamily="34" charset="0"/>
                  <a:ea typeface="ＭＳ Ｐゴシック" charset="-128"/>
                </a:defRPr>
              </a:lvl4pPr>
              <a:lvl5pPr marL="2057400" indent="-228600" eaLnBrk="0" hangingPunct="0">
                <a:defRPr>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charset="-128"/>
                </a:defRPr>
              </a:lvl9pPr>
            </a:lstStyle>
            <a:p>
              <a:pPr eaLnBrk="1" hangingPunct="1">
                <a:defRPr/>
              </a:pPr>
              <a:r>
                <a:rPr lang="en-US" sz="750" dirty="0">
                  <a:latin typeface="Calibri" pitchFamily="34" charset="0"/>
                </a:rPr>
                <a:t>A2 40</a:t>
              </a:r>
            </a:p>
            <a:p>
              <a:pPr eaLnBrk="1" hangingPunct="1">
                <a:defRPr/>
              </a:pPr>
              <a:r>
                <a:rPr lang="en-US" sz="750" dirty="0">
                  <a:latin typeface="Calibri" pitchFamily="34" charset="0"/>
                </a:rPr>
                <a:t>C4 60              90</a:t>
              </a:r>
            </a:p>
            <a:p>
              <a:pPr eaLnBrk="1" hangingPunct="1">
                <a:defRPr/>
              </a:pPr>
              <a:r>
                <a:rPr lang="en-US" sz="750" dirty="0">
                  <a:latin typeface="Calibri" pitchFamily="34" charset="0"/>
                </a:rPr>
                <a:t>D2 100                                      50</a:t>
              </a:r>
            </a:p>
            <a:p>
              <a:pPr eaLnBrk="1" hangingPunct="1">
                <a:defRPr/>
              </a:pPr>
              <a:r>
                <a:rPr lang="en-US" sz="750" dirty="0">
                  <a:latin typeface="Calibri" pitchFamily="34" charset="0"/>
                </a:rPr>
                <a:t>X1 8</a:t>
              </a:r>
            </a:p>
            <a:p>
              <a:pPr eaLnBrk="1" hangingPunct="1">
                <a:defRPr/>
              </a:pPr>
              <a:r>
                <a:rPr lang="en-US" sz="750" dirty="0">
                  <a:latin typeface="Calibri" pitchFamily="34" charset="0"/>
                </a:rPr>
                <a:t>D3 2.5</a:t>
              </a:r>
            </a:p>
          </p:txBody>
        </p:sp>
      </p:grpSp>
      <p:sp>
        <p:nvSpPr>
          <p:cNvPr id="4" name="Oval 3"/>
          <p:cNvSpPr/>
          <p:nvPr/>
        </p:nvSpPr>
        <p:spPr>
          <a:xfrm>
            <a:off x="2247901" y="3887664"/>
            <a:ext cx="1892051" cy="10261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7" name="Oval 16"/>
          <p:cNvSpPr/>
          <p:nvPr/>
        </p:nvSpPr>
        <p:spPr>
          <a:xfrm>
            <a:off x="7236296" y="3717032"/>
            <a:ext cx="1359151" cy="13046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2" name="Title 1">
            <a:extLst>
              <a:ext uri="{FF2B5EF4-FFF2-40B4-BE49-F238E27FC236}">
                <a16:creationId xmlns:a16="http://schemas.microsoft.com/office/drawing/2014/main" id="{E8175DB6-224D-5F45-A480-A4B0EA5DFB64}"/>
              </a:ext>
            </a:extLst>
          </p:cNvPr>
          <p:cNvSpPr>
            <a:spLocks noGrp="1"/>
          </p:cNvSpPr>
          <p:nvPr>
            <p:ph type="title"/>
          </p:nvPr>
        </p:nvSpPr>
        <p:spPr>
          <a:xfrm>
            <a:off x="548553" y="227903"/>
            <a:ext cx="8046894" cy="448867"/>
          </a:xfrm>
        </p:spPr>
        <p:style>
          <a:lnRef idx="0">
            <a:schemeClr val="accent2"/>
          </a:lnRef>
          <a:fillRef idx="3">
            <a:schemeClr val="accent2"/>
          </a:fillRef>
          <a:effectRef idx="3">
            <a:schemeClr val="accent2"/>
          </a:effectRef>
          <a:fontRef idx="minor">
            <a:schemeClr val="lt1"/>
          </a:fontRef>
        </p:style>
        <p:txBody>
          <a:bodyPr anchor="ctr"/>
          <a:lstStyle/>
          <a:p>
            <a:pPr>
              <a:defRPr/>
            </a:pPr>
            <a:r>
              <a:rPr lang="en-GB" sz="2100" dirty="0">
                <a:latin typeface="Arial" panose="020B0604020202020204" pitchFamily="34" charset="0"/>
                <a:ea typeface="ＭＳ Ｐゴシック" charset="-128"/>
                <a:cs typeface="Arial" panose="020B0604020202020204" pitchFamily="34" charset="0"/>
              </a:rPr>
              <a:t>Mr IMV (43 </a:t>
            </a:r>
            <a:r>
              <a:rPr lang="en-GB" sz="2100" dirty="0" err="1">
                <a:latin typeface="Arial" panose="020B0604020202020204" pitchFamily="34" charset="0"/>
                <a:ea typeface="ＭＳ Ｐゴシック" charset="-128"/>
                <a:cs typeface="Arial" panose="020B0604020202020204" pitchFamily="34" charset="0"/>
              </a:rPr>
              <a:t>yrs</a:t>
            </a:r>
            <a:r>
              <a:rPr lang="en-GB" sz="2100" dirty="0">
                <a:latin typeface="Arial" panose="020B0604020202020204" pitchFamily="34" charset="0"/>
                <a:ea typeface="ＭＳ Ｐゴシック" charset="-128"/>
                <a:cs typeface="Arial" panose="020B0604020202020204" pitchFamily="34" charset="0"/>
              </a:rPr>
              <a:t>)</a:t>
            </a:r>
          </a:p>
        </p:txBody>
      </p:sp>
      <p:sp>
        <p:nvSpPr>
          <p:cNvPr id="7" name="TextBox 15">
            <a:extLst>
              <a:ext uri="{FF2B5EF4-FFF2-40B4-BE49-F238E27FC236}">
                <a16:creationId xmlns:a16="http://schemas.microsoft.com/office/drawing/2014/main" id="{1D6B38F3-EB04-826F-3CC6-55C70482B8C1}"/>
              </a:ext>
            </a:extLst>
          </p:cNvPr>
          <p:cNvSpPr txBox="1">
            <a:spLocks noChangeArrowheads="1"/>
          </p:cNvSpPr>
          <p:nvPr/>
        </p:nvSpPr>
        <p:spPr bwMode="auto">
          <a:xfrm>
            <a:off x="107504" y="1819461"/>
            <a:ext cx="442750" cy="207749"/>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none">
            <a:spAutoFit/>
          </a:bodyPr>
          <a:lstStyle>
            <a:lvl1pPr eaLnBrk="0" hangingPunct="0">
              <a:spcBef>
                <a:spcPct val="20000"/>
              </a:spcBef>
              <a:buChar char="•"/>
              <a:defRPr sz="3200">
                <a:solidFill>
                  <a:srgbClr val="09366D"/>
                </a:solidFill>
                <a:latin typeface="Arial" charset="0"/>
                <a:ea typeface="ＭＳ Ｐゴシック" pitchFamily="34" charset="-128"/>
              </a:defRPr>
            </a:lvl1pPr>
            <a:lvl2pPr marL="742950" indent="-285750" eaLnBrk="0" hangingPunct="0">
              <a:spcBef>
                <a:spcPct val="20000"/>
              </a:spcBef>
              <a:buChar char="–"/>
              <a:defRPr sz="2800">
                <a:solidFill>
                  <a:srgbClr val="09366D"/>
                </a:solidFill>
                <a:latin typeface="Arial" charset="0"/>
                <a:ea typeface="ＭＳ Ｐゴシック" pitchFamily="34" charset="-128"/>
              </a:defRPr>
            </a:lvl2pPr>
            <a:lvl3pPr marL="1143000" indent="-228600" eaLnBrk="0" hangingPunct="0">
              <a:spcBef>
                <a:spcPct val="20000"/>
              </a:spcBef>
              <a:buChar char="•"/>
              <a:defRPr sz="2400">
                <a:solidFill>
                  <a:srgbClr val="09366D"/>
                </a:solidFill>
                <a:latin typeface="Arial" charset="0"/>
                <a:ea typeface="ＭＳ Ｐゴシック" pitchFamily="34" charset="-128"/>
              </a:defRPr>
            </a:lvl3pPr>
            <a:lvl4pPr marL="1600200" indent="-228600" eaLnBrk="0" hangingPunct="0">
              <a:spcBef>
                <a:spcPct val="20000"/>
              </a:spcBef>
              <a:buChar char="–"/>
              <a:defRPr sz="2000">
                <a:solidFill>
                  <a:srgbClr val="09366D"/>
                </a:solidFill>
                <a:latin typeface="Arial" charset="0"/>
                <a:ea typeface="ＭＳ Ｐゴシック" pitchFamily="34" charset="-128"/>
              </a:defRPr>
            </a:lvl4pPr>
            <a:lvl5pPr marL="2057400" indent="-228600" eaLnBrk="0" hangingPunct="0">
              <a:spcBef>
                <a:spcPct val="20000"/>
              </a:spcBef>
              <a:buChar char="»"/>
              <a:defRPr sz="2000">
                <a:solidFill>
                  <a:srgbClr val="09366D"/>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rgbClr val="09366D"/>
                </a:solidFill>
                <a:latin typeface="Arial" charset="0"/>
                <a:ea typeface="ＭＳ Ｐゴシック" pitchFamily="34" charset="-128"/>
              </a:defRPr>
            </a:lvl9pPr>
          </a:lstStyle>
          <a:p>
            <a:pPr eaLnBrk="1" hangingPunct="1">
              <a:spcBef>
                <a:spcPct val="0"/>
              </a:spcBef>
              <a:buFontTx/>
              <a:buNone/>
              <a:defRPr/>
            </a:pPr>
            <a:r>
              <a:rPr lang="en-GB" altLang="en-US" sz="750" dirty="0">
                <a:solidFill>
                  <a:schemeClr val="tx1"/>
                </a:solidFill>
                <a:latin typeface="Calibri" pitchFamily="34" charset="0"/>
              </a:rPr>
              <a:t>mmHg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Box 3"/>
          <p:cNvSpPr txBox="1">
            <a:spLocks noChangeArrowheads="1"/>
          </p:cNvSpPr>
          <p:nvPr/>
        </p:nvSpPr>
        <p:spPr bwMode="auto">
          <a:xfrm>
            <a:off x="4355976" y="6021288"/>
            <a:ext cx="300050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rgbClr val="09366D"/>
                </a:solidFill>
                <a:latin typeface="Arial" charset="0"/>
                <a:ea typeface="ＭＳ Ｐゴシック" charset="0"/>
                <a:cs typeface="ＭＳ Ｐゴシック" charset="0"/>
              </a:defRPr>
            </a:lvl1pPr>
            <a:lvl2pPr>
              <a:defRPr sz="2800">
                <a:solidFill>
                  <a:srgbClr val="09366D"/>
                </a:solidFill>
                <a:latin typeface="Arial" charset="0"/>
                <a:ea typeface="ＭＳ Ｐゴシック" charset="0"/>
              </a:defRPr>
            </a:lvl2pPr>
            <a:lvl3pPr>
              <a:defRPr sz="2400">
                <a:solidFill>
                  <a:srgbClr val="09366D"/>
                </a:solidFill>
                <a:latin typeface="Arial" charset="0"/>
                <a:ea typeface="ＭＳ Ｐゴシック" charset="0"/>
              </a:defRPr>
            </a:lvl3pPr>
            <a:lvl4pPr>
              <a:defRPr sz="2000">
                <a:solidFill>
                  <a:srgbClr val="09366D"/>
                </a:solidFill>
                <a:latin typeface="Arial" charset="0"/>
                <a:ea typeface="ＭＳ Ｐゴシック" charset="0"/>
              </a:defRPr>
            </a:lvl4pPr>
            <a:lvl5pPr>
              <a:defRPr sz="2000">
                <a:solidFill>
                  <a:srgbClr val="09366D"/>
                </a:solidFill>
                <a:latin typeface="Arial" charset="0"/>
                <a:ea typeface="ＭＳ Ｐゴシック" charset="0"/>
              </a:defRPr>
            </a:lvl5pPr>
            <a:lvl6pPr eaLnBrk="0" hangingPunct="0">
              <a:defRPr sz="2000">
                <a:solidFill>
                  <a:srgbClr val="09366D"/>
                </a:solidFill>
                <a:latin typeface="Arial" charset="0"/>
                <a:ea typeface="ＭＳ Ｐゴシック" charset="0"/>
              </a:defRPr>
            </a:lvl6pPr>
            <a:lvl7pPr eaLnBrk="0" hangingPunct="0">
              <a:defRPr sz="2000">
                <a:solidFill>
                  <a:srgbClr val="09366D"/>
                </a:solidFill>
                <a:latin typeface="Arial" charset="0"/>
                <a:ea typeface="ＭＳ Ｐゴシック" charset="0"/>
              </a:defRPr>
            </a:lvl7pPr>
            <a:lvl8pPr eaLnBrk="0" hangingPunct="0">
              <a:defRPr sz="2000">
                <a:solidFill>
                  <a:srgbClr val="09366D"/>
                </a:solidFill>
                <a:latin typeface="Arial" charset="0"/>
                <a:ea typeface="ＭＳ Ｐゴシック" charset="0"/>
              </a:defRPr>
            </a:lvl8pPr>
            <a:lvl9pPr eaLnBrk="0" hangingPunct="0">
              <a:defRPr sz="2000">
                <a:solidFill>
                  <a:srgbClr val="09366D"/>
                </a:solidFill>
                <a:latin typeface="Arial" charset="0"/>
                <a:ea typeface="ＭＳ Ｐゴシック" charset="0"/>
              </a:defRPr>
            </a:lvl9pPr>
          </a:lstStyle>
          <a:p>
            <a:r>
              <a:rPr lang="en-GB" sz="1200" i="1" dirty="0">
                <a:solidFill>
                  <a:schemeClr val="tx1"/>
                </a:solidFill>
                <a:latin typeface="Calibri" charset="0"/>
              </a:rPr>
              <a:t>Tomaszewski M et al. Heart 2014;100:855-61</a:t>
            </a:r>
          </a:p>
        </p:txBody>
      </p:sp>
      <p:sp>
        <p:nvSpPr>
          <p:cNvPr id="3" name="TextBox 2"/>
          <p:cNvSpPr txBox="1">
            <a:spLocks noChangeArrowheads="1"/>
          </p:cNvSpPr>
          <p:nvPr/>
        </p:nvSpPr>
        <p:spPr bwMode="auto">
          <a:xfrm>
            <a:off x="554962" y="350480"/>
            <a:ext cx="8165250" cy="41549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square">
            <a:spAutoFit/>
          </a:bodyPr>
          <a:lstStyle/>
          <a:p>
            <a:pPr algn="ctr">
              <a:defRPr/>
            </a:pPr>
            <a:r>
              <a:rPr lang="en-GB" sz="2100" dirty="0">
                <a:ln>
                  <a:solidFill>
                    <a:schemeClr val="bg1"/>
                  </a:solidFill>
                </a:ln>
                <a:solidFill>
                  <a:schemeClr val="bg1"/>
                </a:solidFill>
                <a:latin typeface="Arial" panose="020B0604020202020204" pitchFamily="34" charset="0"/>
                <a:cs typeface="Arial" panose="020B0604020202020204" pitchFamily="34" charset="0"/>
              </a:rPr>
              <a:t>Patients may not take their tablets!</a:t>
            </a:r>
          </a:p>
        </p:txBody>
      </p:sp>
      <p:grpSp>
        <p:nvGrpSpPr>
          <p:cNvPr id="5" name="Group 4">
            <a:extLst>
              <a:ext uri="{FF2B5EF4-FFF2-40B4-BE49-F238E27FC236}">
                <a16:creationId xmlns:a16="http://schemas.microsoft.com/office/drawing/2014/main" id="{21347079-A445-304F-984B-393BEED1ED6A}"/>
              </a:ext>
            </a:extLst>
          </p:cNvPr>
          <p:cNvGrpSpPr/>
          <p:nvPr/>
        </p:nvGrpSpPr>
        <p:grpSpPr>
          <a:xfrm>
            <a:off x="489375" y="1479298"/>
            <a:ext cx="8165249" cy="3477877"/>
            <a:chOff x="575531" y="793353"/>
            <a:chExt cx="7992938" cy="4848088"/>
          </a:xfrm>
        </p:grpSpPr>
        <p:pic>
          <p:nvPicPr>
            <p:cNvPr id="6041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75531" y="793353"/>
              <a:ext cx="7992938" cy="4848088"/>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4139952" y="3789040"/>
              <a:ext cx="720080" cy="15121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6" name="Rectangle 5">
            <a:extLst>
              <a:ext uri="{FF2B5EF4-FFF2-40B4-BE49-F238E27FC236}">
                <a16:creationId xmlns:a16="http://schemas.microsoft.com/office/drawing/2014/main" id="{8B973541-663E-7346-86F1-740A3A2F1D06}"/>
              </a:ext>
            </a:extLst>
          </p:cNvPr>
          <p:cNvSpPr/>
          <p:nvPr/>
        </p:nvSpPr>
        <p:spPr>
          <a:xfrm>
            <a:off x="489375" y="5240202"/>
            <a:ext cx="7218802" cy="276999"/>
          </a:xfrm>
          <a:prstGeom prst="rect">
            <a:avLst/>
          </a:prstGeom>
        </p:spPr>
        <p:txBody>
          <a:bodyPr wrap="square">
            <a:spAutoFit/>
          </a:bodyPr>
          <a:lstStyle/>
          <a:p>
            <a:pPr>
              <a:spcAft>
                <a:spcPts val="900"/>
              </a:spcAft>
              <a:defRPr/>
            </a:pPr>
            <a:r>
              <a:rPr lang="en-GB" altLang="en-US" sz="1200" dirty="0">
                <a:solidFill>
                  <a:schemeClr val="dk1"/>
                </a:solidFill>
                <a:latin typeface="Arial" panose="020B0604020202020204" pitchFamily="34" charset="0"/>
                <a:cs typeface="Arial" panose="020B0604020202020204" pitchFamily="34" charset="0"/>
              </a:rPr>
              <a:t>Urine analysis by high-performance liquid chromatography-tandem mass spectrometry (HPLC-MS/MS)</a:t>
            </a:r>
          </a:p>
        </p:txBody>
      </p:sp>
    </p:spTree>
    <p:extLst>
      <p:ext uri="{BB962C8B-B14F-4D97-AF65-F5344CB8AC3E}">
        <p14:creationId xmlns:p14="http://schemas.microsoft.com/office/powerpoint/2010/main" val="5203790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
          <p:cNvSpPr txBox="1">
            <a:spLocks noChangeArrowheads="1"/>
          </p:cNvSpPr>
          <p:nvPr/>
        </p:nvSpPr>
        <p:spPr bwMode="auto">
          <a:xfrm>
            <a:off x="4396091" y="6014047"/>
            <a:ext cx="300050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rgbClr val="09366D"/>
                </a:solidFill>
                <a:latin typeface="Arial" charset="0"/>
                <a:ea typeface="ＭＳ Ｐゴシック" charset="0"/>
                <a:cs typeface="ＭＳ Ｐゴシック" charset="0"/>
              </a:defRPr>
            </a:lvl1pPr>
            <a:lvl2pPr>
              <a:defRPr sz="2800">
                <a:solidFill>
                  <a:srgbClr val="09366D"/>
                </a:solidFill>
                <a:latin typeface="Arial" charset="0"/>
                <a:ea typeface="ＭＳ Ｐゴシック" charset="0"/>
              </a:defRPr>
            </a:lvl2pPr>
            <a:lvl3pPr>
              <a:defRPr sz="2400">
                <a:solidFill>
                  <a:srgbClr val="09366D"/>
                </a:solidFill>
                <a:latin typeface="Arial" charset="0"/>
                <a:ea typeface="ＭＳ Ｐゴシック" charset="0"/>
              </a:defRPr>
            </a:lvl3pPr>
            <a:lvl4pPr>
              <a:defRPr sz="2000">
                <a:solidFill>
                  <a:srgbClr val="09366D"/>
                </a:solidFill>
                <a:latin typeface="Arial" charset="0"/>
                <a:ea typeface="ＭＳ Ｐゴシック" charset="0"/>
              </a:defRPr>
            </a:lvl4pPr>
            <a:lvl5pPr>
              <a:defRPr sz="2000">
                <a:solidFill>
                  <a:srgbClr val="09366D"/>
                </a:solidFill>
                <a:latin typeface="Arial" charset="0"/>
                <a:ea typeface="ＭＳ Ｐゴシック" charset="0"/>
              </a:defRPr>
            </a:lvl5pPr>
            <a:lvl6pPr eaLnBrk="0" hangingPunct="0">
              <a:defRPr sz="2000">
                <a:solidFill>
                  <a:srgbClr val="09366D"/>
                </a:solidFill>
                <a:latin typeface="Arial" charset="0"/>
                <a:ea typeface="ＭＳ Ｐゴシック" charset="0"/>
              </a:defRPr>
            </a:lvl6pPr>
            <a:lvl7pPr eaLnBrk="0" hangingPunct="0">
              <a:defRPr sz="2000">
                <a:solidFill>
                  <a:srgbClr val="09366D"/>
                </a:solidFill>
                <a:latin typeface="Arial" charset="0"/>
                <a:ea typeface="ＭＳ Ｐゴシック" charset="0"/>
              </a:defRPr>
            </a:lvl7pPr>
            <a:lvl8pPr eaLnBrk="0" hangingPunct="0">
              <a:defRPr sz="2000">
                <a:solidFill>
                  <a:srgbClr val="09366D"/>
                </a:solidFill>
                <a:latin typeface="Arial" charset="0"/>
                <a:ea typeface="ＭＳ Ｐゴシック" charset="0"/>
              </a:defRPr>
            </a:lvl8pPr>
            <a:lvl9pPr eaLnBrk="0" hangingPunct="0">
              <a:defRPr sz="2000">
                <a:solidFill>
                  <a:srgbClr val="09366D"/>
                </a:solidFill>
                <a:latin typeface="Arial" charset="0"/>
                <a:ea typeface="ＭＳ Ｐゴシック" charset="0"/>
              </a:defRPr>
            </a:lvl9pPr>
          </a:lstStyle>
          <a:p>
            <a:r>
              <a:rPr lang="en-GB" sz="1200" i="1" dirty="0">
                <a:solidFill>
                  <a:schemeClr val="tx1"/>
                </a:solidFill>
                <a:latin typeface="Calibri" charset="0"/>
              </a:rPr>
              <a:t>Tomaszewski M et al. Heart 2014;100:855-61</a:t>
            </a:r>
          </a:p>
        </p:txBody>
      </p:sp>
      <p:pic>
        <p:nvPicPr>
          <p:cNvPr id="6246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85759" y="1714656"/>
            <a:ext cx="8020666" cy="3024335"/>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a:spLocks noChangeArrowheads="1"/>
          </p:cNvSpPr>
          <p:nvPr/>
        </p:nvSpPr>
        <p:spPr bwMode="auto">
          <a:xfrm>
            <a:off x="385759" y="566954"/>
            <a:ext cx="8020665" cy="41549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square">
            <a:spAutoFit/>
          </a:bodyPr>
          <a:lstStyle/>
          <a:p>
            <a:pPr algn="ctr">
              <a:defRPr/>
            </a:pPr>
            <a:r>
              <a:rPr lang="en-GB" sz="2100" dirty="0">
                <a:ln>
                  <a:solidFill>
                    <a:schemeClr val="bg1"/>
                  </a:solidFill>
                </a:ln>
                <a:solidFill>
                  <a:schemeClr val="bg1"/>
                </a:solidFill>
                <a:latin typeface="Arial" panose="020B0604020202020204" pitchFamily="34" charset="0"/>
                <a:cs typeface="Arial" panose="020B0604020202020204" pitchFamily="34" charset="0"/>
              </a:rPr>
              <a:t>Non-adherence is associated with uncontrolled BP ! </a:t>
            </a:r>
          </a:p>
        </p:txBody>
      </p:sp>
      <p:sp>
        <p:nvSpPr>
          <p:cNvPr id="3" name="Oval 2"/>
          <p:cNvSpPr/>
          <p:nvPr/>
        </p:nvSpPr>
        <p:spPr>
          <a:xfrm>
            <a:off x="1655676" y="2420888"/>
            <a:ext cx="39604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Rectangle 8">
            <a:extLst>
              <a:ext uri="{FF2B5EF4-FFF2-40B4-BE49-F238E27FC236}">
                <a16:creationId xmlns:a16="http://schemas.microsoft.com/office/drawing/2014/main" id="{95A31916-223D-DB48-8521-1152BD8A92CA}"/>
              </a:ext>
            </a:extLst>
          </p:cNvPr>
          <p:cNvSpPr/>
          <p:nvPr/>
        </p:nvSpPr>
        <p:spPr>
          <a:xfrm>
            <a:off x="385758" y="5052935"/>
            <a:ext cx="8020665" cy="276999"/>
          </a:xfrm>
          <a:prstGeom prst="rect">
            <a:avLst/>
          </a:prstGeom>
        </p:spPr>
        <p:txBody>
          <a:bodyPr wrap="square">
            <a:spAutoFit/>
          </a:bodyPr>
          <a:lstStyle/>
          <a:p>
            <a:pPr>
              <a:spcAft>
                <a:spcPts val="900"/>
              </a:spcAft>
              <a:defRPr/>
            </a:pPr>
            <a:r>
              <a:rPr lang="en-GB" altLang="en-US" sz="1200" dirty="0">
                <a:solidFill>
                  <a:schemeClr val="dk1"/>
                </a:solidFill>
                <a:latin typeface="Arial" panose="020B0604020202020204" pitchFamily="34" charset="0"/>
                <a:cs typeface="Arial" panose="020B0604020202020204" pitchFamily="34" charset="0"/>
              </a:rPr>
              <a:t>Urine analysis by high-performance liquid chromatography-tandem mass spectrometry (HPLC-MS/MS)</a:t>
            </a:r>
          </a:p>
        </p:txBody>
      </p:sp>
      <p:sp>
        <p:nvSpPr>
          <p:cNvPr id="5" name="Oval 4">
            <a:extLst>
              <a:ext uri="{FF2B5EF4-FFF2-40B4-BE49-F238E27FC236}">
                <a16:creationId xmlns:a16="http://schemas.microsoft.com/office/drawing/2014/main" id="{AAD408CF-1666-F205-4A08-A7BA98C21234}"/>
              </a:ext>
            </a:extLst>
          </p:cNvPr>
          <p:cNvSpPr/>
          <p:nvPr/>
        </p:nvSpPr>
        <p:spPr>
          <a:xfrm>
            <a:off x="2447764" y="2420888"/>
            <a:ext cx="39604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Oval 7">
            <a:extLst>
              <a:ext uri="{FF2B5EF4-FFF2-40B4-BE49-F238E27FC236}">
                <a16:creationId xmlns:a16="http://schemas.microsoft.com/office/drawing/2014/main" id="{3D177450-17C6-72C4-5A60-7E9C9177E5CB}"/>
              </a:ext>
            </a:extLst>
          </p:cNvPr>
          <p:cNvSpPr/>
          <p:nvPr/>
        </p:nvSpPr>
        <p:spPr>
          <a:xfrm>
            <a:off x="3671900" y="2420888"/>
            <a:ext cx="39604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7809003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6976E87-5D69-8E44-A87C-580CCDF99655}"/>
              </a:ext>
            </a:extLst>
          </p:cNvPr>
          <p:cNvSpPr txBox="1"/>
          <p:nvPr/>
        </p:nvSpPr>
        <p:spPr>
          <a:xfrm>
            <a:off x="394657" y="485021"/>
            <a:ext cx="8414349" cy="5078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2700" b="1" dirty="0">
                <a:latin typeface="Arial" panose="020B0604020202020204" pitchFamily="34" charset="0"/>
                <a:cs typeface="Arial" panose="020B0604020202020204" pitchFamily="34" charset="0"/>
              </a:rPr>
              <a:t>What is clinical and therapeutic inertia?</a:t>
            </a:r>
          </a:p>
        </p:txBody>
      </p:sp>
      <p:sp>
        <p:nvSpPr>
          <p:cNvPr id="4" name="TextBox 3">
            <a:extLst>
              <a:ext uri="{FF2B5EF4-FFF2-40B4-BE49-F238E27FC236}">
                <a16:creationId xmlns:a16="http://schemas.microsoft.com/office/drawing/2014/main" id="{A4205D55-4743-474D-B72B-7D0983B3109F}"/>
              </a:ext>
            </a:extLst>
          </p:cNvPr>
          <p:cNvSpPr txBox="1"/>
          <p:nvPr/>
        </p:nvSpPr>
        <p:spPr>
          <a:xfrm>
            <a:off x="4211960" y="6005346"/>
            <a:ext cx="2901756" cy="507831"/>
          </a:xfrm>
          <a:prstGeom prst="rect">
            <a:avLst/>
          </a:prstGeom>
          <a:noFill/>
        </p:spPr>
        <p:txBody>
          <a:bodyPr wrap="none" rtlCol="0">
            <a:spAutoFit/>
          </a:bodyPr>
          <a:lstStyle/>
          <a:p>
            <a:r>
              <a:rPr lang="en-US" sz="900" baseline="30000" dirty="0">
                <a:latin typeface="Arial" panose="020B0604020202020204" pitchFamily="34" charset="0"/>
                <a:cs typeface="Arial" panose="020B0604020202020204" pitchFamily="34" charset="0"/>
              </a:rPr>
              <a:t>1</a:t>
            </a:r>
            <a:r>
              <a:rPr lang="en-US" sz="900" dirty="0">
                <a:latin typeface="Arial" panose="020B0604020202020204" pitchFamily="34" charset="0"/>
                <a:cs typeface="Arial" panose="020B0604020202020204" pitchFamily="34" charset="0"/>
              </a:rPr>
              <a:t>Phillips LS, et al. </a:t>
            </a:r>
            <a:r>
              <a:rPr lang="en-US" sz="900" i="1" dirty="0">
                <a:latin typeface="Arial" panose="020B0604020202020204" pitchFamily="34" charset="0"/>
                <a:cs typeface="Arial" panose="020B0604020202020204" pitchFamily="34" charset="0"/>
              </a:rPr>
              <a:t>Ann Intern Med </a:t>
            </a:r>
            <a:r>
              <a:rPr lang="en-US" sz="900" dirty="0">
                <a:latin typeface="Arial" panose="020B0604020202020204" pitchFamily="34" charset="0"/>
                <a:cs typeface="Arial" panose="020B0604020202020204" pitchFamily="34" charset="0"/>
              </a:rPr>
              <a:t>2001; 135: 825-34.</a:t>
            </a:r>
          </a:p>
          <a:p>
            <a:r>
              <a:rPr lang="en-US" sz="900" baseline="30000" dirty="0">
                <a:latin typeface="Arial" panose="020B0604020202020204" pitchFamily="34" charset="0"/>
                <a:cs typeface="Arial" panose="020B0604020202020204" pitchFamily="34" charset="0"/>
              </a:rPr>
              <a:t>2</a:t>
            </a:r>
            <a:r>
              <a:rPr lang="en-US" sz="900" dirty="0">
                <a:latin typeface="Arial" panose="020B0604020202020204" pitchFamily="34" charset="0"/>
                <a:cs typeface="Arial" panose="020B0604020202020204" pitchFamily="34" charset="0"/>
              </a:rPr>
              <a:t>Okonofua EC, et al. </a:t>
            </a:r>
            <a:r>
              <a:rPr lang="en-US" sz="900" i="1" dirty="0">
                <a:latin typeface="Arial" panose="020B0604020202020204" pitchFamily="34" charset="0"/>
                <a:cs typeface="Arial" panose="020B0604020202020204" pitchFamily="34" charset="0"/>
              </a:rPr>
              <a:t>Hypertension</a:t>
            </a:r>
            <a:r>
              <a:rPr lang="en-US" sz="900" dirty="0">
                <a:latin typeface="Arial" panose="020B0604020202020204" pitchFamily="34" charset="0"/>
                <a:cs typeface="Arial" panose="020B0604020202020204" pitchFamily="34" charset="0"/>
              </a:rPr>
              <a:t> 2006; 47: 345-51.</a:t>
            </a:r>
          </a:p>
          <a:p>
            <a:r>
              <a:rPr lang="en-US" sz="900" baseline="30000" dirty="0">
                <a:latin typeface="Arial" panose="020B0604020202020204" pitchFamily="34" charset="0"/>
                <a:cs typeface="Arial" panose="020B0604020202020204" pitchFamily="34" charset="0"/>
              </a:rPr>
              <a:t>3</a:t>
            </a:r>
            <a:r>
              <a:rPr lang="en-US" sz="900" dirty="0">
                <a:latin typeface="Arial" panose="020B0604020202020204" pitchFamily="34" charset="0"/>
                <a:cs typeface="Arial" panose="020B0604020202020204" pitchFamily="34" charset="0"/>
              </a:rPr>
              <a:t>Lebeau J-P, et al. </a:t>
            </a:r>
            <a:r>
              <a:rPr lang="en-US" sz="900" i="1" dirty="0">
                <a:latin typeface="Arial" panose="020B0604020202020204" pitchFamily="34" charset="0"/>
                <a:cs typeface="Arial" panose="020B0604020202020204" pitchFamily="34" charset="0"/>
              </a:rPr>
              <a:t>BMC Fam </a:t>
            </a:r>
            <a:r>
              <a:rPr lang="en-US" sz="900" i="1" dirty="0" err="1">
                <a:latin typeface="Arial" panose="020B0604020202020204" pitchFamily="34" charset="0"/>
                <a:cs typeface="Arial" panose="020B0604020202020204" pitchFamily="34" charset="0"/>
              </a:rPr>
              <a:t>Pract</a:t>
            </a:r>
            <a:r>
              <a:rPr lang="en-US" sz="900" i="1"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rPr>
              <a:t>2014; 15: 130.</a:t>
            </a:r>
          </a:p>
        </p:txBody>
      </p:sp>
      <p:pic>
        <p:nvPicPr>
          <p:cNvPr id="5" name="Picture 4">
            <a:extLst>
              <a:ext uri="{FF2B5EF4-FFF2-40B4-BE49-F238E27FC236}">
                <a16:creationId xmlns:a16="http://schemas.microsoft.com/office/drawing/2014/main" id="{FC6D795E-A3EB-734A-964F-9C24A2A4B199}"/>
              </a:ext>
            </a:extLst>
          </p:cNvPr>
          <p:cNvPicPr>
            <a:picLocks noChangeAspect="1"/>
          </p:cNvPicPr>
          <p:nvPr/>
        </p:nvPicPr>
        <p:blipFill rotWithShape="1">
          <a:blip r:embed="rId3"/>
          <a:srcRect l="13326" t="11863" r="16711" b="13994"/>
          <a:stretch/>
        </p:blipFill>
        <p:spPr>
          <a:xfrm>
            <a:off x="394657" y="1060652"/>
            <a:ext cx="2538282" cy="1658198"/>
          </a:xfrm>
          <a:prstGeom prst="rect">
            <a:avLst/>
          </a:prstGeom>
        </p:spPr>
      </p:pic>
      <p:sp>
        <p:nvSpPr>
          <p:cNvPr id="3" name="TextBox 2">
            <a:extLst>
              <a:ext uri="{FF2B5EF4-FFF2-40B4-BE49-F238E27FC236}">
                <a16:creationId xmlns:a16="http://schemas.microsoft.com/office/drawing/2014/main" id="{A7A24F88-8EAB-CF40-B560-7996B8A7BC26}"/>
              </a:ext>
            </a:extLst>
          </p:cNvPr>
          <p:cNvSpPr txBox="1"/>
          <p:nvPr/>
        </p:nvSpPr>
        <p:spPr>
          <a:xfrm>
            <a:off x="1403648" y="2348880"/>
            <a:ext cx="7405358" cy="3118803"/>
          </a:xfrm>
          <a:prstGeom prst="rect">
            <a:avLst/>
          </a:prstGeom>
          <a:noFill/>
        </p:spPr>
        <p:txBody>
          <a:bodyPr wrap="square" rtlCol="0">
            <a:spAutoFit/>
          </a:bodyPr>
          <a:lstStyle/>
          <a:p>
            <a:pPr marL="257175" indent="-257175" algn="just">
              <a:spcBef>
                <a:spcPts val="450"/>
              </a:spcBef>
              <a:spcAft>
                <a:spcPts val="450"/>
              </a:spcAft>
              <a:buFont typeface="Courier New" panose="02070309020205020404" pitchFamily="49" charset="0"/>
              <a:buChar char="o"/>
            </a:pPr>
            <a:r>
              <a:rPr lang="en-US" sz="2000" u="sng" dirty="0">
                <a:latin typeface="Arial" panose="020B0604020202020204" pitchFamily="34" charset="0"/>
                <a:cs typeface="Arial" panose="020B0604020202020204" pitchFamily="34" charset="0"/>
              </a:rPr>
              <a:t>Clinical inertia</a:t>
            </a:r>
            <a:r>
              <a:rPr lang="en-US" sz="2000"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Failure of health-care providers to initiate or intensify therapy when indicated (therapeutic goals are not reached) and recognition of problem, but failure to act.</a:t>
            </a:r>
            <a:r>
              <a:rPr lang="en-US" sz="2000" baseline="30000" dirty="0">
                <a:latin typeface="Arial" panose="020B0604020202020204" pitchFamily="34" charset="0"/>
                <a:cs typeface="Arial" panose="020B0604020202020204" pitchFamily="34" charset="0"/>
              </a:rPr>
              <a:t>1</a:t>
            </a:r>
          </a:p>
          <a:p>
            <a:pPr marL="257175" indent="-257175" algn="just">
              <a:spcBef>
                <a:spcPts val="450"/>
              </a:spcBef>
              <a:spcAft>
                <a:spcPts val="450"/>
              </a:spcAft>
              <a:buFont typeface="Courier New" panose="02070309020205020404" pitchFamily="49" charset="0"/>
              <a:buChar char="o"/>
            </a:pPr>
            <a:r>
              <a:rPr lang="en-US" sz="2000" u="sng" dirty="0">
                <a:latin typeface="Arial" panose="020B0604020202020204" pitchFamily="34" charset="0"/>
                <a:cs typeface="Arial" panose="020B0604020202020204" pitchFamily="34" charset="0"/>
              </a:rPr>
              <a:t>Therapeutic inertia</a:t>
            </a:r>
            <a:r>
              <a:rPr lang="en-US" sz="2000"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Failure of providers to begin new medications when an abnormal clinical parameter is recorded</a:t>
            </a:r>
            <a:r>
              <a:rPr lang="en-US" sz="2000" dirty="0">
                <a:latin typeface="Arial" panose="020B0604020202020204" pitchFamily="34" charset="0"/>
                <a:cs typeface="Arial" panose="020B0604020202020204" pitchFamily="34" charset="0"/>
              </a:rPr>
              <a:t>.</a:t>
            </a:r>
            <a:r>
              <a:rPr lang="en-US" sz="2000" baseline="30000" dirty="0">
                <a:latin typeface="Arial" panose="020B0604020202020204" pitchFamily="34" charset="0"/>
                <a:cs typeface="Arial" panose="020B0604020202020204" pitchFamily="34" charset="0"/>
              </a:rPr>
              <a:t>2</a:t>
            </a:r>
            <a:endParaRPr lang="en-US" sz="2000" dirty="0">
              <a:latin typeface="Arial" panose="020B0604020202020204" pitchFamily="34" charset="0"/>
              <a:cs typeface="Arial" panose="020B0604020202020204" pitchFamily="34" charset="0"/>
            </a:endParaRPr>
          </a:p>
          <a:p>
            <a:pPr marL="257175" indent="-257175" algn="just">
              <a:spcBef>
                <a:spcPts val="450"/>
              </a:spcBef>
              <a:spcAft>
                <a:spcPts val="450"/>
              </a:spcAft>
              <a:buFont typeface="Courier New" panose="02070309020205020404" pitchFamily="49" charset="0"/>
              <a:buChar char="o"/>
            </a:pPr>
            <a:r>
              <a:rPr lang="en-US" sz="2000" u="sng" dirty="0">
                <a:latin typeface="Arial" panose="020B0604020202020204" pitchFamily="34" charset="0"/>
                <a:cs typeface="Arial" panose="020B0604020202020204" pitchFamily="34" charset="0"/>
              </a:rPr>
              <a:t>Other terms</a:t>
            </a:r>
            <a:r>
              <a:rPr lang="en-US" sz="2000" dirty="0">
                <a:latin typeface="Arial" panose="020B0604020202020204" pitchFamily="34" charset="0"/>
                <a:cs typeface="Arial" panose="020B0604020202020204" pitchFamily="34" charset="0"/>
              </a:rPr>
              <a:t>. Patient’s inertia, Health Authorities inertia, Physician inertia, Clinical Myopia, Therapeutic momentum, Diagnostic inertia, […]</a:t>
            </a:r>
            <a:r>
              <a:rPr lang="en-US" sz="2000" baseline="30000" dirty="0">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20438434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7CB8421-E891-1A43-A3D9-2C28EAD66A2C}"/>
              </a:ext>
            </a:extLst>
          </p:cNvPr>
          <p:cNvGrpSpPr/>
          <p:nvPr/>
        </p:nvGrpSpPr>
        <p:grpSpPr>
          <a:xfrm>
            <a:off x="364825" y="1124744"/>
            <a:ext cx="8397829" cy="4368767"/>
            <a:chOff x="4241710" y="1556792"/>
            <a:chExt cx="7504551" cy="4215614"/>
          </a:xfrm>
        </p:grpSpPr>
        <p:pic>
          <p:nvPicPr>
            <p:cNvPr id="4" name="Picture 3" descr="A picture containing chart&#10;&#10;Description automatically generated">
              <a:extLst>
                <a:ext uri="{FF2B5EF4-FFF2-40B4-BE49-F238E27FC236}">
                  <a16:creationId xmlns:a16="http://schemas.microsoft.com/office/drawing/2014/main" id="{27190D2E-5F8F-BF45-9B64-F919BCE220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8248" y="1556792"/>
              <a:ext cx="3418013" cy="3812400"/>
            </a:xfrm>
            <a:prstGeom prst="rect">
              <a:avLst/>
            </a:prstGeom>
          </p:spPr>
        </p:pic>
        <p:pic>
          <p:nvPicPr>
            <p:cNvPr id="5" name="Picture 4" descr="Chart, bar chart&#10;&#10;Description automatically generated">
              <a:extLst>
                <a:ext uri="{FF2B5EF4-FFF2-40B4-BE49-F238E27FC236}">
                  <a16:creationId xmlns:a16="http://schemas.microsoft.com/office/drawing/2014/main" id="{F81B3214-979A-E04C-BD1B-8C6F9F0443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1710" y="1836594"/>
              <a:ext cx="3986597" cy="3935812"/>
            </a:xfrm>
            <a:prstGeom prst="rect">
              <a:avLst/>
            </a:prstGeom>
          </p:spPr>
        </p:pic>
      </p:grpSp>
      <p:sp>
        <p:nvSpPr>
          <p:cNvPr id="6" name="TextBox 5">
            <a:extLst>
              <a:ext uri="{FF2B5EF4-FFF2-40B4-BE49-F238E27FC236}">
                <a16:creationId xmlns:a16="http://schemas.microsoft.com/office/drawing/2014/main" id="{45AEF65D-074B-C344-A93B-12D522CFDC17}"/>
              </a:ext>
            </a:extLst>
          </p:cNvPr>
          <p:cNvSpPr txBox="1"/>
          <p:nvPr/>
        </p:nvSpPr>
        <p:spPr>
          <a:xfrm>
            <a:off x="364825" y="404664"/>
            <a:ext cx="8414349" cy="5078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2700" b="1" dirty="0">
                <a:latin typeface="Arial" panose="020B0604020202020204" pitchFamily="34" charset="0"/>
                <a:cs typeface="Arial" panose="020B0604020202020204" pitchFamily="34" charset="0"/>
              </a:rPr>
              <a:t>Why bother?</a:t>
            </a:r>
          </a:p>
        </p:txBody>
      </p:sp>
      <p:sp>
        <p:nvSpPr>
          <p:cNvPr id="7" name="Rectangle 6">
            <a:extLst>
              <a:ext uri="{FF2B5EF4-FFF2-40B4-BE49-F238E27FC236}">
                <a16:creationId xmlns:a16="http://schemas.microsoft.com/office/drawing/2014/main" id="{DBA8BCD2-EDCB-9683-2A33-076C3D438F08}"/>
              </a:ext>
            </a:extLst>
          </p:cNvPr>
          <p:cNvSpPr/>
          <p:nvPr/>
        </p:nvSpPr>
        <p:spPr>
          <a:xfrm>
            <a:off x="4211960" y="6029746"/>
            <a:ext cx="3197286"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Rea F, et al. </a:t>
            </a:r>
            <a:r>
              <a:rPr lang="en-US" sz="1200" i="1" dirty="0">
                <a:latin typeface="Arial" panose="020B0604020202020204" pitchFamily="34" charset="0"/>
                <a:cs typeface="Arial" panose="020B0604020202020204" pitchFamily="34" charset="0"/>
              </a:rPr>
              <a:t>Hypertension</a:t>
            </a:r>
            <a:r>
              <a:rPr lang="en-US" sz="1200" dirty="0">
                <a:latin typeface="Arial" panose="020B0604020202020204" pitchFamily="34" charset="0"/>
                <a:cs typeface="Arial" panose="020B0604020202020204" pitchFamily="34" charset="0"/>
              </a:rPr>
              <a:t> 2018; 72: 846-53.</a:t>
            </a:r>
          </a:p>
        </p:txBody>
      </p:sp>
    </p:spTree>
    <p:extLst>
      <p:ext uri="{BB962C8B-B14F-4D97-AF65-F5344CB8AC3E}">
        <p14:creationId xmlns:p14="http://schemas.microsoft.com/office/powerpoint/2010/main" val="3139114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D015C-3DF6-6400-5ECD-366C54E2BB12}"/>
              </a:ext>
            </a:extLst>
          </p:cNvPr>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nchor="ctr"/>
          <a:lstStyle/>
          <a:p>
            <a:r>
              <a:rPr lang="en-GB" dirty="0"/>
              <a:t>Consequences of clinical inertia</a:t>
            </a:r>
          </a:p>
        </p:txBody>
      </p:sp>
      <p:graphicFrame>
        <p:nvGraphicFramePr>
          <p:cNvPr id="5" name="Diagram 4">
            <a:extLst>
              <a:ext uri="{FF2B5EF4-FFF2-40B4-BE49-F238E27FC236}">
                <a16:creationId xmlns:a16="http://schemas.microsoft.com/office/drawing/2014/main" id="{C7E3380B-C459-4F85-B12D-3366817E6E76}"/>
              </a:ext>
            </a:extLst>
          </p:cNvPr>
          <p:cNvGraphicFramePr/>
          <p:nvPr>
            <p:extLst>
              <p:ext uri="{D42A27DB-BD31-4B8C-83A1-F6EECF244321}">
                <p14:modId xmlns:p14="http://schemas.microsoft.com/office/powerpoint/2010/main" val="3244957435"/>
              </p:ext>
            </p:extLst>
          </p:nvPr>
        </p:nvGraphicFramePr>
        <p:xfrm>
          <a:off x="457200" y="1772815"/>
          <a:ext cx="4762872" cy="3816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a:extLst>
              <a:ext uri="{FF2B5EF4-FFF2-40B4-BE49-F238E27FC236}">
                <a16:creationId xmlns:a16="http://schemas.microsoft.com/office/drawing/2014/main" id="{F7E504E6-5802-51E7-8C85-3454830AC38F}"/>
              </a:ext>
            </a:extLst>
          </p:cNvPr>
          <p:cNvGraphicFramePr/>
          <p:nvPr>
            <p:extLst>
              <p:ext uri="{D42A27DB-BD31-4B8C-83A1-F6EECF244321}">
                <p14:modId xmlns:p14="http://schemas.microsoft.com/office/powerpoint/2010/main" val="1499219759"/>
              </p:ext>
            </p:extLst>
          </p:nvPr>
        </p:nvGraphicFramePr>
        <p:xfrm>
          <a:off x="5373498" y="1772815"/>
          <a:ext cx="3313302" cy="38164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430179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539750" y="188913"/>
            <a:ext cx="8064500" cy="7080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a:defRPr/>
            </a:pPr>
            <a:r>
              <a:rPr lang="en-GB" sz="4000" dirty="0">
                <a:solidFill>
                  <a:schemeClr val="bg1"/>
                </a:solidFill>
                <a:latin typeface="Calibri" panose="020F0502020204030204" pitchFamily="34" charset="0"/>
                <a:ea typeface="+mn-ea"/>
                <a:cs typeface="+mn-cs"/>
              </a:rPr>
              <a:t>Therapy in resistant hypertension</a:t>
            </a:r>
          </a:p>
        </p:txBody>
      </p:sp>
      <p:sp>
        <p:nvSpPr>
          <p:cNvPr id="2" name="TextBox 1"/>
          <p:cNvSpPr txBox="1">
            <a:spLocks noChangeArrowheads="1"/>
          </p:cNvSpPr>
          <p:nvPr/>
        </p:nvSpPr>
        <p:spPr bwMode="auto">
          <a:xfrm>
            <a:off x="611188" y="1075377"/>
            <a:ext cx="7993062" cy="4585871"/>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50800" dist="38100" dir="2700000" algn="tl" rotWithShape="0">
              <a:srgbClr val="000000">
                <a:alpha val="39999"/>
              </a:srgbClr>
            </a:outerShdw>
          </a:effectLst>
        </p:spPr>
        <p:txBody>
          <a:bodyPr wrap="square">
            <a:spAutoFit/>
          </a:bodyPr>
          <a:lstStyle/>
          <a:p>
            <a:pPr marL="457200" indent="-457200">
              <a:buFontTx/>
              <a:buBlip>
                <a:blip r:embed="rId3"/>
              </a:buBlip>
              <a:defRPr/>
            </a:pPr>
            <a:r>
              <a:rPr lang="en-GB" sz="2800" dirty="0">
                <a:solidFill>
                  <a:schemeClr val="dk1"/>
                </a:solidFill>
                <a:latin typeface="Calibri" panose="020F0502020204030204" pitchFamily="34" charset="0"/>
                <a:ea typeface="+mn-ea"/>
                <a:cs typeface="+mn-cs"/>
              </a:rPr>
              <a:t>Evidence-free zone</a:t>
            </a:r>
            <a:r>
              <a:rPr lang="en-GB" sz="2800" dirty="0">
                <a:solidFill>
                  <a:schemeClr val="dk1"/>
                </a:solidFill>
                <a:latin typeface="Calibri" panose="020F0502020204030204" pitchFamily="34" charset="0"/>
              </a:rPr>
              <a:t> (until recently!)</a:t>
            </a:r>
          </a:p>
          <a:p>
            <a:pPr marL="457200" indent="-457200">
              <a:buBlip>
                <a:blip r:embed="rId3"/>
              </a:buBlip>
              <a:defRPr/>
            </a:pPr>
            <a:r>
              <a:rPr lang="en-GB" sz="2800" dirty="0">
                <a:solidFill>
                  <a:schemeClr val="dk1"/>
                </a:solidFill>
                <a:latin typeface="Calibri" panose="020F0502020204030204" pitchFamily="34" charset="0"/>
              </a:rPr>
              <a:t>Seek specialist advice</a:t>
            </a:r>
            <a:endParaRPr lang="en-GB" sz="2800" dirty="0">
              <a:solidFill>
                <a:schemeClr val="dk1"/>
              </a:solidFill>
              <a:latin typeface="Calibri" panose="020F0502020204030204" pitchFamily="34" charset="0"/>
              <a:ea typeface="+mn-ea"/>
              <a:cs typeface="+mn-cs"/>
            </a:endParaRPr>
          </a:p>
          <a:p>
            <a:pPr marL="457200" indent="-457200">
              <a:buFontTx/>
              <a:buBlip>
                <a:blip r:embed="rId3"/>
              </a:buBlip>
              <a:defRPr/>
            </a:pPr>
            <a:r>
              <a:rPr lang="en-GB" sz="2800" dirty="0">
                <a:solidFill>
                  <a:schemeClr val="dk1"/>
                </a:solidFill>
                <a:latin typeface="Calibri" panose="020F0502020204030204" pitchFamily="34" charset="0"/>
                <a:ea typeface="+mn-ea"/>
                <a:cs typeface="+mn-cs"/>
              </a:rPr>
              <a:t>Considered:</a:t>
            </a:r>
          </a:p>
          <a:p>
            <a:pPr>
              <a:defRPr/>
            </a:pPr>
            <a:r>
              <a:rPr lang="en-GB" sz="2800" dirty="0">
                <a:solidFill>
                  <a:schemeClr val="dk1"/>
                </a:solidFill>
                <a:latin typeface="Calibri" panose="020F0502020204030204" pitchFamily="34" charset="0"/>
                <a:ea typeface="+mn-ea"/>
                <a:cs typeface="+mn-cs"/>
              </a:rPr>
              <a:t>	Alpha-blocker (</a:t>
            </a:r>
            <a:r>
              <a:rPr lang="en-GB" sz="2800" dirty="0" err="1">
                <a:solidFill>
                  <a:schemeClr val="dk1"/>
                </a:solidFill>
                <a:latin typeface="Calibri" panose="020F0502020204030204" pitchFamily="34" charset="0"/>
                <a:ea typeface="+mn-ea"/>
                <a:cs typeface="+mn-cs"/>
              </a:rPr>
              <a:t>doxazosin</a:t>
            </a:r>
            <a:r>
              <a:rPr lang="en-GB" sz="2800" dirty="0">
                <a:solidFill>
                  <a:schemeClr val="dk1"/>
                </a:solidFill>
                <a:latin typeface="Calibri" panose="020F0502020204030204" pitchFamily="34" charset="0"/>
                <a:ea typeface="+mn-ea"/>
                <a:cs typeface="+mn-cs"/>
              </a:rPr>
              <a:t>)</a:t>
            </a:r>
          </a:p>
          <a:p>
            <a:pPr>
              <a:defRPr/>
            </a:pPr>
            <a:r>
              <a:rPr lang="en-GB" sz="2800" dirty="0">
                <a:solidFill>
                  <a:schemeClr val="dk1"/>
                </a:solidFill>
                <a:latin typeface="Calibri" panose="020F0502020204030204" pitchFamily="34" charset="0"/>
                <a:ea typeface="+mn-ea"/>
                <a:cs typeface="+mn-cs"/>
              </a:rPr>
              <a:t>	Further diuretic (spironolactone, </a:t>
            </a:r>
            <a:r>
              <a:rPr lang="en-GB" sz="2800" dirty="0" err="1">
                <a:solidFill>
                  <a:schemeClr val="dk1"/>
                </a:solidFill>
                <a:latin typeface="Calibri" panose="020F0502020204030204" pitchFamily="34" charset="0"/>
                <a:ea typeface="+mn-ea"/>
                <a:cs typeface="+mn-cs"/>
              </a:rPr>
              <a:t>amiloride</a:t>
            </a:r>
            <a:r>
              <a:rPr lang="en-GB" sz="2800" dirty="0">
                <a:solidFill>
                  <a:schemeClr val="dk1"/>
                </a:solidFill>
                <a:latin typeface="Calibri" panose="020F0502020204030204" pitchFamily="34" charset="0"/>
                <a:ea typeface="+mn-ea"/>
                <a:cs typeface="+mn-cs"/>
              </a:rPr>
              <a:t>)</a:t>
            </a:r>
          </a:p>
          <a:p>
            <a:pPr>
              <a:defRPr/>
            </a:pPr>
            <a:r>
              <a:rPr lang="en-GB" sz="2800" dirty="0">
                <a:solidFill>
                  <a:schemeClr val="dk1"/>
                </a:solidFill>
                <a:latin typeface="Calibri" panose="020F0502020204030204" pitchFamily="34" charset="0"/>
                <a:ea typeface="+mn-ea"/>
                <a:cs typeface="+mn-cs"/>
              </a:rPr>
              <a:t>	Beta-blocker (atenolol, bisoprolol, carvedilol)</a:t>
            </a:r>
          </a:p>
          <a:p>
            <a:pPr>
              <a:defRPr/>
            </a:pPr>
            <a:r>
              <a:rPr lang="en-GB" sz="2800" dirty="0">
                <a:solidFill>
                  <a:schemeClr val="dk1"/>
                </a:solidFill>
                <a:latin typeface="Calibri" panose="020F0502020204030204" pitchFamily="34" charset="0"/>
              </a:rPr>
              <a:t>	Invasive procedures (</a:t>
            </a:r>
            <a:r>
              <a:rPr lang="en-GB" sz="2800" u="sng" dirty="0">
                <a:solidFill>
                  <a:schemeClr val="dk1"/>
                </a:solidFill>
                <a:latin typeface="Calibri" panose="020F0502020204030204" pitchFamily="34" charset="0"/>
              </a:rPr>
              <a:t>not for Primary Care!)</a:t>
            </a:r>
            <a:endParaRPr lang="en-GB" sz="2800" u="sng" dirty="0">
              <a:solidFill>
                <a:schemeClr val="dk1"/>
              </a:solidFill>
              <a:latin typeface="Calibri" panose="020F0502020204030204" pitchFamily="34" charset="0"/>
              <a:ea typeface="+mn-ea"/>
              <a:cs typeface="+mn-cs"/>
            </a:endParaRPr>
          </a:p>
          <a:p>
            <a:pPr>
              <a:defRPr/>
            </a:pPr>
            <a:endParaRPr lang="en-GB" sz="2400" dirty="0">
              <a:solidFill>
                <a:schemeClr val="dk1"/>
              </a:solidFill>
              <a:latin typeface="Calibri" panose="020F0502020204030204" pitchFamily="34" charset="0"/>
              <a:ea typeface="+mn-ea"/>
              <a:cs typeface="+mn-cs"/>
            </a:endParaRPr>
          </a:p>
          <a:p>
            <a:pPr>
              <a:defRPr/>
            </a:pPr>
            <a:r>
              <a:rPr lang="en-GB" sz="2400" b="1" dirty="0">
                <a:solidFill>
                  <a:schemeClr val="dk1"/>
                </a:solidFill>
                <a:latin typeface="Calibri" panose="020F0502020204030204" pitchFamily="34" charset="0"/>
              </a:rPr>
              <a:t>Non-effective:</a:t>
            </a:r>
            <a:r>
              <a:rPr lang="en-GB" sz="2400" dirty="0">
                <a:solidFill>
                  <a:schemeClr val="dk1"/>
                </a:solidFill>
                <a:latin typeface="Calibri" panose="020F0502020204030204" pitchFamily="34" charset="0"/>
              </a:rPr>
              <a:t> </a:t>
            </a:r>
            <a:r>
              <a:rPr lang="en-GB" sz="2400" dirty="0" err="1">
                <a:solidFill>
                  <a:schemeClr val="dk1"/>
                </a:solidFill>
                <a:latin typeface="Calibri" panose="020F0502020204030204" pitchFamily="34" charset="0"/>
              </a:rPr>
              <a:t>moxonidine</a:t>
            </a:r>
            <a:r>
              <a:rPr lang="en-GB" sz="2400" dirty="0">
                <a:solidFill>
                  <a:schemeClr val="dk1"/>
                </a:solidFill>
                <a:latin typeface="Calibri" panose="020F0502020204030204" pitchFamily="34" charset="0"/>
              </a:rPr>
              <a:t>; </a:t>
            </a:r>
            <a:r>
              <a:rPr lang="en-GB" sz="2400" dirty="0" err="1">
                <a:solidFill>
                  <a:schemeClr val="dk1"/>
                </a:solidFill>
                <a:latin typeface="Calibri" panose="020F0502020204030204" pitchFamily="34" charset="0"/>
              </a:rPr>
              <a:t>aliskiren</a:t>
            </a:r>
            <a:endParaRPr lang="en-GB" sz="2400" dirty="0">
              <a:solidFill>
                <a:schemeClr val="dk1"/>
              </a:solidFill>
              <a:latin typeface="Calibri" panose="020F0502020204030204" pitchFamily="34" charset="0"/>
              <a:ea typeface="+mn-ea"/>
              <a:cs typeface="+mn-cs"/>
            </a:endParaRPr>
          </a:p>
          <a:p>
            <a:pPr>
              <a:defRPr/>
            </a:pPr>
            <a:r>
              <a:rPr lang="en-GB" sz="2400" b="1" dirty="0">
                <a:solidFill>
                  <a:schemeClr val="dk1"/>
                </a:solidFill>
                <a:latin typeface="Calibri" panose="020F0502020204030204" pitchFamily="34" charset="0"/>
                <a:ea typeface="+mn-ea"/>
                <a:cs typeface="+mn-cs"/>
              </a:rPr>
              <a:t>Obsolete</a:t>
            </a:r>
            <a:r>
              <a:rPr lang="en-GB" sz="2400" dirty="0">
                <a:solidFill>
                  <a:schemeClr val="dk1"/>
                </a:solidFill>
                <a:latin typeface="Calibri" panose="020F0502020204030204" pitchFamily="34" charset="0"/>
                <a:ea typeface="+mn-ea"/>
                <a:cs typeface="+mn-cs"/>
              </a:rPr>
              <a:t>: hydralazine; minoxidil; methyl-</a:t>
            </a:r>
            <a:r>
              <a:rPr lang="en-GB" sz="2400" dirty="0" err="1">
                <a:solidFill>
                  <a:schemeClr val="dk1"/>
                </a:solidFill>
                <a:latin typeface="Calibri" panose="020F0502020204030204" pitchFamily="34" charset="0"/>
                <a:ea typeface="+mn-ea"/>
                <a:cs typeface="+mn-cs"/>
              </a:rPr>
              <a:t>dopa</a:t>
            </a:r>
            <a:r>
              <a:rPr lang="en-GB" sz="2400" dirty="0">
                <a:solidFill>
                  <a:schemeClr val="dk1"/>
                </a:solidFill>
                <a:latin typeface="Calibri" panose="020F0502020204030204" pitchFamily="34" charset="0"/>
                <a:ea typeface="+mn-ea"/>
                <a:cs typeface="+mn-cs"/>
              </a:rPr>
              <a:t>; reserpine; clonidine (</a:t>
            </a:r>
            <a:r>
              <a:rPr lang="en-GB" sz="2400" dirty="0">
                <a:solidFill>
                  <a:schemeClr val="dk1"/>
                </a:solidFill>
                <a:latin typeface="Calibri" panose="020F0502020204030204" pitchFamily="34" charset="0"/>
              </a:rPr>
              <a:t>no evidence of benefits with RCTs)</a:t>
            </a:r>
            <a:endParaRPr lang="en-GB" sz="2400" dirty="0">
              <a:solidFill>
                <a:schemeClr val="dk1"/>
              </a:solidFill>
              <a:latin typeface="Calibri" panose="020F0502020204030204" pitchFamily="34" charset="0"/>
              <a:ea typeface="+mn-ea"/>
              <a:cs typeface="+mn-cs"/>
            </a:endParaRPr>
          </a:p>
        </p:txBody>
      </p:sp>
    </p:spTree>
    <p:extLst>
      <p:ext uri="{BB962C8B-B14F-4D97-AF65-F5344CB8AC3E}">
        <p14:creationId xmlns:p14="http://schemas.microsoft.com/office/powerpoint/2010/main" val="116988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763" y="188640"/>
            <a:ext cx="8578850" cy="720725"/>
          </a:xfrm>
        </p:spPr>
        <p:style>
          <a:lnRef idx="0">
            <a:schemeClr val="accent2"/>
          </a:lnRef>
          <a:fillRef idx="3">
            <a:schemeClr val="accent2"/>
          </a:fillRef>
          <a:effectRef idx="3">
            <a:schemeClr val="accent2"/>
          </a:effectRef>
          <a:fontRef idx="minor">
            <a:schemeClr val="lt1"/>
          </a:fontRef>
        </p:style>
        <p:txBody>
          <a:bodyPr anchor="ctr"/>
          <a:lstStyle/>
          <a:p>
            <a:pPr>
              <a:defRPr/>
            </a:pPr>
            <a:r>
              <a:rPr lang="en-GB" sz="3200" dirty="0">
                <a:solidFill>
                  <a:schemeClr val="bg1"/>
                </a:solidFill>
                <a:latin typeface="Calibri" charset="0"/>
                <a:ea typeface="MS PGothic" charset="0"/>
              </a:rPr>
              <a:t>Definition of hypertension</a:t>
            </a:r>
          </a:p>
        </p:txBody>
      </p:sp>
      <p:sp>
        <p:nvSpPr>
          <p:cNvPr id="7171" name="Content Placeholder 2"/>
          <p:cNvSpPr>
            <a:spLocks noGrp="1"/>
          </p:cNvSpPr>
          <p:nvPr>
            <p:ph idx="1"/>
          </p:nvPr>
        </p:nvSpPr>
        <p:spPr>
          <a:xfrm>
            <a:off x="250825" y="998538"/>
            <a:ext cx="4249738" cy="4705350"/>
          </a:xfrm>
          <a:gradFill rotWithShape="1">
            <a:gsLst>
              <a:gs pos="0">
                <a:srgbClr val="FFFFFF"/>
              </a:gs>
              <a:gs pos="64000">
                <a:srgbClr val="FFFFFF"/>
              </a:gs>
              <a:gs pos="100000">
                <a:srgbClr val="FFFFFF"/>
              </a:gs>
            </a:gsLst>
            <a:lin ang="5400000" scaled="1"/>
          </a:gradFill>
          <a:ln cap="flat">
            <a:solidFill>
              <a:srgbClr val="F9F9F9"/>
            </a:solidFill>
            <a:miter lim="800000"/>
            <a:headEnd/>
            <a:tailEnd/>
          </a:ln>
          <a:effectLst>
            <a:outerShdw blurRad="50800" dist="38100" dir="2700000" algn="tl" rotWithShape="0">
              <a:srgbClr val="000000">
                <a:alpha val="39998"/>
              </a:srgbClr>
            </a:outerShdw>
          </a:effectLst>
        </p:spPr>
        <p:txBody>
          <a:bodyPr/>
          <a:lstStyle/>
          <a:p>
            <a:pPr eaLnBrk="1" hangingPunct="1">
              <a:defRPr/>
            </a:pPr>
            <a:r>
              <a:rPr lang="en-US" sz="1800" b="1" dirty="0">
                <a:solidFill>
                  <a:srgbClr val="000000"/>
                </a:solidFill>
                <a:latin typeface="Calibri" charset="0"/>
                <a:ea typeface="MS PGothic" charset="0"/>
              </a:rPr>
              <a:t>Blood pressure </a:t>
            </a:r>
            <a:r>
              <a:rPr lang="en-US" sz="1800" dirty="0">
                <a:solidFill>
                  <a:srgbClr val="000000"/>
                </a:solidFill>
                <a:latin typeface="Calibri" charset="0"/>
                <a:ea typeface="MS PGothic" charset="0"/>
              </a:rPr>
              <a:t>(BP) normally distributed in the population (bell-shaped curve).</a:t>
            </a:r>
          </a:p>
          <a:p>
            <a:pPr eaLnBrk="1" hangingPunct="1">
              <a:defRPr/>
            </a:pPr>
            <a:r>
              <a:rPr lang="en-US" sz="1800" dirty="0">
                <a:solidFill>
                  <a:srgbClr val="000000"/>
                </a:solidFill>
                <a:latin typeface="Calibri" charset="0"/>
                <a:ea typeface="MS PGothic" charset="0"/>
              </a:rPr>
              <a:t>The higher the BP the greater the risk of CV events (strokes and MI).</a:t>
            </a:r>
          </a:p>
          <a:p>
            <a:pPr eaLnBrk="1" hangingPunct="1">
              <a:defRPr/>
            </a:pPr>
            <a:r>
              <a:rPr lang="en-US" sz="1800" dirty="0">
                <a:solidFill>
                  <a:srgbClr val="000000"/>
                </a:solidFill>
                <a:latin typeface="Calibri" charset="0"/>
                <a:ea typeface="MS PGothic" charset="0"/>
              </a:rPr>
              <a:t>BP lowering causes a reduction in the risk of CV events.</a:t>
            </a:r>
          </a:p>
          <a:p>
            <a:pPr eaLnBrk="1" hangingPunct="1">
              <a:defRPr/>
            </a:pPr>
            <a:r>
              <a:rPr lang="en-US" sz="1800" b="1" dirty="0">
                <a:solidFill>
                  <a:srgbClr val="000000"/>
                </a:solidFill>
                <a:latin typeface="Calibri" charset="0"/>
                <a:ea typeface="MS PGothic" charset="0"/>
              </a:rPr>
              <a:t>Hypertension</a:t>
            </a:r>
            <a:r>
              <a:rPr lang="en-US" sz="1800" dirty="0">
                <a:solidFill>
                  <a:srgbClr val="000000"/>
                </a:solidFill>
                <a:latin typeface="Calibri" charset="0"/>
                <a:ea typeface="MS PGothic" charset="0"/>
              </a:rPr>
              <a:t> …. a blood pressure level above which investigation and treatment do more good than harm </a:t>
            </a:r>
            <a:r>
              <a:rPr lang="en-US" sz="1800" i="1" dirty="0">
                <a:solidFill>
                  <a:srgbClr val="000000"/>
                </a:solidFill>
                <a:latin typeface="Calibri" charset="0"/>
                <a:ea typeface="MS PGothic" charset="0"/>
              </a:rPr>
              <a:t>(G Rose 1971)</a:t>
            </a:r>
          </a:p>
          <a:p>
            <a:pPr eaLnBrk="1" hangingPunct="1">
              <a:defRPr/>
            </a:pPr>
            <a:r>
              <a:rPr lang="en-US" sz="1800" dirty="0">
                <a:solidFill>
                  <a:srgbClr val="000000"/>
                </a:solidFill>
                <a:latin typeface="Calibri" charset="0"/>
                <a:ea typeface="MS PGothic" charset="0"/>
              </a:rPr>
              <a:t>Definition changes with time and between countries.</a:t>
            </a:r>
          </a:p>
          <a:p>
            <a:pPr eaLnBrk="1" hangingPunct="1">
              <a:defRPr/>
            </a:pPr>
            <a:r>
              <a:rPr lang="en-US" sz="1800" dirty="0">
                <a:solidFill>
                  <a:srgbClr val="000000"/>
                </a:solidFill>
                <a:latin typeface="Calibri" charset="0"/>
                <a:ea typeface="MS PGothic" charset="0"/>
              </a:rPr>
              <a:t>Drug v non-drug therapy: ‘high-risk’ v ‘population’ approach</a:t>
            </a:r>
          </a:p>
          <a:p>
            <a:pPr eaLnBrk="1" hangingPunct="1">
              <a:defRPr/>
            </a:pPr>
            <a:endParaRPr lang="en-US" sz="1800" dirty="0">
              <a:solidFill>
                <a:srgbClr val="000000"/>
              </a:solidFill>
              <a:latin typeface="Calibri" charset="0"/>
              <a:ea typeface="MS PGothic" charset="0"/>
            </a:endParaRPr>
          </a:p>
        </p:txBody>
      </p:sp>
      <p:pic>
        <p:nvPicPr>
          <p:cNvPr id="5" name="Picture 2" descr="auto0"/>
          <p:cNvPicPr>
            <a:picLocks noChangeAspect="1" noChangeArrowheads="1"/>
          </p:cNvPicPr>
          <p:nvPr/>
        </p:nvPicPr>
        <p:blipFill>
          <a:blip r:embed="rId3">
            <a:extLst>
              <a:ext uri="{28A0092B-C50C-407E-A947-70E740481C1C}">
                <a14:useLocalDpi xmlns:a14="http://schemas.microsoft.com/office/drawing/2010/main" val="0"/>
              </a:ext>
            </a:extLst>
          </a:blip>
          <a:srcRect l="-111" t="9335" r="50381" b="-188"/>
          <a:stretch>
            <a:fillRect/>
          </a:stretch>
        </p:blipFill>
        <p:spPr bwMode="auto">
          <a:xfrm>
            <a:off x="4643438" y="981075"/>
            <a:ext cx="4321175" cy="4722813"/>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a:extLst>
              <a:ext uri="{FF2B5EF4-FFF2-40B4-BE49-F238E27FC236}">
                <a16:creationId xmlns:a16="http://schemas.microsoft.com/office/drawing/2014/main" id="{1272AAC8-6882-1043-8A31-354EDDDB84D7}"/>
              </a:ext>
            </a:extLst>
          </p:cNvPr>
          <p:cNvPicPr>
            <a:picLocks noChangeAspect="1"/>
          </p:cNvPicPr>
          <p:nvPr/>
        </p:nvPicPr>
        <p:blipFill>
          <a:blip r:embed="rId4">
            <a:extLst>
              <a:ext uri="{28A0092B-C50C-407E-A947-70E740481C1C}">
                <a14:useLocalDpi xmlns:a14="http://schemas.microsoft.com/office/drawing/2010/main" val="0"/>
              </a:ext>
            </a:extLst>
          </a:blip>
          <a:srcRect l="1833" t="14246" r="53493" b="8508"/>
          <a:stretch>
            <a:fillRect/>
          </a:stretch>
        </p:blipFill>
        <p:spPr bwMode="auto">
          <a:xfrm>
            <a:off x="4909943" y="998538"/>
            <a:ext cx="3644025" cy="2564838"/>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a:extLst>
              <a:ext uri="{FF2B5EF4-FFF2-40B4-BE49-F238E27FC236}">
                <a16:creationId xmlns:a16="http://schemas.microsoft.com/office/drawing/2014/main" id="{0EA24E49-9A81-2846-9008-330E568A8994}"/>
              </a:ext>
            </a:extLst>
          </p:cNvPr>
          <p:cNvPicPr>
            <a:picLocks noChangeAspect="1"/>
          </p:cNvPicPr>
          <p:nvPr/>
        </p:nvPicPr>
        <p:blipFill>
          <a:blip r:embed="rId5">
            <a:extLst>
              <a:ext uri="{28A0092B-C50C-407E-A947-70E740481C1C}">
                <a14:useLocalDpi xmlns:a14="http://schemas.microsoft.com/office/drawing/2010/main" val="0"/>
              </a:ext>
            </a:extLst>
          </a:blip>
          <a:srcRect l="14333" t="18642" r="16286" b="15718"/>
          <a:stretch>
            <a:fillRect/>
          </a:stretch>
        </p:blipFill>
        <p:spPr bwMode="auto">
          <a:xfrm>
            <a:off x="4909943" y="3391881"/>
            <a:ext cx="3669033" cy="2254842"/>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504374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AutoShape 1"/>
          <p:cNvSpPr>
            <a:spLocks noChangeArrowheads="1"/>
          </p:cNvSpPr>
          <p:nvPr/>
        </p:nvSpPr>
        <p:spPr bwMode="auto">
          <a:xfrm>
            <a:off x="4129088" y="79375"/>
            <a:ext cx="884237" cy="306388"/>
          </a:xfrm>
          <a:custGeom>
            <a:avLst/>
            <a:gdLst/>
            <a:ahLst/>
            <a:cxnLst>
              <a:cxn ang="0">
                <a:pos x="r" y="vc"/>
              </a:cxn>
              <a:cxn ang="5400000">
                <a:pos x="hc" y="b"/>
              </a:cxn>
              <a:cxn ang="10800000">
                <a:pos x="l" y="vc"/>
              </a:cxn>
              <a:cxn ang="16200000">
                <a:pos x="hc" y="t"/>
              </a:cxn>
            </a:cxnLst>
            <a:rect l="0" t="0" r="r" b="b"/>
            <a:pathLst>
              <a:path w="21600" h="21600">
                <a:moveTo>
                  <a:pt x="0" y="0"/>
                </a:moveTo>
                <a:lnTo>
                  <a:pt x="0" y="21600"/>
                </a:lnTo>
                <a:lnTo>
                  <a:pt x="21600" y="21600"/>
                </a:lnTo>
                <a:lnTo>
                  <a:pt x="2160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723900" algn="l"/>
              </a:tabLst>
              <a:defRPr sz="1400">
                <a:solidFill>
                  <a:srgbClr val="FFFFFF"/>
                </a:solidFill>
                <a:latin typeface="arial" panose="020B0604020202020204" pitchFamily="34" charset="0"/>
                <a:ea typeface="ＭＳ Ｐゴシック" panose="020B0600070205080204" pitchFamily="34" charset="-128"/>
              </a:defRPr>
            </a:lvl1pPr>
            <a:lvl2pPr>
              <a:tabLst>
                <a:tab pos="723900" algn="l"/>
              </a:tabLst>
              <a:defRPr sz="1400">
                <a:solidFill>
                  <a:srgbClr val="FFFFFF"/>
                </a:solidFill>
                <a:latin typeface="arial" panose="020B0604020202020204" pitchFamily="34" charset="0"/>
                <a:ea typeface="ＭＳ Ｐゴシック" panose="020B0600070205080204" pitchFamily="34" charset="-128"/>
              </a:defRPr>
            </a:lvl2pPr>
            <a:lvl3pPr>
              <a:tabLst>
                <a:tab pos="723900" algn="l"/>
              </a:tabLst>
              <a:defRPr sz="1400">
                <a:solidFill>
                  <a:srgbClr val="FFFFFF"/>
                </a:solidFill>
                <a:latin typeface="arial" panose="020B0604020202020204" pitchFamily="34" charset="0"/>
                <a:ea typeface="ＭＳ Ｐゴシック" panose="020B0600070205080204" pitchFamily="34" charset="-128"/>
              </a:defRPr>
            </a:lvl3pPr>
            <a:lvl4pPr>
              <a:tabLst>
                <a:tab pos="723900" algn="l"/>
              </a:tabLst>
              <a:defRPr sz="1400">
                <a:solidFill>
                  <a:srgbClr val="FFFFFF"/>
                </a:solidFill>
                <a:latin typeface="arial" panose="020B0604020202020204" pitchFamily="34" charset="0"/>
                <a:ea typeface="ＭＳ Ｐゴシック" panose="020B0600070205080204" pitchFamily="34" charset="-128"/>
              </a:defRPr>
            </a:lvl4pPr>
            <a:lvl5pPr>
              <a:tabLst>
                <a:tab pos="723900" algn="l"/>
              </a:tabLst>
              <a:defRPr sz="1400">
                <a:solidFill>
                  <a:srgbClr val="FFFFFF"/>
                </a:solidFill>
                <a:latin typeface="arial" panose="020B0604020202020204" pitchFamily="34"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723900" algn="l"/>
              </a:tabLst>
              <a:defRPr sz="1400">
                <a:solidFill>
                  <a:srgbClr val="FFFFFF"/>
                </a:solidFill>
                <a:latin typeface="arial" panose="020B0604020202020204" pitchFamily="34"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723900" algn="l"/>
              </a:tabLst>
              <a:defRPr sz="1400">
                <a:solidFill>
                  <a:srgbClr val="FFFFFF"/>
                </a:solidFill>
                <a:latin typeface="arial" panose="020B0604020202020204" pitchFamily="34"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723900" algn="l"/>
              </a:tabLst>
              <a:defRPr sz="1400">
                <a:solidFill>
                  <a:srgbClr val="FFFFFF"/>
                </a:solidFill>
                <a:latin typeface="arial" panose="020B0604020202020204" pitchFamily="34"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723900" algn="l"/>
              </a:tabLst>
              <a:defRPr sz="1400">
                <a:solidFill>
                  <a:srgbClr val="FFFFFF"/>
                </a:solidFill>
                <a:latin typeface="arial" panose="020B0604020202020204" pitchFamily="34" charset="0"/>
                <a:ea typeface="ＭＳ Ｐゴシック" panose="020B0600070205080204" pitchFamily="34" charset="-128"/>
              </a:defRPr>
            </a:lvl9pPr>
          </a:lstStyle>
          <a:p>
            <a:r>
              <a:rPr lang="en-US" altLang="en-US"/>
              <a:t>Figure 2 </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26456" y="1052736"/>
            <a:ext cx="6350000" cy="47132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itle 1"/>
          <p:cNvSpPr txBox="1">
            <a:spLocks/>
          </p:cNvSpPr>
          <p:nvPr/>
        </p:nvSpPr>
        <p:spPr>
          <a:xfrm>
            <a:off x="457200" y="116632"/>
            <a:ext cx="8229600" cy="778098"/>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GB" dirty="0"/>
              <a:t>PATHWAY 2</a:t>
            </a:r>
          </a:p>
        </p:txBody>
      </p:sp>
      <p:sp>
        <p:nvSpPr>
          <p:cNvPr id="2" name="Rectangle 1"/>
          <p:cNvSpPr/>
          <p:nvPr/>
        </p:nvSpPr>
        <p:spPr>
          <a:xfrm>
            <a:off x="4129088" y="6106725"/>
            <a:ext cx="2887906" cy="276999"/>
          </a:xfrm>
          <a:prstGeom prst="rect">
            <a:avLst/>
          </a:prstGeom>
        </p:spPr>
        <p:txBody>
          <a:bodyPr wrap="none">
            <a:spAutoFit/>
          </a:bodyPr>
          <a:lstStyle/>
          <a:p>
            <a:r>
              <a:rPr lang="en-GB" sz="1200" i="1" dirty="0"/>
              <a:t>Williams B et al. Lancet 2015; 386: 2059-68</a:t>
            </a:r>
            <a:endParaRPr lang="en-GB" sz="1200" i="1" dirty="0">
              <a:solidFill>
                <a:srgbClr val="FF0000"/>
              </a:solidFill>
            </a:endParaRPr>
          </a:p>
        </p:txBody>
      </p:sp>
      <p:sp>
        <p:nvSpPr>
          <p:cNvPr id="3" name="TextBox 2"/>
          <p:cNvSpPr txBox="1"/>
          <p:nvPr/>
        </p:nvSpPr>
        <p:spPr>
          <a:xfrm>
            <a:off x="435572" y="3789040"/>
            <a:ext cx="1806007" cy="1384995"/>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r>
              <a:rPr lang="en-GB" sz="1200" dirty="0"/>
              <a:t>Resistant hypertension</a:t>
            </a:r>
          </a:p>
          <a:p>
            <a:r>
              <a:rPr lang="en-GB" sz="1200" dirty="0"/>
              <a:t>On 3 drugs</a:t>
            </a:r>
          </a:p>
          <a:p>
            <a:r>
              <a:rPr lang="en-GB" sz="1200" dirty="0"/>
              <a:t>BP uncontrolled</a:t>
            </a:r>
          </a:p>
          <a:p>
            <a:r>
              <a:rPr lang="en-GB" sz="1200" dirty="0"/>
              <a:t>18-79 </a:t>
            </a:r>
            <a:r>
              <a:rPr lang="en-GB" sz="1200" dirty="0" err="1"/>
              <a:t>yrs</a:t>
            </a:r>
            <a:endParaRPr lang="en-GB" sz="1200" dirty="0"/>
          </a:p>
          <a:p>
            <a:endParaRPr lang="en-GB" sz="1200" dirty="0"/>
          </a:p>
          <a:p>
            <a:r>
              <a:rPr lang="en-GB" sz="1200" dirty="0"/>
              <a:t>N=335 randomized</a:t>
            </a:r>
          </a:p>
          <a:p>
            <a:r>
              <a:rPr lang="en-GB" sz="1200" dirty="0"/>
              <a:t>N=230 complete all cycles</a:t>
            </a:r>
          </a:p>
        </p:txBody>
      </p:sp>
      <p:pic>
        <p:nvPicPr>
          <p:cNvPr id="8" name="Picture 7">
            <a:extLst>
              <a:ext uri="{FF2B5EF4-FFF2-40B4-BE49-F238E27FC236}">
                <a16:creationId xmlns:a16="http://schemas.microsoft.com/office/drawing/2014/main" id="{77250CFE-57BE-CE49-9AA7-C56438279B3D}"/>
              </a:ext>
            </a:extLst>
          </p:cNvPr>
          <p:cNvPicPr>
            <a:picLocks noChangeAspect="1"/>
          </p:cNvPicPr>
          <p:nvPr/>
        </p:nvPicPr>
        <p:blipFill>
          <a:blip r:embed="rId4"/>
          <a:stretch>
            <a:fillRect/>
          </a:stretch>
        </p:blipFill>
        <p:spPr>
          <a:xfrm>
            <a:off x="323528" y="1196752"/>
            <a:ext cx="1526763" cy="1025271"/>
          </a:xfrm>
          <a:prstGeom prst="rect">
            <a:avLst/>
          </a:prstGeom>
        </p:spPr>
      </p:pic>
    </p:spTree>
    <p:extLst>
      <p:ext uri="{BB962C8B-B14F-4D97-AF65-F5344CB8AC3E}">
        <p14:creationId xmlns:p14="http://schemas.microsoft.com/office/powerpoint/2010/main" val="39325760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39750" y="250538"/>
            <a:ext cx="8064500" cy="58477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a:defRPr/>
            </a:pPr>
            <a:r>
              <a:rPr lang="en-GB" sz="3200" dirty="0">
                <a:solidFill>
                  <a:schemeClr val="bg1"/>
                </a:solidFill>
                <a:latin typeface="Calibri" panose="020F0502020204030204" pitchFamily="34" charset="0"/>
                <a:ea typeface="+mn-ea"/>
                <a:cs typeface="+mn-cs"/>
              </a:rPr>
              <a:t>Hydralazine for essential hypertension?</a:t>
            </a:r>
          </a:p>
        </p:txBody>
      </p:sp>
      <p:sp>
        <p:nvSpPr>
          <p:cNvPr id="4" name="TextBox 3"/>
          <p:cNvSpPr txBox="1"/>
          <p:nvPr/>
        </p:nvSpPr>
        <p:spPr>
          <a:xfrm>
            <a:off x="3766966" y="6079182"/>
            <a:ext cx="3708516" cy="276999"/>
          </a:xfrm>
          <a:prstGeom prst="rect">
            <a:avLst/>
          </a:prstGeom>
          <a:noFill/>
        </p:spPr>
        <p:txBody>
          <a:bodyPr wrap="none" rtlCol="0">
            <a:spAutoFit/>
          </a:bodyPr>
          <a:lstStyle/>
          <a:p>
            <a:r>
              <a:rPr lang="en-GB" sz="1200" i="1" dirty="0" err="1"/>
              <a:t>Kandler</a:t>
            </a:r>
            <a:r>
              <a:rPr lang="en-GB" sz="1200" i="1" dirty="0"/>
              <a:t> MR et al. Cochrane Review 2011; 11: CD004934 </a:t>
            </a:r>
          </a:p>
        </p:txBody>
      </p:sp>
      <p:sp>
        <p:nvSpPr>
          <p:cNvPr id="5" name="Content Placeholder 4"/>
          <p:cNvSpPr>
            <a:spLocks noGrp="1"/>
          </p:cNvSpPr>
          <p:nvPr>
            <p:ph idx="1"/>
          </p:nvPr>
        </p:nvSpPr>
        <p:spPr>
          <a:xfrm>
            <a:off x="551546" y="2601562"/>
            <a:ext cx="8064500" cy="2915670"/>
          </a:xfrm>
        </p:spPr>
        <p:txBody>
          <a:bodyPr/>
          <a:lstStyle/>
          <a:p>
            <a:pPr>
              <a:lnSpc>
                <a:spcPct val="100000"/>
              </a:lnSpc>
            </a:pPr>
            <a:r>
              <a:rPr lang="en-GB" sz="2400" dirty="0"/>
              <a:t>No randomized controlled trials comparing hydralazine to placebo.</a:t>
            </a:r>
          </a:p>
          <a:p>
            <a:pPr>
              <a:lnSpc>
                <a:spcPct val="100000"/>
              </a:lnSpc>
            </a:pPr>
            <a:r>
              <a:rPr lang="en-GB" sz="2400" dirty="0"/>
              <a:t>Uncertain the effects of hydralazine vs placebo on mortality, morbidity, withdrawals due to adverse effects, serious adverse events, systolic and diastolic BP.</a:t>
            </a:r>
          </a:p>
          <a:p>
            <a:pPr>
              <a:lnSpc>
                <a:spcPct val="100000"/>
              </a:lnSpc>
            </a:pPr>
            <a:r>
              <a:rPr lang="en-GB" sz="2400" dirty="0"/>
              <a:t>Effects on BP based on before and after studies, not RCTs.</a:t>
            </a:r>
          </a:p>
          <a:p>
            <a:pPr>
              <a:lnSpc>
                <a:spcPct val="100000"/>
              </a:lnSpc>
            </a:pPr>
            <a:r>
              <a:rPr lang="en-GB" sz="2400" dirty="0"/>
              <a:t>Uncertain effects on clinical outcomes.</a:t>
            </a:r>
          </a:p>
          <a:p>
            <a:endParaRPr lang="en-GB" dirty="0"/>
          </a:p>
        </p:txBody>
      </p:sp>
      <p:grpSp>
        <p:nvGrpSpPr>
          <p:cNvPr id="8" name="Group 7"/>
          <p:cNvGrpSpPr/>
          <p:nvPr/>
        </p:nvGrpSpPr>
        <p:grpSpPr>
          <a:xfrm>
            <a:off x="551546" y="1052994"/>
            <a:ext cx="4243184" cy="1548826"/>
            <a:chOff x="551546" y="1063197"/>
            <a:chExt cx="4243184" cy="1548826"/>
          </a:xfrm>
        </p:grpSpPr>
        <p:pic>
          <p:nvPicPr>
            <p:cNvPr id="2" name="Picture 1"/>
            <p:cNvPicPr>
              <a:picLocks noChangeAspect="1"/>
            </p:cNvPicPr>
            <p:nvPr/>
          </p:nvPicPr>
          <p:blipFill rotWithShape="1">
            <a:blip r:embed="rId3"/>
            <a:srcRect b="66991"/>
            <a:stretch/>
          </p:blipFill>
          <p:spPr>
            <a:xfrm>
              <a:off x="551546" y="1063197"/>
              <a:ext cx="4237884" cy="709619"/>
            </a:xfrm>
            <a:prstGeom prst="rect">
              <a:avLst/>
            </a:prstGeom>
          </p:spPr>
        </p:pic>
        <p:pic>
          <p:nvPicPr>
            <p:cNvPr id="6" name="Picture 5"/>
            <p:cNvPicPr>
              <a:picLocks noChangeAspect="1"/>
            </p:cNvPicPr>
            <p:nvPr/>
          </p:nvPicPr>
          <p:blipFill rotWithShape="1">
            <a:blip r:embed="rId4"/>
            <a:srcRect t="61005"/>
            <a:stretch/>
          </p:blipFill>
          <p:spPr>
            <a:xfrm>
              <a:off x="551546" y="1772816"/>
              <a:ext cx="4243184" cy="839207"/>
            </a:xfrm>
            <a:prstGeom prst="rect">
              <a:avLst/>
            </a:prstGeom>
          </p:spPr>
        </p:pic>
      </p:gr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4248" y="1052994"/>
            <a:ext cx="1342468" cy="1342468"/>
          </a:xfrm>
          <a:prstGeom prst="rect">
            <a:avLst/>
          </a:prstGeom>
        </p:spPr>
      </p:pic>
    </p:spTree>
    <p:extLst>
      <p:ext uri="{BB962C8B-B14F-4D97-AF65-F5344CB8AC3E}">
        <p14:creationId xmlns:p14="http://schemas.microsoft.com/office/powerpoint/2010/main" val="14648737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39750" y="250538"/>
            <a:ext cx="8064500" cy="58477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nchor="ctr">
            <a:spAutoFit/>
          </a:bodyPr>
          <a:lstStyle/>
          <a:p>
            <a:pPr algn="ctr">
              <a:defRPr/>
            </a:pPr>
            <a:r>
              <a:rPr lang="en-GB" sz="3200" dirty="0" err="1">
                <a:solidFill>
                  <a:schemeClr val="bg1"/>
                </a:solidFill>
                <a:latin typeface="Calibri" panose="020F0502020204030204" pitchFamily="34" charset="0"/>
                <a:ea typeface="+mn-ea"/>
                <a:cs typeface="+mn-cs"/>
              </a:rPr>
              <a:t>Moxonidine</a:t>
            </a:r>
            <a:r>
              <a:rPr lang="en-GB" sz="3200" dirty="0">
                <a:solidFill>
                  <a:schemeClr val="bg1"/>
                </a:solidFill>
                <a:latin typeface="Calibri" panose="020F0502020204030204" pitchFamily="34" charset="0"/>
                <a:ea typeface="+mn-ea"/>
                <a:cs typeface="+mn-cs"/>
              </a:rPr>
              <a:t> for essential hypertension?</a:t>
            </a:r>
          </a:p>
        </p:txBody>
      </p:sp>
      <p:sp>
        <p:nvSpPr>
          <p:cNvPr id="5" name="Content Placeholder 4"/>
          <p:cNvSpPr>
            <a:spLocks noGrp="1"/>
          </p:cNvSpPr>
          <p:nvPr>
            <p:ph idx="1"/>
          </p:nvPr>
        </p:nvSpPr>
        <p:spPr>
          <a:xfrm>
            <a:off x="461509" y="908720"/>
            <a:ext cx="6120680" cy="1988698"/>
          </a:xfrm>
        </p:spPr>
        <p:txBody>
          <a:bodyPr/>
          <a:lstStyle/>
          <a:p>
            <a:pPr>
              <a:lnSpc>
                <a:spcPct val="100000"/>
              </a:lnSpc>
            </a:pPr>
            <a:r>
              <a:rPr lang="en-GB" sz="2400" dirty="0"/>
              <a:t>Centrally acting drug similar to clonidine.</a:t>
            </a:r>
          </a:p>
          <a:p>
            <a:pPr algn="just">
              <a:lnSpc>
                <a:spcPct val="100000"/>
              </a:lnSpc>
            </a:pPr>
            <a:r>
              <a:rPr lang="en-GB" sz="2400" dirty="0"/>
              <a:t>Only as add-on therapy to further lower blood pressure if combination therapy with first- and second-line agents is insufficient or unsuitable. However, evidence limited</a:t>
            </a:r>
            <a:r>
              <a:rPr lang="en-GB" sz="2400" baseline="30000" dirty="0"/>
              <a:t>1</a:t>
            </a:r>
            <a:r>
              <a:rPr lang="en-GB" sz="2400" dirty="0"/>
              <a:t>.</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1052994"/>
            <a:ext cx="1342468" cy="1342468"/>
          </a:xfrm>
          <a:prstGeom prst="rect">
            <a:avLst/>
          </a:prstGeom>
        </p:spPr>
      </p:pic>
      <p:sp>
        <p:nvSpPr>
          <p:cNvPr id="7" name="TextBox 6">
            <a:extLst>
              <a:ext uri="{FF2B5EF4-FFF2-40B4-BE49-F238E27FC236}">
                <a16:creationId xmlns:a16="http://schemas.microsoft.com/office/drawing/2014/main" id="{1C96D5D7-8152-3C41-AE36-B09B0F543A6A}"/>
              </a:ext>
            </a:extLst>
          </p:cNvPr>
          <p:cNvSpPr txBox="1"/>
          <p:nvPr/>
        </p:nvSpPr>
        <p:spPr>
          <a:xfrm>
            <a:off x="467544" y="2800545"/>
            <a:ext cx="8136706" cy="3046988"/>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t>Be ware of combination with beta-blockers (rebound hypertension)</a:t>
            </a:r>
          </a:p>
          <a:p>
            <a:pPr marL="342900" indent="-342900" algn="just">
              <a:buFont typeface="Arial" panose="020B0604020202020204" pitchFamily="34" charset="0"/>
              <a:buChar char="•"/>
            </a:pPr>
            <a:r>
              <a:rPr lang="en-GB" sz="2400" dirty="0"/>
              <a:t>The effect on cardiovascular morbidity and mortality has not been tested in clinical trials.</a:t>
            </a:r>
          </a:p>
          <a:p>
            <a:pPr marL="342900" indent="-342900" algn="just">
              <a:buFont typeface="Arial" panose="020B0604020202020204" pitchFamily="34" charset="0"/>
              <a:buChar char="•"/>
            </a:pPr>
            <a:r>
              <a:rPr lang="en-GB" sz="2400" dirty="0"/>
              <a:t>Do not prescribe in heart failure of any grade</a:t>
            </a:r>
            <a:r>
              <a:rPr lang="en-GB" sz="2400" baseline="30000" dirty="0"/>
              <a:t>2</a:t>
            </a:r>
            <a:r>
              <a:rPr lang="en-GB" sz="2400" dirty="0"/>
              <a:t>, bradycardia, arrhythmia, as it has been associated with increased mortality and adverse events.</a:t>
            </a:r>
          </a:p>
          <a:p>
            <a:pPr marL="342900" indent="-342900" algn="just">
              <a:buFont typeface="Arial" panose="020B0604020202020204" pitchFamily="34" charset="0"/>
              <a:buChar char="•"/>
            </a:pPr>
            <a:r>
              <a:rPr lang="en-GB" sz="2400" dirty="0"/>
              <a:t>Reduce the dose in renal impairment.</a:t>
            </a:r>
          </a:p>
        </p:txBody>
      </p:sp>
      <p:sp>
        <p:nvSpPr>
          <p:cNvPr id="10" name="TextBox 9">
            <a:extLst>
              <a:ext uri="{FF2B5EF4-FFF2-40B4-BE49-F238E27FC236}">
                <a16:creationId xmlns:a16="http://schemas.microsoft.com/office/drawing/2014/main" id="{396AE110-DC5B-8B44-BA4C-9E72A498E7BE}"/>
              </a:ext>
            </a:extLst>
          </p:cNvPr>
          <p:cNvSpPr txBox="1"/>
          <p:nvPr/>
        </p:nvSpPr>
        <p:spPr>
          <a:xfrm>
            <a:off x="3766966" y="6079182"/>
            <a:ext cx="3800207" cy="461665"/>
          </a:xfrm>
          <a:prstGeom prst="rect">
            <a:avLst/>
          </a:prstGeom>
          <a:noFill/>
        </p:spPr>
        <p:txBody>
          <a:bodyPr wrap="none" rtlCol="0">
            <a:spAutoFit/>
          </a:bodyPr>
          <a:lstStyle/>
          <a:p>
            <a:r>
              <a:rPr lang="en-GB" sz="1200" i="1" baseline="30000" dirty="0"/>
              <a:t>1</a:t>
            </a:r>
            <a:r>
              <a:rPr lang="en-GB" sz="1200" i="1" dirty="0"/>
              <a:t>Chazova I &amp; Schlaich MP. Int J </a:t>
            </a:r>
            <a:r>
              <a:rPr lang="en-GB" sz="1200" i="1" dirty="0" err="1"/>
              <a:t>Hypert</a:t>
            </a:r>
            <a:r>
              <a:rPr lang="en-GB" sz="1200" i="1" dirty="0"/>
              <a:t> 2013; 2013:541689</a:t>
            </a:r>
          </a:p>
          <a:p>
            <a:r>
              <a:rPr lang="en-GB" sz="1200" i="1" baseline="30000" dirty="0"/>
              <a:t>2</a:t>
            </a:r>
            <a:r>
              <a:rPr lang="en-GB" sz="1200" i="1" dirty="0"/>
              <a:t>Cohn JN, et al. Eur J Heart Fail 2003; 5: 659-67</a:t>
            </a:r>
          </a:p>
        </p:txBody>
      </p:sp>
    </p:spTree>
    <p:extLst>
      <p:ext uri="{BB962C8B-B14F-4D97-AF65-F5344CB8AC3E}">
        <p14:creationId xmlns:p14="http://schemas.microsoft.com/office/powerpoint/2010/main" val="32474279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853B846-A7BF-B1BC-C7A7-BB40E4E7C948}"/>
              </a:ext>
            </a:extLst>
          </p:cNvPr>
          <p:cNvSpPr txBox="1"/>
          <p:nvPr/>
        </p:nvSpPr>
        <p:spPr>
          <a:xfrm>
            <a:off x="287523" y="330579"/>
            <a:ext cx="8280921"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2400" dirty="0"/>
              <a:t>Management of hypertensive crisis: BIHS Position document</a:t>
            </a:r>
          </a:p>
        </p:txBody>
      </p:sp>
      <p:sp>
        <p:nvSpPr>
          <p:cNvPr id="5" name="TextBox 4">
            <a:extLst>
              <a:ext uri="{FF2B5EF4-FFF2-40B4-BE49-F238E27FC236}">
                <a16:creationId xmlns:a16="http://schemas.microsoft.com/office/drawing/2014/main" id="{74C31816-F570-01B5-A7DF-F30C5B976651}"/>
              </a:ext>
            </a:extLst>
          </p:cNvPr>
          <p:cNvSpPr txBox="1"/>
          <p:nvPr/>
        </p:nvSpPr>
        <p:spPr>
          <a:xfrm>
            <a:off x="4427984" y="6021288"/>
            <a:ext cx="3240360" cy="276999"/>
          </a:xfrm>
          <a:prstGeom prst="rect">
            <a:avLst/>
          </a:prstGeom>
          <a:noFill/>
        </p:spPr>
        <p:txBody>
          <a:bodyPr wrap="square">
            <a:spAutoFit/>
          </a:bodyPr>
          <a:lstStyle/>
          <a:p>
            <a:r>
              <a:rPr lang="en-GB" sz="1200" i="1" dirty="0" err="1"/>
              <a:t>Kulkami</a:t>
            </a:r>
            <a:r>
              <a:rPr lang="en-GB" sz="1200" i="1" dirty="0"/>
              <a:t> S et al. J Hum </a:t>
            </a:r>
            <a:r>
              <a:rPr lang="en-GB" sz="1200" i="1" dirty="0" err="1"/>
              <a:t>Hypert</a:t>
            </a:r>
            <a:r>
              <a:rPr lang="en-GB" sz="1200" i="1" dirty="0"/>
              <a:t> 2022; Nov 22 </a:t>
            </a:r>
          </a:p>
        </p:txBody>
      </p:sp>
      <p:graphicFrame>
        <p:nvGraphicFramePr>
          <p:cNvPr id="9" name="Diagram 8">
            <a:extLst>
              <a:ext uri="{FF2B5EF4-FFF2-40B4-BE49-F238E27FC236}">
                <a16:creationId xmlns:a16="http://schemas.microsoft.com/office/drawing/2014/main" id="{00D87C37-9FD9-5877-90B3-618DC87A9128}"/>
              </a:ext>
            </a:extLst>
          </p:cNvPr>
          <p:cNvGraphicFramePr/>
          <p:nvPr>
            <p:extLst>
              <p:ext uri="{D42A27DB-BD31-4B8C-83A1-F6EECF244321}">
                <p14:modId xmlns:p14="http://schemas.microsoft.com/office/powerpoint/2010/main" val="726693992"/>
              </p:ext>
            </p:extLst>
          </p:nvPr>
        </p:nvGraphicFramePr>
        <p:xfrm>
          <a:off x="287523" y="1124744"/>
          <a:ext cx="828092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07910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853B846-A7BF-B1BC-C7A7-BB40E4E7C948}"/>
              </a:ext>
            </a:extLst>
          </p:cNvPr>
          <p:cNvSpPr txBox="1"/>
          <p:nvPr/>
        </p:nvSpPr>
        <p:spPr>
          <a:xfrm>
            <a:off x="287523" y="330579"/>
            <a:ext cx="8280921"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2400" dirty="0"/>
              <a:t>Hypertensive crisis: definitions by the BIHS Position document</a:t>
            </a:r>
          </a:p>
        </p:txBody>
      </p:sp>
      <p:sp>
        <p:nvSpPr>
          <p:cNvPr id="5" name="TextBox 4">
            <a:extLst>
              <a:ext uri="{FF2B5EF4-FFF2-40B4-BE49-F238E27FC236}">
                <a16:creationId xmlns:a16="http://schemas.microsoft.com/office/drawing/2014/main" id="{74C31816-F570-01B5-A7DF-F30C5B976651}"/>
              </a:ext>
            </a:extLst>
          </p:cNvPr>
          <p:cNvSpPr txBox="1"/>
          <p:nvPr/>
        </p:nvSpPr>
        <p:spPr>
          <a:xfrm>
            <a:off x="4427984" y="6021288"/>
            <a:ext cx="3240360" cy="461665"/>
          </a:xfrm>
          <a:prstGeom prst="rect">
            <a:avLst/>
          </a:prstGeom>
          <a:noFill/>
        </p:spPr>
        <p:txBody>
          <a:bodyPr wrap="square">
            <a:spAutoFit/>
          </a:bodyPr>
          <a:lstStyle/>
          <a:p>
            <a:r>
              <a:rPr lang="en-GB" sz="1200" i="1" dirty="0"/>
              <a:t>*synonymous to ‘accelerated’</a:t>
            </a:r>
          </a:p>
          <a:p>
            <a:r>
              <a:rPr lang="en-GB" sz="1200" i="1" dirty="0" err="1"/>
              <a:t>Kulkami</a:t>
            </a:r>
            <a:r>
              <a:rPr lang="en-GB" sz="1200" i="1" dirty="0"/>
              <a:t> S et al. J Hum </a:t>
            </a:r>
            <a:r>
              <a:rPr lang="en-GB" sz="1200" i="1" dirty="0" err="1"/>
              <a:t>Hypert</a:t>
            </a:r>
            <a:r>
              <a:rPr lang="en-GB" sz="1200" i="1" dirty="0"/>
              <a:t> 2022; Nov 22 </a:t>
            </a:r>
          </a:p>
        </p:txBody>
      </p:sp>
      <p:graphicFrame>
        <p:nvGraphicFramePr>
          <p:cNvPr id="8" name="Diagram 7">
            <a:extLst>
              <a:ext uri="{FF2B5EF4-FFF2-40B4-BE49-F238E27FC236}">
                <a16:creationId xmlns:a16="http://schemas.microsoft.com/office/drawing/2014/main" id="{BDE1BE97-EA40-AC02-53E3-E3FCCD315DF0}"/>
              </a:ext>
            </a:extLst>
          </p:cNvPr>
          <p:cNvGraphicFramePr/>
          <p:nvPr>
            <p:extLst>
              <p:ext uri="{D42A27DB-BD31-4B8C-83A1-F6EECF244321}">
                <p14:modId xmlns:p14="http://schemas.microsoft.com/office/powerpoint/2010/main" val="2013311406"/>
              </p:ext>
            </p:extLst>
          </p:nvPr>
        </p:nvGraphicFramePr>
        <p:xfrm>
          <a:off x="413538" y="1124744"/>
          <a:ext cx="802889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92631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B63-6559-0444-AC6E-B41C7DF1DADB}"/>
              </a:ext>
            </a:extLst>
          </p:cNvPr>
          <p:cNvSpPr txBox="1"/>
          <p:nvPr/>
        </p:nvSpPr>
        <p:spPr>
          <a:xfrm>
            <a:off x="539552" y="260648"/>
            <a:ext cx="8136904" cy="58477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US" sz="3200" dirty="0"/>
              <a:t>5. Who to refer for same-day specialist review</a:t>
            </a:r>
          </a:p>
        </p:txBody>
      </p:sp>
      <p:graphicFrame>
        <p:nvGraphicFramePr>
          <p:cNvPr id="4" name="Diagram 3"/>
          <p:cNvGraphicFramePr/>
          <p:nvPr>
            <p:extLst>
              <p:ext uri="{D42A27DB-BD31-4B8C-83A1-F6EECF244321}">
                <p14:modId xmlns:p14="http://schemas.microsoft.com/office/powerpoint/2010/main" val="353684791"/>
              </p:ext>
            </p:extLst>
          </p:nvPr>
        </p:nvGraphicFramePr>
        <p:xfrm>
          <a:off x="552131" y="945162"/>
          <a:ext cx="8136904" cy="47492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Group 1">
            <a:extLst>
              <a:ext uri="{FF2B5EF4-FFF2-40B4-BE49-F238E27FC236}">
                <a16:creationId xmlns:a16="http://schemas.microsoft.com/office/drawing/2014/main" id="{187E7D68-3612-5E4B-8279-2527CCA5054F}"/>
              </a:ext>
            </a:extLst>
          </p:cNvPr>
          <p:cNvGrpSpPr/>
          <p:nvPr/>
        </p:nvGrpSpPr>
        <p:grpSpPr>
          <a:xfrm>
            <a:off x="1338174" y="4221088"/>
            <a:ext cx="6114146" cy="1005632"/>
            <a:chOff x="1361997" y="4128843"/>
            <a:chExt cx="6114146" cy="1005632"/>
          </a:xfrm>
        </p:grpSpPr>
        <p:pic>
          <p:nvPicPr>
            <p:cNvPr id="9" name="Picture 8"/>
            <p:cNvPicPr>
              <a:picLocks noChangeAspect="1"/>
            </p:cNvPicPr>
            <p:nvPr/>
          </p:nvPicPr>
          <p:blipFill rotWithShape="1">
            <a:blip r:embed="rId7"/>
            <a:srcRect l="6796" t="17428" r="50158" b="27385"/>
            <a:stretch/>
          </p:blipFill>
          <p:spPr>
            <a:xfrm>
              <a:off x="1361997" y="4630418"/>
              <a:ext cx="504057" cy="504057"/>
            </a:xfrm>
            <a:prstGeom prst="rect">
              <a:avLst/>
            </a:prstGeom>
          </p:spPr>
        </p:pic>
        <p:pic>
          <p:nvPicPr>
            <p:cNvPr id="12" name="Picture 11"/>
            <p:cNvPicPr>
              <a:picLocks noChangeAspect="1"/>
            </p:cNvPicPr>
            <p:nvPr/>
          </p:nvPicPr>
          <p:blipFill rotWithShape="1">
            <a:blip r:embed="rId7"/>
            <a:srcRect l="52108" t="17428" r="4845" b="27385"/>
            <a:stretch/>
          </p:blipFill>
          <p:spPr>
            <a:xfrm>
              <a:off x="6972087" y="4416875"/>
              <a:ext cx="504056" cy="504056"/>
            </a:xfrm>
            <a:prstGeom prst="rect">
              <a:avLst/>
            </a:prstGeom>
          </p:spPr>
        </p:pic>
        <p:pic>
          <p:nvPicPr>
            <p:cNvPr id="13" name="Picture 12"/>
            <p:cNvPicPr>
              <a:picLocks noChangeAspect="1"/>
            </p:cNvPicPr>
            <p:nvPr/>
          </p:nvPicPr>
          <p:blipFill rotWithShape="1">
            <a:blip r:embed="rId7"/>
            <a:srcRect l="52108" t="17428" r="4845" b="27385"/>
            <a:stretch/>
          </p:blipFill>
          <p:spPr>
            <a:xfrm>
              <a:off x="5724129" y="4128843"/>
              <a:ext cx="452286" cy="452286"/>
            </a:xfrm>
            <a:prstGeom prst="rect">
              <a:avLst/>
            </a:prstGeom>
          </p:spPr>
        </p:pic>
        <p:pic>
          <p:nvPicPr>
            <p:cNvPr id="14" name="Picture 13"/>
            <p:cNvPicPr>
              <a:picLocks noChangeAspect="1"/>
            </p:cNvPicPr>
            <p:nvPr/>
          </p:nvPicPr>
          <p:blipFill rotWithShape="1">
            <a:blip r:embed="rId7"/>
            <a:srcRect l="52108" t="17428" r="4845" b="27385"/>
            <a:stretch/>
          </p:blipFill>
          <p:spPr>
            <a:xfrm>
              <a:off x="2651607" y="4581129"/>
              <a:ext cx="447814" cy="447814"/>
            </a:xfrm>
            <a:prstGeom prst="rect">
              <a:avLst/>
            </a:prstGeom>
          </p:spPr>
        </p:pic>
      </p:grpSp>
      <p:sp>
        <p:nvSpPr>
          <p:cNvPr id="5" name="TextBox 4">
            <a:extLst>
              <a:ext uri="{FF2B5EF4-FFF2-40B4-BE49-F238E27FC236}">
                <a16:creationId xmlns:a16="http://schemas.microsoft.com/office/drawing/2014/main" id="{0827F164-CBD7-C047-8BD0-191A16D9678F}"/>
              </a:ext>
            </a:extLst>
          </p:cNvPr>
          <p:cNvSpPr txBox="1"/>
          <p:nvPr/>
        </p:nvSpPr>
        <p:spPr>
          <a:xfrm>
            <a:off x="1569471" y="909210"/>
            <a:ext cx="7054672" cy="830997"/>
          </a:xfrm>
          <a:prstGeom prst="rect">
            <a:avLst/>
          </a:prstGeom>
          <a:noFill/>
        </p:spPr>
        <p:txBody>
          <a:bodyPr wrap="square" rtlCol="0">
            <a:spAutoFit/>
          </a:bodyPr>
          <a:lstStyle/>
          <a:p>
            <a:pPr algn="just"/>
            <a:r>
              <a:rPr lang="en-GB" sz="1600" dirty="0">
                <a:solidFill>
                  <a:srgbClr val="C00000"/>
                </a:solidFill>
              </a:rPr>
              <a:t>A </a:t>
            </a:r>
            <a:r>
              <a:rPr lang="en-GB" sz="1600" u="sng" dirty="0">
                <a:solidFill>
                  <a:srgbClr val="C00000"/>
                </a:solidFill>
              </a:rPr>
              <a:t>hypertensive emergency </a:t>
            </a:r>
            <a:r>
              <a:rPr lang="en-GB" sz="1600" dirty="0">
                <a:solidFill>
                  <a:srgbClr val="C00000"/>
                </a:solidFill>
              </a:rPr>
              <a:t>is present when severe hypertension is associated with signs and symptoms of acute end-organ damage. Uncommon (1-2 per million per year)</a:t>
            </a:r>
          </a:p>
        </p:txBody>
      </p:sp>
      <p:sp>
        <p:nvSpPr>
          <p:cNvPr id="6" name="5-point Star 5">
            <a:extLst>
              <a:ext uri="{FF2B5EF4-FFF2-40B4-BE49-F238E27FC236}">
                <a16:creationId xmlns:a16="http://schemas.microsoft.com/office/drawing/2014/main" id="{D9295831-791A-EF4D-A156-8A7AE74769B6}"/>
              </a:ext>
            </a:extLst>
          </p:cNvPr>
          <p:cNvSpPr/>
          <p:nvPr/>
        </p:nvSpPr>
        <p:spPr>
          <a:xfrm>
            <a:off x="821122" y="972998"/>
            <a:ext cx="517052" cy="457200"/>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DC0E878-AF3C-E2C3-E6B1-FF5BE51872CC}"/>
              </a:ext>
            </a:extLst>
          </p:cNvPr>
          <p:cNvSpPr txBox="1"/>
          <p:nvPr/>
        </p:nvSpPr>
        <p:spPr>
          <a:xfrm>
            <a:off x="3075598" y="6131455"/>
            <a:ext cx="4413901" cy="461665"/>
          </a:xfrm>
          <a:prstGeom prst="rect">
            <a:avLst/>
          </a:prstGeom>
          <a:noFill/>
        </p:spPr>
        <p:txBody>
          <a:bodyPr wrap="none" rtlCol="0">
            <a:spAutoFit/>
          </a:bodyPr>
          <a:lstStyle/>
          <a:p>
            <a:r>
              <a:rPr lang="en-GB" sz="1200" dirty="0"/>
              <a:t>*However, a BP pf &gt;200/120mmHg is severe </a:t>
            </a:r>
          </a:p>
          <a:p>
            <a:r>
              <a:rPr lang="en-GB" sz="1200" i="1" dirty="0" err="1"/>
              <a:t>Kulkami</a:t>
            </a:r>
            <a:r>
              <a:rPr lang="en-GB" sz="1200" i="1" dirty="0"/>
              <a:t> S et al. BIHS Position document J Hum </a:t>
            </a:r>
            <a:r>
              <a:rPr lang="en-GB" sz="1200" i="1" dirty="0" err="1"/>
              <a:t>Hypert</a:t>
            </a:r>
            <a:r>
              <a:rPr lang="en-GB" sz="1200" i="1" dirty="0"/>
              <a:t> 2022; Nov 22 </a:t>
            </a:r>
          </a:p>
        </p:txBody>
      </p:sp>
    </p:spTree>
    <p:extLst>
      <p:ext uri="{BB962C8B-B14F-4D97-AF65-F5344CB8AC3E}">
        <p14:creationId xmlns:p14="http://schemas.microsoft.com/office/powerpoint/2010/main" val="32384051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2"/>
          <p:cNvSpPr txBox="1">
            <a:spLocks noChangeArrowheads="1"/>
          </p:cNvSpPr>
          <p:nvPr/>
        </p:nvSpPr>
        <p:spPr bwMode="auto">
          <a:xfrm>
            <a:off x="-1346597" y="1441847"/>
            <a:ext cx="184731" cy="300082"/>
          </a:xfrm>
          <a:prstGeom prst="rect">
            <a:avLst/>
          </a:prstGeom>
          <a:noFill/>
          <a:ln w="9525">
            <a:noFill/>
            <a:miter lim="800000"/>
            <a:headEnd/>
            <a:tailEnd/>
          </a:ln>
        </p:spPr>
        <p:txBody>
          <a:bodyPr wrap="none">
            <a:spAutoFit/>
          </a:bodyPr>
          <a:lstStyle/>
          <a:p>
            <a:endParaRPr lang="en-US" sz="1350"/>
          </a:p>
        </p:txBody>
      </p:sp>
      <p:grpSp>
        <p:nvGrpSpPr>
          <p:cNvPr id="7" name="Group 6">
            <a:extLst>
              <a:ext uri="{FF2B5EF4-FFF2-40B4-BE49-F238E27FC236}">
                <a16:creationId xmlns:a16="http://schemas.microsoft.com/office/drawing/2014/main" id="{C20E5B48-CCA6-4E45-BC1D-CE1373381AA9}"/>
              </a:ext>
            </a:extLst>
          </p:cNvPr>
          <p:cNvGrpSpPr/>
          <p:nvPr/>
        </p:nvGrpSpPr>
        <p:grpSpPr>
          <a:xfrm>
            <a:off x="467544" y="857250"/>
            <a:ext cx="4104456" cy="4731990"/>
            <a:chOff x="623392" y="0"/>
            <a:chExt cx="4752528" cy="5679831"/>
          </a:xfrm>
        </p:grpSpPr>
        <p:pic>
          <p:nvPicPr>
            <p:cNvPr id="3" name="Picture 2" descr="A picture containing person, white&#10;&#10;Description automatically generated">
              <a:extLst>
                <a:ext uri="{FF2B5EF4-FFF2-40B4-BE49-F238E27FC236}">
                  <a16:creationId xmlns:a16="http://schemas.microsoft.com/office/drawing/2014/main" id="{5275129E-57A1-A143-8C6D-4F7A39AEC0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392" y="0"/>
              <a:ext cx="4752528" cy="4752528"/>
            </a:xfrm>
            <a:prstGeom prst="rect">
              <a:avLst/>
            </a:prstGeom>
          </p:spPr>
        </p:pic>
        <p:sp>
          <p:nvSpPr>
            <p:cNvPr id="4" name="TextBox 3">
              <a:extLst>
                <a:ext uri="{FF2B5EF4-FFF2-40B4-BE49-F238E27FC236}">
                  <a16:creationId xmlns:a16="http://schemas.microsoft.com/office/drawing/2014/main" id="{7D37A846-1E11-BA46-8D6C-B5C19A006B41}"/>
                </a:ext>
              </a:extLst>
            </p:cNvPr>
            <p:cNvSpPr txBox="1"/>
            <p:nvPr/>
          </p:nvSpPr>
          <p:spPr>
            <a:xfrm>
              <a:off x="1638547" y="4941167"/>
              <a:ext cx="2781103" cy="738664"/>
            </a:xfrm>
            <a:prstGeom prst="rect">
              <a:avLst/>
            </a:prstGeom>
            <a:noFill/>
          </p:spPr>
          <p:txBody>
            <a:bodyPr wrap="none" rtlCol="0">
              <a:spAutoFit/>
            </a:bodyPr>
            <a:lstStyle/>
            <a:p>
              <a:r>
                <a:rPr lang="en-GB" sz="3000" dirty="0">
                  <a:latin typeface="Arial" panose="020B0604020202020204" pitchFamily="34" charset="0"/>
                  <a:cs typeface="Arial" panose="020B0604020202020204" pitchFamily="34" charset="0"/>
                </a:rPr>
                <a:t>Thank you!</a:t>
              </a:r>
            </a:p>
          </p:txBody>
        </p:sp>
      </p:grpSp>
      <p:grpSp>
        <p:nvGrpSpPr>
          <p:cNvPr id="9" name="Group 8">
            <a:extLst>
              <a:ext uri="{FF2B5EF4-FFF2-40B4-BE49-F238E27FC236}">
                <a16:creationId xmlns:a16="http://schemas.microsoft.com/office/drawing/2014/main" id="{8192ED3E-C085-F745-887B-C81B109464AB}"/>
              </a:ext>
            </a:extLst>
          </p:cNvPr>
          <p:cNvGrpSpPr/>
          <p:nvPr/>
        </p:nvGrpSpPr>
        <p:grpSpPr>
          <a:xfrm>
            <a:off x="4572000" y="692696"/>
            <a:ext cx="4104456" cy="4896544"/>
            <a:chOff x="6096000" y="0"/>
            <a:chExt cx="4752528" cy="5679831"/>
          </a:xfrm>
        </p:grpSpPr>
        <p:pic>
          <p:nvPicPr>
            <p:cNvPr id="6" name="Picture 5" descr="A picture containing doll, indoor, toy, white&#10;&#10;Description automatically generated">
              <a:extLst>
                <a:ext uri="{FF2B5EF4-FFF2-40B4-BE49-F238E27FC236}">
                  <a16:creationId xmlns:a16="http://schemas.microsoft.com/office/drawing/2014/main" id="{FA355A26-E3D5-1641-BE0A-784333C9B4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0"/>
              <a:ext cx="4752528" cy="4752528"/>
            </a:xfrm>
            <a:prstGeom prst="rect">
              <a:avLst/>
            </a:prstGeom>
          </p:spPr>
        </p:pic>
        <p:sp>
          <p:nvSpPr>
            <p:cNvPr id="282" name="TextBox 281">
              <a:extLst>
                <a:ext uri="{FF2B5EF4-FFF2-40B4-BE49-F238E27FC236}">
                  <a16:creationId xmlns:a16="http://schemas.microsoft.com/office/drawing/2014/main" id="{EF8D7665-CC75-E240-A969-8E01C4AE88F2}"/>
                </a:ext>
              </a:extLst>
            </p:cNvPr>
            <p:cNvSpPr txBox="1"/>
            <p:nvPr/>
          </p:nvSpPr>
          <p:spPr>
            <a:xfrm>
              <a:off x="7111155" y="4941167"/>
              <a:ext cx="3490699" cy="738664"/>
            </a:xfrm>
            <a:prstGeom prst="rect">
              <a:avLst/>
            </a:prstGeom>
            <a:noFill/>
          </p:spPr>
          <p:txBody>
            <a:bodyPr wrap="none" rtlCol="0">
              <a:spAutoFit/>
            </a:bodyPr>
            <a:lstStyle/>
            <a:p>
              <a:r>
                <a:rPr lang="en-GB" sz="3000" dirty="0">
                  <a:latin typeface="Arial" panose="020B0604020202020204" pitchFamily="34" charset="0"/>
                  <a:cs typeface="Arial" panose="020B0604020202020204" pitchFamily="34" charset="0"/>
                </a:rPr>
                <a:t>Any question?</a:t>
              </a:r>
            </a:p>
          </p:txBody>
        </p:sp>
      </p:grpSp>
    </p:spTree>
    <p:extLst>
      <p:ext uri="{BB962C8B-B14F-4D97-AF65-F5344CB8AC3E}">
        <p14:creationId xmlns:p14="http://schemas.microsoft.com/office/powerpoint/2010/main" val="18270334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r>
              <a:rPr lang="en-US" dirty="0">
                <a:solidFill>
                  <a:schemeClr val="bg1"/>
                </a:solidFill>
                <a:latin typeface="Calibri" charset="0"/>
                <a:ea typeface="MS PGothic" charset="0"/>
              </a:rPr>
              <a:t>Why bother?</a:t>
            </a:r>
          </a:p>
        </p:txBody>
      </p:sp>
      <p:sp>
        <p:nvSpPr>
          <p:cNvPr id="3" name="Content Placeholder 2"/>
          <p:cNvSpPr>
            <a:spLocks noGrp="1"/>
          </p:cNvSpPr>
          <p:nvPr>
            <p:ph idx="1"/>
          </p:nvPr>
        </p:nvSpPr>
        <p:spPr>
          <a:xfrm>
            <a:off x="468313" y="1989138"/>
            <a:ext cx="8207375" cy="3455987"/>
          </a:xfrm>
          <a:gradFill rotWithShape="1">
            <a:gsLst>
              <a:gs pos="0">
                <a:srgbClr val="FFFFFF"/>
              </a:gs>
              <a:gs pos="64000">
                <a:srgbClr val="FFFFFF"/>
              </a:gs>
              <a:gs pos="100000">
                <a:srgbClr val="FFFFFF"/>
              </a:gs>
            </a:gsLst>
            <a:lin ang="5400000" scaled="1"/>
          </a:gradFill>
          <a:ln cap="flat">
            <a:solidFill>
              <a:srgbClr val="F9F9F9"/>
            </a:solidFill>
            <a:miter lim="800000"/>
            <a:headEnd/>
            <a:tailEnd/>
          </a:ln>
          <a:effectLst>
            <a:outerShdw blurRad="50800" dist="38100" dir="2700000" algn="tl" rotWithShape="0">
              <a:srgbClr val="000000">
                <a:alpha val="39998"/>
              </a:srgbClr>
            </a:outerShdw>
          </a:effectLst>
        </p:spPr>
        <p:txBody>
          <a:bodyPr/>
          <a:lstStyle/>
          <a:p>
            <a:pPr>
              <a:spcBef>
                <a:spcPts val="600"/>
              </a:spcBef>
              <a:spcAft>
                <a:spcPts val="600"/>
              </a:spcAft>
              <a:defRPr/>
            </a:pPr>
            <a:r>
              <a:rPr lang="en-GB" dirty="0">
                <a:solidFill>
                  <a:srgbClr val="000000"/>
                </a:solidFill>
                <a:latin typeface="Calibri" charset="0"/>
                <a:ea typeface="MS PGothic" charset="0"/>
              </a:rPr>
              <a:t>3/5 deaths in the UK are from vascular disease</a:t>
            </a:r>
          </a:p>
          <a:p>
            <a:pPr>
              <a:spcBef>
                <a:spcPts val="600"/>
              </a:spcBef>
              <a:spcAft>
                <a:spcPts val="600"/>
              </a:spcAft>
              <a:defRPr/>
            </a:pPr>
            <a:r>
              <a:rPr lang="en-GB" dirty="0">
                <a:solidFill>
                  <a:srgbClr val="000000"/>
                </a:solidFill>
                <a:latin typeface="Calibri" charset="0"/>
                <a:ea typeface="MS PGothic" charset="0"/>
              </a:rPr>
              <a:t>blood pressure predicts risk of vascular disease </a:t>
            </a:r>
          </a:p>
          <a:p>
            <a:pPr>
              <a:spcBef>
                <a:spcPts val="600"/>
              </a:spcBef>
              <a:spcAft>
                <a:spcPts val="600"/>
              </a:spcAft>
              <a:defRPr/>
            </a:pPr>
            <a:r>
              <a:rPr lang="en-GB" dirty="0">
                <a:solidFill>
                  <a:srgbClr val="000000"/>
                </a:solidFill>
                <a:latin typeface="Calibri" charset="0"/>
                <a:ea typeface="MS PGothic" charset="0"/>
              </a:rPr>
              <a:t>risks of high blood pressure can be reversed by treatment</a:t>
            </a:r>
          </a:p>
          <a:p>
            <a:pPr>
              <a:defRPr/>
            </a:pPr>
            <a:endParaRPr lang="en-US" dirty="0">
              <a:solidFill>
                <a:srgbClr val="000000"/>
              </a:solidFill>
              <a:ea typeface="MS PGothic" charset="0"/>
            </a:endParaRPr>
          </a:p>
        </p:txBody>
      </p:sp>
    </p:spTree>
    <p:extLst>
      <p:ext uri="{BB962C8B-B14F-4D97-AF65-F5344CB8AC3E}">
        <p14:creationId xmlns:p14="http://schemas.microsoft.com/office/powerpoint/2010/main" val="2301299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DF36F08F-8E16-074A-BE8C-5D28BBC8A72F}"/>
              </a:ext>
            </a:extLst>
          </p:cNvPr>
          <p:cNvGraphicFramePr/>
          <p:nvPr/>
        </p:nvGraphicFramePr>
        <p:xfrm>
          <a:off x="179512" y="1196752"/>
          <a:ext cx="8686800"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a:extLst>
              <a:ext uri="{FF2B5EF4-FFF2-40B4-BE49-F238E27FC236}">
                <a16:creationId xmlns:a16="http://schemas.microsoft.com/office/drawing/2014/main" id="{9E4FF233-A457-AB4E-8525-C30260AD062F}"/>
              </a:ext>
            </a:extLst>
          </p:cNvPr>
          <p:cNvSpPr txBox="1">
            <a:spLocks/>
          </p:cNvSpPr>
          <p:nvPr/>
        </p:nvSpPr>
        <p:spPr>
          <a:xfrm>
            <a:off x="446177" y="136525"/>
            <a:ext cx="8229600" cy="936625"/>
          </a:xfrm>
          <a:prstGeom prst="rect">
            <a:avLst/>
          </a:prstGeom>
        </p:spPr>
        <p:style>
          <a:lnRef idx="0">
            <a:schemeClr val="accent2"/>
          </a:lnRef>
          <a:fillRef idx="3">
            <a:schemeClr val="accent2"/>
          </a:fillRef>
          <a:effectRef idx="3">
            <a:schemeClr val="accent2"/>
          </a:effectRef>
          <a:fontRef idx="minor">
            <a:schemeClr val="lt1"/>
          </a:fontRef>
        </p:style>
        <p:txBody>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GB" altLang="en-US" sz="2800" dirty="0">
                <a:solidFill>
                  <a:schemeClr val="bg1"/>
                </a:solidFill>
                <a:ea typeface="ＭＳ Ｐゴシック" panose="020B0600070205080204" pitchFamily="34" charset="-128"/>
              </a:rPr>
              <a:t>Long term consequences of uncontrolled </a:t>
            </a:r>
            <a:br>
              <a:rPr lang="en-GB" altLang="en-US" sz="2800" dirty="0">
                <a:solidFill>
                  <a:schemeClr val="bg1"/>
                </a:solidFill>
                <a:ea typeface="ＭＳ Ｐゴシック" panose="020B0600070205080204" pitchFamily="34" charset="-128"/>
              </a:rPr>
            </a:br>
            <a:r>
              <a:rPr lang="en-GB" altLang="en-US" sz="2800" dirty="0">
                <a:solidFill>
                  <a:schemeClr val="bg1"/>
                </a:solidFill>
                <a:ea typeface="ＭＳ Ｐゴシック" panose="020B0600070205080204" pitchFamily="34" charset="-128"/>
              </a:rPr>
              <a:t>high blood pressure</a:t>
            </a:r>
          </a:p>
        </p:txBody>
      </p:sp>
    </p:spTree>
    <p:extLst>
      <p:ext uri="{BB962C8B-B14F-4D97-AF65-F5344CB8AC3E}">
        <p14:creationId xmlns:p14="http://schemas.microsoft.com/office/powerpoint/2010/main" val="1955456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rotWithShape="1">
          <a:blip r:embed="rId3"/>
          <a:srcRect t="1505"/>
          <a:stretch/>
        </p:blipFill>
        <p:spPr>
          <a:xfrm>
            <a:off x="323528" y="980728"/>
            <a:ext cx="3324896" cy="4711554"/>
          </a:xfrm>
          <a:prstGeom prst="rect">
            <a:avLst/>
          </a:prstGeom>
        </p:spPr>
      </p:pic>
      <p:sp>
        <p:nvSpPr>
          <p:cNvPr id="4" name="TextBox 3"/>
          <p:cNvSpPr txBox="1"/>
          <p:nvPr/>
        </p:nvSpPr>
        <p:spPr>
          <a:xfrm>
            <a:off x="4427984" y="6125240"/>
            <a:ext cx="2700300" cy="276999"/>
          </a:xfrm>
          <a:prstGeom prst="rect">
            <a:avLst/>
          </a:prstGeom>
          <a:noFill/>
        </p:spPr>
        <p:txBody>
          <a:bodyPr wrap="square" rtlCol="0">
            <a:spAutoFit/>
          </a:bodyPr>
          <a:lstStyle/>
          <a:p>
            <a:pPr algn="r" defTabSz="685800">
              <a:defRPr/>
            </a:pPr>
            <a:r>
              <a:rPr lang="en-GB" sz="1200" i="1" dirty="0" err="1">
                <a:latin typeface="Arial" panose="020B0604020202020204" pitchFamily="34" charset="0"/>
                <a:ea typeface="Verdana" panose="020B0604030504040204" pitchFamily="34" charset="0"/>
                <a:cs typeface="Arial" panose="020B0604020202020204" pitchFamily="34" charset="0"/>
              </a:rPr>
              <a:t>Falaschetti</a:t>
            </a:r>
            <a:r>
              <a:rPr lang="en-GB" sz="1200" i="1" dirty="0">
                <a:latin typeface="Arial" panose="020B0604020202020204" pitchFamily="34" charset="0"/>
                <a:ea typeface="Verdana" panose="020B0604030504040204" pitchFamily="34" charset="0"/>
                <a:cs typeface="Arial" panose="020B0604020202020204" pitchFamily="34" charset="0"/>
              </a:rPr>
              <a:t> E et al. Lancet 2014</a:t>
            </a:r>
          </a:p>
        </p:txBody>
      </p:sp>
      <p:sp>
        <p:nvSpPr>
          <p:cNvPr id="5" name="TextBox 4"/>
          <p:cNvSpPr txBox="1"/>
          <p:nvPr/>
        </p:nvSpPr>
        <p:spPr>
          <a:xfrm>
            <a:off x="323528" y="362853"/>
            <a:ext cx="854496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GB" sz="2400" dirty="0">
                <a:solidFill>
                  <a:schemeClr val="bg1"/>
                </a:solidFill>
                <a:ea typeface="Verdana" panose="020B0604030504040204" pitchFamily="34" charset="0"/>
                <a:cs typeface="Verdana" panose="020B0604030504040204" pitchFamily="34" charset="0"/>
              </a:rPr>
              <a:t>Hypertension management in England from 1994 to 2011</a:t>
            </a:r>
          </a:p>
        </p:txBody>
      </p:sp>
      <p:sp>
        <p:nvSpPr>
          <p:cNvPr id="6" name="TextBox 5"/>
          <p:cNvSpPr txBox="1"/>
          <p:nvPr/>
        </p:nvSpPr>
        <p:spPr>
          <a:xfrm>
            <a:off x="3971952" y="1132295"/>
            <a:ext cx="4896544" cy="4431983"/>
          </a:xfrm>
          <a:prstGeom prst="rect">
            <a:avLst/>
          </a:prstGeom>
          <a:noFill/>
        </p:spPr>
        <p:txBody>
          <a:bodyPr wrap="square" rtlCol="0">
            <a:spAutoFit/>
          </a:bodyPr>
          <a:lstStyle/>
          <a:p>
            <a:pPr>
              <a:spcBef>
                <a:spcPts val="600"/>
              </a:spcBef>
            </a:pPr>
            <a:r>
              <a:rPr lang="en-GB" dirty="0">
                <a:latin typeface="Verdana" panose="020B0604030504040204" pitchFamily="34" charset="0"/>
                <a:ea typeface="Verdana" panose="020B0604030504040204" pitchFamily="34" charset="0"/>
                <a:cs typeface="Verdana" panose="020B0604030504040204" pitchFamily="34" charset="0"/>
              </a:rPr>
              <a:t>In the period 1991 to 2011:</a:t>
            </a:r>
          </a:p>
          <a:p>
            <a:pPr>
              <a:spcBef>
                <a:spcPts val="600"/>
              </a:spcBef>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ts val="600"/>
              </a:spcBef>
              <a:buClr>
                <a:srgbClr val="FF0000"/>
              </a:buClr>
              <a:buFont typeface="Wingdings" panose="05000000000000000000" pitchFamily="2" charset="2"/>
              <a:buChar char="Ø"/>
            </a:pPr>
            <a:r>
              <a:rPr lang="en-GB" dirty="0">
                <a:latin typeface="Verdana" panose="020B0604030504040204" pitchFamily="34" charset="0"/>
                <a:ea typeface="Verdana" panose="020B0604030504040204" pitchFamily="34" charset="0"/>
                <a:cs typeface="Verdana" panose="020B0604030504040204" pitchFamily="34" charset="0"/>
              </a:rPr>
              <a:t>the prevalence of hypertension remained at 30%</a:t>
            </a:r>
          </a:p>
          <a:p>
            <a:pPr marL="285750" indent="-285750">
              <a:spcBef>
                <a:spcPts val="600"/>
              </a:spcBef>
              <a:buClr>
                <a:srgbClr val="FF0000"/>
              </a:buClr>
              <a:buFont typeface="Wingdings" panose="05000000000000000000" pitchFamily="2" charset="2"/>
              <a:buChar char="Ø"/>
            </a:pPr>
            <a:r>
              <a:rPr lang="en-GB" b="1"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awareness </a:t>
            </a:r>
            <a:r>
              <a:rPr lang="en-GB" dirty="0">
                <a:latin typeface="Verdana" panose="020B0604030504040204" pitchFamily="34" charset="0"/>
                <a:ea typeface="Verdana" panose="020B0604030504040204" pitchFamily="34" charset="0"/>
                <a:cs typeface="Verdana" panose="020B0604030504040204" pitchFamily="34" charset="0"/>
              </a:rPr>
              <a:t>improved from 46% to 71%</a:t>
            </a:r>
          </a:p>
          <a:p>
            <a:pPr marL="285750" indent="-285750">
              <a:spcBef>
                <a:spcPts val="600"/>
              </a:spcBef>
              <a:buClr>
                <a:srgbClr val="FF0000"/>
              </a:buClr>
              <a:buFont typeface="Wingdings" panose="05000000000000000000" pitchFamily="2" charset="2"/>
              <a:buChar char="Ø"/>
            </a:pPr>
            <a:r>
              <a:rPr lang="en-GB" dirty="0">
                <a:latin typeface="Verdana" panose="020B0604030504040204" pitchFamily="34" charset="0"/>
                <a:ea typeface="Verdana" panose="020B0604030504040204" pitchFamily="34" charset="0"/>
                <a:cs typeface="Verdana" panose="020B0604030504040204" pitchFamily="34" charset="0"/>
              </a:rPr>
              <a:t>BP </a:t>
            </a:r>
            <a:r>
              <a:rPr lang="en-GB" b="1"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treatment</a:t>
            </a:r>
            <a:r>
              <a:rPr lang="en-GB" dirty="0">
                <a:latin typeface="Verdana" panose="020B0604030504040204" pitchFamily="34" charset="0"/>
                <a:ea typeface="Verdana" panose="020B0604030504040204" pitchFamily="34" charset="0"/>
                <a:cs typeface="Verdana" panose="020B0604030504040204" pitchFamily="34" charset="0"/>
              </a:rPr>
              <a:t> increased from 32% to 58%</a:t>
            </a:r>
          </a:p>
          <a:p>
            <a:pPr marL="285750" indent="-285750">
              <a:spcBef>
                <a:spcPts val="600"/>
              </a:spcBef>
              <a:buClr>
                <a:srgbClr val="FF0000"/>
              </a:buClr>
              <a:buFont typeface="Wingdings" panose="05000000000000000000" pitchFamily="2" charset="2"/>
              <a:buChar char="Ø"/>
            </a:pPr>
            <a:r>
              <a:rPr lang="en-GB" dirty="0">
                <a:latin typeface="Verdana" panose="020B0604030504040204" pitchFamily="34" charset="0"/>
                <a:ea typeface="Verdana" panose="020B0604030504040204" pitchFamily="34" charset="0"/>
                <a:cs typeface="Verdana" panose="020B0604030504040204" pitchFamily="34" charset="0"/>
              </a:rPr>
              <a:t>However, BP control improved from 11% to 37% to </a:t>
            </a:r>
            <a:r>
              <a:rPr lang="en-GB" b="1" dirty="0">
                <a:solidFill>
                  <a:schemeClr val="accent4">
                    <a:lumMod val="75000"/>
                  </a:schemeClr>
                </a:solidFill>
                <a:latin typeface="Verdana" panose="020B0604030504040204" pitchFamily="34" charset="0"/>
                <a:ea typeface="Verdana" panose="020B0604030504040204" pitchFamily="34" charset="0"/>
                <a:cs typeface="Verdana" panose="020B0604030504040204" pitchFamily="34" charset="0"/>
              </a:rPr>
              <a:t>tight targets </a:t>
            </a:r>
            <a:r>
              <a:rPr lang="en-GB" dirty="0">
                <a:latin typeface="Verdana" panose="020B0604030504040204" pitchFamily="34" charset="0"/>
                <a:ea typeface="Verdana" panose="020B0604030504040204" pitchFamily="34" charset="0"/>
                <a:cs typeface="Verdana" panose="020B0604030504040204" pitchFamily="34" charset="0"/>
              </a:rPr>
              <a:t>and from 18% to 46% to </a:t>
            </a:r>
            <a:r>
              <a:rPr lang="en-GB" b="1" dirty="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Audit targets</a:t>
            </a:r>
          </a:p>
          <a:p>
            <a:pPr marL="285750" indent="-285750">
              <a:spcBef>
                <a:spcPts val="600"/>
              </a:spcBef>
              <a:buClr>
                <a:srgbClr val="FF0000"/>
              </a:buClr>
              <a:buFont typeface="Wingdings" panose="05000000000000000000" pitchFamily="2" charset="2"/>
              <a:buChar char="Ø"/>
            </a:pPr>
            <a:r>
              <a:rPr lang="en-GB" dirty="0">
                <a:latin typeface="Verdana" panose="020B0604030504040204" pitchFamily="34" charset="0"/>
                <a:ea typeface="Verdana" panose="020B0604030504040204" pitchFamily="34" charset="0"/>
                <a:cs typeface="Verdana" panose="020B0604030504040204" pitchFamily="34" charset="0"/>
              </a:rPr>
              <a:t>Still, </a:t>
            </a:r>
            <a:r>
              <a:rPr lang="en-GB" u="sng" dirty="0">
                <a:latin typeface="Verdana" panose="020B0604030504040204" pitchFamily="34" charset="0"/>
                <a:ea typeface="Verdana" panose="020B0604030504040204" pitchFamily="34" charset="0"/>
                <a:cs typeface="Verdana" panose="020B0604030504040204" pitchFamily="34" charset="0"/>
              </a:rPr>
              <a:t>more than half of hypertensives do not have BP controlled</a:t>
            </a:r>
          </a:p>
          <a:p>
            <a:endParaRPr lang="en-GB"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11755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70C027-FD08-E85B-1AC2-8600E1FD129E}"/>
              </a:ext>
            </a:extLst>
          </p:cNvPr>
          <p:cNvSpPr txBox="1"/>
          <p:nvPr/>
        </p:nvSpPr>
        <p:spPr>
          <a:xfrm>
            <a:off x="323528" y="362853"/>
            <a:ext cx="854496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GB" sz="2400" dirty="0">
                <a:solidFill>
                  <a:schemeClr val="bg1"/>
                </a:solidFill>
                <a:ea typeface="Verdana" panose="020B0604030504040204" pitchFamily="34" charset="0"/>
                <a:cs typeface="Verdana" panose="020B0604030504040204" pitchFamily="34" charset="0"/>
              </a:rPr>
              <a:t>Hypertension control in the UK</a:t>
            </a:r>
          </a:p>
        </p:txBody>
      </p:sp>
      <p:graphicFrame>
        <p:nvGraphicFramePr>
          <p:cNvPr id="6" name="Chart 5">
            <a:extLst>
              <a:ext uri="{FF2B5EF4-FFF2-40B4-BE49-F238E27FC236}">
                <a16:creationId xmlns:a16="http://schemas.microsoft.com/office/drawing/2014/main" id="{008F67B2-766A-EA0B-3736-ACA2E9F07DE2}"/>
              </a:ext>
            </a:extLst>
          </p:cNvPr>
          <p:cNvGraphicFramePr/>
          <p:nvPr>
            <p:extLst>
              <p:ext uri="{D42A27DB-BD31-4B8C-83A1-F6EECF244321}">
                <p14:modId xmlns:p14="http://schemas.microsoft.com/office/powerpoint/2010/main" val="3584489943"/>
              </p:ext>
            </p:extLst>
          </p:nvPr>
        </p:nvGraphicFramePr>
        <p:xfrm>
          <a:off x="569411" y="1268760"/>
          <a:ext cx="7819013" cy="447523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F1C570E4-5ACC-E69F-43C8-70C928E096E0}"/>
              </a:ext>
            </a:extLst>
          </p:cNvPr>
          <p:cNvSpPr txBox="1"/>
          <p:nvPr/>
        </p:nvSpPr>
        <p:spPr>
          <a:xfrm>
            <a:off x="3923928" y="6007640"/>
            <a:ext cx="3241913" cy="461665"/>
          </a:xfrm>
          <a:prstGeom prst="rect">
            <a:avLst/>
          </a:prstGeom>
          <a:noFill/>
        </p:spPr>
        <p:txBody>
          <a:bodyPr wrap="none" rtlCol="0">
            <a:spAutoFit/>
          </a:bodyPr>
          <a:lstStyle/>
          <a:p>
            <a:r>
              <a:rPr lang="en-GB" sz="1200" i="1" dirty="0" err="1">
                <a:latin typeface="Arial" panose="020B0604020202020204" pitchFamily="34" charset="0"/>
                <a:cs typeface="Arial" panose="020B0604020202020204" pitchFamily="34" charset="0"/>
              </a:rPr>
              <a:t>Tapela</a:t>
            </a:r>
            <a:r>
              <a:rPr lang="en-GB" sz="1200" i="1" dirty="0">
                <a:latin typeface="Arial" panose="020B0604020202020204" pitchFamily="34" charset="0"/>
                <a:cs typeface="Arial" panose="020B0604020202020204" pitchFamily="34" charset="0"/>
              </a:rPr>
              <a:t> N, et al. </a:t>
            </a:r>
            <a:r>
              <a:rPr lang="en-GB" sz="1200" i="1" dirty="0" err="1">
                <a:latin typeface="Arial" panose="020B0604020202020204" pitchFamily="34" charset="0"/>
                <a:cs typeface="Arial" panose="020B0604020202020204" pitchFamily="34" charset="0"/>
              </a:rPr>
              <a:t>OpenHeart</a:t>
            </a:r>
            <a:r>
              <a:rPr lang="en-GB" sz="1200" i="1" dirty="0">
                <a:latin typeface="Arial" panose="020B0604020202020204" pitchFamily="34" charset="0"/>
                <a:cs typeface="Arial" panose="020B0604020202020204" pitchFamily="34" charset="0"/>
              </a:rPr>
              <a:t> 2021; 8: e001461</a:t>
            </a:r>
          </a:p>
          <a:p>
            <a:r>
              <a:rPr lang="en-GB" sz="1200" i="1" dirty="0">
                <a:latin typeface="Arial" panose="020B0604020202020204" pitchFamily="34" charset="0"/>
                <a:cs typeface="Arial" panose="020B0604020202020204" pitchFamily="34" charset="0"/>
              </a:rPr>
              <a:t>NCD-</a:t>
            </a:r>
            <a:r>
              <a:rPr lang="en-GB" sz="1200" i="1" dirty="0" err="1">
                <a:latin typeface="Arial" panose="020B0604020202020204" pitchFamily="34" charset="0"/>
                <a:cs typeface="Arial" panose="020B0604020202020204" pitchFamily="34" charset="0"/>
              </a:rPr>
              <a:t>RisC</a:t>
            </a:r>
            <a:r>
              <a:rPr lang="en-GB" sz="1200" i="1" dirty="0">
                <a:latin typeface="Arial" panose="020B0604020202020204" pitchFamily="34" charset="0"/>
                <a:cs typeface="Arial" panose="020B0604020202020204" pitchFamily="34" charset="0"/>
              </a:rPr>
              <a:t>. Lancet 2019; 394: 639-51</a:t>
            </a:r>
          </a:p>
        </p:txBody>
      </p:sp>
      <p:sp>
        <p:nvSpPr>
          <p:cNvPr id="9" name="TextBox 8">
            <a:extLst>
              <a:ext uri="{FF2B5EF4-FFF2-40B4-BE49-F238E27FC236}">
                <a16:creationId xmlns:a16="http://schemas.microsoft.com/office/drawing/2014/main" id="{8E6F18DD-19E3-1739-1475-4BAF8FCBC7E6}"/>
              </a:ext>
            </a:extLst>
          </p:cNvPr>
          <p:cNvSpPr txBox="1"/>
          <p:nvPr/>
        </p:nvSpPr>
        <p:spPr>
          <a:xfrm rot="16200000">
            <a:off x="-50875" y="2939108"/>
            <a:ext cx="1113959" cy="338554"/>
          </a:xfrm>
          <a:prstGeom prst="rect">
            <a:avLst/>
          </a:prstGeom>
          <a:noFill/>
        </p:spPr>
        <p:txBody>
          <a:bodyPr wrap="none" rtlCol="0">
            <a:spAutoFit/>
          </a:bodyPr>
          <a:lstStyle/>
          <a:p>
            <a:r>
              <a:rPr lang="en-GB" sz="1600" dirty="0"/>
              <a:t>Percentage</a:t>
            </a:r>
          </a:p>
        </p:txBody>
      </p:sp>
      <p:sp>
        <p:nvSpPr>
          <p:cNvPr id="10" name="TextBox 9">
            <a:extLst>
              <a:ext uri="{FF2B5EF4-FFF2-40B4-BE49-F238E27FC236}">
                <a16:creationId xmlns:a16="http://schemas.microsoft.com/office/drawing/2014/main" id="{C6BFA0F0-AED4-3879-0A63-6C6EE59AAFBA}"/>
              </a:ext>
            </a:extLst>
          </p:cNvPr>
          <p:cNvSpPr txBox="1"/>
          <p:nvPr/>
        </p:nvSpPr>
        <p:spPr>
          <a:xfrm>
            <a:off x="6283933" y="1700808"/>
            <a:ext cx="1763816" cy="461665"/>
          </a:xfrm>
          <a:prstGeom prst="rect">
            <a:avLst/>
          </a:prstGeom>
          <a:noFill/>
        </p:spPr>
        <p:txBody>
          <a:bodyPr wrap="none" rtlCol="0">
            <a:spAutoFit/>
          </a:bodyPr>
          <a:lstStyle/>
          <a:p>
            <a:r>
              <a:rPr lang="en-GB" sz="1200" dirty="0"/>
              <a:t>*self-reported in Biobank</a:t>
            </a:r>
          </a:p>
          <a:p>
            <a:r>
              <a:rPr lang="en-GB" sz="1200" dirty="0"/>
              <a:t>**&lt;140/90mmHg</a:t>
            </a:r>
          </a:p>
        </p:txBody>
      </p:sp>
    </p:spTree>
    <p:extLst>
      <p:ext uri="{BB962C8B-B14F-4D97-AF65-F5344CB8AC3E}">
        <p14:creationId xmlns:p14="http://schemas.microsoft.com/office/powerpoint/2010/main" val="2504054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098843-B8F3-17AE-647E-E2564B2F533E}"/>
              </a:ext>
            </a:extLst>
          </p:cNvPr>
          <p:cNvSpPr txBox="1"/>
          <p:nvPr/>
        </p:nvSpPr>
        <p:spPr>
          <a:xfrm>
            <a:off x="323528" y="362853"/>
            <a:ext cx="854496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GB" sz="2400" dirty="0">
                <a:solidFill>
                  <a:schemeClr val="bg1"/>
                </a:solidFill>
                <a:ea typeface="Verdana" panose="020B0604030504040204" pitchFamily="34" charset="0"/>
                <a:cs typeface="Verdana" panose="020B0604030504040204" pitchFamily="34" charset="0"/>
              </a:rPr>
              <a:t>Impact of COVID-19 pandemic on hypertension control</a:t>
            </a:r>
          </a:p>
        </p:txBody>
      </p:sp>
      <p:pic>
        <p:nvPicPr>
          <p:cNvPr id="3" name="Picture 2">
            <a:extLst>
              <a:ext uri="{FF2B5EF4-FFF2-40B4-BE49-F238E27FC236}">
                <a16:creationId xmlns:a16="http://schemas.microsoft.com/office/drawing/2014/main" id="{B9D16353-7182-2CF2-F31B-EAA04CC43C03}"/>
              </a:ext>
            </a:extLst>
          </p:cNvPr>
          <p:cNvPicPr>
            <a:picLocks noChangeAspect="1"/>
          </p:cNvPicPr>
          <p:nvPr/>
        </p:nvPicPr>
        <p:blipFill rotWithShape="1">
          <a:blip r:embed="rId2"/>
          <a:srcRect t="64700"/>
          <a:stretch/>
        </p:blipFill>
        <p:spPr>
          <a:xfrm>
            <a:off x="306140" y="1988840"/>
            <a:ext cx="4968552" cy="3456891"/>
          </a:xfrm>
          <a:prstGeom prst="rect">
            <a:avLst/>
          </a:prstGeom>
        </p:spPr>
      </p:pic>
      <p:sp>
        <p:nvSpPr>
          <p:cNvPr id="4" name="TextBox 3">
            <a:extLst>
              <a:ext uri="{FF2B5EF4-FFF2-40B4-BE49-F238E27FC236}">
                <a16:creationId xmlns:a16="http://schemas.microsoft.com/office/drawing/2014/main" id="{939416E8-1041-7428-457B-BFFC3913512E}"/>
              </a:ext>
            </a:extLst>
          </p:cNvPr>
          <p:cNvSpPr txBox="1"/>
          <p:nvPr/>
        </p:nvSpPr>
        <p:spPr>
          <a:xfrm>
            <a:off x="899592" y="1089103"/>
            <a:ext cx="6984776" cy="646331"/>
          </a:xfrm>
          <a:prstGeom prst="rect">
            <a:avLst/>
          </a:prstGeom>
          <a:noFill/>
        </p:spPr>
        <p:txBody>
          <a:bodyPr wrap="square" rtlCol="0">
            <a:spAutoFit/>
          </a:bodyPr>
          <a:lstStyle/>
          <a:p>
            <a:r>
              <a:rPr lang="en-GB" dirty="0"/>
              <a:t>Data from Electronic Records of 3 large US health care systems</a:t>
            </a:r>
          </a:p>
          <a:p>
            <a:r>
              <a:rPr lang="en-GB" dirty="0"/>
              <a:t>N=137,593 adults with hypertension - interrupted time-series analysis</a:t>
            </a:r>
          </a:p>
        </p:txBody>
      </p:sp>
      <p:sp>
        <p:nvSpPr>
          <p:cNvPr id="6" name="TextBox 5">
            <a:extLst>
              <a:ext uri="{FF2B5EF4-FFF2-40B4-BE49-F238E27FC236}">
                <a16:creationId xmlns:a16="http://schemas.microsoft.com/office/drawing/2014/main" id="{F7D5B4FB-D430-650E-9B3C-50A28F0625CF}"/>
              </a:ext>
            </a:extLst>
          </p:cNvPr>
          <p:cNvSpPr txBox="1"/>
          <p:nvPr/>
        </p:nvSpPr>
        <p:spPr>
          <a:xfrm>
            <a:off x="5274692" y="2563123"/>
            <a:ext cx="3880486" cy="2308324"/>
          </a:xfrm>
          <a:prstGeom prst="rect">
            <a:avLst/>
          </a:prstGeom>
          <a:noFill/>
        </p:spPr>
        <p:txBody>
          <a:bodyPr wrap="none" rtlCol="0">
            <a:spAutoFit/>
          </a:bodyPr>
          <a:lstStyle/>
          <a:p>
            <a:r>
              <a:rPr lang="en-GB" b="1" dirty="0"/>
              <a:t>During the pandemic</a:t>
            </a:r>
          </a:p>
          <a:p>
            <a:endParaRPr lang="en-GB" dirty="0"/>
          </a:p>
          <a:p>
            <a:pPr marL="285750" indent="-285750">
              <a:buClr>
                <a:srgbClr val="C00000"/>
              </a:buClr>
              <a:buSzPct val="150000"/>
              <a:buFont typeface="Arial" panose="020B0604020202020204" pitchFamily="34" charset="0"/>
              <a:buChar char="•"/>
            </a:pPr>
            <a:r>
              <a:rPr lang="en-GB" dirty="0"/>
              <a:t>% of controlled* HPT fell by 3.43%</a:t>
            </a:r>
          </a:p>
          <a:p>
            <a:pPr marL="285750" indent="-285750">
              <a:buClr>
                <a:srgbClr val="C00000"/>
              </a:buClr>
              <a:buSzPct val="150000"/>
              <a:buFont typeface="Arial" panose="020B0604020202020204" pitchFamily="34" charset="0"/>
              <a:buChar char="•"/>
            </a:pPr>
            <a:endParaRPr lang="en-GB" dirty="0"/>
          </a:p>
          <a:p>
            <a:pPr marL="285750" indent="-285750">
              <a:buClr>
                <a:srgbClr val="C00000"/>
              </a:buClr>
              <a:buSzPct val="150000"/>
              <a:buFont typeface="Arial" panose="020B0604020202020204" pitchFamily="34" charset="0"/>
              <a:buChar char="•"/>
            </a:pPr>
            <a:r>
              <a:rPr lang="en-GB" dirty="0"/>
              <a:t>SBP rose by 1.79mmHg</a:t>
            </a:r>
          </a:p>
          <a:p>
            <a:pPr marL="285750" indent="-285750">
              <a:buClr>
                <a:srgbClr val="C00000"/>
              </a:buClr>
              <a:buSzPct val="150000"/>
              <a:buFont typeface="Arial" panose="020B0604020202020204" pitchFamily="34" charset="0"/>
              <a:buChar char="•"/>
            </a:pPr>
            <a:r>
              <a:rPr lang="en-GB" dirty="0"/>
              <a:t>DBP rose by 1.30mmHg</a:t>
            </a:r>
          </a:p>
          <a:p>
            <a:pPr marL="285750" indent="-285750">
              <a:buClr>
                <a:srgbClr val="C00000"/>
              </a:buClr>
              <a:buSzPct val="150000"/>
              <a:buFont typeface="Arial" panose="020B0604020202020204" pitchFamily="34" charset="0"/>
              <a:buChar char="•"/>
            </a:pPr>
            <a:endParaRPr lang="en-GB" dirty="0"/>
          </a:p>
          <a:p>
            <a:pPr marL="285750" indent="-285750">
              <a:buClr>
                <a:srgbClr val="C00000"/>
              </a:buClr>
              <a:buSzPct val="150000"/>
              <a:buFont typeface="Arial" panose="020B0604020202020204" pitchFamily="34" charset="0"/>
              <a:buChar char="•"/>
            </a:pPr>
            <a:r>
              <a:rPr lang="en-GB" dirty="0"/>
              <a:t>Trend of increasing control flattened</a:t>
            </a:r>
          </a:p>
        </p:txBody>
      </p:sp>
      <p:sp>
        <p:nvSpPr>
          <p:cNvPr id="7" name="TextBox 6">
            <a:extLst>
              <a:ext uri="{FF2B5EF4-FFF2-40B4-BE49-F238E27FC236}">
                <a16:creationId xmlns:a16="http://schemas.microsoft.com/office/drawing/2014/main" id="{E41D5513-BA15-6F96-F7A9-47CAE7A6E29A}"/>
              </a:ext>
            </a:extLst>
          </p:cNvPr>
          <p:cNvSpPr txBox="1"/>
          <p:nvPr/>
        </p:nvSpPr>
        <p:spPr>
          <a:xfrm>
            <a:off x="3923928" y="6020014"/>
            <a:ext cx="3579826" cy="276999"/>
          </a:xfrm>
          <a:prstGeom prst="rect">
            <a:avLst/>
          </a:prstGeom>
          <a:noFill/>
        </p:spPr>
        <p:txBody>
          <a:bodyPr wrap="none" rtlCol="0">
            <a:spAutoFit/>
          </a:bodyPr>
          <a:lstStyle/>
          <a:p>
            <a:r>
              <a:rPr lang="en-GB" sz="1200" i="1" dirty="0" err="1">
                <a:latin typeface="Arial" panose="020B0604020202020204" pitchFamily="34" charset="0"/>
                <a:cs typeface="Arial" panose="020B0604020202020204" pitchFamily="34" charset="0"/>
              </a:rPr>
              <a:t>Gotanda</a:t>
            </a:r>
            <a:r>
              <a:rPr lang="en-GB" sz="1200" i="1" dirty="0">
                <a:latin typeface="Arial" panose="020B0604020202020204" pitchFamily="34" charset="0"/>
                <a:cs typeface="Arial" panose="020B0604020202020204" pitchFamily="34" charset="0"/>
              </a:rPr>
              <a:t> H, et al. Hypertension 2022; 79: 2733-42</a:t>
            </a:r>
          </a:p>
        </p:txBody>
      </p:sp>
      <p:sp>
        <p:nvSpPr>
          <p:cNvPr id="8" name="TextBox 7">
            <a:extLst>
              <a:ext uri="{FF2B5EF4-FFF2-40B4-BE49-F238E27FC236}">
                <a16:creationId xmlns:a16="http://schemas.microsoft.com/office/drawing/2014/main" id="{2840EC58-F29C-6BD8-D7F9-B3DA4268D63F}"/>
              </a:ext>
            </a:extLst>
          </p:cNvPr>
          <p:cNvSpPr txBox="1"/>
          <p:nvPr/>
        </p:nvSpPr>
        <p:spPr>
          <a:xfrm>
            <a:off x="5580112" y="5439403"/>
            <a:ext cx="1205779" cy="276999"/>
          </a:xfrm>
          <a:prstGeom prst="rect">
            <a:avLst/>
          </a:prstGeom>
          <a:noFill/>
        </p:spPr>
        <p:txBody>
          <a:bodyPr wrap="none" rtlCol="0">
            <a:spAutoFit/>
          </a:bodyPr>
          <a:lstStyle/>
          <a:p>
            <a:r>
              <a:rPr lang="en-GB" sz="1200" dirty="0"/>
              <a:t>*&lt;140/90mmHg</a:t>
            </a:r>
          </a:p>
        </p:txBody>
      </p:sp>
    </p:spTree>
    <p:extLst>
      <p:ext uri="{BB962C8B-B14F-4D97-AF65-F5344CB8AC3E}">
        <p14:creationId xmlns:p14="http://schemas.microsoft.com/office/powerpoint/2010/main" val="814659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65.6"/>
</p:tagLst>
</file>

<file path=ppt/tags/tag2.xml><?xml version="1.0" encoding="utf-8"?>
<p:tagLst xmlns:a="http://schemas.openxmlformats.org/drawingml/2006/main" xmlns:r="http://schemas.openxmlformats.org/officeDocument/2006/relationships" xmlns:p="http://schemas.openxmlformats.org/presentationml/2006/main">
  <p:tag name="TIMING" val="|49|2.6|24.3"/>
</p:tagLst>
</file>

<file path=ppt/theme/theme1.xml><?xml version="1.0" encoding="utf-8"?>
<a:theme xmlns:a="http://schemas.openxmlformats.org/drawingml/2006/main" name="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6610</TotalTime>
  <Words>4055</Words>
  <Application>Microsoft Macintosh PowerPoint</Application>
  <PresentationFormat>On-screen Show (4:3)</PresentationFormat>
  <Paragraphs>563</Paragraphs>
  <Slides>46</Slides>
  <Notes>26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5" baseType="lpstr">
      <vt:lpstr>Arial</vt:lpstr>
      <vt:lpstr>Arial</vt:lpstr>
      <vt:lpstr>Calibri</vt:lpstr>
      <vt:lpstr>Courier New</vt:lpstr>
      <vt:lpstr>Times New Roman</vt:lpstr>
      <vt:lpstr>Verdana</vt:lpstr>
      <vt:lpstr>Wingdings</vt:lpstr>
      <vt:lpstr>W line</vt:lpstr>
      <vt:lpstr>Worksheet</vt:lpstr>
      <vt:lpstr>PowerPoint Presentation</vt:lpstr>
      <vt:lpstr>PowerPoint Presentation</vt:lpstr>
      <vt:lpstr>PowerPoint Presentation</vt:lpstr>
      <vt:lpstr>Definition of hypertension</vt:lpstr>
      <vt:lpstr>Why bother?</vt:lpstr>
      <vt:lpstr>PowerPoint Presentation</vt:lpstr>
      <vt:lpstr>PowerPoint Presentation</vt:lpstr>
      <vt:lpstr>PowerPoint Presentation</vt:lpstr>
      <vt:lpstr>PowerPoint Presentation</vt:lpstr>
      <vt:lpstr>PowerPoint Presentation</vt:lpstr>
      <vt:lpstr>PowerPoint Presentation</vt:lpstr>
      <vt:lpstr>Hypertension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Multiple agents are needed to reach BP goal</vt:lpstr>
      <vt:lpstr>PowerPoint Presentation</vt:lpstr>
      <vt:lpstr>PowerPoint Presentation</vt:lpstr>
      <vt:lpstr>PowerPoint Presentation</vt:lpstr>
      <vt:lpstr>Resistant hypertension: Definition &amp; Estimates</vt:lpstr>
      <vt:lpstr>Resistant hypertension: Clinical assessment</vt:lpstr>
      <vt:lpstr>Miss MLE (44 yrs)</vt:lpstr>
      <vt:lpstr>Mr IMV (43 yrs)</vt:lpstr>
      <vt:lpstr>PowerPoint Presentation</vt:lpstr>
      <vt:lpstr>PowerPoint Presentation</vt:lpstr>
      <vt:lpstr>PowerPoint Presentation</vt:lpstr>
      <vt:lpstr>PowerPoint Presentation</vt:lpstr>
      <vt:lpstr>Consequences of clinical inertia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Patria, Jetinder</dc:creator>
  <cp:lastModifiedBy>Cappuccio, Francesco</cp:lastModifiedBy>
  <cp:revision>1506</cp:revision>
  <cp:lastPrinted>2023-04-14T12:05:52Z</cp:lastPrinted>
  <dcterms:created xsi:type="dcterms:W3CDTF">2015-04-29T08:55:57Z</dcterms:created>
  <dcterms:modified xsi:type="dcterms:W3CDTF">2023-04-19T10:07:08Z</dcterms:modified>
</cp:coreProperties>
</file>