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2.xml" ContentType="application/vnd.openxmlformats-officedocument.drawingml.chartshape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6"/>
  </p:notesMasterIdLst>
  <p:sldIdLst>
    <p:sldId id="1045" r:id="rId2"/>
    <p:sldId id="259" r:id="rId3"/>
    <p:sldId id="1044" r:id="rId4"/>
    <p:sldId id="1046" r:id="rId5"/>
    <p:sldId id="992" r:id="rId6"/>
    <p:sldId id="257" r:id="rId7"/>
    <p:sldId id="1047" r:id="rId8"/>
    <p:sldId id="868" r:id="rId9"/>
    <p:sldId id="996" r:id="rId10"/>
    <p:sldId id="899" r:id="rId11"/>
    <p:sldId id="771" r:id="rId12"/>
    <p:sldId id="775" r:id="rId13"/>
    <p:sldId id="1002" r:id="rId14"/>
    <p:sldId id="1003" r:id="rId15"/>
    <p:sldId id="1010" r:id="rId16"/>
    <p:sldId id="999" r:id="rId17"/>
    <p:sldId id="642" r:id="rId18"/>
    <p:sldId id="875" r:id="rId19"/>
    <p:sldId id="1007" r:id="rId20"/>
    <p:sldId id="639" r:id="rId21"/>
    <p:sldId id="997" r:id="rId22"/>
    <p:sldId id="998" r:id="rId23"/>
    <p:sldId id="1043" r:id="rId24"/>
    <p:sldId id="104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5"/>
    <p:restoredTop sz="95741"/>
  </p:normalViewPr>
  <p:slideViewPr>
    <p:cSldViewPr snapToGrid="0">
      <p:cViewPr>
        <p:scale>
          <a:sx n="100" d="100"/>
          <a:sy n="100" d="100"/>
        </p:scale>
        <p:origin x="1064" y="2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24h collections</c:v>
                </c:pt>
                <c:pt idx="1">
                  <c:v>Tanaka</c:v>
                </c:pt>
                <c:pt idx="2">
                  <c:v>Kawasaki</c:v>
                </c:pt>
                <c:pt idx="3">
                  <c:v>Intersalt</c:v>
                </c:pt>
                <c:pt idx="4">
                  <c:v>Intersalt with K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-0.31</c:v>
                </c:pt>
                <c:pt idx="1">
                  <c:v>-0.05</c:v>
                </c:pt>
                <c:pt idx="2">
                  <c:v>-7.0000000000000007E-2</c:v>
                </c:pt>
                <c:pt idx="3">
                  <c:v>-0.1</c:v>
                </c:pt>
                <c:pt idx="4">
                  <c:v>-0.15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B91-A844-ABFD-B46A688FFB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24h collections</c:v>
                </c:pt>
                <c:pt idx="1">
                  <c:v>Tanaka</c:v>
                </c:pt>
                <c:pt idx="2">
                  <c:v>Kawasaki</c:v>
                </c:pt>
                <c:pt idx="3">
                  <c:v>Intersalt</c:v>
                </c:pt>
                <c:pt idx="4">
                  <c:v>Intersalt with K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-0.05</c:v>
                </c:pt>
                <c:pt idx="1">
                  <c:v>0.16</c:v>
                </c:pt>
                <c:pt idx="2">
                  <c:v>0.27</c:v>
                </c:pt>
                <c:pt idx="3">
                  <c:v>0.12</c:v>
                </c:pt>
                <c:pt idx="4">
                  <c:v>7.0000000000000007E-2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B91-A844-ABFD-B46A688FFB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24h collections</c:v>
                </c:pt>
                <c:pt idx="1">
                  <c:v>Tanaka</c:v>
                </c:pt>
                <c:pt idx="2">
                  <c:v>Kawasaki</c:v>
                </c:pt>
                <c:pt idx="3">
                  <c:v>Intersalt</c:v>
                </c:pt>
                <c:pt idx="4">
                  <c:v>Intersalt with K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-0.68</c:v>
                </c:pt>
                <c:pt idx="1">
                  <c:v>-0.26</c:v>
                </c:pt>
                <c:pt idx="2">
                  <c:v>-0.42</c:v>
                </c:pt>
                <c:pt idx="3">
                  <c:v>-0.31</c:v>
                </c:pt>
                <c:pt idx="4">
                  <c:v>-0.37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B91-A844-ABFD-B46A688FFB0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24h collections</c:v>
                </c:pt>
                <c:pt idx="1">
                  <c:v>Tanaka</c:v>
                </c:pt>
                <c:pt idx="2">
                  <c:v>Kawasaki</c:v>
                </c:pt>
                <c:pt idx="3">
                  <c:v>Intersalt</c:v>
                </c:pt>
                <c:pt idx="4">
                  <c:v>Intersalt with K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-0.31</c:v>
                </c:pt>
                <c:pt idx="1">
                  <c:v>-0.05</c:v>
                </c:pt>
                <c:pt idx="2">
                  <c:v>-7.0000000000000007E-2</c:v>
                </c:pt>
                <c:pt idx="3">
                  <c:v>-0.1</c:v>
                </c:pt>
                <c:pt idx="4">
                  <c:v>-0.15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B91-A844-ABFD-B46A688FFB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>
              <a:solidFill>
                <a:schemeClr val="dk1">
                  <a:lumMod val="75000"/>
                  <a:lumOff val="25000"/>
                </a:schemeClr>
              </a:solidFill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>
                <a:solidFill>
                  <a:schemeClr val="tx1">
                    <a:lumMod val="15000"/>
                    <a:lumOff val="85000"/>
                  </a:schemeClr>
                </a:solidFill>
              </a:ln>
              <a:effectLst/>
            </c:spPr>
          </c:upBars>
          <c:downBars>
            <c:spPr>
              <a:solidFill>
                <a:schemeClr val="dk1">
                  <a:lumMod val="65000"/>
                  <a:lumOff val="35000"/>
                </a:schemeClr>
              </a:solidFill>
              <a:ln w="19050">
                <a:solidFill>
                  <a:srgbClr val="000000"/>
                </a:solidFill>
              </a:ln>
              <a:effectLst/>
            </c:spPr>
          </c:downBars>
        </c:upDownBars>
        <c:axId val="308281960"/>
        <c:axId val="308763424"/>
      </c:stockChart>
      <c:catAx>
        <c:axId val="3082819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08763424"/>
        <c:crosses val="autoZero"/>
        <c:auto val="1"/>
        <c:lblAlgn val="ctr"/>
        <c:lblOffset val="100"/>
        <c:noMultiLvlLbl val="0"/>
      </c:catAx>
      <c:valAx>
        <c:axId val="308763424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281960"/>
        <c:crosses val="autoZero"/>
        <c:crossBetween val="between"/>
      </c:valAx>
      <c:spPr>
        <a:noFill/>
        <a:ln>
          <a:solidFill>
            <a:srgbClr val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sz="28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Moldova</a:t>
            </a:r>
            <a:endParaRPr lang="en-US" sz="2800" b="1" dirty="0"/>
          </a:p>
        </c:rich>
      </c:tx>
      <c:overlay val="0"/>
      <c:spPr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36E-4641-AB8E-7DAFEB0CA81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36E-4641-AB8E-7DAFEB0CA81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336E-4641-AB8E-7DAFEB0CA81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All (n=858)</c:v>
                </c:pt>
                <c:pt idx="1">
                  <c:v>Men (n=326)</c:v>
                </c:pt>
                <c:pt idx="2">
                  <c:v>Women (n=532)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10.8</c:v>
                </c:pt>
                <c:pt idx="1">
                  <c:v>11.5</c:v>
                </c:pt>
                <c:pt idx="2">
                  <c:v>10.3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6E-4641-AB8E-7DAFEB0CA8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0404224"/>
        <c:axId val="340404616"/>
      </c:barChart>
      <c:catAx>
        <c:axId val="340404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404616"/>
        <c:crosses val="autoZero"/>
        <c:auto val="1"/>
        <c:lblAlgn val="ctr"/>
        <c:lblOffset val="100"/>
        <c:noMultiLvlLbl val="0"/>
      </c:catAx>
      <c:valAx>
        <c:axId val="340404616"/>
        <c:scaling>
          <c:orientation val="minMax"/>
          <c:max val="15.000000010000001"/>
          <c:min val="5.000000009999999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404224"/>
        <c:crosses val="autoZero"/>
        <c:crossBetween val="between"/>
        <c:minorUnit val="0.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sz="28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Montenegro</a:t>
            </a:r>
            <a:endParaRPr lang="en-US" sz="2800" b="1" dirty="0"/>
          </a:p>
        </c:rich>
      </c:tx>
      <c:overlay val="0"/>
      <c:spPr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B55-DA41-AB24-3B32C4F05EF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0B55-DA41-AB24-3B32C4F05EF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B55-DA41-AB24-3B32C4F05EF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All (639)</c:v>
                </c:pt>
                <c:pt idx="1">
                  <c:v>Men (n=285)</c:v>
                </c:pt>
                <c:pt idx="2">
                  <c:v>Women (n=354)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11.6</c:v>
                </c:pt>
                <c:pt idx="1">
                  <c:v>13.9</c:v>
                </c:pt>
                <c:pt idx="2">
                  <c:v>9.9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55-DA41-AB24-3B32C4F05E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0405400"/>
        <c:axId val="308764208"/>
      </c:barChart>
      <c:catAx>
        <c:axId val="340405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764208"/>
        <c:crosses val="autoZero"/>
        <c:auto val="1"/>
        <c:lblAlgn val="ctr"/>
        <c:lblOffset val="100"/>
        <c:noMultiLvlLbl val="0"/>
      </c:catAx>
      <c:valAx>
        <c:axId val="308764208"/>
        <c:scaling>
          <c:orientation val="minMax"/>
          <c:min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405400"/>
        <c:crosses val="autoZero"/>
        <c:crossBetween val="between"/>
        <c:minorUnit val="0.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sz="28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Lithuania</a:t>
            </a:r>
            <a:endParaRPr lang="en-US" sz="2800" b="1" dirty="0"/>
          </a:p>
        </c:rich>
      </c:tx>
      <c:overlay val="0"/>
      <c:spPr>
        <a:solidFill>
          <a:schemeClr val="accent1"/>
        </a:solidFill>
        <a:ln w="25400" cap="flat" cmpd="sng" algn="ctr">
          <a:solidFill>
            <a:schemeClr val="accent1">
              <a:shade val="15000"/>
            </a:schemeClr>
          </a:solidFill>
          <a:prstDash val="solid"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D15-5743-B690-307B531C664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D15-5743-B690-307B531C6644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D15-5743-B690-307B531C664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All (888)</c:v>
                </c:pt>
                <c:pt idx="1">
                  <c:v>Men (n=422)</c:v>
                </c:pt>
                <c:pt idx="2">
                  <c:v>Women (n=466)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11.7</c:v>
                </c:pt>
                <c:pt idx="2">
                  <c:v>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D15-5743-B690-307B531C66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0405400"/>
        <c:axId val="308764208"/>
      </c:barChart>
      <c:catAx>
        <c:axId val="340405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764208"/>
        <c:crosses val="autoZero"/>
        <c:auto val="1"/>
        <c:lblAlgn val="ctr"/>
        <c:lblOffset val="100"/>
        <c:noMultiLvlLbl val="0"/>
      </c:catAx>
      <c:valAx>
        <c:axId val="308764208"/>
        <c:scaling>
          <c:orientation val="minMax"/>
          <c:min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405400"/>
        <c:crosses val="autoZero"/>
        <c:crossBetween val="between"/>
        <c:minorUnit val="0.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 (n=639)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Do you do anything on a regular basis to control your salt/sodium intake? YES</c:v>
                </c:pt>
                <c:pt idx="1">
                  <c:v>How important is lowering salt/sodium in your diet? VERY IMPORTANT</c:v>
                </c:pt>
                <c:pt idx="2">
                  <c:v>Do you think that a high salt diet could cause a serious health problem? YES</c:v>
                </c:pt>
                <c:pt idx="3">
                  <c:v>How much salt do you think you consume? FAR TOO MUCH/TOO MUCH</c:v>
                </c:pt>
                <c:pt idx="4">
                  <c:v>In the food you eat at home salt is added in cooking… OFTEN/ALWAYS</c:v>
                </c:pt>
                <c:pt idx="5">
                  <c:v>Do you add salt to food at the table?  OFTEN/ALWAYS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34.299999999999997</c:v>
                </c:pt>
                <c:pt idx="1">
                  <c:v>44.2</c:v>
                </c:pt>
                <c:pt idx="2">
                  <c:v>85.8</c:v>
                </c:pt>
                <c:pt idx="3">
                  <c:v>35.6</c:v>
                </c:pt>
                <c:pt idx="4">
                  <c:v>21.4</c:v>
                </c:pt>
                <c:pt idx="5">
                  <c:v>73.8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A6-7A41-8FBC-26915C3F423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Men (n=285)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Do you do anything on a regular basis to control your salt/sodium intake? YES</c:v>
                </c:pt>
                <c:pt idx="1">
                  <c:v>How important is lowering salt/sodium in your diet? VERY IMPORTANT</c:v>
                </c:pt>
                <c:pt idx="2">
                  <c:v>Do you think that a high salt diet could cause a serious health problem? YES</c:v>
                </c:pt>
                <c:pt idx="3">
                  <c:v>How much salt do you think you consume? FAR TOO MUCH/TOO MUCH</c:v>
                </c:pt>
                <c:pt idx="4">
                  <c:v>In the food you eat at home salt is added in cooking… OFTEN/ALWAYS</c:v>
                </c:pt>
                <c:pt idx="5">
                  <c:v>Do you add salt to food at the table?  OFTEN/ALWAYS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27.6</c:v>
                </c:pt>
                <c:pt idx="1">
                  <c:v>40.5</c:v>
                </c:pt>
                <c:pt idx="2">
                  <c:v>82.8</c:v>
                </c:pt>
                <c:pt idx="3">
                  <c:v>37.5</c:v>
                </c:pt>
                <c:pt idx="4">
                  <c:v>25.2</c:v>
                </c:pt>
                <c:pt idx="5">
                  <c:v>79.099999999999994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A6-7A41-8FBC-26915C3F423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Women (n=354)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Do you do anything on a regular basis to control your salt/sodium intake? YES</c:v>
                </c:pt>
                <c:pt idx="1">
                  <c:v>How important is lowering salt/sodium in your diet? VERY IMPORTANT</c:v>
                </c:pt>
                <c:pt idx="2">
                  <c:v>Do you think that a high salt diet could cause a serious health problem? YES</c:v>
                </c:pt>
                <c:pt idx="3">
                  <c:v>How much salt do you think you consume? FAR TOO MUCH/TOO MUCH</c:v>
                </c:pt>
                <c:pt idx="4">
                  <c:v>In the food you eat at home salt is added in cooking… OFTEN/ALWAYS</c:v>
                </c:pt>
                <c:pt idx="5">
                  <c:v>Do you add salt to food at the table?  OFTEN/ALWAYS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39.799999999999997</c:v>
                </c:pt>
                <c:pt idx="1">
                  <c:v>47.1</c:v>
                </c:pt>
                <c:pt idx="2">
                  <c:v>88.3</c:v>
                </c:pt>
                <c:pt idx="3">
                  <c:v>34</c:v>
                </c:pt>
                <c:pt idx="4">
                  <c:v>18.3</c:v>
                </c:pt>
                <c:pt idx="5">
                  <c:v>67.2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6A6-7A41-8FBC-26915C3F42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16277984"/>
        <c:axId val="216278768"/>
      </c:barChart>
      <c:catAx>
        <c:axId val="2162779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6278768"/>
        <c:crosses val="autoZero"/>
        <c:auto val="1"/>
        <c:lblAlgn val="ctr"/>
        <c:lblOffset val="100"/>
        <c:noMultiLvlLbl val="0"/>
      </c:catAx>
      <c:valAx>
        <c:axId val="216278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extTo"/>
        <c:spPr>
          <a:noFill/>
          <a:ln>
            <a:solidFill>
              <a:srgbClr val="00206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6277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gif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gif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EFC0FB-F7B5-4290-9ACE-8F48210E2245}" type="doc">
      <dgm:prSet loTypeId="urn:microsoft.com/office/officeart/2005/8/layout/hList2#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EF4CE21-97E1-46C5-861F-442D330252D1}">
      <dgm:prSet phldrT="[Text]"/>
      <dgm:spPr/>
      <dgm:t>
        <a:bodyPr/>
        <a:lstStyle/>
        <a:p>
          <a:r>
            <a:rPr lang="en-GB" b="1" dirty="0">
              <a:solidFill>
                <a:srgbClr val="00B050"/>
              </a:solidFill>
            </a:rPr>
            <a:t>Communication</a:t>
          </a:r>
        </a:p>
      </dgm:t>
    </dgm:pt>
    <dgm:pt modelId="{6393900D-408B-4D63-98C2-9D1EADA11FC5}" type="parTrans" cxnId="{95E33DD7-ABEF-4612-B9CF-6E8845B443EB}">
      <dgm:prSet/>
      <dgm:spPr/>
      <dgm:t>
        <a:bodyPr/>
        <a:lstStyle/>
        <a:p>
          <a:endParaRPr lang="en-GB"/>
        </a:p>
      </dgm:t>
    </dgm:pt>
    <dgm:pt modelId="{1845CCF6-C7BF-4964-8A7A-8BE304E3456D}" type="sibTrans" cxnId="{95E33DD7-ABEF-4612-B9CF-6E8845B443EB}">
      <dgm:prSet/>
      <dgm:spPr/>
      <dgm:t>
        <a:bodyPr/>
        <a:lstStyle/>
        <a:p>
          <a:endParaRPr lang="en-GB"/>
        </a:p>
      </dgm:t>
    </dgm:pt>
    <dgm:pt modelId="{02F90C82-788B-4DCD-B063-D029838B924F}">
      <dgm:prSet phldrT="[Text]" custT="1"/>
      <dgm:spPr>
        <a:solidFill>
          <a:srgbClr val="33CC33">
            <a:alpha val="20000"/>
          </a:srgbClr>
        </a:solidFill>
      </dgm:spPr>
      <dgm:t>
        <a:bodyPr/>
        <a:lstStyle/>
        <a:p>
          <a:pPr algn="ctr">
            <a:buNone/>
          </a:pPr>
          <a:r>
            <a:rPr lang="en-GB" sz="1600" b="1" u="sng" dirty="0">
              <a:solidFill>
                <a:schemeClr val="tx1"/>
              </a:solidFill>
              <a:latin typeface="Calibri" pitchFamily="34" charset="0"/>
            </a:rPr>
            <a:t>Public Awareness Campaigns</a:t>
          </a:r>
        </a:p>
      </dgm:t>
    </dgm:pt>
    <dgm:pt modelId="{98CDDAE8-5780-48C7-B61A-5BF593413F6D}" type="parTrans" cxnId="{A1DABF64-F745-4CD9-96F5-182D9DEC60E4}">
      <dgm:prSet/>
      <dgm:spPr/>
      <dgm:t>
        <a:bodyPr/>
        <a:lstStyle/>
        <a:p>
          <a:endParaRPr lang="en-GB"/>
        </a:p>
      </dgm:t>
    </dgm:pt>
    <dgm:pt modelId="{87F19E05-3B6B-49D9-AD90-BFFDF9417278}" type="sibTrans" cxnId="{A1DABF64-F745-4CD9-96F5-182D9DEC60E4}">
      <dgm:prSet/>
      <dgm:spPr/>
      <dgm:t>
        <a:bodyPr/>
        <a:lstStyle/>
        <a:p>
          <a:endParaRPr lang="en-GB"/>
        </a:p>
      </dgm:t>
    </dgm:pt>
    <dgm:pt modelId="{9D343D37-1696-46DA-AA7C-FF0F1BE8F973}">
      <dgm:prSet phldrT="[Text]" custT="1"/>
      <dgm:spPr>
        <a:solidFill>
          <a:srgbClr val="33CC33">
            <a:alpha val="20000"/>
          </a:srgbClr>
        </a:solidFill>
      </dgm:spPr>
      <dgm:t>
        <a:bodyPr/>
        <a:lstStyle/>
        <a:p>
          <a:pPr algn="l"/>
          <a:r>
            <a:rPr lang="en-GB" sz="1600" dirty="0">
              <a:solidFill>
                <a:schemeClr val="tx1"/>
              </a:solidFill>
              <a:latin typeface="Calibri" pitchFamily="34" charset="0"/>
            </a:rPr>
            <a:t>Food industry</a:t>
          </a:r>
        </a:p>
      </dgm:t>
    </dgm:pt>
    <dgm:pt modelId="{CDB093F1-E794-492B-B034-9827E6825CBE}" type="parTrans" cxnId="{D7854F3B-B111-4E21-954D-49A4D6592890}">
      <dgm:prSet/>
      <dgm:spPr/>
      <dgm:t>
        <a:bodyPr/>
        <a:lstStyle/>
        <a:p>
          <a:endParaRPr lang="en-GB"/>
        </a:p>
      </dgm:t>
    </dgm:pt>
    <dgm:pt modelId="{4AF27329-7D4E-4A78-BD22-D237B35FC8B8}" type="sibTrans" cxnId="{D7854F3B-B111-4E21-954D-49A4D6592890}">
      <dgm:prSet/>
      <dgm:spPr/>
      <dgm:t>
        <a:bodyPr/>
        <a:lstStyle/>
        <a:p>
          <a:endParaRPr lang="en-GB"/>
        </a:p>
      </dgm:t>
    </dgm:pt>
    <dgm:pt modelId="{F9EEC365-8609-4B4C-B187-38006F95FDDE}">
      <dgm:prSet phldrT="[Text]"/>
      <dgm:spPr/>
      <dgm:t>
        <a:bodyPr/>
        <a:lstStyle/>
        <a:p>
          <a:r>
            <a:rPr lang="en-GB" b="1" dirty="0">
              <a:solidFill>
                <a:schemeClr val="accent2"/>
              </a:solidFill>
            </a:rPr>
            <a:t>Reformulation</a:t>
          </a:r>
        </a:p>
      </dgm:t>
    </dgm:pt>
    <dgm:pt modelId="{F1B5C5B7-9FE4-4072-9BE4-CDF6326AFEBC}" type="parTrans" cxnId="{A2E633C2-7FF6-4835-A2BF-6C2DF03CE852}">
      <dgm:prSet/>
      <dgm:spPr/>
      <dgm:t>
        <a:bodyPr/>
        <a:lstStyle/>
        <a:p>
          <a:endParaRPr lang="en-GB"/>
        </a:p>
      </dgm:t>
    </dgm:pt>
    <dgm:pt modelId="{2C1EF18F-2467-4CAC-A17D-25DB2FEFEA17}" type="sibTrans" cxnId="{A2E633C2-7FF6-4835-A2BF-6C2DF03CE852}">
      <dgm:prSet/>
      <dgm:spPr/>
      <dgm:t>
        <a:bodyPr/>
        <a:lstStyle/>
        <a:p>
          <a:endParaRPr lang="en-GB"/>
        </a:p>
      </dgm:t>
    </dgm:pt>
    <dgm:pt modelId="{EF5A6FC6-A559-49E5-8DD1-5E6715E7E466}">
      <dgm:prSet phldrT="[Text]" custT="1"/>
      <dgm:spPr>
        <a:solidFill>
          <a:srgbClr val="0000CC">
            <a:alpha val="20000"/>
          </a:srgbClr>
        </a:solidFill>
      </dgm:spPr>
      <dgm:t>
        <a:bodyPr/>
        <a:lstStyle/>
        <a:p>
          <a:pPr algn="ctr">
            <a:buNone/>
          </a:pPr>
          <a:r>
            <a:rPr lang="en-GB" sz="1400" b="1" u="sng" dirty="0">
              <a:solidFill>
                <a:schemeClr val="tx1"/>
              </a:solidFill>
              <a:latin typeface="Calibri" pitchFamily="34" charset="0"/>
            </a:rPr>
            <a:t>Setting Targets</a:t>
          </a:r>
        </a:p>
      </dgm:t>
    </dgm:pt>
    <dgm:pt modelId="{1AC5F1EA-A582-4A35-9A6F-EE8362DA1D11}" type="parTrans" cxnId="{25E0FCA6-15A9-49BD-B1AE-758C0C2DCA48}">
      <dgm:prSet/>
      <dgm:spPr/>
      <dgm:t>
        <a:bodyPr/>
        <a:lstStyle/>
        <a:p>
          <a:endParaRPr lang="en-GB"/>
        </a:p>
      </dgm:t>
    </dgm:pt>
    <dgm:pt modelId="{26C035D1-EE50-432A-97A5-37C011AE73DD}" type="sibTrans" cxnId="{25E0FCA6-15A9-49BD-B1AE-758C0C2DCA48}">
      <dgm:prSet/>
      <dgm:spPr/>
      <dgm:t>
        <a:bodyPr/>
        <a:lstStyle/>
        <a:p>
          <a:endParaRPr lang="en-GB"/>
        </a:p>
      </dgm:t>
    </dgm:pt>
    <dgm:pt modelId="{B214B5B7-A468-47B8-BAA7-4B3CBAB783D6}">
      <dgm:prSet phldrT="[Text]"/>
      <dgm:spPr/>
      <dgm:t>
        <a:bodyPr/>
        <a:lstStyle/>
        <a:p>
          <a:r>
            <a:rPr lang="en-GB" b="1" dirty="0">
              <a:solidFill>
                <a:srgbClr val="FF0000"/>
              </a:solidFill>
            </a:rPr>
            <a:t>Monitoring &amp; Surveillance</a:t>
          </a:r>
        </a:p>
      </dgm:t>
    </dgm:pt>
    <dgm:pt modelId="{676C8BE6-D617-475E-9C8A-0AACB74E6DB9}" type="parTrans" cxnId="{86F3259C-BAE6-42E0-8E13-68D7B9A07D2B}">
      <dgm:prSet/>
      <dgm:spPr/>
      <dgm:t>
        <a:bodyPr/>
        <a:lstStyle/>
        <a:p>
          <a:endParaRPr lang="en-GB"/>
        </a:p>
      </dgm:t>
    </dgm:pt>
    <dgm:pt modelId="{E488C2C2-F13E-46E0-84F8-316D7C21E157}" type="sibTrans" cxnId="{86F3259C-BAE6-42E0-8E13-68D7B9A07D2B}">
      <dgm:prSet/>
      <dgm:spPr/>
      <dgm:t>
        <a:bodyPr/>
        <a:lstStyle/>
        <a:p>
          <a:endParaRPr lang="en-GB"/>
        </a:p>
      </dgm:t>
    </dgm:pt>
    <dgm:pt modelId="{F0103A22-092C-4B0E-9B12-A57F71E985F5}">
      <dgm:prSet phldrT="[Text]" custT="1"/>
      <dgm:spPr>
        <a:solidFill>
          <a:srgbClr val="FF0000">
            <a:alpha val="20000"/>
          </a:srgbClr>
        </a:solidFill>
      </dgm:spPr>
      <dgm:t>
        <a:bodyPr/>
        <a:lstStyle/>
        <a:p>
          <a:pPr algn="ctr">
            <a:buNone/>
          </a:pPr>
          <a:r>
            <a:rPr lang="en-GB" sz="1400" b="1" u="sng" dirty="0">
              <a:solidFill>
                <a:schemeClr val="tx1"/>
              </a:solidFill>
              <a:latin typeface="Calibri" pitchFamily="34" charset="0"/>
            </a:rPr>
            <a:t>Population salt intake</a:t>
          </a:r>
        </a:p>
      </dgm:t>
    </dgm:pt>
    <dgm:pt modelId="{D85072C4-B19D-44B9-80A8-0D7CD2EA21F8}" type="parTrans" cxnId="{92B885C6-386D-4695-8C6B-3A17181B9220}">
      <dgm:prSet/>
      <dgm:spPr/>
      <dgm:t>
        <a:bodyPr/>
        <a:lstStyle/>
        <a:p>
          <a:endParaRPr lang="en-GB"/>
        </a:p>
      </dgm:t>
    </dgm:pt>
    <dgm:pt modelId="{783291D1-CC02-4EB7-9B6B-B3D2AA97E020}" type="sibTrans" cxnId="{92B885C6-386D-4695-8C6B-3A17181B9220}">
      <dgm:prSet/>
      <dgm:spPr/>
      <dgm:t>
        <a:bodyPr/>
        <a:lstStyle/>
        <a:p>
          <a:endParaRPr lang="en-GB"/>
        </a:p>
      </dgm:t>
    </dgm:pt>
    <dgm:pt modelId="{3A4D5821-96DC-4904-A15A-68D823E01FC7}">
      <dgm:prSet phldrT="[Text]" custT="1"/>
      <dgm:spPr>
        <a:solidFill>
          <a:srgbClr val="FF0000">
            <a:alpha val="20000"/>
          </a:srgbClr>
        </a:solidFill>
      </dgm:spPr>
      <dgm:t>
        <a:bodyPr/>
        <a:lstStyle/>
        <a:p>
          <a:pPr algn="ctr">
            <a:buNone/>
          </a:pPr>
          <a:r>
            <a:rPr lang="en-GB" sz="1400" b="1" u="sng" dirty="0">
              <a:solidFill>
                <a:schemeClr val="tx1"/>
              </a:solidFill>
              <a:latin typeface="Calibri" pitchFamily="34" charset="0"/>
            </a:rPr>
            <a:t>Reformulation progress</a:t>
          </a:r>
        </a:p>
      </dgm:t>
    </dgm:pt>
    <dgm:pt modelId="{237D0CD3-A2CE-4753-85E6-1EB7B8D580C5}" type="parTrans" cxnId="{094C9533-AF6E-46DF-866E-365F6FA0736E}">
      <dgm:prSet/>
      <dgm:spPr/>
      <dgm:t>
        <a:bodyPr/>
        <a:lstStyle/>
        <a:p>
          <a:endParaRPr lang="en-GB"/>
        </a:p>
      </dgm:t>
    </dgm:pt>
    <dgm:pt modelId="{704013E5-5796-47E7-80CC-0A84559AEB91}" type="sibTrans" cxnId="{094C9533-AF6E-46DF-866E-365F6FA0736E}">
      <dgm:prSet/>
      <dgm:spPr/>
      <dgm:t>
        <a:bodyPr/>
        <a:lstStyle/>
        <a:p>
          <a:endParaRPr lang="en-GB"/>
        </a:p>
      </dgm:t>
    </dgm:pt>
    <dgm:pt modelId="{C3E96AC5-96E4-47BB-8914-EE8AC38767D8}">
      <dgm:prSet phldrT="[Text]"/>
      <dgm:spPr>
        <a:solidFill>
          <a:srgbClr val="33CC33">
            <a:alpha val="20000"/>
          </a:srgbClr>
        </a:solidFill>
      </dgm:spPr>
      <dgm:t>
        <a:bodyPr/>
        <a:lstStyle/>
        <a:p>
          <a:pPr algn="l"/>
          <a:endParaRPr lang="en-GB" sz="1000" dirty="0">
            <a:solidFill>
              <a:schemeClr val="tx1"/>
            </a:solidFill>
          </a:endParaRPr>
        </a:p>
      </dgm:t>
    </dgm:pt>
    <dgm:pt modelId="{543BB1F5-4E4E-4F40-87AC-BBF6E4E07CAB}" type="parTrans" cxnId="{2949D0C9-5241-445E-AEC2-9045D72EDF63}">
      <dgm:prSet/>
      <dgm:spPr/>
      <dgm:t>
        <a:bodyPr/>
        <a:lstStyle/>
        <a:p>
          <a:endParaRPr lang="en-GB"/>
        </a:p>
      </dgm:t>
    </dgm:pt>
    <dgm:pt modelId="{9BE746D2-39B3-46D5-B38A-A1F284A5D272}" type="sibTrans" cxnId="{2949D0C9-5241-445E-AEC2-9045D72EDF63}">
      <dgm:prSet/>
      <dgm:spPr/>
      <dgm:t>
        <a:bodyPr/>
        <a:lstStyle/>
        <a:p>
          <a:endParaRPr lang="en-GB"/>
        </a:p>
      </dgm:t>
    </dgm:pt>
    <dgm:pt modelId="{AC80669F-CCB5-4F7F-8D08-723DC768447F}">
      <dgm:prSet phldrT="[Text]" custT="1"/>
      <dgm:spPr>
        <a:solidFill>
          <a:srgbClr val="33CC33">
            <a:alpha val="20000"/>
          </a:srgbClr>
        </a:solidFill>
      </dgm:spPr>
      <dgm:t>
        <a:bodyPr/>
        <a:lstStyle/>
        <a:p>
          <a:pPr algn="l"/>
          <a:r>
            <a:rPr lang="en-GB" sz="1600" dirty="0">
              <a:solidFill>
                <a:schemeClr val="tx1"/>
              </a:solidFill>
              <a:latin typeface="Calibri" pitchFamily="34" charset="0"/>
            </a:rPr>
            <a:t>Decision makers</a:t>
          </a:r>
        </a:p>
      </dgm:t>
    </dgm:pt>
    <dgm:pt modelId="{488F376B-A54F-42F0-B592-53BF930DFCA3}" type="parTrans" cxnId="{DD384517-4EC4-486F-8E57-BEE3B88B99BE}">
      <dgm:prSet/>
      <dgm:spPr/>
      <dgm:t>
        <a:bodyPr/>
        <a:lstStyle/>
        <a:p>
          <a:endParaRPr lang="en-GB"/>
        </a:p>
      </dgm:t>
    </dgm:pt>
    <dgm:pt modelId="{6A541F5B-0C59-4570-B381-BB96E91BF87B}" type="sibTrans" cxnId="{DD384517-4EC4-486F-8E57-BEE3B88B99BE}">
      <dgm:prSet/>
      <dgm:spPr/>
      <dgm:t>
        <a:bodyPr/>
        <a:lstStyle/>
        <a:p>
          <a:endParaRPr lang="en-GB"/>
        </a:p>
      </dgm:t>
    </dgm:pt>
    <dgm:pt modelId="{18D083F0-4392-44CB-B9A9-21FD13C635C9}">
      <dgm:prSet phldrT="[Text]" custT="1"/>
      <dgm:spPr>
        <a:solidFill>
          <a:srgbClr val="33CC33">
            <a:alpha val="20000"/>
          </a:srgbClr>
        </a:solidFill>
      </dgm:spPr>
      <dgm:t>
        <a:bodyPr/>
        <a:lstStyle/>
        <a:p>
          <a:pPr algn="l"/>
          <a:r>
            <a:rPr lang="en-GB" sz="1600" dirty="0">
              <a:solidFill>
                <a:schemeClr val="tx1"/>
              </a:solidFill>
              <a:latin typeface="Calibri" pitchFamily="34" charset="0"/>
            </a:rPr>
            <a:t>Media</a:t>
          </a:r>
        </a:p>
      </dgm:t>
    </dgm:pt>
    <dgm:pt modelId="{2EFDC7CF-1AA8-42F3-A2CF-6E766DB153BD}" type="parTrans" cxnId="{5569ED1E-957A-4A1F-B604-158690FBD2D0}">
      <dgm:prSet/>
      <dgm:spPr/>
      <dgm:t>
        <a:bodyPr/>
        <a:lstStyle/>
        <a:p>
          <a:endParaRPr lang="en-GB"/>
        </a:p>
      </dgm:t>
    </dgm:pt>
    <dgm:pt modelId="{E34C449B-6613-41B3-AD60-A570490EA348}" type="sibTrans" cxnId="{5569ED1E-957A-4A1F-B604-158690FBD2D0}">
      <dgm:prSet/>
      <dgm:spPr/>
      <dgm:t>
        <a:bodyPr/>
        <a:lstStyle/>
        <a:p>
          <a:endParaRPr lang="en-GB"/>
        </a:p>
      </dgm:t>
    </dgm:pt>
    <dgm:pt modelId="{93D313A5-C934-469F-8D7E-F578EDF536D6}">
      <dgm:prSet phldrT="[Text]" custT="1"/>
      <dgm:spPr>
        <a:solidFill>
          <a:srgbClr val="33CC33">
            <a:alpha val="20000"/>
          </a:srgbClr>
        </a:solidFill>
      </dgm:spPr>
      <dgm:t>
        <a:bodyPr/>
        <a:lstStyle/>
        <a:p>
          <a:pPr algn="l"/>
          <a:r>
            <a:rPr lang="en-GB" sz="1600" dirty="0">
              <a:solidFill>
                <a:schemeClr val="tx1"/>
              </a:solidFill>
              <a:latin typeface="Calibri" pitchFamily="34" charset="0"/>
            </a:rPr>
            <a:t>Health Professionals</a:t>
          </a:r>
        </a:p>
      </dgm:t>
    </dgm:pt>
    <dgm:pt modelId="{74635CC0-F32E-400E-8894-5F2758F415BA}" type="parTrans" cxnId="{7BB144E2-F997-414B-A257-B412B7123B51}">
      <dgm:prSet/>
      <dgm:spPr/>
      <dgm:t>
        <a:bodyPr/>
        <a:lstStyle/>
        <a:p>
          <a:endParaRPr lang="en-GB"/>
        </a:p>
      </dgm:t>
    </dgm:pt>
    <dgm:pt modelId="{D2E2E5ED-9C24-4234-B06A-86B6CEACBAB9}" type="sibTrans" cxnId="{7BB144E2-F997-414B-A257-B412B7123B51}">
      <dgm:prSet/>
      <dgm:spPr/>
      <dgm:t>
        <a:bodyPr/>
        <a:lstStyle/>
        <a:p>
          <a:endParaRPr lang="en-GB"/>
        </a:p>
      </dgm:t>
    </dgm:pt>
    <dgm:pt modelId="{35721D27-0588-4568-A92B-7ECCBBDF1554}">
      <dgm:prSet phldrT="[Text]" custT="1"/>
      <dgm:spPr>
        <a:solidFill>
          <a:srgbClr val="0000CC">
            <a:alpha val="20000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  <a:latin typeface="Calibri" pitchFamily="34" charset="0"/>
            </a:rPr>
            <a:t>Motivation</a:t>
          </a:r>
        </a:p>
      </dgm:t>
    </dgm:pt>
    <dgm:pt modelId="{C90DE39E-8959-45B0-BC51-E3EB9B45AC9E}" type="parTrans" cxnId="{ABE3EB19-2806-4FDC-9D99-F8C13671B561}">
      <dgm:prSet/>
      <dgm:spPr/>
      <dgm:t>
        <a:bodyPr/>
        <a:lstStyle/>
        <a:p>
          <a:endParaRPr lang="en-GB"/>
        </a:p>
      </dgm:t>
    </dgm:pt>
    <dgm:pt modelId="{6D6A8A6F-8AE1-4315-B899-DDC927966A12}" type="sibTrans" cxnId="{ABE3EB19-2806-4FDC-9D99-F8C13671B561}">
      <dgm:prSet/>
      <dgm:spPr/>
      <dgm:t>
        <a:bodyPr/>
        <a:lstStyle/>
        <a:p>
          <a:endParaRPr lang="en-GB"/>
        </a:p>
      </dgm:t>
    </dgm:pt>
    <dgm:pt modelId="{C9094CC6-DD5B-40F4-8FE8-C9426EC1195D}">
      <dgm:prSet phldrT="[Text]" custT="1"/>
      <dgm:spPr>
        <a:solidFill>
          <a:srgbClr val="0000CC">
            <a:alpha val="20000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  <a:latin typeface="Calibri" pitchFamily="34" charset="0"/>
            </a:rPr>
            <a:t>Costs &amp; Benefits</a:t>
          </a:r>
        </a:p>
      </dgm:t>
    </dgm:pt>
    <dgm:pt modelId="{DA22A356-2E03-4C60-9C99-554584EC4C19}" type="parTrans" cxnId="{F7EAA85B-FFA3-484E-AC07-9F52B2CA686E}">
      <dgm:prSet/>
      <dgm:spPr/>
      <dgm:t>
        <a:bodyPr/>
        <a:lstStyle/>
        <a:p>
          <a:endParaRPr lang="en-GB"/>
        </a:p>
      </dgm:t>
    </dgm:pt>
    <dgm:pt modelId="{44B72027-EC1A-4689-AC95-B80FED70BDDA}" type="sibTrans" cxnId="{F7EAA85B-FFA3-484E-AC07-9F52B2CA686E}">
      <dgm:prSet/>
      <dgm:spPr/>
      <dgm:t>
        <a:bodyPr/>
        <a:lstStyle/>
        <a:p>
          <a:endParaRPr lang="en-GB"/>
        </a:p>
      </dgm:t>
    </dgm:pt>
    <dgm:pt modelId="{639915F5-887B-410D-B489-30126D5C5954}">
      <dgm:prSet phldrT="[Text]" custT="1"/>
      <dgm:spPr>
        <a:solidFill>
          <a:srgbClr val="0000CC">
            <a:alpha val="20000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  <a:latin typeface="Calibri" pitchFamily="34" charset="0"/>
            </a:rPr>
            <a:t>Consumer awareness</a:t>
          </a:r>
        </a:p>
      </dgm:t>
    </dgm:pt>
    <dgm:pt modelId="{14E72E7B-667A-4008-9A4E-31A3704AB15D}" type="parTrans" cxnId="{7EE6F74C-DACC-435C-82DC-DE6FB7BD691D}">
      <dgm:prSet/>
      <dgm:spPr/>
      <dgm:t>
        <a:bodyPr/>
        <a:lstStyle/>
        <a:p>
          <a:endParaRPr lang="en-GB"/>
        </a:p>
      </dgm:t>
    </dgm:pt>
    <dgm:pt modelId="{6460286D-42EC-40CC-BC26-DBDE7F9B9D18}" type="sibTrans" cxnId="{7EE6F74C-DACC-435C-82DC-DE6FB7BD691D}">
      <dgm:prSet/>
      <dgm:spPr/>
      <dgm:t>
        <a:bodyPr/>
        <a:lstStyle/>
        <a:p>
          <a:endParaRPr lang="en-GB"/>
        </a:p>
      </dgm:t>
    </dgm:pt>
    <dgm:pt modelId="{AF105760-9DC4-4E1D-9193-1C8BC679D35A}">
      <dgm:prSet phldrT="[Text]" custT="1"/>
      <dgm:spPr>
        <a:solidFill>
          <a:srgbClr val="0000CC">
            <a:alpha val="20000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  <a:latin typeface="Calibri" pitchFamily="34" charset="0"/>
            </a:rPr>
            <a:t>Wider support</a:t>
          </a:r>
        </a:p>
      </dgm:t>
    </dgm:pt>
    <dgm:pt modelId="{4DFEDAAE-9A02-41D6-A790-3F735CB24E6A}" type="parTrans" cxnId="{ECD83351-8A43-4B30-B27D-D2093E733B19}">
      <dgm:prSet/>
      <dgm:spPr/>
      <dgm:t>
        <a:bodyPr/>
        <a:lstStyle/>
        <a:p>
          <a:endParaRPr lang="en-GB"/>
        </a:p>
      </dgm:t>
    </dgm:pt>
    <dgm:pt modelId="{4A4E284F-5ADF-4C2D-904B-244FD496DCFA}" type="sibTrans" cxnId="{ECD83351-8A43-4B30-B27D-D2093E733B19}">
      <dgm:prSet/>
      <dgm:spPr/>
      <dgm:t>
        <a:bodyPr/>
        <a:lstStyle/>
        <a:p>
          <a:endParaRPr lang="en-GB"/>
        </a:p>
      </dgm:t>
    </dgm:pt>
    <dgm:pt modelId="{6DC76CCE-D1D9-427A-98E3-5AE81467257C}">
      <dgm:prSet phldrT="[Text]" custT="1"/>
      <dgm:spPr>
        <a:solidFill>
          <a:srgbClr val="0000CC">
            <a:alpha val="20000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  <a:latin typeface="Calibri" pitchFamily="34" charset="0"/>
            </a:rPr>
            <a:t>Corporate responsibility</a:t>
          </a:r>
        </a:p>
      </dgm:t>
    </dgm:pt>
    <dgm:pt modelId="{C7CC08F9-7971-452B-9663-39956540C746}" type="parTrans" cxnId="{C24AA01D-3A03-4FF4-BDA4-A06D6335DC58}">
      <dgm:prSet/>
      <dgm:spPr/>
      <dgm:t>
        <a:bodyPr/>
        <a:lstStyle/>
        <a:p>
          <a:endParaRPr lang="en-GB"/>
        </a:p>
      </dgm:t>
    </dgm:pt>
    <dgm:pt modelId="{35A51C02-6F8D-4372-96C6-C27D9BECA780}" type="sibTrans" cxnId="{C24AA01D-3A03-4FF4-BDA4-A06D6335DC58}">
      <dgm:prSet/>
      <dgm:spPr/>
      <dgm:t>
        <a:bodyPr/>
        <a:lstStyle/>
        <a:p>
          <a:endParaRPr lang="en-GB"/>
        </a:p>
      </dgm:t>
    </dgm:pt>
    <dgm:pt modelId="{95ACFFA3-511B-495A-BF04-168D91F334C8}">
      <dgm:prSet phldrT="[Text]" custT="1"/>
      <dgm:spPr>
        <a:solidFill>
          <a:srgbClr val="0000CC">
            <a:alpha val="20000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  <a:latin typeface="Calibri" pitchFamily="34" charset="0"/>
            </a:rPr>
            <a:t>Labelling</a:t>
          </a:r>
        </a:p>
      </dgm:t>
    </dgm:pt>
    <dgm:pt modelId="{365E7707-A0E3-439F-BBA1-581E9F5943A0}" type="parTrans" cxnId="{4509C462-B601-4419-AA7D-55B74656E71D}">
      <dgm:prSet/>
      <dgm:spPr/>
      <dgm:t>
        <a:bodyPr/>
        <a:lstStyle/>
        <a:p>
          <a:endParaRPr lang="en-GB"/>
        </a:p>
      </dgm:t>
    </dgm:pt>
    <dgm:pt modelId="{1D8332A0-2D35-4FA6-82C1-7455B76C406B}" type="sibTrans" cxnId="{4509C462-B601-4419-AA7D-55B74656E71D}">
      <dgm:prSet/>
      <dgm:spPr/>
      <dgm:t>
        <a:bodyPr/>
        <a:lstStyle/>
        <a:p>
          <a:endParaRPr lang="en-GB"/>
        </a:p>
      </dgm:t>
    </dgm:pt>
    <dgm:pt modelId="{C47392C3-E00F-443B-8850-DB328580F6D0}">
      <dgm:prSet phldrT="[Text]" custT="1"/>
      <dgm:spPr>
        <a:solidFill>
          <a:srgbClr val="FF0000">
            <a:alpha val="20000"/>
          </a:srgbClr>
        </a:solidFill>
      </dgm:spPr>
      <dgm:t>
        <a:bodyPr/>
        <a:lstStyle/>
        <a:p>
          <a:pPr algn="ctr">
            <a:buNone/>
          </a:pPr>
          <a:r>
            <a:rPr lang="en-GB" sz="1400" b="1" u="sng" dirty="0">
              <a:solidFill>
                <a:schemeClr val="tx1"/>
              </a:solidFill>
              <a:latin typeface="Calibri" pitchFamily="34" charset="0"/>
            </a:rPr>
            <a:t>Effectiveness of communication and intervention</a:t>
          </a:r>
        </a:p>
      </dgm:t>
    </dgm:pt>
    <dgm:pt modelId="{344240D5-5C89-4A03-8C8F-29BD276E28AE}" type="parTrans" cxnId="{F165C44A-5511-42FE-9C52-C93627676B59}">
      <dgm:prSet/>
      <dgm:spPr/>
      <dgm:t>
        <a:bodyPr/>
        <a:lstStyle/>
        <a:p>
          <a:endParaRPr lang="en-GB"/>
        </a:p>
      </dgm:t>
    </dgm:pt>
    <dgm:pt modelId="{3FECD8C5-4C44-43B6-99C3-BC03470A0AB4}" type="sibTrans" cxnId="{F165C44A-5511-42FE-9C52-C93627676B59}">
      <dgm:prSet/>
      <dgm:spPr/>
      <dgm:t>
        <a:bodyPr/>
        <a:lstStyle/>
        <a:p>
          <a:endParaRPr lang="en-GB"/>
        </a:p>
      </dgm:t>
    </dgm:pt>
    <dgm:pt modelId="{F4A41B33-432C-41B2-8A46-505D5F0422B1}">
      <dgm:prSet phldrT="[Text]" custT="1"/>
      <dgm:spPr>
        <a:solidFill>
          <a:srgbClr val="FF0000">
            <a:alpha val="20000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  <a:latin typeface="Calibri" pitchFamily="34" charset="0"/>
            </a:rPr>
            <a:t>Urinary sodium</a:t>
          </a:r>
        </a:p>
      </dgm:t>
    </dgm:pt>
    <dgm:pt modelId="{7C6CC2B8-A136-4FA4-84D9-8759A2C39C22}" type="parTrans" cxnId="{4E7B4A5E-03D8-4678-9B36-311BF60A1135}">
      <dgm:prSet/>
      <dgm:spPr/>
      <dgm:t>
        <a:bodyPr/>
        <a:lstStyle/>
        <a:p>
          <a:endParaRPr lang="en-GB"/>
        </a:p>
      </dgm:t>
    </dgm:pt>
    <dgm:pt modelId="{6D8A57C5-E665-47B1-88EA-430CD1390527}" type="sibTrans" cxnId="{4E7B4A5E-03D8-4678-9B36-311BF60A1135}">
      <dgm:prSet/>
      <dgm:spPr/>
      <dgm:t>
        <a:bodyPr/>
        <a:lstStyle/>
        <a:p>
          <a:endParaRPr lang="en-GB"/>
        </a:p>
      </dgm:t>
    </dgm:pt>
    <dgm:pt modelId="{B4FF4E7B-092A-4B5B-BD75-7593416F5490}">
      <dgm:prSet phldrT="[Text]" custT="1"/>
      <dgm:spPr>
        <a:solidFill>
          <a:srgbClr val="FF0000">
            <a:alpha val="20000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  <a:latin typeface="Calibri" pitchFamily="34" charset="0"/>
            </a:rPr>
            <a:t>Dietary surveys</a:t>
          </a:r>
        </a:p>
      </dgm:t>
    </dgm:pt>
    <dgm:pt modelId="{1255BF00-0E68-4DDE-A3D9-5E2C058E2DC1}" type="parTrans" cxnId="{F0AB7CE9-3158-471B-B273-E93D0C46E7DF}">
      <dgm:prSet/>
      <dgm:spPr/>
      <dgm:t>
        <a:bodyPr/>
        <a:lstStyle/>
        <a:p>
          <a:endParaRPr lang="en-GB"/>
        </a:p>
      </dgm:t>
    </dgm:pt>
    <dgm:pt modelId="{0D8BED7B-6CF5-461A-A323-DCB45D1854CA}" type="sibTrans" cxnId="{F0AB7CE9-3158-471B-B273-E93D0C46E7DF}">
      <dgm:prSet/>
      <dgm:spPr/>
      <dgm:t>
        <a:bodyPr/>
        <a:lstStyle/>
        <a:p>
          <a:endParaRPr lang="en-GB"/>
        </a:p>
      </dgm:t>
    </dgm:pt>
    <dgm:pt modelId="{3B23AFAB-9E82-418A-A631-81C294AF7417}">
      <dgm:prSet phldrT="[Text]" custT="1"/>
      <dgm:spPr>
        <a:solidFill>
          <a:srgbClr val="FF0000">
            <a:alpha val="20000"/>
          </a:srgbClr>
        </a:solidFill>
      </dgm:spPr>
      <dgm:t>
        <a:bodyPr/>
        <a:lstStyle/>
        <a:p>
          <a:pPr algn="l"/>
          <a:r>
            <a:rPr lang="en-GB" sz="1400" b="0" dirty="0">
              <a:solidFill>
                <a:schemeClr val="tx1"/>
              </a:solidFill>
              <a:latin typeface="Calibri" pitchFamily="34" charset="0"/>
            </a:rPr>
            <a:t>Salt content of foods (databanks; self-reporting by industry; market surveys)</a:t>
          </a:r>
        </a:p>
      </dgm:t>
    </dgm:pt>
    <dgm:pt modelId="{9E8FA8C9-C8BF-4DBF-BE37-27AB2430C72D}" type="parTrans" cxnId="{57E8BDC2-8065-4749-A414-97DE8FDBC916}">
      <dgm:prSet/>
      <dgm:spPr/>
      <dgm:t>
        <a:bodyPr/>
        <a:lstStyle/>
        <a:p>
          <a:endParaRPr lang="en-GB"/>
        </a:p>
      </dgm:t>
    </dgm:pt>
    <dgm:pt modelId="{E06DF9D9-99E9-4B46-8693-8B85A6780335}" type="sibTrans" cxnId="{57E8BDC2-8065-4749-A414-97DE8FDBC916}">
      <dgm:prSet/>
      <dgm:spPr/>
      <dgm:t>
        <a:bodyPr/>
        <a:lstStyle/>
        <a:p>
          <a:endParaRPr lang="en-GB"/>
        </a:p>
      </dgm:t>
    </dgm:pt>
    <dgm:pt modelId="{669B1D55-3755-4979-92C9-7E40D73216E0}">
      <dgm:prSet phldrT="[Text]" custT="1"/>
      <dgm:spPr>
        <a:solidFill>
          <a:srgbClr val="0000CC">
            <a:alpha val="20000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  <a:latin typeface="Calibri" pitchFamily="34" charset="0"/>
            </a:rPr>
            <a:t>Benchmarking food categories</a:t>
          </a:r>
        </a:p>
      </dgm:t>
    </dgm:pt>
    <dgm:pt modelId="{ED3932BD-AFDE-4A79-BC85-D25CC796B24F}" type="parTrans" cxnId="{2830F268-AD81-4201-989C-7F144D39B803}">
      <dgm:prSet/>
      <dgm:spPr/>
      <dgm:t>
        <a:bodyPr/>
        <a:lstStyle/>
        <a:p>
          <a:endParaRPr lang="en-GB"/>
        </a:p>
      </dgm:t>
    </dgm:pt>
    <dgm:pt modelId="{62EB2030-E8CB-4798-990B-A3E184064E28}" type="sibTrans" cxnId="{2830F268-AD81-4201-989C-7F144D39B803}">
      <dgm:prSet/>
      <dgm:spPr/>
      <dgm:t>
        <a:bodyPr/>
        <a:lstStyle/>
        <a:p>
          <a:endParaRPr lang="en-GB"/>
        </a:p>
      </dgm:t>
    </dgm:pt>
    <dgm:pt modelId="{C6AAAE8E-4223-4450-B870-0599561129A0}">
      <dgm:prSet phldrT="[Text]" custT="1"/>
      <dgm:spPr>
        <a:solidFill>
          <a:srgbClr val="33CC33">
            <a:alpha val="20000"/>
          </a:srgbClr>
        </a:solidFill>
      </dgm:spPr>
      <dgm:t>
        <a:bodyPr/>
        <a:lstStyle/>
        <a:p>
          <a:pPr algn="l"/>
          <a:r>
            <a:rPr lang="en-GB" sz="1600" dirty="0">
              <a:solidFill>
                <a:schemeClr val="tx1"/>
              </a:solidFill>
              <a:latin typeface="Calibri" pitchFamily="34" charset="0"/>
            </a:rPr>
            <a:t>Consumers</a:t>
          </a:r>
        </a:p>
      </dgm:t>
    </dgm:pt>
    <dgm:pt modelId="{E5EFB435-828E-4DA4-8069-98A8BA318E1E}" type="sibTrans" cxnId="{51280BF0-A8AD-48F5-A383-69A0B4BB0DBA}">
      <dgm:prSet/>
      <dgm:spPr/>
      <dgm:t>
        <a:bodyPr/>
        <a:lstStyle/>
        <a:p>
          <a:endParaRPr lang="en-GB"/>
        </a:p>
      </dgm:t>
    </dgm:pt>
    <dgm:pt modelId="{9BC95027-8F96-4FFD-BF44-E9B39C87BAFC}" type="parTrans" cxnId="{51280BF0-A8AD-48F5-A383-69A0B4BB0DBA}">
      <dgm:prSet/>
      <dgm:spPr/>
      <dgm:t>
        <a:bodyPr/>
        <a:lstStyle/>
        <a:p>
          <a:endParaRPr lang="en-GB"/>
        </a:p>
      </dgm:t>
    </dgm:pt>
    <dgm:pt modelId="{4FF49F1A-0390-4084-9639-01CA7213CE03}">
      <dgm:prSet phldrT="[Text]" custT="1"/>
      <dgm:spPr>
        <a:solidFill>
          <a:srgbClr val="FF0000">
            <a:alpha val="20000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  <a:latin typeface="Calibri" pitchFamily="34" charset="0"/>
            </a:rPr>
            <a:t>Measuring ….</a:t>
          </a:r>
        </a:p>
      </dgm:t>
    </dgm:pt>
    <dgm:pt modelId="{04E92531-784C-4E2B-9EB4-477ACC6913A9}" type="parTrans" cxnId="{E28A28EB-F81E-4B76-BE14-891D06419C1C}">
      <dgm:prSet/>
      <dgm:spPr/>
      <dgm:t>
        <a:bodyPr/>
        <a:lstStyle/>
        <a:p>
          <a:endParaRPr lang="en-GB"/>
        </a:p>
      </dgm:t>
    </dgm:pt>
    <dgm:pt modelId="{AD276688-E6AC-4EDB-83E3-13DECC5AE576}" type="sibTrans" cxnId="{E28A28EB-F81E-4B76-BE14-891D06419C1C}">
      <dgm:prSet/>
      <dgm:spPr/>
      <dgm:t>
        <a:bodyPr/>
        <a:lstStyle/>
        <a:p>
          <a:endParaRPr lang="en-GB"/>
        </a:p>
      </dgm:t>
    </dgm:pt>
    <dgm:pt modelId="{C1705975-1E93-4DA1-9A40-3C961EA506B4}">
      <dgm:prSet phldrT="[Text]" custT="1"/>
      <dgm:spPr>
        <a:solidFill>
          <a:srgbClr val="FF0000">
            <a:alpha val="20000"/>
          </a:srgbClr>
        </a:solidFill>
      </dgm:spPr>
      <dgm:t>
        <a:bodyPr/>
        <a:lstStyle/>
        <a:p>
          <a:pPr algn="l">
            <a:buNone/>
          </a:pPr>
          <a:r>
            <a:rPr lang="en-GB" sz="1400" dirty="0">
              <a:solidFill>
                <a:schemeClr val="tx1"/>
              </a:solidFill>
              <a:latin typeface="Calibri" pitchFamily="34" charset="0"/>
            </a:rPr>
            <a:t>Attitudes and behaviour changes</a:t>
          </a:r>
        </a:p>
      </dgm:t>
    </dgm:pt>
    <dgm:pt modelId="{03A4CBE5-63FD-47EC-8A8F-58F8E52EB575}" type="parTrans" cxnId="{A15A727C-3BE6-4179-9E96-E7F23836F965}">
      <dgm:prSet/>
      <dgm:spPr/>
      <dgm:t>
        <a:bodyPr/>
        <a:lstStyle/>
        <a:p>
          <a:endParaRPr lang="en-GB"/>
        </a:p>
      </dgm:t>
    </dgm:pt>
    <dgm:pt modelId="{CDB04134-1325-46C6-BEF3-EBAF09A43F50}" type="sibTrans" cxnId="{A15A727C-3BE6-4179-9E96-E7F23836F965}">
      <dgm:prSet/>
      <dgm:spPr/>
      <dgm:t>
        <a:bodyPr/>
        <a:lstStyle/>
        <a:p>
          <a:endParaRPr lang="en-GB"/>
        </a:p>
      </dgm:t>
    </dgm:pt>
    <dgm:pt modelId="{24172EAF-BCF0-46F4-B511-8BF6596E8514}">
      <dgm:prSet phldrT="[Text]"/>
      <dgm:spPr/>
      <dgm:t>
        <a:bodyPr/>
        <a:lstStyle/>
        <a:p>
          <a:r>
            <a:rPr lang="en-GB" b="1" dirty="0">
              <a:solidFill>
                <a:srgbClr val="663300"/>
              </a:solidFill>
            </a:rPr>
            <a:t>Research</a:t>
          </a:r>
        </a:p>
      </dgm:t>
    </dgm:pt>
    <dgm:pt modelId="{E3AE299E-3C38-4BDC-A85B-EF255E265D26}" type="parTrans" cxnId="{A63841E7-0B38-4C7D-B31B-213ECF872CDE}">
      <dgm:prSet/>
      <dgm:spPr/>
      <dgm:t>
        <a:bodyPr/>
        <a:lstStyle/>
        <a:p>
          <a:endParaRPr lang="en-GB"/>
        </a:p>
      </dgm:t>
    </dgm:pt>
    <dgm:pt modelId="{3EED757B-33ED-485B-AC38-D6ED7957F378}" type="sibTrans" cxnId="{A63841E7-0B38-4C7D-B31B-213ECF872CDE}">
      <dgm:prSet/>
      <dgm:spPr/>
      <dgm:t>
        <a:bodyPr/>
        <a:lstStyle/>
        <a:p>
          <a:endParaRPr lang="en-GB"/>
        </a:p>
      </dgm:t>
    </dgm:pt>
    <dgm:pt modelId="{DD87B831-693A-459D-BDA6-C7F751385EB0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Epidemiology</a:t>
          </a:r>
        </a:p>
      </dgm:t>
    </dgm:pt>
    <dgm:pt modelId="{BE1C0C8D-456E-4F18-AF3B-1AE48927F9A2}" type="parTrans" cxnId="{72C252AD-CE61-4BEF-BA20-50EEE000FC66}">
      <dgm:prSet/>
      <dgm:spPr/>
      <dgm:t>
        <a:bodyPr/>
        <a:lstStyle/>
        <a:p>
          <a:endParaRPr lang="en-GB"/>
        </a:p>
      </dgm:t>
    </dgm:pt>
    <dgm:pt modelId="{F215528B-08CD-4E61-9758-02C7870EAAB5}" type="sibTrans" cxnId="{72C252AD-CE61-4BEF-BA20-50EEE000FC66}">
      <dgm:prSet/>
      <dgm:spPr/>
      <dgm:t>
        <a:bodyPr/>
        <a:lstStyle/>
        <a:p>
          <a:endParaRPr lang="en-GB"/>
        </a:p>
      </dgm:t>
    </dgm:pt>
    <dgm:pt modelId="{BE4EB00C-A682-47A0-AAD2-D08296F7E434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Nutrition</a:t>
          </a:r>
        </a:p>
      </dgm:t>
    </dgm:pt>
    <dgm:pt modelId="{F0D0495D-F5EF-451B-AB57-5DC0633EC400}" type="parTrans" cxnId="{5D69712C-004B-4FF8-88A0-BDC02E3D9E1A}">
      <dgm:prSet/>
      <dgm:spPr/>
      <dgm:t>
        <a:bodyPr/>
        <a:lstStyle/>
        <a:p>
          <a:endParaRPr lang="en-GB"/>
        </a:p>
      </dgm:t>
    </dgm:pt>
    <dgm:pt modelId="{AFB49923-7DF5-403C-8EE2-934E4E9BB52E}" type="sibTrans" cxnId="{5D69712C-004B-4FF8-88A0-BDC02E3D9E1A}">
      <dgm:prSet/>
      <dgm:spPr/>
      <dgm:t>
        <a:bodyPr/>
        <a:lstStyle/>
        <a:p>
          <a:endParaRPr lang="en-GB"/>
        </a:p>
      </dgm:t>
    </dgm:pt>
    <dgm:pt modelId="{21ACE0D4-F31B-409A-89D5-26224993F0E4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Public Health</a:t>
          </a:r>
        </a:p>
      </dgm:t>
    </dgm:pt>
    <dgm:pt modelId="{D5D0E3BE-EC43-4D83-8B60-9E70868A7218}" type="parTrans" cxnId="{0C32ABD6-3087-4061-8DC1-4BC11EEACFCF}">
      <dgm:prSet/>
      <dgm:spPr/>
      <dgm:t>
        <a:bodyPr/>
        <a:lstStyle/>
        <a:p>
          <a:endParaRPr lang="en-GB"/>
        </a:p>
      </dgm:t>
    </dgm:pt>
    <dgm:pt modelId="{BCF3E17D-1598-4955-A511-501236BF3634}" type="sibTrans" cxnId="{0C32ABD6-3087-4061-8DC1-4BC11EEACFCF}">
      <dgm:prSet/>
      <dgm:spPr/>
      <dgm:t>
        <a:bodyPr/>
        <a:lstStyle/>
        <a:p>
          <a:endParaRPr lang="en-GB"/>
        </a:p>
      </dgm:t>
    </dgm:pt>
    <dgm:pt modelId="{49C38B22-70F2-4D5B-B37F-207224DEE75E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Food technology</a:t>
          </a:r>
        </a:p>
      </dgm:t>
    </dgm:pt>
    <dgm:pt modelId="{C1125EB5-A19B-4B64-BFD7-5CDB8F99E7E9}" type="parTrans" cxnId="{17F83A63-DC67-44C3-8E45-F7C3834AFCE8}">
      <dgm:prSet/>
      <dgm:spPr/>
      <dgm:t>
        <a:bodyPr/>
        <a:lstStyle/>
        <a:p>
          <a:endParaRPr lang="en-GB"/>
        </a:p>
      </dgm:t>
    </dgm:pt>
    <dgm:pt modelId="{96D83459-5037-40D2-9413-4818CEDD8DE3}" type="sibTrans" cxnId="{17F83A63-DC67-44C3-8E45-F7C3834AFCE8}">
      <dgm:prSet/>
      <dgm:spPr/>
      <dgm:t>
        <a:bodyPr/>
        <a:lstStyle/>
        <a:p>
          <a:endParaRPr lang="en-GB"/>
        </a:p>
      </dgm:t>
    </dgm:pt>
    <dgm:pt modelId="{5A6CF3F9-C673-4707-B692-6612471567BD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Behavioural</a:t>
          </a:r>
        </a:p>
      </dgm:t>
    </dgm:pt>
    <dgm:pt modelId="{48FB736D-9AE4-4CEB-9434-6FC0FAD8495A}" type="parTrans" cxnId="{CF1BF339-26A4-4D07-8B9C-C967D28ADAED}">
      <dgm:prSet/>
      <dgm:spPr/>
      <dgm:t>
        <a:bodyPr/>
        <a:lstStyle/>
        <a:p>
          <a:endParaRPr lang="en-GB"/>
        </a:p>
      </dgm:t>
    </dgm:pt>
    <dgm:pt modelId="{C3C41EEC-EFB7-4B1E-8BC8-61B885CFD74B}" type="sibTrans" cxnId="{CF1BF339-26A4-4D07-8B9C-C967D28ADAED}">
      <dgm:prSet/>
      <dgm:spPr/>
      <dgm:t>
        <a:bodyPr/>
        <a:lstStyle/>
        <a:p>
          <a:endParaRPr lang="en-GB"/>
        </a:p>
      </dgm:t>
    </dgm:pt>
    <dgm:pt modelId="{8928C32E-62FE-4E7D-947F-D1024D3F8561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endParaRPr lang="en-GB" b="1" u="sng" dirty="0">
            <a:solidFill>
              <a:schemeClr val="tx1"/>
            </a:solidFill>
            <a:latin typeface="Calibri" pitchFamily="34" charset="0"/>
          </a:endParaRPr>
        </a:p>
      </dgm:t>
    </dgm:pt>
    <dgm:pt modelId="{6BB251DD-DB48-4D49-830A-FB40302C3940}" type="parTrans" cxnId="{49F8B47A-CAD9-4D77-AB7B-A34D6C891AB3}">
      <dgm:prSet/>
      <dgm:spPr/>
      <dgm:t>
        <a:bodyPr/>
        <a:lstStyle/>
        <a:p>
          <a:endParaRPr lang="en-GB"/>
        </a:p>
      </dgm:t>
    </dgm:pt>
    <dgm:pt modelId="{2D4FBF00-3F0E-4B08-8D51-A5D89969CA24}" type="sibTrans" cxnId="{49F8B47A-CAD9-4D77-AB7B-A34D6C891AB3}">
      <dgm:prSet/>
      <dgm:spPr/>
      <dgm:t>
        <a:bodyPr/>
        <a:lstStyle/>
        <a:p>
          <a:endParaRPr lang="en-GB"/>
        </a:p>
      </dgm:t>
    </dgm:pt>
    <dgm:pt modelId="{53BAEE19-9293-43E8-82A7-2851FEF385C5}">
      <dgm:prSet phldrT="[Text]" custT="1"/>
      <dgm:spPr>
        <a:solidFill>
          <a:srgbClr val="0000CC">
            <a:alpha val="20000"/>
          </a:srgbClr>
        </a:solidFill>
      </dgm:spPr>
      <dgm:t>
        <a:bodyPr/>
        <a:lstStyle/>
        <a:p>
          <a:pPr algn="ctr">
            <a:buNone/>
          </a:pPr>
          <a:r>
            <a:rPr lang="en-GB" sz="1400" b="1" u="sng" dirty="0">
              <a:solidFill>
                <a:schemeClr val="tx1"/>
              </a:solidFill>
              <a:latin typeface="Calibri" pitchFamily="34" charset="0"/>
            </a:rPr>
            <a:t>Voluntary vs Regulatory</a:t>
          </a:r>
        </a:p>
      </dgm:t>
    </dgm:pt>
    <dgm:pt modelId="{9111689E-A990-49D5-BC3A-1A3ABFAE34E0}" type="parTrans" cxnId="{428EEB26-D933-4ADE-B83C-EA73B3FD7A6B}">
      <dgm:prSet/>
      <dgm:spPr/>
      <dgm:t>
        <a:bodyPr/>
        <a:lstStyle/>
        <a:p>
          <a:endParaRPr lang="en-GB"/>
        </a:p>
      </dgm:t>
    </dgm:pt>
    <dgm:pt modelId="{044F7609-21E5-406A-A77A-CC62ED5C1BF7}" type="sibTrans" cxnId="{428EEB26-D933-4ADE-B83C-EA73B3FD7A6B}">
      <dgm:prSet/>
      <dgm:spPr/>
      <dgm:t>
        <a:bodyPr/>
        <a:lstStyle/>
        <a:p>
          <a:endParaRPr lang="en-GB"/>
        </a:p>
      </dgm:t>
    </dgm:pt>
    <dgm:pt modelId="{0B4D9CE6-5EDF-43A1-9536-5D40FC909787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Evaluation</a:t>
          </a:r>
        </a:p>
      </dgm:t>
    </dgm:pt>
    <dgm:pt modelId="{2194F085-33C9-4405-B07C-8DD6E2DE5422}" type="parTrans" cxnId="{076EA258-740C-4BF7-B1A8-ADFFA1F09FF6}">
      <dgm:prSet/>
      <dgm:spPr/>
      <dgm:t>
        <a:bodyPr/>
        <a:lstStyle/>
        <a:p>
          <a:endParaRPr lang="en-GB"/>
        </a:p>
      </dgm:t>
    </dgm:pt>
    <dgm:pt modelId="{0D659F9E-C284-41CF-B70E-331045655F55}" type="sibTrans" cxnId="{076EA258-740C-4BF7-B1A8-ADFFA1F09FF6}">
      <dgm:prSet/>
      <dgm:spPr/>
      <dgm:t>
        <a:bodyPr/>
        <a:lstStyle/>
        <a:p>
          <a:endParaRPr lang="en-GB"/>
        </a:p>
      </dgm:t>
    </dgm:pt>
    <dgm:pt modelId="{D8B4E474-0DB0-B84F-8934-A20563DDF5D1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Policy</a:t>
          </a:r>
        </a:p>
      </dgm:t>
    </dgm:pt>
    <dgm:pt modelId="{AC50F114-4FE3-7B4F-BE67-D9EA0E1CF878}" type="parTrans" cxnId="{4726DB28-09C9-B244-AEC6-7A6D7341766B}">
      <dgm:prSet/>
      <dgm:spPr/>
      <dgm:t>
        <a:bodyPr/>
        <a:lstStyle/>
        <a:p>
          <a:endParaRPr lang="en-US"/>
        </a:p>
      </dgm:t>
    </dgm:pt>
    <dgm:pt modelId="{60B96643-CBA6-EB48-90FE-BF78A8A8EDEC}" type="sibTrans" cxnId="{4726DB28-09C9-B244-AEC6-7A6D7341766B}">
      <dgm:prSet/>
      <dgm:spPr/>
      <dgm:t>
        <a:bodyPr/>
        <a:lstStyle/>
        <a:p>
          <a:endParaRPr lang="en-US"/>
        </a:p>
      </dgm:t>
    </dgm:pt>
    <dgm:pt modelId="{CE0EDEC1-7BE8-F249-8C96-E2EA898C5BBB}">
      <dgm:prSet phldrT="[Text]" custT="1"/>
      <dgm:spPr>
        <a:solidFill>
          <a:srgbClr val="33CC33">
            <a:alpha val="20000"/>
          </a:srgbClr>
        </a:solidFill>
      </dgm:spPr>
      <dgm:t>
        <a:bodyPr/>
        <a:lstStyle/>
        <a:p>
          <a:pPr algn="l"/>
          <a:r>
            <a:rPr lang="en-GB" sz="1600" dirty="0">
              <a:solidFill>
                <a:schemeClr val="tx1"/>
              </a:solidFill>
              <a:latin typeface="Calibri" pitchFamily="34" charset="0"/>
            </a:rPr>
            <a:t> […]</a:t>
          </a:r>
        </a:p>
      </dgm:t>
    </dgm:pt>
    <dgm:pt modelId="{3C44206C-DEBF-A94B-B0D6-B058A8970288}" type="parTrans" cxnId="{B9C2707A-1AA5-0547-B6DE-80223978E55D}">
      <dgm:prSet/>
      <dgm:spPr/>
      <dgm:t>
        <a:bodyPr/>
        <a:lstStyle/>
        <a:p>
          <a:endParaRPr lang="en-GB"/>
        </a:p>
      </dgm:t>
    </dgm:pt>
    <dgm:pt modelId="{E2F7A6AF-5CA8-154A-9EE2-A77BAB0409C4}" type="sibTrans" cxnId="{B9C2707A-1AA5-0547-B6DE-80223978E55D}">
      <dgm:prSet/>
      <dgm:spPr/>
      <dgm:t>
        <a:bodyPr/>
        <a:lstStyle/>
        <a:p>
          <a:endParaRPr lang="en-GB"/>
        </a:p>
      </dgm:t>
    </dgm:pt>
    <dgm:pt modelId="{129FEDBC-913E-A64D-887F-23AB098B7653}">
      <dgm:prSet phldrT="[Text]" custT="1"/>
      <dgm:spPr>
        <a:solidFill>
          <a:srgbClr val="33CC33">
            <a:alpha val="20000"/>
          </a:srgbClr>
        </a:solidFill>
      </dgm:spPr>
      <dgm:t>
        <a:bodyPr/>
        <a:lstStyle/>
        <a:p>
          <a:pPr algn="l">
            <a:buNone/>
          </a:pPr>
          <a:endParaRPr lang="en-GB" sz="1400" b="1" u="sng" dirty="0">
            <a:solidFill>
              <a:schemeClr val="tx1"/>
            </a:solidFill>
            <a:latin typeface="Calibri" pitchFamily="34" charset="0"/>
          </a:endParaRPr>
        </a:p>
      </dgm:t>
    </dgm:pt>
    <dgm:pt modelId="{453A1B43-543D-504E-B806-5F159FA04686}" type="parTrans" cxnId="{505414DA-C400-3E43-AD8C-5EF96D9546A8}">
      <dgm:prSet/>
      <dgm:spPr/>
      <dgm:t>
        <a:bodyPr/>
        <a:lstStyle/>
        <a:p>
          <a:endParaRPr lang="en-GB"/>
        </a:p>
      </dgm:t>
    </dgm:pt>
    <dgm:pt modelId="{7480A636-8B67-244B-B01A-FCDA1E50105D}" type="sibTrans" cxnId="{505414DA-C400-3E43-AD8C-5EF96D9546A8}">
      <dgm:prSet/>
      <dgm:spPr/>
      <dgm:t>
        <a:bodyPr/>
        <a:lstStyle/>
        <a:p>
          <a:endParaRPr lang="en-GB"/>
        </a:p>
      </dgm:t>
    </dgm:pt>
    <dgm:pt modelId="{5F121117-D4CE-A342-853D-F33379878929}">
      <dgm:prSet phldrT="[Text]" custT="1"/>
      <dgm:spPr>
        <a:solidFill>
          <a:srgbClr val="0000CC">
            <a:alpha val="20000"/>
          </a:srgbClr>
        </a:solidFill>
      </dgm:spPr>
      <dgm:t>
        <a:bodyPr/>
        <a:lstStyle/>
        <a:p>
          <a:pPr algn="ctr">
            <a:buNone/>
          </a:pPr>
          <a:r>
            <a:rPr lang="en-GB" sz="1400" b="1" u="sng" dirty="0">
              <a:solidFill>
                <a:schemeClr val="tx1"/>
              </a:solidFill>
              <a:latin typeface="Calibri" pitchFamily="34" charset="0"/>
            </a:rPr>
            <a:t>Industry Engagement</a:t>
          </a:r>
          <a:endParaRPr lang="en-GB" sz="1400" dirty="0">
            <a:solidFill>
              <a:schemeClr val="tx1"/>
            </a:solidFill>
            <a:latin typeface="Calibri" pitchFamily="34" charset="0"/>
          </a:endParaRPr>
        </a:p>
      </dgm:t>
    </dgm:pt>
    <dgm:pt modelId="{E21EAE13-A59C-4E40-A502-F1C5511879D4}" type="parTrans" cxnId="{8F7D8156-D1EE-814B-960A-D72D9140F1E8}">
      <dgm:prSet/>
      <dgm:spPr/>
      <dgm:t>
        <a:bodyPr/>
        <a:lstStyle/>
        <a:p>
          <a:endParaRPr lang="en-GB"/>
        </a:p>
      </dgm:t>
    </dgm:pt>
    <dgm:pt modelId="{3E435106-41F8-F243-8781-5DABB33E455A}" type="sibTrans" cxnId="{8F7D8156-D1EE-814B-960A-D72D9140F1E8}">
      <dgm:prSet/>
      <dgm:spPr/>
      <dgm:t>
        <a:bodyPr/>
        <a:lstStyle/>
        <a:p>
          <a:endParaRPr lang="en-GB"/>
        </a:p>
      </dgm:t>
    </dgm:pt>
    <dgm:pt modelId="{8619761D-2009-A94E-BE6B-57C8CFE952C9}">
      <dgm:prSet phldrT="[Text]" custT="1"/>
      <dgm:spPr>
        <a:solidFill>
          <a:srgbClr val="0000CC">
            <a:alpha val="20000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  <a:latin typeface="Calibri" pitchFamily="34" charset="0"/>
            </a:rPr>
            <a:t>Reformulation</a:t>
          </a:r>
        </a:p>
      </dgm:t>
    </dgm:pt>
    <dgm:pt modelId="{DA3140E3-0726-5B4C-B1B4-EE6F5F6FC869}" type="parTrans" cxnId="{9EF93442-97E5-284A-96F1-AB833AA53EEE}">
      <dgm:prSet/>
      <dgm:spPr/>
      <dgm:t>
        <a:bodyPr/>
        <a:lstStyle/>
        <a:p>
          <a:endParaRPr lang="en-GB"/>
        </a:p>
      </dgm:t>
    </dgm:pt>
    <dgm:pt modelId="{AF35AE10-19EB-1448-AB11-BBA18351393D}" type="sibTrans" cxnId="{9EF93442-97E5-284A-96F1-AB833AA53EEE}">
      <dgm:prSet/>
      <dgm:spPr/>
      <dgm:t>
        <a:bodyPr/>
        <a:lstStyle/>
        <a:p>
          <a:endParaRPr lang="en-GB"/>
        </a:p>
      </dgm:t>
    </dgm:pt>
    <dgm:pt modelId="{E23C4B50-7077-4041-A948-4B70D3174A08}">
      <dgm:prSet phldrT="[Text]" custT="1"/>
      <dgm:spPr>
        <a:solidFill>
          <a:srgbClr val="0000CC">
            <a:alpha val="20000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  <a:latin typeface="Calibri" pitchFamily="34" charset="0"/>
            </a:rPr>
            <a:t>Minimum standards in common foods</a:t>
          </a:r>
        </a:p>
      </dgm:t>
    </dgm:pt>
    <dgm:pt modelId="{A5B9AC72-8BAE-A54F-BDC1-A5F7A6C5083B}" type="parTrans" cxnId="{C884B701-1B30-6540-90A3-8D711EDC29CA}">
      <dgm:prSet/>
      <dgm:spPr/>
      <dgm:t>
        <a:bodyPr/>
        <a:lstStyle/>
        <a:p>
          <a:endParaRPr lang="en-GB"/>
        </a:p>
      </dgm:t>
    </dgm:pt>
    <dgm:pt modelId="{C30832C1-30AE-1042-909B-C4916D59B90B}" type="sibTrans" cxnId="{C884B701-1B30-6540-90A3-8D711EDC29CA}">
      <dgm:prSet/>
      <dgm:spPr/>
      <dgm:t>
        <a:bodyPr/>
        <a:lstStyle/>
        <a:p>
          <a:endParaRPr lang="en-GB"/>
        </a:p>
      </dgm:t>
    </dgm:pt>
    <dgm:pt modelId="{512D59A2-005E-344C-A0C8-DB21459E45D4}">
      <dgm:prSet phldrT="[Text]" custT="1"/>
      <dgm:spPr>
        <a:solidFill>
          <a:srgbClr val="33CC33">
            <a:alpha val="20000"/>
          </a:srgbClr>
        </a:solidFill>
      </dgm:spPr>
      <dgm:t>
        <a:bodyPr/>
        <a:lstStyle/>
        <a:p>
          <a:pPr algn="l"/>
          <a:r>
            <a:rPr lang="en-GB" sz="1600" dirty="0">
              <a:solidFill>
                <a:schemeClr val="tx1"/>
              </a:solidFill>
              <a:latin typeface="Calibri" pitchFamily="34" charset="0"/>
            </a:rPr>
            <a:t>Advocacy</a:t>
          </a:r>
        </a:p>
      </dgm:t>
    </dgm:pt>
    <dgm:pt modelId="{4F36C0E3-0630-4C45-81F4-57B483E6DBBB}" type="parTrans" cxnId="{4B0D1FD3-28EC-8346-9C7E-55DC83EFA14D}">
      <dgm:prSet/>
      <dgm:spPr/>
      <dgm:t>
        <a:bodyPr/>
        <a:lstStyle/>
        <a:p>
          <a:endParaRPr lang="en-GB"/>
        </a:p>
      </dgm:t>
    </dgm:pt>
    <dgm:pt modelId="{4A7DA739-C001-BE4B-B983-C725C6B95E9C}" type="sibTrans" cxnId="{4B0D1FD3-28EC-8346-9C7E-55DC83EFA14D}">
      <dgm:prSet/>
      <dgm:spPr/>
      <dgm:t>
        <a:bodyPr/>
        <a:lstStyle/>
        <a:p>
          <a:endParaRPr lang="en-GB"/>
        </a:p>
      </dgm:t>
    </dgm:pt>
    <dgm:pt modelId="{FB92A4D4-7485-5C46-B205-617BD3B85DCB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Economics</a:t>
          </a:r>
        </a:p>
      </dgm:t>
    </dgm:pt>
    <dgm:pt modelId="{4534AB5C-DDA3-DE43-8E84-A465A61188D3}" type="parTrans" cxnId="{08E78E95-AD6E-9A44-9BF7-3F42853E8A6D}">
      <dgm:prSet/>
      <dgm:spPr/>
      <dgm:t>
        <a:bodyPr/>
        <a:lstStyle/>
        <a:p>
          <a:endParaRPr lang="en-GB"/>
        </a:p>
      </dgm:t>
    </dgm:pt>
    <dgm:pt modelId="{1A87884B-1D81-EC4D-82A1-2946905DFE07}" type="sibTrans" cxnId="{08E78E95-AD6E-9A44-9BF7-3F42853E8A6D}">
      <dgm:prSet/>
      <dgm:spPr/>
      <dgm:t>
        <a:bodyPr/>
        <a:lstStyle/>
        <a:p>
          <a:endParaRPr lang="en-GB"/>
        </a:p>
      </dgm:t>
    </dgm:pt>
    <dgm:pt modelId="{B713AF0F-B8DA-514E-94E6-7BC6FAE76A0E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 […]</a:t>
          </a:r>
        </a:p>
      </dgm:t>
    </dgm:pt>
    <dgm:pt modelId="{80305676-B0B4-0A4D-BD22-F3B39FDDB787}" type="parTrans" cxnId="{8E874CC6-54B1-6046-A64C-7B941475B6E8}">
      <dgm:prSet/>
      <dgm:spPr/>
      <dgm:t>
        <a:bodyPr/>
        <a:lstStyle/>
        <a:p>
          <a:endParaRPr lang="en-GB"/>
        </a:p>
      </dgm:t>
    </dgm:pt>
    <dgm:pt modelId="{7D35FA0A-EE89-E74F-96D1-8EEF3D8DEDC6}" type="sibTrans" cxnId="{8E874CC6-54B1-6046-A64C-7B941475B6E8}">
      <dgm:prSet/>
      <dgm:spPr/>
      <dgm:t>
        <a:bodyPr/>
        <a:lstStyle/>
        <a:p>
          <a:endParaRPr lang="en-GB"/>
        </a:p>
      </dgm:t>
    </dgm:pt>
    <dgm:pt modelId="{4032B606-F6C4-9E40-B21F-F72F520D46C1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Effectiveness</a:t>
          </a:r>
        </a:p>
      </dgm:t>
    </dgm:pt>
    <dgm:pt modelId="{22443345-1D68-C44E-A947-63DB509D4285}" type="parTrans" cxnId="{91847F49-57CD-F24F-889C-83A5797DDECB}">
      <dgm:prSet/>
      <dgm:spPr/>
      <dgm:t>
        <a:bodyPr/>
        <a:lstStyle/>
        <a:p>
          <a:endParaRPr lang="en-GB"/>
        </a:p>
      </dgm:t>
    </dgm:pt>
    <dgm:pt modelId="{48609F96-5E1D-2341-9748-E008314DF3CD}" type="sibTrans" cxnId="{91847F49-57CD-F24F-889C-83A5797DDECB}">
      <dgm:prSet/>
      <dgm:spPr/>
      <dgm:t>
        <a:bodyPr/>
        <a:lstStyle/>
        <a:p>
          <a:endParaRPr lang="en-GB"/>
        </a:p>
      </dgm:t>
    </dgm:pt>
    <dgm:pt modelId="{D675F886-DEBB-BC49-9157-93CFC6C00B0A}">
      <dgm:prSet phldrT="[Text]"/>
      <dgm:spPr>
        <a:solidFill>
          <a:srgbClr val="663300">
            <a:alpha val="20000"/>
          </a:srgbClr>
        </a:solidFill>
      </dgm:spPr>
      <dgm:t>
        <a:bodyPr/>
        <a:lstStyle/>
        <a:p>
          <a:r>
            <a:rPr lang="en-GB" b="0" u="none" dirty="0">
              <a:solidFill>
                <a:schemeClr val="tx1"/>
              </a:solidFill>
              <a:latin typeface="Calibri" pitchFamily="34" charset="0"/>
            </a:rPr>
            <a:t>Sociology</a:t>
          </a:r>
        </a:p>
      </dgm:t>
    </dgm:pt>
    <dgm:pt modelId="{58625738-18DC-A543-A3EA-79C5D74161A9}" type="parTrans" cxnId="{79900F64-81B6-DE4C-A100-937561547C34}">
      <dgm:prSet/>
      <dgm:spPr/>
      <dgm:t>
        <a:bodyPr/>
        <a:lstStyle/>
        <a:p>
          <a:endParaRPr lang="en-GB"/>
        </a:p>
      </dgm:t>
    </dgm:pt>
    <dgm:pt modelId="{30B8CE20-701F-9941-9F4C-AB6DA0C01707}" type="sibTrans" cxnId="{79900F64-81B6-DE4C-A100-937561547C34}">
      <dgm:prSet/>
      <dgm:spPr/>
      <dgm:t>
        <a:bodyPr/>
        <a:lstStyle/>
        <a:p>
          <a:endParaRPr lang="en-GB"/>
        </a:p>
      </dgm:t>
    </dgm:pt>
    <dgm:pt modelId="{23D7663C-7B5C-614A-8B24-0D8A84BA7D3B}">
      <dgm:prSet phldrT="[Text]" custT="1"/>
      <dgm:spPr>
        <a:solidFill>
          <a:srgbClr val="FF0000">
            <a:alpha val="20000"/>
          </a:srgbClr>
        </a:solidFill>
      </dgm:spPr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en-GB" sz="1400" b="0" dirty="0">
              <a:solidFill>
                <a:schemeClr val="tx1"/>
              </a:solidFill>
              <a:latin typeface="Calibri" pitchFamily="34" charset="0"/>
            </a:rPr>
            <a:t>A</a:t>
          </a:r>
          <a:r>
            <a:rPr lang="en-GB" sz="1400" dirty="0">
              <a:solidFill>
                <a:schemeClr val="tx1"/>
              </a:solidFill>
              <a:latin typeface="Calibri" pitchFamily="34" charset="0"/>
            </a:rPr>
            <a:t>wareness of campaigns</a:t>
          </a:r>
        </a:p>
      </dgm:t>
    </dgm:pt>
    <dgm:pt modelId="{2DEDF2E5-55AB-1441-89E6-FCDC8E6CE5A3}" type="parTrans" cxnId="{035659CC-25FA-204B-BD5D-C1F84A560C05}">
      <dgm:prSet/>
      <dgm:spPr/>
      <dgm:t>
        <a:bodyPr/>
        <a:lstStyle/>
        <a:p>
          <a:endParaRPr lang="en-GB"/>
        </a:p>
      </dgm:t>
    </dgm:pt>
    <dgm:pt modelId="{7487B5C3-3E75-E94C-BAEE-6FB87F7BB114}" type="sibTrans" cxnId="{035659CC-25FA-204B-BD5D-C1F84A560C05}">
      <dgm:prSet/>
      <dgm:spPr/>
      <dgm:t>
        <a:bodyPr/>
        <a:lstStyle/>
        <a:p>
          <a:endParaRPr lang="en-GB"/>
        </a:p>
      </dgm:t>
    </dgm:pt>
    <dgm:pt modelId="{E4D511C5-4419-9F4C-81D7-7B8563CC9B62}">
      <dgm:prSet phldrT="[Text]" custT="1"/>
      <dgm:spPr>
        <a:solidFill>
          <a:srgbClr val="FF0000">
            <a:alpha val="20000"/>
          </a:srgbClr>
        </a:solidFill>
      </dgm:spPr>
      <dgm:t>
        <a:bodyPr/>
        <a:lstStyle/>
        <a:p>
          <a:pPr algn="l">
            <a:buNone/>
          </a:pPr>
          <a:r>
            <a:rPr lang="en-GB" sz="1400" dirty="0">
              <a:solidFill>
                <a:schemeClr val="tx1"/>
              </a:solidFill>
              <a:latin typeface="Calibri" pitchFamily="34" charset="0"/>
            </a:rPr>
            <a:t>Changes in population salt intake</a:t>
          </a:r>
        </a:p>
      </dgm:t>
    </dgm:pt>
    <dgm:pt modelId="{D0BAE876-224E-CB41-B1F8-9BD2AF09AAD2}" type="parTrans" cxnId="{6C99267E-2407-3445-B84F-55C984FF74F9}">
      <dgm:prSet/>
      <dgm:spPr/>
      <dgm:t>
        <a:bodyPr/>
        <a:lstStyle/>
        <a:p>
          <a:endParaRPr lang="en-GB"/>
        </a:p>
      </dgm:t>
    </dgm:pt>
    <dgm:pt modelId="{124FFB50-7C80-D843-8C74-98428C041E36}" type="sibTrans" cxnId="{6C99267E-2407-3445-B84F-55C984FF74F9}">
      <dgm:prSet/>
      <dgm:spPr/>
      <dgm:t>
        <a:bodyPr/>
        <a:lstStyle/>
        <a:p>
          <a:endParaRPr lang="en-GB"/>
        </a:p>
      </dgm:t>
    </dgm:pt>
    <dgm:pt modelId="{94DF785F-CABD-B047-AAD0-B7AFC279A31C}">
      <dgm:prSet phldrT="[Text]" custT="1"/>
      <dgm:spPr>
        <a:solidFill>
          <a:srgbClr val="0000CC">
            <a:alpha val="20000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  <a:latin typeface="Calibri" pitchFamily="34" charset="0"/>
            </a:rPr>
            <a:t>Street vendors</a:t>
          </a:r>
        </a:p>
      </dgm:t>
    </dgm:pt>
    <dgm:pt modelId="{7E9F5A20-A20B-1F4B-87C3-F8A210735ECC}" type="parTrans" cxnId="{FE050814-E030-854E-8FAF-6C25967B83B4}">
      <dgm:prSet/>
      <dgm:spPr/>
      <dgm:t>
        <a:bodyPr/>
        <a:lstStyle/>
        <a:p>
          <a:endParaRPr lang="en-GB"/>
        </a:p>
      </dgm:t>
    </dgm:pt>
    <dgm:pt modelId="{E4B8A6FE-F71F-B24F-A2BB-74BEBF7E4A8A}" type="sibTrans" cxnId="{FE050814-E030-854E-8FAF-6C25967B83B4}">
      <dgm:prSet/>
      <dgm:spPr/>
      <dgm:t>
        <a:bodyPr/>
        <a:lstStyle/>
        <a:p>
          <a:endParaRPr lang="en-GB"/>
        </a:p>
      </dgm:t>
    </dgm:pt>
    <dgm:pt modelId="{0F6C06B1-AB08-43AA-8373-DABC472888A3}" type="pres">
      <dgm:prSet presAssocID="{0BEFC0FB-F7B5-4290-9ACE-8F48210E2245}" presName="linearFlow" presStyleCnt="0">
        <dgm:presLayoutVars>
          <dgm:dir/>
          <dgm:animLvl val="lvl"/>
          <dgm:resizeHandles/>
        </dgm:presLayoutVars>
      </dgm:prSet>
      <dgm:spPr/>
    </dgm:pt>
    <dgm:pt modelId="{239C0A06-3B55-45BF-A12C-C9CC500C612C}" type="pres">
      <dgm:prSet presAssocID="{9EF4CE21-97E1-46C5-861F-442D330252D1}" presName="compositeNode" presStyleCnt="0">
        <dgm:presLayoutVars>
          <dgm:bulletEnabled val="1"/>
        </dgm:presLayoutVars>
      </dgm:prSet>
      <dgm:spPr/>
    </dgm:pt>
    <dgm:pt modelId="{D918F2B7-DC7D-4F9D-817E-A425145C484A}" type="pres">
      <dgm:prSet presAssocID="{9EF4CE21-97E1-46C5-861F-442D330252D1}" presName="image" presStyleLbl="fgImgPlace1" presStyleIdx="0" presStyleCnt="4" custLinFactNeighborY="-3357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D650016-5A21-49AD-A9B2-58C2B85E6EA1}" type="pres">
      <dgm:prSet presAssocID="{9EF4CE21-97E1-46C5-861F-442D330252D1}" presName="childNode" presStyleLbl="node1" presStyleIdx="0" presStyleCnt="4" custScaleX="136635" custScaleY="118097" custLinFactNeighborX="16000" custLinFactNeighborY="2122">
        <dgm:presLayoutVars>
          <dgm:bulletEnabled val="1"/>
        </dgm:presLayoutVars>
      </dgm:prSet>
      <dgm:spPr/>
    </dgm:pt>
    <dgm:pt modelId="{8F37084C-1129-4213-9ADC-7153205D1C1F}" type="pres">
      <dgm:prSet presAssocID="{9EF4CE21-97E1-46C5-861F-442D330252D1}" presName="parentNode" presStyleLbl="revTx" presStyleIdx="0" presStyleCnt="4" custLinFactNeighborY="-2813">
        <dgm:presLayoutVars>
          <dgm:chMax val="0"/>
          <dgm:bulletEnabled val="1"/>
        </dgm:presLayoutVars>
      </dgm:prSet>
      <dgm:spPr/>
    </dgm:pt>
    <dgm:pt modelId="{65626027-9058-451E-9FDB-78396B1E125E}" type="pres">
      <dgm:prSet presAssocID="{1845CCF6-C7BF-4964-8A7A-8BE304E3456D}" presName="sibTrans" presStyleCnt="0"/>
      <dgm:spPr/>
    </dgm:pt>
    <dgm:pt modelId="{5860B508-4962-4621-BCC6-8D55EEE2E4E7}" type="pres">
      <dgm:prSet presAssocID="{F9EEC365-8609-4B4C-B187-38006F95FDDE}" presName="compositeNode" presStyleCnt="0">
        <dgm:presLayoutVars>
          <dgm:bulletEnabled val="1"/>
        </dgm:presLayoutVars>
      </dgm:prSet>
      <dgm:spPr/>
    </dgm:pt>
    <dgm:pt modelId="{A957A9A0-A6C2-423A-9571-8719BBB44143}" type="pres">
      <dgm:prSet presAssocID="{F9EEC365-8609-4B4C-B187-38006F95FDDE}" presName="image" presStyleLbl="fgImgPlace1" presStyleIdx="1" presStyleCnt="4" custLinFactNeighborY="-3357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9B6AE61-12C6-41E0-B32C-08535DA40562}" type="pres">
      <dgm:prSet presAssocID="{F9EEC365-8609-4B4C-B187-38006F95FDDE}" presName="childNode" presStyleLbl="node1" presStyleIdx="1" presStyleCnt="4" custScaleX="141237" custScaleY="117464" custLinFactNeighborX="23034" custLinFactNeighborY="2084">
        <dgm:presLayoutVars>
          <dgm:bulletEnabled val="1"/>
        </dgm:presLayoutVars>
      </dgm:prSet>
      <dgm:spPr/>
    </dgm:pt>
    <dgm:pt modelId="{11583B2B-8BC1-4104-A687-71DA003295E3}" type="pres">
      <dgm:prSet presAssocID="{F9EEC365-8609-4B4C-B187-38006F95FDDE}" presName="parentNode" presStyleLbl="revTx" presStyleIdx="1" presStyleCnt="4" custLinFactNeighborY="-2813">
        <dgm:presLayoutVars>
          <dgm:chMax val="0"/>
          <dgm:bulletEnabled val="1"/>
        </dgm:presLayoutVars>
      </dgm:prSet>
      <dgm:spPr/>
    </dgm:pt>
    <dgm:pt modelId="{67917CA8-6AF5-45F8-AB3B-8632D76028C2}" type="pres">
      <dgm:prSet presAssocID="{2C1EF18F-2467-4CAC-A17D-25DB2FEFEA17}" presName="sibTrans" presStyleCnt="0"/>
      <dgm:spPr/>
    </dgm:pt>
    <dgm:pt modelId="{138CFFCA-0788-4041-AFF1-70688609FD81}" type="pres">
      <dgm:prSet presAssocID="{B214B5B7-A468-47B8-BAA7-4B3CBAB783D6}" presName="compositeNode" presStyleCnt="0">
        <dgm:presLayoutVars>
          <dgm:bulletEnabled val="1"/>
        </dgm:presLayoutVars>
      </dgm:prSet>
      <dgm:spPr/>
    </dgm:pt>
    <dgm:pt modelId="{EED8C93C-F6CA-4685-9675-5BC09425B999}" type="pres">
      <dgm:prSet presAssocID="{B214B5B7-A468-47B8-BAA7-4B3CBAB783D6}" presName="image" presStyleLbl="fgImgPlace1" presStyleIdx="2" presStyleCnt="4" custLinFactNeighborX="1320" custLinFactNeighborY="-3357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ED48DD92-5303-4160-BE3B-ADC93731DC31}" type="pres">
      <dgm:prSet presAssocID="{B214B5B7-A468-47B8-BAA7-4B3CBAB783D6}" presName="childNode" presStyleLbl="node1" presStyleIdx="2" presStyleCnt="4" custScaleX="154634" custScaleY="117485" custLinFactNeighborX="29653" custLinFactNeighborY="2380">
        <dgm:presLayoutVars>
          <dgm:bulletEnabled val="1"/>
        </dgm:presLayoutVars>
      </dgm:prSet>
      <dgm:spPr/>
    </dgm:pt>
    <dgm:pt modelId="{38599B62-C103-415E-9AD9-EC616B6FB157}" type="pres">
      <dgm:prSet presAssocID="{B214B5B7-A468-47B8-BAA7-4B3CBAB783D6}" presName="parentNode" presStyleLbl="revTx" presStyleIdx="2" presStyleCnt="4" custLinFactNeighborY="-4170">
        <dgm:presLayoutVars>
          <dgm:chMax val="0"/>
          <dgm:bulletEnabled val="1"/>
        </dgm:presLayoutVars>
      </dgm:prSet>
      <dgm:spPr/>
    </dgm:pt>
    <dgm:pt modelId="{F487D7C6-3251-455A-823B-1C8E40EB9573}" type="pres">
      <dgm:prSet presAssocID="{E488C2C2-F13E-46E0-84F8-316D7C21E157}" presName="sibTrans" presStyleCnt="0"/>
      <dgm:spPr/>
    </dgm:pt>
    <dgm:pt modelId="{8C46BA1E-FCC7-453A-B867-FDE1BA488715}" type="pres">
      <dgm:prSet presAssocID="{24172EAF-BCF0-46F4-B511-8BF6596E8514}" presName="compositeNode" presStyleCnt="0">
        <dgm:presLayoutVars>
          <dgm:bulletEnabled val="1"/>
        </dgm:presLayoutVars>
      </dgm:prSet>
      <dgm:spPr/>
    </dgm:pt>
    <dgm:pt modelId="{CB6F8760-1104-4A9C-AE71-2D6781AA8980}" type="pres">
      <dgm:prSet presAssocID="{24172EAF-BCF0-46F4-B511-8BF6596E8514}" presName="image" presStyleLbl="fgImgPlace1" presStyleIdx="3" presStyleCnt="4" custLinFactNeighborY="-3357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D97BF87A-8E95-4755-A9DF-127824A329D6}" type="pres">
      <dgm:prSet presAssocID="{24172EAF-BCF0-46F4-B511-8BF6596E8514}" presName="childNode" presStyleLbl="node1" presStyleIdx="3" presStyleCnt="4" custScaleX="128947" custScaleY="114599" custLinFactNeighborX="24887" custLinFactNeighborY="3875">
        <dgm:presLayoutVars>
          <dgm:bulletEnabled val="1"/>
        </dgm:presLayoutVars>
      </dgm:prSet>
      <dgm:spPr/>
    </dgm:pt>
    <dgm:pt modelId="{AEAC7141-2A37-4B07-ABF6-065E543B7594}" type="pres">
      <dgm:prSet presAssocID="{24172EAF-BCF0-46F4-B511-8BF6596E8514}" presName="parentNode" presStyleLbl="revTx" presStyleIdx="3" presStyleCnt="4" custLinFactNeighborY="-2813">
        <dgm:presLayoutVars>
          <dgm:chMax val="0"/>
          <dgm:bulletEnabled val="1"/>
        </dgm:presLayoutVars>
      </dgm:prSet>
      <dgm:spPr/>
    </dgm:pt>
  </dgm:ptLst>
  <dgm:cxnLst>
    <dgm:cxn modelId="{C884B701-1B30-6540-90A3-8D711EDC29CA}" srcId="{F9EEC365-8609-4B4C-B187-38006F95FDDE}" destId="{E23C4B50-7077-4041-A948-4B70D3174A08}" srcOrd="2" destOrd="0" parTransId="{A5B9AC72-8BAE-A54F-BDC1-A5F7A6C5083B}" sibTransId="{C30832C1-30AE-1042-909B-C4916D59B90B}"/>
    <dgm:cxn modelId="{212D3C02-BB45-41BB-9814-F3EC186C123C}" type="presOf" srcId="{24172EAF-BCF0-46F4-B511-8BF6596E8514}" destId="{AEAC7141-2A37-4B07-ABF6-065E543B7594}" srcOrd="0" destOrd="0" presId="urn:microsoft.com/office/officeart/2005/8/layout/hList2#4"/>
    <dgm:cxn modelId="{1448A802-2284-4CE0-94F7-527BCD5A3353}" type="presOf" srcId="{49C38B22-70F2-4D5B-B37F-207224DEE75E}" destId="{D97BF87A-8E95-4755-A9DF-127824A329D6}" srcOrd="0" destOrd="3" presId="urn:microsoft.com/office/officeart/2005/8/layout/hList2#4"/>
    <dgm:cxn modelId="{DFCD4103-3BFF-4681-AB1D-0D2619AEA2C2}" type="presOf" srcId="{02F90C82-788B-4DCD-B063-D029838B924F}" destId="{CD650016-5A21-49AD-A9B2-58C2B85E6EA1}" srcOrd="0" destOrd="0" presId="urn:microsoft.com/office/officeart/2005/8/layout/hList2#4"/>
    <dgm:cxn modelId="{5A4DF509-7F07-A546-A18A-EA6BAADC5F44}" type="presOf" srcId="{E23C4B50-7077-4041-A948-4B70D3174A08}" destId="{D9B6AE61-12C6-41E0-B32C-08535DA40562}" srcOrd="0" destOrd="2" presId="urn:microsoft.com/office/officeart/2005/8/layout/hList2#4"/>
    <dgm:cxn modelId="{FE050814-E030-854E-8FAF-6C25967B83B4}" srcId="{F9EEC365-8609-4B4C-B187-38006F95FDDE}" destId="{94DF785F-CABD-B047-AAD0-B7AFC279A31C}" srcOrd="11" destOrd="0" parTransId="{7E9F5A20-A20B-1F4B-87C3-F8A210735ECC}" sibTransId="{E4B8A6FE-F71F-B24F-A2BB-74BEBF7E4A8A}"/>
    <dgm:cxn modelId="{C5C28114-0813-418B-BD56-60FC78352A77}" type="presOf" srcId="{639915F5-887B-410D-B489-30126D5C5954}" destId="{D9B6AE61-12C6-41E0-B32C-08535DA40562}" srcOrd="0" destOrd="8" presId="urn:microsoft.com/office/officeart/2005/8/layout/hList2#4"/>
    <dgm:cxn modelId="{DD384517-4EC4-486F-8E57-BEE3B88B99BE}" srcId="{9EF4CE21-97E1-46C5-861F-442D330252D1}" destId="{AC80669F-CCB5-4F7F-8D08-723DC768447F}" srcOrd="4" destOrd="0" parTransId="{488F376B-A54F-42F0-B592-53BF930DFCA3}" sibTransId="{6A541F5B-0C59-4570-B381-BB96E91BF87B}"/>
    <dgm:cxn modelId="{ABE3EB19-2806-4FDC-9D99-F8C13671B561}" srcId="{F9EEC365-8609-4B4C-B187-38006F95FDDE}" destId="{35721D27-0588-4568-A92B-7ECCBBDF1554}" srcOrd="6" destOrd="0" parTransId="{C90DE39E-8959-45B0-BC51-E3EB9B45AC9E}" sibTransId="{6D6A8A6F-8AE1-4315-B899-DDC927966A12}"/>
    <dgm:cxn modelId="{AE2E041C-DF0E-4D4E-B5B5-514361BD1FEC}" type="presOf" srcId="{DD87B831-693A-459D-BDA6-C7F751385EB0}" destId="{D97BF87A-8E95-4755-A9DF-127824A329D6}" srcOrd="0" destOrd="0" presId="urn:microsoft.com/office/officeart/2005/8/layout/hList2#4"/>
    <dgm:cxn modelId="{21D4971D-A76D-4076-A5D7-404D5F563425}" type="presOf" srcId="{9D343D37-1696-46DA-AA7C-FF0F1BE8F973}" destId="{CD650016-5A21-49AD-A9B2-58C2B85E6EA1}" srcOrd="0" destOrd="3" presId="urn:microsoft.com/office/officeart/2005/8/layout/hList2#4"/>
    <dgm:cxn modelId="{C24AA01D-3A03-4FF4-BDA4-A06D6335DC58}" srcId="{F9EEC365-8609-4B4C-B187-38006F95FDDE}" destId="{6DC76CCE-D1D9-427A-98E3-5AE81467257C}" srcOrd="10" destOrd="0" parTransId="{C7CC08F9-7971-452B-9663-39956540C746}" sibTransId="{35A51C02-6F8D-4372-96C6-C27D9BECA780}"/>
    <dgm:cxn modelId="{5569ED1E-957A-4A1F-B604-158690FBD2D0}" srcId="{9EF4CE21-97E1-46C5-861F-442D330252D1}" destId="{18D083F0-4392-44CB-B9A9-21FD13C635C9}" srcOrd="5" destOrd="0" parTransId="{2EFDC7CF-1AA8-42F3-A2CF-6E766DB153BD}" sibTransId="{E34C449B-6613-41B3-AD60-A570490EA348}"/>
    <dgm:cxn modelId="{89C65A1F-20C6-4BD7-93B7-675301375818}" type="presOf" srcId="{4FF49F1A-0390-4084-9639-01CA7213CE03}" destId="{ED48DD92-5303-4160-BE3B-ADC93731DC31}" srcOrd="0" destOrd="6" presId="urn:microsoft.com/office/officeart/2005/8/layout/hList2#4"/>
    <dgm:cxn modelId="{097D7621-8CB5-4460-B306-E36145E8BBFC}" type="presOf" srcId="{F0103A22-092C-4B0E-9B12-A57F71E985F5}" destId="{ED48DD92-5303-4160-BE3B-ADC93731DC31}" srcOrd="0" destOrd="0" presId="urn:microsoft.com/office/officeart/2005/8/layout/hList2#4"/>
    <dgm:cxn modelId="{AD8DA123-6B5C-429F-BE72-8FED5963104A}" type="presOf" srcId="{5A6CF3F9-C673-4707-B692-6612471567BD}" destId="{D97BF87A-8E95-4755-A9DF-127824A329D6}" srcOrd="0" destOrd="4" presId="urn:microsoft.com/office/officeart/2005/8/layout/hList2#4"/>
    <dgm:cxn modelId="{428EEB26-D933-4ADE-B83C-EA73B3FD7A6B}" srcId="{F9EEC365-8609-4B4C-B187-38006F95FDDE}" destId="{53BAEE19-9293-43E8-82A7-2851FEF385C5}" srcOrd="12" destOrd="0" parTransId="{9111689E-A990-49D5-BC3A-1A3ABFAE34E0}" sibTransId="{044F7609-21E5-406A-A77A-CC62ED5C1BF7}"/>
    <dgm:cxn modelId="{4726DB28-09C9-B244-AEC6-7A6D7341766B}" srcId="{24172EAF-BCF0-46F4-B511-8BF6596E8514}" destId="{D8B4E474-0DB0-B84F-8934-A20563DDF5D1}" srcOrd="6" destOrd="0" parTransId="{AC50F114-4FE3-7B4F-BE67-D9EA0E1CF878}" sibTransId="{60B96643-CBA6-EB48-90FE-BF78A8A8EDEC}"/>
    <dgm:cxn modelId="{F1EC1229-D98E-4C07-93C7-F15F08B55008}" type="presOf" srcId="{BE4EB00C-A682-47A0-AAD2-D08296F7E434}" destId="{D97BF87A-8E95-4755-A9DF-127824A329D6}" srcOrd="0" destOrd="1" presId="urn:microsoft.com/office/officeart/2005/8/layout/hList2#4"/>
    <dgm:cxn modelId="{5D69712C-004B-4FF8-88A0-BDC02E3D9E1A}" srcId="{24172EAF-BCF0-46F4-B511-8BF6596E8514}" destId="{BE4EB00C-A682-47A0-AAD2-D08296F7E434}" srcOrd="1" destOrd="0" parTransId="{F0D0495D-F5EF-451B-AB57-5DC0633EC400}" sibTransId="{AFB49923-7DF5-403C-8EE2-934E4E9BB52E}"/>
    <dgm:cxn modelId="{4593212D-E66B-4AAF-B668-FCCB6E0B4A6D}" type="presOf" srcId="{0BEFC0FB-F7B5-4290-9ACE-8F48210E2245}" destId="{0F6C06B1-AB08-43AA-8373-DABC472888A3}" srcOrd="0" destOrd="0" presId="urn:microsoft.com/office/officeart/2005/8/layout/hList2#4"/>
    <dgm:cxn modelId="{D7F85F2F-AF27-41BD-B124-51094EA7EA25}" type="presOf" srcId="{21ACE0D4-F31B-409A-89D5-26224993F0E4}" destId="{D97BF87A-8E95-4755-A9DF-127824A329D6}" srcOrd="0" destOrd="2" presId="urn:microsoft.com/office/officeart/2005/8/layout/hList2#4"/>
    <dgm:cxn modelId="{C68E8D2F-3F83-4AE4-A179-4BD7E608D0B5}" type="presOf" srcId="{C9094CC6-DD5B-40F4-8FE8-C9426EC1195D}" destId="{D9B6AE61-12C6-41E0-B32C-08535DA40562}" srcOrd="0" destOrd="7" presId="urn:microsoft.com/office/officeart/2005/8/layout/hList2#4"/>
    <dgm:cxn modelId="{43F0F82F-32CB-4DD4-BDC9-DA37C6D2720D}" type="presOf" srcId="{F9EEC365-8609-4B4C-B187-38006F95FDDE}" destId="{11583B2B-8BC1-4104-A687-71DA003295E3}" srcOrd="0" destOrd="0" presId="urn:microsoft.com/office/officeart/2005/8/layout/hList2#4"/>
    <dgm:cxn modelId="{094C9533-AF6E-46DF-866E-365F6FA0736E}" srcId="{B214B5B7-A468-47B8-BAA7-4B3CBAB783D6}" destId="{3A4D5821-96DC-4904-A15A-68D823E01FC7}" srcOrd="3" destOrd="0" parTransId="{237D0CD3-A2CE-4753-85E6-1EB7B8D580C5}" sibTransId="{704013E5-5796-47E7-80CC-0A84559AEB91}"/>
    <dgm:cxn modelId="{9C59E033-4716-46E8-9CE1-E9A84ED82576}" type="presOf" srcId="{3A4D5821-96DC-4904-A15A-68D823E01FC7}" destId="{ED48DD92-5303-4160-BE3B-ADC93731DC31}" srcOrd="0" destOrd="3" presId="urn:microsoft.com/office/officeart/2005/8/layout/hList2#4"/>
    <dgm:cxn modelId="{B1625734-B816-48C5-BB87-591B53A73297}" type="presOf" srcId="{8928C32E-62FE-4E7D-947F-D1024D3F8561}" destId="{D97BF87A-8E95-4755-A9DF-127824A329D6}" srcOrd="0" destOrd="11" presId="urn:microsoft.com/office/officeart/2005/8/layout/hList2#4"/>
    <dgm:cxn modelId="{CF1BF339-26A4-4D07-8B9C-C967D28ADAED}" srcId="{24172EAF-BCF0-46F4-B511-8BF6596E8514}" destId="{5A6CF3F9-C673-4707-B692-6612471567BD}" srcOrd="4" destOrd="0" parTransId="{48FB736D-9AE4-4CEB-9434-6FC0FAD8495A}" sibTransId="{C3C41EEC-EFB7-4B1E-8BC8-61B885CFD74B}"/>
    <dgm:cxn modelId="{6083183A-CC88-4A07-85C5-65A75464E74A}" type="presOf" srcId="{18D083F0-4392-44CB-B9A9-21FD13C635C9}" destId="{CD650016-5A21-49AD-A9B2-58C2B85E6EA1}" srcOrd="0" destOrd="5" presId="urn:microsoft.com/office/officeart/2005/8/layout/hList2#4"/>
    <dgm:cxn modelId="{D7854F3B-B111-4E21-954D-49A4D6592890}" srcId="{9EF4CE21-97E1-46C5-861F-442D330252D1}" destId="{9D343D37-1696-46DA-AA7C-FF0F1BE8F973}" srcOrd="3" destOrd="0" parTransId="{CDB093F1-E794-492B-B034-9827E6825CBE}" sibTransId="{4AF27329-7D4E-4A78-BD22-D237B35FC8B8}"/>
    <dgm:cxn modelId="{B4CB1E3E-334F-437A-8F85-B8E4A3736EF1}" type="presOf" srcId="{D8B4E474-0DB0-B84F-8934-A20563DDF5D1}" destId="{D97BF87A-8E95-4755-A9DF-127824A329D6}" srcOrd="0" destOrd="6" presId="urn:microsoft.com/office/officeart/2005/8/layout/hList2#4"/>
    <dgm:cxn modelId="{9EF93442-97E5-284A-96F1-AB833AA53EEE}" srcId="{F9EEC365-8609-4B4C-B187-38006F95FDDE}" destId="{8619761D-2009-A94E-BE6B-57C8CFE952C9}" srcOrd="4" destOrd="0" parTransId="{DA3140E3-0726-5B4C-B1B4-EE6F5F6FC869}" sibTransId="{AF35AE10-19EB-1448-AB11-BBA18351393D}"/>
    <dgm:cxn modelId="{927C7C45-462D-496E-B48B-25295479CD9E}" type="presOf" srcId="{6DC76CCE-D1D9-427A-98E3-5AE81467257C}" destId="{D9B6AE61-12C6-41E0-B32C-08535DA40562}" srcOrd="0" destOrd="10" presId="urn:microsoft.com/office/officeart/2005/8/layout/hList2#4"/>
    <dgm:cxn modelId="{91847F49-57CD-F24F-889C-83A5797DDECB}" srcId="{24172EAF-BCF0-46F4-B511-8BF6596E8514}" destId="{4032B606-F6C4-9E40-B21F-F72F520D46C1}" srcOrd="8" destOrd="0" parTransId="{22443345-1D68-C44E-A947-63DB509D4285}" sibTransId="{48609F96-5E1D-2341-9748-E008314DF3CD}"/>
    <dgm:cxn modelId="{F165C44A-5511-42FE-9C52-C93627676B59}" srcId="{B214B5B7-A468-47B8-BAA7-4B3CBAB783D6}" destId="{C47392C3-E00F-443B-8850-DB328580F6D0}" srcOrd="5" destOrd="0" parTransId="{344240D5-5C89-4A03-8C8F-29BD276E28AE}" sibTransId="{3FECD8C5-4C44-43B6-99C3-BC03470A0AB4}"/>
    <dgm:cxn modelId="{7EE6F74C-DACC-435C-82DC-DE6FB7BD691D}" srcId="{F9EEC365-8609-4B4C-B187-38006F95FDDE}" destId="{639915F5-887B-410D-B489-30126D5C5954}" srcOrd="8" destOrd="0" parTransId="{14E72E7B-667A-4008-9A4E-31A3704AB15D}" sibTransId="{6460286D-42EC-40CC-BC26-DBDE7F9B9D18}"/>
    <dgm:cxn modelId="{ECD83351-8A43-4B30-B27D-D2093E733B19}" srcId="{F9EEC365-8609-4B4C-B187-38006F95FDDE}" destId="{AF105760-9DC4-4E1D-9193-1C8BC679D35A}" srcOrd="9" destOrd="0" parTransId="{4DFEDAAE-9A02-41D6-A790-3F735CB24E6A}" sibTransId="{4A4E284F-5ADF-4C2D-904B-244FD496DCFA}"/>
    <dgm:cxn modelId="{8F7D8156-D1EE-814B-960A-D72D9140F1E8}" srcId="{F9EEC365-8609-4B4C-B187-38006F95FDDE}" destId="{5F121117-D4CE-A342-853D-F33379878929}" srcOrd="5" destOrd="0" parTransId="{E21EAE13-A59C-4E40-A502-F1C5511879D4}" sibTransId="{3E435106-41F8-F243-8781-5DABB33E455A}"/>
    <dgm:cxn modelId="{6DFC3F57-00BE-4AEF-B842-071A1925B47B}" type="presOf" srcId="{93D313A5-C934-469F-8D7E-F578EDF536D6}" destId="{CD650016-5A21-49AD-A9B2-58C2B85E6EA1}" srcOrd="0" destOrd="6" presId="urn:microsoft.com/office/officeart/2005/8/layout/hList2#4"/>
    <dgm:cxn modelId="{076EA258-740C-4BF7-B1A8-ADFFA1F09FF6}" srcId="{24172EAF-BCF0-46F4-B511-8BF6596E8514}" destId="{0B4D9CE6-5EDF-43A1-9536-5D40FC909787}" srcOrd="5" destOrd="0" parTransId="{2194F085-33C9-4405-B07C-8DD6E2DE5422}" sibTransId="{0D659F9E-C284-41CF-B70E-331045655F55}"/>
    <dgm:cxn modelId="{F7EAA85B-FFA3-484E-AC07-9F52B2CA686E}" srcId="{F9EEC365-8609-4B4C-B187-38006F95FDDE}" destId="{C9094CC6-DD5B-40F4-8FE8-C9426EC1195D}" srcOrd="7" destOrd="0" parTransId="{DA22A356-2E03-4C60-9C99-554584EC4C19}" sibTransId="{44B72027-EC1A-4689-AC95-B80FED70BDDA}"/>
    <dgm:cxn modelId="{4E7B4A5E-03D8-4678-9B36-311BF60A1135}" srcId="{B214B5B7-A468-47B8-BAA7-4B3CBAB783D6}" destId="{F4A41B33-432C-41B2-8A46-505D5F0422B1}" srcOrd="1" destOrd="0" parTransId="{7C6CC2B8-A136-4FA4-84D9-8759A2C39C22}" sibTransId="{6D8A57C5-E665-47B1-88EA-430CD1390527}"/>
    <dgm:cxn modelId="{25121A62-12C9-4CB3-B7A0-741F6842CEA9}" type="presOf" srcId="{F4A41B33-432C-41B2-8A46-505D5F0422B1}" destId="{ED48DD92-5303-4160-BE3B-ADC93731DC31}" srcOrd="0" destOrd="1" presId="urn:microsoft.com/office/officeart/2005/8/layout/hList2#4"/>
    <dgm:cxn modelId="{80327162-8DD5-474B-95E8-A1F9F0716797}" type="presOf" srcId="{C47392C3-E00F-443B-8850-DB328580F6D0}" destId="{ED48DD92-5303-4160-BE3B-ADC93731DC31}" srcOrd="0" destOrd="5" presId="urn:microsoft.com/office/officeart/2005/8/layout/hList2#4"/>
    <dgm:cxn modelId="{4509C462-B601-4419-AA7D-55B74656E71D}" srcId="{F9EEC365-8609-4B4C-B187-38006F95FDDE}" destId="{95ACFFA3-511B-495A-BF04-168D91F334C8}" srcOrd="3" destOrd="0" parTransId="{365E7707-A0E3-439F-BBA1-581E9F5943A0}" sibTransId="{1D8332A0-2D35-4FA6-82C1-7455B76C406B}"/>
    <dgm:cxn modelId="{17F83A63-DC67-44C3-8E45-F7C3834AFCE8}" srcId="{24172EAF-BCF0-46F4-B511-8BF6596E8514}" destId="{49C38B22-70F2-4D5B-B37F-207224DEE75E}" srcOrd="3" destOrd="0" parTransId="{C1125EB5-A19B-4B64-BFD7-5CDB8F99E7E9}" sibTransId="{96D83459-5037-40D2-9413-4818CEDD8DE3}"/>
    <dgm:cxn modelId="{79900F64-81B6-DE4C-A100-937561547C34}" srcId="{24172EAF-BCF0-46F4-B511-8BF6596E8514}" destId="{D675F886-DEBB-BC49-9157-93CFC6C00B0A}" srcOrd="9" destOrd="0" parTransId="{58625738-18DC-A543-A3EA-79C5D74161A9}" sibTransId="{30B8CE20-701F-9941-9F4C-AB6DA0C01707}"/>
    <dgm:cxn modelId="{A1DABF64-F745-4CD9-96F5-182D9DEC60E4}" srcId="{9EF4CE21-97E1-46C5-861F-442D330252D1}" destId="{02F90C82-788B-4DCD-B063-D029838B924F}" srcOrd="0" destOrd="0" parTransId="{98CDDAE8-5780-48C7-B61A-5BF593413F6D}" sibTransId="{87F19E05-3B6B-49D9-AD90-BFFDF9417278}"/>
    <dgm:cxn modelId="{2830F268-AD81-4201-989C-7F144D39B803}" srcId="{F9EEC365-8609-4B4C-B187-38006F95FDDE}" destId="{669B1D55-3755-4979-92C9-7E40D73216E0}" srcOrd="1" destOrd="0" parTransId="{ED3932BD-AFDE-4A79-BC85-D25CC796B24F}" sibTransId="{62EB2030-E8CB-4798-990B-A3E184064E28}"/>
    <dgm:cxn modelId="{B9C2707A-1AA5-0547-B6DE-80223978E55D}" srcId="{9EF4CE21-97E1-46C5-861F-442D330252D1}" destId="{CE0EDEC1-7BE8-F249-8C96-E2EA898C5BBB}" srcOrd="8" destOrd="0" parTransId="{3C44206C-DEBF-A94B-B0D6-B058A8970288}" sibTransId="{E2F7A6AF-5CA8-154A-9EE2-A77BAB0409C4}"/>
    <dgm:cxn modelId="{49F8B47A-CAD9-4D77-AB7B-A34D6C891AB3}" srcId="{24172EAF-BCF0-46F4-B511-8BF6596E8514}" destId="{8928C32E-62FE-4E7D-947F-D1024D3F8561}" srcOrd="11" destOrd="0" parTransId="{6BB251DD-DB48-4D49-830A-FB40302C3940}" sibTransId="{2D4FBF00-3F0E-4B08-8D51-A5D89969CA24}"/>
    <dgm:cxn modelId="{A15A727C-3BE6-4179-9E96-E7F23836F965}" srcId="{B214B5B7-A468-47B8-BAA7-4B3CBAB783D6}" destId="{C1705975-1E93-4DA1-9A40-3C961EA506B4}" srcOrd="8" destOrd="0" parTransId="{03A4CBE5-63FD-47EC-8A8F-58F8E52EB575}" sibTransId="{CDB04134-1325-46C6-BEF3-EBAF09A43F50}"/>
    <dgm:cxn modelId="{6C99267E-2407-3445-B84F-55C984FF74F9}" srcId="{B214B5B7-A468-47B8-BAA7-4B3CBAB783D6}" destId="{E4D511C5-4419-9F4C-81D7-7B8563CC9B62}" srcOrd="9" destOrd="0" parTransId="{D0BAE876-224E-CB41-B1F8-9BD2AF09AAD2}" sibTransId="{124FFB50-7C80-D843-8C74-98428C041E36}"/>
    <dgm:cxn modelId="{1EA0B887-3977-F342-8740-749C962FB06E}" type="presOf" srcId="{D675F886-DEBB-BC49-9157-93CFC6C00B0A}" destId="{D97BF87A-8E95-4755-A9DF-127824A329D6}" srcOrd="0" destOrd="9" presId="urn:microsoft.com/office/officeart/2005/8/layout/hList2#4"/>
    <dgm:cxn modelId="{7455D48D-A329-4247-BE73-84D2FC1B9CA0}" type="presOf" srcId="{3B23AFAB-9E82-418A-A631-81C294AF7417}" destId="{ED48DD92-5303-4160-BE3B-ADC93731DC31}" srcOrd="0" destOrd="4" presId="urn:microsoft.com/office/officeart/2005/8/layout/hList2#4"/>
    <dgm:cxn modelId="{BF02C78F-72E0-43CA-B9BF-0F1155E802B9}" type="presOf" srcId="{AC80669F-CCB5-4F7F-8D08-723DC768447F}" destId="{CD650016-5A21-49AD-A9B2-58C2B85E6EA1}" srcOrd="0" destOrd="4" presId="urn:microsoft.com/office/officeart/2005/8/layout/hList2#4"/>
    <dgm:cxn modelId="{5FDEF58F-D670-4D8B-93F8-7A5020DFC64B}" type="presOf" srcId="{B214B5B7-A468-47B8-BAA7-4B3CBAB783D6}" destId="{38599B62-C103-415E-9AD9-EC616B6FB157}" srcOrd="0" destOrd="0" presId="urn:microsoft.com/office/officeart/2005/8/layout/hList2#4"/>
    <dgm:cxn modelId="{029A3F90-C7A1-46BF-A1C3-A52172ABCA4A}" type="presOf" srcId="{35721D27-0588-4568-A92B-7ECCBBDF1554}" destId="{D9B6AE61-12C6-41E0-B32C-08535DA40562}" srcOrd="0" destOrd="6" presId="urn:microsoft.com/office/officeart/2005/8/layout/hList2#4"/>
    <dgm:cxn modelId="{179E0C92-6B9C-4675-BBC2-7CCCF82C9F66}" type="presOf" srcId="{95ACFFA3-511B-495A-BF04-168D91F334C8}" destId="{D9B6AE61-12C6-41E0-B32C-08535DA40562}" srcOrd="0" destOrd="3" presId="urn:microsoft.com/office/officeart/2005/8/layout/hList2#4"/>
    <dgm:cxn modelId="{08E78E95-AD6E-9A44-9BF7-3F42853E8A6D}" srcId="{24172EAF-BCF0-46F4-B511-8BF6596E8514}" destId="{FB92A4D4-7485-5C46-B205-617BD3B85DCB}" srcOrd="7" destOrd="0" parTransId="{4534AB5C-DDA3-DE43-8E84-A465A61188D3}" sibTransId="{1A87884B-1D81-EC4D-82A1-2946905DFE07}"/>
    <dgm:cxn modelId="{18274F99-ABC8-6D4D-8FE9-11BFFFFBCCBA}" type="presOf" srcId="{4032B606-F6C4-9E40-B21F-F72F520D46C1}" destId="{D97BF87A-8E95-4755-A9DF-127824A329D6}" srcOrd="0" destOrd="8" presId="urn:microsoft.com/office/officeart/2005/8/layout/hList2#4"/>
    <dgm:cxn modelId="{86F3259C-BAE6-42E0-8E13-68D7B9A07D2B}" srcId="{0BEFC0FB-F7B5-4290-9ACE-8F48210E2245}" destId="{B214B5B7-A468-47B8-BAA7-4B3CBAB783D6}" srcOrd="2" destOrd="0" parTransId="{676C8BE6-D617-475E-9C8A-0AACB74E6DB9}" sibTransId="{E488C2C2-F13E-46E0-84F8-316D7C21E157}"/>
    <dgm:cxn modelId="{65FBB8A0-B62C-174F-BF22-B0C63C5475B4}" type="presOf" srcId="{B713AF0F-B8DA-514E-94E6-7BC6FAE76A0E}" destId="{D97BF87A-8E95-4755-A9DF-127824A329D6}" srcOrd="0" destOrd="10" presId="urn:microsoft.com/office/officeart/2005/8/layout/hList2#4"/>
    <dgm:cxn modelId="{E350E9A0-9377-46B1-B3DA-2BBC0F7892EE}" type="presOf" srcId="{C3E96AC5-96E4-47BB-8914-EE8AC38767D8}" destId="{CD650016-5A21-49AD-A9B2-58C2B85E6EA1}" srcOrd="0" destOrd="9" presId="urn:microsoft.com/office/officeart/2005/8/layout/hList2#4"/>
    <dgm:cxn modelId="{AE2101A3-07A2-0A45-B7F5-BCE2DCF7B618}" type="presOf" srcId="{23D7663C-7B5C-614A-8B24-0D8A84BA7D3B}" destId="{ED48DD92-5303-4160-BE3B-ADC93731DC31}" srcOrd="0" destOrd="7" presId="urn:microsoft.com/office/officeart/2005/8/layout/hList2#4"/>
    <dgm:cxn modelId="{79EDCAA6-0BC4-42E4-8396-9CBE8F43265B}" type="presOf" srcId="{669B1D55-3755-4979-92C9-7E40D73216E0}" destId="{D9B6AE61-12C6-41E0-B32C-08535DA40562}" srcOrd="0" destOrd="1" presId="urn:microsoft.com/office/officeart/2005/8/layout/hList2#4"/>
    <dgm:cxn modelId="{25E0FCA6-15A9-49BD-B1AE-758C0C2DCA48}" srcId="{F9EEC365-8609-4B4C-B187-38006F95FDDE}" destId="{EF5A6FC6-A559-49E5-8DD1-5E6715E7E466}" srcOrd="0" destOrd="0" parTransId="{1AC5F1EA-A582-4A35-9A6F-EE8362DA1D11}" sibTransId="{26C035D1-EE50-432A-97A5-37C011AE73DD}"/>
    <dgm:cxn modelId="{0F7327AA-C14F-114A-A0B2-7374415F38D0}" type="presOf" srcId="{129FEDBC-913E-A64D-887F-23AB098B7653}" destId="{CD650016-5A21-49AD-A9B2-58C2B85E6EA1}" srcOrd="0" destOrd="1" presId="urn:microsoft.com/office/officeart/2005/8/layout/hList2#4"/>
    <dgm:cxn modelId="{72C252AD-CE61-4BEF-BA20-50EEE000FC66}" srcId="{24172EAF-BCF0-46F4-B511-8BF6596E8514}" destId="{DD87B831-693A-459D-BDA6-C7F751385EB0}" srcOrd="0" destOrd="0" parTransId="{BE1C0C8D-456E-4F18-AF3B-1AE48927F9A2}" sibTransId="{F215528B-08CD-4E61-9758-02C7870EAAB5}"/>
    <dgm:cxn modelId="{6D5F2AB4-5415-6F44-8334-E145D1B09763}" type="presOf" srcId="{E4D511C5-4419-9F4C-81D7-7B8563CC9B62}" destId="{ED48DD92-5303-4160-BE3B-ADC93731DC31}" srcOrd="0" destOrd="9" presId="urn:microsoft.com/office/officeart/2005/8/layout/hList2#4"/>
    <dgm:cxn modelId="{F33550B7-7626-4B2B-B45B-D8626B296566}" type="presOf" srcId="{B4FF4E7B-092A-4B5B-BD75-7593416F5490}" destId="{ED48DD92-5303-4160-BE3B-ADC93731DC31}" srcOrd="0" destOrd="2" presId="urn:microsoft.com/office/officeart/2005/8/layout/hList2#4"/>
    <dgm:cxn modelId="{0067F2BE-DC5F-7042-8471-FAB8BF463364}" type="presOf" srcId="{94DF785F-CABD-B047-AAD0-B7AFC279A31C}" destId="{D9B6AE61-12C6-41E0-B32C-08535DA40562}" srcOrd="0" destOrd="11" presId="urn:microsoft.com/office/officeart/2005/8/layout/hList2#4"/>
    <dgm:cxn modelId="{F13318C2-6BA2-D54B-91C0-FB21DD5E0C34}" type="presOf" srcId="{CE0EDEC1-7BE8-F249-8C96-E2EA898C5BBB}" destId="{CD650016-5A21-49AD-A9B2-58C2B85E6EA1}" srcOrd="0" destOrd="8" presId="urn:microsoft.com/office/officeart/2005/8/layout/hList2#4"/>
    <dgm:cxn modelId="{A2E633C2-7FF6-4835-A2BF-6C2DF03CE852}" srcId="{0BEFC0FB-F7B5-4290-9ACE-8F48210E2245}" destId="{F9EEC365-8609-4B4C-B187-38006F95FDDE}" srcOrd="1" destOrd="0" parTransId="{F1B5C5B7-9FE4-4072-9BE4-CDF6326AFEBC}" sibTransId="{2C1EF18F-2467-4CAC-A17D-25DB2FEFEA17}"/>
    <dgm:cxn modelId="{57E8BDC2-8065-4749-A414-97DE8FDBC916}" srcId="{B214B5B7-A468-47B8-BAA7-4B3CBAB783D6}" destId="{3B23AFAB-9E82-418A-A631-81C294AF7417}" srcOrd="4" destOrd="0" parTransId="{9E8FA8C9-C8BF-4DBF-BE37-27AB2430C72D}" sibTransId="{E06DF9D9-99E9-4B46-8693-8B85A6780335}"/>
    <dgm:cxn modelId="{8E874CC6-54B1-6046-A64C-7B941475B6E8}" srcId="{24172EAF-BCF0-46F4-B511-8BF6596E8514}" destId="{B713AF0F-B8DA-514E-94E6-7BC6FAE76A0E}" srcOrd="10" destOrd="0" parTransId="{80305676-B0B4-0A4D-BD22-F3B39FDDB787}" sibTransId="{7D35FA0A-EE89-E74F-96D1-8EEF3D8DEDC6}"/>
    <dgm:cxn modelId="{92B885C6-386D-4695-8C6B-3A17181B9220}" srcId="{B214B5B7-A468-47B8-BAA7-4B3CBAB783D6}" destId="{F0103A22-092C-4B0E-9B12-A57F71E985F5}" srcOrd="0" destOrd="0" parTransId="{D85072C4-B19D-44B9-80A8-0D7CD2EA21F8}" sibTransId="{783291D1-CC02-4EB7-9B6B-B3D2AA97E020}"/>
    <dgm:cxn modelId="{15E660C9-5725-9149-BFCA-055D03D47306}" type="presOf" srcId="{FB92A4D4-7485-5C46-B205-617BD3B85DCB}" destId="{D97BF87A-8E95-4755-A9DF-127824A329D6}" srcOrd="0" destOrd="7" presId="urn:microsoft.com/office/officeart/2005/8/layout/hList2#4"/>
    <dgm:cxn modelId="{2949D0C9-5241-445E-AEC2-9045D72EDF63}" srcId="{9EF4CE21-97E1-46C5-861F-442D330252D1}" destId="{C3E96AC5-96E4-47BB-8914-EE8AC38767D8}" srcOrd="9" destOrd="0" parTransId="{543BB1F5-4E4E-4F40-87AC-BBF6E4E07CAB}" sibTransId="{9BE746D2-39B3-46D5-B38A-A1F284A5D272}"/>
    <dgm:cxn modelId="{035659CC-25FA-204B-BD5D-C1F84A560C05}" srcId="{B214B5B7-A468-47B8-BAA7-4B3CBAB783D6}" destId="{23D7663C-7B5C-614A-8B24-0D8A84BA7D3B}" srcOrd="7" destOrd="0" parTransId="{2DEDF2E5-55AB-1441-89E6-FCDC8E6CE5A3}" sibTransId="{7487B5C3-3E75-E94C-BAEE-6FB87F7BB114}"/>
    <dgm:cxn modelId="{4B0D1FD3-28EC-8346-9C7E-55DC83EFA14D}" srcId="{9EF4CE21-97E1-46C5-861F-442D330252D1}" destId="{512D59A2-005E-344C-A0C8-DB21459E45D4}" srcOrd="7" destOrd="0" parTransId="{4F36C0E3-0630-4C45-81F4-57B483E6DBBB}" sibTransId="{4A7DA739-C001-BE4B-B983-C725C6B95E9C}"/>
    <dgm:cxn modelId="{0C32ABD6-3087-4061-8DC1-4BC11EEACFCF}" srcId="{24172EAF-BCF0-46F4-B511-8BF6596E8514}" destId="{21ACE0D4-F31B-409A-89D5-26224993F0E4}" srcOrd="2" destOrd="0" parTransId="{D5D0E3BE-EC43-4D83-8B60-9E70868A7218}" sibTransId="{BCF3E17D-1598-4955-A511-501236BF3634}"/>
    <dgm:cxn modelId="{95E33DD7-ABEF-4612-B9CF-6E8845B443EB}" srcId="{0BEFC0FB-F7B5-4290-9ACE-8F48210E2245}" destId="{9EF4CE21-97E1-46C5-861F-442D330252D1}" srcOrd="0" destOrd="0" parTransId="{6393900D-408B-4D63-98C2-9D1EADA11FC5}" sibTransId="{1845CCF6-C7BF-4964-8A7A-8BE304E3456D}"/>
    <dgm:cxn modelId="{505414DA-C400-3E43-AD8C-5EF96D9546A8}" srcId="{9EF4CE21-97E1-46C5-861F-442D330252D1}" destId="{129FEDBC-913E-A64D-887F-23AB098B7653}" srcOrd="1" destOrd="0" parTransId="{453A1B43-543D-504E-B806-5F159FA04686}" sibTransId="{7480A636-8B67-244B-B01A-FCDA1E50105D}"/>
    <dgm:cxn modelId="{EC54C4DE-E448-43D6-9675-3ACBCC80443B}" type="presOf" srcId="{EF5A6FC6-A559-49E5-8DD1-5E6715E7E466}" destId="{D9B6AE61-12C6-41E0-B32C-08535DA40562}" srcOrd="0" destOrd="0" presId="urn:microsoft.com/office/officeart/2005/8/layout/hList2#4"/>
    <dgm:cxn modelId="{BE756CE0-0809-C947-8885-0AF6DBDD2853}" type="presOf" srcId="{8619761D-2009-A94E-BE6B-57C8CFE952C9}" destId="{D9B6AE61-12C6-41E0-B32C-08535DA40562}" srcOrd="0" destOrd="4" presId="urn:microsoft.com/office/officeart/2005/8/layout/hList2#4"/>
    <dgm:cxn modelId="{7BB144E2-F997-414B-A257-B412B7123B51}" srcId="{9EF4CE21-97E1-46C5-861F-442D330252D1}" destId="{93D313A5-C934-469F-8D7E-F578EDF536D6}" srcOrd="6" destOrd="0" parTransId="{74635CC0-F32E-400E-8894-5F2758F415BA}" sibTransId="{D2E2E5ED-9C24-4234-B06A-86B6CEACBAB9}"/>
    <dgm:cxn modelId="{00B9D4E4-FE38-40A0-8B37-9BC067962A52}" type="presOf" srcId="{9EF4CE21-97E1-46C5-861F-442D330252D1}" destId="{8F37084C-1129-4213-9ADC-7153205D1C1F}" srcOrd="0" destOrd="0" presId="urn:microsoft.com/office/officeart/2005/8/layout/hList2#4"/>
    <dgm:cxn modelId="{A63841E7-0B38-4C7D-B31B-213ECF872CDE}" srcId="{0BEFC0FB-F7B5-4290-9ACE-8F48210E2245}" destId="{24172EAF-BCF0-46F4-B511-8BF6596E8514}" srcOrd="3" destOrd="0" parTransId="{E3AE299E-3C38-4BDC-A85B-EF255E265D26}" sibTransId="{3EED757B-33ED-485B-AC38-D6ED7957F378}"/>
    <dgm:cxn modelId="{8E5A91E7-9B8B-483A-99BA-07930E8FCA08}" type="presOf" srcId="{C6AAAE8E-4223-4450-B870-0599561129A0}" destId="{CD650016-5A21-49AD-A9B2-58C2B85E6EA1}" srcOrd="0" destOrd="2" presId="urn:microsoft.com/office/officeart/2005/8/layout/hList2#4"/>
    <dgm:cxn modelId="{F0AB7CE9-3158-471B-B273-E93D0C46E7DF}" srcId="{B214B5B7-A468-47B8-BAA7-4B3CBAB783D6}" destId="{B4FF4E7B-092A-4B5B-BD75-7593416F5490}" srcOrd="2" destOrd="0" parTransId="{1255BF00-0E68-4DDE-A3D9-5E2C058E2DC1}" sibTransId="{0D8BED7B-6CF5-461A-A323-DCB45D1854CA}"/>
    <dgm:cxn modelId="{E28A28EB-F81E-4B76-BE14-891D06419C1C}" srcId="{B214B5B7-A468-47B8-BAA7-4B3CBAB783D6}" destId="{4FF49F1A-0390-4084-9639-01CA7213CE03}" srcOrd="6" destOrd="0" parTransId="{04E92531-784C-4E2B-9EB4-477ACC6913A9}" sibTransId="{AD276688-E6AC-4EDB-83E3-13DECC5AE576}"/>
    <dgm:cxn modelId="{FE4682EB-B9F3-BA46-BFF8-0A5C18851794}" type="presOf" srcId="{512D59A2-005E-344C-A0C8-DB21459E45D4}" destId="{CD650016-5A21-49AD-A9B2-58C2B85E6EA1}" srcOrd="0" destOrd="7" presId="urn:microsoft.com/office/officeart/2005/8/layout/hList2#4"/>
    <dgm:cxn modelId="{721640EF-0B24-437E-B79B-868A8D806BDB}" type="presOf" srcId="{0B4D9CE6-5EDF-43A1-9536-5D40FC909787}" destId="{D97BF87A-8E95-4755-A9DF-127824A329D6}" srcOrd="0" destOrd="5" presId="urn:microsoft.com/office/officeart/2005/8/layout/hList2#4"/>
    <dgm:cxn modelId="{51280BF0-A8AD-48F5-A383-69A0B4BB0DBA}" srcId="{9EF4CE21-97E1-46C5-861F-442D330252D1}" destId="{C6AAAE8E-4223-4450-B870-0599561129A0}" srcOrd="2" destOrd="0" parTransId="{9BC95027-8F96-4FFD-BF44-E9B39C87BAFC}" sibTransId="{E5EFB435-828E-4DA4-8069-98A8BA318E1E}"/>
    <dgm:cxn modelId="{44F70BF1-1B6C-4D33-9681-7D39B62962E0}" type="presOf" srcId="{53BAEE19-9293-43E8-82A7-2851FEF385C5}" destId="{D9B6AE61-12C6-41E0-B32C-08535DA40562}" srcOrd="0" destOrd="12" presId="urn:microsoft.com/office/officeart/2005/8/layout/hList2#4"/>
    <dgm:cxn modelId="{472EA8F6-AF39-9A41-B08F-4FFB441C9D12}" type="presOf" srcId="{5F121117-D4CE-A342-853D-F33379878929}" destId="{D9B6AE61-12C6-41E0-B32C-08535DA40562}" srcOrd="0" destOrd="5" presId="urn:microsoft.com/office/officeart/2005/8/layout/hList2#4"/>
    <dgm:cxn modelId="{1CD0D2F6-673F-4176-B238-DBFA0D261197}" type="presOf" srcId="{AF105760-9DC4-4E1D-9193-1C8BC679D35A}" destId="{D9B6AE61-12C6-41E0-B32C-08535DA40562}" srcOrd="0" destOrd="9" presId="urn:microsoft.com/office/officeart/2005/8/layout/hList2#4"/>
    <dgm:cxn modelId="{066896F8-F730-460E-9BC9-8D46CFEE9BAA}" type="presOf" srcId="{C1705975-1E93-4DA1-9A40-3C961EA506B4}" destId="{ED48DD92-5303-4160-BE3B-ADC93731DC31}" srcOrd="0" destOrd="8" presId="urn:microsoft.com/office/officeart/2005/8/layout/hList2#4"/>
    <dgm:cxn modelId="{7C7C8E32-D9C7-4BF2-8B3C-839BEB79EEA5}" type="presParOf" srcId="{0F6C06B1-AB08-43AA-8373-DABC472888A3}" destId="{239C0A06-3B55-45BF-A12C-C9CC500C612C}" srcOrd="0" destOrd="0" presId="urn:microsoft.com/office/officeart/2005/8/layout/hList2#4"/>
    <dgm:cxn modelId="{3528D2B2-458A-46E1-863C-318B02EB45DB}" type="presParOf" srcId="{239C0A06-3B55-45BF-A12C-C9CC500C612C}" destId="{D918F2B7-DC7D-4F9D-817E-A425145C484A}" srcOrd="0" destOrd="0" presId="urn:microsoft.com/office/officeart/2005/8/layout/hList2#4"/>
    <dgm:cxn modelId="{631B397F-055F-4F97-9E8B-871E7AFA7341}" type="presParOf" srcId="{239C0A06-3B55-45BF-A12C-C9CC500C612C}" destId="{CD650016-5A21-49AD-A9B2-58C2B85E6EA1}" srcOrd="1" destOrd="0" presId="urn:microsoft.com/office/officeart/2005/8/layout/hList2#4"/>
    <dgm:cxn modelId="{AB71DEDA-BD42-4FC6-8160-20EFDBE86244}" type="presParOf" srcId="{239C0A06-3B55-45BF-A12C-C9CC500C612C}" destId="{8F37084C-1129-4213-9ADC-7153205D1C1F}" srcOrd="2" destOrd="0" presId="urn:microsoft.com/office/officeart/2005/8/layout/hList2#4"/>
    <dgm:cxn modelId="{138BA358-01D5-42F9-8F10-F2E394F24EC2}" type="presParOf" srcId="{0F6C06B1-AB08-43AA-8373-DABC472888A3}" destId="{65626027-9058-451E-9FDB-78396B1E125E}" srcOrd="1" destOrd="0" presId="urn:microsoft.com/office/officeart/2005/8/layout/hList2#4"/>
    <dgm:cxn modelId="{E5FE8872-E7CA-4767-B709-DFB122263DAF}" type="presParOf" srcId="{0F6C06B1-AB08-43AA-8373-DABC472888A3}" destId="{5860B508-4962-4621-BCC6-8D55EEE2E4E7}" srcOrd="2" destOrd="0" presId="urn:microsoft.com/office/officeart/2005/8/layout/hList2#4"/>
    <dgm:cxn modelId="{60E09F44-97FF-4FE0-B8E0-615C80F2EB6F}" type="presParOf" srcId="{5860B508-4962-4621-BCC6-8D55EEE2E4E7}" destId="{A957A9A0-A6C2-423A-9571-8719BBB44143}" srcOrd="0" destOrd="0" presId="urn:microsoft.com/office/officeart/2005/8/layout/hList2#4"/>
    <dgm:cxn modelId="{5D0A9A14-4B27-4FFA-9E92-EF6A988B1B76}" type="presParOf" srcId="{5860B508-4962-4621-BCC6-8D55EEE2E4E7}" destId="{D9B6AE61-12C6-41E0-B32C-08535DA40562}" srcOrd="1" destOrd="0" presId="urn:microsoft.com/office/officeart/2005/8/layout/hList2#4"/>
    <dgm:cxn modelId="{0E1291A7-C5D7-4E0A-8167-F826DCD6BE06}" type="presParOf" srcId="{5860B508-4962-4621-BCC6-8D55EEE2E4E7}" destId="{11583B2B-8BC1-4104-A687-71DA003295E3}" srcOrd="2" destOrd="0" presId="urn:microsoft.com/office/officeart/2005/8/layout/hList2#4"/>
    <dgm:cxn modelId="{D26C72F3-DBD5-471A-9E08-267608B7AAEC}" type="presParOf" srcId="{0F6C06B1-AB08-43AA-8373-DABC472888A3}" destId="{67917CA8-6AF5-45F8-AB3B-8632D76028C2}" srcOrd="3" destOrd="0" presId="urn:microsoft.com/office/officeart/2005/8/layout/hList2#4"/>
    <dgm:cxn modelId="{7488A1E9-087A-48D4-9B49-D8D5E12AEB2E}" type="presParOf" srcId="{0F6C06B1-AB08-43AA-8373-DABC472888A3}" destId="{138CFFCA-0788-4041-AFF1-70688609FD81}" srcOrd="4" destOrd="0" presId="urn:microsoft.com/office/officeart/2005/8/layout/hList2#4"/>
    <dgm:cxn modelId="{F3AEE588-5E12-4A99-BE99-1C95ACFF044B}" type="presParOf" srcId="{138CFFCA-0788-4041-AFF1-70688609FD81}" destId="{EED8C93C-F6CA-4685-9675-5BC09425B999}" srcOrd="0" destOrd="0" presId="urn:microsoft.com/office/officeart/2005/8/layout/hList2#4"/>
    <dgm:cxn modelId="{0F10263D-9F98-4E83-A7F5-99FA0092BBC4}" type="presParOf" srcId="{138CFFCA-0788-4041-AFF1-70688609FD81}" destId="{ED48DD92-5303-4160-BE3B-ADC93731DC31}" srcOrd="1" destOrd="0" presId="urn:microsoft.com/office/officeart/2005/8/layout/hList2#4"/>
    <dgm:cxn modelId="{0BEFFA3B-9CBC-4593-80C2-D17A214727C0}" type="presParOf" srcId="{138CFFCA-0788-4041-AFF1-70688609FD81}" destId="{38599B62-C103-415E-9AD9-EC616B6FB157}" srcOrd="2" destOrd="0" presId="urn:microsoft.com/office/officeart/2005/8/layout/hList2#4"/>
    <dgm:cxn modelId="{44130FAE-8B3C-4466-8D54-3C127055919F}" type="presParOf" srcId="{0F6C06B1-AB08-43AA-8373-DABC472888A3}" destId="{F487D7C6-3251-455A-823B-1C8E40EB9573}" srcOrd="5" destOrd="0" presId="urn:microsoft.com/office/officeart/2005/8/layout/hList2#4"/>
    <dgm:cxn modelId="{8DB0C2AC-2D55-46AD-B40F-BC14A6D7A94E}" type="presParOf" srcId="{0F6C06B1-AB08-43AA-8373-DABC472888A3}" destId="{8C46BA1E-FCC7-453A-B867-FDE1BA488715}" srcOrd="6" destOrd="0" presId="urn:microsoft.com/office/officeart/2005/8/layout/hList2#4"/>
    <dgm:cxn modelId="{24D3F80A-AB92-4400-A1A1-FEF26AFA02DA}" type="presParOf" srcId="{8C46BA1E-FCC7-453A-B867-FDE1BA488715}" destId="{CB6F8760-1104-4A9C-AE71-2D6781AA8980}" srcOrd="0" destOrd="0" presId="urn:microsoft.com/office/officeart/2005/8/layout/hList2#4"/>
    <dgm:cxn modelId="{C568BEB0-B491-4CDC-ACC2-CB74D613C0C8}" type="presParOf" srcId="{8C46BA1E-FCC7-453A-B867-FDE1BA488715}" destId="{D97BF87A-8E95-4755-A9DF-127824A329D6}" srcOrd="1" destOrd="0" presId="urn:microsoft.com/office/officeart/2005/8/layout/hList2#4"/>
    <dgm:cxn modelId="{4A675F34-F0BB-4121-BF3C-01C6BF893C2D}" type="presParOf" srcId="{8C46BA1E-FCC7-453A-B867-FDE1BA488715}" destId="{AEAC7141-2A37-4B07-ABF6-065E543B7594}" srcOrd="2" destOrd="0" presId="urn:microsoft.com/office/officeart/2005/8/layout/hList2#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37084C-1129-4213-9ADC-7153205D1C1F}">
      <dsp:nvSpPr>
        <dsp:cNvPr id="0" name=""/>
        <dsp:cNvSpPr/>
      </dsp:nvSpPr>
      <dsp:spPr>
        <a:xfrm rot="16200000">
          <a:off x="-1509264" y="2208311"/>
          <a:ext cx="3800078" cy="241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12972" bIns="0" numCol="1" spcCol="1270" anchor="t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>
              <a:solidFill>
                <a:srgbClr val="00B050"/>
              </a:solidFill>
            </a:rPr>
            <a:t>Communication</a:t>
          </a:r>
        </a:p>
      </dsp:txBody>
      <dsp:txXfrm>
        <a:off x="-1509264" y="2208311"/>
        <a:ext cx="3800078" cy="241479"/>
      </dsp:txXfrm>
    </dsp:sp>
    <dsp:sp modelId="{CD650016-5A21-49AD-A9B2-58C2B85E6EA1}">
      <dsp:nvSpPr>
        <dsp:cNvPr id="0" name=""/>
        <dsp:cNvSpPr/>
      </dsp:nvSpPr>
      <dsp:spPr>
        <a:xfrm>
          <a:off x="483639" y="272696"/>
          <a:ext cx="1643481" cy="4487779"/>
        </a:xfrm>
        <a:prstGeom prst="rect">
          <a:avLst/>
        </a:prstGeom>
        <a:solidFill>
          <a:srgbClr val="33CC33">
            <a:alpha val="2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212972" rIns="113792" bIns="113792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600" b="1" u="sng" kern="1200" dirty="0">
              <a:solidFill>
                <a:schemeClr val="tx1"/>
              </a:solidFill>
              <a:latin typeface="Calibri" pitchFamily="34" charset="0"/>
            </a:rPr>
            <a:t>Public Awareness Campaigns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GB" sz="1400" b="1" u="sng" kern="1200" dirty="0">
            <a:solidFill>
              <a:schemeClr val="tx1"/>
            </a:solidFill>
            <a:latin typeface="Calibri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chemeClr val="tx1"/>
              </a:solidFill>
              <a:latin typeface="Calibri" pitchFamily="34" charset="0"/>
            </a:rPr>
            <a:t>Consumers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chemeClr val="tx1"/>
              </a:solidFill>
              <a:latin typeface="Calibri" pitchFamily="34" charset="0"/>
            </a:rPr>
            <a:t>Food industry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chemeClr val="tx1"/>
              </a:solidFill>
              <a:latin typeface="Calibri" pitchFamily="34" charset="0"/>
            </a:rPr>
            <a:t>Decision makers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chemeClr val="tx1"/>
              </a:solidFill>
              <a:latin typeface="Calibri" pitchFamily="34" charset="0"/>
            </a:rPr>
            <a:t>Media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chemeClr val="tx1"/>
              </a:solidFill>
              <a:latin typeface="Calibri" pitchFamily="34" charset="0"/>
            </a:rPr>
            <a:t>Health Professionals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chemeClr val="tx1"/>
              </a:solidFill>
              <a:latin typeface="Calibri" pitchFamily="34" charset="0"/>
            </a:rPr>
            <a:t>Advocacy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chemeClr val="tx1"/>
              </a:solidFill>
              <a:latin typeface="Calibri" pitchFamily="34" charset="0"/>
            </a:rPr>
            <a:t> […]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000" kern="1200" dirty="0">
            <a:solidFill>
              <a:schemeClr val="tx1"/>
            </a:solidFill>
          </a:endParaRPr>
        </a:p>
      </dsp:txBody>
      <dsp:txXfrm>
        <a:off x="483639" y="272696"/>
        <a:ext cx="1643481" cy="4487779"/>
      </dsp:txXfrm>
    </dsp:sp>
    <dsp:sp modelId="{D918F2B7-DC7D-4F9D-817E-A425145C484A}">
      <dsp:nvSpPr>
        <dsp:cNvPr id="0" name=""/>
        <dsp:cNvSpPr/>
      </dsp:nvSpPr>
      <dsp:spPr>
        <a:xfrm>
          <a:off x="270035" y="55025"/>
          <a:ext cx="482959" cy="482959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583B2B-8BC1-4104-A687-71DA003295E3}">
      <dsp:nvSpPr>
        <dsp:cNvPr id="0" name=""/>
        <dsp:cNvSpPr/>
      </dsp:nvSpPr>
      <dsp:spPr>
        <a:xfrm rot="16200000">
          <a:off x="471063" y="2196284"/>
          <a:ext cx="3800078" cy="241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12972" bIns="0" numCol="1" spcCol="1270" anchor="t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>
              <a:solidFill>
                <a:schemeClr val="accent2"/>
              </a:solidFill>
            </a:rPr>
            <a:t>Reformulation</a:t>
          </a:r>
        </a:p>
      </dsp:txBody>
      <dsp:txXfrm>
        <a:off x="471063" y="2196284"/>
        <a:ext cx="3800078" cy="241479"/>
      </dsp:txXfrm>
    </dsp:sp>
    <dsp:sp modelId="{D9B6AE61-12C6-41E0-B32C-08535DA40562}">
      <dsp:nvSpPr>
        <dsp:cNvPr id="0" name=""/>
        <dsp:cNvSpPr/>
      </dsp:nvSpPr>
      <dsp:spPr>
        <a:xfrm>
          <a:off x="2520896" y="271252"/>
          <a:ext cx="1698835" cy="4463724"/>
        </a:xfrm>
        <a:prstGeom prst="rect">
          <a:avLst/>
        </a:prstGeom>
        <a:solidFill>
          <a:srgbClr val="0000CC">
            <a:alpha val="2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212972" rIns="99568" bIns="99568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b="1" u="sng" kern="1200" dirty="0">
              <a:solidFill>
                <a:schemeClr val="tx1"/>
              </a:solidFill>
              <a:latin typeface="Calibri" pitchFamily="34" charset="0"/>
            </a:rPr>
            <a:t>Setting Targets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solidFill>
                <a:schemeClr val="tx1"/>
              </a:solidFill>
              <a:latin typeface="Calibri" pitchFamily="34" charset="0"/>
            </a:rPr>
            <a:t>Benchmarking food categories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solidFill>
                <a:schemeClr val="tx1"/>
              </a:solidFill>
              <a:latin typeface="Calibri" pitchFamily="34" charset="0"/>
            </a:rPr>
            <a:t>Minimum standards in common foods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solidFill>
                <a:schemeClr val="tx1"/>
              </a:solidFill>
              <a:latin typeface="Calibri" pitchFamily="34" charset="0"/>
            </a:rPr>
            <a:t>Labelling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solidFill>
                <a:schemeClr val="tx1"/>
              </a:solidFill>
              <a:latin typeface="Calibri" pitchFamily="34" charset="0"/>
            </a:rPr>
            <a:t>Reformulation</a:t>
          </a: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b="1" u="sng" kern="1200" dirty="0">
              <a:solidFill>
                <a:schemeClr val="tx1"/>
              </a:solidFill>
              <a:latin typeface="Calibri" pitchFamily="34" charset="0"/>
            </a:rPr>
            <a:t>Industry Engagement</a:t>
          </a:r>
          <a:endParaRPr lang="en-GB" sz="1400" kern="1200" dirty="0">
            <a:solidFill>
              <a:schemeClr val="tx1"/>
            </a:solidFill>
            <a:latin typeface="Calibri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solidFill>
                <a:schemeClr val="tx1"/>
              </a:solidFill>
              <a:latin typeface="Calibri" pitchFamily="34" charset="0"/>
            </a:rPr>
            <a:t>Motivation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solidFill>
                <a:schemeClr val="tx1"/>
              </a:solidFill>
              <a:latin typeface="Calibri" pitchFamily="34" charset="0"/>
            </a:rPr>
            <a:t>Costs &amp; Benefits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solidFill>
                <a:schemeClr val="tx1"/>
              </a:solidFill>
              <a:latin typeface="Calibri" pitchFamily="34" charset="0"/>
            </a:rPr>
            <a:t>Consumer awareness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solidFill>
                <a:schemeClr val="tx1"/>
              </a:solidFill>
              <a:latin typeface="Calibri" pitchFamily="34" charset="0"/>
            </a:rPr>
            <a:t>Wider support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solidFill>
                <a:schemeClr val="tx1"/>
              </a:solidFill>
              <a:latin typeface="Calibri" pitchFamily="34" charset="0"/>
            </a:rPr>
            <a:t>Corporate responsibility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solidFill>
                <a:schemeClr val="tx1"/>
              </a:solidFill>
              <a:latin typeface="Calibri" pitchFamily="34" charset="0"/>
            </a:rPr>
            <a:t>Street vendors</a:t>
          </a: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b="1" u="sng" kern="1200" dirty="0">
              <a:solidFill>
                <a:schemeClr val="tx1"/>
              </a:solidFill>
              <a:latin typeface="Calibri" pitchFamily="34" charset="0"/>
            </a:rPr>
            <a:t>Voluntary vs Regulatory</a:t>
          </a:r>
        </a:p>
      </dsp:txBody>
      <dsp:txXfrm>
        <a:off x="2520896" y="271252"/>
        <a:ext cx="1698835" cy="4463724"/>
      </dsp:txXfrm>
    </dsp:sp>
    <dsp:sp modelId="{A957A9A0-A6C2-423A-9571-8719BBB44143}">
      <dsp:nvSpPr>
        <dsp:cNvPr id="0" name=""/>
        <dsp:cNvSpPr/>
      </dsp:nvSpPr>
      <dsp:spPr>
        <a:xfrm>
          <a:off x="2250362" y="42998"/>
          <a:ext cx="482959" cy="482959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599B62-C103-415E-9AD9-EC616B6FB157}">
      <dsp:nvSpPr>
        <dsp:cNvPr id="0" name=""/>
        <dsp:cNvSpPr/>
      </dsp:nvSpPr>
      <dsp:spPr>
        <a:xfrm rot="16200000">
          <a:off x="2559639" y="2145116"/>
          <a:ext cx="3800078" cy="241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12972" bIns="0" numCol="1" spcCol="1270" anchor="t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>
              <a:solidFill>
                <a:srgbClr val="FF0000"/>
              </a:solidFill>
            </a:rPr>
            <a:t>Monitoring &amp; Surveillance</a:t>
          </a:r>
        </a:p>
      </dsp:txBody>
      <dsp:txXfrm>
        <a:off x="2559639" y="2145116"/>
        <a:ext cx="3800078" cy="241479"/>
      </dsp:txXfrm>
    </dsp:sp>
    <dsp:sp modelId="{ED48DD92-5303-4160-BE3B-ADC93731DC31}">
      <dsp:nvSpPr>
        <dsp:cNvPr id="0" name=""/>
        <dsp:cNvSpPr/>
      </dsp:nvSpPr>
      <dsp:spPr>
        <a:xfrm>
          <a:off x="4608516" y="282500"/>
          <a:ext cx="1859978" cy="4464522"/>
        </a:xfrm>
        <a:prstGeom prst="rect">
          <a:avLst/>
        </a:prstGeom>
        <a:solidFill>
          <a:srgbClr val="FF0000">
            <a:alpha val="2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212972" rIns="99568" bIns="99568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b="1" u="sng" kern="1200" dirty="0">
              <a:solidFill>
                <a:schemeClr val="tx1"/>
              </a:solidFill>
              <a:latin typeface="Calibri" pitchFamily="34" charset="0"/>
            </a:rPr>
            <a:t>Population salt intake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solidFill>
                <a:schemeClr val="tx1"/>
              </a:solidFill>
              <a:latin typeface="Calibri" pitchFamily="34" charset="0"/>
            </a:rPr>
            <a:t>Urinary sodium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solidFill>
                <a:schemeClr val="tx1"/>
              </a:solidFill>
              <a:latin typeface="Calibri" pitchFamily="34" charset="0"/>
            </a:rPr>
            <a:t>Dietary surveys</a:t>
          </a: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b="1" u="sng" kern="1200" dirty="0">
              <a:solidFill>
                <a:schemeClr val="tx1"/>
              </a:solidFill>
              <a:latin typeface="Calibri" pitchFamily="34" charset="0"/>
            </a:rPr>
            <a:t>Reformulation progress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0" kern="1200" dirty="0">
              <a:solidFill>
                <a:schemeClr val="tx1"/>
              </a:solidFill>
              <a:latin typeface="Calibri" pitchFamily="34" charset="0"/>
            </a:rPr>
            <a:t>Salt content of foods (databanks; self-reporting by industry; market surveys)</a:t>
          </a: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b="1" u="sng" kern="1200" dirty="0">
              <a:solidFill>
                <a:schemeClr val="tx1"/>
              </a:solidFill>
              <a:latin typeface="Calibri" pitchFamily="34" charset="0"/>
            </a:rPr>
            <a:t>Effectiveness of communication and intervention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solidFill>
                <a:schemeClr val="tx1"/>
              </a:solidFill>
              <a:latin typeface="Calibri" pitchFamily="34" charset="0"/>
            </a:rPr>
            <a:t>Measuring ….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1400" b="0" kern="1200" dirty="0">
              <a:solidFill>
                <a:schemeClr val="tx1"/>
              </a:solidFill>
              <a:latin typeface="Calibri" pitchFamily="34" charset="0"/>
            </a:rPr>
            <a:t>A</a:t>
          </a:r>
          <a:r>
            <a:rPr lang="en-GB" sz="1400" kern="1200" dirty="0">
              <a:solidFill>
                <a:schemeClr val="tx1"/>
              </a:solidFill>
              <a:latin typeface="Calibri" pitchFamily="34" charset="0"/>
            </a:rPr>
            <a:t>wareness of campaigns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kern="1200" dirty="0">
              <a:solidFill>
                <a:schemeClr val="tx1"/>
              </a:solidFill>
              <a:latin typeface="Calibri" pitchFamily="34" charset="0"/>
            </a:rPr>
            <a:t>Attitudes and behaviour changes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kern="1200" dirty="0">
              <a:solidFill>
                <a:schemeClr val="tx1"/>
              </a:solidFill>
              <a:latin typeface="Calibri" pitchFamily="34" charset="0"/>
            </a:rPr>
            <a:t>Changes in population salt intake</a:t>
          </a:r>
        </a:p>
      </dsp:txBody>
      <dsp:txXfrm>
        <a:off x="4608516" y="282500"/>
        <a:ext cx="1859978" cy="4464522"/>
      </dsp:txXfrm>
    </dsp:sp>
    <dsp:sp modelId="{EED8C93C-F6CA-4685-9675-5BC09425B999}">
      <dsp:nvSpPr>
        <dsp:cNvPr id="0" name=""/>
        <dsp:cNvSpPr/>
      </dsp:nvSpPr>
      <dsp:spPr>
        <a:xfrm>
          <a:off x="4345313" y="43397"/>
          <a:ext cx="482959" cy="482959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AC7141-2A37-4B07-ABF6-065E543B7594}">
      <dsp:nvSpPr>
        <dsp:cNvPr id="0" name=""/>
        <dsp:cNvSpPr/>
      </dsp:nvSpPr>
      <dsp:spPr>
        <a:xfrm rot="16200000">
          <a:off x="4641690" y="2183215"/>
          <a:ext cx="3800078" cy="241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12972" bIns="0" numCol="1" spcCol="1270" anchor="t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>
              <a:solidFill>
                <a:srgbClr val="663300"/>
              </a:solidFill>
            </a:rPr>
            <a:t>Research</a:t>
          </a:r>
        </a:p>
      </dsp:txBody>
      <dsp:txXfrm>
        <a:off x="4641690" y="2183215"/>
        <a:ext cx="3800078" cy="241479"/>
      </dsp:txXfrm>
    </dsp:sp>
    <dsp:sp modelId="{D97BF87A-8E95-4755-A9DF-127824A329D6}">
      <dsp:nvSpPr>
        <dsp:cNvPr id="0" name=""/>
        <dsp:cNvSpPr/>
      </dsp:nvSpPr>
      <dsp:spPr>
        <a:xfrm>
          <a:off x="6758413" y="380678"/>
          <a:ext cx="1551008" cy="4354852"/>
        </a:xfrm>
        <a:prstGeom prst="rect">
          <a:avLst/>
        </a:prstGeom>
        <a:solidFill>
          <a:srgbClr val="663300">
            <a:alpha val="2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212972" rIns="135128" bIns="135128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u="none" kern="1200" dirty="0">
              <a:solidFill>
                <a:schemeClr val="tx1"/>
              </a:solidFill>
              <a:latin typeface="Calibri" pitchFamily="34" charset="0"/>
            </a:rPr>
            <a:t>Epidemiology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u="none" kern="1200" dirty="0">
              <a:solidFill>
                <a:schemeClr val="tx1"/>
              </a:solidFill>
              <a:latin typeface="Calibri" pitchFamily="34" charset="0"/>
            </a:rPr>
            <a:t>Nutrition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u="none" kern="1200" dirty="0">
              <a:solidFill>
                <a:schemeClr val="tx1"/>
              </a:solidFill>
              <a:latin typeface="Calibri" pitchFamily="34" charset="0"/>
            </a:rPr>
            <a:t>Public Health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u="none" kern="1200" dirty="0">
              <a:solidFill>
                <a:schemeClr val="tx1"/>
              </a:solidFill>
              <a:latin typeface="Calibri" pitchFamily="34" charset="0"/>
            </a:rPr>
            <a:t>Food technology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u="none" kern="1200" dirty="0">
              <a:solidFill>
                <a:schemeClr val="tx1"/>
              </a:solidFill>
              <a:latin typeface="Calibri" pitchFamily="34" charset="0"/>
            </a:rPr>
            <a:t>Behavioural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u="none" kern="1200" dirty="0">
              <a:solidFill>
                <a:schemeClr val="tx1"/>
              </a:solidFill>
              <a:latin typeface="Calibri" pitchFamily="34" charset="0"/>
            </a:rPr>
            <a:t>Evaluation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u="none" kern="1200" dirty="0">
              <a:solidFill>
                <a:schemeClr val="tx1"/>
              </a:solidFill>
              <a:latin typeface="Calibri" pitchFamily="34" charset="0"/>
            </a:rPr>
            <a:t>Policy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u="none" kern="1200" dirty="0">
              <a:solidFill>
                <a:schemeClr val="tx1"/>
              </a:solidFill>
              <a:latin typeface="Calibri" pitchFamily="34" charset="0"/>
            </a:rPr>
            <a:t>Economics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u="none" kern="1200" dirty="0">
              <a:solidFill>
                <a:schemeClr val="tx1"/>
              </a:solidFill>
              <a:latin typeface="Calibri" pitchFamily="34" charset="0"/>
            </a:rPr>
            <a:t>Effectiveness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u="none" kern="1200" dirty="0">
              <a:solidFill>
                <a:schemeClr val="tx1"/>
              </a:solidFill>
              <a:latin typeface="Calibri" pitchFamily="34" charset="0"/>
            </a:rPr>
            <a:t>Sociology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u="none" kern="1200" dirty="0">
              <a:solidFill>
                <a:schemeClr val="tx1"/>
              </a:solidFill>
              <a:latin typeface="Calibri" pitchFamily="34" charset="0"/>
            </a:rPr>
            <a:t> […]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500" b="1" u="sng" kern="1200" dirty="0">
            <a:solidFill>
              <a:schemeClr val="tx1"/>
            </a:solidFill>
            <a:latin typeface="Calibri" pitchFamily="34" charset="0"/>
          </a:endParaRPr>
        </a:p>
      </dsp:txBody>
      <dsp:txXfrm>
        <a:off x="6758413" y="380678"/>
        <a:ext cx="1551008" cy="4354852"/>
      </dsp:txXfrm>
    </dsp:sp>
    <dsp:sp modelId="{CB6F8760-1104-4A9C-AE71-2D6781AA8980}">
      <dsp:nvSpPr>
        <dsp:cNvPr id="0" name=""/>
        <dsp:cNvSpPr/>
      </dsp:nvSpPr>
      <dsp:spPr>
        <a:xfrm>
          <a:off x="6420989" y="29928"/>
          <a:ext cx="482959" cy="482959"/>
        </a:xfrm>
        <a:prstGeom prst="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#4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0.6343</cdr:x>
      <cdr:y>0.04407</cdr:y>
    </cdr:from>
    <cdr:to>
      <cdr:x>0.76175</cdr:x>
      <cdr:y>0.14621</cdr:y>
    </cdr:to>
    <cdr:sp macro="" textlink="">
      <cdr:nvSpPr>
        <cdr:cNvPr id="2" name="TextBox 18">
          <a:extLst xmlns:a="http://schemas.openxmlformats.org/drawingml/2006/main">
            <a:ext uri="{FF2B5EF4-FFF2-40B4-BE49-F238E27FC236}">
              <a16:creationId xmlns:a16="http://schemas.microsoft.com/office/drawing/2014/main" id="{EBB4F4A7-56FE-3744-A88D-BC1F7DF6FA95}"/>
            </a:ext>
          </a:extLst>
        </cdr:cNvPr>
        <cdr:cNvSpPr txBox="1"/>
      </cdr:nvSpPr>
      <cdr:spPr>
        <a:xfrm xmlns:a="http://schemas.openxmlformats.org/drawingml/2006/main">
          <a:off x="5220072" y="172615"/>
          <a:ext cx="1048813" cy="40011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0">
          <a:schemeClr val="accent2"/>
        </a:lnRef>
        <a:fillRef xmlns:a="http://schemas.openxmlformats.org/drawingml/2006/main" idx="3">
          <a:schemeClr val="accent2"/>
        </a:fillRef>
        <a:effectRef xmlns:a="http://schemas.openxmlformats.org/drawingml/2006/main" idx="3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dirty="0" err="1">
              <a:solidFill>
                <a:schemeClr val="bg1"/>
              </a:solidFill>
            </a:rPr>
            <a:t>Intersalt</a:t>
          </a:r>
          <a:endParaRPr lang="en-US" sz="20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0.79886</cdr:x>
      <cdr:y>0.04407</cdr:y>
    </cdr:from>
    <cdr:to>
      <cdr:x>0.95805</cdr:x>
      <cdr:y>0.14621</cdr:y>
    </cdr:to>
    <cdr:sp macro="" textlink="">
      <cdr:nvSpPr>
        <cdr:cNvPr id="3" name="TextBox 18">
          <a:extLst xmlns:a="http://schemas.openxmlformats.org/drawingml/2006/main">
            <a:ext uri="{FF2B5EF4-FFF2-40B4-BE49-F238E27FC236}">
              <a16:creationId xmlns:a16="http://schemas.microsoft.com/office/drawing/2014/main" id="{EBB4F4A7-56FE-3744-A88D-BC1F7DF6FA95}"/>
            </a:ext>
          </a:extLst>
        </cdr:cNvPr>
        <cdr:cNvSpPr txBox="1"/>
      </cdr:nvSpPr>
      <cdr:spPr>
        <a:xfrm xmlns:a="http://schemas.openxmlformats.org/drawingml/2006/main">
          <a:off x="6574266" y="172615"/>
          <a:ext cx="1310102" cy="40011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0">
          <a:schemeClr val="accent2"/>
        </a:lnRef>
        <a:fillRef xmlns:a="http://schemas.openxmlformats.org/drawingml/2006/main" idx="3">
          <a:schemeClr val="accent2"/>
        </a:fillRef>
        <a:effectRef xmlns:a="http://schemas.openxmlformats.org/drawingml/2006/main" idx="3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dirty="0" err="1">
              <a:solidFill>
                <a:schemeClr val="bg1"/>
              </a:solidFill>
            </a:rPr>
            <a:t>Intersalt+K</a:t>
          </a:r>
          <a:endParaRPr lang="en-US" sz="2000" dirty="0">
            <a:solidFill>
              <a:schemeClr val="bg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0.92803</cdr:x>
      <cdr:y>0.78412</cdr:y>
    </cdr:from>
    <cdr:to>
      <cdr:x>0.97277</cdr:x>
      <cdr:y>0.85055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467746" y="3400152"/>
          <a:ext cx="36004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200" dirty="0"/>
            <a:t>(%)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40259-4391-AA4D-90DA-2066C330F1E6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D0502-604B-F749-A93C-14E2954B7D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201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3575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4D0502-604B-F749-A93C-14E2954B7DF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052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These are the front pages of three documents PAHO/WHO 2013</a:t>
            </a:r>
            <a:r>
              <a:rPr lang="en-GB" baseline="0" dirty="0"/>
              <a:t>, EMRO WHO 2018 and WHO EUROPE 2021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9EEA-D412-C940-961D-7D82C1A174A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478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9EEA-D412-C940-961D-7D82C1A174A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478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9EEA-D412-C940-961D-7D82C1A174A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61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These are the front pages of three documents PAHO/WHO 2013</a:t>
            </a:r>
            <a:r>
              <a:rPr lang="en-GB" baseline="0" dirty="0"/>
              <a:t>, EMRO WHO 2018 and WHO EUROPE 2021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9EEA-D412-C940-961D-7D82C1A174A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75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These are the front pages of three documents PAHO/WHO 2013</a:t>
            </a:r>
            <a:r>
              <a:rPr lang="en-GB" baseline="0" dirty="0"/>
              <a:t>, EMRO WHO 2018 and WHO EUROPE 2021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9EEA-D412-C940-961D-7D82C1A174A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996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Three</a:t>
            </a:r>
            <a:r>
              <a:rPr lang="en-GB" baseline="0" dirty="0"/>
              <a:t> out of four participants add salt to food at the table on a regular basis (men more often than women)</a:t>
            </a:r>
          </a:p>
          <a:p>
            <a:endParaRPr lang="en-GB" baseline="0" dirty="0"/>
          </a:p>
          <a:p>
            <a:r>
              <a:rPr lang="en-GB" baseline="0" dirty="0"/>
              <a:t>Conversely only 1 out of 5 say they use salt when cooking (important to find out whether they use stock cubes, for instance, or other salt-blended seasoning). They may not be aware of the high salt content of them. More frequent in men than women</a:t>
            </a:r>
          </a:p>
          <a:p>
            <a:endParaRPr lang="en-GB" baseline="0" dirty="0"/>
          </a:p>
          <a:p>
            <a:r>
              <a:rPr lang="en-GB" baseline="0" dirty="0"/>
              <a:t>One third of the sample thinks they eat too  much salt (equally in men and women)</a:t>
            </a:r>
          </a:p>
          <a:p>
            <a:endParaRPr lang="en-GB" baseline="0" dirty="0"/>
          </a:p>
          <a:p>
            <a:r>
              <a:rPr lang="en-GB" baseline="0" dirty="0"/>
              <a:t>The majority of participants, independent of sex, perceive the health risk associated with high salt intake</a:t>
            </a:r>
          </a:p>
          <a:p>
            <a:endParaRPr lang="en-GB" baseline="0" dirty="0"/>
          </a:p>
          <a:p>
            <a:r>
              <a:rPr lang="en-GB" baseline="0" dirty="0"/>
              <a:t>However, less than half believe it is important to reduce its consumption and less than a third (fewer men) admit doing anything to reduce it.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9EEA-D412-C940-961D-7D82C1A174A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23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 txBox="1">
            <a:spLocks noGrp="1" noChangeArrowheads="1"/>
          </p:cNvSpPr>
          <p:nvPr/>
        </p:nvSpPr>
        <p:spPr bwMode="auto">
          <a:xfrm>
            <a:off x="3815881" y="10234664"/>
            <a:ext cx="2920428" cy="539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9" tIns="45700" rIns="91399" bIns="45700" anchor="b"/>
          <a:lstStyle/>
          <a:p>
            <a:pPr algn="r"/>
            <a:fld id="{17DDEE2A-89DE-49F4-A6F6-58FC34A829AE}" type="slidenum">
              <a:rPr lang="en-US" sz="1200">
                <a:latin typeface="Times New Roman" pitchFamily="18" charset="0"/>
                <a:cs typeface="Arial" pitchFamily="34" charset="0"/>
              </a:rPr>
              <a:pPr algn="r"/>
              <a:t>24</a:t>
            </a:fld>
            <a:endParaRPr lang="en-US" sz="12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94" y="5119944"/>
            <a:ext cx="4940694" cy="4848274"/>
          </a:xfrm>
          <a:noFill/>
          <a:ln/>
        </p:spPr>
        <p:txBody>
          <a:bodyPr lIns="91399" tIns="45700" rIns="91399" bIns="4570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4240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EA48D467-9769-680E-9D6E-F12360F37817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10452100" y="6126453"/>
            <a:ext cx="2844800" cy="476250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96801A1-5C0C-E74E-AC12-F799F7A013F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831926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1138C06-F5C6-6B4B-B3D4-E2D2B1844C73}" type="datetime1">
              <a:rPr lang="en-GB" smtClean="0"/>
              <a:t>13/11/2023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72882" y="6203519"/>
            <a:ext cx="2844800" cy="365125"/>
          </a:xfrm>
          <a:prstGeom prst="rect">
            <a:avLst/>
          </a:prstGeom>
        </p:spPr>
        <p:txBody>
          <a:bodyPr/>
          <a:lstStyle/>
          <a:p>
            <a:fld id="{F75C2E7C-DF88-40BC-9BBD-02A9EE76C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344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A6B1E35-32FB-4B40-BB21-B48CC6806481}" type="datetime1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2491" y="6236133"/>
            <a:ext cx="2844800" cy="365125"/>
          </a:xfrm>
          <a:prstGeom prst="rect">
            <a:avLst/>
          </a:prstGeom>
        </p:spPr>
        <p:txBody>
          <a:bodyPr/>
          <a:lstStyle/>
          <a:p>
            <a:fld id="{F75C2E7C-DF88-40BC-9BBD-02A9EE76C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389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15F31-C301-FC41-AE8B-854D8BC2F2BE}" type="datetime1">
              <a:rPr lang="en-GB" smtClean="0"/>
              <a:t>13/11/2023</a:t>
            </a:fld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0452100" y="6126453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801A1-5C0C-E74E-AC12-F799F7A013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848694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AD5B97B2-742C-39E0-6154-79D19D6116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10452100" y="6126453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801A1-5C0C-E74E-AC12-F799F7A013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44762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7AAC2-209F-7AF3-A021-1C14042E94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9909AF-2ECF-0166-8BFD-80B236B768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653EF-C869-653F-54A7-A862548B5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853B3-6C4D-1842-86AF-76102E2D24D7}" type="datetime1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E2D6BD-A16D-1855-7D24-C6828C45D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8C9B5-51F7-800B-BCEC-5AD406BE4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BDB6C-8804-6342-8FC6-AEF27E489AB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2E682C-B6D9-78F1-CAE8-58C983BC8CE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10452100" y="6126453"/>
            <a:ext cx="2844800" cy="476250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96801A1-5C0C-E74E-AC12-F799F7A013F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9622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3516"/>
            <a:ext cx="12192000" cy="15944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76" y="6060757"/>
            <a:ext cx="594592" cy="476250"/>
          </a:xfrm>
          <a:prstGeom prst="rect">
            <a:avLst/>
          </a:prstGeom>
        </p:spPr>
      </p:pic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84D51E61-74CA-4754-2764-C1191635369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10452100" y="6126453"/>
            <a:ext cx="2844800" cy="476250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96801A1-5C0C-E74E-AC12-F799F7A013F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049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ransition spd="slow">
    <p:push dir="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s://www2.warwick.ac.uk/go/cappuccio/who" TargetMode="External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dn.who.int/media/docs/default-source/ncds/ncd-surveillance/steps/sample-size-calculator.xls?sfvrsn=ee1f4ae8_2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europe/activities/reducing-salt-consumption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8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4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1F35312-6779-7EBC-DC95-F845BD4F7C6C}"/>
              </a:ext>
            </a:extLst>
          </p:cNvPr>
          <p:cNvGrpSpPr/>
          <p:nvPr/>
        </p:nvGrpSpPr>
        <p:grpSpPr>
          <a:xfrm>
            <a:off x="10511" y="0"/>
            <a:ext cx="12168377" cy="6868510"/>
            <a:chOff x="10511" y="0"/>
            <a:chExt cx="12168377" cy="6868510"/>
          </a:xfrm>
        </p:grpSpPr>
        <p:sp>
          <p:nvSpPr>
            <p:cNvPr id="3" name="AutoShape 3"/>
            <p:cNvSpPr/>
            <p:nvPr/>
          </p:nvSpPr>
          <p:spPr>
            <a:xfrm>
              <a:off x="7540581" y="0"/>
              <a:ext cx="4638307" cy="5821859"/>
            </a:xfrm>
            <a:prstGeom prst="rect">
              <a:avLst/>
            </a:prstGeom>
            <a:solidFill>
              <a:srgbClr val="EDC325"/>
            </a:solidFill>
          </p:spPr>
          <p:txBody>
            <a:bodyPr/>
            <a:lstStyle/>
            <a:p>
              <a:endParaRPr lang="en-GB" sz="2400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772279" y="1615134"/>
              <a:ext cx="4293658" cy="63767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sr-Latn-RS" sz="2400" dirty="0">
                  <a:solidFill>
                    <a:srgbClr val="1B1B1B"/>
                  </a:solidFill>
                  <a:latin typeface="Telegraf Bold"/>
                </a:rPr>
                <a:t>Francesco </a:t>
              </a:r>
              <a:r>
                <a:rPr lang="sr-Latn-RS" sz="2400" dirty="0" err="1">
                  <a:solidFill>
                    <a:srgbClr val="1B1B1B"/>
                  </a:solidFill>
                  <a:latin typeface="Telegraf Bold"/>
                </a:rPr>
                <a:t>P</a:t>
              </a:r>
              <a:r>
                <a:rPr lang="sr-Latn-RS" sz="2400" dirty="0">
                  <a:solidFill>
                    <a:srgbClr val="1B1B1B"/>
                  </a:solidFill>
                  <a:latin typeface="Telegraf Bold"/>
                </a:rPr>
                <a:t> Cappuccio, </a:t>
              </a:r>
            </a:p>
            <a:p>
              <a:pPr algn="ctr">
                <a:lnSpc>
                  <a:spcPts val="2600"/>
                </a:lnSpc>
              </a:pPr>
              <a:r>
                <a:rPr lang="sr-Latn-RS" sz="1600" dirty="0">
                  <a:solidFill>
                    <a:srgbClr val="1B1B1B"/>
                  </a:solidFill>
                  <a:latin typeface="Telegraf Bold"/>
                </a:rPr>
                <a:t>MD, </a:t>
              </a:r>
              <a:r>
                <a:rPr lang="sr-Latn-RS" sz="1600" dirty="0" err="1">
                  <a:solidFill>
                    <a:srgbClr val="1B1B1B"/>
                  </a:solidFill>
                  <a:latin typeface="Telegraf Bold"/>
                </a:rPr>
                <a:t>MSc</a:t>
              </a:r>
              <a:r>
                <a:rPr lang="sr-Latn-RS" sz="1600" dirty="0">
                  <a:solidFill>
                    <a:srgbClr val="1B1B1B"/>
                  </a:solidFill>
                  <a:latin typeface="Telegraf Bold"/>
                </a:rPr>
                <a:t>, </a:t>
              </a:r>
              <a:r>
                <a:rPr lang="sr-Latn-RS" sz="1600" dirty="0" err="1">
                  <a:solidFill>
                    <a:srgbClr val="1B1B1B"/>
                  </a:solidFill>
                  <a:latin typeface="Telegraf Bold"/>
                </a:rPr>
                <a:t>DSc</a:t>
              </a:r>
              <a:r>
                <a:rPr lang="sr-Latn-RS" sz="1600" dirty="0">
                  <a:solidFill>
                    <a:srgbClr val="1B1B1B"/>
                  </a:solidFill>
                  <a:latin typeface="Telegraf Bold"/>
                </a:rPr>
                <a:t>, FRCP, FFPH, FBIHS, FAOP, FESC, FAHA</a:t>
              </a:r>
              <a:endParaRPr lang="en-US" sz="1600" dirty="0">
                <a:solidFill>
                  <a:srgbClr val="1B1B1B"/>
                </a:solidFill>
                <a:latin typeface="Telegraf Bold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746060" y="2613572"/>
              <a:ext cx="4293657" cy="179895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1960"/>
                </a:lnSpc>
              </a:pPr>
              <a:r>
                <a:rPr lang="en-US" sz="2000" dirty="0">
                  <a:solidFill>
                    <a:schemeClr val="tx1"/>
                  </a:solidFill>
                  <a:effectLst/>
                  <a:latin typeface="Calibri" charset="0"/>
                  <a:ea typeface="MS PGothic" charset="0"/>
                </a:rPr>
                <a:t>Professor of Cardiovascular Medicine &amp; Epidemiology &amp; Consultant Physician</a:t>
              </a:r>
              <a:br>
                <a:rPr lang="en-US" sz="2000" dirty="0">
                  <a:solidFill>
                    <a:schemeClr val="tx1"/>
                  </a:solidFill>
                  <a:effectLst/>
                  <a:latin typeface="Calibri" charset="0"/>
                  <a:ea typeface="MS PGothic" charset="0"/>
                </a:rPr>
              </a:br>
              <a:r>
                <a:rPr lang="en-US" sz="2000" dirty="0">
                  <a:solidFill>
                    <a:schemeClr val="tx1"/>
                  </a:solidFill>
                  <a:effectLst/>
                  <a:latin typeface="Calibri" charset="0"/>
                  <a:ea typeface="MS PGothic" charset="0"/>
                </a:rPr>
                <a:t>University of Warwick and UHCW NHS Trust, Coventry, UK</a:t>
              </a:r>
            </a:p>
            <a:p>
              <a:pPr algn="ctr">
                <a:lnSpc>
                  <a:spcPts val="1960"/>
                </a:lnSpc>
              </a:pPr>
              <a:endParaRPr lang="en-US" sz="2000" dirty="0">
                <a:latin typeface="Calibri" charset="0"/>
                <a:ea typeface="MS PGothic" charset="0"/>
              </a:endParaRPr>
            </a:p>
            <a:p>
              <a:pPr algn="ctr">
                <a:lnSpc>
                  <a:spcPts val="1960"/>
                </a:lnSpc>
              </a:pPr>
              <a:r>
                <a:rPr lang="en-US" sz="2000" dirty="0">
                  <a:solidFill>
                    <a:srgbClr val="1B1B1B"/>
                  </a:solidFill>
                  <a:latin typeface="Calibri" charset="0"/>
                  <a:ea typeface="MS PGothic" charset="0"/>
                </a:rPr>
                <a:t>Head, WHO Collaborating Centre for Nutrition (2008-2023)</a:t>
              </a:r>
              <a:endParaRPr lang="en-US" sz="1867" dirty="0">
                <a:solidFill>
                  <a:srgbClr val="1B1B1B"/>
                </a:solidFill>
                <a:latin typeface="Muli"/>
              </a:endParaRP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8873664" y="6352191"/>
              <a:ext cx="2632536" cy="23237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907"/>
                </a:lnSpc>
                <a:spcBef>
                  <a:spcPct val="0"/>
                </a:spcBef>
              </a:pPr>
              <a:r>
                <a:rPr lang="en-US" sz="1467" u="sng" dirty="0">
                  <a:solidFill>
                    <a:srgbClr val="FFFFFF"/>
                  </a:solidFill>
                  <a:latin typeface="Telegraf Bold"/>
                </a:rPr>
                <a:t>https://fens2023.org/</a:t>
              </a:r>
            </a:p>
          </p:txBody>
        </p:sp>
        <p:grpSp>
          <p:nvGrpSpPr>
            <p:cNvPr id="13" name="Group 13"/>
            <p:cNvGrpSpPr/>
            <p:nvPr/>
          </p:nvGrpSpPr>
          <p:grpSpPr>
            <a:xfrm rot="-5400000">
              <a:off x="1072572" y="5863197"/>
              <a:ext cx="490545" cy="1264088"/>
              <a:chOff x="0" y="0"/>
              <a:chExt cx="4224020" cy="1088488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4224020" cy="10884880"/>
              </a:xfrm>
              <a:custGeom>
                <a:avLst/>
                <a:gdLst/>
                <a:ahLst/>
                <a:cxnLst/>
                <a:rect l="l" t="t" r="r" b="b"/>
                <a:pathLst>
                  <a:path w="4224020" h="10884880">
                    <a:moveTo>
                      <a:pt x="4224020" y="10884880"/>
                    </a:moveTo>
                    <a:lnTo>
                      <a:pt x="2441575" y="10884880"/>
                    </a:lnTo>
                    <a:cubicBezTo>
                      <a:pt x="1093089" y="10884880"/>
                      <a:pt x="0" y="9791791"/>
                      <a:pt x="0" y="8443305"/>
                    </a:cubicBezTo>
                    <a:lnTo>
                      <a:pt x="0" y="0"/>
                    </a:lnTo>
                    <a:lnTo>
                      <a:pt x="1782445" y="0"/>
                    </a:lnTo>
                    <a:cubicBezTo>
                      <a:pt x="3130931" y="0"/>
                      <a:pt x="4224020" y="1093089"/>
                      <a:pt x="4224020" y="2441575"/>
                    </a:cubicBezTo>
                    <a:lnTo>
                      <a:pt x="4224020" y="1088488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 sz="2400"/>
              </a:p>
            </p:txBody>
          </p:sp>
        </p:grpSp>
        <p:sp>
          <p:nvSpPr>
            <p:cNvPr id="21" name="AutoShape 3">
              <a:extLst>
                <a:ext uri="{FF2B5EF4-FFF2-40B4-BE49-F238E27FC236}">
                  <a16:creationId xmlns:a16="http://schemas.microsoft.com/office/drawing/2014/main" id="{EB829F8D-65E9-A4D8-A9F2-477085B6BC3E}"/>
                </a:ext>
              </a:extLst>
            </p:cNvPr>
            <p:cNvSpPr/>
            <p:nvPr/>
          </p:nvSpPr>
          <p:spPr>
            <a:xfrm>
              <a:off x="10511" y="10510"/>
              <a:ext cx="7593779" cy="68580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/>
            <a:lstStyle/>
            <a:p>
              <a:endParaRPr lang="en-GB" sz="2400"/>
            </a:p>
          </p:txBody>
        </p:sp>
        <p:sp>
          <p:nvSpPr>
            <p:cNvPr id="22" name="TextBox 8">
              <a:extLst>
                <a:ext uri="{FF2B5EF4-FFF2-40B4-BE49-F238E27FC236}">
                  <a16:creationId xmlns:a16="http://schemas.microsoft.com/office/drawing/2014/main" id="{F7FD7C8D-70A8-ED93-20DB-0A41682AE36A}"/>
                </a:ext>
              </a:extLst>
            </p:cNvPr>
            <p:cNvSpPr txBox="1"/>
            <p:nvPr/>
          </p:nvSpPr>
          <p:spPr>
            <a:xfrm>
              <a:off x="514350" y="462293"/>
              <a:ext cx="5261172" cy="18594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1260"/>
                </a:lnSpc>
              </a:pPr>
              <a:r>
                <a:rPr lang="en-US" dirty="0">
                  <a:solidFill>
                    <a:srgbClr val="FFFFFF"/>
                  </a:solidFill>
                  <a:latin typeface="Muli"/>
                </a:rPr>
                <a:t>FENS 2023</a:t>
              </a:r>
              <a:r>
                <a:rPr lang="sr-Latn-RS" dirty="0">
                  <a:solidFill>
                    <a:srgbClr val="FFFFFF"/>
                  </a:solidFill>
                  <a:latin typeface="Muli"/>
                </a:rPr>
                <a:t> -</a:t>
              </a:r>
              <a:r>
                <a:rPr lang="en-US" dirty="0">
                  <a:solidFill>
                    <a:srgbClr val="FFFFFF"/>
                  </a:solidFill>
                  <a:latin typeface="Muli"/>
                </a:rPr>
                <a:t> The 14th European Nutrition Conference </a:t>
              </a:r>
            </a:p>
          </p:txBody>
        </p:sp>
        <p:sp>
          <p:nvSpPr>
            <p:cNvPr id="23" name="AutoShape 3">
              <a:extLst>
                <a:ext uri="{FF2B5EF4-FFF2-40B4-BE49-F238E27FC236}">
                  <a16:creationId xmlns:a16="http://schemas.microsoft.com/office/drawing/2014/main" id="{966A51F0-C1CE-5834-2E1A-6394CCDEC949}"/>
                </a:ext>
              </a:extLst>
            </p:cNvPr>
            <p:cNvSpPr/>
            <p:nvPr/>
          </p:nvSpPr>
          <p:spPr>
            <a:xfrm>
              <a:off x="7527471" y="5821859"/>
              <a:ext cx="4638307" cy="103614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/>
            <a:lstStyle/>
            <a:p>
              <a:endParaRPr lang="en-GB" sz="2400"/>
            </a:p>
          </p:txBody>
        </p:sp>
        <p:sp>
          <p:nvSpPr>
            <p:cNvPr id="24" name="TextBox 10">
              <a:extLst>
                <a:ext uri="{FF2B5EF4-FFF2-40B4-BE49-F238E27FC236}">
                  <a16:creationId xmlns:a16="http://schemas.microsoft.com/office/drawing/2014/main" id="{67F52FE8-CC13-8222-9A68-F2C03BC06051}"/>
                </a:ext>
              </a:extLst>
            </p:cNvPr>
            <p:cNvSpPr txBox="1"/>
            <p:nvPr/>
          </p:nvSpPr>
          <p:spPr>
            <a:xfrm>
              <a:off x="5243260" y="6398581"/>
              <a:ext cx="1407425" cy="1795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430"/>
                </a:lnSpc>
                <a:spcBef>
                  <a:spcPct val="0"/>
                </a:spcBef>
              </a:pPr>
              <a:r>
                <a:rPr lang="en-US" sz="1100" dirty="0">
                  <a:solidFill>
                    <a:srgbClr val="FFFFFF"/>
                  </a:solidFill>
                  <a:latin typeface="Telegraf Bold"/>
                </a:rPr>
                <a:t>14 November 2023</a:t>
              </a:r>
            </a:p>
          </p:txBody>
        </p:sp>
        <p:sp>
          <p:nvSpPr>
            <p:cNvPr id="25" name="TextBox 12">
              <a:extLst>
                <a:ext uri="{FF2B5EF4-FFF2-40B4-BE49-F238E27FC236}">
                  <a16:creationId xmlns:a16="http://schemas.microsoft.com/office/drawing/2014/main" id="{6E99F815-ADA3-20D2-CB26-A80C336ED6C8}"/>
                </a:ext>
              </a:extLst>
            </p:cNvPr>
            <p:cNvSpPr txBox="1"/>
            <p:nvPr/>
          </p:nvSpPr>
          <p:spPr>
            <a:xfrm>
              <a:off x="9531798" y="6339929"/>
              <a:ext cx="1974402" cy="1795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430"/>
                </a:lnSpc>
                <a:spcBef>
                  <a:spcPct val="0"/>
                </a:spcBef>
              </a:pPr>
              <a:r>
                <a:rPr lang="en-US" sz="1100" u="sng" dirty="0">
                  <a:solidFill>
                    <a:srgbClr val="FFFFFF"/>
                  </a:solidFill>
                  <a:latin typeface="Telegraf Bold"/>
                </a:rPr>
                <a:t>https://fens2023.org/</a:t>
              </a:r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8BBF2806-A5B5-4F6F-5B44-2F533EBD07EC}"/>
                </a:ext>
              </a:extLst>
            </p:cNvPr>
            <p:cNvSpPr/>
            <p:nvPr/>
          </p:nvSpPr>
          <p:spPr>
            <a:xfrm rot="16200000">
              <a:off x="804428" y="5861478"/>
              <a:ext cx="367909" cy="948066"/>
            </a:xfrm>
            <a:custGeom>
              <a:avLst/>
              <a:gdLst/>
              <a:ahLst/>
              <a:cxnLst/>
              <a:rect l="l" t="t" r="r" b="b"/>
              <a:pathLst>
                <a:path w="4224020" h="10884880">
                  <a:moveTo>
                    <a:pt x="4224020" y="10884880"/>
                  </a:moveTo>
                  <a:lnTo>
                    <a:pt x="2441575" y="10884880"/>
                  </a:lnTo>
                  <a:cubicBezTo>
                    <a:pt x="1093089" y="10884880"/>
                    <a:pt x="0" y="9791791"/>
                    <a:pt x="0" y="8443305"/>
                  </a:cubicBezTo>
                  <a:lnTo>
                    <a:pt x="0" y="0"/>
                  </a:lnTo>
                  <a:lnTo>
                    <a:pt x="1782445" y="0"/>
                  </a:lnTo>
                  <a:cubicBezTo>
                    <a:pt x="3130931" y="0"/>
                    <a:pt x="4224020" y="1093089"/>
                    <a:pt x="4224020" y="2441575"/>
                  </a:cubicBezTo>
                  <a:lnTo>
                    <a:pt x="4224020" y="108848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28D1F94F-0E14-C576-C276-14FB512A8618}"/>
                </a:ext>
              </a:extLst>
            </p:cNvPr>
            <p:cNvSpPr/>
            <p:nvPr/>
          </p:nvSpPr>
          <p:spPr>
            <a:xfrm>
              <a:off x="1033129" y="6172896"/>
              <a:ext cx="336416" cy="315453"/>
            </a:xfrm>
            <a:custGeom>
              <a:avLst/>
              <a:gdLst/>
              <a:ahLst/>
              <a:cxnLst/>
              <a:rect l="l" t="t" r="r" b="b"/>
              <a:pathLst>
                <a:path w="672832" h="630905">
                  <a:moveTo>
                    <a:pt x="0" y="0"/>
                  </a:moveTo>
                  <a:lnTo>
                    <a:pt x="672832" y="0"/>
                  </a:lnTo>
                  <a:lnTo>
                    <a:pt x="672832" y="630905"/>
                  </a:lnTo>
                  <a:lnTo>
                    <a:pt x="0" y="63090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185122C3-5503-3605-3F14-F176B8D3B82A}"/>
                </a:ext>
              </a:extLst>
            </p:cNvPr>
            <p:cNvSpPr/>
            <p:nvPr/>
          </p:nvSpPr>
          <p:spPr>
            <a:xfrm>
              <a:off x="701412" y="6162708"/>
              <a:ext cx="173667" cy="347333"/>
            </a:xfrm>
            <a:custGeom>
              <a:avLst/>
              <a:gdLst/>
              <a:ahLst/>
              <a:cxnLst/>
              <a:rect l="l" t="t" r="r" b="b"/>
              <a:pathLst>
                <a:path w="347333" h="694665">
                  <a:moveTo>
                    <a:pt x="0" y="0"/>
                  </a:moveTo>
                  <a:lnTo>
                    <a:pt x="347332" y="0"/>
                  </a:lnTo>
                  <a:lnTo>
                    <a:pt x="347332" y="694666"/>
                  </a:lnTo>
                  <a:lnTo>
                    <a:pt x="0" y="69466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-64484" t="-27564" r="-58969" b="-28750"/>
              </a:stretch>
            </a:blipFill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" name="TextBox 9">
              <a:extLst>
                <a:ext uri="{FF2B5EF4-FFF2-40B4-BE49-F238E27FC236}">
                  <a16:creationId xmlns:a16="http://schemas.microsoft.com/office/drawing/2014/main" id="{62CE4567-8D9D-C3E8-0B4A-70BF8F37EF08}"/>
                </a:ext>
              </a:extLst>
            </p:cNvPr>
            <p:cNvSpPr txBox="1"/>
            <p:nvPr/>
          </p:nvSpPr>
          <p:spPr>
            <a:xfrm>
              <a:off x="162792" y="1573640"/>
              <a:ext cx="7289215" cy="267457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4000" b="1" dirty="0">
                  <a:solidFill>
                    <a:srgbClr val="FFFFFF"/>
                  </a:solidFill>
                  <a:latin typeface="Telegraf"/>
                </a:rPr>
                <a:t>Monitoring population salt intake: analytical methods and worldwide status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C77D41A-F436-E581-40C5-7FB46CDC001C}"/>
                </a:ext>
              </a:extLst>
            </p:cNvPr>
            <p:cNvSpPr txBox="1"/>
            <p:nvPr/>
          </p:nvSpPr>
          <p:spPr>
            <a:xfrm>
              <a:off x="7746059" y="5122542"/>
              <a:ext cx="429365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600" dirty="0">
                  <a:latin typeface="Calibri" charset="0"/>
                  <a:ea typeface="MS PGothic" charset="0"/>
                  <a:hlinkClick r:id="rId5"/>
                </a:rPr>
                <a:t>https://www2.warwick.ac.uk/go/cappuccio/who</a:t>
              </a:r>
              <a:endParaRPr lang="en-US" sz="1600" dirty="0">
                <a:latin typeface="Calibri" charset="0"/>
                <a:ea typeface="MS PGothic" charset="0"/>
              </a:endParaRPr>
            </a:p>
          </p:txBody>
        </p:sp>
        <p:pic>
          <p:nvPicPr>
            <p:cNvPr id="37" name="Picture 36" descr="A blue circle with white text and a leaf&#10;&#10;Description automatically generated">
              <a:extLst>
                <a:ext uri="{FF2B5EF4-FFF2-40B4-BE49-F238E27FC236}">
                  <a16:creationId xmlns:a16="http://schemas.microsoft.com/office/drawing/2014/main" id="{373346FB-F8E3-8B6F-3D70-05DCBE810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801701" y="116894"/>
              <a:ext cx="1150987" cy="106269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91695" y="5949507"/>
            <a:ext cx="2987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Cobb LK et al. Circulation 2014; 129: 1173-86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23592" y="1268760"/>
            <a:ext cx="7272808" cy="4320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800" dirty="0"/>
              <a:t>Systematic errors in sodium assessment</a:t>
            </a:r>
          </a:p>
          <a:p>
            <a:pPr lvl="2"/>
            <a:r>
              <a:rPr lang="en-US" sz="1500" dirty="0"/>
              <a:t>Single or incomplete 24h urine collection</a:t>
            </a:r>
          </a:p>
          <a:p>
            <a:pPr lvl="2"/>
            <a:r>
              <a:rPr lang="en-US" sz="1500" dirty="0"/>
              <a:t>Spot urine collections</a:t>
            </a:r>
          </a:p>
          <a:p>
            <a:pPr lvl="2"/>
            <a:r>
              <a:rPr lang="en-US" sz="1500" dirty="0"/>
              <a:t>Dietary assessment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/>
              <a:t>Reverse causality</a:t>
            </a:r>
          </a:p>
          <a:p>
            <a:pPr lvl="1"/>
            <a:r>
              <a:rPr lang="en-US" sz="1500" dirty="0"/>
              <a:t>	Sick populations in low sodium group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/>
              <a:t>Potential for residual confounding</a:t>
            </a:r>
          </a:p>
          <a:p>
            <a:pPr lvl="2"/>
            <a:r>
              <a:rPr lang="en-US" sz="1500" dirty="0"/>
              <a:t>Incomplete adjustment for confounding</a:t>
            </a:r>
          </a:p>
          <a:p>
            <a:pPr lvl="2"/>
            <a:r>
              <a:rPr lang="en-US" sz="1500" dirty="0"/>
              <a:t>Incomplete follow-up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/>
              <a:t>Random error in sodium assessment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/>
              <a:t>Insufficient statistical power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/>
              <a:t>Inconsistent results with same datasets</a:t>
            </a:r>
          </a:p>
          <a:p>
            <a:endParaRPr lang="en-US" sz="1350" dirty="0"/>
          </a:p>
        </p:txBody>
      </p:sp>
      <p:sp>
        <p:nvSpPr>
          <p:cNvPr id="5" name="TextBox 4"/>
          <p:cNvSpPr txBox="1"/>
          <p:nvPr/>
        </p:nvSpPr>
        <p:spPr>
          <a:xfrm>
            <a:off x="695400" y="404665"/>
            <a:ext cx="10729192" cy="64633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methodological errors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D97D123-1178-C944-2E72-194BFBBA53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088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26013" y="2022006"/>
            <a:ext cx="4804831" cy="37338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23180" y="5949507"/>
            <a:ext cx="2996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He FJ et al. </a:t>
            </a:r>
            <a:r>
              <a:rPr lang="en-US" sz="1200" i="1" dirty="0" err="1"/>
              <a:t>Int</a:t>
            </a:r>
            <a:r>
              <a:rPr lang="en-US" sz="1200" i="1" dirty="0"/>
              <a:t> J Epidemiol 2018; </a:t>
            </a:r>
            <a:r>
              <a:rPr lang="en-GB" sz="1200" i="1" dirty="0"/>
              <a:t>47: 1784-95 </a:t>
            </a:r>
            <a:endParaRPr lang="en-US" sz="1200" i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920306" y="1267623"/>
            <a:ext cx="3672408" cy="4383085"/>
            <a:chOff x="107504" y="1267622"/>
            <a:chExt cx="3672408" cy="4383085"/>
          </a:xfrm>
        </p:grpSpPr>
        <p:grpSp>
          <p:nvGrpSpPr>
            <p:cNvPr id="9" name="Group 8"/>
            <p:cNvGrpSpPr/>
            <p:nvPr/>
          </p:nvGrpSpPr>
          <p:grpSpPr>
            <a:xfrm>
              <a:off x="107504" y="2022005"/>
              <a:ext cx="3672408" cy="3628702"/>
              <a:chOff x="-1044624" y="620688"/>
              <a:chExt cx="7330081" cy="8348825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044624" y="620688"/>
                <a:ext cx="7304164" cy="4153846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586659" y="4774534"/>
                <a:ext cx="6872116" cy="4194979"/>
              </a:xfrm>
              <a:prstGeom prst="rect">
                <a:avLst/>
              </a:prstGeom>
            </p:spPr>
          </p:pic>
        </p:grpSp>
        <p:sp>
          <p:nvSpPr>
            <p:cNvPr id="11" name="Down Arrow 10"/>
            <p:cNvSpPr/>
            <p:nvPr/>
          </p:nvSpPr>
          <p:spPr>
            <a:xfrm>
              <a:off x="1547664" y="1267622"/>
              <a:ext cx="1872208" cy="75438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Bias</a:t>
              </a:r>
            </a:p>
          </p:txBody>
        </p:sp>
      </p:grpSp>
      <p:sp>
        <p:nvSpPr>
          <p:cNvPr id="12" name="Down Arrow 11"/>
          <p:cNvSpPr/>
          <p:nvPr/>
        </p:nvSpPr>
        <p:spPr>
          <a:xfrm>
            <a:off x="5774996" y="1272385"/>
            <a:ext cx="1872208" cy="754383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Multiple 24h urine collections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7862868" y="1272384"/>
            <a:ext cx="1872208" cy="754383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Spot urine and Kawasaki 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9A1804E-6838-BC83-D019-8390BB9879B9}"/>
              </a:ext>
            </a:extLst>
          </p:cNvPr>
          <p:cNvSpPr txBox="1">
            <a:spLocks/>
          </p:cNvSpPr>
          <p:nvPr/>
        </p:nvSpPr>
        <p:spPr>
          <a:xfrm>
            <a:off x="566569" y="271457"/>
            <a:ext cx="11058862" cy="82425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‘Estimating’ salt intake by formulas using ‘spot’ urine collections alters the relationship of salt intake with health outcomes</a:t>
            </a:r>
            <a:endParaRPr lang="en-GB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A6ABF5-0D14-D84C-E087-16B37B6DB0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922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5EFD5ED-CC8B-3B4E-9532-7986F1194E12}"/>
              </a:ext>
            </a:extLst>
          </p:cNvPr>
          <p:cNvSpPr txBox="1"/>
          <p:nvPr/>
        </p:nvSpPr>
        <p:spPr>
          <a:xfrm>
            <a:off x="6004123" y="5931817"/>
            <a:ext cx="4126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Huang L et al. </a:t>
            </a:r>
            <a:r>
              <a:rPr lang="en-US" sz="1200" i="1" dirty="0" err="1"/>
              <a:t>Int</a:t>
            </a:r>
            <a:r>
              <a:rPr lang="en-US" sz="1200" i="1" dirty="0"/>
              <a:t> J Epidemiol 2018; </a:t>
            </a:r>
            <a:r>
              <a:rPr lang="en-GB" sz="1200" i="1" dirty="0"/>
              <a:t>47: 1811-20</a:t>
            </a:r>
          </a:p>
          <a:p>
            <a:r>
              <a:rPr lang="en-GB" sz="1200" i="1" dirty="0"/>
              <a:t>Cappuccio FP et al. </a:t>
            </a:r>
            <a:r>
              <a:rPr lang="en-GB" sz="1200" i="1" dirty="0" err="1"/>
              <a:t>Nutr</a:t>
            </a:r>
            <a:r>
              <a:rPr lang="en-GB" sz="1200" i="1" dirty="0"/>
              <a:t> </a:t>
            </a:r>
            <a:r>
              <a:rPr lang="en-GB" sz="1200" i="1" dirty="0" err="1"/>
              <a:t>Metab</a:t>
            </a:r>
            <a:r>
              <a:rPr lang="en-GB" sz="1200" i="1" dirty="0"/>
              <a:t> Cardiovasc Dis 2019; 29: 107-14</a:t>
            </a:r>
          </a:p>
          <a:p>
            <a:r>
              <a:rPr lang="en-GB" sz="1200" i="1" dirty="0"/>
              <a:t>Cappuccio FP et al. J </a:t>
            </a:r>
            <a:r>
              <a:rPr lang="en-GB" sz="1200" i="1" dirty="0" err="1"/>
              <a:t>Hypertens</a:t>
            </a:r>
            <a:r>
              <a:rPr lang="en-GB" sz="1200" i="1" dirty="0"/>
              <a:t> 2023; 41: 869-71</a:t>
            </a:r>
            <a:endParaRPr lang="en-US" sz="1200" i="1" dirty="0"/>
          </a:p>
        </p:txBody>
      </p:sp>
      <p:graphicFrame>
        <p:nvGraphicFramePr>
          <p:cNvPr id="17" name="Content Placeholder 16">
            <a:extLst>
              <a:ext uri="{FF2B5EF4-FFF2-40B4-BE49-F238E27FC236}">
                <a16:creationId xmlns:a16="http://schemas.microsoft.com/office/drawing/2014/main" id="{8E8CB23C-5C44-CC40-A95C-E52F84B45B3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700698" y="1351204"/>
          <a:ext cx="8967301" cy="4425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1B58B3AC-4AF4-9148-B348-68900CD1E21E}"/>
              </a:ext>
            </a:extLst>
          </p:cNvPr>
          <p:cNvSpPr txBox="1"/>
          <p:nvPr/>
        </p:nvSpPr>
        <p:spPr>
          <a:xfrm>
            <a:off x="2575140" y="1523819"/>
            <a:ext cx="630907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24h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B4F4A7-56FE-3744-A88D-BC1F7DF6FA95}"/>
              </a:ext>
            </a:extLst>
          </p:cNvPr>
          <p:cNvSpPr txBox="1"/>
          <p:nvPr/>
        </p:nvSpPr>
        <p:spPr>
          <a:xfrm>
            <a:off x="4012357" y="1523819"/>
            <a:ext cx="988561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Tanaka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34C62B-8F56-354D-821E-9FA4CED649D2}"/>
              </a:ext>
            </a:extLst>
          </p:cNvPr>
          <p:cNvSpPr txBox="1"/>
          <p:nvPr/>
        </p:nvSpPr>
        <p:spPr>
          <a:xfrm>
            <a:off x="5383452" y="1523819"/>
            <a:ext cx="1241343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Kawasaki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DB8BE49-3B42-E94E-86D5-B13FFB5DCB12}"/>
              </a:ext>
            </a:extLst>
          </p:cNvPr>
          <p:cNvCxnSpPr>
            <a:cxnSpLocks/>
          </p:cNvCxnSpPr>
          <p:nvPr/>
        </p:nvCxnSpPr>
        <p:spPr>
          <a:xfrm>
            <a:off x="2143091" y="3527430"/>
            <a:ext cx="8317056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D98F486-4569-CD43-B3BB-955E1DB70D71}"/>
              </a:ext>
            </a:extLst>
          </p:cNvPr>
          <p:cNvSpPr txBox="1"/>
          <p:nvPr/>
        </p:nvSpPr>
        <p:spPr>
          <a:xfrm rot="16200000">
            <a:off x="-535734" y="3377218"/>
            <a:ext cx="4121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Average population salt reduction (g/day)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4F94DDB-D10A-CA67-07F0-140F6EDDDA62}"/>
              </a:ext>
            </a:extLst>
          </p:cNvPr>
          <p:cNvSpPr txBox="1">
            <a:spLocks/>
          </p:cNvSpPr>
          <p:nvPr/>
        </p:nvSpPr>
        <p:spPr>
          <a:xfrm>
            <a:off x="566569" y="271457"/>
            <a:ext cx="11058862" cy="82425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‘Estimating’ salt intake by formulas using ‘spot’ urine collections is inadequate to monitor changes in </a:t>
            </a:r>
            <a:r>
              <a:rPr lang="en-GB" sz="2400" b="1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population salt </a:t>
            </a:r>
            <a:r>
              <a:rPr lang="en-GB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reduction programmes</a:t>
            </a:r>
            <a:endParaRPr lang="en-GB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A0BA4BE-3B87-648E-3490-B507A9B27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8812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picture containing text, screenshot, font, design&#10;&#10;Description automatically generated">
            <a:extLst>
              <a:ext uri="{FF2B5EF4-FFF2-40B4-BE49-F238E27FC236}">
                <a16:creationId xmlns:a16="http://schemas.microsoft.com/office/drawing/2014/main" id="{12C80D64-7FD4-E44A-E109-414185BCC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224" y="1012717"/>
            <a:ext cx="3254189" cy="4539283"/>
          </a:xfrm>
          <a:prstGeom prst="rect">
            <a:avLst/>
          </a:prstGeom>
        </p:spPr>
      </p:pic>
      <p:pic>
        <p:nvPicPr>
          <p:cNvPr id="5" name="Picture 4" descr="A picture containing text, screenshot, website, font&#10;&#10;Description automatically generated">
            <a:extLst>
              <a:ext uri="{FF2B5EF4-FFF2-40B4-BE49-F238E27FC236}">
                <a16:creationId xmlns:a16="http://schemas.microsoft.com/office/drawing/2014/main" id="{DEA7E578-63B8-EEFA-F78C-D538FE4C57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1925" y="1012717"/>
            <a:ext cx="3254317" cy="4539283"/>
          </a:xfrm>
          <a:prstGeom prst="rect">
            <a:avLst/>
          </a:prstGeom>
        </p:spPr>
      </p:pic>
      <p:sp>
        <p:nvSpPr>
          <p:cNvPr id="8" name="Striped Right Arrow 7">
            <a:extLst>
              <a:ext uri="{FF2B5EF4-FFF2-40B4-BE49-F238E27FC236}">
                <a16:creationId xmlns:a16="http://schemas.microsoft.com/office/drawing/2014/main" id="{82762C40-4540-A75B-5445-B29317BF06FE}"/>
              </a:ext>
            </a:extLst>
          </p:cNvPr>
          <p:cNvSpPr/>
          <p:nvPr/>
        </p:nvSpPr>
        <p:spPr>
          <a:xfrm>
            <a:off x="3596918" y="3164114"/>
            <a:ext cx="684801" cy="484632"/>
          </a:xfrm>
          <a:prstGeom prst="strip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B8D43C-C5C1-D673-87F2-43AFA0CADE9E}"/>
              </a:ext>
            </a:extLst>
          </p:cNvPr>
          <p:cNvSpPr txBox="1"/>
          <p:nvPr/>
        </p:nvSpPr>
        <p:spPr>
          <a:xfrm>
            <a:off x="394993" y="505021"/>
            <a:ext cx="324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WHO EUROPE 2021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FD80D2-0A1F-5C02-E0F8-85C87CF1E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C2DA1EA-77F9-001E-AFBB-8CAF43055D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8133" y="5949507"/>
            <a:ext cx="6021592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sng" strike="noStrike" cap="none" normalizeH="0" baseline="0" dirty="0">
                <a:ln>
                  <a:noFill/>
                </a:ln>
                <a:solidFill>
                  <a:srgbClr val="1A0DAB"/>
                </a:solidFill>
                <a:effectLst/>
                <a:cs typeface="Arial" panose="020B0604020202020204" pitchFamily="34" charset="0"/>
                <a:hlinkClick r:id="rId6"/>
              </a:rPr>
              <a:t>https://cdn.who.int/media/docs/default-source/ncds/ncd-surveillance/steps/sample-size-calculator.xls?sfvrsn=ee1f4ae8_2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B11AEEB-8AD5-B35D-214E-22C781DFAC0E}"/>
              </a:ext>
            </a:extLst>
          </p:cNvPr>
          <p:cNvSpPr txBox="1">
            <a:spLocks/>
          </p:cNvSpPr>
          <p:nvPr/>
        </p:nvSpPr>
        <p:spPr>
          <a:xfrm>
            <a:off x="7619754" y="373916"/>
            <a:ext cx="4404079" cy="6388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size calculator</a:t>
            </a:r>
          </a:p>
        </p:txBody>
      </p:sp>
      <p:pic>
        <p:nvPicPr>
          <p:cNvPr id="9" name="Picture 8" descr="A screenshot of a test&#10;&#10;Description automatically generated with low confidence">
            <a:extLst>
              <a:ext uri="{FF2B5EF4-FFF2-40B4-BE49-F238E27FC236}">
                <a16:creationId xmlns:a16="http://schemas.microsoft.com/office/drawing/2014/main" id="{FA89FA61-369F-BFEC-3F21-0F99894ED3C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434" r="4677" b="3239"/>
          <a:stretch/>
        </p:blipFill>
        <p:spPr>
          <a:xfrm>
            <a:off x="7619754" y="1012717"/>
            <a:ext cx="4388750" cy="4539283"/>
          </a:xfrm>
          <a:prstGeom prst="rect">
            <a:avLst/>
          </a:prstGeom>
          <a:noFill/>
        </p:spPr>
      </p:pic>
      <p:sp>
        <p:nvSpPr>
          <p:cNvPr id="4" name="Striped Right Arrow 3">
            <a:extLst>
              <a:ext uri="{FF2B5EF4-FFF2-40B4-BE49-F238E27FC236}">
                <a16:creationId xmlns:a16="http://schemas.microsoft.com/office/drawing/2014/main" id="{A8ED13E7-8535-6B25-80F7-521225BED50F}"/>
              </a:ext>
            </a:extLst>
          </p:cNvPr>
          <p:cNvSpPr/>
          <p:nvPr/>
        </p:nvSpPr>
        <p:spPr>
          <a:xfrm>
            <a:off x="7222967" y="3164114"/>
            <a:ext cx="523158" cy="484632"/>
          </a:xfrm>
          <a:prstGeom prst="strip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989413"/>
      </p:ext>
    </p:extLst>
  </p:cSld>
  <p:clrMapOvr>
    <a:masterClrMapping/>
  </p:clrMapOvr>
  <p:transition spd="slow" advClick="0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E9553818-5D6B-89D2-A9D0-A08818142238}"/>
              </a:ext>
            </a:extLst>
          </p:cNvPr>
          <p:cNvGrpSpPr/>
          <p:nvPr/>
        </p:nvGrpSpPr>
        <p:grpSpPr>
          <a:xfrm>
            <a:off x="384224" y="1012716"/>
            <a:ext cx="11423552" cy="4539284"/>
            <a:chOff x="384224" y="1012716"/>
            <a:chExt cx="11423552" cy="4539284"/>
          </a:xfrm>
        </p:grpSpPr>
        <p:pic>
          <p:nvPicPr>
            <p:cNvPr id="3" name="Picture 2" descr="A picture containing text, screenshot, font, document&#10;&#10;Description automatically generated">
              <a:extLst>
                <a:ext uri="{FF2B5EF4-FFF2-40B4-BE49-F238E27FC236}">
                  <a16:creationId xmlns:a16="http://schemas.microsoft.com/office/drawing/2014/main" id="{FDE9F9CD-CCCF-B71A-3938-B677B2384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57506" y="1012716"/>
              <a:ext cx="3246360" cy="4539283"/>
            </a:xfrm>
            <a:prstGeom prst="rect">
              <a:avLst/>
            </a:prstGeom>
          </p:spPr>
        </p:pic>
        <p:pic>
          <p:nvPicPr>
            <p:cNvPr id="21" name="Picture 20" descr="A picture containing text, screenshot, font, design&#10;&#10;Description automatically generated">
              <a:extLst>
                <a:ext uri="{FF2B5EF4-FFF2-40B4-BE49-F238E27FC236}">
                  <a16:creationId xmlns:a16="http://schemas.microsoft.com/office/drawing/2014/main" id="{12C80D64-7FD4-E44A-E109-414185BCC6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4224" y="1012717"/>
              <a:ext cx="3254189" cy="453928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C27C2DB-2491-AD11-1C13-1C82EF2BCEBE}"/>
                </a:ext>
              </a:extLst>
            </p:cNvPr>
            <p:cNvSpPr txBox="1"/>
            <p:nvPr/>
          </p:nvSpPr>
          <p:spPr>
            <a:xfrm>
              <a:off x="7634512" y="1088270"/>
              <a:ext cx="4173264" cy="440120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Wingdings" pitchFamily="2" charset="2"/>
                <a:buChar char="Ø"/>
              </a:pPr>
              <a:r>
                <a:rPr lang="en-GB" sz="20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Instructions for field staff, equipment and analytical methods</a:t>
              </a:r>
            </a:p>
            <a:p>
              <a:pPr marL="285750" indent="-285750">
                <a:spcAft>
                  <a:spcPts val="600"/>
                </a:spcAft>
                <a:buFont typeface="Wingdings" pitchFamily="2" charset="2"/>
                <a:buChar char="Ø"/>
              </a:pPr>
              <a:r>
                <a:rPr lang="en-GB" sz="20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Guide to physical measurements</a:t>
              </a:r>
            </a:p>
            <a:p>
              <a:pPr marL="285750" indent="-285750">
                <a:spcAft>
                  <a:spcPts val="600"/>
                </a:spcAft>
                <a:buFont typeface="Wingdings" pitchFamily="2" charset="2"/>
                <a:buChar char="Ø"/>
              </a:pPr>
              <a:r>
                <a:rPr lang="en-GB" sz="20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Measuring blood pressure and heart rate </a:t>
              </a:r>
            </a:p>
            <a:p>
              <a:pPr marL="285750" indent="-285750">
                <a:spcAft>
                  <a:spcPts val="600"/>
                </a:spcAft>
                <a:buFont typeface="Wingdings" pitchFamily="2" charset="2"/>
                <a:buChar char="Ø"/>
              </a:pPr>
              <a:r>
                <a:rPr lang="en-GB" sz="20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Measuring height, weight </a:t>
              </a:r>
            </a:p>
            <a:p>
              <a:pPr marL="285750" indent="-285750">
                <a:spcAft>
                  <a:spcPts val="600"/>
                </a:spcAft>
                <a:buFont typeface="Wingdings" pitchFamily="2" charset="2"/>
                <a:buChar char="Ø"/>
              </a:pPr>
              <a:r>
                <a:rPr lang="en-GB" sz="20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Measuring waist and hip circumference (optional)</a:t>
              </a:r>
            </a:p>
            <a:p>
              <a:pPr marL="285750" indent="-285750">
                <a:spcAft>
                  <a:spcPts val="600"/>
                </a:spcAft>
                <a:buFont typeface="Wingdings" pitchFamily="2" charset="2"/>
                <a:buChar char="Ø"/>
              </a:pPr>
              <a:endParaRPr lang="en-GB" sz="2000" i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pPr marL="285750" indent="-285750">
                <a:spcAft>
                  <a:spcPts val="600"/>
                </a:spcAft>
                <a:buFont typeface="Wingdings" pitchFamily="2" charset="2"/>
                <a:buChar char="Ø"/>
              </a:pPr>
              <a:endParaRPr lang="en-GB" sz="20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pPr marL="285750" indent="-285750">
                <a:spcAft>
                  <a:spcPts val="600"/>
                </a:spcAft>
                <a:buFont typeface="Wingdings" pitchFamily="2" charset="2"/>
                <a:buChar char="Ø"/>
              </a:pPr>
              <a:endParaRPr lang="en-GB" sz="20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pPr marL="285750" indent="-285750">
                <a:spcAft>
                  <a:spcPts val="600"/>
                </a:spcAft>
                <a:buFont typeface="Wingdings" pitchFamily="2" charset="2"/>
                <a:buChar char="Ø"/>
              </a:pPr>
              <a:endParaRPr lang="en-GB" sz="20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" name="Striped Right Arrow 7">
              <a:extLst>
                <a:ext uri="{FF2B5EF4-FFF2-40B4-BE49-F238E27FC236}">
                  <a16:creationId xmlns:a16="http://schemas.microsoft.com/office/drawing/2014/main" id="{82762C40-4540-A75B-5445-B29317BF06FE}"/>
                </a:ext>
              </a:extLst>
            </p:cNvPr>
            <p:cNvSpPr/>
            <p:nvPr/>
          </p:nvSpPr>
          <p:spPr>
            <a:xfrm>
              <a:off x="3596918" y="3164114"/>
              <a:ext cx="684801" cy="484632"/>
            </a:xfrm>
            <a:prstGeom prst="striped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 descr="A close-up of a device&#10;&#10;Description automatically generated with low confidence">
              <a:extLst>
                <a:ext uri="{FF2B5EF4-FFF2-40B4-BE49-F238E27FC236}">
                  <a16:creationId xmlns:a16="http://schemas.microsoft.com/office/drawing/2014/main" id="{25FD386E-770C-85FB-D06C-EFE66C1685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29550" y="4102100"/>
              <a:ext cx="2425700" cy="889000"/>
            </a:xfrm>
            <a:prstGeom prst="rect">
              <a:avLst/>
            </a:prstGeom>
          </p:spPr>
        </p:pic>
        <p:pic>
          <p:nvPicPr>
            <p:cNvPr id="10" name="Picture 9" descr="A picture containing text, clock, screenshot, gauge&#10;&#10;Description automatically generated">
              <a:extLst>
                <a:ext uri="{FF2B5EF4-FFF2-40B4-BE49-F238E27FC236}">
                  <a16:creationId xmlns:a16="http://schemas.microsoft.com/office/drawing/2014/main" id="{3E556A7E-33BD-8C86-2CEB-65AC8ECE5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776199" y="3860800"/>
              <a:ext cx="685800" cy="137160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6515D6B-BAD8-BD1E-BDBF-0A47BE6A4811}"/>
              </a:ext>
            </a:extLst>
          </p:cNvPr>
          <p:cNvSpPr txBox="1"/>
          <p:nvPr/>
        </p:nvSpPr>
        <p:spPr>
          <a:xfrm>
            <a:off x="353498" y="424037"/>
            <a:ext cx="324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WHO EUROPE 2021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AFEB6C-19C3-078D-1F53-C7ED717F39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0075006"/>
      </p:ext>
    </p:extLst>
  </p:cSld>
  <p:clrMapOvr>
    <a:masterClrMapping/>
  </p:clrMapOvr>
  <p:transition spd="slow" advClick="0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21609" y="3316061"/>
            <a:ext cx="2860812" cy="2244044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65914" y="3419326"/>
            <a:ext cx="3362426" cy="20375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7882" y="829841"/>
            <a:ext cx="3522054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Moldova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06286" y="828744"/>
            <a:ext cx="3522054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Montenegro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D2023EF9-DF24-0544-8525-4167B5975002}"/>
              </a:ext>
            </a:extLst>
          </p:cNvPr>
          <p:cNvSpPr txBox="1">
            <a:spLocks/>
          </p:cNvSpPr>
          <p:nvPr/>
        </p:nvSpPr>
        <p:spPr>
          <a:xfrm>
            <a:off x="537882" y="1399141"/>
            <a:ext cx="3522054" cy="203751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algn="just">
              <a:spcBef>
                <a:spcPts val="0"/>
              </a:spcBef>
              <a:buClr>
                <a:srgbClr val="92D05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Survey design in 3 STEPS (based on WHO STEPS): 24h urine collections.</a:t>
            </a:r>
          </a:p>
          <a:p>
            <a:pPr marL="257175" indent="-257175" algn="just">
              <a:spcBef>
                <a:spcPts val="0"/>
              </a:spcBef>
              <a:buClr>
                <a:srgbClr val="92D050"/>
              </a:buClr>
              <a:buFont typeface="Wingdings" charset="2"/>
              <a:buChar char="Ø"/>
              <a:defRPr/>
            </a:pPr>
            <a:r>
              <a:rPr lang="en-US" sz="1400" dirty="0"/>
              <a:t>Residents of all districts and municipalities </a:t>
            </a:r>
          </a:p>
          <a:p>
            <a:pPr marL="257175" indent="-257175" algn="just">
              <a:spcBef>
                <a:spcPts val="0"/>
              </a:spcBef>
              <a:buClr>
                <a:srgbClr val="92D05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Initial total sample 1,307.</a:t>
            </a:r>
          </a:p>
          <a:p>
            <a:pPr marL="257175" indent="-257175" algn="just">
              <a:spcBef>
                <a:spcPts val="0"/>
              </a:spcBef>
              <a:buClr>
                <a:srgbClr val="92D05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Field work 21 Jul – 5 Sep 2016.</a:t>
            </a:r>
          </a:p>
          <a:p>
            <a:pPr marL="257175" indent="-257175" algn="just">
              <a:spcBef>
                <a:spcPts val="0"/>
              </a:spcBef>
              <a:buClr>
                <a:srgbClr val="92D05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After exclusions, final sample of 858 (66%).</a:t>
            </a:r>
          </a:p>
          <a:p>
            <a:pPr marL="257175" indent="-257175" algn="just">
              <a:spcBef>
                <a:spcPts val="0"/>
              </a:spcBef>
              <a:buClr>
                <a:srgbClr val="92D05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326 men and 532 women.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B72B2F16-7A0B-0C4D-A475-5519CE841F27}"/>
              </a:ext>
            </a:extLst>
          </p:cNvPr>
          <p:cNvSpPr txBox="1">
            <a:spLocks/>
          </p:cNvSpPr>
          <p:nvPr/>
        </p:nvSpPr>
        <p:spPr>
          <a:xfrm>
            <a:off x="4297827" y="1391486"/>
            <a:ext cx="3522054" cy="203751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algn="just">
              <a:buClr>
                <a:srgbClr val="FF0000"/>
              </a:buClr>
              <a:buFont typeface="Wingdings" charset="2"/>
              <a:buChar char="Ø"/>
              <a:defRPr/>
            </a:pPr>
            <a:r>
              <a:rPr lang="en-US" sz="1400" dirty="0"/>
              <a:t>Six units of primary health </a:t>
            </a:r>
            <a:r>
              <a:rPr lang="en-US" sz="1400" dirty="0" err="1"/>
              <a:t>centres</a:t>
            </a:r>
            <a:r>
              <a:rPr lang="en-US" sz="1400" dirty="0"/>
              <a:t> in Podgorica. </a:t>
            </a:r>
            <a:r>
              <a:rPr lang="en-US" sz="1400" dirty="0">
                <a:cs typeface="Calibri"/>
              </a:rPr>
              <a:t>Stratified random sampling. </a:t>
            </a:r>
          </a:p>
          <a:p>
            <a:pPr marL="257175" indent="-257175" algn="just">
              <a:buClr>
                <a:srgbClr val="FF000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Initial total sample 1,008.</a:t>
            </a:r>
          </a:p>
          <a:p>
            <a:pPr marL="257175" indent="-257175" algn="just">
              <a:buClr>
                <a:srgbClr val="FF000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Field work 15 Sept – 15 Dec 2017.</a:t>
            </a:r>
          </a:p>
          <a:p>
            <a:pPr marL="257175" indent="-257175" algn="just">
              <a:buClr>
                <a:srgbClr val="FF000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After exclusions, final sample of 639 (63%). </a:t>
            </a:r>
          </a:p>
          <a:p>
            <a:pPr marL="257175" indent="-257175" algn="just">
              <a:buClr>
                <a:srgbClr val="FF0000"/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285 men and 354 women.</a:t>
            </a:r>
            <a:endParaRPr lang="en-US" sz="1400" dirty="0"/>
          </a:p>
          <a:p>
            <a:pPr>
              <a:defRPr/>
            </a:pP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C3D22C-B2A2-9E4B-8157-C41925C038F1}"/>
              </a:ext>
            </a:extLst>
          </p:cNvPr>
          <p:cNvSpPr txBox="1"/>
          <p:nvPr/>
        </p:nvSpPr>
        <p:spPr>
          <a:xfrm>
            <a:off x="6850424" y="5949507"/>
            <a:ext cx="3053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err="1"/>
              <a:t>D’Elia</a:t>
            </a:r>
            <a:r>
              <a:rPr lang="en-GB" sz="1200" i="1" dirty="0"/>
              <a:t> L et al. Nutrients 2019; 11: 2896</a:t>
            </a:r>
          </a:p>
          <a:p>
            <a:r>
              <a:rPr lang="en-GB" sz="1200" i="1" dirty="0" err="1"/>
              <a:t>D’Elia</a:t>
            </a:r>
            <a:r>
              <a:rPr lang="en-GB" sz="1200" i="1" dirty="0"/>
              <a:t> L et al. Nutrients 2019; 11: 160</a:t>
            </a:r>
          </a:p>
          <a:p>
            <a:r>
              <a:rPr lang="en-GB" sz="1200" i="1" dirty="0" err="1"/>
              <a:t>Zakauskiene</a:t>
            </a:r>
            <a:r>
              <a:rPr lang="en-GB" sz="1200" i="1" dirty="0"/>
              <a:t> U et al. Nutrients 2022; 14: 3817 </a:t>
            </a:r>
            <a:endParaRPr lang="en-US" sz="1200" i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80694B-0EA4-09E5-BE4F-553737E8E1D6}"/>
              </a:ext>
            </a:extLst>
          </p:cNvPr>
          <p:cNvSpPr txBox="1">
            <a:spLocks/>
          </p:cNvSpPr>
          <p:nvPr/>
        </p:nvSpPr>
        <p:spPr>
          <a:xfrm>
            <a:off x="537882" y="168208"/>
            <a:ext cx="11058862" cy="55399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6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Geographical sampling</a:t>
            </a:r>
            <a:endParaRPr lang="en-GB" sz="36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F8E94E-9685-7CBE-E944-16DF9E1EF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D45A11-0C22-AA46-1856-804733AF23E9}"/>
              </a:ext>
            </a:extLst>
          </p:cNvPr>
          <p:cNvSpPr txBox="1"/>
          <p:nvPr/>
        </p:nvSpPr>
        <p:spPr>
          <a:xfrm>
            <a:off x="8074690" y="838427"/>
            <a:ext cx="3522054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Lithuania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F69F93CA-68FD-08E5-A048-44BAE753106E}"/>
              </a:ext>
            </a:extLst>
          </p:cNvPr>
          <p:cNvSpPr txBox="1">
            <a:spLocks/>
          </p:cNvSpPr>
          <p:nvPr/>
        </p:nvSpPr>
        <p:spPr>
          <a:xfrm>
            <a:off x="8057772" y="1381812"/>
            <a:ext cx="3522054" cy="203751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algn="just">
              <a:buClr>
                <a:schemeClr val="tx2">
                  <a:lumMod val="60000"/>
                  <a:lumOff val="40000"/>
                </a:schemeClr>
              </a:buClr>
              <a:buFont typeface="Wingdings" charset="2"/>
              <a:buChar char="Ø"/>
              <a:defRPr/>
            </a:pPr>
            <a:r>
              <a:rPr lang="en-US" sz="1400" dirty="0"/>
              <a:t>National proportional sampling.</a:t>
            </a:r>
          </a:p>
          <a:p>
            <a:pPr marL="257175" indent="-257175" algn="just">
              <a:buClr>
                <a:schemeClr val="tx2">
                  <a:lumMod val="60000"/>
                  <a:lumOff val="40000"/>
                </a:schemeClr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Stratified random sampling. </a:t>
            </a:r>
          </a:p>
          <a:p>
            <a:pPr marL="257175" indent="-257175" algn="just">
              <a:buClr>
                <a:schemeClr val="tx2">
                  <a:lumMod val="60000"/>
                  <a:lumOff val="40000"/>
                </a:schemeClr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Invited 2,492; consented 1,082 (44%)</a:t>
            </a:r>
          </a:p>
          <a:p>
            <a:pPr marL="257175" indent="-257175" algn="just">
              <a:buClr>
                <a:schemeClr val="tx2">
                  <a:lumMod val="60000"/>
                  <a:lumOff val="40000"/>
                </a:schemeClr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Field work Sep 2019 – Nov 2020.</a:t>
            </a:r>
          </a:p>
          <a:p>
            <a:pPr marL="257175" indent="-257175" algn="just">
              <a:buClr>
                <a:schemeClr val="tx2">
                  <a:lumMod val="60000"/>
                  <a:lumOff val="40000"/>
                </a:schemeClr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After exclusions, final sample of 888 (82%). </a:t>
            </a:r>
          </a:p>
          <a:p>
            <a:pPr marL="257175" indent="-257175" algn="just">
              <a:buClr>
                <a:schemeClr val="tx2">
                  <a:lumMod val="60000"/>
                  <a:lumOff val="40000"/>
                </a:schemeClr>
              </a:buClr>
              <a:buFont typeface="Wingdings" charset="2"/>
              <a:buChar char="Ø"/>
              <a:defRPr/>
            </a:pPr>
            <a:r>
              <a:rPr lang="en-US" sz="1400" dirty="0">
                <a:cs typeface="Calibri"/>
              </a:rPr>
              <a:t>422 men and 466 women.</a:t>
            </a:r>
            <a:endParaRPr lang="en-US" sz="1400" dirty="0"/>
          </a:p>
          <a:p>
            <a:pPr>
              <a:defRPr/>
            </a:pPr>
            <a:endParaRPr lang="en-US" sz="1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AE5309A-1537-4956-6F7E-50EB5C3EBA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8498" y="3438796"/>
            <a:ext cx="2872883" cy="212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731940"/>
      </p:ext>
    </p:extLst>
  </p:cSld>
  <p:clrMapOvr>
    <a:masterClrMapping/>
  </p:clrMapOvr>
  <p:transition spd="slow" advClick="0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ollage of images of people&#10;&#10;Description automatically generated with low confidence">
            <a:extLst>
              <a:ext uri="{FF2B5EF4-FFF2-40B4-BE49-F238E27FC236}">
                <a16:creationId xmlns:a16="http://schemas.microsoft.com/office/drawing/2014/main" id="{72A4BCF0-F20F-F3BC-E297-00646A445D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228" b="3634"/>
          <a:stretch/>
        </p:blipFill>
        <p:spPr>
          <a:xfrm>
            <a:off x="94593" y="2698391"/>
            <a:ext cx="12097407" cy="3037490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1D1B44AF-095C-48F6-F397-0BC78ABEF4BB}"/>
              </a:ext>
            </a:extLst>
          </p:cNvPr>
          <p:cNvSpPr txBox="1">
            <a:spLocks/>
          </p:cNvSpPr>
          <p:nvPr/>
        </p:nvSpPr>
        <p:spPr>
          <a:xfrm>
            <a:off x="3715015" y="5832659"/>
            <a:ext cx="5782276" cy="77489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hlinkClick r:id="rId3"/>
              </a:rPr>
              <a:t>https://www.who.int/europe/activities/reducing-salt-consumption</a:t>
            </a:r>
            <a:r>
              <a:rPr lang="en-GB" sz="1600" dirty="0"/>
              <a:t>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B9FEB4D-A944-2461-D705-42056EF66A98}"/>
              </a:ext>
            </a:extLst>
          </p:cNvPr>
          <p:cNvSpPr txBox="1">
            <a:spLocks/>
          </p:cNvSpPr>
          <p:nvPr/>
        </p:nvSpPr>
        <p:spPr>
          <a:xfrm>
            <a:off x="2123089" y="113816"/>
            <a:ext cx="9909583" cy="82425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28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Practicalities of a 24h urine collection: training videos</a:t>
            </a:r>
            <a:endParaRPr lang="en-GB" sz="28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731343C-49E0-3580-AD5A-A7A3A8741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A picture containing text, screenshot, font, website&#10;&#10;Description automatically generated">
            <a:extLst>
              <a:ext uri="{FF2B5EF4-FFF2-40B4-BE49-F238E27FC236}">
                <a16:creationId xmlns:a16="http://schemas.microsoft.com/office/drawing/2014/main" id="{42D1D4CE-06CE-B459-0EC5-6CAC0321F5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570" y="113817"/>
            <a:ext cx="1782886" cy="25270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DE18FF-14C2-2A8D-AC1A-B684640A24F5}"/>
              </a:ext>
            </a:extLst>
          </p:cNvPr>
          <p:cNvSpPr txBox="1"/>
          <p:nvPr/>
        </p:nvSpPr>
        <p:spPr>
          <a:xfrm>
            <a:off x="2123089" y="1377341"/>
            <a:ext cx="9909582" cy="10310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Instructions for participants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Training videos on-line (in English with Russian sub-titles)</a:t>
            </a:r>
          </a:p>
        </p:txBody>
      </p:sp>
    </p:spTree>
    <p:extLst>
      <p:ext uri="{BB962C8B-B14F-4D97-AF65-F5344CB8AC3E}">
        <p14:creationId xmlns:p14="http://schemas.microsoft.com/office/powerpoint/2010/main" val="385538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95072" y="1423228"/>
            <a:ext cx="4044324" cy="4094003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41298" y="1628801"/>
            <a:ext cx="3317066" cy="39604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4463" y="152898"/>
            <a:ext cx="10232270" cy="5232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Stepwise quality control of complete urine collections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4463" y="879104"/>
            <a:ext cx="2794933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Moldova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93761" y="879104"/>
            <a:ext cx="3364604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Montenegro</a:t>
            </a:r>
          </a:p>
        </p:txBody>
      </p:sp>
      <p:sp>
        <p:nvSpPr>
          <p:cNvPr id="11" name="Oval 10"/>
          <p:cNvSpPr/>
          <p:nvPr/>
        </p:nvSpPr>
        <p:spPr>
          <a:xfrm>
            <a:off x="436351" y="1423228"/>
            <a:ext cx="1008112" cy="421595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15267" y="4802379"/>
            <a:ext cx="1008112" cy="421595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548696" y="1543755"/>
            <a:ext cx="1008112" cy="42159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589292" y="4912459"/>
            <a:ext cx="1008112" cy="42159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731041" y="511162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92D050"/>
                </a:solidFill>
              </a:rPr>
              <a:t>66%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80928" y="5147899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63%</a:t>
            </a:r>
          </a:p>
        </p:txBody>
      </p:sp>
      <p:pic>
        <p:nvPicPr>
          <p:cNvPr id="2" name="Picture 1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663818B6-7882-5B79-765C-F70055273F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937" y="152898"/>
            <a:ext cx="886162" cy="12398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7D06847-B1C8-F486-EFF6-F5BB5D2EE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241F7E-E31D-4419-C2F9-81CB7DB9589F}"/>
              </a:ext>
            </a:extLst>
          </p:cNvPr>
          <p:cNvSpPr txBox="1"/>
          <p:nvPr/>
        </p:nvSpPr>
        <p:spPr>
          <a:xfrm>
            <a:off x="6701345" y="5932567"/>
            <a:ext cx="30534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err="1"/>
              <a:t>D’Elia</a:t>
            </a:r>
            <a:r>
              <a:rPr lang="en-GB" sz="1200" i="1" dirty="0"/>
              <a:t> L et al. Nutrients 2019; 11: 2896 </a:t>
            </a:r>
          </a:p>
          <a:p>
            <a:r>
              <a:rPr lang="en-GB" sz="1200" i="1" dirty="0" err="1"/>
              <a:t>D’Elia</a:t>
            </a:r>
            <a:r>
              <a:rPr lang="en-GB" sz="1200" i="1" dirty="0"/>
              <a:t> L et al. Nutrients 2019; 11: 160 </a:t>
            </a:r>
          </a:p>
          <a:p>
            <a:r>
              <a:rPr lang="en-GB" sz="1200" i="1" dirty="0" err="1"/>
              <a:t>Zakauskiene</a:t>
            </a:r>
            <a:r>
              <a:rPr lang="en-GB" sz="1200" i="1" dirty="0"/>
              <a:t> U et al. Nutrients 2022; 14: 3817 </a:t>
            </a:r>
            <a:endParaRPr lang="en-US" sz="1200" i="1" dirty="0"/>
          </a:p>
          <a:p>
            <a:endParaRPr lang="en-US" sz="1200" i="1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8873D22-30BE-1126-7887-4D585ABD2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52100" y="6126453"/>
            <a:ext cx="788924" cy="476250"/>
          </a:xfrm>
        </p:spPr>
        <p:txBody>
          <a:bodyPr/>
          <a:lstStyle/>
          <a:p>
            <a:pPr>
              <a:defRPr/>
            </a:pPr>
            <a:fld id="{896801A1-5C0C-E74E-AC12-F799F7A013F6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2BD0F6-27A1-23CA-74BC-464AD6A3C648}"/>
              </a:ext>
            </a:extLst>
          </p:cNvPr>
          <p:cNvSpPr txBox="1"/>
          <p:nvPr/>
        </p:nvSpPr>
        <p:spPr>
          <a:xfrm>
            <a:off x="8312129" y="879104"/>
            <a:ext cx="3364604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Lithuania</a:t>
            </a:r>
          </a:p>
        </p:txBody>
      </p:sp>
      <p:pic>
        <p:nvPicPr>
          <p:cNvPr id="19" name="Picture 1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11205246-6A3C-5B2A-1236-82850C9B45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5046" y="1543755"/>
            <a:ext cx="3364604" cy="3937206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743F528E-6003-D9A8-BF03-8449AA4A4FD3}"/>
              </a:ext>
            </a:extLst>
          </p:cNvPr>
          <p:cNvSpPr/>
          <p:nvPr/>
        </p:nvSpPr>
        <p:spPr>
          <a:xfrm>
            <a:off x="10452100" y="1529557"/>
            <a:ext cx="1008112" cy="421595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95695F8-CDBF-D9D1-4DE4-EDC730CD0572}"/>
              </a:ext>
            </a:extLst>
          </p:cNvPr>
          <p:cNvSpPr/>
          <p:nvPr/>
        </p:nvSpPr>
        <p:spPr>
          <a:xfrm>
            <a:off x="9714484" y="5111629"/>
            <a:ext cx="1008112" cy="421595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250038-6B67-BB1F-B262-BB88FD9B2482}"/>
              </a:ext>
            </a:extLst>
          </p:cNvPr>
          <p:cNvSpPr txBox="1"/>
          <p:nvPr/>
        </p:nvSpPr>
        <p:spPr>
          <a:xfrm>
            <a:off x="8630224" y="5117419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82%</a:t>
            </a:r>
          </a:p>
        </p:txBody>
      </p:sp>
    </p:spTree>
    <p:extLst>
      <p:ext uri="{BB962C8B-B14F-4D97-AF65-F5344CB8AC3E}">
        <p14:creationId xmlns:p14="http://schemas.microsoft.com/office/powerpoint/2010/main" val="3293643063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04C142C-4C34-5545-8722-DBBB2A50EF8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89424946"/>
              </p:ext>
            </p:extLst>
          </p:nvPr>
        </p:nvGraphicFramePr>
        <p:xfrm>
          <a:off x="315611" y="1139014"/>
          <a:ext cx="3657088" cy="4325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C0B009F8-6330-5A4D-9464-CF530FB96EC4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73835494"/>
              </p:ext>
            </p:extLst>
          </p:nvPr>
        </p:nvGraphicFramePr>
        <p:xfrm>
          <a:off x="3972699" y="1139012"/>
          <a:ext cx="3657088" cy="4325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90EC6FE-BBD9-9D41-899A-CB7EE2D31A07}"/>
              </a:ext>
            </a:extLst>
          </p:cNvPr>
          <p:cNvSpPr txBox="1"/>
          <p:nvPr/>
        </p:nvSpPr>
        <p:spPr>
          <a:xfrm>
            <a:off x="6743638" y="5865049"/>
            <a:ext cx="3053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err="1"/>
              <a:t>D’Elia</a:t>
            </a:r>
            <a:r>
              <a:rPr lang="en-GB" sz="1200" i="1" dirty="0"/>
              <a:t> L et al. Nutrients 2019; 11: 2896</a:t>
            </a:r>
          </a:p>
          <a:p>
            <a:r>
              <a:rPr lang="en-GB" sz="1200" i="1" dirty="0" err="1"/>
              <a:t>D’Elia</a:t>
            </a:r>
            <a:r>
              <a:rPr lang="en-GB" sz="1200" i="1" dirty="0"/>
              <a:t> L et al. Nutrients 2019; 11: 160</a:t>
            </a:r>
          </a:p>
          <a:p>
            <a:r>
              <a:rPr lang="en-GB" sz="1200" i="1" dirty="0" err="1"/>
              <a:t>Zakauskiene</a:t>
            </a:r>
            <a:r>
              <a:rPr lang="en-GB" sz="1200" i="1" dirty="0"/>
              <a:t> U et al. Nutrients 2022; 14: 3817 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62208DA-BAA9-ABBE-5A6F-254BBB04D04E}"/>
              </a:ext>
            </a:extLst>
          </p:cNvPr>
          <p:cNvSpPr txBox="1">
            <a:spLocks/>
          </p:cNvSpPr>
          <p:nvPr/>
        </p:nvSpPr>
        <p:spPr>
          <a:xfrm>
            <a:off x="566569" y="300486"/>
            <a:ext cx="11058862" cy="55399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4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Population salt intake (g per day)</a:t>
            </a:r>
            <a:endParaRPr lang="en-GB" sz="40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A823FF-8F8A-B33C-5173-7D97CA691E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0C4EDE-0228-0FD6-8C2D-5CBB32381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6801A1-5C0C-E74E-AC12-F799F7A013F6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C8BAA03F-5CFC-2B69-6B9B-22F18503C6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1795411"/>
              </p:ext>
            </p:extLst>
          </p:nvPr>
        </p:nvGraphicFramePr>
        <p:xfrm>
          <a:off x="7966842" y="1160474"/>
          <a:ext cx="3657088" cy="4325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875535972"/>
      </p:ext>
    </p:extLst>
  </p:cSld>
  <p:clrMapOvr>
    <a:masterClrMapping/>
  </p:clrMapOvr>
  <p:transition spd="slow" advClick="0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81072" y="6016538"/>
            <a:ext cx="40643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Results are means. *p=0.009; **p=0.007; †p=0.006 vs men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20710" y="217669"/>
            <a:ext cx="11207813" cy="5544616"/>
            <a:chOff x="-1073161" y="188640"/>
            <a:chExt cx="11015447" cy="5544616"/>
          </a:xfrm>
        </p:grpSpPr>
        <p:sp>
          <p:nvSpPr>
            <p:cNvPr id="3" name="TextBox 2"/>
            <p:cNvSpPr txBox="1"/>
            <p:nvPr/>
          </p:nvSpPr>
          <p:spPr>
            <a:xfrm>
              <a:off x="-1073161" y="188640"/>
              <a:ext cx="11015447" cy="95410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b="1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Knowledge, Attitude and Behaviour (KAB) towards salt consumption in Montenegro</a:t>
              </a:r>
            </a:p>
          </p:txBody>
        </p:sp>
        <p:graphicFrame>
          <p:nvGraphicFramePr>
            <p:cNvPr id="7" name="Chart 6"/>
            <p:cNvGraphicFramePr/>
            <p:nvPr>
              <p:extLst>
                <p:ext uri="{D42A27DB-BD31-4B8C-83A1-F6EECF244321}">
                  <p14:modId xmlns:p14="http://schemas.microsoft.com/office/powerpoint/2010/main" val="2421662005"/>
                </p:ext>
              </p:extLst>
            </p:nvPr>
          </p:nvGraphicFramePr>
          <p:xfrm>
            <a:off x="2296154" y="1397000"/>
            <a:ext cx="7646130" cy="433625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7650638" y="443364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†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857286" y="213285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**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10575188" y="154204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*</a:t>
            </a:r>
          </a:p>
        </p:txBody>
      </p:sp>
      <p:pic>
        <p:nvPicPr>
          <p:cNvPr id="4" name="Picture 3" descr="A picture containing text, electronics, screenshot, software&#10;&#10;Description automatically generated">
            <a:extLst>
              <a:ext uri="{FF2B5EF4-FFF2-40B4-BE49-F238E27FC236}">
                <a16:creationId xmlns:a16="http://schemas.microsoft.com/office/drawing/2014/main" id="{63F9FF8C-DD2F-4805-1941-BF17F51C46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710" y="1320349"/>
            <a:ext cx="3085924" cy="43362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5BDE155-77F8-6390-9800-05AC14461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1EF439D-0342-DF88-7BF0-05D1277253A1}"/>
              </a:ext>
            </a:extLst>
          </p:cNvPr>
          <p:cNvSpPr txBox="1"/>
          <p:nvPr/>
        </p:nvSpPr>
        <p:spPr>
          <a:xfrm>
            <a:off x="7602468" y="6303325"/>
            <a:ext cx="26198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/>
              <a:t>D’Elia</a:t>
            </a:r>
            <a:r>
              <a:rPr lang="en-GB" sz="1200" i="1" dirty="0"/>
              <a:t> L et al. Nutrients 2019; 11: 160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4535209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5334000" cy="1422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テキスト ボックス 4">
            <a:extLst>
              <a:ext uri="{FF2B5EF4-FFF2-40B4-BE49-F238E27FC236}">
                <a16:creationId xmlns:a16="http://schemas.microsoft.com/office/drawing/2014/main" id="{773429EC-079B-1BC9-2FC4-9209C9DF8D77}"/>
              </a:ext>
            </a:extLst>
          </p:cNvPr>
          <p:cNvSpPr txBox="1"/>
          <p:nvPr/>
        </p:nvSpPr>
        <p:spPr>
          <a:xfrm>
            <a:off x="2286000" y="1725386"/>
            <a:ext cx="7620000" cy="512897"/>
          </a:xfrm>
          <a:prstGeom prst="rect">
            <a:avLst/>
          </a:prstGeom>
          <a:noFill/>
        </p:spPr>
        <p:txBody>
          <a:bodyPr wrap="square" lIns="60960" tIns="30480" rIns="60960" bIns="30480">
            <a:spAutoFit/>
          </a:bodyPr>
          <a:lstStyle/>
          <a:p>
            <a:pPr algn="ctr"/>
            <a:r>
              <a:rPr lang="en-US" altLang="ja-JP" sz="2933" b="1" u="sng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Conflict of Interest Disclosure</a:t>
            </a:r>
            <a:endParaRPr lang="ja-JP" altLang="en-US" sz="2933" b="1" u="sng" dirty="0">
              <a:solidFill>
                <a:srgbClr val="7170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7">
            <a:extLst>
              <a:ext uri="{FF2B5EF4-FFF2-40B4-BE49-F238E27FC236}">
                <a16:creationId xmlns:a16="http://schemas.microsoft.com/office/drawing/2014/main" id="{D7019F3A-9397-681F-0FB2-B9F309163AC0}"/>
              </a:ext>
            </a:extLst>
          </p:cNvPr>
          <p:cNvSpPr txBox="1"/>
          <p:nvPr/>
        </p:nvSpPr>
        <p:spPr>
          <a:xfrm>
            <a:off x="1727200" y="2540970"/>
            <a:ext cx="8737600" cy="2359172"/>
          </a:xfrm>
          <a:prstGeom prst="rect">
            <a:avLst/>
          </a:prstGeom>
          <a:noFill/>
        </p:spPr>
        <p:txBody>
          <a:bodyPr wrap="square" lIns="60960" tIns="30480" rIns="60960" bIns="30480">
            <a:spAutoFit/>
          </a:bodyPr>
          <a:lstStyle/>
          <a:p>
            <a:r>
              <a:rPr lang="en-U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have 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</a:t>
            </a:r>
            <a:r>
              <a:rPr lang="en-U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conflict of interest in relation to this presentation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WHO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Collaborating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Centre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Nutrition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2008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Advisor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WHO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population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salt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reduction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programmes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regions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(PAHO/WHO; EMRO WHO; WHO Office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am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unpaid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CASSH </a:t>
            </a:r>
            <a:r>
              <a:rPr lang="sr-Latn-RS" altLang="ja-JP" sz="2133" dirty="0" err="1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sr-Latn-RS" altLang="ja-JP" sz="2133" dirty="0">
                <a:solidFill>
                  <a:srgbClr val="7170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WASSH.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60578" y="314976"/>
            <a:ext cx="11250849" cy="46166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Proportions of participants meeting WHO targets for iodine consumption* in Moldova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096183"/>
              </p:ext>
            </p:extLst>
          </p:nvPr>
        </p:nvGraphicFramePr>
        <p:xfrm>
          <a:off x="3657600" y="1320800"/>
          <a:ext cx="7953828" cy="4293001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8085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6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89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07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88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380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Group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(mcg/L)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All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(n=856)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Men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(326)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Women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(530)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Urban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(327)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Rural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(529)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N (%)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 (%)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06680"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 (%)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 (%)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 (%)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4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 </a:t>
                      </a:r>
                      <a:r>
                        <a:rPr lang="en-GB" sz="1600" b="0" dirty="0">
                          <a:effectLst/>
                        </a:rPr>
                        <a:t>Insufficient (&lt;100)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</a:rPr>
                        <a:t>Severe (&lt;20)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</a:rPr>
                        <a:t>Moderate (20-49)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</a:rPr>
                        <a:t>Mild (50-99)</a:t>
                      </a:r>
                      <a:endParaRPr lang="en-GB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245 (28.6)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20 (2.3)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60 (7.0)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165 (19.2)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95 (29.1)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6 (1.8)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24 (7.4)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65 (19.9)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150 (28.2)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14 (2.6)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36 (6.8)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100 (18.8)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104 (31.8)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 (1.2)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28 (8.6)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72 (22.0)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141 (26.6)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16 (3.0)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32 (6.0)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93 (17.5)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80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</a:rPr>
                        <a:t>Adequate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</a:rPr>
                        <a:t> (100-199)</a:t>
                      </a:r>
                      <a:endParaRPr lang="en-GB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351 (40.9)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132 (40.5)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219 (41.2)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131 (40.1)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220 (41.4)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4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</a:rPr>
                        <a:t>Above requirement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</a:rPr>
                        <a:t>(200-299)</a:t>
                      </a:r>
                      <a:endParaRPr lang="en-GB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152 (17.7)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59 (18.1)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93 (17.5)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58 (17.7)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94 (17.7)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80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</a:rPr>
                        <a:t>Excessive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</a:rPr>
                        <a:t>(</a:t>
                      </a:r>
                      <a:r>
                        <a:rPr lang="en-GB" sz="1600" b="0" u="sng" dirty="0">
                          <a:effectLst/>
                        </a:rPr>
                        <a:t>&gt;</a:t>
                      </a:r>
                      <a:r>
                        <a:rPr lang="en-GB" sz="1600" b="0" dirty="0">
                          <a:effectLst/>
                        </a:rPr>
                        <a:t>300)</a:t>
                      </a:r>
                      <a:endParaRPr lang="en-GB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108 (12.6)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40 (12.3)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68 (12.8)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34 (10.4)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74 (13.9)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" name="Picture 1" descr="A screenshot of a document&#10;&#10;Description automatically generated with low confidence">
            <a:extLst>
              <a:ext uri="{FF2B5EF4-FFF2-40B4-BE49-F238E27FC236}">
                <a16:creationId xmlns:a16="http://schemas.microsoft.com/office/drawing/2014/main" id="{C0BE6A84-094A-ED06-8E70-62C22A004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578" y="1305689"/>
            <a:ext cx="3071524" cy="43081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D4E0F7-5872-140E-DA42-78459E8827EB}"/>
              </a:ext>
            </a:extLst>
          </p:cNvPr>
          <p:cNvSpPr txBox="1"/>
          <p:nvPr/>
        </p:nvSpPr>
        <p:spPr>
          <a:xfrm>
            <a:off x="360579" y="4650969"/>
            <a:ext cx="313201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*based on urinary iodine concentrations in mcg/L derived from 24h collections rather than from spot urines </a:t>
            </a:r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6FABB7-329E-D6E4-8F83-2C3EFA5050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945F56-D3D1-EC16-B266-916D40704240}"/>
              </a:ext>
            </a:extLst>
          </p:cNvPr>
          <p:cNvSpPr txBox="1"/>
          <p:nvPr/>
        </p:nvSpPr>
        <p:spPr>
          <a:xfrm>
            <a:off x="7245631" y="5927503"/>
            <a:ext cx="2800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/>
              <a:t>D’Elia</a:t>
            </a:r>
            <a:r>
              <a:rPr lang="en-GB" sz="1200" i="1" dirty="0"/>
              <a:t> L et al. Nutrients 2019; 11: 2896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ECF9DD-C8DB-4E33-1628-0D9E7B90C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6801A1-5C0C-E74E-AC12-F799F7A013F6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604278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06A18-5CCC-7955-31A8-F7AD8DBFC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229" y="274638"/>
            <a:ext cx="10711542" cy="922114"/>
          </a:xfr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GB" sz="28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Correlations between urinary sodium and iodine excretions in Moldova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EF5B96F-A5F0-F23B-554B-14C8BEAAE10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29479" y="1730112"/>
            <a:ext cx="8229600" cy="40073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C6CF94-1F23-21C7-7C95-338D4CF17A8B}"/>
              </a:ext>
            </a:extLst>
          </p:cNvPr>
          <p:cNvSpPr txBox="1"/>
          <p:nvPr/>
        </p:nvSpPr>
        <p:spPr>
          <a:xfrm>
            <a:off x="2423593" y="1366080"/>
            <a:ext cx="984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By sex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C3E6C9-AC44-AADB-8E56-E6948F9C6B61}"/>
              </a:ext>
            </a:extLst>
          </p:cNvPr>
          <p:cNvSpPr txBox="1"/>
          <p:nvPr/>
        </p:nvSpPr>
        <p:spPr>
          <a:xfrm>
            <a:off x="6528048" y="1374991"/>
            <a:ext cx="271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By area of residence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A1AD41-CD36-287F-3BCA-1BA937DDE7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6D48D1-A43B-3EB6-C0D0-1988C1FA6F82}"/>
              </a:ext>
            </a:extLst>
          </p:cNvPr>
          <p:cNvSpPr txBox="1"/>
          <p:nvPr/>
        </p:nvSpPr>
        <p:spPr>
          <a:xfrm>
            <a:off x="7214100" y="5949507"/>
            <a:ext cx="2800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/>
              <a:t>D’Elia</a:t>
            </a:r>
            <a:r>
              <a:rPr lang="en-GB" sz="1200" i="1" dirty="0"/>
              <a:t> L et al. Nutrients 2019; 11: 2896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F9F98E-496D-361A-BF39-22FAAD7F6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6801A1-5C0C-E74E-AC12-F799F7A013F6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538718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8C2E297-FC56-D78E-109A-5F3ABA9420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460" y="1722052"/>
            <a:ext cx="8229600" cy="379544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E11EF10-1BAE-F706-AA0E-24EF35CC7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285" y="274638"/>
            <a:ext cx="10653485" cy="922114"/>
          </a:xfr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GB" sz="28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Correlations between urinary iodine excretion and iodine content of household’s table salt in Moldova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F80D73-161A-C52C-9798-F7AC0215EC8C}"/>
              </a:ext>
            </a:extLst>
          </p:cNvPr>
          <p:cNvSpPr txBox="1"/>
          <p:nvPr/>
        </p:nvSpPr>
        <p:spPr>
          <a:xfrm>
            <a:off x="2423593" y="1366080"/>
            <a:ext cx="984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By sex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7569DA-1C55-E88F-5CF3-936BD095AC6B}"/>
              </a:ext>
            </a:extLst>
          </p:cNvPr>
          <p:cNvSpPr txBox="1"/>
          <p:nvPr/>
        </p:nvSpPr>
        <p:spPr>
          <a:xfrm>
            <a:off x="6528048" y="1374991"/>
            <a:ext cx="271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By area of residence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4252AB8-205C-F1FA-369B-4D5E10332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411A58D-309C-9A3F-74C8-E5692EF31D70}"/>
              </a:ext>
            </a:extLst>
          </p:cNvPr>
          <p:cNvSpPr txBox="1"/>
          <p:nvPr/>
        </p:nvSpPr>
        <p:spPr>
          <a:xfrm>
            <a:off x="7385697" y="5987953"/>
            <a:ext cx="2800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/>
              <a:t>D’Elia</a:t>
            </a:r>
            <a:r>
              <a:rPr lang="en-GB" sz="1200" i="1" dirty="0"/>
              <a:t> L et al. Nutrients 2019; 11: 2896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2C990D-8A6A-6190-DA59-59F6C1150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6801A1-5C0C-E74E-AC12-F799F7A013F6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562995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1A94F-0F46-8444-950D-FB91F5306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569" y="1412775"/>
            <a:ext cx="11241118" cy="4471190"/>
          </a:xfrm>
        </p:spPr>
        <p:txBody>
          <a:bodyPr/>
          <a:lstStyle/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GB" u="sng" dirty="0"/>
              <a:t>Unbiased measurement </a:t>
            </a:r>
            <a:r>
              <a:rPr lang="en-GB" dirty="0"/>
              <a:t>of total iodine consumption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GB" dirty="0"/>
              <a:t>Evidence-based assessment of </a:t>
            </a:r>
            <a:r>
              <a:rPr lang="en-GB" u="sng" dirty="0"/>
              <a:t>iodine intake/status in the general population</a:t>
            </a:r>
            <a:r>
              <a:rPr lang="en-GB" dirty="0"/>
              <a:t>, not just children and pregnant women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GB" dirty="0"/>
              <a:t>Evidence-based assessment of </a:t>
            </a:r>
            <a:r>
              <a:rPr lang="en-GB" u="sng" dirty="0"/>
              <a:t>population coverage </a:t>
            </a:r>
            <a:r>
              <a:rPr lang="en-GB" dirty="0"/>
              <a:t>by direct measurement rather than from average sales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GB" dirty="0"/>
              <a:t>More accurate </a:t>
            </a:r>
            <a:r>
              <a:rPr lang="en-GB" u="sng" dirty="0"/>
              <a:t>tailoring</a:t>
            </a:r>
            <a:r>
              <a:rPr lang="en-GB" dirty="0"/>
              <a:t> of salt iodization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GB" dirty="0"/>
              <a:t>More accurate </a:t>
            </a:r>
            <a:r>
              <a:rPr lang="en-GB" u="sng" dirty="0"/>
              <a:t>information</a:t>
            </a:r>
            <a:r>
              <a:rPr lang="en-GB" dirty="0"/>
              <a:t> for use of iodized food grade salt from food manufacturers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9D8732B-88AA-1C12-02A0-44F21BFFE8F6}"/>
              </a:ext>
            </a:extLst>
          </p:cNvPr>
          <p:cNvSpPr txBox="1">
            <a:spLocks/>
          </p:cNvSpPr>
          <p:nvPr/>
        </p:nvSpPr>
        <p:spPr>
          <a:xfrm>
            <a:off x="566569" y="300485"/>
            <a:ext cx="11058862" cy="111229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6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Added value of 24-h iodine measurements in the general population for harmonization of policies</a:t>
            </a:r>
            <a:endParaRPr lang="en-GB" sz="36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C41D71-81EB-83DD-EC3D-DE133A90D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908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2"/>
          <p:cNvSpPr txBox="1">
            <a:spLocks noChangeArrowheads="1"/>
          </p:cNvSpPr>
          <p:nvPr/>
        </p:nvSpPr>
        <p:spPr bwMode="auto">
          <a:xfrm>
            <a:off x="-1795463" y="77946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20E5B48-CCA6-4E45-BC1D-CE1373381AA9}"/>
              </a:ext>
            </a:extLst>
          </p:cNvPr>
          <p:cNvGrpSpPr/>
          <p:nvPr/>
        </p:nvGrpSpPr>
        <p:grpSpPr>
          <a:xfrm>
            <a:off x="623392" y="0"/>
            <a:ext cx="4752528" cy="5649054"/>
            <a:chOff x="623392" y="0"/>
            <a:chExt cx="4752528" cy="5649054"/>
          </a:xfrm>
        </p:grpSpPr>
        <p:pic>
          <p:nvPicPr>
            <p:cNvPr id="3" name="Picture 2" descr="A picture containing person, white&#10;&#10;Description automatically generated">
              <a:extLst>
                <a:ext uri="{FF2B5EF4-FFF2-40B4-BE49-F238E27FC236}">
                  <a16:creationId xmlns:a16="http://schemas.microsoft.com/office/drawing/2014/main" id="{5275129E-57A1-A143-8C6D-4F7A39AEC0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392" y="0"/>
              <a:ext cx="4752528" cy="4752528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D37A846-1E11-BA46-8D6C-B5C19A006B41}"/>
                </a:ext>
              </a:extLst>
            </p:cNvPr>
            <p:cNvSpPr txBox="1"/>
            <p:nvPr/>
          </p:nvSpPr>
          <p:spPr>
            <a:xfrm>
              <a:off x="1638546" y="4941168"/>
              <a:ext cx="272222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>
                  <a:latin typeface="Arial" panose="020B0604020202020204" pitchFamily="34" charset="0"/>
                  <a:cs typeface="Arial" panose="020B0604020202020204" pitchFamily="34" charset="0"/>
                </a:rPr>
                <a:t>Thank you!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192ED3E-C085-F745-887B-C81B109464AB}"/>
              </a:ext>
            </a:extLst>
          </p:cNvPr>
          <p:cNvGrpSpPr/>
          <p:nvPr/>
        </p:nvGrpSpPr>
        <p:grpSpPr>
          <a:xfrm>
            <a:off x="6096000" y="0"/>
            <a:ext cx="4752528" cy="5649054"/>
            <a:chOff x="6096000" y="0"/>
            <a:chExt cx="4752528" cy="5649054"/>
          </a:xfrm>
        </p:grpSpPr>
        <p:pic>
          <p:nvPicPr>
            <p:cNvPr id="6" name="Picture 5" descr="A picture containing doll, indoor, toy, white&#10;&#10;Description automatically generated">
              <a:extLst>
                <a:ext uri="{FF2B5EF4-FFF2-40B4-BE49-F238E27FC236}">
                  <a16:creationId xmlns:a16="http://schemas.microsoft.com/office/drawing/2014/main" id="{FA355A26-E3D5-1641-BE0A-784333C9B4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0"/>
              <a:ext cx="4752528" cy="4752528"/>
            </a:xfrm>
            <a:prstGeom prst="rect">
              <a:avLst/>
            </a:prstGeom>
          </p:spPr>
        </p:pic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EF8D7665-CC75-E240-A969-8E01C4AE88F2}"/>
                </a:ext>
              </a:extLst>
            </p:cNvPr>
            <p:cNvSpPr txBox="1"/>
            <p:nvPr/>
          </p:nvSpPr>
          <p:spPr>
            <a:xfrm>
              <a:off x="7111154" y="4941168"/>
              <a:ext cx="343555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>
                  <a:latin typeface="Arial" panose="020B0604020202020204" pitchFamily="34" charset="0"/>
                  <a:cs typeface="Arial" panose="020B0604020202020204" pitchFamily="34" charset="0"/>
                </a:rPr>
                <a:t>Any question?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70334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ABE2CB5E-71D2-D59A-B28C-58EF2C1D2E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7E3209F-709F-0BCF-3E43-B239C01FDE89}"/>
              </a:ext>
            </a:extLst>
          </p:cNvPr>
          <p:cNvGrpSpPr/>
          <p:nvPr/>
        </p:nvGrpSpPr>
        <p:grpSpPr>
          <a:xfrm>
            <a:off x="551384" y="1527710"/>
            <a:ext cx="2899177" cy="4092956"/>
            <a:chOff x="1048384" y="1645920"/>
            <a:chExt cx="2899177" cy="4092956"/>
          </a:xfrm>
        </p:grpSpPr>
        <p:pic>
          <p:nvPicPr>
            <p:cNvPr id="1026" name="Picture 2" descr="WHO global report on sodium intake reduction">
              <a:extLst>
                <a:ext uri="{FF2B5EF4-FFF2-40B4-BE49-F238E27FC236}">
                  <a16:creationId xmlns:a16="http://schemas.microsoft.com/office/drawing/2014/main" id="{29F2D818-5C13-96A4-EAEA-55119FCD9A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8384" y="1645920"/>
              <a:ext cx="2899177" cy="40929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A67A256-9FE5-2EE3-3B46-4ED42C08C5F6}"/>
                </a:ext>
              </a:extLst>
            </p:cNvPr>
            <p:cNvSpPr txBox="1"/>
            <p:nvPr/>
          </p:nvSpPr>
          <p:spPr>
            <a:xfrm>
              <a:off x="3194633" y="5327981"/>
              <a:ext cx="4988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bg1"/>
                  </a:solidFill>
                </a:rPr>
                <a:t>2023</a:t>
              </a:r>
            </a:p>
          </p:txBody>
        </p:sp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690B84C3-80D6-8494-E321-5252F2CCEDC6}"/>
              </a:ext>
            </a:extLst>
          </p:cNvPr>
          <p:cNvSpPr txBox="1">
            <a:spLocks noChangeArrowheads="1"/>
          </p:cNvSpPr>
          <p:nvPr/>
        </p:nvSpPr>
        <p:spPr>
          <a:xfrm>
            <a:off x="551384" y="292550"/>
            <a:ext cx="11089232" cy="9063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Global estimates of salt intake</a:t>
            </a:r>
            <a:endParaRPr lang="en-US" sz="3200" b="1" i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9B2A322-B17B-1D10-8E5D-996C6BD5EBB7}"/>
              </a:ext>
            </a:extLst>
          </p:cNvPr>
          <p:cNvGrpSpPr/>
          <p:nvPr/>
        </p:nvGrpSpPr>
        <p:grpSpPr>
          <a:xfrm>
            <a:off x="4010891" y="1527711"/>
            <a:ext cx="7629725" cy="4211166"/>
            <a:chOff x="4010891" y="1527711"/>
            <a:chExt cx="7629725" cy="4211166"/>
          </a:xfrm>
        </p:grpSpPr>
        <p:pic>
          <p:nvPicPr>
            <p:cNvPr id="4" name="Picture 3" descr="A map of the world&#10;&#10;Description automatically generated">
              <a:extLst>
                <a:ext uri="{FF2B5EF4-FFF2-40B4-BE49-F238E27FC236}">
                  <a16:creationId xmlns:a16="http://schemas.microsoft.com/office/drawing/2014/main" id="{8AA73BA2-C8CE-27B1-A8EA-B4FA9B9A09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10891" y="1527711"/>
              <a:ext cx="7629725" cy="4211166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1DD836E-EAB8-FA74-944E-36F0C64E7669}"/>
                </a:ext>
              </a:extLst>
            </p:cNvPr>
            <p:cNvCxnSpPr>
              <a:cxnSpLocks/>
            </p:cNvCxnSpPr>
            <p:nvPr/>
          </p:nvCxnSpPr>
          <p:spPr>
            <a:xfrm>
              <a:off x="5213131" y="4957523"/>
              <a:ext cx="0" cy="45194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F6E87FE-8970-A986-5DF5-0120584E90C2}"/>
                </a:ext>
              </a:extLst>
            </p:cNvPr>
            <p:cNvSpPr txBox="1"/>
            <p:nvPr/>
          </p:nvSpPr>
          <p:spPr>
            <a:xfrm>
              <a:off x="4713635" y="4495858"/>
              <a:ext cx="9989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WHO target</a:t>
              </a:r>
            </a:p>
            <a:p>
              <a:r>
                <a:rPr lang="en-GB" sz="12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&lt;5g per day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9836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AF3EA03-8B23-74AB-CDB8-99A07413410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34531" y="1382760"/>
            <a:ext cx="6083462" cy="410364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733C236-E1E2-0576-4183-CE0B90BC229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816080" y="292551"/>
            <a:ext cx="4824536" cy="547049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282130FD-5D2E-FB17-A6F8-3CBD0CB0F0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51384" y="292550"/>
            <a:ext cx="6066609" cy="906319"/>
          </a:xfr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Salt intake in the WHO European Region</a:t>
            </a:r>
            <a:endParaRPr lang="en-US" sz="3200" b="1" i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ABCB7F33-CFEA-B4BD-E634-10B456D47B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5697" y="5946932"/>
            <a:ext cx="37082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/>
            <a:r>
              <a:rPr lang="en-US" altLang="en-US" sz="1200" i="1" dirty="0" err="1">
                <a:latin typeface="+mn-lt"/>
              </a:rPr>
              <a:t>Kwong</a:t>
            </a:r>
            <a:r>
              <a:rPr lang="en-US" altLang="en-US" sz="1200" i="1" dirty="0">
                <a:latin typeface="+mn-lt"/>
              </a:rPr>
              <a:t> EJL et al. Public Health </a:t>
            </a:r>
            <a:r>
              <a:rPr lang="en-US" altLang="en-US" sz="1200" i="1" dirty="0" err="1">
                <a:latin typeface="+mn-lt"/>
              </a:rPr>
              <a:t>Nutr</a:t>
            </a:r>
            <a:r>
              <a:rPr lang="en-US" altLang="en-US" sz="1200" i="1" dirty="0">
                <a:latin typeface="+mn-lt"/>
              </a:rPr>
              <a:t> 2022; </a:t>
            </a:r>
            <a:r>
              <a:rPr lang="en-GB" sz="1200" dirty="0">
                <a:latin typeface="+mn-lt"/>
              </a:rPr>
              <a:t>Oct 20;1-14. </a:t>
            </a:r>
          </a:p>
          <a:p>
            <a:pPr algn="l"/>
            <a:r>
              <a:rPr lang="en-GB" sz="1200" dirty="0" err="1">
                <a:latin typeface="+mn-lt"/>
              </a:rPr>
              <a:t>doi</a:t>
            </a:r>
            <a:r>
              <a:rPr lang="en-GB" sz="1200" dirty="0">
                <a:latin typeface="+mn-lt"/>
              </a:rPr>
              <a:t>: 10.1017/S136898002200218X.</a:t>
            </a:r>
            <a:r>
              <a:rPr lang="en-US" altLang="en-US" sz="1200" i="1" dirty="0">
                <a:latin typeface="+mn-lt"/>
              </a:rPr>
              <a:t>  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72986326-F7A7-7D7B-DBBF-90E41BB026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0F1A5A-38F4-EF7B-E46D-6D7E388A4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6801A1-5C0C-E74E-AC12-F799F7A013F6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9B151ED-619D-B3FD-9959-14E6E2183410}"/>
              </a:ext>
            </a:extLst>
          </p:cNvPr>
          <p:cNvCxnSpPr>
            <a:cxnSpLocks/>
          </p:cNvCxnSpPr>
          <p:nvPr/>
        </p:nvCxnSpPr>
        <p:spPr>
          <a:xfrm>
            <a:off x="7736681" y="442913"/>
            <a:ext cx="0" cy="1671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E677548-207A-A6F1-2140-B93CE3854FD8}"/>
              </a:ext>
            </a:extLst>
          </p:cNvPr>
          <p:cNvCxnSpPr>
            <a:cxnSpLocks/>
          </p:cNvCxnSpPr>
          <p:nvPr/>
        </p:nvCxnSpPr>
        <p:spPr>
          <a:xfrm>
            <a:off x="7717627" y="2571750"/>
            <a:ext cx="0" cy="857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BA6C6FB-4D7B-6108-14E8-2E757C6E6B9D}"/>
              </a:ext>
            </a:extLst>
          </p:cNvPr>
          <p:cNvCxnSpPr>
            <a:cxnSpLocks/>
          </p:cNvCxnSpPr>
          <p:nvPr/>
        </p:nvCxnSpPr>
        <p:spPr>
          <a:xfrm>
            <a:off x="7717627" y="3857625"/>
            <a:ext cx="4" cy="1559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343854"/>
      </p:ext>
    </p:extLst>
  </p:cSld>
  <p:clrMapOvr>
    <a:masterClrMapping/>
  </p:clrMapOvr>
  <p:transition spd="slow" advClick="0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5353860"/>
              </p:ext>
            </p:extLst>
          </p:nvPr>
        </p:nvGraphicFramePr>
        <p:xfrm>
          <a:off x="2783632" y="921699"/>
          <a:ext cx="8309422" cy="4871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6670543" y="5949507"/>
            <a:ext cx="32863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 i="1" dirty="0">
                <a:latin typeface="Calibri" panose="020F0502020204030204" pitchFamily="34" charset="0"/>
              </a:rPr>
              <a:t>Cappuccio FP et al. Br. Med. J. 2010; 343: 402-405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7035500" y="828338"/>
            <a:ext cx="2280621" cy="4965257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23392" y="2276872"/>
            <a:ext cx="199682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Three-pillar </a:t>
            </a:r>
          </a:p>
          <a:p>
            <a:r>
              <a:rPr lang="en-GB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(pronged) </a:t>
            </a:r>
          </a:p>
          <a:p>
            <a:r>
              <a:rPr lang="en-GB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approach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26C4F63-FD95-5804-5BD6-8266DF0B8DCA}"/>
              </a:ext>
            </a:extLst>
          </p:cNvPr>
          <p:cNvSpPr txBox="1">
            <a:spLocks/>
          </p:cNvSpPr>
          <p:nvPr/>
        </p:nvSpPr>
        <p:spPr>
          <a:xfrm>
            <a:off x="220717" y="168207"/>
            <a:ext cx="11782097" cy="56331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Components of a strategy to reduce population salt intake</a:t>
            </a:r>
            <a:endParaRPr lang="en-GB" sz="32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2EC112-FEA2-2D4C-0AAE-4E30D8123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019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36AC67F-382C-4BB6-AD63-99B75950B751}"/>
              </a:ext>
            </a:extLst>
          </p:cNvPr>
          <p:cNvSpPr txBox="1"/>
          <p:nvPr/>
        </p:nvSpPr>
        <p:spPr>
          <a:xfrm>
            <a:off x="964603" y="1097592"/>
            <a:ext cx="10262794" cy="4662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Bef>
                <a:spcPts val="600"/>
              </a:spcBef>
              <a:buClr>
                <a:srgbClr val="FF0000"/>
              </a:buClr>
              <a:buSzPct val="150000"/>
              <a:buFont typeface="Wingdings" pitchFamily="2" charset="2"/>
              <a:buChar char="ü"/>
            </a:pPr>
            <a:r>
              <a:rPr lang="en-GB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Population salt intake </a:t>
            </a:r>
          </a:p>
          <a:p>
            <a:pPr lvl="0">
              <a:buClr>
                <a:srgbClr val="FF0000"/>
              </a:buClr>
              <a:buSzPct val="150000"/>
            </a:pPr>
            <a:r>
              <a:rPr lang="en-GB" sz="2400" dirty="0">
                <a:solidFill>
                  <a:schemeClr val="tx1"/>
                </a:solidFill>
                <a:latin typeface="Calibri" pitchFamily="34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Calibri" pitchFamily="34" charset="0"/>
              </a:rPr>
              <a:t>Urinary sodium (potassium, creati</a:t>
            </a:r>
            <a:r>
              <a:rPr lang="en-GB" sz="2000" dirty="0">
                <a:latin typeface="Calibri" pitchFamily="34" charset="0"/>
              </a:rPr>
              <a:t>nine, iodine)</a:t>
            </a:r>
            <a:endParaRPr lang="en-GB" sz="2000" dirty="0">
              <a:solidFill>
                <a:schemeClr val="tx1"/>
              </a:solidFill>
              <a:latin typeface="Calibri" pitchFamily="34" charset="0"/>
            </a:endParaRPr>
          </a:p>
          <a:p>
            <a:pPr lvl="0" algn="l"/>
            <a:r>
              <a:rPr lang="en-GB" sz="2000" dirty="0">
                <a:solidFill>
                  <a:schemeClr val="tx1"/>
                </a:solidFill>
                <a:latin typeface="Calibri" pitchFamily="34" charset="0"/>
              </a:rPr>
              <a:t>	Knowledge, attitudes and behaviour (KAB)</a:t>
            </a:r>
            <a:endParaRPr lang="en-GB" sz="2000" b="1" u="sng" dirty="0">
              <a:solidFill>
                <a:schemeClr val="tx1"/>
              </a:solidFill>
              <a:latin typeface="Calibri" pitchFamily="34" charset="0"/>
            </a:endParaRPr>
          </a:p>
          <a:p>
            <a:pPr lvl="0">
              <a:spcBef>
                <a:spcPts val="600"/>
              </a:spcBef>
              <a:buNone/>
            </a:pPr>
            <a:r>
              <a:rPr lang="en-GB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     </a:t>
            </a:r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Reformulation progress </a:t>
            </a:r>
          </a:p>
          <a:p>
            <a:pPr lvl="0">
              <a:spcBef>
                <a:spcPts val="600"/>
              </a:spcBef>
              <a:buNone/>
            </a:pPr>
            <a:r>
              <a:rPr lang="en-GB" sz="2400" b="0" dirty="0">
                <a:solidFill>
                  <a:schemeClr val="tx1"/>
                </a:solidFill>
                <a:latin typeface="Calibri" pitchFamily="34" charset="0"/>
              </a:rPr>
              <a:t>	</a:t>
            </a:r>
            <a:r>
              <a:rPr lang="en-GB" sz="2000" b="0" dirty="0">
                <a:solidFill>
                  <a:schemeClr val="tx1"/>
                </a:solidFill>
                <a:latin typeface="Calibri" pitchFamily="34" charset="0"/>
              </a:rPr>
              <a:t>Salt content of foods (databanks; self-reporting by industry; market surveys; food 	industry engagement)</a:t>
            </a:r>
            <a:endParaRPr lang="en-GB" sz="2000" b="1" u="sng" dirty="0">
              <a:solidFill>
                <a:schemeClr val="tx1"/>
              </a:solidFill>
              <a:latin typeface="Calibri" pitchFamily="34" charset="0"/>
            </a:endParaRPr>
          </a:p>
          <a:p>
            <a:pPr marL="342900" lvl="0" indent="-342900">
              <a:spcBef>
                <a:spcPts val="600"/>
              </a:spcBef>
              <a:buClr>
                <a:srgbClr val="FF0000"/>
              </a:buClr>
              <a:buSzPct val="150000"/>
              <a:buFont typeface="Wingdings" pitchFamily="2" charset="2"/>
              <a:buChar char="ü"/>
            </a:pPr>
            <a:r>
              <a:rPr lang="en-GB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Effectiveness of intervention </a:t>
            </a:r>
          </a:p>
          <a:p>
            <a:pPr lvl="0">
              <a:buClr>
                <a:srgbClr val="FF0000"/>
              </a:buClr>
              <a:buSzPct val="150000"/>
            </a:pPr>
            <a:r>
              <a:rPr lang="en-GB" sz="2400" dirty="0">
                <a:solidFill>
                  <a:schemeClr val="tx1"/>
                </a:solidFill>
                <a:latin typeface="Calibri" pitchFamily="34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Calibri" pitchFamily="34" charset="0"/>
              </a:rPr>
              <a:t>Measuring ….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GB" sz="2000" dirty="0">
                <a:solidFill>
                  <a:schemeClr val="tx1"/>
                </a:solidFill>
                <a:latin typeface="Calibri" pitchFamily="34" charset="0"/>
              </a:rPr>
              <a:t>	Changes in population salt intake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GB" sz="2000" dirty="0">
                <a:solidFill>
                  <a:schemeClr val="tx1"/>
                </a:solidFill>
                <a:latin typeface="Calibri" pitchFamily="34" charset="0"/>
              </a:rPr>
              <a:t>	Knowledge, attitudes and behavioural changes</a:t>
            </a:r>
          </a:p>
          <a:p>
            <a:pPr lvl="0" algn="l">
              <a:spcBef>
                <a:spcPts val="600"/>
              </a:spcBef>
              <a:buNone/>
            </a:pPr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     Effectiveness of communication</a:t>
            </a:r>
          </a:p>
          <a:p>
            <a:pPr lvl="0" algn="l">
              <a:spcBef>
                <a:spcPts val="600"/>
              </a:spcBef>
              <a:buNone/>
            </a:pPr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	</a:t>
            </a:r>
            <a:r>
              <a:rPr lang="en-GB" sz="2000" dirty="0">
                <a:latin typeface="Calibri" pitchFamily="34" charset="0"/>
              </a:rPr>
              <a:t>Impact of awareness campaigns on salt consumption and consumer’s choices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F88505B4-5ECE-C855-E678-D7A0E43FA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9FADC4-3EE0-CAC8-8E82-DF32195BBF11}"/>
              </a:ext>
            </a:extLst>
          </p:cNvPr>
          <p:cNvSpPr txBox="1"/>
          <p:nvPr/>
        </p:nvSpPr>
        <p:spPr>
          <a:xfrm>
            <a:off x="964603" y="262161"/>
            <a:ext cx="10262794" cy="64633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altLang="en-US" sz="36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Monitoring and Surveillance</a:t>
            </a:r>
            <a:endParaRPr lang="en-GB" sz="36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46EC9-3332-344F-85CE-0E30D70CD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BDB6C-8804-6342-8FC6-AEF27E489AB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369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3392" y="301147"/>
            <a:ext cx="10945216" cy="5232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of field workers in survey methodology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BC7EE22-6E91-D480-B20D-9A518D4CE9D5}"/>
              </a:ext>
            </a:extLst>
          </p:cNvPr>
          <p:cNvGrpSpPr/>
          <p:nvPr/>
        </p:nvGrpSpPr>
        <p:grpSpPr>
          <a:xfrm>
            <a:off x="1415480" y="908720"/>
            <a:ext cx="9258298" cy="4869491"/>
            <a:chOff x="323528" y="1258228"/>
            <a:chExt cx="8466210" cy="4293427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/>
          </p:nvGraphicFramePr>
          <p:xfrm>
            <a:off x="323528" y="1732026"/>
            <a:ext cx="2699106" cy="38196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Acrobat Document" r:id="rId3" imgW="5829199" imgH="7543800" progId="AcroExch.Document.DC">
                    <p:embed/>
                  </p:oleObj>
                </mc:Choice>
                <mc:Fallback>
                  <p:oleObj name="Acrobat Document" r:id="rId3" imgW="5829199" imgH="7543800" progId="AcroExch.Document.DC">
                    <p:embed/>
                    <p:pic>
                      <p:nvPicPr>
                        <p:cNvPr id="6" name="Object 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23528" y="1732026"/>
                          <a:ext cx="2699106" cy="3819629"/>
                        </a:xfrm>
                        <a:prstGeom prst="rect">
                          <a:avLst/>
                        </a:prstGeom>
                        <a:ln>
                          <a:solidFill>
                            <a:srgbClr val="00000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7"/>
            <p:cNvGraphicFramePr>
              <a:graphicFrameLocks noChangeAspect="1"/>
            </p:cNvGraphicFramePr>
            <p:nvPr/>
          </p:nvGraphicFramePr>
          <p:xfrm>
            <a:off x="3203848" y="1732025"/>
            <a:ext cx="2699105" cy="38196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Acrobat Document" r:id="rId5" imgW="5667119" imgH="8019810" progId="AcroExch.Document.DC">
                    <p:embed/>
                  </p:oleObj>
                </mc:Choice>
                <mc:Fallback>
                  <p:oleObj name="Acrobat Document" r:id="rId5" imgW="5667119" imgH="8019810" progId="AcroExch.Document.DC">
                    <p:embed/>
                    <p:pic>
                      <p:nvPicPr>
                        <p:cNvPr id="8" name="Object 7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203848" y="1732025"/>
                          <a:ext cx="2699105" cy="3819629"/>
                        </a:xfrm>
                        <a:prstGeom prst="rect">
                          <a:avLst/>
                        </a:prstGeom>
                        <a:ln>
                          <a:solidFill>
                            <a:srgbClr val="00000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" name="Picture 3" descr="Text&#10;&#10;Description automatically generated">
              <a:extLst>
                <a:ext uri="{FF2B5EF4-FFF2-40B4-BE49-F238E27FC236}">
                  <a16:creationId xmlns:a16="http://schemas.microsoft.com/office/drawing/2014/main" id="{C8122AB2-2950-CFA2-3FDB-33E98463BF0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4168" y="1732025"/>
              <a:ext cx="2705570" cy="38196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82D7CEA-85F3-46B9-F35A-FAC68BCA0D01}"/>
                </a:ext>
              </a:extLst>
            </p:cNvPr>
            <p:cNvSpPr txBox="1"/>
            <p:nvPr/>
          </p:nvSpPr>
          <p:spPr>
            <a:xfrm>
              <a:off x="323528" y="1259468"/>
              <a:ext cx="26991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PAHO/WHO 2013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D2D4F32-240C-71F3-911C-475124E84C3E}"/>
                </a:ext>
              </a:extLst>
            </p:cNvPr>
            <p:cNvSpPr txBox="1"/>
            <p:nvPr/>
          </p:nvSpPr>
          <p:spPr>
            <a:xfrm>
              <a:off x="3203848" y="1268760"/>
              <a:ext cx="26991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EMRO WHO 2018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8B8700F-CECF-8022-85C9-DC8A43D1A45A}"/>
                </a:ext>
              </a:extLst>
            </p:cNvPr>
            <p:cNvSpPr txBox="1"/>
            <p:nvPr/>
          </p:nvSpPr>
          <p:spPr>
            <a:xfrm>
              <a:off x="6084168" y="1258228"/>
              <a:ext cx="26991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WHO EUROPE 2021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B11D1473-65E4-670B-D65E-326770CA0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3798592"/>
      </p:ext>
    </p:extLst>
  </p:cSld>
  <p:clrMapOvr>
    <a:masterClrMapping/>
  </p:clrMapOvr>
  <p:transition spd="slow" advClick="0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ADA545F7-B47B-BC71-1ABA-05E7FFFD5791}"/>
              </a:ext>
            </a:extLst>
          </p:cNvPr>
          <p:cNvGrpSpPr/>
          <p:nvPr/>
        </p:nvGrpSpPr>
        <p:grpSpPr>
          <a:xfrm>
            <a:off x="606982" y="573799"/>
            <a:ext cx="10978035" cy="4994790"/>
            <a:chOff x="606982" y="573799"/>
            <a:chExt cx="10978035" cy="499479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8B8700F-CECF-8022-85C9-DC8A43D1A45A}"/>
                </a:ext>
              </a:extLst>
            </p:cNvPr>
            <p:cNvSpPr txBox="1"/>
            <p:nvPr/>
          </p:nvSpPr>
          <p:spPr>
            <a:xfrm>
              <a:off x="4567766" y="573799"/>
              <a:ext cx="32434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WHO EUROPE 2021</a:t>
              </a:r>
            </a:p>
          </p:txBody>
        </p:sp>
        <p:pic>
          <p:nvPicPr>
            <p:cNvPr id="7" name="Picture 6" descr="A picture containing text, screenshot, website, web page&#10;&#10;Description automatically generated">
              <a:extLst>
                <a:ext uri="{FF2B5EF4-FFF2-40B4-BE49-F238E27FC236}">
                  <a16:creationId xmlns:a16="http://schemas.microsoft.com/office/drawing/2014/main" id="{03CF1E86-7C38-9881-291B-5A38576B0B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65" y="1012717"/>
              <a:ext cx="3202952" cy="453928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E420B23-50C1-3C39-6EFB-0B8ECDEA57DC}"/>
                </a:ext>
              </a:extLst>
            </p:cNvPr>
            <p:cNvSpPr txBox="1"/>
            <p:nvPr/>
          </p:nvSpPr>
          <p:spPr>
            <a:xfrm>
              <a:off x="8315829" y="573799"/>
              <a:ext cx="32434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WHO EUROPE 2022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98EC87-66EC-2A47-D67A-5D7C16872870}"/>
                </a:ext>
              </a:extLst>
            </p:cNvPr>
            <p:cNvSpPr txBox="1"/>
            <p:nvPr/>
          </p:nvSpPr>
          <p:spPr>
            <a:xfrm>
              <a:off x="606982" y="573799"/>
              <a:ext cx="32434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WHO EUROPE 2020</a:t>
              </a:r>
            </a:p>
          </p:txBody>
        </p:sp>
        <p:pic>
          <p:nvPicPr>
            <p:cNvPr id="18" name="Picture 17" descr="A close-up of salt&#10;&#10;Description automatically generated with low confidence">
              <a:extLst>
                <a:ext uri="{FF2B5EF4-FFF2-40B4-BE49-F238E27FC236}">
                  <a16:creationId xmlns:a16="http://schemas.microsoft.com/office/drawing/2014/main" id="{1F7DCB9D-BC79-6B16-1D2F-973EB3281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6982" y="1012717"/>
              <a:ext cx="3251188" cy="4555872"/>
            </a:xfrm>
            <a:prstGeom prst="rect">
              <a:avLst/>
            </a:prstGeom>
          </p:spPr>
        </p:pic>
        <p:pic>
          <p:nvPicPr>
            <p:cNvPr id="21" name="Picture 20" descr="A picture containing text, screenshot, font, design&#10;&#10;Description automatically generated">
              <a:extLst>
                <a:ext uri="{FF2B5EF4-FFF2-40B4-BE49-F238E27FC236}">
                  <a16:creationId xmlns:a16="http://schemas.microsoft.com/office/drawing/2014/main" id="{12C80D64-7FD4-E44A-E109-414185BCC6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8851" y="1012717"/>
              <a:ext cx="3254189" cy="4539283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D152CDBF-8874-5248-21FF-86C33E98A0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3878622"/>
      </p:ext>
    </p:extLst>
  </p:cSld>
  <p:clrMapOvr>
    <a:masterClrMapping/>
  </p:clrMapOvr>
  <p:transition spd="slow" advClick="0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1A94F-0F46-8444-950D-FB91F5306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718" y="1226344"/>
            <a:ext cx="11591382" cy="4577556"/>
          </a:xfrm>
        </p:spPr>
        <p:txBody>
          <a:bodyPr/>
          <a:lstStyle/>
          <a:p>
            <a:r>
              <a:rPr lang="en-GB" dirty="0"/>
              <a:t>Approximately 93% of dietary sodium is excreted in urine </a:t>
            </a:r>
          </a:p>
          <a:p>
            <a:r>
              <a:rPr lang="en-GB" dirty="0"/>
              <a:t>Strong support for using 24‐hour urine collections to assess </a:t>
            </a:r>
            <a:r>
              <a:rPr lang="en-GB" u="sng" dirty="0"/>
              <a:t>average</a:t>
            </a:r>
            <a:r>
              <a:rPr lang="en-GB" dirty="0"/>
              <a:t> dietary sodium intake (accounting for the loss of ~7% of dietary sodium) </a:t>
            </a:r>
          </a:p>
          <a:p>
            <a:r>
              <a:rPr lang="en-GB" dirty="0"/>
              <a:t>Note: dietary sodium varies from meal to meal and day to day; therefore, to determine a </a:t>
            </a:r>
            <a:r>
              <a:rPr lang="en-GB" u="sng" dirty="0"/>
              <a:t>person’s usual </a:t>
            </a:r>
            <a:r>
              <a:rPr lang="en-GB" dirty="0"/>
              <a:t>salt intake, multiple 24‐hour urine samples are required </a:t>
            </a:r>
          </a:p>
          <a:p>
            <a:r>
              <a:rPr lang="en-GB" dirty="0"/>
              <a:t>Q: can we use of spot urine collections to estimate sodium intake?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653088-8032-ED45-8CA1-64DB1B1F4E12}"/>
              </a:ext>
            </a:extLst>
          </p:cNvPr>
          <p:cNvSpPr txBox="1"/>
          <p:nvPr/>
        </p:nvSpPr>
        <p:spPr>
          <a:xfrm>
            <a:off x="6746739" y="5949507"/>
            <a:ext cx="33203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/>
              <a:t>Lucko</a:t>
            </a:r>
            <a:r>
              <a:rPr lang="en-US" sz="1200" i="1" dirty="0"/>
              <a:t> AM et al. J </a:t>
            </a:r>
            <a:r>
              <a:rPr lang="en-US" sz="1200" i="1" dirty="0" err="1"/>
              <a:t>Clin</a:t>
            </a:r>
            <a:r>
              <a:rPr lang="en-US" sz="1200" i="1" dirty="0"/>
              <a:t> </a:t>
            </a:r>
            <a:r>
              <a:rPr lang="en-US" sz="1200" i="1" dirty="0" err="1"/>
              <a:t>Hypertens</a:t>
            </a:r>
            <a:r>
              <a:rPr lang="en-US" sz="1200" i="1" dirty="0"/>
              <a:t> </a:t>
            </a:r>
            <a:r>
              <a:rPr lang="en-GB" sz="1200" i="1" dirty="0"/>
              <a:t>2018; 20: 1220–9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9D8732B-88AA-1C12-02A0-44F21BFFE8F6}"/>
              </a:ext>
            </a:extLst>
          </p:cNvPr>
          <p:cNvSpPr txBox="1">
            <a:spLocks/>
          </p:cNvSpPr>
          <p:nvPr/>
        </p:nvSpPr>
        <p:spPr>
          <a:xfrm>
            <a:off x="257718" y="300485"/>
            <a:ext cx="11591382" cy="82425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How to measure salt (sodium) intake </a:t>
            </a:r>
            <a:r>
              <a:rPr lang="en-GB" altLang="en-US" sz="3200" b="1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in populations</a:t>
            </a:r>
            <a:r>
              <a:rPr lang="en-GB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?</a:t>
            </a:r>
            <a:endParaRPr lang="en-GB" sz="32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07D63F-890B-522A-C66F-0389FC454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507"/>
            <a:ext cx="3406130" cy="90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155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900</TotalTime>
  <Words>1759</Words>
  <Application>Microsoft Macintosh PowerPoint</Application>
  <PresentationFormat>Widescreen</PresentationFormat>
  <Paragraphs>302</Paragraphs>
  <Slides>24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Muli</vt:lpstr>
      <vt:lpstr>Telegraf</vt:lpstr>
      <vt:lpstr>Telegraf Bold</vt:lpstr>
      <vt:lpstr>Times New Roman</vt:lpstr>
      <vt:lpstr>Wingdings</vt:lpstr>
      <vt:lpstr>W line</vt:lpstr>
      <vt:lpstr>Acrobat Document</vt:lpstr>
      <vt:lpstr>PowerPoint Presentation</vt:lpstr>
      <vt:lpstr>PowerPoint Presentation</vt:lpstr>
      <vt:lpstr>PowerPoint Presentation</vt:lpstr>
      <vt:lpstr>Salt intake in the WHO European Region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Correlations between urinary sodium and iodine excretions in Moldova</vt:lpstr>
      <vt:lpstr>Correlations between urinary iodine excretion and iodine content of household’s table salt in Moldova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Cappuccio, Francesco</dc:creator>
  <cp:lastModifiedBy>Cappuccio, Francesco</cp:lastModifiedBy>
  <cp:revision>116</cp:revision>
  <cp:lastPrinted>2023-11-07T12:16:59Z</cp:lastPrinted>
  <dcterms:created xsi:type="dcterms:W3CDTF">2023-05-17T06:53:45Z</dcterms:created>
  <dcterms:modified xsi:type="dcterms:W3CDTF">2023-11-13T12:58:36Z</dcterms:modified>
</cp:coreProperties>
</file>