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tiff" ContentType="image/tiff"/>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706" r:id="rId2"/>
    <p:sldMasterId id="2147483717" r:id="rId3"/>
  </p:sldMasterIdLst>
  <p:notesMasterIdLst>
    <p:notesMasterId r:id="rId27"/>
  </p:notesMasterIdLst>
  <p:handoutMasterIdLst>
    <p:handoutMasterId r:id="rId28"/>
  </p:handoutMasterIdLst>
  <p:sldIdLst>
    <p:sldId id="332" r:id="rId4"/>
    <p:sldId id="760" r:id="rId5"/>
    <p:sldId id="537" r:id="rId6"/>
    <p:sldId id="605" r:id="rId7"/>
    <p:sldId id="606" r:id="rId8"/>
    <p:sldId id="713" r:id="rId9"/>
    <p:sldId id="634" r:id="rId10"/>
    <p:sldId id="671" r:id="rId11"/>
    <p:sldId id="625" r:id="rId12"/>
    <p:sldId id="603" r:id="rId13"/>
    <p:sldId id="774" r:id="rId14"/>
    <p:sldId id="616" r:id="rId15"/>
    <p:sldId id="771" r:id="rId16"/>
    <p:sldId id="775" r:id="rId17"/>
    <p:sldId id="768" r:id="rId18"/>
    <p:sldId id="769" r:id="rId19"/>
    <p:sldId id="623" r:id="rId20"/>
    <p:sldId id="558" r:id="rId21"/>
    <p:sldId id="527" r:id="rId22"/>
    <p:sldId id="430" r:id="rId23"/>
    <p:sldId id="626" r:id="rId24"/>
    <p:sldId id="592" r:id="rId25"/>
    <p:sldId id="653" r:id="rId2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3B73BA4-277D-DF49-918B-0733006E8B3B}">
          <p14:sldIdLst>
            <p14:sldId id="332"/>
            <p14:sldId id="760"/>
            <p14:sldId id="537"/>
            <p14:sldId id="605"/>
            <p14:sldId id="606"/>
            <p14:sldId id="713"/>
            <p14:sldId id="634"/>
            <p14:sldId id="671"/>
            <p14:sldId id="625"/>
            <p14:sldId id="603"/>
            <p14:sldId id="774"/>
            <p14:sldId id="616"/>
            <p14:sldId id="771"/>
            <p14:sldId id="775"/>
            <p14:sldId id="768"/>
            <p14:sldId id="769"/>
            <p14:sldId id="623"/>
            <p14:sldId id="558"/>
            <p14:sldId id="527"/>
            <p14:sldId id="430"/>
            <p14:sldId id="626"/>
            <p14:sldId id="592"/>
            <p14:sldId id="65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000000"/>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9246" autoAdjust="0"/>
    <p:restoredTop sz="92401" autoAdjust="0"/>
  </p:normalViewPr>
  <p:slideViewPr>
    <p:cSldViewPr>
      <p:cViewPr varScale="1">
        <p:scale>
          <a:sx n="107" d="100"/>
          <a:sy n="107" d="100"/>
        </p:scale>
        <p:origin x="1356" y="114"/>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290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tockChart>
        <c:ser>
          <c:idx val="0"/>
          <c:order val="0"/>
          <c:tx>
            <c:strRef>
              <c:f>Sheet1!$B$1</c:f>
              <c:strCache>
                <c:ptCount val="1"/>
                <c:pt idx="0">
                  <c:v>Open</c:v>
                </c:pt>
              </c:strCache>
            </c:strRef>
          </c:tx>
          <c:spPr>
            <a:ln w="25400" cap="rnd">
              <a:noFill/>
              <a:round/>
            </a:ln>
            <a:effectLst>
              <a:outerShdw blurRad="40000" dist="23000" dir="5400000" rotWithShape="0">
                <a:srgbClr val="000000">
                  <a:alpha val="35000"/>
                </a:srgbClr>
              </a:outerShdw>
            </a:effectLst>
          </c:spPr>
          <c:marker>
            <c:symbol val="none"/>
          </c:marker>
          <c:cat>
            <c:strRef>
              <c:f>Sheet1!$A$2:$A$6</c:f>
              <c:strCache>
                <c:ptCount val="5"/>
                <c:pt idx="0">
                  <c:v>24h collections</c:v>
                </c:pt>
                <c:pt idx="1">
                  <c:v>Tanaka</c:v>
                </c:pt>
                <c:pt idx="2">
                  <c:v>Kawasaki</c:v>
                </c:pt>
                <c:pt idx="3">
                  <c:v>Intersalt</c:v>
                </c:pt>
                <c:pt idx="4">
                  <c:v>Intersalt with K</c:v>
                </c:pt>
              </c:strCache>
            </c:strRef>
          </c:cat>
          <c:val>
            <c:numRef>
              <c:f>Sheet1!$B$2:$B$6</c:f>
              <c:numCache>
                <c:formatCode>General</c:formatCode>
                <c:ptCount val="5"/>
                <c:pt idx="0">
                  <c:v>-0.31</c:v>
                </c:pt>
                <c:pt idx="1">
                  <c:v>-0.05</c:v>
                </c:pt>
                <c:pt idx="2">
                  <c:v>-7.0000000000000007E-2</c:v>
                </c:pt>
                <c:pt idx="3">
                  <c:v>-0.1</c:v>
                </c:pt>
                <c:pt idx="4">
                  <c:v>-0.15</c:v>
                </c:pt>
              </c:numCache>
            </c:numRef>
          </c:val>
          <c:smooth val="0"/>
          <c:extLst xmlns:c16r2="http://schemas.microsoft.com/office/drawing/2015/06/chart">
            <c:ext xmlns:c16="http://schemas.microsoft.com/office/drawing/2014/chart" uri="{C3380CC4-5D6E-409C-BE32-E72D297353CC}">
              <c16:uniqueId val="{00000000-5B91-A844-ABFD-B46A688FFB01}"/>
            </c:ext>
          </c:extLst>
        </c:ser>
        <c:ser>
          <c:idx val="1"/>
          <c:order val="1"/>
          <c:tx>
            <c:strRef>
              <c:f>Sheet1!$C$1</c:f>
              <c:strCache>
                <c:ptCount val="1"/>
                <c:pt idx="0">
                  <c:v>High</c:v>
                </c:pt>
              </c:strCache>
            </c:strRef>
          </c:tx>
          <c:spPr>
            <a:ln w="25400" cap="rnd">
              <a:noFill/>
              <a:round/>
            </a:ln>
            <a:effectLst>
              <a:outerShdw blurRad="40000" dist="23000" dir="5400000" rotWithShape="0">
                <a:srgbClr val="000000">
                  <a:alpha val="35000"/>
                </a:srgbClr>
              </a:outerShdw>
            </a:effectLst>
          </c:spPr>
          <c:marker>
            <c:symbol val="none"/>
          </c:marker>
          <c:cat>
            <c:strRef>
              <c:f>Sheet1!$A$2:$A$6</c:f>
              <c:strCache>
                <c:ptCount val="5"/>
                <c:pt idx="0">
                  <c:v>24h collections</c:v>
                </c:pt>
                <c:pt idx="1">
                  <c:v>Tanaka</c:v>
                </c:pt>
                <c:pt idx="2">
                  <c:v>Kawasaki</c:v>
                </c:pt>
                <c:pt idx="3">
                  <c:v>Intersalt</c:v>
                </c:pt>
                <c:pt idx="4">
                  <c:v>Intersalt with K</c:v>
                </c:pt>
              </c:strCache>
            </c:strRef>
          </c:cat>
          <c:val>
            <c:numRef>
              <c:f>Sheet1!$C$2:$C$6</c:f>
              <c:numCache>
                <c:formatCode>General</c:formatCode>
                <c:ptCount val="5"/>
                <c:pt idx="0">
                  <c:v>-0.05</c:v>
                </c:pt>
                <c:pt idx="1">
                  <c:v>0.16</c:v>
                </c:pt>
                <c:pt idx="2">
                  <c:v>0.27</c:v>
                </c:pt>
                <c:pt idx="3">
                  <c:v>0.12</c:v>
                </c:pt>
                <c:pt idx="4">
                  <c:v>7.0000000000000007E-2</c:v>
                </c:pt>
              </c:numCache>
            </c:numRef>
          </c:val>
          <c:smooth val="0"/>
          <c:extLst xmlns:c16r2="http://schemas.microsoft.com/office/drawing/2015/06/chart">
            <c:ext xmlns:c16="http://schemas.microsoft.com/office/drawing/2014/chart" uri="{C3380CC4-5D6E-409C-BE32-E72D297353CC}">
              <c16:uniqueId val="{00000001-5B91-A844-ABFD-B46A688FFB01}"/>
            </c:ext>
          </c:extLst>
        </c:ser>
        <c:ser>
          <c:idx val="2"/>
          <c:order val="2"/>
          <c:tx>
            <c:strRef>
              <c:f>Sheet1!$D$1</c:f>
              <c:strCache>
                <c:ptCount val="1"/>
                <c:pt idx="0">
                  <c:v>Low</c:v>
                </c:pt>
              </c:strCache>
            </c:strRef>
          </c:tx>
          <c:spPr>
            <a:ln w="25400" cap="rnd">
              <a:noFill/>
              <a:round/>
            </a:ln>
            <a:effectLst>
              <a:outerShdw blurRad="40000" dist="23000" dir="5400000" rotWithShape="0">
                <a:srgbClr val="000000">
                  <a:alpha val="35000"/>
                </a:srgbClr>
              </a:outerShdw>
            </a:effectLst>
          </c:spPr>
          <c:marker>
            <c:symbol val="none"/>
          </c:marker>
          <c:cat>
            <c:strRef>
              <c:f>Sheet1!$A$2:$A$6</c:f>
              <c:strCache>
                <c:ptCount val="5"/>
                <c:pt idx="0">
                  <c:v>24h collections</c:v>
                </c:pt>
                <c:pt idx="1">
                  <c:v>Tanaka</c:v>
                </c:pt>
                <c:pt idx="2">
                  <c:v>Kawasaki</c:v>
                </c:pt>
                <c:pt idx="3">
                  <c:v>Intersalt</c:v>
                </c:pt>
                <c:pt idx="4">
                  <c:v>Intersalt with K</c:v>
                </c:pt>
              </c:strCache>
            </c:strRef>
          </c:cat>
          <c:val>
            <c:numRef>
              <c:f>Sheet1!$D$2:$D$6</c:f>
              <c:numCache>
                <c:formatCode>General</c:formatCode>
                <c:ptCount val="5"/>
                <c:pt idx="0">
                  <c:v>-0.68</c:v>
                </c:pt>
                <c:pt idx="1">
                  <c:v>-0.26</c:v>
                </c:pt>
                <c:pt idx="2">
                  <c:v>-0.42</c:v>
                </c:pt>
                <c:pt idx="3">
                  <c:v>-0.31</c:v>
                </c:pt>
                <c:pt idx="4">
                  <c:v>-0.37</c:v>
                </c:pt>
              </c:numCache>
            </c:numRef>
          </c:val>
          <c:smooth val="0"/>
          <c:extLst xmlns:c16r2="http://schemas.microsoft.com/office/drawing/2015/06/chart">
            <c:ext xmlns:c16="http://schemas.microsoft.com/office/drawing/2014/chart" uri="{C3380CC4-5D6E-409C-BE32-E72D297353CC}">
              <c16:uniqueId val="{00000002-5B91-A844-ABFD-B46A688FFB01}"/>
            </c:ext>
          </c:extLst>
        </c:ser>
        <c:ser>
          <c:idx val="3"/>
          <c:order val="3"/>
          <c:tx>
            <c:strRef>
              <c:f>Sheet1!$E$1</c:f>
              <c:strCache>
                <c:ptCount val="1"/>
                <c:pt idx="0">
                  <c:v>Close</c:v>
                </c:pt>
              </c:strCache>
            </c:strRef>
          </c:tx>
          <c:spPr>
            <a:ln w="25400" cap="rnd">
              <a:noFill/>
              <a:round/>
            </a:ln>
            <a:effectLst>
              <a:outerShdw blurRad="40000" dist="23000" dir="5400000" rotWithShape="0">
                <a:srgbClr val="000000">
                  <a:alpha val="35000"/>
                </a:srgbClr>
              </a:outerShdw>
            </a:effectLst>
          </c:spPr>
          <c:marker>
            <c:symbol val="none"/>
          </c:marker>
          <c:cat>
            <c:strRef>
              <c:f>Sheet1!$A$2:$A$6</c:f>
              <c:strCache>
                <c:ptCount val="5"/>
                <c:pt idx="0">
                  <c:v>24h collections</c:v>
                </c:pt>
                <c:pt idx="1">
                  <c:v>Tanaka</c:v>
                </c:pt>
                <c:pt idx="2">
                  <c:v>Kawasaki</c:v>
                </c:pt>
                <c:pt idx="3">
                  <c:v>Intersalt</c:v>
                </c:pt>
                <c:pt idx="4">
                  <c:v>Intersalt with K</c:v>
                </c:pt>
              </c:strCache>
            </c:strRef>
          </c:cat>
          <c:val>
            <c:numRef>
              <c:f>Sheet1!$E$2:$E$6</c:f>
              <c:numCache>
                <c:formatCode>General</c:formatCode>
                <c:ptCount val="5"/>
                <c:pt idx="0">
                  <c:v>-0.31</c:v>
                </c:pt>
                <c:pt idx="1">
                  <c:v>-0.05</c:v>
                </c:pt>
                <c:pt idx="2">
                  <c:v>-7.0000000000000007E-2</c:v>
                </c:pt>
                <c:pt idx="3">
                  <c:v>-0.1</c:v>
                </c:pt>
                <c:pt idx="4">
                  <c:v>-0.15</c:v>
                </c:pt>
              </c:numCache>
            </c:numRef>
          </c:val>
          <c:smooth val="0"/>
          <c:extLst xmlns:c16r2="http://schemas.microsoft.com/office/drawing/2015/06/chart">
            <c:ext xmlns:c16="http://schemas.microsoft.com/office/drawing/2014/chart" uri="{C3380CC4-5D6E-409C-BE32-E72D297353CC}">
              <c16:uniqueId val="{00000003-5B91-A844-ABFD-B46A688FFB01}"/>
            </c:ext>
          </c:extLst>
        </c:ser>
        <c:dLbls>
          <c:showLegendKey val="0"/>
          <c:showVal val="0"/>
          <c:showCatName val="0"/>
          <c:showSerName val="0"/>
          <c:showPercent val="0"/>
          <c:showBubbleSize val="0"/>
        </c:dLbls>
        <c:hiLowLines>
          <c:spPr>
            <a:ln w="9525">
              <a:solidFill>
                <a:schemeClr val="dk1">
                  <a:lumMod val="75000"/>
                  <a:lumOff val="25000"/>
                </a:schemeClr>
              </a:solidFill>
            </a:ln>
            <a:effectLst/>
          </c:spPr>
        </c:hiLowLines>
        <c:upDownBars>
          <c:gapWidth val="150"/>
          <c:upBars>
            <c:spPr>
              <a:solidFill>
                <a:schemeClr val="lt1"/>
              </a:solidFill>
              <a:ln w="9525">
                <a:solidFill>
                  <a:schemeClr val="tx1">
                    <a:lumMod val="15000"/>
                    <a:lumOff val="85000"/>
                  </a:schemeClr>
                </a:solidFill>
              </a:ln>
              <a:effectLst/>
            </c:spPr>
          </c:upBars>
          <c:downBars>
            <c:spPr>
              <a:solidFill>
                <a:schemeClr val="dk1">
                  <a:lumMod val="65000"/>
                  <a:lumOff val="35000"/>
                </a:schemeClr>
              </a:solidFill>
              <a:ln w="19050">
                <a:solidFill>
                  <a:srgbClr val="000000"/>
                </a:solidFill>
              </a:ln>
              <a:effectLst/>
            </c:spPr>
          </c:downBars>
        </c:upDownBars>
        <c:axId val="213701696"/>
        <c:axId val="218098912"/>
      </c:stockChart>
      <c:catAx>
        <c:axId val="213701696"/>
        <c:scaling>
          <c:orientation val="minMax"/>
        </c:scaling>
        <c:delete val="1"/>
        <c:axPos val="b"/>
        <c:numFmt formatCode="General" sourceLinked="1"/>
        <c:majorTickMark val="none"/>
        <c:minorTickMark val="none"/>
        <c:tickLblPos val="nextTo"/>
        <c:crossAx val="218098912"/>
        <c:crosses val="autoZero"/>
        <c:auto val="1"/>
        <c:lblAlgn val="ctr"/>
        <c:lblOffset val="100"/>
        <c:noMultiLvlLbl val="0"/>
      </c:catAx>
      <c:valAx>
        <c:axId val="218098912"/>
        <c:scaling>
          <c:orientation val="minMax"/>
          <c:max val="1"/>
          <c:min val="-1"/>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701696"/>
        <c:crosses val="autoZero"/>
        <c:crossBetween val="between"/>
      </c:valAx>
      <c:spPr>
        <a:noFill/>
        <a:ln>
          <a:solidFill>
            <a:srgbClr val="000000"/>
          </a:solid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830052493438293E-2"/>
          <c:y val="9.0351377952755899E-2"/>
          <c:w val="0.89225328083989497"/>
          <c:h val="0.71238730314960597"/>
        </c:manualLayout>
      </c:layout>
      <c:lineChart>
        <c:grouping val="standard"/>
        <c:varyColors val="0"/>
        <c:ser>
          <c:idx val="0"/>
          <c:order val="0"/>
          <c:tx>
            <c:strRef>
              <c:f>Sheet1!$B$1</c:f>
              <c:strCache>
                <c:ptCount val="1"/>
                <c:pt idx="0">
                  <c:v>Salt reduction (g/day)</c:v>
                </c:pt>
              </c:strCache>
            </c:strRef>
          </c:tx>
          <c:spPr>
            <a:ln w="22225" cap="rnd" cmpd="sng" algn="ctr">
              <a:solidFill>
                <a:schemeClr val="accent1"/>
              </a:solidFill>
              <a:round/>
            </a:ln>
            <a:effectLst/>
          </c:spPr>
          <c:marker>
            <c:symbol val="none"/>
          </c:marker>
          <c:dLbls>
            <c:dLbl>
              <c:idx val="0"/>
              <c:layout>
                <c:manualLayout>
                  <c:x val="-2.31677046907856E-2"/>
                  <c:y val="2.2225860241818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4DD3-FF4C-9B00-149799BFA273}"/>
                </c:ext>
                <c:ext xmlns:c15="http://schemas.microsoft.com/office/drawing/2012/chart" uri="{CE6537A1-D6FC-4f65-9D91-7224C49458BB}"/>
              </c:extLst>
            </c:dLbl>
            <c:dLbl>
              <c:idx val="1"/>
              <c:layout>
                <c:manualLayout>
                  <c:x val="-2.4982207398589501E-2"/>
                  <c:y val="-2.6266925740330401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4DD3-FF4C-9B00-149799BFA273}"/>
                </c:ext>
                <c:ext xmlns:c15="http://schemas.microsoft.com/office/drawing/2012/chart" uri="{CE6537A1-D6FC-4f65-9D91-7224C49458BB}"/>
              </c:extLst>
            </c:dLbl>
            <c:dLbl>
              <c:idx val="2"/>
              <c:layout>
                <c:manualLayout>
                  <c:x val="-2.4982207398589602E-2"/>
                  <c:y val="-1.6164261994049401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4DD3-FF4C-9B00-149799BFA273}"/>
                </c:ext>
                <c:ext xmlns:c15="http://schemas.microsoft.com/office/drawing/2012/chart" uri="{CE6537A1-D6FC-4f65-9D91-7224C49458BB}"/>
              </c:extLst>
            </c:dLbl>
            <c:dLbl>
              <c:idx val="3"/>
              <c:layout>
                <c:manualLayout>
                  <c:x val="-1.8765810207030501E-2"/>
                  <c:y val="-2.2225860241818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4DD3-FF4C-9B00-149799BFA273}"/>
                </c:ext>
                <c:ext xmlns:c15="http://schemas.microsoft.com/office/drawing/2012/chart" uri="{CE6537A1-D6FC-4f65-9D91-7224C49458BB}"/>
              </c:extLst>
            </c:dLbl>
            <c:dLbl>
              <c:idx val="4"/>
              <c:layout>
                <c:manualLayout>
                  <c:x val="-2.49822073985894E-2"/>
                  <c:y val="-1.6164261994049502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4DD3-FF4C-9B00-149799BFA273}"/>
                </c:ext>
                <c:ext xmlns:c15="http://schemas.microsoft.com/office/drawing/2012/chart" uri="{CE6537A1-D6FC-4f65-9D91-7224C49458BB}"/>
              </c:extLst>
            </c:dLbl>
            <c:dLbl>
              <c:idx val="5"/>
              <c:layout>
                <c:manualLayout>
                  <c:x val="-2.4982207398589501E-2"/>
                  <c:y val="-2.02053274925619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4DD3-FF4C-9B00-149799BFA273}"/>
                </c:ext>
                <c:ext xmlns:c15="http://schemas.microsoft.com/office/drawing/2012/chart" uri="{CE6537A1-D6FC-4f65-9D91-7224C49458BB}"/>
              </c:extLst>
            </c:dLbl>
            <c:dLbl>
              <c:idx val="6"/>
              <c:layout>
                <c:manualLayout>
                  <c:x val="-2.6536306696479401E-2"/>
                  <c:y val="-2.42463929910742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4DD3-FF4C-9B00-149799BFA273}"/>
                </c:ext>
                <c:ext xmlns:c15="http://schemas.microsoft.com/office/drawing/2012/chart" uri="{CE6537A1-D6FC-4f65-9D91-7224C49458BB}"/>
              </c:extLst>
            </c:dLbl>
            <c:dLbl>
              <c:idx val="7"/>
              <c:layout>
                <c:manualLayout>
                  <c:x val="-2.9694921741922502E-2"/>
                  <c:y val="-2.8287458489586598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4DD3-FF4C-9B00-149799BFA273}"/>
                </c:ext>
                <c:ext xmlns:c15="http://schemas.microsoft.com/office/drawing/2012/chart" uri="{CE6537A1-D6FC-4f65-9D91-7224C49458BB}"/>
              </c:extLst>
            </c:dLbl>
            <c:dLbl>
              <c:idx val="8"/>
              <c:layout>
                <c:manualLayout>
                  <c:x val="-1.9476780043309098E-2"/>
                  <c:y val="-2.42463929910742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4DD3-FF4C-9B00-149799BFA273}"/>
                </c:ex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Ref>
              <c:f>Sheet1!$A$2:$A$10</c:f>
              <c:strCache>
                <c:ptCount val="9"/>
                <c:pt idx="0">
                  <c:v>Worksite interventions</c:v>
                </c:pt>
                <c:pt idx="1">
                  <c:v>Health Education and Media Campaigns</c:v>
                </c:pt>
                <c:pt idx="2">
                  <c:v>Tax and Community-based counselling</c:v>
                </c:pt>
                <c:pt idx="3">
                  <c:v>Nutrition labelling</c:v>
                </c:pt>
                <c:pt idx="4">
                  <c:v>Shoort-term dietary advice</c:v>
                </c:pt>
                <c:pt idx="5">
                  <c:v>School interventions</c:v>
                </c:pt>
                <c:pt idx="6">
                  <c:v>Voluntary reformulation</c:v>
                </c:pt>
                <c:pt idx="7">
                  <c:v>Mandatory refromulation</c:v>
                </c:pt>
                <c:pt idx="8">
                  <c:v>Long-term dietary advice *</c:v>
                </c:pt>
              </c:strCache>
            </c:strRef>
          </c:cat>
          <c:val>
            <c:numRef>
              <c:f>Sheet1!$B$2:$B$10</c:f>
              <c:numCache>
                <c:formatCode>General</c:formatCode>
                <c:ptCount val="9"/>
                <c:pt idx="0">
                  <c:v>-0.5</c:v>
                </c:pt>
                <c:pt idx="1">
                  <c:v>0.1</c:v>
                </c:pt>
                <c:pt idx="2">
                  <c:v>0.3</c:v>
                </c:pt>
                <c:pt idx="3">
                  <c:v>0.4</c:v>
                </c:pt>
                <c:pt idx="4">
                  <c:v>0.6</c:v>
                </c:pt>
                <c:pt idx="5">
                  <c:v>0.7</c:v>
                </c:pt>
                <c:pt idx="6">
                  <c:v>0.8</c:v>
                </c:pt>
                <c:pt idx="7">
                  <c:v>1.45</c:v>
                </c:pt>
                <c:pt idx="8">
                  <c:v>2</c:v>
                </c:pt>
              </c:numCache>
            </c:numRef>
          </c:val>
          <c:smooth val="0"/>
          <c:extLst xmlns:c16r2="http://schemas.microsoft.com/office/drawing/2015/06/chart">
            <c:ext xmlns:c16="http://schemas.microsoft.com/office/drawing/2014/chart" uri="{C3380CC4-5D6E-409C-BE32-E72D297353CC}">
              <c16:uniqueId val="{00000009-4DD3-FF4C-9B00-149799BFA273}"/>
            </c:ext>
          </c:extLst>
        </c:ser>
        <c:dLbls>
          <c:dLblPos val="ctr"/>
          <c:showLegendKey val="0"/>
          <c:showVal val="1"/>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210902016"/>
        <c:axId val="210902408"/>
      </c:lineChart>
      <c:catAx>
        <c:axId val="210902016"/>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800" b="0" i="0" u="none" strike="noStrike" kern="1200" spc="20" baseline="0">
                <a:solidFill>
                  <a:schemeClr val="dk1">
                    <a:lumMod val="65000"/>
                    <a:lumOff val="35000"/>
                  </a:schemeClr>
                </a:solidFill>
                <a:latin typeface="+mn-lt"/>
                <a:ea typeface="+mn-ea"/>
                <a:cs typeface="+mn-cs"/>
              </a:defRPr>
            </a:pPr>
            <a:endParaRPr lang="en-US"/>
          </a:p>
        </c:txPr>
        <c:crossAx val="210902408"/>
        <c:crosses val="autoZero"/>
        <c:auto val="0"/>
        <c:lblAlgn val="ctr"/>
        <c:lblOffset val="100"/>
        <c:noMultiLvlLbl val="0"/>
      </c:catAx>
      <c:valAx>
        <c:axId val="21090240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210902016"/>
        <c:crosses val="autoZero"/>
        <c:crossBetween val="between"/>
      </c:valAx>
      <c:spPr>
        <a:gradFill>
          <a:gsLst>
            <a:gs pos="100000">
              <a:schemeClr val="lt1">
                <a:lumMod val="95000"/>
              </a:schemeClr>
            </a:gs>
            <a:gs pos="0">
              <a:schemeClr val="lt1"/>
            </a:gs>
          </a:gsLst>
          <a:lin ang="5400000" scaled="0"/>
        </a:gradFill>
        <a:ln>
          <a:noFill/>
        </a:ln>
        <a:effectLst/>
      </c:spPr>
    </c:plotArea>
    <c:plotVisOnly val="1"/>
    <c:dispBlanksAs val="zero"/>
    <c:showDLblsOverMax val="0"/>
  </c:chart>
  <c:spPr>
    <a:solidFill>
      <a:schemeClr val="lt1"/>
    </a:solidFill>
    <a:ln>
      <a:noFill/>
    </a:ln>
    <a:effectLst/>
  </c:spPr>
  <c:txPr>
    <a:bodyPr/>
    <a:lstStyle/>
    <a:p>
      <a:pPr>
        <a:defRPr>
          <a:latin typeface="+mn-lt"/>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gif"/><Relationship Id="rId4" Type="http://schemas.openxmlformats.org/officeDocument/2006/relationships/image" Target="../media/image2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EFC0FB-F7B5-4290-9ACE-8F48210E2245}" type="doc">
      <dgm:prSet loTypeId="urn:microsoft.com/office/officeart/2005/8/layout/hList2#4" loCatId="relationship" qsTypeId="urn:microsoft.com/office/officeart/2005/8/quickstyle/simple1" qsCatId="simple" csTypeId="urn:microsoft.com/office/officeart/2005/8/colors/accent1_2" csCatId="accent1" phldr="1"/>
      <dgm:spPr/>
      <dgm:t>
        <a:bodyPr/>
        <a:lstStyle/>
        <a:p>
          <a:endParaRPr lang="en-GB"/>
        </a:p>
      </dgm:t>
    </dgm:pt>
    <dgm:pt modelId="{9EF4CE21-97E1-46C5-861F-442D330252D1}">
      <dgm:prSet phldrT="[Text]"/>
      <dgm:spPr/>
      <dgm:t>
        <a:bodyPr/>
        <a:lstStyle/>
        <a:p>
          <a:r>
            <a:rPr lang="en-GB" b="1" dirty="0">
              <a:solidFill>
                <a:srgbClr val="00B050"/>
              </a:solidFill>
            </a:rPr>
            <a:t>Communication</a:t>
          </a:r>
        </a:p>
      </dgm:t>
    </dgm:pt>
    <dgm:pt modelId="{6393900D-408B-4D63-98C2-9D1EADA11FC5}" type="parTrans" cxnId="{95E33DD7-ABEF-4612-B9CF-6E8845B443EB}">
      <dgm:prSet/>
      <dgm:spPr/>
      <dgm:t>
        <a:bodyPr/>
        <a:lstStyle/>
        <a:p>
          <a:endParaRPr lang="en-GB"/>
        </a:p>
      </dgm:t>
    </dgm:pt>
    <dgm:pt modelId="{1845CCF6-C7BF-4964-8A7A-8BE304E3456D}" type="sibTrans" cxnId="{95E33DD7-ABEF-4612-B9CF-6E8845B443EB}">
      <dgm:prSet/>
      <dgm:spPr/>
      <dgm:t>
        <a:bodyPr/>
        <a:lstStyle/>
        <a:p>
          <a:endParaRPr lang="en-GB"/>
        </a:p>
      </dgm:t>
    </dgm:pt>
    <dgm:pt modelId="{02F90C82-788B-4DCD-B063-D029838B924F}">
      <dgm:prSet phldrT="[Text]"/>
      <dgm:spPr>
        <a:solidFill>
          <a:srgbClr val="33CC33">
            <a:alpha val="20000"/>
          </a:srgbClr>
        </a:solidFill>
      </dgm:spPr>
      <dgm:t>
        <a:bodyPr/>
        <a:lstStyle/>
        <a:p>
          <a:r>
            <a:rPr lang="en-GB" b="1" u="sng" dirty="0">
              <a:solidFill>
                <a:schemeClr val="tx1"/>
              </a:solidFill>
              <a:latin typeface="Calibri" pitchFamily="34" charset="0"/>
            </a:rPr>
            <a:t>Public Awareness Campaigns</a:t>
          </a:r>
        </a:p>
      </dgm:t>
    </dgm:pt>
    <dgm:pt modelId="{98CDDAE8-5780-48C7-B61A-5BF593413F6D}" type="parTrans" cxnId="{A1DABF64-F745-4CD9-96F5-182D9DEC60E4}">
      <dgm:prSet/>
      <dgm:spPr/>
      <dgm:t>
        <a:bodyPr/>
        <a:lstStyle/>
        <a:p>
          <a:endParaRPr lang="en-GB"/>
        </a:p>
      </dgm:t>
    </dgm:pt>
    <dgm:pt modelId="{87F19E05-3B6B-49D9-AD90-BFFDF9417278}" type="sibTrans" cxnId="{A1DABF64-F745-4CD9-96F5-182D9DEC60E4}">
      <dgm:prSet/>
      <dgm:spPr/>
      <dgm:t>
        <a:bodyPr/>
        <a:lstStyle/>
        <a:p>
          <a:endParaRPr lang="en-GB"/>
        </a:p>
      </dgm:t>
    </dgm:pt>
    <dgm:pt modelId="{9D343D37-1696-46DA-AA7C-FF0F1BE8F973}">
      <dgm:prSet phldrT="[Text]"/>
      <dgm:spPr>
        <a:solidFill>
          <a:srgbClr val="33CC33">
            <a:alpha val="20000"/>
          </a:srgbClr>
        </a:solidFill>
      </dgm:spPr>
      <dgm:t>
        <a:bodyPr/>
        <a:lstStyle/>
        <a:p>
          <a:r>
            <a:rPr lang="en-GB" dirty="0">
              <a:solidFill>
                <a:schemeClr val="tx1"/>
              </a:solidFill>
              <a:latin typeface="Calibri" pitchFamily="34" charset="0"/>
            </a:rPr>
            <a:t>Food industry</a:t>
          </a:r>
        </a:p>
      </dgm:t>
    </dgm:pt>
    <dgm:pt modelId="{CDB093F1-E794-492B-B034-9827E6825CBE}" type="parTrans" cxnId="{D7854F3B-B111-4E21-954D-49A4D6592890}">
      <dgm:prSet/>
      <dgm:spPr/>
      <dgm:t>
        <a:bodyPr/>
        <a:lstStyle/>
        <a:p>
          <a:endParaRPr lang="en-GB"/>
        </a:p>
      </dgm:t>
    </dgm:pt>
    <dgm:pt modelId="{4AF27329-7D4E-4A78-BD22-D237B35FC8B8}" type="sibTrans" cxnId="{D7854F3B-B111-4E21-954D-49A4D6592890}">
      <dgm:prSet/>
      <dgm:spPr/>
      <dgm:t>
        <a:bodyPr/>
        <a:lstStyle/>
        <a:p>
          <a:endParaRPr lang="en-GB"/>
        </a:p>
      </dgm:t>
    </dgm:pt>
    <dgm:pt modelId="{F9EEC365-8609-4B4C-B187-38006F95FDDE}">
      <dgm:prSet phldrT="[Text]"/>
      <dgm:spPr/>
      <dgm:t>
        <a:bodyPr/>
        <a:lstStyle/>
        <a:p>
          <a:r>
            <a:rPr lang="en-GB" b="1" dirty="0">
              <a:solidFill>
                <a:schemeClr val="accent2"/>
              </a:solidFill>
            </a:rPr>
            <a:t>Reformulation</a:t>
          </a:r>
        </a:p>
      </dgm:t>
    </dgm:pt>
    <dgm:pt modelId="{F1B5C5B7-9FE4-4072-9BE4-CDF6326AFEBC}" type="parTrans" cxnId="{A2E633C2-7FF6-4835-A2BF-6C2DF03CE852}">
      <dgm:prSet/>
      <dgm:spPr/>
      <dgm:t>
        <a:bodyPr/>
        <a:lstStyle/>
        <a:p>
          <a:endParaRPr lang="en-GB"/>
        </a:p>
      </dgm:t>
    </dgm:pt>
    <dgm:pt modelId="{2C1EF18F-2467-4CAC-A17D-25DB2FEFEA17}" type="sibTrans" cxnId="{A2E633C2-7FF6-4835-A2BF-6C2DF03CE852}">
      <dgm:prSet/>
      <dgm:spPr/>
      <dgm:t>
        <a:bodyPr/>
        <a:lstStyle/>
        <a:p>
          <a:endParaRPr lang="en-GB"/>
        </a:p>
      </dgm:t>
    </dgm:pt>
    <dgm:pt modelId="{EF5A6FC6-A559-49E5-8DD1-5E6715E7E466}">
      <dgm:prSet phldrT="[Text]"/>
      <dgm:spPr>
        <a:solidFill>
          <a:srgbClr val="0000CC">
            <a:alpha val="20000"/>
          </a:srgbClr>
        </a:solidFill>
      </dgm:spPr>
      <dgm:t>
        <a:bodyPr/>
        <a:lstStyle/>
        <a:p>
          <a:r>
            <a:rPr lang="en-GB" b="1" u="sng" dirty="0">
              <a:solidFill>
                <a:schemeClr val="tx1"/>
              </a:solidFill>
              <a:latin typeface="Calibri" pitchFamily="34" charset="0"/>
            </a:rPr>
            <a:t>Setting Targets</a:t>
          </a:r>
        </a:p>
      </dgm:t>
    </dgm:pt>
    <dgm:pt modelId="{1AC5F1EA-A582-4A35-9A6F-EE8362DA1D11}" type="parTrans" cxnId="{25E0FCA6-15A9-49BD-B1AE-758C0C2DCA48}">
      <dgm:prSet/>
      <dgm:spPr/>
      <dgm:t>
        <a:bodyPr/>
        <a:lstStyle/>
        <a:p>
          <a:endParaRPr lang="en-GB"/>
        </a:p>
      </dgm:t>
    </dgm:pt>
    <dgm:pt modelId="{26C035D1-EE50-432A-97A5-37C011AE73DD}" type="sibTrans" cxnId="{25E0FCA6-15A9-49BD-B1AE-758C0C2DCA48}">
      <dgm:prSet/>
      <dgm:spPr/>
      <dgm:t>
        <a:bodyPr/>
        <a:lstStyle/>
        <a:p>
          <a:endParaRPr lang="en-GB"/>
        </a:p>
      </dgm:t>
    </dgm:pt>
    <dgm:pt modelId="{33DDC02E-C2BD-4421-AF35-EE9D69E6F845}">
      <dgm:prSet phldrT="[Text]"/>
      <dgm:spPr>
        <a:solidFill>
          <a:srgbClr val="0000CC">
            <a:alpha val="20000"/>
          </a:srgbClr>
        </a:solidFill>
      </dgm:spPr>
      <dgm:t>
        <a:bodyPr/>
        <a:lstStyle/>
        <a:p>
          <a:r>
            <a:rPr lang="en-GB" b="1" u="sng" dirty="0">
              <a:solidFill>
                <a:schemeClr val="tx1"/>
              </a:solidFill>
              <a:latin typeface="Calibri" pitchFamily="34" charset="0"/>
            </a:rPr>
            <a:t>Industry Engagement</a:t>
          </a:r>
        </a:p>
      </dgm:t>
    </dgm:pt>
    <dgm:pt modelId="{63DCC04F-7F03-47A3-9995-8BE39ABC3F72}" type="parTrans" cxnId="{DDF76E2D-2314-4797-BAFC-47A00126AAB5}">
      <dgm:prSet/>
      <dgm:spPr/>
      <dgm:t>
        <a:bodyPr/>
        <a:lstStyle/>
        <a:p>
          <a:endParaRPr lang="en-GB"/>
        </a:p>
      </dgm:t>
    </dgm:pt>
    <dgm:pt modelId="{2DD59C2E-E8F5-4820-A8B0-C4140A067A97}" type="sibTrans" cxnId="{DDF76E2D-2314-4797-BAFC-47A00126AAB5}">
      <dgm:prSet/>
      <dgm:spPr/>
      <dgm:t>
        <a:bodyPr/>
        <a:lstStyle/>
        <a:p>
          <a:endParaRPr lang="en-GB"/>
        </a:p>
      </dgm:t>
    </dgm:pt>
    <dgm:pt modelId="{B214B5B7-A468-47B8-BAA7-4B3CBAB783D6}">
      <dgm:prSet phldrT="[Text]"/>
      <dgm:spPr/>
      <dgm:t>
        <a:bodyPr/>
        <a:lstStyle/>
        <a:p>
          <a:r>
            <a:rPr lang="en-GB" b="1" dirty="0">
              <a:solidFill>
                <a:srgbClr val="FF0000"/>
              </a:solidFill>
            </a:rPr>
            <a:t>Monitoring</a:t>
          </a:r>
        </a:p>
      </dgm:t>
    </dgm:pt>
    <dgm:pt modelId="{676C8BE6-D617-475E-9C8A-0AACB74E6DB9}" type="parTrans" cxnId="{86F3259C-BAE6-42E0-8E13-68D7B9A07D2B}">
      <dgm:prSet/>
      <dgm:spPr/>
      <dgm:t>
        <a:bodyPr/>
        <a:lstStyle/>
        <a:p>
          <a:endParaRPr lang="en-GB"/>
        </a:p>
      </dgm:t>
    </dgm:pt>
    <dgm:pt modelId="{E488C2C2-F13E-46E0-84F8-316D7C21E157}" type="sibTrans" cxnId="{86F3259C-BAE6-42E0-8E13-68D7B9A07D2B}">
      <dgm:prSet/>
      <dgm:spPr/>
      <dgm:t>
        <a:bodyPr/>
        <a:lstStyle/>
        <a:p>
          <a:endParaRPr lang="en-GB"/>
        </a:p>
      </dgm:t>
    </dgm:pt>
    <dgm:pt modelId="{F0103A22-092C-4B0E-9B12-A57F71E985F5}">
      <dgm:prSet phldrT="[Text]"/>
      <dgm:spPr>
        <a:solidFill>
          <a:srgbClr val="FF0000">
            <a:alpha val="20000"/>
          </a:srgbClr>
        </a:solidFill>
      </dgm:spPr>
      <dgm:t>
        <a:bodyPr/>
        <a:lstStyle/>
        <a:p>
          <a:r>
            <a:rPr lang="en-GB" b="1" u="sng" dirty="0">
              <a:solidFill>
                <a:schemeClr val="tx1"/>
              </a:solidFill>
              <a:latin typeface="Calibri" pitchFamily="34" charset="0"/>
            </a:rPr>
            <a:t>Population salt intake</a:t>
          </a:r>
        </a:p>
      </dgm:t>
    </dgm:pt>
    <dgm:pt modelId="{D85072C4-B19D-44B9-80A8-0D7CD2EA21F8}" type="parTrans" cxnId="{92B885C6-386D-4695-8C6B-3A17181B9220}">
      <dgm:prSet/>
      <dgm:spPr/>
      <dgm:t>
        <a:bodyPr/>
        <a:lstStyle/>
        <a:p>
          <a:endParaRPr lang="en-GB"/>
        </a:p>
      </dgm:t>
    </dgm:pt>
    <dgm:pt modelId="{783291D1-CC02-4EB7-9B6B-B3D2AA97E020}" type="sibTrans" cxnId="{92B885C6-386D-4695-8C6B-3A17181B9220}">
      <dgm:prSet/>
      <dgm:spPr/>
      <dgm:t>
        <a:bodyPr/>
        <a:lstStyle/>
        <a:p>
          <a:endParaRPr lang="en-GB"/>
        </a:p>
      </dgm:t>
    </dgm:pt>
    <dgm:pt modelId="{3A4D5821-96DC-4904-A15A-68D823E01FC7}">
      <dgm:prSet phldrT="[Text]"/>
      <dgm:spPr>
        <a:solidFill>
          <a:srgbClr val="FF0000">
            <a:alpha val="20000"/>
          </a:srgbClr>
        </a:solidFill>
      </dgm:spPr>
      <dgm:t>
        <a:bodyPr/>
        <a:lstStyle/>
        <a:p>
          <a:r>
            <a:rPr lang="en-GB" b="1" dirty="0">
              <a:solidFill>
                <a:schemeClr val="tx1"/>
              </a:solidFill>
              <a:latin typeface="Calibri" pitchFamily="34" charset="0"/>
            </a:rPr>
            <a:t>Reformulation progress</a:t>
          </a:r>
        </a:p>
      </dgm:t>
    </dgm:pt>
    <dgm:pt modelId="{237D0CD3-A2CE-4753-85E6-1EB7B8D580C5}" type="parTrans" cxnId="{094C9533-AF6E-46DF-866E-365F6FA0736E}">
      <dgm:prSet/>
      <dgm:spPr/>
      <dgm:t>
        <a:bodyPr/>
        <a:lstStyle/>
        <a:p>
          <a:endParaRPr lang="en-GB"/>
        </a:p>
      </dgm:t>
    </dgm:pt>
    <dgm:pt modelId="{704013E5-5796-47E7-80CC-0A84559AEB91}" type="sibTrans" cxnId="{094C9533-AF6E-46DF-866E-365F6FA0736E}">
      <dgm:prSet/>
      <dgm:spPr/>
      <dgm:t>
        <a:bodyPr/>
        <a:lstStyle/>
        <a:p>
          <a:endParaRPr lang="en-GB"/>
        </a:p>
      </dgm:t>
    </dgm:pt>
    <dgm:pt modelId="{C3E96AC5-96E4-47BB-8914-EE8AC38767D8}">
      <dgm:prSet phldrT="[Text]"/>
      <dgm:spPr>
        <a:solidFill>
          <a:srgbClr val="33CC33">
            <a:alpha val="20000"/>
          </a:srgbClr>
        </a:solidFill>
      </dgm:spPr>
      <dgm:t>
        <a:bodyPr/>
        <a:lstStyle/>
        <a:p>
          <a:endParaRPr lang="en-GB" dirty="0">
            <a:solidFill>
              <a:schemeClr val="tx1"/>
            </a:solidFill>
          </a:endParaRPr>
        </a:p>
      </dgm:t>
    </dgm:pt>
    <dgm:pt modelId="{543BB1F5-4E4E-4F40-87AC-BBF6E4E07CAB}" type="parTrans" cxnId="{2949D0C9-5241-445E-AEC2-9045D72EDF63}">
      <dgm:prSet/>
      <dgm:spPr/>
      <dgm:t>
        <a:bodyPr/>
        <a:lstStyle/>
        <a:p>
          <a:endParaRPr lang="en-GB"/>
        </a:p>
      </dgm:t>
    </dgm:pt>
    <dgm:pt modelId="{9BE746D2-39B3-46D5-B38A-A1F284A5D272}" type="sibTrans" cxnId="{2949D0C9-5241-445E-AEC2-9045D72EDF63}">
      <dgm:prSet/>
      <dgm:spPr/>
      <dgm:t>
        <a:bodyPr/>
        <a:lstStyle/>
        <a:p>
          <a:endParaRPr lang="en-GB"/>
        </a:p>
      </dgm:t>
    </dgm:pt>
    <dgm:pt modelId="{AC80669F-CCB5-4F7F-8D08-723DC768447F}">
      <dgm:prSet phldrT="[Text]"/>
      <dgm:spPr>
        <a:solidFill>
          <a:srgbClr val="33CC33">
            <a:alpha val="20000"/>
          </a:srgbClr>
        </a:solidFill>
      </dgm:spPr>
      <dgm:t>
        <a:bodyPr/>
        <a:lstStyle/>
        <a:p>
          <a:r>
            <a:rPr lang="en-GB" dirty="0">
              <a:solidFill>
                <a:schemeClr val="tx1"/>
              </a:solidFill>
              <a:latin typeface="Calibri" pitchFamily="34" charset="0"/>
            </a:rPr>
            <a:t>Decision makers</a:t>
          </a:r>
        </a:p>
      </dgm:t>
    </dgm:pt>
    <dgm:pt modelId="{488F376B-A54F-42F0-B592-53BF930DFCA3}" type="parTrans" cxnId="{DD384517-4EC4-486F-8E57-BEE3B88B99BE}">
      <dgm:prSet/>
      <dgm:spPr/>
      <dgm:t>
        <a:bodyPr/>
        <a:lstStyle/>
        <a:p>
          <a:endParaRPr lang="en-GB"/>
        </a:p>
      </dgm:t>
    </dgm:pt>
    <dgm:pt modelId="{6A541F5B-0C59-4570-B381-BB96E91BF87B}" type="sibTrans" cxnId="{DD384517-4EC4-486F-8E57-BEE3B88B99BE}">
      <dgm:prSet/>
      <dgm:spPr/>
      <dgm:t>
        <a:bodyPr/>
        <a:lstStyle/>
        <a:p>
          <a:endParaRPr lang="en-GB"/>
        </a:p>
      </dgm:t>
    </dgm:pt>
    <dgm:pt modelId="{18D083F0-4392-44CB-B9A9-21FD13C635C9}">
      <dgm:prSet phldrT="[Text]"/>
      <dgm:spPr>
        <a:solidFill>
          <a:srgbClr val="33CC33">
            <a:alpha val="20000"/>
          </a:srgbClr>
        </a:solidFill>
      </dgm:spPr>
      <dgm:t>
        <a:bodyPr/>
        <a:lstStyle/>
        <a:p>
          <a:r>
            <a:rPr lang="en-GB" dirty="0">
              <a:solidFill>
                <a:schemeClr val="tx1"/>
              </a:solidFill>
              <a:latin typeface="Calibri" pitchFamily="34" charset="0"/>
            </a:rPr>
            <a:t>Media</a:t>
          </a:r>
        </a:p>
      </dgm:t>
    </dgm:pt>
    <dgm:pt modelId="{2EFDC7CF-1AA8-42F3-A2CF-6E766DB153BD}" type="parTrans" cxnId="{5569ED1E-957A-4A1F-B604-158690FBD2D0}">
      <dgm:prSet/>
      <dgm:spPr/>
      <dgm:t>
        <a:bodyPr/>
        <a:lstStyle/>
        <a:p>
          <a:endParaRPr lang="en-GB"/>
        </a:p>
      </dgm:t>
    </dgm:pt>
    <dgm:pt modelId="{E34C449B-6613-41B3-AD60-A570490EA348}" type="sibTrans" cxnId="{5569ED1E-957A-4A1F-B604-158690FBD2D0}">
      <dgm:prSet/>
      <dgm:spPr/>
      <dgm:t>
        <a:bodyPr/>
        <a:lstStyle/>
        <a:p>
          <a:endParaRPr lang="en-GB"/>
        </a:p>
      </dgm:t>
    </dgm:pt>
    <dgm:pt modelId="{93D313A5-C934-469F-8D7E-F578EDF536D6}">
      <dgm:prSet phldrT="[Text]"/>
      <dgm:spPr>
        <a:solidFill>
          <a:srgbClr val="33CC33">
            <a:alpha val="20000"/>
          </a:srgbClr>
        </a:solidFill>
      </dgm:spPr>
      <dgm:t>
        <a:bodyPr/>
        <a:lstStyle/>
        <a:p>
          <a:r>
            <a:rPr lang="en-GB" dirty="0">
              <a:solidFill>
                <a:schemeClr val="tx1"/>
              </a:solidFill>
              <a:latin typeface="Calibri" pitchFamily="34" charset="0"/>
            </a:rPr>
            <a:t>Health Professionals</a:t>
          </a:r>
        </a:p>
      </dgm:t>
    </dgm:pt>
    <dgm:pt modelId="{74635CC0-F32E-400E-8894-5F2758F415BA}" type="parTrans" cxnId="{7BB144E2-F997-414B-A257-B412B7123B51}">
      <dgm:prSet/>
      <dgm:spPr/>
      <dgm:t>
        <a:bodyPr/>
        <a:lstStyle/>
        <a:p>
          <a:endParaRPr lang="en-GB"/>
        </a:p>
      </dgm:t>
    </dgm:pt>
    <dgm:pt modelId="{D2E2E5ED-9C24-4234-B06A-86B6CEACBAB9}" type="sibTrans" cxnId="{7BB144E2-F997-414B-A257-B412B7123B51}">
      <dgm:prSet/>
      <dgm:spPr/>
      <dgm:t>
        <a:bodyPr/>
        <a:lstStyle/>
        <a:p>
          <a:endParaRPr lang="en-GB"/>
        </a:p>
      </dgm:t>
    </dgm:pt>
    <dgm:pt modelId="{35721D27-0588-4568-A92B-7ECCBBDF1554}">
      <dgm:prSet phldrT="[Text]"/>
      <dgm:spPr>
        <a:solidFill>
          <a:srgbClr val="0000CC">
            <a:alpha val="20000"/>
          </a:srgbClr>
        </a:solidFill>
      </dgm:spPr>
      <dgm:t>
        <a:bodyPr/>
        <a:lstStyle/>
        <a:p>
          <a:r>
            <a:rPr lang="en-GB" dirty="0">
              <a:solidFill>
                <a:schemeClr val="tx1"/>
              </a:solidFill>
              <a:latin typeface="Calibri" pitchFamily="34" charset="0"/>
            </a:rPr>
            <a:t>Motivation</a:t>
          </a:r>
        </a:p>
      </dgm:t>
    </dgm:pt>
    <dgm:pt modelId="{C90DE39E-8959-45B0-BC51-E3EB9B45AC9E}" type="parTrans" cxnId="{ABE3EB19-2806-4FDC-9D99-F8C13671B561}">
      <dgm:prSet/>
      <dgm:spPr/>
      <dgm:t>
        <a:bodyPr/>
        <a:lstStyle/>
        <a:p>
          <a:endParaRPr lang="en-GB"/>
        </a:p>
      </dgm:t>
    </dgm:pt>
    <dgm:pt modelId="{6D6A8A6F-8AE1-4315-B899-DDC927966A12}" type="sibTrans" cxnId="{ABE3EB19-2806-4FDC-9D99-F8C13671B561}">
      <dgm:prSet/>
      <dgm:spPr/>
      <dgm:t>
        <a:bodyPr/>
        <a:lstStyle/>
        <a:p>
          <a:endParaRPr lang="en-GB"/>
        </a:p>
      </dgm:t>
    </dgm:pt>
    <dgm:pt modelId="{C9094CC6-DD5B-40F4-8FE8-C9426EC1195D}">
      <dgm:prSet phldrT="[Text]"/>
      <dgm:spPr>
        <a:solidFill>
          <a:srgbClr val="0000CC">
            <a:alpha val="20000"/>
          </a:srgbClr>
        </a:solidFill>
      </dgm:spPr>
      <dgm:t>
        <a:bodyPr/>
        <a:lstStyle/>
        <a:p>
          <a:r>
            <a:rPr lang="en-GB" dirty="0">
              <a:solidFill>
                <a:schemeClr val="tx1"/>
              </a:solidFill>
              <a:latin typeface="Calibri" pitchFamily="34" charset="0"/>
            </a:rPr>
            <a:t>Costs &amp; Benefits</a:t>
          </a:r>
        </a:p>
      </dgm:t>
    </dgm:pt>
    <dgm:pt modelId="{DA22A356-2E03-4C60-9C99-554584EC4C19}" type="parTrans" cxnId="{F7EAA85B-FFA3-484E-AC07-9F52B2CA686E}">
      <dgm:prSet/>
      <dgm:spPr/>
      <dgm:t>
        <a:bodyPr/>
        <a:lstStyle/>
        <a:p>
          <a:endParaRPr lang="en-GB"/>
        </a:p>
      </dgm:t>
    </dgm:pt>
    <dgm:pt modelId="{44B72027-EC1A-4689-AC95-B80FED70BDDA}" type="sibTrans" cxnId="{F7EAA85B-FFA3-484E-AC07-9F52B2CA686E}">
      <dgm:prSet/>
      <dgm:spPr/>
      <dgm:t>
        <a:bodyPr/>
        <a:lstStyle/>
        <a:p>
          <a:endParaRPr lang="en-GB"/>
        </a:p>
      </dgm:t>
    </dgm:pt>
    <dgm:pt modelId="{639915F5-887B-410D-B489-30126D5C5954}">
      <dgm:prSet phldrT="[Text]"/>
      <dgm:spPr>
        <a:solidFill>
          <a:srgbClr val="0000CC">
            <a:alpha val="20000"/>
          </a:srgbClr>
        </a:solidFill>
      </dgm:spPr>
      <dgm:t>
        <a:bodyPr/>
        <a:lstStyle/>
        <a:p>
          <a:r>
            <a:rPr lang="en-GB" dirty="0">
              <a:solidFill>
                <a:schemeClr val="tx1"/>
              </a:solidFill>
              <a:latin typeface="Calibri" pitchFamily="34" charset="0"/>
            </a:rPr>
            <a:t>Consumer awareness</a:t>
          </a:r>
        </a:p>
      </dgm:t>
    </dgm:pt>
    <dgm:pt modelId="{14E72E7B-667A-4008-9A4E-31A3704AB15D}" type="parTrans" cxnId="{7EE6F74C-DACC-435C-82DC-DE6FB7BD691D}">
      <dgm:prSet/>
      <dgm:spPr/>
      <dgm:t>
        <a:bodyPr/>
        <a:lstStyle/>
        <a:p>
          <a:endParaRPr lang="en-GB"/>
        </a:p>
      </dgm:t>
    </dgm:pt>
    <dgm:pt modelId="{6460286D-42EC-40CC-BC26-DBDE7F9B9D18}" type="sibTrans" cxnId="{7EE6F74C-DACC-435C-82DC-DE6FB7BD691D}">
      <dgm:prSet/>
      <dgm:spPr/>
      <dgm:t>
        <a:bodyPr/>
        <a:lstStyle/>
        <a:p>
          <a:endParaRPr lang="en-GB"/>
        </a:p>
      </dgm:t>
    </dgm:pt>
    <dgm:pt modelId="{AF105760-9DC4-4E1D-9193-1C8BC679D35A}">
      <dgm:prSet phldrT="[Text]"/>
      <dgm:spPr>
        <a:solidFill>
          <a:srgbClr val="0000CC">
            <a:alpha val="20000"/>
          </a:srgbClr>
        </a:solidFill>
      </dgm:spPr>
      <dgm:t>
        <a:bodyPr/>
        <a:lstStyle/>
        <a:p>
          <a:r>
            <a:rPr lang="en-GB" dirty="0">
              <a:solidFill>
                <a:schemeClr val="tx1"/>
              </a:solidFill>
              <a:latin typeface="Calibri" pitchFamily="34" charset="0"/>
            </a:rPr>
            <a:t>Wider support</a:t>
          </a:r>
        </a:p>
      </dgm:t>
    </dgm:pt>
    <dgm:pt modelId="{4DFEDAAE-9A02-41D6-A790-3F735CB24E6A}" type="parTrans" cxnId="{ECD83351-8A43-4B30-B27D-D2093E733B19}">
      <dgm:prSet/>
      <dgm:spPr/>
      <dgm:t>
        <a:bodyPr/>
        <a:lstStyle/>
        <a:p>
          <a:endParaRPr lang="en-GB"/>
        </a:p>
      </dgm:t>
    </dgm:pt>
    <dgm:pt modelId="{4A4E284F-5ADF-4C2D-904B-244FD496DCFA}" type="sibTrans" cxnId="{ECD83351-8A43-4B30-B27D-D2093E733B19}">
      <dgm:prSet/>
      <dgm:spPr/>
      <dgm:t>
        <a:bodyPr/>
        <a:lstStyle/>
        <a:p>
          <a:endParaRPr lang="en-GB"/>
        </a:p>
      </dgm:t>
    </dgm:pt>
    <dgm:pt modelId="{6DC76CCE-D1D9-427A-98E3-5AE81467257C}">
      <dgm:prSet phldrT="[Text]"/>
      <dgm:spPr>
        <a:solidFill>
          <a:srgbClr val="0000CC">
            <a:alpha val="20000"/>
          </a:srgbClr>
        </a:solidFill>
      </dgm:spPr>
      <dgm:t>
        <a:bodyPr/>
        <a:lstStyle/>
        <a:p>
          <a:r>
            <a:rPr lang="en-GB" dirty="0">
              <a:solidFill>
                <a:schemeClr val="tx1"/>
              </a:solidFill>
              <a:latin typeface="Calibri" pitchFamily="34" charset="0"/>
            </a:rPr>
            <a:t>Corporate responsibility</a:t>
          </a:r>
        </a:p>
      </dgm:t>
    </dgm:pt>
    <dgm:pt modelId="{C7CC08F9-7971-452B-9663-39956540C746}" type="parTrans" cxnId="{C24AA01D-3A03-4FF4-BDA4-A06D6335DC58}">
      <dgm:prSet/>
      <dgm:spPr/>
      <dgm:t>
        <a:bodyPr/>
        <a:lstStyle/>
        <a:p>
          <a:endParaRPr lang="en-GB"/>
        </a:p>
      </dgm:t>
    </dgm:pt>
    <dgm:pt modelId="{35A51C02-6F8D-4372-96C6-C27D9BECA780}" type="sibTrans" cxnId="{C24AA01D-3A03-4FF4-BDA4-A06D6335DC58}">
      <dgm:prSet/>
      <dgm:spPr/>
      <dgm:t>
        <a:bodyPr/>
        <a:lstStyle/>
        <a:p>
          <a:endParaRPr lang="en-GB"/>
        </a:p>
      </dgm:t>
    </dgm:pt>
    <dgm:pt modelId="{42614651-EFFA-4306-838E-90721760F889}">
      <dgm:prSet phldrT="[Text]"/>
      <dgm:spPr>
        <a:solidFill>
          <a:srgbClr val="0000CC">
            <a:alpha val="20000"/>
          </a:srgbClr>
        </a:solidFill>
      </dgm:spPr>
      <dgm:t>
        <a:bodyPr/>
        <a:lstStyle/>
        <a:p>
          <a:r>
            <a:rPr lang="en-GB" dirty="0">
              <a:solidFill>
                <a:schemeClr val="tx1"/>
              </a:solidFill>
              <a:latin typeface="Calibri" pitchFamily="34" charset="0"/>
            </a:rPr>
            <a:t>Reformulation</a:t>
          </a:r>
        </a:p>
      </dgm:t>
    </dgm:pt>
    <dgm:pt modelId="{3D64ADBB-91F4-4555-8D82-D0943E1CA4E0}" type="parTrans" cxnId="{7657782A-1896-440F-B4B1-053B2B42FB88}">
      <dgm:prSet/>
      <dgm:spPr/>
      <dgm:t>
        <a:bodyPr/>
        <a:lstStyle/>
        <a:p>
          <a:endParaRPr lang="en-GB"/>
        </a:p>
      </dgm:t>
    </dgm:pt>
    <dgm:pt modelId="{78A19AFC-CB2E-4131-8B3A-E0C5567F2A94}" type="sibTrans" cxnId="{7657782A-1896-440F-B4B1-053B2B42FB88}">
      <dgm:prSet/>
      <dgm:spPr/>
      <dgm:t>
        <a:bodyPr/>
        <a:lstStyle/>
        <a:p>
          <a:endParaRPr lang="en-GB"/>
        </a:p>
      </dgm:t>
    </dgm:pt>
    <dgm:pt modelId="{95ACFFA3-511B-495A-BF04-168D91F334C8}">
      <dgm:prSet phldrT="[Text]"/>
      <dgm:spPr>
        <a:solidFill>
          <a:srgbClr val="0000CC">
            <a:alpha val="20000"/>
          </a:srgbClr>
        </a:solidFill>
      </dgm:spPr>
      <dgm:t>
        <a:bodyPr/>
        <a:lstStyle/>
        <a:p>
          <a:r>
            <a:rPr lang="en-GB" dirty="0">
              <a:solidFill>
                <a:schemeClr val="tx1"/>
              </a:solidFill>
              <a:latin typeface="Calibri" pitchFamily="34" charset="0"/>
            </a:rPr>
            <a:t>Labelling</a:t>
          </a:r>
        </a:p>
      </dgm:t>
    </dgm:pt>
    <dgm:pt modelId="{365E7707-A0E3-439F-BBA1-581E9F5943A0}" type="parTrans" cxnId="{4509C462-B601-4419-AA7D-55B74656E71D}">
      <dgm:prSet/>
      <dgm:spPr/>
      <dgm:t>
        <a:bodyPr/>
        <a:lstStyle/>
        <a:p>
          <a:endParaRPr lang="en-GB"/>
        </a:p>
      </dgm:t>
    </dgm:pt>
    <dgm:pt modelId="{1D8332A0-2D35-4FA6-82C1-7455B76C406B}" type="sibTrans" cxnId="{4509C462-B601-4419-AA7D-55B74656E71D}">
      <dgm:prSet/>
      <dgm:spPr/>
      <dgm:t>
        <a:bodyPr/>
        <a:lstStyle/>
        <a:p>
          <a:endParaRPr lang="en-GB"/>
        </a:p>
      </dgm:t>
    </dgm:pt>
    <dgm:pt modelId="{C47392C3-E00F-443B-8850-DB328580F6D0}">
      <dgm:prSet phldrT="[Text]"/>
      <dgm:spPr>
        <a:solidFill>
          <a:srgbClr val="FF0000">
            <a:alpha val="20000"/>
          </a:srgbClr>
        </a:solidFill>
      </dgm:spPr>
      <dgm:t>
        <a:bodyPr/>
        <a:lstStyle/>
        <a:p>
          <a:r>
            <a:rPr lang="en-GB" b="1" dirty="0">
              <a:solidFill>
                <a:schemeClr val="tx1"/>
              </a:solidFill>
              <a:latin typeface="Calibri" pitchFamily="34" charset="0"/>
            </a:rPr>
            <a:t>Effectiveness of communication</a:t>
          </a:r>
        </a:p>
      </dgm:t>
    </dgm:pt>
    <dgm:pt modelId="{344240D5-5C89-4A03-8C8F-29BD276E28AE}" type="parTrans" cxnId="{F165C44A-5511-42FE-9C52-C93627676B59}">
      <dgm:prSet/>
      <dgm:spPr/>
      <dgm:t>
        <a:bodyPr/>
        <a:lstStyle/>
        <a:p>
          <a:endParaRPr lang="en-GB"/>
        </a:p>
      </dgm:t>
    </dgm:pt>
    <dgm:pt modelId="{3FECD8C5-4C44-43B6-99C3-BC03470A0AB4}" type="sibTrans" cxnId="{F165C44A-5511-42FE-9C52-C93627676B59}">
      <dgm:prSet/>
      <dgm:spPr/>
      <dgm:t>
        <a:bodyPr/>
        <a:lstStyle/>
        <a:p>
          <a:endParaRPr lang="en-GB"/>
        </a:p>
      </dgm:t>
    </dgm:pt>
    <dgm:pt modelId="{F4A41B33-432C-41B2-8A46-505D5F0422B1}">
      <dgm:prSet phldrT="[Text]"/>
      <dgm:spPr>
        <a:solidFill>
          <a:srgbClr val="FF0000">
            <a:alpha val="20000"/>
          </a:srgbClr>
        </a:solidFill>
      </dgm:spPr>
      <dgm:t>
        <a:bodyPr/>
        <a:lstStyle/>
        <a:p>
          <a:r>
            <a:rPr lang="en-GB" dirty="0">
              <a:solidFill>
                <a:schemeClr val="tx1"/>
              </a:solidFill>
              <a:latin typeface="Calibri" pitchFamily="34" charset="0"/>
            </a:rPr>
            <a:t>Urinary sodium</a:t>
          </a:r>
        </a:p>
      </dgm:t>
    </dgm:pt>
    <dgm:pt modelId="{7C6CC2B8-A136-4FA4-84D9-8759A2C39C22}" type="parTrans" cxnId="{4E7B4A5E-03D8-4678-9B36-311BF60A1135}">
      <dgm:prSet/>
      <dgm:spPr/>
      <dgm:t>
        <a:bodyPr/>
        <a:lstStyle/>
        <a:p>
          <a:endParaRPr lang="en-GB"/>
        </a:p>
      </dgm:t>
    </dgm:pt>
    <dgm:pt modelId="{6D8A57C5-E665-47B1-88EA-430CD1390527}" type="sibTrans" cxnId="{4E7B4A5E-03D8-4678-9B36-311BF60A1135}">
      <dgm:prSet/>
      <dgm:spPr/>
      <dgm:t>
        <a:bodyPr/>
        <a:lstStyle/>
        <a:p>
          <a:endParaRPr lang="en-GB"/>
        </a:p>
      </dgm:t>
    </dgm:pt>
    <dgm:pt modelId="{B4FF4E7B-092A-4B5B-BD75-7593416F5490}">
      <dgm:prSet phldrT="[Text]"/>
      <dgm:spPr>
        <a:solidFill>
          <a:srgbClr val="FF0000">
            <a:alpha val="20000"/>
          </a:srgbClr>
        </a:solidFill>
      </dgm:spPr>
      <dgm:t>
        <a:bodyPr/>
        <a:lstStyle/>
        <a:p>
          <a:r>
            <a:rPr lang="en-GB" dirty="0">
              <a:solidFill>
                <a:schemeClr val="tx1"/>
              </a:solidFill>
              <a:latin typeface="Calibri" pitchFamily="34" charset="0"/>
            </a:rPr>
            <a:t>Dietary surveys</a:t>
          </a:r>
        </a:p>
      </dgm:t>
    </dgm:pt>
    <dgm:pt modelId="{1255BF00-0E68-4DDE-A3D9-5E2C058E2DC1}" type="parTrans" cxnId="{F0AB7CE9-3158-471B-B273-E93D0C46E7DF}">
      <dgm:prSet/>
      <dgm:spPr/>
      <dgm:t>
        <a:bodyPr/>
        <a:lstStyle/>
        <a:p>
          <a:endParaRPr lang="en-GB"/>
        </a:p>
      </dgm:t>
    </dgm:pt>
    <dgm:pt modelId="{0D8BED7B-6CF5-461A-A323-DCB45D1854CA}" type="sibTrans" cxnId="{F0AB7CE9-3158-471B-B273-E93D0C46E7DF}">
      <dgm:prSet/>
      <dgm:spPr/>
      <dgm:t>
        <a:bodyPr/>
        <a:lstStyle/>
        <a:p>
          <a:endParaRPr lang="en-GB"/>
        </a:p>
      </dgm:t>
    </dgm:pt>
    <dgm:pt modelId="{3B23AFAB-9E82-418A-A631-81C294AF7417}">
      <dgm:prSet phldrT="[Text]"/>
      <dgm:spPr>
        <a:solidFill>
          <a:srgbClr val="FF0000">
            <a:alpha val="20000"/>
          </a:srgbClr>
        </a:solidFill>
      </dgm:spPr>
      <dgm:t>
        <a:bodyPr/>
        <a:lstStyle/>
        <a:p>
          <a:r>
            <a:rPr lang="en-GB" b="0" dirty="0">
              <a:solidFill>
                <a:schemeClr val="tx1"/>
              </a:solidFill>
              <a:latin typeface="Calibri" pitchFamily="34" charset="0"/>
            </a:rPr>
            <a:t>Salt content of foods (databanks; self-reporting by industry; market surveys)</a:t>
          </a:r>
        </a:p>
      </dgm:t>
    </dgm:pt>
    <dgm:pt modelId="{9E8FA8C9-C8BF-4DBF-BE37-27AB2430C72D}" type="parTrans" cxnId="{57E8BDC2-8065-4749-A414-97DE8FDBC916}">
      <dgm:prSet/>
      <dgm:spPr/>
      <dgm:t>
        <a:bodyPr/>
        <a:lstStyle/>
        <a:p>
          <a:endParaRPr lang="en-GB"/>
        </a:p>
      </dgm:t>
    </dgm:pt>
    <dgm:pt modelId="{E06DF9D9-99E9-4B46-8693-8B85A6780335}" type="sibTrans" cxnId="{57E8BDC2-8065-4749-A414-97DE8FDBC916}">
      <dgm:prSet/>
      <dgm:spPr/>
      <dgm:t>
        <a:bodyPr/>
        <a:lstStyle/>
        <a:p>
          <a:endParaRPr lang="en-GB"/>
        </a:p>
      </dgm:t>
    </dgm:pt>
    <dgm:pt modelId="{669B1D55-3755-4979-92C9-7E40D73216E0}">
      <dgm:prSet phldrT="[Text]"/>
      <dgm:spPr>
        <a:solidFill>
          <a:srgbClr val="0000CC">
            <a:alpha val="20000"/>
          </a:srgbClr>
        </a:solidFill>
      </dgm:spPr>
      <dgm:t>
        <a:bodyPr/>
        <a:lstStyle/>
        <a:p>
          <a:r>
            <a:rPr lang="en-GB" dirty="0">
              <a:solidFill>
                <a:schemeClr val="tx1"/>
              </a:solidFill>
              <a:latin typeface="Calibri" pitchFamily="34" charset="0"/>
            </a:rPr>
            <a:t>Benchmarking food categories</a:t>
          </a:r>
        </a:p>
      </dgm:t>
    </dgm:pt>
    <dgm:pt modelId="{ED3932BD-AFDE-4A79-BC85-D25CC796B24F}" type="parTrans" cxnId="{2830F268-AD81-4201-989C-7F144D39B803}">
      <dgm:prSet/>
      <dgm:spPr/>
      <dgm:t>
        <a:bodyPr/>
        <a:lstStyle/>
        <a:p>
          <a:endParaRPr lang="en-GB"/>
        </a:p>
      </dgm:t>
    </dgm:pt>
    <dgm:pt modelId="{62EB2030-E8CB-4798-990B-A3E184064E28}" type="sibTrans" cxnId="{2830F268-AD81-4201-989C-7F144D39B803}">
      <dgm:prSet/>
      <dgm:spPr/>
      <dgm:t>
        <a:bodyPr/>
        <a:lstStyle/>
        <a:p>
          <a:endParaRPr lang="en-GB"/>
        </a:p>
      </dgm:t>
    </dgm:pt>
    <dgm:pt modelId="{C6AAAE8E-4223-4450-B870-0599561129A0}">
      <dgm:prSet phldrT="[Text]"/>
      <dgm:spPr>
        <a:solidFill>
          <a:srgbClr val="33CC33">
            <a:alpha val="20000"/>
          </a:srgbClr>
        </a:solidFill>
      </dgm:spPr>
      <dgm:t>
        <a:bodyPr/>
        <a:lstStyle/>
        <a:p>
          <a:r>
            <a:rPr lang="en-GB" dirty="0">
              <a:solidFill>
                <a:schemeClr val="tx1"/>
              </a:solidFill>
              <a:latin typeface="Calibri" pitchFamily="34" charset="0"/>
            </a:rPr>
            <a:t>Consumers</a:t>
          </a:r>
        </a:p>
      </dgm:t>
    </dgm:pt>
    <dgm:pt modelId="{E5EFB435-828E-4DA4-8069-98A8BA318E1E}" type="sibTrans" cxnId="{51280BF0-A8AD-48F5-A383-69A0B4BB0DBA}">
      <dgm:prSet/>
      <dgm:spPr/>
      <dgm:t>
        <a:bodyPr/>
        <a:lstStyle/>
        <a:p>
          <a:endParaRPr lang="en-GB"/>
        </a:p>
      </dgm:t>
    </dgm:pt>
    <dgm:pt modelId="{9BC95027-8F96-4FFD-BF44-E9B39C87BAFC}" type="parTrans" cxnId="{51280BF0-A8AD-48F5-A383-69A0B4BB0DBA}">
      <dgm:prSet/>
      <dgm:spPr/>
      <dgm:t>
        <a:bodyPr/>
        <a:lstStyle/>
        <a:p>
          <a:endParaRPr lang="en-GB"/>
        </a:p>
      </dgm:t>
    </dgm:pt>
    <dgm:pt modelId="{4FF49F1A-0390-4084-9639-01CA7213CE03}">
      <dgm:prSet phldrT="[Text]"/>
      <dgm:spPr>
        <a:solidFill>
          <a:srgbClr val="FF0000">
            <a:alpha val="20000"/>
          </a:srgbClr>
        </a:solidFill>
      </dgm:spPr>
      <dgm:t>
        <a:bodyPr/>
        <a:lstStyle/>
        <a:p>
          <a:r>
            <a:rPr lang="en-GB" dirty="0">
              <a:solidFill>
                <a:schemeClr val="tx1"/>
              </a:solidFill>
              <a:latin typeface="Calibri" pitchFamily="34" charset="0"/>
            </a:rPr>
            <a:t>Measuring awareness of campaigns</a:t>
          </a:r>
        </a:p>
      </dgm:t>
    </dgm:pt>
    <dgm:pt modelId="{04E92531-784C-4E2B-9EB4-477ACC6913A9}" type="parTrans" cxnId="{E28A28EB-F81E-4B76-BE14-891D06419C1C}">
      <dgm:prSet/>
      <dgm:spPr/>
      <dgm:t>
        <a:bodyPr/>
        <a:lstStyle/>
        <a:p>
          <a:endParaRPr lang="en-GB"/>
        </a:p>
      </dgm:t>
    </dgm:pt>
    <dgm:pt modelId="{AD276688-E6AC-4EDB-83E3-13DECC5AE576}" type="sibTrans" cxnId="{E28A28EB-F81E-4B76-BE14-891D06419C1C}">
      <dgm:prSet/>
      <dgm:spPr/>
      <dgm:t>
        <a:bodyPr/>
        <a:lstStyle/>
        <a:p>
          <a:endParaRPr lang="en-GB"/>
        </a:p>
      </dgm:t>
    </dgm:pt>
    <dgm:pt modelId="{C1705975-1E93-4DA1-9A40-3C961EA506B4}">
      <dgm:prSet phldrT="[Text]"/>
      <dgm:spPr>
        <a:solidFill>
          <a:srgbClr val="FF0000">
            <a:alpha val="20000"/>
          </a:srgbClr>
        </a:solidFill>
      </dgm:spPr>
      <dgm:t>
        <a:bodyPr/>
        <a:lstStyle/>
        <a:p>
          <a:r>
            <a:rPr lang="en-GB" dirty="0">
              <a:solidFill>
                <a:schemeClr val="tx1"/>
              </a:solidFill>
              <a:latin typeface="Calibri" pitchFamily="34" charset="0"/>
            </a:rPr>
            <a:t>Measuring attitudes and behaviour changes</a:t>
          </a:r>
        </a:p>
      </dgm:t>
    </dgm:pt>
    <dgm:pt modelId="{03A4CBE5-63FD-47EC-8A8F-58F8E52EB575}" type="parTrans" cxnId="{A15A727C-3BE6-4179-9E96-E7F23836F965}">
      <dgm:prSet/>
      <dgm:spPr/>
      <dgm:t>
        <a:bodyPr/>
        <a:lstStyle/>
        <a:p>
          <a:endParaRPr lang="en-GB"/>
        </a:p>
      </dgm:t>
    </dgm:pt>
    <dgm:pt modelId="{CDB04134-1325-46C6-BEF3-EBAF09A43F50}" type="sibTrans" cxnId="{A15A727C-3BE6-4179-9E96-E7F23836F965}">
      <dgm:prSet/>
      <dgm:spPr/>
      <dgm:t>
        <a:bodyPr/>
        <a:lstStyle/>
        <a:p>
          <a:endParaRPr lang="en-GB"/>
        </a:p>
      </dgm:t>
    </dgm:pt>
    <dgm:pt modelId="{24172EAF-BCF0-46F4-B511-8BF6596E8514}">
      <dgm:prSet phldrT="[Text]"/>
      <dgm:spPr/>
      <dgm:t>
        <a:bodyPr/>
        <a:lstStyle/>
        <a:p>
          <a:r>
            <a:rPr lang="en-GB" b="1" dirty="0">
              <a:solidFill>
                <a:srgbClr val="663300"/>
              </a:solidFill>
            </a:rPr>
            <a:t>Research</a:t>
          </a:r>
        </a:p>
      </dgm:t>
    </dgm:pt>
    <dgm:pt modelId="{E3AE299E-3C38-4BDC-A85B-EF255E265D26}" type="parTrans" cxnId="{A63841E7-0B38-4C7D-B31B-213ECF872CDE}">
      <dgm:prSet/>
      <dgm:spPr/>
      <dgm:t>
        <a:bodyPr/>
        <a:lstStyle/>
        <a:p>
          <a:endParaRPr lang="en-GB"/>
        </a:p>
      </dgm:t>
    </dgm:pt>
    <dgm:pt modelId="{3EED757B-33ED-485B-AC38-D6ED7957F378}" type="sibTrans" cxnId="{A63841E7-0B38-4C7D-B31B-213ECF872CDE}">
      <dgm:prSet/>
      <dgm:spPr/>
      <dgm:t>
        <a:bodyPr/>
        <a:lstStyle/>
        <a:p>
          <a:endParaRPr lang="en-GB"/>
        </a:p>
      </dgm:t>
    </dgm:pt>
    <dgm:pt modelId="{DD87B831-693A-459D-BDA6-C7F751385EB0}">
      <dgm:prSet phldrT="[Text]"/>
      <dgm:spPr>
        <a:solidFill>
          <a:srgbClr val="663300">
            <a:alpha val="20000"/>
          </a:srgbClr>
        </a:solidFill>
      </dgm:spPr>
      <dgm:t>
        <a:bodyPr/>
        <a:lstStyle/>
        <a:p>
          <a:r>
            <a:rPr lang="en-GB" b="0" u="none" dirty="0">
              <a:solidFill>
                <a:schemeClr val="tx1"/>
              </a:solidFill>
              <a:latin typeface="Calibri" pitchFamily="34" charset="0"/>
            </a:rPr>
            <a:t>Epidemiology</a:t>
          </a:r>
        </a:p>
      </dgm:t>
    </dgm:pt>
    <dgm:pt modelId="{BE1C0C8D-456E-4F18-AF3B-1AE48927F9A2}" type="parTrans" cxnId="{72C252AD-CE61-4BEF-BA20-50EEE000FC66}">
      <dgm:prSet/>
      <dgm:spPr/>
      <dgm:t>
        <a:bodyPr/>
        <a:lstStyle/>
        <a:p>
          <a:endParaRPr lang="en-GB"/>
        </a:p>
      </dgm:t>
    </dgm:pt>
    <dgm:pt modelId="{F215528B-08CD-4E61-9758-02C7870EAAB5}" type="sibTrans" cxnId="{72C252AD-CE61-4BEF-BA20-50EEE000FC66}">
      <dgm:prSet/>
      <dgm:spPr/>
      <dgm:t>
        <a:bodyPr/>
        <a:lstStyle/>
        <a:p>
          <a:endParaRPr lang="en-GB"/>
        </a:p>
      </dgm:t>
    </dgm:pt>
    <dgm:pt modelId="{BE4EB00C-A682-47A0-AAD2-D08296F7E434}">
      <dgm:prSet phldrT="[Text]"/>
      <dgm:spPr>
        <a:solidFill>
          <a:srgbClr val="663300">
            <a:alpha val="20000"/>
          </a:srgbClr>
        </a:solidFill>
      </dgm:spPr>
      <dgm:t>
        <a:bodyPr/>
        <a:lstStyle/>
        <a:p>
          <a:r>
            <a:rPr lang="en-GB" b="0" u="none" dirty="0">
              <a:solidFill>
                <a:schemeClr val="tx1"/>
              </a:solidFill>
              <a:latin typeface="Calibri" pitchFamily="34" charset="0"/>
            </a:rPr>
            <a:t>Nutrition</a:t>
          </a:r>
        </a:p>
      </dgm:t>
    </dgm:pt>
    <dgm:pt modelId="{F0D0495D-F5EF-451B-AB57-5DC0633EC400}" type="parTrans" cxnId="{5D69712C-004B-4FF8-88A0-BDC02E3D9E1A}">
      <dgm:prSet/>
      <dgm:spPr/>
      <dgm:t>
        <a:bodyPr/>
        <a:lstStyle/>
        <a:p>
          <a:endParaRPr lang="en-GB"/>
        </a:p>
      </dgm:t>
    </dgm:pt>
    <dgm:pt modelId="{AFB49923-7DF5-403C-8EE2-934E4E9BB52E}" type="sibTrans" cxnId="{5D69712C-004B-4FF8-88A0-BDC02E3D9E1A}">
      <dgm:prSet/>
      <dgm:spPr/>
      <dgm:t>
        <a:bodyPr/>
        <a:lstStyle/>
        <a:p>
          <a:endParaRPr lang="en-GB"/>
        </a:p>
      </dgm:t>
    </dgm:pt>
    <dgm:pt modelId="{21ACE0D4-F31B-409A-89D5-26224993F0E4}">
      <dgm:prSet phldrT="[Text]"/>
      <dgm:spPr>
        <a:solidFill>
          <a:srgbClr val="663300">
            <a:alpha val="20000"/>
          </a:srgbClr>
        </a:solidFill>
      </dgm:spPr>
      <dgm:t>
        <a:bodyPr/>
        <a:lstStyle/>
        <a:p>
          <a:r>
            <a:rPr lang="en-GB" b="0" u="none" dirty="0">
              <a:solidFill>
                <a:schemeClr val="tx1"/>
              </a:solidFill>
              <a:latin typeface="Calibri" pitchFamily="34" charset="0"/>
            </a:rPr>
            <a:t>Public Health</a:t>
          </a:r>
        </a:p>
      </dgm:t>
    </dgm:pt>
    <dgm:pt modelId="{D5D0E3BE-EC43-4D83-8B60-9E70868A7218}" type="parTrans" cxnId="{0C32ABD6-3087-4061-8DC1-4BC11EEACFCF}">
      <dgm:prSet/>
      <dgm:spPr/>
      <dgm:t>
        <a:bodyPr/>
        <a:lstStyle/>
        <a:p>
          <a:endParaRPr lang="en-GB"/>
        </a:p>
      </dgm:t>
    </dgm:pt>
    <dgm:pt modelId="{BCF3E17D-1598-4955-A511-501236BF3634}" type="sibTrans" cxnId="{0C32ABD6-3087-4061-8DC1-4BC11EEACFCF}">
      <dgm:prSet/>
      <dgm:spPr/>
      <dgm:t>
        <a:bodyPr/>
        <a:lstStyle/>
        <a:p>
          <a:endParaRPr lang="en-GB"/>
        </a:p>
      </dgm:t>
    </dgm:pt>
    <dgm:pt modelId="{49C38B22-70F2-4D5B-B37F-207224DEE75E}">
      <dgm:prSet phldrT="[Text]"/>
      <dgm:spPr>
        <a:solidFill>
          <a:srgbClr val="663300">
            <a:alpha val="20000"/>
          </a:srgbClr>
        </a:solidFill>
      </dgm:spPr>
      <dgm:t>
        <a:bodyPr/>
        <a:lstStyle/>
        <a:p>
          <a:r>
            <a:rPr lang="en-GB" b="0" u="none" dirty="0">
              <a:solidFill>
                <a:schemeClr val="tx1"/>
              </a:solidFill>
              <a:latin typeface="Calibri" pitchFamily="34" charset="0"/>
            </a:rPr>
            <a:t>Food technology</a:t>
          </a:r>
        </a:p>
      </dgm:t>
    </dgm:pt>
    <dgm:pt modelId="{C1125EB5-A19B-4B64-BFD7-5CDB8F99E7E9}" type="parTrans" cxnId="{17F83A63-DC67-44C3-8E45-F7C3834AFCE8}">
      <dgm:prSet/>
      <dgm:spPr/>
      <dgm:t>
        <a:bodyPr/>
        <a:lstStyle/>
        <a:p>
          <a:endParaRPr lang="en-GB"/>
        </a:p>
      </dgm:t>
    </dgm:pt>
    <dgm:pt modelId="{96D83459-5037-40D2-9413-4818CEDD8DE3}" type="sibTrans" cxnId="{17F83A63-DC67-44C3-8E45-F7C3834AFCE8}">
      <dgm:prSet/>
      <dgm:spPr/>
      <dgm:t>
        <a:bodyPr/>
        <a:lstStyle/>
        <a:p>
          <a:endParaRPr lang="en-GB"/>
        </a:p>
      </dgm:t>
    </dgm:pt>
    <dgm:pt modelId="{5A6CF3F9-C673-4707-B692-6612471567BD}">
      <dgm:prSet phldrT="[Text]"/>
      <dgm:spPr>
        <a:solidFill>
          <a:srgbClr val="663300">
            <a:alpha val="20000"/>
          </a:srgbClr>
        </a:solidFill>
      </dgm:spPr>
      <dgm:t>
        <a:bodyPr/>
        <a:lstStyle/>
        <a:p>
          <a:r>
            <a:rPr lang="en-GB" b="0" u="none" dirty="0">
              <a:solidFill>
                <a:schemeClr val="tx1"/>
              </a:solidFill>
              <a:latin typeface="Calibri" pitchFamily="34" charset="0"/>
            </a:rPr>
            <a:t>Behavioural</a:t>
          </a:r>
        </a:p>
      </dgm:t>
    </dgm:pt>
    <dgm:pt modelId="{48FB736D-9AE4-4CEB-9434-6FC0FAD8495A}" type="parTrans" cxnId="{CF1BF339-26A4-4D07-8B9C-C967D28ADAED}">
      <dgm:prSet/>
      <dgm:spPr/>
      <dgm:t>
        <a:bodyPr/>
        <a:lstStyle/>
        <a:p>
          <a:endParaRPr lang="en-GB"/>
        </a:p>
      </dgm:t>
    </dgm:pt>
    <dgm:pt modelId="{C3C41EEC-EFB7-4B1E-8BC8-61B885CFD74B}" type="sibTrans" cxnId="{CF1BF339-26A4-4D07-8B9C-C967D28ADAED}">
      <dgm:prSet/>
      <dgm:spPr/>
      <dgm:t>
        <a:bodyPr/>
        <a:lstStyle/>
        <a:p>
          <a:endParaRPr lang="en-GB"/>
        </a:p>
      </dgm:t>
    </dgm:pt>
    <dgm:pt modelId="{8928C32E-62FE-4E7D-947F-D1024D3F8561}">
      <dgm:prSet phldrT="[Text]"/>
      <dgm:spPr>
        <a:solidFill>
          <a:srgbClr val="663300">
            <a:alpha val="20000"/>
          </a:srgbClr>
        </a:solidFill>
      </dgm:spPr>
      <dgm:t>
        <a:bodyPr/>
        <a:lstStyle/>
        <a:p>
          <a:endParaRPr lang="en-GB" b="1" u="sng" dirty="0">
            <a:solidFill>
              <a:schemeClr val="tx1"/>
            </a:solidFill>
            <a:latin typeface="Calibri" pitchFamily="34" charset="0"/>
          </a:endParaRPr>
        </a:p>
      </dgm:t>
    </dgm:pt>
    <dgm:pt modelId="{6BB251DD-DB48-4D49-830A-FB40302C3940}" type="parTrans" cxnId="{49F8B47A-CAD9-4D77-AB7B-A34D6C891AB3}">
      <dgm:prSet/>
      <dgm:spPr/>
      <dgm:t>
        <a:bodyPr/>
        <a:lstStyle/>
        <a:p>
          <a:endParaRPr lang="en-GB"/>
        </a:p>
      </dgm:t>
    </dgm:pt>
    <dgm:pt modelId="{2D4FBF00-3F0E-4B08-8D51-A5D89969CA24}" type="sibTrans" cxnId="{49F8B47A-CAD9-4D77-AB7B-A34D6C891AB3}">
      <dgm:prSet/>
      <dgm:spPr/>
      <dgm:t>
        <a:bodyPr/>
        <a:lstStyle/>
        <a:p>
          <a:endParaRPr lang="en-GB"/>
        </a:p>
      </dgm:t>
    </dgm:pt>
    <dgm:pt modelId="{53BAEE19-9293-43E8-82A7-2851FEF385C5}">
      <dgm:prSet phldrT="[Text]"/>
      <dgm:spPr>
        <a:solidFill>
          <a:srgbClr val="0000CC">
            <a:alpha val="20000"/>
          </a:srgbClr>
        </a:solidFill>
      </dgm:spPr>
      <dgm:t>
        <a:bodyPr/>
        <a:lstStyle/>
        <a:p>
          <a:r>
            <a:rPr lang="en-GB" b="1" dirty="0">
              <a:solidFill>
                <a:schemeClr val="tx1"/>
              </a:solidFill>
              <a:latin typeface="Calibri" pitchFamily="34" charset="0"/>
            </a:rPr>
            <a:t>Voluntary </a:t>
          </a:r>
          <a:r>
            <a:rPr lang="en-GB" b="1" dirty="0" err="1">
              <a:solidFill>
                <a:schemeClr val="tx1"/>
              </a:solidFill>
              <a:latin typeface="Calibri" pitchFamily="34" charset="0"/>
            </a:rPr>
            <a:t>vs</a:t>
          </a:r>
          <a:r>
            <a:rPr lang="en-GB" b="1" dirty="0">
              <a:solidFill>
                <a:schemeClr val="tx1"/>
              </a:solidFill>
              <a:latin typeface="Calibri" pitchFamily="34" charset="0"/>
            </a:rPr>
            <a:t> Regulatory</a:t>
          </a:r>
        </a:p>
      </dgm:t>
    </dgm:pt>
    <dgm:pt modelId="{9111689E-A990-49D5-BC3A-1A3ABFAE34E0}" type="parTrans" cxnId="{428EEB26-D933-4ADE-B83C-EA73B3FD7A6B}">
      <dgm:prSet/>
      <dgm:spPr/>
      <dgm:t>
        <a:bodyPr/>
        <a:lstStyle/>
        <a:p>
          <a:endParaRPr lang="en-GB"/>
        </a:p>
      </dgm:t>
    </dgm:pt>
    <dgm:pt modelId="{044F7609-21E5-406A-A77A-CC62ED5C1BF7}" type="sibTrans" cxnId="{428EEB26-D933-4ADE-B83C-EA73B3FD7A6B}">
      <dgm:prSet/>
      <dgm:spPr/>
      <dgm:t>
        <a:bodyPr/>
        <a:lstStyle/>
        <a:p>
          <a:endParaRPr lang="en-GB"/>
        </a:p>
      </dgm:t>
    </dgm:pt>
    <dgm:pt modelId="{B16D48DF-7D59-4EFE-93E6-6D0A885023E3}">
      <dgm:prSet phldrT="[Text]"/>
      <dgm:spPr>
        <a:solidFill>
          <a:srgbClr val="0000CC">
            <a:alpha val="20000"/>
          </a:srgbClr>
        </a:solidFill>
      </dgm:spPr>
      <dgm:t>
        <a:bodyPr/>
        <a:lstStyle/>
        <a:p>
          <a:endParaRPr lang="en-GB" dirty="0">
            <a:solidFill>
              <a:schemeClr val="tx1"/>
            </a:solidFill>
            <a:latin typeface="Calibri" pitchFamily="34" charset="0"/>
          </a:endParaRPr>
        </a:p>
      </dgm:t>
    </dgm:pt>
    <dgm:pt modelId="{3F292A75-F9ED-41A9-9C8F-F9821A61A4FB}" type="parTrans" cxnId="{3617F1CC-E207-4C71-9F49-207A992A034F}">
      <dgm:prSet/>
      <dgm:spPr/>
      <dgm:t>
        <a:bodyPr/>
        <a:lstStyle/>
        <a:p>
          <a:endParaRPr lang="en-GB"/>
        </a:p>
      </dgm:t>
    </dgm:pt>
    <dgm:pt modelId="{FFB802C1-9450-434E-A010-F16D91F3B171}" type="sibTrans" cxnId="{3617F1CC-E207-4C71-9F49-207A992A034F}">
      <dgm:prSet/>
      <dgm:spPr/>
      <dgm:t>
        <a:bodyPr/>
        <a:lstStyle/>
        <a:p>
          <a:endParaRPr lang="en-GB"/>
        </a:p>
      </dgm:t>
    </dgm:pt>
    <dgm:pt modelId="{0B4D9CE6-5EDF-43A1-9536-5D40FC909787}">
      <dgm:prSet phldrT="[Text]"/>
      <dgm:spPr>
        <a:solidFill>
          <a:srgbClr val="663300">
            <a:alpha val="20000"/>
          </a:srgbClr>
        </a:solidFill>
      </dgm:spPr>
      <dgm:t>
        <a:bodyPr/>
        <a:lstStyle/>
        <a:p>
          <a:r>
            <a:rPr lang="en-GB" b="0" u="none" dirty="0">
              <a:solidFill>
                <a:schemeClr val="tx1"/>
              </a:solidFill>
              <a:latin typeface="Calibri" pitchFamily="34" charset="0"/>
            </a:rPr>
            <a:t>Evaluation</a:t>
          </a:r>
        </a:p>
      </dgm:t>
    </dgm:pt>
    <dgm:pt modelId="{2194F085-33C9-4405-B07C-8DD6E2DE5422}" type="parTrans" cxnId="{076EA258-740C-4BF7-B1A8-ADFFA1F09FF6}">
      <dgm:prSet/>
      <dgm:spPr/>
      <dgm:t>
        <a:bodyPr/>
        <a:lstStyle/>
        <a:p>
          <a:endParaRPr lang="en-GB"/>
        </a:p>
      </dgm:t>
    </dgm:pt>
    <dgm:pt modelId="{0D659F9E-C284-41CF-B70E-331045655F55}" type="sibTrans" cxnId="{076EA258-740C-4BF7-B1A8-ADFFA1F09FF6}">
      <dgm:prSet/>
      <dgm:spPr/>
      <dgm:t>
        <a:bodyPr/>
        <a:lstStyle/>
        <a:p>
          <a:endParaRPr lang="en-GB"/>
        </a:p>
      </dgm:t>
    </dgm:pt>
    <dgm:pt modelId="{D8B4E474-0DB0-B84F-8934-A20563DDF5D1}">
      <dgm:prSet phldrT="[Text]"/>
      <dgm:spPr>
        <a:solidFill>
          <a:srgbClr val="663300">
            <a:alpha val="20000"/>
          </a:srgbClr>
        </a:solidFill>
      </dgm:spPr>
      <dgm:t>
        <a:bodyPr/>
        <a:lstStyle/>
        <a:p>
          <a:r>
            <a:rPr lang="en-GB" b="0" u="none" dirty="0">
              <a:solidFill>
                <a:schemeClr val="tx1"/>
              </a:solidFill>
              <a:latin typeface="Calibri" pitchFamily="34" charset="0"/>
            </a:rPr>
            <a:t>Policy</a:t>
          </a:r>
        </a:p>
      </dgm:t>
    </dgm:pt>
    <dgm:pt modelId="{AC50F114-4FE3-7B4F-BE67-D9EA0E1CF878}" type="parTrans" cxnId="{4726DB28-09C9-B244-AEC6-7A6D7341766B}">
      <dgm:prSet/>
      <dgm:spPr/>
      <dgm:t>
        <a:bodyPr/>
        <a:lstStyle/>
        <a:p>
          <a:endParaRPr lang="en-US"/>
        </a:p>
      </dgm:t>
    </dgm:pt>
    <dgm:pt modelId="{60B96643-CBA6-EB48-90FE-BF78A8A8EDEC}" type="sibTrans" cxnId="{4726DB28-09C9-B244-AEC6-7A6D7341766B}">
      <dgm:prSet/>
      <dgm:spPr/>
      <dgm:t>
        <a:bodyPr/>
        <a:lstStyle/>
        <a:p>
          <a:endParaRPr lang="en-US"/>
        </a:p>
      </dgm:t>
    </dgm:pt>
    <dgm:pt modelId="{0F6C06B1-AB08-43AA-8373-DABC472888A3}" type="pres">
      <dgm:prSet presAssocID="{0BEFC0FB-F7B5-4290-9ACE-8F48210E2245}" presName="linearFlow" presStyleCnt="0">
        <dgm:presLayoutVars>
          <dgm:dir/>
          <dgm:animLvl val="lvl"/>
          <dgm:resizeHandles/>
        </dgm:presLayoutVars>
      </dgm:prSet>
      <dgm:spPr/>
      <dgm:t>
        <a:bodyPr/>
        <a:lstStyle/>
        <a:p>
          <a:endParaRPr lang="en-GB"/>
        </a:p>
      </dgm:t>
    </dgm:pt>
    <dgm:pt modelId="{239C0A06-3B55-45BF-A12C-C9CC500C612C}" type="pres">
      <dgm:prSet presAssocID="{9EF4CE21-97E1-46C5-861F-442D330252D1}" presName="compositeNode" presStyleCnt="0">
        <dgm:presLayoutVars>
          <dgm:bulletEnabled val="1"/>
        </dgm:presLayoutVars>
      </dgm:prSet>
      <dgm:spPr/>
    </dgm:pt>
    <dgm:pt modelId="{D918F2B7-DC7D-4F9D-817E-A425145C484A}" type="pres">
      <dgm:prSet presAssocID="{9EF4CE21-97E1-46C5-861F-442D330252D1}" presName="image" presStyleLbl="fgImgPlace1" presStyleIdx="0" presStyleCnt="4" custLinFactNeighborY="-33570"/>
      <dgm:spPr>
        <a:blipFill rotWithShape="0">
          <a:blip xmlns:r="http://schemas.openxmlformats.org/officeDocument/2006/relationships" r:embed="rId1"/>
          <a:stretch>
            <a:fillRect/>
          </a:stretch>
        </a:blipFill>
      </dgm:spPr>
    </dgm:pt>
    <dgm:pt modelId="{CD650016-5A21-49AD-A9B2-58C2B85E6EA1}" type="pres">
      <dgm:prSet presAssocID="{9EF4CE21-97E1-46C5-861F-442D330252D1}" presName="childNode" presStyleLbl="node1" presStyleIdx="0" presStyleCnt="4" custScaleY="113437" custLinFactNeighborY="1782">
        <dgm:presLayoutVars>
          <dgm:bulletEnabled val="1"/>
        </dgm:presLayoutVars>
      </dgm:prSet>
      <dgm:spPr/>
      <dgm:t>
        <a:bodyPr/>
        <a:lstStyle/>
        <a:p>
          <a:endParaRPr lang="en-GB"/>
        </a:p>
      </dgm:t>
    </dgm:pt>
    <dgm:pt modelId="{8F37084C-1129-4213-9ADC-7153205D1C1F}" type="pres">
      <dgm:prSet presAssocID="{9EF4CE21-97E1-46C5-861F-442D330252D1}" presName="parentNode" presStyleLbl="revTx" presStyleIdx="0" presStyleCnt="4" custLinFactNeighborY="-2813">
        <dgm:presLayoutVars>
          <dgm:chMax val="0"/>
          <dgm:bulletEnabled val="1"/>
        </dgm:presLayoutVars>
      </dgm:prSet>
      <dgm:spPr/>
      <dgm:t>
        <a:bodyPr/>
        <a:lstStyle/>
        <a:p>
          <a:endParaRPr lang="en-GB"/>
        </a:p>
      </dgm:t>
    </dgm:pt>
    <dgm:pt modelId="{65626027-9058-451E-9FDB-78396B1E125E}" type="pres">
      <dgm:prSet presAssocID="{1845CCF6-C7BF-4964-8A7A-8BE304E3456D}" presName="sibTrans" presStyleCnt="0"/>
      <dgm:spPr/>
    </dgm:pt>
    <dgm:pt modelId="{5860B508-4962-4621-BCC6-8D55EEE2E4E7}" type="pres">
      <dgm:prSet presAssocID="{F9EEC365-8609-4B4C-B187-38006F95FDDE}" presName="compositeNode" presStyleCnt="0">
        <dgm:presLayoutVars>
          <dgm:bulletEnabled val="1"/>
        </dgm:presLayoutVars>
      </dgm:prSet>
      <dgm:spPr/>
    </dgm:pt>
    <dgm:pt modelId="{A957A9A0-A6C2-423A-9571-8719BBB44143}" type="pres">
      <dgm:prSet presAssocID="{F9EEC365-8609-4B4C-B187-38006F95FDDE}" presName="image" presStyleLbl="fgImgPlace1" presStyleIdx="1" presStyleCnt="4" custLinFactNeighborY="-33570"/>
      <dgm:spPr>
        <a:blipFill rotWithShape="0">
          <a:blip xmlns:r="http://schemas.openxmlformats.org/officeDocument/2006/relationships" r:embed="rId2"/>
          <a:stretch>
            <a:fillRect/>
          </a:stretch>
        </a:blipFill>
      </dgm:spPr>
    </dgm:pt>
    <dgm:pt modelId="{D9B6AE61-12C6-41E0-B32C-08535DA40562}" type="pres">
      <dgm:prSet presAssocID="{F9EEC365-8609-4B4C-B187-38006F95FDDE}" presName="childNode" presStyleLbl="node1" presStyleIdx="1" presStyleCnt="4" custScaleY="111738" custLinFactNeighborY="546">
        <dgm:presLayoutVars>
          <dgm:bulletEnabled val="1"/>
        </dgm:presLayoutVars>
      </dgm:prSet>
      <dgm:spPr/>
      <dgm:t>
        <a:bodyPr/>
        <a:lstStyle/>
        <a:p>
          <a:endParaRPr lang="en-GB"/>
        </a:p>
      </dgm:t>
    </dgm:pt>
    <dgm:pt modelId="{11583B2B-8BC1-4104-A687-71DA003295E3}" type="pres">
      <dgm:prSet presAssocID="{F9EEC365-8609-4B4C-B187-38006F95FDDE}" presName="parentNode" presStyleLbl="revTx" presStyleIdx="1" presStyleCnt="4" custLinFactNeighborY="-2813">
        <dgm:presLayoutVars>
          <dgm:chMax val="0"/>
          <dgm:bulletEnabled val="1"/>
        </dgm:presLayoutVars>
      </dgm:prSet>
      <dgm:spPr/>
      <dgm:t>
        <a:bodyPr/>
        <a:lstStyle/>
        <a:p>
          <a:endParaRPr lang="en-GB"/>
        </a:p>
      </dgm:t>
    </dgm:pt>
    <dgm:pt modelId="{67917CA8-6AF5-45F8-AB3B-8632D76028C2}" type="pres">
      <dgm:prSet presAssocID="{2C1EF18F-2467-4CAC-A17D-25DB2FEFEA17}" presName="sibTrans" presStyleCnt="0"/>
      <dgm:spPr/>
    </dgm:pt>
    <dgm:pt modelId="{138CFFCA-0788-4041-AFF1-70688609FD81}" type="pres">
      <dgm:prSet presAssocID="{B214B5B7-A468-47B8-BAA7-4B3CBAB783D6}" presName="compositeNode" presStyleCnt="0">
        <dgm:presLayoutVars>
          <dgm:bulletEnabled val="1"/>
        </dgm:presLayoutVars>
      </dgm:prSet>
      <dgm:spPr/>
    </dgm:pt>
    <dgm:pt modelId="{EED8C93C-F6CA-4685-9675-5BC09425B999}" type="pres">
      <dgm:prSet presAssocID="{B214B5B7-A468-47B8-BAA7-4B3CBAB783D6}" presName="image" presStyleLbl="fgImgPlace1" presStyleIdx="2" presStyleCnt="4" custLinFactNeighborX="1320" custLinFactNeighborY="-33570"/>
      <dgm:spPr>
        <a:blipFill rotWithShape="0">
          <a:blip xmlns:r="http://schemas.openxmlformats.org/officeDocument/2006/relationships" r:embed="rId3"/>
          <a:stretch>
            <a:fillRect/>
          </a:stretch>
        </a:blipFill>
      </dgm:spPr>
    </dgm:pt>
    <dgm:pt modelId="{ED48DD92-5303-4160-BE3B-ADC93731DC31}" type="pres">
      <dgm:prSet presAssocID="{B214B5B7-A468-47B8-BAA7-4B3CBAB783D6}" presName="childNode" presStyleLbl="node1" presStyleIdx="2" presStyleCnt="4" custScaleY="110116" custLinFactNeighborY="0">
        <dgm:presLayoutVars>
          <dgm:bulletEnabled val="1"/>
        </dgm:presLayoutVars>
      </dgm:prSet>
      <dgm:spPr/>
      <dgm:t>
        <a:bodyPr/>
        <a:lstStyle/>
        <a:p>
          <a:endParaRPr lang="en-GB"/>
        </a:p>
      </dgm:t>
    </dgm:pt>
    <dgm:pt modelId="{38599B62-C103-415E-9AD9-EC616B6FB157}" type="pres">
      <dgm:prSet presAssocID="{B214B5B7-A468-47B8-BAA7-4B3CBAB783D6}" presName="parentNode" presStyleLbl="revTx" presStyleIdx="2" presStyleCnt="4" custLinFactNeighborY="-4170">
        <dgm:presLayoutVars>
          <dgm:chMax val="0"/>
          <dgm:bulletEnabled val="1"/>
        </dgm:presLayoutVars>
      </dgm:prSet>
      <dgm:spPr/>
      <dgm:t>
        <a:bodyPr/>
        <a:lstStyle/>
        <a:p>
          <a:endParaRPr lang="en-GB"/>
        </a:p>
      </dgm:t>
    </dgm:pt>
    <dgm:pt modelId="{F487D7C6-3251-455A-823B-1C8E40EB9573}" type="pres">
      <dgm:prSet presAssocID="{E488C2C2-F13E-46E0-84F8-316D7C21E157}" presName="sibTrans" presStyleCnt="0"/>
      <dgm:spPr/>
    </dgm:pt>
    <dgm:pt modelId="{8C46BA1E-FCC7-453A-B867-FDE1BA488715}" type="pres">
      <dgm:prSet presAssocID="{24172EAF-BCF0-46F4-B511-8BF6596E8514}" presName="compositeNode" presStyleCnt="0">
        <dgm:presLayoutVars>
          <dgm:bulletEnabled val="1"/>
        </dgm:presLayoutVars>
      </dgm:prSet>
      <dgm:spPr/>
    </dgm:pt>
    <dgm:pt modelId="{CB6F8760-1104-4A9C-AE71-2D6781AA8980}" type="pres">
      <dgm:prSet presAssocID="{24172EAF-BCF0-46F4-B511-8BF6596E8514}" presName="image" presStyleLbl="fgImgPlace1" presStyleIdx="3" presStyleCnt="4" custLinFactNeighborY="-33570"/>
      <dgm:spPr>
        <a:blipFill rotWithShape="0">
          <a:blip xmlns:r="http://schemas.openxmlformats.org/officeDocument/2006/relationships" r:embed="rId4"/>
          <a:stretch>
            <a:fillRect/>
          </a:stretch>
        </a:blipFill>
      </dgm:spPr>
    </dgm:pt>
    <dgm:pt modelId="{D97BF87A-8E95-4755-A9DF-127824A329D6}" type="pres">
      <dgm:prSet presAssocID="{24172EAF-BCF0-46F4-B511-8BF6596E8514}" presName="childNode" presStyleLbl="node1" presStyleIdx="3" presStyleCnt="4" custScaleY="110116" custLinFactNeighborX="3397" custLinFactNeighborY="-586">
        <dgm:presLayoutVars>
          <dgm:bulletEnabled val="1"/>
        </dgm:presLayoutVars>
      </dgm:prSet>
      <dgm:spPr/>
      <dgm:t>
        <a:bodyPr/>
        <a:lstStyle/>
        <a:p>
          <a:endParaRPr lang="en-GB"/>
        </a:p>
      </dgm:t>
    </dgm:pt>
    <dgm:pt modelId="{AEAC7141-2A37-4B07-ABF6-065E543B7594}" type="pres">
      <dgm:prSet presAssocID="{24172EAF-BCF0-46F4-B511-8BF6596E8514}" presName="parentNode" presStyleLbl="revTx" presStyleIdx="3" presStyleCnt="4" custLinFactNeighborY="-2813">
        <dgm:presLayoutVars>
          <dgm:chMax val="0"/>
          <dgm:bulletEnabled val="1"/>
        </dgm:presLayoutVars>
      </dgm:prSet>
      <dgm:spPr/>
      <dgm:t>
        <a:bodyPr/>
        <a:lstStyle/>
        <a:p>
          <a:endParaRPr lang="en-GB"/>
        </a:p>
      </dgm:t>
    </dgm:pt>
  </dgm:ptLst>
  <dgm:cxnLst>
    <dgm:cxn modelId="{4726DB28-09C9-B244-AEC6-7A6D7341766B}" srcId="{24172EAF-BCF0-46F4-B511-8BF6596E8514}" destId="{D8B4E474-0DB0-B84F-8934-A20563DDF5D1}" srcOrd="6" destOrd="0" parTransId="{AC50F114-4FE3-7B4F-BE67-D9EA0E1CF878}" sibTransId="{60B96643-CBA6-EB48-90FE-BF78A8A8EDEC}"/>
    <dgm:cxn modelId="{212D3C02-BB45-41BB-9814-F3EC186C123C}" type="presOf" srcId="{24172EAF-BCF0-46F4-B511-8BF6596E8514}" destId="{AEAC7141-2A37-4B07-ABF6-065E543B7594}" srcOrd="0" destOrd="0" presId="urn:microsoft.com/office/officeart/2005/8/layout/hList2#4"/>
    <dgm:cxn modelId="{B4CB1E3E-334F-437A-8F85-B8E4A3736EF1}" type="presOf" srcId="{D8B4E474-0DB0-B84F-8934-A20563DDF5D1}" destId="{D97BF87A-8E95-4755-A9DF-127824A329D6}" srcOrd="0" destOrd="6" presId="urn:microsoft.com/office/officeart/2005/8/layout/hList2#4"/>
    <dgm:cxn modelId="{5D69712C-004B-4FF8-88A0-BDC02E3D9E1A}" srcId="{24172EAF-BCF0-46F4-B511-8BF6596E8514}" destId="{BE4EB00C-A682-47A0-AAD2-D08296F7E434}" srcOrd="1" destOrd="0" parTransId="{F0D0495D-F5EF-451B-AB57-5DC0633EC400}" sibTransId="{AFB49923-7DF5-403C-8EE2-934E4E9BB52E}"/>
    <dgm:cxn modelId="{B1625734-B816-48C5-BB87-591B53A73297}" type="presOf" srcId="{8928C32E-62FE-4E7D-947F-D1024D3F8561}" destId="{D97BF87A-8E95-4755-A9DF-127824A329D6}" srcOrd="0" destOrd="7" presId="urn:microsoft.com/office/officeart/2005/8/layout/hList2#4"/>
    <dgm:cxn modelId="{A1DABF64-F745-4CD9-96F5-182D9DEC60E4}" srcId="{9EF4CE21-97E1-46C5-861F-442D330252D1}" destId="{02F90C82-788B-4DCD-B063-D029838B924F}" srcOrd="0" destOrd="0" parTransId="{98CDDAE8-5780-48C7-B61A-5BF593413F6D}" sibTransId="{87F19E05-3B6B-49D9-AD90-BFFDF9417278}"/>
    <dgm:cxn modelId="{097D7621-8CB5-4460-B306-E36145E8BBFC}" type="presOf" srcId="{F0103A22-092C-4B0E-9B12-A57F71E985F5}" destId="{ED48DD92-5303-4160-BE3B-ADC93731DC31}" srcOrd="0" destOrd="0" presId="urn:microsoft.com/office/officeart/2005/8/layout/hList2#4"/>
    <dgm:cxn modelId="{25121A62-12C9-4CB3-B7A0-741F6842CEA9}" type="presOf" srcId="{F4A41B33-432C-41B2-8A46-505D5F0422B1}" destId="{ED48DD92-5303-4160-BE3B-ADC93731DC31}" srcOrd="0" destOrd="1" presId="urn:microsoft.com/office/officeart/2005/8/layout/hList2#4"/>
    <dgm:cxn modelId="{F7EAA85B-FFA3-484E-AC07-9F52B2CA686E}" srcId="{F9EEC365-8609-4B4C-B187-38006F95FDDE}" destId="{C9094CC6-DD5B-40F4-8FE8-C9426EC1195D}" srcOrd="6" destOrd="0" parTransId="{DA22A356-2E03-4C60-9C99-554584EC4C19}" sibTransId="{44B72027-EC1A-4689-AC95-B80FED70BDDA}"/>
    <dgm:cxn modelId="{6083183A-CC88-4A07-85C5-65A75464E74A}" type="presOf" srcId="{18D083F0-4392-44CB-B9A9-21FD13C635C9}" destId="{CD650016-5A21-49AD-A9B2-58C2B85E6EA1}" srcOrd="0" destOrd="4" presId="urn:microsoft.com/office/officeart/2005/8/layout/hList2#4"/>
    <dgm:cxn modelId="{C5C28114-0813-418B-BD56-60FC78352A77}" type="presOf" srcId="{639915F5-887B-410D-B489-30126D5C5954}" destId="{D9B6AE61-12C6-41E0-B32C-08535DA40562}" srcOrd="0" destOrd="7" presId="urn:microsoft.com/office/officeart/2005/8/layout/hList2#4"/>
    <dgm:cxn modelId="{ABE3EB19-2806-4FDC-9D99-F8C13671B561}" srcId="{F9EEC365-8609-4B4C-B187-38006F95FDDE}" destId="{35721D27-0588-4568-A92B-7ECCBBDF1554}" srcOrd="5" destOrd="0" parTransId="{C90DE39E-8959-45B0-BC51-E3EB9B45AC9E}" sibTransId="{6D6A8A6F-8AE1-4315-B899-DDC927966A12}"/>
    <dgm:cxn modelId="{21D4971D-A76D-4076-A5D7-404D5F563425}" type="presOf" srcId="{9D343D37-1696-46DA-AA7C-FF0F1BE8F973}" destId="{CD650016-5A21-49AD-A9B2-58C2B85E6EA1}" srcOrd="0" destOrd="2" presId="urn:microsoft.com/office/officeart/2005/8/layout/hList2#4"/>
    <dgm:cxn modelId="{A63841E7-0B38-4C7D-B31B-213ECF872CDE}" srcId="{0BEFC0FB-F7B5-4290-9ACE-8F48210E2245}" destId="{24172EAF-BCF0-46F4-B511-8BF6596E8514}" srcOrd="3" destOrd="0" parTransId="{E3AE299E-3C38-4BDC-A85B-EF255E265D26}" sibTransId="{3EED757B-33ED-485B-AC38-D6ED7957F378}"/>
    <dgm:cxn modelId="{CF1BF339-26A4-4D07-8B9C-C967D28ADAED}" srcId="{24172EAF-BCF0-46F4-B511-8BF6596E8514}" destId="{5A6CF3F9-C673-4707-B692-6612471567BD}" srcOrd="4" destOrd="0" parTransId="{48FB736D-9AE4-4CEB-9434-6FC0FAD8495A}" sibTransId="{C3C41EEC-EFB7-4B1E-8BC8-61B885CFD74B}"/>
    <dgm:cxn modelId="{1448A802-2284-4CE0-94F7-527BCD5A3353}" type="presOf" srcId="{49C38B22-70F2-4D5B-B37F-207224DEE75E}" destId="{D97BF87A-8E95-4755-A9DF-127824A329D6}" srcOrd="0" destOrd="3" presId="urn:microsoft.com/office/officeart/2005/8/layout/hList2#4"/>
    <dgm:cxn modelId="{86F3259C-BAE6-42E0-8E13-68D7B9A07D2B}" srcId="{0BEFC0FB-F7B5-4290-9ACE-8F48210E2245}" destId="{B214B5B7-A468-47B8-BAA7-4B3CBAB783D6}" srcOrd="2" destOrd="0" parTransId="{676C8BE6-D617-475E-9C8A-0AACB74E6DB9}" sibTransId="{E488C2C2-F13E-46E0-84F8-316D7C21E157}"/>
    <dgm:cxn modelId="{89C65A1F-20C6-4BD7-93B7-675301375818}" type="presOf" srcId="{4FF49F1A-0390-4084-9639-01CA7213CE03}" destId="{ED48DD92-5303-4160-BE3B-ADC93731DC31}" srcOrd="0" destOrd="6" presId="urn:microsoft.com/office/officeart/2005/8/layout/hList2#4"/>
    <dgm:cxn modelId="{E350E9A0-9377-46B1-B3DA-2BBC0F7892EE}" type="presOf" srcId="{C3E96AC5-96E4-47BB-8914-EE8AC38767D8}" destId="{CD650016-5A21-49AD-A9B2-58C2B85E6EA1}" srcOrd="0" destOrd="6" presId="urn:microsoft.com/office/officeart/2005/8/layout/hList2#4"/>
    <dgm:cxn modelId="{4593212D-E66B-4AAF-B668-FCCB6E0B4A6D}" type="presOf" srcId="{0BEFC0FB-F7B5-4290-9ACE-8F48210E2245}" destId="{0F6C06B1-AB08-43AA-8373-DABC472888A3}" srcOrd="0" destOrd="0" presId="urn:microsoft.com/office/officeart/2005/8/layout/hList2#4"/>
    <dgm:cxn modelId="{AD8DA123-6B5C-429F-BE72-8FED5963104A}" type="presOf" srcId="{5A6CF3F9-C673-4707-B692-6612471567BD}" destId="{D97BF87A-8E95-4755-A9DF-127824A329D6}" srcOrd="0" destOrd="4" presId="urn:microsoft.com/office/officeart/2005/8/layout/hList2#4"/>
    <dgm:cxn modelId="{80327162-8DD5-474B-95E8-A1F9F0716797}" type="presOf" srcId="{C47392C3-E00F-443B-8850-DB328580F6D0}" destId="{ED48DD92-5303-4160-BE3B-ADC93731DC31}" srcOrd="0" destOrd="5" presId="urn:microsoft.com/office/officeart/2005/8/layout/hList2#4"/>
    <dgm:cxn modelId="{066896F8-F730-460E-9BC9-8D46CFEE9BAA}" type="presOf" srcId="{C1705975-1E93-4DA1-9A40-3C961EA506B4}" destId="{ED48DD92-5303-4160-BE3B-ADC93731DC31}" srcOrd="0" destOrd="7" presId="urn:microsoft.com/office/officeart/2005/8/layout/hList2#4"/>
    <dgm:cxn modelId="{8E5A91E7-9B8B-483A-99BA-07930E8FCA08}" type="presOf" srcId="{C6AAAE8E-4223-4450-B870-0599561129A0}" destId="{CD650016-5A21-49AD-A9B2-58C2B85E6EA1}" srcOrd="0" destOrd="1" presId="urn:microsoft.com/office/officeart/2005/8/layout/hList2#4"/>
    <dgm:cxn modelId="{C68E8D2F-3F83-4AE4-A179-4BD7E608D0B5}" type="presOf" srcId="{C9094CC6-DD5B-40F4-8FE8-C9426EC1195D}" destId="{D9B6AE61-12C6-41E0-B32C-08535DA40562}" srcOrd="0" destOrd="6" presId="urn:microsoft.com/office/officeart/2005/8/layout/hList2#4"/>
    <dgm:cxn modelId="{A2E633C2-7FF6-4835-A2BF-6C2DF03CE852}" srcId="{0BEFC0FB-F7B5-4290-9ACE-8F48210E2245}" destId="{F9EEC365-8609-4B4C-B187-38006F95FDDE}" srcOrd="1" destOrd="0" parTransId="{F1B5C5B7-9FE4-4072-9BE4-CDF6326AFEBC}" sibTransId="{2C1EF18F-2467-4CAC-A17D-25DB2FEFEA17}"/>
    <dgm:cxn modelId="{F1EC1229-D98E-4C07-93C7-F15F08B55008}" type="presOf" srcId="{BE4EB00C-A682-47A0-AAD2-D08296F7E434}" destId="{D97BF87A-8E95-4755-A9DF-127824A329D6}" srcOrd="0" destOrd="1" presId="urn:microsoft.com/office/officeart/2005/8/layout/hList2#4"/>
    <dgm:cxn modelId="{7EE6F74C-DACC-435C-82DC-DE6FB7BD691D}" srcId="{F9EEC365-8609-4B4C-B187-38006F95FDDE}" destId="{639915F5-887B-410D-B489-30126D5C5954}" srcOrd="7" destOrd="0" parTransId="{14E72E7B-667A-4008-9A4E-31A3704AB15D}" sibTransId="{6460286D-42EC-40CC-BC26-DBDE7F9B9D18}"/>
    <dgm:cxn modelId="{00B9D4E4-FE38-40A0-8B37-9BC067962A52}" type="presOf" srcId="{9EF4CE21-97E1-46C5-861F-442D330252D1}" destId="{8F37084C-1129-4213-9ADC-7153205D1C1F}" srcOrd="0" destOrd="0" presId="urn:microsoft.com/office/officeart/2005/8/layout/hList2#4"/>
    <dgm:cxn modelId="{5569ED1E-957A-4A1F-B604-158690FBD2D0}" srcId="{9EF4CE21-97E1-46C5-861F-442D330252D1}" destId="{18D083F0-4392-44CB-B9A9-21FD13C635C9}" srcOrd="4" destOrd="0" parTransId="{2EFDC7CF-1AA8-42F3-A2CF-6E766DB153BD}" sibTransId="{E34C449B-6613-41B3-AD60-A570490EA348}"/>
    <dgm:cxn modelId="{7657782A-1896-440F-B4B1-053B2B42FB88}" srcId="{F9EEC365-8609-4B4C-B187-38006F95FDDE}" destId="{42614651-EFFA-4306-838E-90721760F889}" srcOrd="1" destOrd="0" parTransId="{3D64ADBB-91F4-4555-8D82-D0943E1CA4E0}" sibTransId="{78A19AFC-CB2E-4131-8B3A-E0C5567F2A94}"/>
    <dgm:cxn modelId="{F914FDCA-6A0F-4544-B517-7D122023309B}" type="presOf" srcId="{33DDC02E-C2BD-4421-AF35-EE9D69E6F845}" destId="{D9B6AE61-12C6-41E0-B32C-08535DA40562}" srcOrd="0" destOrd="4" presId="urn:microsoft.com/office/officeart/2005/8/layout/hList2#4"/>
    <dgm:cxn modelId="{51280BF0-A8AD-48F5-A383-69A0B4BB0DBA}" srcId="{9EF4CE21-97E1-46C5-861F-442D330252D1}" destId="{C6AAAE8E-4223-4450-B870-0599561129A0}" srcOrd="1" destOrd="0" parTransId="{9BC95027-8F96-4FFD-BF44-E9B39C87BAFC}" sibTransId="{E5EFB435-828E-4DA4-8069-98A8BA318E1E}"/>
    <dgm:cxn modelId="{179E0C92-6B9C-4675-BBC2-7CCCF82C9F66}" type="presOf" srcId="{95ACFFA3-511B-495A-BF04-168D91F334C8}" destId="{D9B6AE61-12C6-41E0-B32C-08535DA40562}" srcOrd="0" destOrd="3" presId="urn:microsoft.com/office/officeart/2005/8/layout/hList2#4"/>
    <dgm:cxn modelId="{1CD0D2F6-673F-4176-B238-DBFA0D261197}" type="presOf" srcId="{AF105760-9DC4-4E1D-9193-1C8BC679D35A}" destId="{D9B6AE61-12C6-41E0-B32C-08535DA40562}" srcOrd="0" destOrd="8" presId="urn:microsoft.com/office/officeart/2005/8/layout/hList2#4"/>
    <dgm:cxn modelId="{49F8B47A-CAD9-4D77-AB7B-A34D6C891AB3}" srcId="{24172EAF-BCF0-46F4-B511-8BF6596E8514}" destId="{8928C32E-62FE-4E7D-947F-D1024D3F8561}" srcOrd="7" destOrd="0" parTransId="{6BB251DD-DB48-4D49-830A-FB40302C3940}" sibTransId="{2D4FBF00-3F0E-4B08-8D51-A5D89969CA24}"/>
    <dgm:cxn modelId="{0C32ABD6-3087-4061-8DC1-4BC11EEACFCF}" srcId="{24172EAF-BCF0-46F4-B511-8BF6596E8514}" destId="{21ACE0D4-F31B-409A-89D5-26224993F0E4}" srcOrd="2" destOrd="0" parTransId="{D5D0E3BE-EC43-4D83-8B60-9E70868A7218}" sibTransId="{BCF3E17D-1598-4955-A511-501236BF3634}"/>
    <dgm:cxn modelId="{DD384517-4EC4-486F-8E57-BEE3B88B99BE}" srcId="{9EF4CE21-97E1-46C5-861F-442D330252D1}" destId="{AC80669F-CCB5-4F7F-8D08-723DC768447F}" srcOrd="3" destOrd="0" parTransId="{488F376B-A54F-42F0-B592-53BF930DFCA3}" sibTransId="{6A541F5B-0C59-4570-B381-BB96E91BF87B}"/>
    <dgm:cxn modelId="{7BB144E2-F997-414B-A257-B412B7123B51}" srcId="{9EF4CE21-97E1-46C5-861F-442D330252D1}" destId="{93D313A5-C934-469F-8D7E-F578EDF536D6}" srcOrd="5" destOrd="0" parTransId="{74635CC0-F32E-400E-8894-5F2758F415BA}" sibTransId="{D2E2E5ED-9C24-4234-B06A-86B6CEACBAB9}"/>
    <dgm:cxn modelId="{5FDEF58F-D670-4D8B-93F8-7A5020DFC64B}" type="presOf" srcId="{B214B5B7-A468-47B8-BAA7-4B3CBAB783D6}" destId="{38599B62-C103-415E-9AD9-EC616B6FB157}" srcOrd="0" destOrd="0" presId="urn:microsoft.com/office/officeart/2005/8/layout/hList2#4"/>
    <dgm:cxn modelId="{DDF76E2D-2314-4797-BAFC-47A00126AAB5}" srcId="{F9EEC365-8609-4B4C-B187-38006F95FDDE}" destId="{33DDC02E-C2BD-4421-AF35-EE9D69E6F845}" srcOrd="4" destOrd="0" parTransId="{63DCC04F-7F03-47A3-9995-8BE39ABC3F72}" sibTransId="{2DD59C2E-E8F5-4820-A8B0-C4140A067A97}"/>
    <dgm:cxn modelId="{92B885C6-386D-4695-8C6B-3A17181B9220}" srcId="{B214B5B7-A468-47B8-BAA7-4B3CBAB783D6}" destId="{F0103A22-092C-4B0E-9B12-A57F71E985F5}" srcOrd="0" destOrd="0" parTransId="{D85072C4-B19D-44B9-80A8-0D7CD2EA21F8}" sibTransId="{783291D1-CC02-4EB7-9B6B-B3D2AA97E020}"/>
    <dgm:cxn modelId="{57E8BDC2-8065-4749-A414-97DE8FDBC916}" srcId="{B214B5B7-A468-47B8-BAA7-4B3CBAB783D6}" destId="{3B23AFAB-9E82-418A-A631-81C294AF7417}" srcOrd="4" destOrd="0" parTransId="{9E8FA8C9-C8BF-4DBF-BE37-27AB2430C72D}" sibTransId="{E06DF9D9-99E9-4B46-8693-8B85A6780335}"/>
    <dgm:cxn modelId="{25E0FCA6-15A9-49BD-B1AE-758C0C2DCA48}" srcId="{F9EEC365-8609-4B4C-B187-38006F95FDDE}" destId="{EF5A6FC6-A559-49E5-8DD1-5E6715E7E466}" srcOrd="0" destOrd="0" parTransId="{1AC5F1EA-A582-4A35-9A6F-EE8362DA1D11}" sibTransId="{26C035D1-EE50-432A-97A5-37C011AE73DD}"/>
    <dgm:cxn modelId="{95E33DD7-ABEF-4612-B9CF-6E8845B443EB}" srcId="{0BEFC0FB-F7B5-4290-9ACE-8F48210E2245}" destId="{9EF4CE21-97E1-46C5-861F-442D330252D1}" srcOrd="0" destOrd="0" parTransId="{6393900D-408B-4D63-98C2-9D1EADA11FC5}" sibTransId="{1845CCF6-C7BF-4964-8A7A-8BE304E3456D}"/>
    <dgm:cxn modelId="{7455D48D-A329-4247-BE73-84D2FC1B9CA0}" type="presOf" srcId="{3B23AFAB-9E82-418A-A631-81C294AF7417}" destId="{ED48DD92-5303-4160-BE3B-ADC93731DC31}" srcOrd="0" destOrd="4" presId="urn:microsoft.com/office/officeart/2005/8/layout/hList2#4"/>
    <dgm:cxn modelId="{44F70BF1-1B6C-4D33-9681-7D39B62962E0}" type="presOf" srcId="{53BAEE19-9293-43E8-82A7-2851FEF385C5}" destId="{D9B6AE61-12C6-41E0-B32C-08535DA40562}" srcOrd="0" destOrd="11" presId="urn:microsoft.com/office/officeart/2005/8/layout/hList2#4"/>
    <dgm:cxn modelId="{094C9533-AF6E-46DF-866E-365F6FA0736E}" srcId="{B214B5B7-A468-47B8-BAA7-4B3CBAB783D6}" destId="{3A4D5821-96DC-4904-A15A-68D823E01FC7}" srcOrd="3" destOrd="0" parTransId="{237D0CD3-A2CE-4753-85E6-1EB7B8D580C5}" sibTransId="{704013E5-5796-47E7-80CC-0A84559AEB91}"/>
    <dgm:cxn modelId="{4509C462-B601-4419-AA7D-55B74656E71D}" srcId="{F9EEC365-8609-4B4C-B187-38006F95FDDE}" destId="{95ACFFA3-511B-495A-BF04-168D91F334C8}" srcOrd="3" destOrd="0" parTransId="{365E7707-A0E3-439F-BBA1-581E9F5943A0}" sibTransId="{1D8332A0-2D35-4FA6-82C1-7455B76C406B}"/>
    <dgm:cxn modelId="{27E45C46-C4FE-4471-98A7-A086413AC8F0}" type="presOf" srcId="{42614651-EFFA-4306-838E-90721760F889}" destId="{D9B6AE61-12C6-41E0-B32C-08535DA40562}" srcOrd="0" destOrd="1" presId="urn:microsoft.com/office/officeart/2005/8/layout/hList2#4"/>
    <dgm:cxn modelId="{D7854F3B-B111-4E21-954D-49A4D6592890}" srcId="{9EF4CE21-97E1-46C5-861F-442D330252D1}" destId="{9D343D37-1696-46DA-AA7C-FF0F1BE8F973}" srcOrd="2" destOrd="0" parTransId="{CDB093F1-E794-492B-B034-9827E6825CBE}" sibTransId="{4AF27329-7D4E-4A78-BD22-D237B35FC8B8}"/>
    <dgm:cxn modelId="{927C7C45-462D-496E-B48B-25295479CD9E}" type="presOf" srcId="{6DC76CCE-D1D9-427A-98E3-5AE81467257C}" destId="{D9B6AE61-12C6-41E0-B32C-08535DA40562}" srcOrd="0" destOrd="9" presId="urn:microsoft.com/office/officeart/2005/8/layout/hList2#4"/>
    <dgm:cxn modelId="{F0AB7CE9-3158-471B-B273-E93D0C46E7DF}" srcId="{B214B5B7-A468-47B8-BAA7-4B3CBAB783D6}" destId="{B4FF4E7B-092A-4B5B-BD75-7593416F5490}" srcOrd="2" destOrd="0" parTransId="{1255BF00-0E68-4DDE-A3D9-5E2C058E2DC1}" sibTransId="{0D8BED7B-6CF5-461A-A323-DCB45D1854CA}"/>
    <dgm:cxn modelId="{D7F85F2F-AF27-41BD-B124-51094EA7EA25}" type="presOf" srcId="{21ACE0D4-F31B-409A-89D5-26224993F0E4}" destId="{D97BF87A-8E95-4755-A9DF-127824A329D6}" srcOrd="0" destOrd="2" presId="urn:microsoft.com/office/officeart/2005/8/layout/hList2#4"/>
    <dgm:cxn modelId="{17F83A63-DC67-44C3-8E45-F7C3834AFCE8}" srcId="{24172EAF-BCF0-46F4-B511-8BF6596E8514}" destId="{49C38B22-70F2-4D5B-B37F-207224DEE75E}" srcOrd="3" destOrd="0" parTransId="{C1125EB5-A19B-4B64-BFD7-5CDB8F99E7E9}" sibTransId="{96D83459-5037-40D2-9413-4818CEDD8DE3}"/>
    <dgm:cxn modelId="{029A3F90-C7A1-46BF-A1C3-A52172ABCA4A}" type="presOf" srcId="{35721D27-0588-4568-A92B-7ECCBBDF1554}" destId="{D9B6AE61-12C6-41E0-B32C-08535DA40562}" srcOrd="0" destOrd="5" presId="urn:microsoft.com/office/officeart/2005/8/layout/hList2#4"/>
    <dgm:cxn modelId="{AE2E041C-DF0E-4D4E-B5B5-514361BD1FEC}" type="presOf" srcId="{DD87B831-693A-459D-BDA6-C7F751385EB0}" destId="{D97BF87A-8E95-4755-A9DF-127824A329D6}" srcOrd="0" destOrd="0" presId="urn:microsoft.com/office/officeart/2005/8/layout/hList2#4"/>
    <dgm:cxn modelId="{2830F268-AD81-4201-989C-7F144D39B803}" srcId="{F9EEC365-8609-4B4C-B187-38006F95FDDE}" destId="{669B1D55-3755-4979-92C9-7E40D73216E0}" srcOrd="2" destOrd="0" parTransId="{ED3932BD-AFDE-4A79-BC85-D25CC796B24F}" sibTransId="{62EB2030-E8CB-4798-990B-A3E184064E28}"/>
    <dgm:cxn modelId="{076EA258-740C-4BF7-B1A8-ADFFA1F09FF6}" srcId="{24172EAF-BCF0-46F4-B511-8BF6596E8514}" destId="{0B4D9CE6-5EDF-43A1-9536-5D40FC909787}" srcOrd="5" destOrd="0" parTransId="{2194F085-33C9-4405-B07C-8DD6E2DE5422}" sibTransId="{0D659F9E-C284-41CF-B70E-331045655F55}"/>
    <dgm:cxn modelId="{428EEB26-D933-4ADE-B83C-EA73B3FD7A6B}" srcId="{F9EEC365-8609-4B4C-B187-38006F95FDDE}" destId="{53BAEE19-9293-43E8-82A7-2851FEF385C5}" srcOrd="11" destOrd="0" parTransId="{9111689E-A990-49D5-BC3A-1A3ABFAE34E0}" sibTransId="{044F7609-21E5-406A-A77A-CC62ED5C1BF7}"/>
    <dgm:cxn modelId="{4E7B4A5E-03D8-4678-9B36-311BF60A1135}" srcId="{B214B5B7-A468-47B8-BAA7-4B3CBAB783D6}" destId="{F4A41B33-432C-41B2-8A46-505D5F0422B1}" srcOrd="1" destOrd="0" parTransId="{7C6CC2B8-A136-4FA4-84D9-8759A2C39C22}" sibTransId="{6D8A57C5-E665-47B1-88EA-430CD1390527}"/>
    <dgm:cxn modelId="{79EDCAA6-0BC4-42E4-8396-9CBE8F43265B}" type="presOf" srcId="{669B1D55-3755-4979-92C9-7E40D73216E0}" destId="{D9B6AE61-12C6-41E0-B32C-08535DA40562}" srcOrd="0" destOrd="2" presId="urn:microsoft.com/office/officeart/2005/8/layout/hList2#4"/>
    <dgm:cxn modelId="{F33550B7-7626-4B2B-B45B-D8626B296566}" type="presOf" srcId="{B4FF4E7B-092A-4B5B-BD75-7593416F5490}" destId="{ED48DD92-5303-4160-BE3B-ADC93731DC31}" srcOrd="0" destOrd="2" presId="urn:microsoft.com/office/officeart/2005/8/layout/hList2#4"/>
    <dgm:cxn modelId="{ECD83351-8A43-4B30-B27D-D2093E733B19}" srcId="{F9EEC365-8609-4B4C-B187-38006F95FDDE}" destId="{AF105760-9DC4-4E1D-9193-1C8BC679D35A}" srcOrd="8" destOrd="0" parTransId="{4DFEDAAE-9A02-41D6-A790-3F735CB24E6A}" sibTransId="{4A4E284F-5ADF-4C2D-904B-244FD496DCFA}"/>
    <dgm:cxn modelId="{9C59E033-4716-46E8-9CE1-E9A84ED82576}" type="presOf" srcId="{3A4D5821-96DC-4904-A15A-68D823E01FC7}" destId="{ED48DD92-5303-4160-BE3B-ADC93731DC31}" srcOrd="0" destOrd="3" presId="urn:microsoft.com/office/officeart/2005/8/layout/hList2#4"/>
    <dgm:cxn modelId="{F165C44A-5511-42FE-9C52-C93627676B59}" srcId="{B214B5B7-A468-47B8-BAA7-4B3CBAB783D6}" destId="{C47392C3-E00F-443B-8850-DB328580F6D0}" srcOrd="5" destOrd="0" parTransId="{344240D5-5C89-4A03-8C8F-29BD276E28AE}" sibTransId="{3FECD8C5-4C44-43B6-99C3-BC03470A0AB4}"/>
    <dgm:cxn modelId="{C24AA01D-3A03-4FF4-BDA4-A06D6335DC58}" srcId="{F9EEC365-8609-4B4C-B187-38006F95FDDE}" destId="{6DC76CCE-D1D9-427A-98E3-5AE81467257C}" srcOrd="9" destOrd="0" parTransId="{C7CC08F9-7971-452B-9663-39956540C746}" sibTransId="{35A51C02-6F8D-4372-96C6-C27D9BECA780}"/>
    <dgm:cxn modelId="{6DFC3F57-00BE-4AEF-B842-071A1925B47B}" type="presOf" srcId="{93D313A5-C934-469F-8D7E-F578EDF536D6}" destId="{CD650016-5A21-49AD-A9B2-58C2B85E6EA1}" srcOrd="0" destOrd="5" presId="urn:microsoft.com/office/officeart/2005/8/layout/hList2#4"/>
    <dgm:cxn modelId="{A15A727C-3BE6-4179-9E96-E7F23836F965}" srcId="{B214B5B7-A468-47B8-BAA7-4B3CBAB783D6}" destId="{C1705975-1E93-4DA1-9A40-3C961EA506B4}" srcOrd="7" destOrd="0" parTransId="{03A4CBE5-63FD-47EC-8A8F-58F8E52EB575}" sibTransId="{CDB04134-1325-46C6-BEF3-EBAF09A43F50}"/>
    <dgm:cxn modelId="{2949D0C9-5241-445E-AEC2-9045D72EDF63}" srcId="{9EF4CE21-97E1-46C5-861F-442D330252D1}" destId="{C3E96AC5-96E4-47BB-8914-EE8AC38767D8}" srcOrd="6" destOrd="0" parTransId="{543BB1F5-4E4E-4F40-87AC-BBF6E4E07CAB}" sibTransId="{9BE746D2-39B3-46D5-B38A-A1F284A5D272}"/>
    <dgm:cxn modelId="{DFCD4103-3BFF-4681-AB1D-0D2619AEA2C2}" type="presOf" srcId="{02F90C82-788B-4DCD-B063-D029838B924F}" destId="{CD650016-5A21-49AD-A9B2-58C2B85E6EA1}" srcOrd="0" destOrd="0" presId="urn:microsoft.com/office/officeart/2005/8/layout/hList2#4"/>
    <dgm:cxn modelId="{EC54C4DE-E448-43D6-9675-3ACBCC80443B}" type="presOf" srcId="{EF5A6FC6-A559-49E5-8DD1-5E6715E7E466}" destId="{D9B6AE61-12C6-41E0-B32C-08535DA40562}" srcOrd="0" destOrd="0" presId="urn:microsoft.com/office/officeart/2005/8/layout/hList2#4"/>
    <dgm:cxn modelId="{3617F1CC-E207-4C71-9F49-207A992A034F}" srcId="{F9EEC365-8609-4B4C-B187-38006F95FDDE}" destId="{B16D48DF-7D59-4EFE-93E6-6D0A885023E3}" srcOrd="10" destOrd="0" parTransId="{3F292A75-F9ED-41A9-9C8F-F9821A61A4FB}" sibTransId="{FFB802C1-9450-434E-A010-F16D91F3B171}"/>
    <dgm:cxn modelId="{E28A28EB-F81E-4B76-BE14-891D06419C1C}" srcId="{B214B5B7-A468-47B8-BAA7-4B3CBAB783D6}" destId="{4FF49F1A-0390-4084-9639-01CA7213CE03}" srcOrd="6" destOrd="0" parTransId="{04E92531-784C-4E2B-9EB4-477ACC6913A9}" sibTransId="{AD276688-E6AC-4EDB-83E3-13DECC5AE576}"/>
    <dgm:cxn modelId="{721640EF-0B24-437E-B79B-868A8D806BDB}" type="presOf" srcId="{0B4D9CE6-5EDF-43A1-9536-5D40FC909787}" destId="{D97BF87A-8E95-4755-A9DF-127824A329D6}" srcOrd="0" destOrd="5" presId="urn:microsoft.com/office/officeart/2005/8/layout/hList2#4"/>
    <dgm:cxn modelId="{72C252AD-CE61-4BEF-BA20-50EEE000FC66}" srcId="{24172EAF-BCF0-46F4-B511-8BF6596E8514}" destId="{DD87B831-693A-459D-BDA6-C7F751385EB0}" srcOrd="0" destOrd="0" parTransId="{BE1C0C8D-456E-4F18-AF3B-1AE48927F9A2}" sibTransId="{F215528B-08CD-4E61-9758-02C7870EAAB5}"/>
    <dgm:cxn modelId="{BF02C78F-72E0-43CA-B9BF-0F1155E802B9}" type="presOf" srcId="{AC80669F-CCB5-4F7F-8D08-723DC768447F}" destId="{CD650016-5A21-49AD-A9B2-58C2B85E6EA1}" srcOrd="0" destOrd="3" presId="urn:microsoft.com/office/officeart/2005/8/layout/hList2#4"/>
    <dgm:cxn modelId="{43F0F82F-32CB-4DD4-BDC9-DA37C6D2720D}" type="presOf" srcId="{F9EEC365-8609-4B4C-B187-38006F95FDDE}" destId="{11583B2B-8BC1-4104-A687-71DA003295E3}" srcOrd="0" destOrd="0" presId="urn:microsoft.com/office/officeart/2005/8/layout/hList2#4"/>
    <dgm:cxn modelId="{EC44524B-FF8C-4B7D-A6AE-C79880B32D16}" type="presOf" srcId="{B16D48DF-7D59-4EFE-93E6-6D0A885023E3}" destId="{D9B6AE61-12C6-41E0-B32C-08535DA40562}" srcOrd="0" destOrd="10" presId="urn:microsoft.com/office/officeart/2005/8/layout/hList2#4"/>
    <dgm:cxn modelId="{7C7C8E32-D9C7-4BF2-8B3C-839BEB79EEA5}" type="presParOf" srcId="{0F6C06B1-AB08-43AA-8373-DABC472888A3}" destId="{239C0A06-3B55-45BF-A12C-C9CC500C612C}" srcOrd="0" destOrd="0" presId="urn:microsoft.com/office/officeart/2005/8/layout/hList2#4"/>
    <dgm:cxn modelId="{3528D2B2-458A-46E1-863C-318B02EB45DB}" type="presParOf" srcId="{239C0A06-3B55-45BF-A12C-C9CC500C612C}" destId="{D918F2B7-DC7D-4F9D-817E-A425145C484A}" srcOrd="0" destOrd="0" presId="urn:microsoft.com/office/officeart/2005/8/layout/hList2#4"/>
    <dgm:cxn modelId="{631B397F-055F-4F97-9E8B-871E7AFA7341}" type="presParOf" srcId="{239C0A06-3B55-45BF-A12C-C9CC500C612C}" destId="{CD650016-5A21-49AD-A9B2-58C2B85E6EA1}" srcOrd="1" destOrd="0" presId="urn:microsoft.com/office/officeart/2005/8/layout/hList2#4"/>
    <dgm:cxn modelId="{AB71DEDA-BD42-4FC6-8160-20EFDBE86244}" type="presParOf" srcId="{239C0A06-3B55-45BF-A12C-C9CC500C612C}" destId="{8F37084C-1129-4213-9ADC-7153205D1C1F}" srcOrd="2" destOrd="0" presId="urn:microsoft.com/office/officeart/2005/8/layout/hList2#4"/>
    <dgm:cxn modelId="{138BA358-01D5-42F9-8F10-F2E394F24EC2}" type="presParOf" srcId="{0F6C06B1-AB08-43AA-8373-DABC472888A3}" destId="{65626027-9058-451E-9FDB-78396B1E125E}" srcOrd="1" destOrd="0" presId="urn:microsoft.com/office/officeart/2005/8/layout/hList2#4"/>
    <dgm:cxn modelId="{E5FE8872-E7CA-4767-B709-DFB122263DAF}" type="presParOf" srcId="{0F6C06B1-AB08-43AA-8373-DABC472888A3}" destId="{5860B508-4962-4621-BCC6-8D55EEE2E4E7}" srcOrd="2" destOrd="0" presId="urn:microsoft.com/office/officeart/2005/8/layout/hList2#4"/>
    <dgm:cxn modelId="{60E09F44-97FF-4FE0-B8E0-615C80F2EB6F}" type="presParOf" srcId="{5860B508-4962-4621-BCC6-8D55EEE2E4E7}" destId="{A957A9A0-A6C2-423A-9571-8719BBB44143}" srcOrd="0" destOrd="0" presId="urn:microsoft.com/office/officeart/2005/8/layout/hList2#4"/>
    <dgm:cxn modelId="{5D0A9A14-4B27-4FFA-9E92-EF6A988B1B76}" type="presParOf" srcId="{5860B508-4962-4621-BCC6-8D55EEE2E4E7}" destId="{D9B6AE61-12C6-41E0-B32C-08535DA40562}" srcOrd="1" destOrd="0" presId="urn:microsoft.com/office/officeart/2005/8/layout/hList2#4"/>
    <dgm:cxn modelId="{0E1291A7-C5D7-4E0A-8167-F826DCD6BE06}" type="presParOf" srcId="{5860B508-4962-4621-BCC6-8D55EEE2E4E7}" destId="{11583B2B-8BC1-4104-A687-71DA003295E3}" srcOrd="2" destOrd="0" presId="urn:microsoft.com/office/officeart/2005/8/layout/hList2#4"/>
    <dgm:cxn modelId="{D26C72F3-DBD5-471A-9E08-267608B7AAEC}" type="presParOf" srcId="{0F6C06B1-AB08-43AA-8373-DABC472888A3}" destId="{67917CA8-6AF5-45F8-AB3B-8632D76028C2}" srcOrd="3" destOrd="0" presId="urn:microsoft.com/office/officeart/2005/8/layout/hList2#4"/>
    <dgm:cxn modelId="{7488A1E9-087A-48D4-9B49-D8D5E12AEB2E}" type="presParOf" srcId="{0F6C06B1-AB08-43AA-8373-DABC472888A3}" destId="{138CFFCA-0788-4041-AFF1-70688609FD81}" srcOrd="4" destOrd="0" presId="urn:microsoft.com/office/officeart/2005/8/layout/hList2#4"/>
    <dgm:cxn modelId="{F3AEE588-5E12-4A99-BE99-1C95ACFF044B}" type="presParOf" srcId="{138CFFCA-0788-4041-AFF1-70688609FD81}" destId="{EED8C93C-F6CA-4685-9675-5BC09425B999}" srcOrd="0" destOrd="0" presId="urn:microsoft.com/office/officeart/2005/8/layout/hList2#4"/>
    <dgm:cxn modelId="{0F10263D-9F98-4E83-A7F5-99FA0092BBC4}" type="presParOf" srcId="{138CFFCA-0788-4041-AFF1-70688609FD81}" destId="{ED48DD92-5303-4160-BE3B-ADC93731DC31}" srcOrd="1" destOrd="0" presId="urn:microsoft.com/office/officeart/2005/8/layout/hList2#4"/>
    <dgm:cxn modelId="{0BEFFA3B-9CBC-4593-80C2-D17A214727C0}" type="presParOf" srcId="{138CFFCA-0788-4041-AFF1-70688609FD81}" destId="{38599B62-C103-415E-9AD9-EC616B6FB157}" srcOrd="2" destOrd="0" presId="urn:microsoft.com/office/officeart/2005/8/layout/hList2#4"/>
    <dgm:cxn modelId="{44130FAE-8B3C-4466-8D54-3C127055919F}" type="presParOf" srcId="{0F6C06B1-AB08-43AA-8373-DABC472888A3}" destId="{F487D7C6-3251-455A-823B-1C8E40EB9573}" srcOrd="5" destOrd="0" presId="urn:microsoft.com/office/officeart/2005/8/layout/hList2#4"/>
    <dgm:cxn modelId="{8DB0C2AC-2D55-46AD-B40F-BC14A6D7A94E}" type="presParOf" srcId="{0F6C06B1-AB08-43AA-8373-DABC472888A3}" destId="{8C46BA1E-FCC7-453A-B867-FDE1BA488715}" srcOrd="6" destOrd="0" presId="urn:microsoft.com/office/officeart/2005/8/layout/hList2#4"/>
    <dgm:cxn modelId="{24D3F80A-AB92-4400-A1A1-FEF26AFA02DA}" type="presParOf" srcId="{8C46BA1E-FCC7-453A-B867-FDE1BA488715}" destId="{CB6F8760-1104-4A9C-AE71-2D6781AA8980}" srcOrd="0" destOrd="0" presId="urn:microsoft.com/office/officeart/2005/8/layout/hList2#4"/>
    <dgm:cxn modelId="{C568BEB0-B491-4CDC-ACC2-CB74D613C0C8}" type="presParOf" srcId="{8C46BA1E-FCC7-453A-B867-FDE1BA488715}" destId="{D97BF87A-8E95-4755-A9DF-127824A329D6}" srcOrd="1" destOrd="0" presId="urn:microsoft.com/office/officeart/2005/8/layout/hList2#4"/>
    <dgm:cxn modelId="{4A675F34-F0BB-4121-BF3C-01C6BF893C2D}" type="presParOf" srcId="{8C46BA1E-FCC7-453A-B867-FDE1BA488715}" destId="{AEAC7141-2A37-4B07-ABF6-065E543B7594}" srcOrd="2" destOrd="0" presId="urn:microsoft.com/office/officeart/2005/8/layout/hList2#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2#4">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drawing1.xml><?xml version="1.0" encoding="utf-8"?>
<c:userShapes xmlns:c="http://schemas.openxmlformats.org/drawingml/2006/chart">
  <cdr:relSizeAnchor xmlns:cdr="http://schemas.openxmlformats.org/drawingml/2006/chartDrawing">
    <cdr:from>
      <cdr:x>0.6343</cdr:x>
      <cdr:y>0.04407</cdr:y>
    </cdr:from>
    <cdr:to>
      <cdr:x>0.76175</cdr:x>
      <cdr:y>0.14621</cdr:y>
    </cdr:to>
    <cdr:sp macro="" textlink="">
      <cdr:nvSpPr>
        <cdr:cNvPr id="2" name="TextBox 18">
          <a:extLst xmlns:a="http://schemas.openxmlformats.org/drawingml/2006/main">
            <a:ext uri="{FF2B5EF4-FFF2-40B4-BE49-F238E27FC236}">
              <a16:creationId xmlns:a16="http://schemas.microsoft.com/office/drawing/2014/main" xmlns="" id="{EBB4F4A7-56FE-3744-A88D-BC1F7DF6FA95}"/>
            </a:ext>
          </a:extLst>
        </cdr:cNvPr>
        <cdr:cNvSpPr txBox="1"/>
      </cdr:nvSpPr>
      <cdr:spPr>
        <a:xfrm xmlns:a="http://schemas.openxmlformats.org/drawingml/2006/main">
          <a:off x="5220072" y="172615"/>
          <a:ext cx="1048813" cy="400110"/>
        </a:xfrm>
        <a:prstGeom xmlns:a="http://schemas.openxmlformats.org/drawingml/2006/main" prst="rect">
          <a:avLst/>
        </a:prstGeom>
      </cdr:spPr>
      <cdr:style>
        <a:lnRef xmlns:a="http://schemas.openxmlformats.org/drawingml/2006/main" idx="0">
          <a:schemeClr val="accent2"/>
        </a:lnRef>
        <a:fillRef xmlns:a="http://schemas.openxmlformats.org/drawingml/2006/main" idx="3">
          <a:schemeClr val="accent2"/>
        </a:fillRef>
        <a:effectRef xmlns:a="http://schemas.openxmlformats.org/drawingml/2006/main" idx="3">
          <a:schemeClr val="accent2"/>
        </a:effectRef>
        <a:fontRef xmlns:a="http://schemas.openxmlformats.org/drawingml/2006/main" idx="minor">
          <a:schemeClr val="lt1"/>
        </a:fontRef>
      </cdr:style>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2000" dirty="0" err="1">
              <a:solidFill>
                <a:schemeClr val="bg1"/>
              </a:solidFill>
            </a:rPr>
            <a:t>Intersalt</a:t>
          </a:r>
          <a:endParaRPr lang="en-US" sz="2000" dirty="0">
            <a:solidFill>
              <a:schemeClr val="bg1"/>
            </a:solidFill>
          </a:endParaRPr>
        </a:p>
      </cdr:txBody>
    </cdr:sp>
  </cdr:relSizeAnchor>
  <cdr:relSizeAnchor xmlns:cdr="http://schemas.openxmlformats.org/drawingml/2006/chartDrawing">
    <cdr:from>
      <cdr:x>0.79886</cdr:x>
      <cdr:y>0.04407</cdr:y>
    </cdr:from>
    <cdr:to>
      <cdr:x>0.95805</cdr:x>
      <cdr:y>0.14621</cdr:y>
    </cdr:to>
    <cdr:sp macro="" textlink="">
      <cdr:nvSpPr>
        <cdr:cNvPr id="3" name="TextBox 18">
          <a:extLst xmlns:a="http://schemas.openxmlformats.org/drawingml/2006/main">
            <a:ext uri="{FF2B5EF4-FFF2-40B4-BE49-F238E27FC236}">
              <a16:creationId xmlns:a16="http://schemas.microsoft.com/office/drawing/2014/main" xmlns="" id="{EBB4F4A7-56FE-3744-A88D-BC1F7DF6FA95}"/>
            </a:ext>
          </a:extLst>
        </cdr:cNvPr>
        <cdr:cNvSpPr txBox="1"/>
      </cdr:nvSpPr>
      <cdr:spPr>
        <a:xfrm xmlns:a="http://schemas.openxmlformats.org/drawingml/2006/main">
          <a:off x="6574266" y="172615"/>
          <a:ext cx="1310102" cy="400110"/>
        </a:xfrm>
        <a:prstGeom xmlns:a="http://schemas.openxmlformats.org/drawingml/2006/main" prst="rect">
          <a:avLst/>
        </a:prstGeom>
      </cdr:spPr>
      <cdr:style>
        <a:lnRef xmlns:a="http://schemas.openxmlformats.org/drawingml/2006/main" idx="0">
          <a:schemeClr val="accent2"/>
        </a:lnRef>
        <a:fillRef xmlns:a="http://schemas.openxmlformats.org/drawingml/2006/main" idx="3">
          <a:schemeClr val="accent2"/>
        </a:fillRef>
        <a:effectRef xmlns:a="http://schemas.openxmlformats.org/drawingml/2006/main" idx="3">
          <a:schemeClr val="accent2"/>
        </a:effectRef>
        <a:fontRef xmlns:a="http://schemas.openxmlformats.org/drawingml/2006/main" idx="minor">
          <a:schemeClr val="lt1"/>
        </a:fontRef>
      </cdr:style>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2000" dirty="0" err="1">
              <a:solidFill>
                <a:schemeClr val="bg1"/>
              </a:solidFill>
            </a:rPr>
            <a:t>Intersalt+K</a:t>
          </a:r>
          <a:endParaRPr lang="en-US" sz="2000" dirty="0">
            <a:solidFill>
              <a:schemeClr val="bg1"/>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0.45999</cdr:x>
      <cdr:y>0.7287</cdr:y>
    </cdr:from>
    <cdr:to>
      <cdr:x>0.96875</cdr:x>
      <cdr:y>0.83706</cdr:y>
    </cdr:to>
    <cdr:sp macro="" textlink="">
      <cdr:nvSpPr>
        <cdr:cNvPr id="2" name="TextBox 1"/>
        <cdr:cNvSpPr txBox="1"/>
      </cdr:nvSpPr>
      <cdr:spPr>
        <a:xfrm xmlns:a="http://schemas.openxmlformats.org/drawingml/2006/main">
          <a:off x="3759046" y="3220359"/>
          <a:ext cx="4157517" cy="47888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800" dirty="0"/>
            <a:t>* Under optimal trial conditions.; smaller reductions anticipated in unselected individuals</a:t>
          </a:r>
        </a:p>
      </cdr:txBody>
    </cdr:sp>
  </cdr:relSizeAnchor>
  <cdr:relSizeAnchor xmlns:cdr="http://schemas.openxmlformats.org/drawingml/2006/chartDrawing">
    <cdr:from>
      <cdr:x>0.07254</cdr:x>
      <cdr:y>0.26212</cdr:y>
    </cdr:from>
    <cdr:to>
      <cdr:x>0.10782</cdr:x>
      <cdr:y>0.51376</cdr:y>
    </cdr:to>
    <cdr:sp macro="" textlink="">
      <cdr:nvSpPr>
        <cdr:cNvPr id="4" name="TextBox 3"/>
        <cdr:cNvSpPr txBox="1"/>
      </cdr:nvSpPr>
      <cdr:spPr>
        <a:xfrm xmlns:a="http://schemas.openxmlformats.org/drawingml/2006/main" rot="16200000">
          <a:off x="-53857" y="2294239"/>
          <a:ext cx="1581664" cy="28832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a:t>Salt reduction (g per day)</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43" cy="496254"/>
          </a:xfrm>
          <a:prstGeom prst="rect">
            <a:avLst/>
          </a:prstGeom>
        </p:spPr>
        <p:txBody>
          <a:bodyPr vert="horz" lIns="90571" tIns="45286" rIns="90571" bIns="45286" rtlCol="0"/>
          <a:lstStyle>
            <a:lvl1pPr algn="l">
              <a:defRPr sz="1200"/>
            </a:lvl1pPr>
          </a:lstStyle>
          <a:p>
            <a:endParaRPr lang="en-GB"/>
          </a:p>
        </p:txBody>
      </p:sp>
      <p:sp>
        <p:nvSpPr>
          <p:cNvPr id="3" name="Date Placeholder 2"/>
          <p:cNvSpPr>
            <a:spLocks noGrp="1"/>
          </p:cNvSpPr>
          <p:nvPr>
            <p:ph type="dt" sz="quarter" idx="1"/>
          </p:nvPr>
        </p:nvSpPr>
        <p:spPr>
          <a:xfrm>
            <a:off x="3849664" y="0"/>
            <a:ext cx="2946443" cy="496254"/>
          </a:xfrm>
          <a:prstGeom prst="rect">
            <a:avLst/>
          </a:prstGeom>
        </p:spPr>
        <p:txBody>
          <a:bodyPr vert="horz" lIns="90571" tIns="45286" rIns="90571" bIns="45286" rtlCol="0"/>
          <a:lstStyle>
            <a:lvl1pPr algn="r">
              <a:defRPr sz="1200"/>
            </a:lvl1pPr>
          </a:lstStyle>
          <a:p>
            <a:fld id="{5775FB4D-F3A6-4149-87D9-5D7EB2CC2ECA}" type="datetimeFigureOut">
              <a:rPr lang="en-GB" smtClean="0"/>
              <a:t>04/04/2019</a:t>
            </a:fld>
            <a:endParaRPr lang="en-GB"/>
          </a:p>
        </p:txBody>
      </p:sp>
      <p:sp>
        <p:nvSpPr>
          <p:cNvPr id="4" name="Footer Placeholder 3"/>
          <p:cNvSpPr>
            <a:spLocks noGrp="1"/>
          </p:cNvSpPr>
          <p:nvPr>
            <p:ph type="ftr" sz="quarter" idx="2"/>
          </p:nvPr>
        </p:nvSpPr>
        <p:spPr>
          <a:xfrm>
            <a:off x="1" y="9428809"/>
            <a:ext cx="2946443" cy="496253"/>
          </a:xfrm>
          <a:prstGeom prst="rect">
            <a:avLst/>
          </a:prstGeom>
        </p:spPr>
        <p:txBody>
          <a:bodyPr vert="horz" lIns="90571" tIns="45286" rIns="90571" bIns="45286" rtlCol="0" anchor="b"/>
          <a:lstStyle>
            <a:lvl1pPr algn="l">
              <a:defRPr sz="1200"/>
            </a:lvl1pPr>
          </a:lstStyle>
          <a:p>
            <a:endParaRPr lang="en-GB"/>
          </a:p>
        </p:txBody>
      </p:sp>
      <p:sp>
        <p:nvSpPr>
          <p:cNvPr id="5" name="Slide Number Placeholder 4"/>
          <p:cNvSpPr>
            <a:spLocks noGrp="1"/>
          </p:cNvSpPr>
          <p:nvPr>
            <p:ph type="sldNum" sz="quarter" idx="3"/>
          </p:nvPr>
        </p:nvSpPr>
        <p:spPr>
          <a:xfrm>
            <a:off x="3849664" y="9428809"/>
            <a:ext cx="2946443" cy="496253"/>
          </a:xfrm>
          <a:prstGeom prst="rect">
            <a:avLst/>
          </a:prstGeom>
        </p:spPr>
        <p:txBody>
          <a:bodyPr vert="horz" lIns="90571" tIns="45286" rIns="90571" bIns="45286" rtlCol="0" anchor="b"/>
          <a:lstStyle>
            <a:lvl1pPr algn="r">
              <a:defRPr sz="1200"/>
            </a:lvl1pPr>
          </a:lstStyle>
          <a:p>
            <a:fld id="{AB789472-897A-4F72-8CD9-BB4C5F48E0F5}" type="slidenum">
              <a:rPr lang="en-GB" smtClean="0"/>
              <a:t>‹#›</a:t>
            </a:fld>
            <a:endParaRPr lang="en-GB"/>
          </a:p>
        </p:txBody>
      </p:sp>
    </p:spTree>
    <p:extLst>
      <p:ext uri="{BB962C8B-B14F-4D97-AF65-F5344CB8AC3E}">
        <p14:creationId xmlns:p14="http://schemas.microsoft.com/office/powerpoint/2010/main" val="235269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5561" tIns="47781" rIns="95561" bIns="47781" rtlCol="0"/>
          <a:lstStyle>
            <a:lvl1pPr algn="l">
              <a:defRPr sz="1300"/>
            </a:lvl1pPr>
          </a:lstStyle>
          <a:p>
            <a:endParaRPr lang="en-US"/>
          </a:p>
        </p:txBody>
      </p:sp>
      <p:sp>
        <p:nvSpPr>
          <p:cNvPr id="3" name="Date Placeholder 2"/>
          <p:cNvSpPr>
            <a:spLocks noGrp="1"/>
          </p:cNvSpPr>
          <p:nvPr>
            <p:ph type="dt" idx="1"/>
          </p:nvPr>
        </p:nvSpPr>
        <p:spPr>
          <a:xfrm>
            <a:off x="3850444" y="0"/>
            <a:ext cx="2945659" cy="496332"/>
          </a:xfrm>
          <a:prstGeom prst="rect">
            <a:avLst/>
          </a:prstGeom>
        </p:spPr>
        <p:txBody>
          <a:bodyPr vert="horz" lIns="95561" tIns="47781" rIns="95561" bIns="47781" rtlCol="0"/>
          <a:lstStyle>
            <a:lvl1pPr algn="r">
              <a:defRPr sz="1300"/>
            </a:lvl1pPr>
          </a:lstStyle>
          <a:p>
            <a:fld id="{2528358F-16C2-6147-98BD-96DD2515F139}" type="datetimeFigureOut">
              <a:rPr lang="en-US" smtClean="0"/>
              <a:t>4/4/2019</a:t>
            </a:fld>
            <a:endParaRPr lang="en-US"/>
          </a:p>
        </p:txBody>
      </p:sp>
      <p:sp>
        <p:nvSpPr>
          <p:cNvPr id="4" name="Slide Image Placeholder 3"/>
          <p:cNvSpPr>
            <a:spLocks noGrp="1" noRot="1" noChangeAspect="1"/>
          </p:cNvSpPr>
          <p:nvPr>
            <p:ph type="sldImg" idx="2"/>
          </p:nvPr>
        </p:nvSpPr>
        <p:spPr>
          <a:xfrm>
            <a:off x="919163" y="744538"/>
            <a:ext cx="4960937" cy="3721100"/>
          </a:xfrm>
          <a:prstGeom prst="rect">
            <a:avLst/>
          </a:prstGeom>
          <a:noFill/>
          <a:ln w="12700">
            <a:solidFill>
              <a:prstClr val="black"/>
            </a:solidFill>
          </a:ln>
        </p:spPr>
        <p:txBody>
          <a:bodyPr vert="horz" lIns="95561" tIns="47781" rIns="95561" bIns="47781"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5561" tIns="47781" rIns="95561" bIns="47781"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1" y="9428583"/>
            <a:ext cx="2945659" cy="496332"/>
          </a:xfrm>
          <a:prstGeom prst="rect">
            <a:avLst/>
          </a:prstGeom>
        </p:spPr>
        <p:txBody>
          <a:bodyPr vert="horz" lIns="95561" tIns="47781" rIns="95561" bIns="47781" rtlCol="0" anchor="b"/>
          <a:lstStyle>
            <a:lvl1pPr algn="l">
              <a:defRPr sz="1300"/>
            </a:lvl1pPr>
          </a:lstStyle>
          <a:p>
            <a:endParaRPr lang="en-US"/>
          </a:p>
        </p:txBody>
      </p:sp>
      <p:sp>
        <p:nvSpPr>
          <p:cNvPr id="7" name="Slide Number Placeholder 6"/>
          <p:cNvSpPr>
            <a:spLocks noGrp="1"/>
          </p:cNvSpPr>
          <p:nvPr>
            <p:ph type="sldNum" sz="quarter" idx="5"/>
          </p:nvPr>
        </p:nvSpPr>
        <p:spPr>
          <a:xfrm>
            <a:off x="3850444" y="9428583"/>
            <a:ext cx="2945659" cy="496332"/>
          </a:xfrm>
          <a:prstGeom prst="rect">
            <a:avLst/>
          </a:prstGeom>
        </p:spPr>
        <p:txBody>
          <a:bodyPr vert="horz" lIns="95561" tIns="47781" rIns="95561" bIns="47781" rtlCol="0" anchor="b"/>
          <a:lstStyle>
            <a:lvl1pPr algn="r">
              <a:defRPr sz="1300"/>
            </a:lvl1pPr>
          </a:lstStyle>
          <a:p>
            <a:fld id="{6E4B9EEA-D412-C940-961D-7D82C1A174AB}" type="slidenum">
              <a:rPr lang="en-US" smtClean="0"/>
              <a:t>‹#›</a:t>
            </a:fld>
            <a:endParaRPr lang="en-US"/>
          </a:p>
        </p:txBody>
      </p:sp>
    </p:spTree>
    <p:extLst>
      <p:ext uri="{BB962C8B-B14F-4D97-AF65-F5344CB8AC3E}">
        <p14:creationId xmlns:p14="http://schemas.microsoft.com/office/powerpoint/2010/main" val="13372800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57278">
              <a:defRPr sz="2500">
                <a:solidFill>
                  <a:schemeClr val="tx1"/>
                </a:solidFill>
                <a:latin typeface="Arial" charset="0"/>
                <a:ea typeface="MS PGothic" charset="0"/>
                <a:cs typeface="MS PGothic" charset="0"/>
              </a:defRPr>
            </a:lvl1pPr>
            <a:lvl2pPr marL="776440" indent="-298631" defTabSz="957278">
              <a:defRPr sz="2500">
                <a:solidFill>
                  <a:schemeClr val="tx1"/>
                </a:solidFill>
                <a:latin typeface="Arial" charset="0"/>
                <a:ea typeface="MS PGothic" charset="0"/>
                <a:cs typeface="MS PGothic" charset="0"/>
              </a:defRPr>
            </a:lvl2pPr>
            <a:lvl3pPr marL="1194522" indent="-238905" defTabSz="957278">
              <a:defRPr sz="2500">
                <a:solidFill>
                  <a:schemeClr val="tx1"/>
                </a:solidFill>
                <a:latin typeface="Arial" charset="0"/>
                <a:ea typeface="MS PGothic" charset="0"/>
                <a:cs typeface="MS PGothic" charset="0"/>
              </a:defRPr>
            </a:lvl3pPr>
            <a:lvl4pPr marL="1672331" indent="-238905" defTabSz="957278">
              <a:defRPr sz="2500">
                <a:solidFill>
                  <a:schemeClr val="tx1"/>
                </a:solidFill>
                <a:latin typeface="Arial" charset="0"/>
                <a:ea typeface="MS PGothic" charset="0"/>
                <a:cs typeface="MS PGothic" charset="0"/>
              </a:defRPr>
            </a:lvl4pPr>
            <a:lvl5pPr marL="2150141" indent="-238905" defTabSz="957278">
              <a:defRPr sz="2500">
                <a:solidFill>
                  <a:schemeClr val="tx1"/>
                </a:solidFill>
                <a:latin typeface="Arial" charset="0"/>
                <a:ea typeface="MS PGothic" charset="0"/>
                <a:cs typeface="MS PGothic" charset="0"/>
              </a:defRPr>
            </a:lvl5pPr>
            <a:lvl6pPr marL="2627949" indent="-238905" defTabSz="957278" eaLnBrk="0" fontAlgn="base" hangingPunct="0">
              <a:spcBef>
                <a:spcPct val="0"/>
              </a:spcBef>
              <a:spcAft>
                <a:spcPct val="0"/>
              </a:spcAft>
              <a:defRPr sz="2500">
                <a:solidFill>
                  <a:schemeClr val="tx1"/>
                </a:solidFill>
                <a:latin typeface="Arial" charset="0"/>
                <a:ea typeface="MS PGothic" charset="0"/>
                <a:cs typeface="MS PGothic" charset="0"/>
              </a:defRPr>
            </a:lvl6pPr>
            <a:lvl7pPr marL="3105758" indent="-238905" defTabSz="957278" eaLnBrk="0" fontAlgn="base" hangingPunct="0">
              <a:spcBef>
                <a:spcPct val="0"/>
              </a:spcBef>
              <a:spcAft>
                <a:spcPct val="0"/>
              </a:spcAft>
              <a:defRPr sz="2500">
                <a:solidFill>
                  <a:schemeClr val="tx1"/>
                </a:solidFill>
                <a:latin typeface="Arial" charset="0"/>
                <a:ea typeface="MS PGothic" charset="0"/>
                <a:cs typeface="MS PGothic" charset="0"/>
              </a:defRPr>
            </a:lvl7pPr>
            <a:lvl8pPr marL="3583568" indent="-238905" defTabSz="957278" eaLnBrk="0" fontAlgn="base" hangingPunct="0">
              <a:spcBef>
                <a:spcPct val="0"/>
              </a:spcBef>
              <a:spcAft>
                <a:spcPct val="0"/>
              </a:spcAft>
              <a:defRPr sz="2500">
                <a:solidFill>
                  <a:schemeClr val="tx1"/>
                </a:solidFill>
                <a:latin typeface="Arial" charset="0"/>
                <a:ea typeface="MS PGothic" charset="0"/>
                <a:cs typeface="MS PGothic" charset="0"/>
              </a:defRPr>
            </a:lvl8pPr>
            <a:lvl9pPr marL="4061377" indent="-238905" defTabSz="957278" eaLnBrk="0" fontAlgn="base" hangingPunct="0">
              <a:spcBef>
                <a:spcPct val="0"/>
              </a:spcBef>
              <a:spcAft>
                <a:spcPct val="0"/>
              </a:spcAft>
              <a:defRPr sz="2500">
                <a:solidFill>
                  <a:schemeClr val="tx1"/>
                </a:solidFill>
                <a:latin typeface="Arial" charset="0"/>
                <a:ea typeface="MS PGothic" charset="0"/>
                <a:cs typeface="MS PGothic" charset="0"/>
              </a:defRPr>
            </a:lvl9pPr>
          </a:lstStyle>
          <a:p>
            <a:fld id="{0AD57BBC-FECC-5641-964C-5217AF6FBCC4}" type="slidenum">
              <a:rPr lang="en-GB" sz="1300"/>
              <a:pPr/>
              <a:t>1</a:t>
            </a:fld>
            <a:endParaRPr lang="en-GB" sz="1300"/>
          </a:p>
        </p:txBody>
      </p:sp>
      <p:sp>
        <p:nvSpPr>
          <p:cNvPr id="18434" name="Rectangle 2"/>
          <p:cNvSpPr>
            <a:spLocks noGrp="1" noRot="1" noChangeAspect="1" noChangeArrowheads="1" noTextEdit="1"/>
          </p:cNvSpPr>
          <p:nvPr>
            <p:ph type="sldImg"/>
          </p:nvPr>
        </p:nvSpPr>
        <p:spPr>
          <a:xfrm>
            <a:off x="919163" y="744538"/>
            <a:ext cx="4960937" cy="3721100"/>
          </a:xfrm>
          <a:ln/>
        </p:spPr>
      </p:sp>
      <p:sp>
        <p:nvSpPr>
          <p:cNvPr id="1843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sz="1500" b="1">
              <a:ea typeface="MS PGothic" charset="0"/>
            </a:endParaRPr>
          </a:p>
        </p:txBody>
      </p:sp>
    </p:spTree>
    <p:extLst>
      <p:ext uri="{BB962C8B-B14F-4D97-AF65-F5344CB8AC3E}">
        <p14:creationId xmlns:p14="http://schemas.microsoft.com/office/powerpoint/2010/main" val="1097233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Slide Image Placeholder 1"/>
          <p:cNvSpPr>
            <a:spLocks noGrp="1" noRot="1" noChangeAspect="1" noTextEdit="1"/>
          </p:cNvSpPr>
          <p:nvPr>
            <p:ph type="sldImg"/>
          </p:nvPr>
        </p:nvSpPr>
        <p:spPr>
          <a:xfrm>
            <a:off x="919163" y="744538"/>
            <a:ext cx="4960937" cy="3721100"/>
          </a:xfrm>
          <a:ln/>
        </p:spPr>
      </p:sp>
      <p:sp>
        <p:nvSpPr>
          <p:cNvPr id="123906"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ltLang="en-US" sz="2100" b="1" dirty="0">
              <a:latin typeface="Arial" pitchFamily="34" charset="0"/>
            </a:endParaRPr>
          </a:p>
        </p:txBody>
      </p:sp>
      <p:sp>
        <p:nvSpPr>
          <p:cNvPr id="123907"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57278" eaLnBrk="0" hangingPunct="0">
              <a:defRPr sz="2500">
                <a:solidFill>
                  <a:schemeClr val="tx1"/>
                </a:solidFill>
                <a:latin typeface="Arial" pitchFamily="34" charset="0"/>
                <a:ea typeface="MS PGothic" pitchFamily="34" charset="-128"/>
              </a:defRPr>
            </a:lvl1pPr>
            <a:lvl2pPr marL="776440" indent="-298631" defTabSz="957278" eaLnBrk="0" hangingPunct="0">
              <a:defRPr sz="2500">
                <a:solidFill>
                  <a:schemeClr val="tx1"/>
                </a:solidFill>
                <a:latin typeface="Arial" pitchFamily="34" charset="0"/>
                <a:ea typeface="MS PGothic" pitchFamily="34" charset="-128"/>
              </a:defRPr>
            </a:lvl2pPr>
            <a:lvl3pPr marL="1194522" indent="-238905" defTabSz="957278" eaLnBrk="0" hangingPunct="0">
              <a:defRPr sz="2500">
                <a:solidFill>
                  <a:schemeClr val="tx1"/>
                </a:solidFill>
                <a:latin typeface="Arial" pitchFamily="34" charset="0"/>
                <a:ea typeface="MS PGothic" pitchFamily="34" charset="-128"/>
              </a:defRPr>
            </a:lvl3pPr>
            <a:lvl4pPr marL="1672331" indent="-238905" defTabSz="957278" eaLnBrk="0" hangingPunct="0">
              <a:defRPr sz="2500">
                <a:solidFill>
                  <a:schemeClr val="tx1"/>
                </a:solidFill>
                <a:latin typeface="Arial" pitchFamily="34" charset="0"/>
                <a:ea typeface="MS PGothic" pitchFamily="34" charset="-128"/>
              </a:defRPr>
            </a:lvl4pPr>
            <a:lvl5pPr marL="2150141" indent="-238905" defTabSz="957278" eaLnBrk="0" hangingPunct="0">
              <a:defRPr sz="2500">
                <a:solidFill>
                  <a:schemeClr val="tx1"/>
                </a:solidFill>
                <a:latin typeface="Arial" pitchFamily="34" charset="0"/>
                <a:ea typeface="MS PGothic" pitchFamily="34" charset="-128"/>
              </a:defRPr>
            </a:lvl5pPr>
            <a:lvl6pPr marL="2627949" indent="-238905" defTabSz="957278" eaLnBrk="0" fontAlgn="base" hangingPunct="0">
              <a:spcBef>
                <a:spcPct val="0"/>
              </a:spcBef>
              <a:spcAft>
                <a:spcPct val="0"/>
              </a:spcAft>
              <a:defRPr sz="2500">
                <a:solidFill>
                  <a:schemeClr val="tx1"/>
                </a:solidFill>
                <a:latin typeface="Arial" pitchFamily="34" charset="0"/>
                <a:ea typeface="MS PGothic" pitchFamily="34" charset="-128"/>
              </a:defRPr>
            </a:lvl6pPr>
            <a:lvl7pPr marL="3105758" indent="-238905" defTabSz="957278" eaLnBrk="0" fontAlgn="base" hangingPunct="0">
              <a:spcBef>
                <a:spcPct val="0"/>
              </a:spcBef>
              <a:spcAft>
                <a:spcPct val="0"/>
              </a:spcAft>
              <a:defRPr sz="2500">
                <a:solidFill>
                  <a:schemeClr val="tx1"/>
                </a:solidFill>
                <a:latin typeface="Arial" pitchFamily="34" charset="0"/>
                <a:ea typeface="MS PGothic" pitchFamily="34" charset="-128"/>
              </a:defRPr>
            </a:lvl7pPr>
            <a:lvl8pPr marL="3583568" indent="-238905" defTabSz="957278" eaLnBrk="0" fontAlgn="base" hangingPunct="0">
              <a:spcBef>
                <a:spcPct val="0"/>
              </a:spcBef>
              <a:spcAft>
                <a:spcPct val="0"/>
              </a:spcAft>
              <a:defRPr sz="2500">
                <a:solidFill>
                  <a:schemeClr val="tx1"/>
                </a:solidFill>
                <a:latin typeface="Arial" pitchFamily="34" charset="0"/>
                <a:ea typeface="MS PGothic" pitchFamily="34" charset="-128"/>
              </a:defRPr>
            </a:lvl8pPr>
            <a:lvl9pPr marL="4061377" indent="-238905" defTabSz="957278" eaLnBrk="0" fontAlgn="base" hangingPunct="0">
              <a:spcBef>
                <a:spcPct val="0"/>
              </a:spcBef>
              <a:spcAft>
                <a:spcPct val="0"/>
              </a:spcAft>
              <a:defRPr sz="2500">
                <a:solidFill>
                  <a:schemeClr val="tx1"/>
                </a:solidFill>
                <a:latin typeface="Arial" pitchFamily="34" charset="0"/>
                <a:ea typeface="MS PGothic" pitchFamily="34" charset="-128"/>
              </a:defRPr>
            </a:lvl9pPr>
          </a:lstStyle>
          <a:p>
            <a:pPr eaLnBrk="1" hangingPunct="1"/>
            <a:fld id="{186EF850-FAA6-4950-8269-9C05B8F31836}" type="slidenum">
              <a:rPr lang="en-GB" altLang="en-US" sz="1300"/>
              <a:pPr eaLnBrk="1" hangingPunct="1"/>
              <a:t>17</a:t>
            </a:fld>
            <a:endParaRPr lang="en-GB" altLang="en-US" sz="1300"/>
          </a:p>
        </p:txBody>
      </p:sp>
    </p:spTree>
    <p:extLst>
      <p:ext uri="{BB962C8B-B14F-4D97-AF65-F5344CB8AC3E}">
        <p14:creationId xmlns:p14="http://schemas.microsoft.com/office/powerpoint/2010/main" val="2763716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1130300" y="993775"/>
            <a:ext cx="4537075" cy="3403600"/>
          </a:xfrm>
          <a:solidFill>
            <a:srgbClr val="FFFFFF"/>
          </a:solidFill>
          <a:ln/>
        </p:spPr>
      </p:sp>
      <p:sp>
        <p:nvSpPr>
          <p:cNvPr id="62467" name="Text Box 3"/>
          <p:cNvSpPr>
            <a:spLocks noGrp="1" noChangeArrowheads="1"/>
          </p:cNvSpPr>
          <p:nvPr>
            <p:ph type="body" idx="1"/>
          </p:nvPr>
        </p:nvSpPr>
        <p:spPr>
          <a:xfrm>
            <a:off x="1036638" y="4725988"/>
            <a:ext cx="4729162" cy="7159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215900" indent="-215900" defTabSz="4572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endParaRPr lang="en-GB" altLang="en-US" sz="1600"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7197887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4B9EEA-D412-C940-961D-7D82C1A174AB}" type="slidenum">
              <a:rPr lang="en-US" smtClean="0"/>
              <a:t>21</a:t>
            </a:fld>
            <a:endParaRPr lang="en-US"/>
          </a:p>
        </p:txBody>
      </p:sp>
    </p:spTree>
    <p:extLst>
      <p:ext uri="{BB962C8B-B14F-4D97-AF65-F5344CB8AC3E}">
        <p14:creationId xmlns:p14="http://schemas.microsoft.com/office/powerpoint/2010/main" val="1319745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a:xfrm>
            <a:off x="917575" y="744538"/>
            <a:ext cx="4962525" cy="3722687"/>
          </a:xfrm>
          <a:ln/>
        </p:spPr>
      </p:sp>
      <p:sp>
        <p:nvSpPr>
          <p:cNvPr id="675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n-CA" altLang="en-US">
              <a:ea typeface="MS PGothic" charset="-128"/>
            </a:endParaRPr>
          </a:p>
        </p:txBody>
      </p:sp>
      <p:sp>
        <p:nvSpPr>
          <p:cNvPr id="67587" name="Slide Number Placeholder 3"/>
          <p:cNvSpPr txBox="1">
            <a:spLocks noGrp="1"/>
          </p:cNvSpPr>
          <p:nvPr/>
        </p:nvSpPr>
        <p:spPr bwMode="auto">
          <a:xfrm>
            <a:off x="3851275" y="9428163"/>
            <a:ext cx="294481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nchor="b"/>
          <a:lstStyle>
            <a:lvl1pPr defTabSz="933450">
              <a:spcBef>
                <a:spcPct val="30000"/>
              </a:spcBef>
              <a:defRPr sz="1200">
                <a:solidFill>
                  <a:schemeClr val="tx1"/>
                </a:solidFill>
                <a:latin typeface="Arial" charset="0"/>
                <a:ea typeface="MS PGothic" charset="-128"/>
              </a:defRPr>
            </a:lvl1pPr>
            <a:lvl2pPr marL="742950" indent="-285750" defTabSz="933450">
              <a:spcBef>
                <a:spcPct val="30000"/>
              </a:spcBef>
              <a:defRPr sz="1200">
                <a:solidFill>
                  <a:schemeClr val="tx1"/>
                </a:solidFill>
                <a:latin typeface="Arial" charset="0"/>
                <a:ea typeface="MS PGothic" charset="-128"/>
              </a:defRPr>
            </a:lvl2pPr>
            <a:lvl3pPr marL="1143000" indent="-228600" defTabSz="933450">
              <a:spcBef>
                <a:spcPct val="30000"/>
              </a:spcBef>
              <a:defRPr sz="1200">
                <a:solidFill>
                  <a:schemeClr val="tx1"/>
                </a:solidFill>
                <a:latin typeface="Arial" charset="0"/>
                <a:ea typeface="MS PGothic" charset="-128"/>
              </a:defRPr>
            </a:lvl3pPr>
            <a:lvl4pPr marL="1600200" indent="-228600" defTabSz="933450">
              <a:spcBef>
                <a:spcPct val="30000"/>
              </a:spcBef>
              <a:defRPr sz="1200">
                <a:solidFill>
                  <a:schemeClr val="tx1"/>
                </a:solidFill>
                <a:latin typeface="Arial" charset="0"/>
                <a:ea typeface="MS PGothic" charset="-128"/>
              </a:defRPr>
            </a:lvl4pPr>
            <a:lvl5pPr marL="2057400" indent="-228600" defTabSz="933450">
              <a:spcBef>
                <a:spcPct val="30000"/>
              </a:spcBef>
              <a:defRPr sz="1200">
                <a:solidFill>
                  <a:schemeClr val="tx1"/>
                </a:solidFill>
                <a:latin typeface="Arial" charset="0"/>
                <a:ea typeface="MS PGothic" charset="-128"/>
              </a:defRPr>
            </a:lvl5pPr>
            <a:lvl6pPr marL="2514600" indent="-228600" defTabSz="933450" eaLnBrk="0" fontAlgn="base" hangingPunct="0">
              <a:spcBef>
                <a:spcPct val="30000"/>
              </a:spcBef>
              <a:spcAft>
                <a:spcPct val="0"/>
              </a:spcAft>
              <a:defRPr sz="1200">
                <a:solidFill>
                  <a:schemeClr val="tx1"/>
                </a:solidFill>
                <a:latin typeface="Arial" charset="0"/>
                <a:ea typeface="MS PGothic" charset="-128"/>
              </a:defRPr>
            </a:lvl6pPr>
            <a:lvl7pPr marL="2971800" indent="-228600" defTabSz="933450" eaLnBrk="0" fontAlgn="base" hangingPunct="0">
              <a:spcBef>
                <a:spcPct val="30000"/>
              </a:spcBef>
              <a:spcAft>
                <a:spcPct val="0"/>
              </a:spcAft>
              <a:defRPr sz="1200">
                <a:solidFill>
                  <a:schemeClr val="tx1"/>
                </a:solidFill>
                <a:latin typeface="Arial" charset="0"/>
                <a:ea typeface="MS PGothic" charset="-128"/>
              </a:defRPr>
            </a:lvl7pPr>
            <a:lvl8pPr marL="3429000" indent="-228600" defTabSz="933450" eaLnBrk="0" fontAlgn="base" hangingPunct="0">
              <a:spcBef>
                <a:spcPct val="30000"/>
              </a:spcBef>
              <a:spcAft>
                <a:spcPct val="0"/>
              </a:spcAft>
              <a:defRPr sz="1200">
                <a:solidFill>
                  <a:schemeClr val="tx1"/>
                </a:solidFill>
                <a:latin typeface="Arial" charset="0"/>
                <a:ea typeface="MS PGothic" charset="-128"/>
              </a:defRPr>
            </a:lvl8pPr>
            <a:lvl9pPr marL="3886200" indent="-228600" defTabSz="933450" eaLnBrk="0" fontAlgn="base" hangingPunct="0">
              <a:spcBef>
                <a:spcPct val="30000"/>
              </a:spcBef>
              <a:spcAft>
                <a:spcPct val="0"/>
              </a:spcAft>
              <a:defRPr sz="1200">
                <a:solidFill>
                  <a:schemeClr val="tx1"/>
                </a:solidFill>
                <a:latin typeface="Arial" charset="0"/>
                <a:ea typeface="MS PGothic" charset="-128"/>
              </a:defRPr>
            </a:lvl9pPr>
          </a:lstStyle>
          <a:p>
            <a:pPr algn="r" eaLnBrk="1" hangingPunct="1">
              <a:spcBef>
                <a:spcPct val="0"/>
              </a:spcBef>
            </a:pPr>
            <a:fld id="{D1C8F81A-3323-CE45-890A-C52F88958871}" type="slidenum">
              <a:rPr lang="en-CA" altLang="en-US">
                <a:latin typeface="Calibri" charset="0"/>
              </a:rPr>
              <a:pPr algn="r" eaLnBrk="1" hangingPunct="1">
                <a:spcBef>
                  <a:spcPct val="0"/>
                </a:spcBef>
              </a:pPr>
              <a:t>3</a:t>
            </a:fld>
            <a:endParaRPr lang="en-CA" altLang="en-US">
              <a:latin typeface="Calibri" charset="0"/>
            </a:endParaRPr>
          </a:p>
        </p:txBody>
      </p:sp>
    </p:spTree>
    <p:extLst>
      <p:ext uri="{BB962C8B-B14F-4D97-AF65-F5344CB8AC3E}">
        <p14:creationId xmlns:p14="http://schemas.microsoft.com/office/powerpoint/2010/main" val="2479400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E4B9EEA-D412-C940-961D-7D82C1A174AB}" type="slidenum">
              <a:rPr lang="en-US" smtClean="0"/>
              <a:t>4</a:t>
            </a:fld>
            <a:endParaRPr lang="en-US"/>
          </a:p>
        </p:txBody>
      </p:sp>
    </p:spTree>
    <p:extLst>
      <p:ext uri="{BB962C8B-B14F-4D97-AF65-F5344CB8AC3E}">
        <p14:creationId xmlns:p14="http://schemas.microsoft.com/office/powerpoint/2010/main" val="1402294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eaLnBrk="0" hangingPunct="0">
              <a:defRPr>
                <a:solidFill>
                  <a:schemeClr val="tx1"/>
                </a:solidFill>
                <a:latin typeface="Arial" charset="0"/>
                <a:ea typeface="ＭＳ Ｐゴシック" charset="-128"/>
              </a:defRPr>
            </a:lvl1pPr>
            <a:lvl2pPr marL="742950" indent="-285750" defTabSz="915988" eaLnBrk="0" hangingPunct="0">
              <a:defRPr>
                <a:solidFill>
                  <a:schemeClr val="tx1"/>
                </a:solidFill>
                <a:latin typeface="Arial" charset="0"/>
                <a:ea typeface="ＭＳ Ｐゴシック" charset="-128"/>
              </a:defRPr>
            </a:lvl2pPr>
            <a:lvl3pPr marL="1143000" indent="-228600" defTabSz="915988" eaLnBrk="0" hangingPunct="0">
              <a:defRPr>
                <a:solidFill>
                  <a:schemeClr val="tx1"/>
                </a:solidFill>
                <a:latin typeface="Arial" charset="0"/>
                <a:ea typeface="ＭＳ Ｐゴシック" charset="-128"/>
              </a:defRPr>
            </a:lvl3pPr>
            <a:lvl4pPr marL="1600200" indent="-228600" defTabSz="915988" eaLnBrk="0" hangingPunct="0">
              <a:defRPr>
                <a:solidFill>
                  <a:schemeClr val="tx1"/>
                </a:solidFill>
                <a:latin typeface="Arial" charset="0"/>
                <a:ea typeface="ＭＳ Ｐゴシック" charset="-128"/>
              </a:defRPr>
            </a:lvl4pPr>
            <a:lvl5pPr marL="2057400" indent="-228600" defTabSz="915988" eaLnBrk="0" hangingPunct="0">
              <a:defRPr>
                <a:solidFill>
                  <a:schemeClr val="tx1"/>
                </a:solidFill>
                <a:latin typeface="Arial" charset="0"/>
                <a:ea typeface="ＭＳ Ｐゴシック" charset="-128"/>
              </a:defRPr>
            </a:lvl5pPr>
            <a:lvl6pPr marL="2514600" indent="-228600" defTabSz="915988" eaLnBrk="0" fontAlgn="base" hangingPunct="0">
              <a:spcBef>
                <a:spcPct val="0"/>
              </a:spcBef>
              <a:spcAft>
                <a:spcPct val="0"/>
              </a:spcAft>
              <a:defRPr>
                <a:solidFill>
                  <a:schemeClr val="tx1"/>
                </a:solidFill>
                <a:latin typeface="Arial" charset="0"/>
                <a:ea typeface="ＭＳ Ｐゴシック" charset="-128"/>
              </a:defRPr>
            </a:lvl6pPr>
            <a:lvl7pPr marL="2971800" indent="-228600" defTabSz="915988" eaLnBrk="0" fontAlgn="base" hangingPunct="0">
              <a:spcBef>
                <a:spcPct val="0"/>
              </a:spcBef>
              <a:spcAft>
                <a:spcPct val="0"/>
              </a:spcAft>
              <a:defRPr>
                <a:solidFill>
                  <a:schemeClr val="tx1"/>
                </a:solidFill>
                <a:latin typeface="Arial" charset="0"/>
                <a:ea typeface="ＭＳ Ｐゴシック" charset="-128"/>
              </a:defRPr>
            </a:lvl7pPr>
            <a:lvl8pPr marL="3429000" indent="-228600" defTabSz="915988" eaLnBrk="0" fontAlgn="base" hangingPunct="0">
              <a:spcBef>
                <a:spcPct val="0"/>
              </a:spcBef>
              <a:spcAft>
                <a:spcPct val="0"/>
              </a:spcAft>
              <a:defRPr>
                <a:solidFill>
                  <a:schemeClr val="tx1"/>
                </a:solidFill>
                <a:latin typeface="Arial" charset="0"/>
                <a:ea typeface="ＭＳ Ｐゴシック" charset="-128"/>
              </a:defRPr>
            </a:lvl8pPr>
            <a:lvl9pPr marL="3886200" indent="-228600" defTabSz="915988"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095B53C8-19AE-1D40-B398-6FFA8733499C}" type="slidenum">
              <a:rPr lang="en-GB" altLang="en-US">
                <a:solidFill>
                  <a:prstClr val="black"/>
                </a:solidFill>
              </a:rPr>
              <a:pPr eaLnBrk="1" hangingPunct="1"/>
              <a:t>6</a:t>
            </a:fld>
            <a:endParaRPr lang="en-GB" altLang="en-US">
              <a:solidFill>
                <a:prstClr val="black"/>
              </a:solidFill>
            </a:endParaRPr>
          </a:p>
        </p:txBody>
      </p:sp>
      <p:sp>
        <p:nvSpPr>
          <p:cNvPr id="43011" name="Rectangle 2"/>
          <p:cNvSpPr>
            <a:spLocks noGrp="1" noRot="1" noChangeAspect="1" noChangeArrowheads="1" noTextEdit="1"/>
          </p:cNvSpPr>
          <p:nvPr>
            <p:ph type="sldImg"/>
          </p:nvPr>
        </p:nvSpPr>
        <p:spPr>
          <a:xfrm>
            <a:off x="993775" y="782638"/>
            <a:ext cx="4872038" cy="3654425"/>
          </a:xfrm>
          <a:ln/>
        </p:spPr>
      </p:sp>
      <p:sp>
        <p:nvSpPr>
          <p:cNvPr id="43012" name="Rectangle 3"/>
          <p:cNvSpPr>
            <a:spLocks noGrp="1" noChangeArrowheads="1"/>
          </p:cNvSpPr>
          <p:nvPr>
            <p:ph type="body" idx="1"/>
          </p:nvPr>
        </p:nvSpPr>
        <p:spPr>
          <a:xfrm>
            <a:off x="698500" y="4751388"/>
            <a:ext cx="5437188" cy="2640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en-US">
                <a:ea typeface="ＭＳ Ｐゴシック" charset="-128"/>
              </a:rPr>
              <a:t>These data are taken from a meta-analysis of 61 prospective observational studies on deaths from vascular disease among subjects without vascular disease at baseline. The results demonstrated that the relationship of stroke mortality (left panel) and ischemic heart disease (IHD) mortality (right panel) to usual BP is strong and direct at all ages.</a:t>
            </a:r>
          </a:p>
          <a:p>
            <a:pPr eaLnBrk="1" hangingPunct="1">
              <a:spcBef>
                <a:spcPct val="0"/>
              </a:spcBef>
            </a:pPr>
            <a:endParaRPr lang="en-GB" altLang="en-US">
              <a:ea typeface="ＭＳ Ｐゴシック" charset="-128"/>
            </a:endParaRPr>
          </a:p>
          <a:p>
            <a:pPr eaLnBrk="1" hangingPunct="1">
              <a:spcBef>
                <a:spcPct val="0"/>
              </a:spcBef>
            </a:pPr>
            <a:r>
              <a:rPr lang="en-GB" altLang="en-US">
                <a:ea typeface="ＭＳ Ｐゴシック" charset="-128"/>
              </a:rPr>
              <a:t>As highlighted on the following slide, each difference of 20 mmHg in usual SBP is associated with a two-fold difference in the risk of stroke mortality and IHD mortality (between ages 40–69 years). The annual absolute difference in risk is greater in old age.</a:t>
            </a:r>
          </a:p>
          <a:p>
            <a:pPr eaLnBrk="1" hangingPunct="1">
              <a:spcBef>
                <a:spcPct val="0"/>
              </a:spcBef>
            </a:pPr>
            <a:endParaRPr lang="en-GB" altLang="en-US" b="1">
              <a:ea typeface="ＭＳ Ｐゴシック" charset="-128"/>
            </a:endParaRPr>
          </a:p>
          <a:p>
            <a:pPr eaLnBrk="1" hangingPunct="1">
              <a:spcBef>
                <a:spcPct val="0"/>
              </a:spcBef>
            </a:pPr>
            <a:r>
              <a:rPr lang="en-US" altLang="en-US" b="1">
                <a:ea typeface="ＭＳ Ｐゴシック" charset="-128"/>
              </a:rPr>
              <a:t>Reference</a:t>
            </a:r>
          </a:p>
          <a:p>
            <a:pPr eaLnBrk="1" hangingPunct="1">
              <a:spcBef>
                <a:spcPct val="0"/>
              </a:spcBef>
            </a:pPr>
            <a:r>
              <a:rPr lang="en-US" altLang="en-US">
                <a:ea typeface="ＭＳ Ｐゴシック" charset="-128"/>
              </a:rPr>
              <a:t>Lewington S, et al. Age-specific relevance of usual blood pressure to vascular mortality: a meta-analysis of individual data for one million adults in 61 prospective studies. Lancet 2002;360:1903–13.</a:t>
            </a:r>
          </a:p>
        </p:txBody>
      </p:sp>
      <p:sp>
        <p:nvSpPr>
          <p:cNvPr id="43013" name="Text Box 4"/>
          <p:cNvSpPr txBox="1">
            <a:spLocks noChangeArrowheads="1"/>
          </p:cNvSpPr>
          <p:nvPr/>
        </p:nvSpPr>
        <p:spPr bwMode="auto">
          <a:xfrm>
            <a:off x="682625" y="9064625"/>
            <a:ext cx="5414963"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888" tIns="43946" rIns="87888" bIns="43946" anchor="b">
            <a:spAutoFit/>
          </a:bodyPr>
          <a:lstStyle>
            <a:lvl1pPr defTabSz="874713" eaLnBrk="0" hangingPunct="0">
              <a:defRPr>
                <a:solidFill>
                  <a:schemeClr val="tx1"/>
                </a:solidFill>
                <a:latin typeface="Arial" charset="0"/>
                <a:ea typeface="ＭＳ Ｐゴシック" charset="-128"/>
              </a:defRPr>
            </a:lvl1pPr>
            <a:lvl2pPr marL="742950" indent="-285750" defTabSz="874713" eaLnBrk="0" hangingPunct="0">
              <a:defRPr>
                <a:solidFill>
                  <a:schemeClr val="tx1"/>
                </a:solidFill>
                <a:latin typeface="Arial" charset="0"/>
                <a:ea typeface="ＭＳ Ｐゴシック" charset="-128"/>
              </a:defRPr>
            </a:lvl2pPr>
            <a:lvl3pPr marL="1143000" indent="-228600" defTabSz="874713" eaLnBrk="0" hangingPunct="0">
              <a:defRPr>
                <a:solidFill>
                  <a:schemeClr val="tx1"/>
                </a:solidFill>
                <a:latin typeface="Arial" charset="0"/>
                <a:ea typeface="ＭＳ Ｐゴシック" charset="-128"/>
              </a:defRPr>
            </a:lvl3pPr>
            <a:lvl4pPr marL="1600200" indent="-228600" defTabSz="874713" eaLnBrk="0" hangingPunct="0">
              <a:defRPr>
                <a:solidFill>
                  <a:schemeClr val="tx1"/>
                </a:solidFill>
                <a:latin typeface="Arial" charset="0"/>
                <a:ea typeface="ＭＳ Ｐゴシック" charset="-128"/>
              </a:defRPr>
            </a:lvl4pPr>
            <a:lvl5pPr marL="2057400" indent="-228600" defTabSz="874713" eaLnBrk="0" hangingPunct="0">
              <a:defRPr>
                <a:solidFill>
                  <a:schemeClr val="tx1"/>
                </a:solidFill>
                <a:latin typeface="Arial" charset="0"/>
                <a:ea typeface="ＭＳ Ｐゴシック" charset="-128"/>
              </a:defRPr>
            </a:lvl5pPr>
            <a:lvl6pPr marL="2514600" indent="-228600" defTabSz="874713" eaLnBrk="0" fontAlgn="base" hangingPunct="0">
              <a:spcBef>
                <a:spcPct val="0"/>
              </a:spcBef>
              <a:spcAft>
                <a:spcPct val="0"/>
              </a:spcAft>
              <a:defRPr>
                <a:solidFill>
                  <a:schemeClr val="tx1"/>
                </a:solidFill>
                <a:latin typeface="Arial" charset="0"/>
                <a:ea typeface="ＭＳ Ｐゴシック" charset="-128"/>
              </a:defRPr>
            </a:lvl6pPr>
            <a:lvl7pPr marL="2971800" indent="-228600" defTabSz="874713" eaLnBrk="0" fontAlgn="base" hangingPunct="0">
              <a:spcBef>
                <a:spcPct val="0"/>
              </a:spcBef>
              <a:spcAft>
                <a:spcPct val="0"/>
              </a:spcAft>
              <a:defRPr>
                <a:solidFill>
                  <a:schemeClr val="tx1"/>
                </a:solidFill>
                <a:latin typeface="Arial" charset="0"/>
                <a:ea typeface="ＭＳ Ｐゴシック" charset="-128"/>
              </a:defRPr>
            </a:lvl7pPr>
            <a:lvl8pPr marL="3429000" indent="-228600" defTabSz="874713" eaLnBrk="0" fontAlgn="base" hangingPunct="0">
              <a:spcBef>
                <a:spcPct val="0"/>
              </a:spcBef>
              <a:spcAft>
                <a:spcPct val="0"/>
              </a:spcAft>
              <a:defRPr>
                <a:solidFill>
                  <a:schemeClr val="tx1"/>
                </a:solidFill>
                <a:latin typeface="Arial" charset="0"/>
                <a:ea typeface="ＭＳ Ｐゴシック" charset="-128"/>
              </a:defRPr>
            </a:lvl8pPr>
            <a:lvl9pPr marL="3886200" indent="-228600" defTabSz="874713" eaLnBrk="0" fontAlgn="base" hangingPunct="0">
              <a:spcBef>
                <a:spcPct val="0"/>
              </a:spcBef>
              <a:spcAft>
                <a:spcPct val="0"/>
              </a:spcAft>
              <a:defRPr>
                <a:solidFill>
                  <a:schemeClr val="tx1"/>
                </a:solidFill>
                <a:latin typeface="Arial" charset="0"/>
                <a:ea typeface="ＭＳ Ｐゴシック" charset="-128"/>
              </a:defRPr>
            </a:lvl9pPr>
          </a:lstStyle>
          <a:p>
            <a:pPr algn="just">
              <a:spcBef>
                <a:spcPct val="30000"/>
              </a:spcBef>
            </a:pPr>
            <a:r>
              <a:rPr lang="en-US" altLang="en-US" sz="900">
                <a:solidFill>
                  <a:prstClr val="black"/>
                </a:solidFill>
                <a:latin typeface="Times New Roman" charset="0"/>
              </a:rPr>
              <a:t>Prospective Studies Collaboration. Age-specific relevance of usual blood pressure to vascular mortality: a meta-analysis of individual data for one million adults in 61 prospective studies. </a:t>
            </a:r>
            <a:r>
              <a:rPr lang="en-US" altLang="en-US" sz="900" i="1">
                <a:solidFill>
                  <a:prstClr val="black"/>
                </a:solidFill>
                <a:latin typeface="Times New Roman" charset="0"/>
              </a:rPr>
              <a:t>Lancet</a:t>
            </a:r>
            <a:r>
              <a:rPr lang="en-US" altLang="en-US" sz="900">
                <a:solidFill>
                  <a:prstClr val="black"/>
                </a:solidFill>
                <a:latin typeface="Times New Roman" charset="0"/>
              </a:rPr>
              <a:t>. 2002;360:1903-1913. </a:t>
            </a:r>
          </a:p>
        </p:txBody>
      </p:sp>
    </p:spTree>
    <p:extLst>
      <p:ext uri="{BB962C8B-B14F-4D97-AF65-F5344CB8AC3E}">
        <p14:creationId xmlns:p14="http://schemas.microsoft.com/office/powerpoint/2010/main" val="2404265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1130300" y="993775"/>
            <a:ext cx="4533900" cy="3400425"/>
          </a:xfrm>
          <a:solidFill>
            <a:srgbClr val="FFFFFF"/>
          </a:solidFill>
          <a:ln/>
        </p:spPr>
      </p:sp>
      <p:sp>
        <p:nvSpPr>
          <p:cNvPr id="38915" name="Rectangle 3"/>
          <p:cNvSpPr>
            <a:spLocks noGrp="1" noChangeArrowheads="1"/>
          </p:cNvSpPr>
          <p:nvPr>
            <p:ph type="body" idx="1"/>
          </p:nvPr>
        </p:nvSpPr>
        <p:spPr>
          <a:xfrm>
            <a:off x="1036638" y="4725988"/>
            <a:ext cx="4729162" cy="37766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016501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E4B9EEA-D412-C940-961D-7D82C1A174AB}" type="slidenum">
              <a:rPr lang="en-US" smtClean="0"/>
              <a:t>9</a:t>
            </a:fld>
            <a:endParaRPr lang="en-US"/>
          </a:p>
        </p:txBody>
      </p:sp>
    </p:spTree>
    <p:extLst>
      <p:ext uri="{BB962C8B-B14F-4D97-AF65-F5344CB8AC3E}">
        <p14:creationId xmlns:p14="http://schemas.microsoft.com/office/powerpoint/2010/main" val="3956845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919163" y="744538"/>
            <a:ext cx="4960937" cy="3721100"/>
          </a:xfrm>
          <a:ln/>
        </p:spPr>
      </p:sp>
      <p:sp>
        <p:nvSpPr>
          <p:cNvPr id="512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Tree>
    <p:extLst>
      <p:ext uri="{BB962C8B-B14F-4D97-AF65-F5344CB8AC3E}">
        <p14:creationId xmlns:p14="http://schemas.microsoft.com/office/powerpoint/2010/main" val="3227008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E4B9EEA-D412-C940-961D-7D82C1A174AB}" type="slidenum">
              <a:rPr lang="en-US" smtClean="0"/>
              <a:t>12</a:t>
            </a:fld>
            <a:endParaRPr lang="en-US"/>
          </a:p>
        </p:txBody>
      </p:sp>
    </p:spTree>
    <p:extLst>
      <p:ext uri="{BB962C8B-B14F-4D97-AF65-F5344CB8AC3E}">
        <p14:creationId xmlns:p14="http://schemas.microsoft.com/office/powerpoint/2010/main" val="1719761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917575" y="744538"/>
            <a:ext cx="4962525" cy="3722687"/>
          </a:xfrm>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1445621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 lin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032989"/>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6478588" cy="1066800"/>
          </a:xfrm>
          <a:prstGeom prst="rect">
            <a:avLst/>
          </a:prstGeom>
        </p:spPr>
        <p:txBody>
          <a:bodyPr/>
          <a:lstStyle/>
          <a:p>
            <a:r>
              <a:rPr lang="en-GB"/>
              <a:t>Click to edit Master title style</a:t>
            </a:r>
            <a:endParaRPr lang="en-US"/>
          </a:p>
        </p:txBody>
      </p:sp>
      <p:sp>
        <p:nvSpPr>
          <p:cNvPr id="3" name="Content Placeholder 2"/>
          <p:cNvSpPr>
            <a:spLocks noGrp="1"/>
          </p:cNvSpPr>
          <p:nvPr>
            <p:ph sz="half" idx="1"/>
          </p:nvPr>
        </p:nvSpPr>
        <p:spPr>
          <a:xfrm>
            <a:off x="685800" y="1628775"/>
            <a:ext cx="3810000" cy="4392613"/>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648200" y="1628775"/>
            <a:ext cx="3811588" cy="4392613"/>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p:cNvSpPr>
            <a:spLocks noGrp="1"/>
          </p:cNvSpPr>
          <p:nvPr>
            <p:ph type="sldNum" sz="quarter" idx="10"/>
          </p:nvPr>
        </p:nvSpPr>
        <p:spPr>
          <a:xfrm>
            <a:off x="6948488" y="6381750"/>
            <a:ext cx="2133600" cy="476250"/>
          </a:xfrm>
          <a:prstGeom prst="rect">
            <a:avLst/>
          </a:prstGeom>
        </p:spPr>
        <p:txBody>
          <a:bodyPr/>
          <a:lstStyle>
            <a:lvl1pPr>
              <a:defRPr smtClean="0"/>
            </a:lvl1pPr>
          </a:lstStyle>
          <a:p>
            <a:pPr>
              <a:defRPr/>
            </a:pPr>
            <a:fld id="{2C79E56C-29FB-5541-8330-162DF7F9AF1D}" type="slidenum">
              <a:rPr lang="en-GB" altLang="en-US">
                <a:solidFill>
                  <a:prstClr val="black"/>
                </a:solidFill>
              </a:rPr>
              <a:pPr>
                <a:defRPr/>
              </a:pPr>
              <a:t>‹#›</a:t>
            </a:fld>
            <a:endParaRPr lang="en-GB" altLang="en-US">
              <a:solidFill>
                <a:prstClr val="black"/>
              </a:solidFill>
            </a:endParaRPr>
          </a:p>
        </p:txBody>
      </p:sp>
    </p:spTree>
    <p:extLst>
      <p:ext uri="{BB962C8B-B14F-4D97-AF65-F5344CB8AC3E}">
        <p14:creationId xmlns:p14="http://schemas.microsoft.com/office/powerpoint/2010/main" val="2560523087"/>
      </p:ext>
    </p:extLst>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763965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a:prstGeom prst="rect">
            <a:avLst/>
          </a:prstGeo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3866225173"/>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 lin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7842898"/>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1946876-9D66-4F90-87D8-BACF0D762156}" type="datetimeFigureOut">
              <a:rPr lang="en-GB" smtClean="0">
                <a:solidFill>
                  <a:prstClr val="black"/>
                </a:solidFill>
              </a:rPr>
              <a:pPr/>
              <a:t>04/04/2019</a:t>
            </a:fld>
            <a:endParaRPr lang="en-GB">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F75C2E7C-DF88-40BC-9BBD-02A9EE76C31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2761147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1946876-9D66-4F90-87D8-BACF0D762156}" type="datetimeFigureOut">
              <a:rPr lang="en-GB" smtClean="0">
                <a:solidFill>
                  <a:prstClr val="black"/>
                </a:solidFill>
              </a:rPr>
              <a:pPr/>
              <a:t>04/04/2019</a:t>
            </a:fld>
            <a:endParaRPr lang="en-GB">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75C2E7C-DF88-40BC-9BBD-02A9EE76C31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270948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GB">
              <a:solidFill>
                <a:prstClr val="black"/>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GB">
              <a:solidFill>
                <a:prstClr val="black"/>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896801A1-5C0C-E74E-AC12-F799F7A013F6}"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779456073"/>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FFBA1D47-B494-4D9B-B8B3-5502BCF37D74}" type="datetimeFigureOut">
              <a:rPr lang="en-GB" smtClean="0">
                <a:solidFill>
                  <a:prstClr val="black"/>
                </a:solidFill>
              </a:rPr>
              <a:pPr/>
              <a:t>04/04/2019</a:t>
            </a:fld>
            <a:endParaRPr lang="en-GB">
              <a:solidFill>
                <a:prstClr val="black"/>
              </a:solidFill>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23B5B6B2-B66B-4590-BAC8-F8ED2A8FD2FE}"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9648281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0368594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a:prstGeom prst="rect">
            <a:avLst/>
          </a:prstGeo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3778615872"/>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1946876-9D66-4F90-87D8-BACF0D762156}" type="datetimeFigureOut">
              <a:rPr lang="en-GB" smtClean="0"/>
              <a:t>04/04/2019</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F75C2E7C-DF88-40BC-9BBD-02A9EE76C31F}" type="slidenum">
              <a:rPr lang="en-GB" smtClean="0"/>
              <a:t>‹#›</a:t>
            </a:fld>
            <a:endParaRPr lang="en-GB"/>
          </a:p>
        </p:txBody>
      </p:sp>
    </p:spTree>
    <p:extLst>
      <p:ext uri="{BB962C8B-B14F-4D97-AF65-F5344CB8AC3E}">
        <p14:creationId xmlns:p14="http://schemas.microsoft.com/office/powerpoint/2010/main" val="8890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05" name="Text Placeholder 204"/>
          <p:cNvSpPr>
            <a:spLocks noGrp="1"/>
          </p:cNvSpPr>
          <p:nvPr>
            <p:ph type="body" idx="10"/>
          </p:nvPr>
        </p:nvSpPr>
        <p:spPr>
          <a:xfrm>
            <a:off x="1" y="0"/>
            <a:ext cx="8734425" cy="6857576"/>
          </a:xfrm>
          <a:prstGeom prst="rect">
            <a:avLst/>
          </a:prstGeom>
          <a:solidFill>
            <a:srgbClr val="FEFEFD"/>
          </a:solidFill>
          <a:ln w="0" cmpd="sng">
            <a:noFill/>
            <a:prstDash val="solid"/>
          </a:ln>
        </p:spPr>
        <p:txBody>
          <a:bodyPr vert="horz" lIns="0" tIns="0" rIns="0" bIns="0" anchor="t"/>
          <a:lstStyle/>
          <a:p>
            <a:pPr algn="l"/>
            <a:r>
              <a:rPr lang="en-US" sz="100"/>
              <a:t> </a:t>
            </a:r>
          </a:p>
        </p:txBody>
      </p:sp>
      <p:sp>
        <p:nvSpPr>
          <p:cNvPr id="208" name="Text Placeholder 207"/>
          <p:cNvSpPr>
            <a:spLocks noGrp="1"/>
          </p:cNvSpPr>
          <p:nvPr>
            <p:ph type="body" idx="10"/>
          </p:nvPr>
        </p:nvSpPr>
        <p:spPr>
          <a:xfrm>
            <a:off x="0" y="397810"/>
            <a:ext cx="8686800" cy="1227288"/>
          </a:xfrm>
          <a:prstGeom prst="rect">
            <a:avLst/>
          </a:prstGeom>
          <a:noFill/>
          <a:ln w="0" cmpd="sng">
            <a:noFill/>
            <a:prstDash val="solid"/>
          </a:ln>
        </p:spPr>
        <p:txBody>
          <a:bodyPr vert="horz" lIns="0" tIns="269875" rIns="0" bIns="0" anchor="t"/>
          <a:lstStyle>
            <a:lvl1pPr marL="0" marR="0" indent="0" algn="ctr">
              <a:lnSpc>
                <a:spcPts val="2800"/>
              </a:lnSpc>
              <a:spcAft>
                <a:spcPts val="2350"/>
              </a:spcAft>
              <a:defRPr/>
            </a:lvl1pPr>
          </a:lstStyle>
          <a:p>
            <a:pPr marL="0" marR="0" indent="0" algn="ctr">
              <a:lnSpc>
                <a:spcPts val="2800"/>
              </a:lnSpc>
              <a:spcAft>
                <a:spcPts val="2350"/>
              </a:spcAft>
            </a:pPr>
            <a:r>
              <a:rPr lang="en-US" sz="2700" b="1" spc="0">
                <a:solidFill>
                  <a:srgbClr val="FFFFFF"/>
                </a:solidFill>
                <a:latin typeface="Calibri" panose="02020603050405020304" pitchFamily="2"/>
              </a:rPr>
              <a:t>Countries with National Salt Reduction Initiatives (60) </a:t>
            </a:r>
          </a:p>
        </p:txBody>
      </p:sp>
      <p:sp>
        <p:nvSpPr>
          <p:cNvPr id="209" name="Text Placeholder 208"/>
          <p:cNvSpPr>
            <a:spLocks noGrp="1"/>
          </p:cNvSpPr>
          <p:nvPr>
            <p:ph type="body" idx="10"/>
          </p:nvPr>
        </p:nvSpPr>
        <p:spPr>
          <a:xfrm>
            <a:off x="655321" y="1803690"/>
            <a:ext cx="4843145" cy="902268"/>
          </a:xfrm>
          <a:prstGeom prst="rect">
            <a:avLst/>
          </a:prstGeom>
          <a:noFill/>
          <a:ln w="0" cmpd="sng">
            <a:noFill/>
            <a:prstDash val="solid"/>
          </a:ln>
        </p:spPr>
        <p:txBody>
          <a:bodyPr vert="horz" lIns="0" tIns="0" rIns="0" bIns="0" anchor="t"/>
          <a:lstStyle>
            <a:lvl1pPr marL="0" marR="0" indent="0" algn="l">
              <a:lnSpc>
                <a:spcPts val="1400"/>
              </a:lnSpc>
              <a:spcBef>
                <a:spcPts val="580"/>
              </a:spcBef>
              <a:spcAft>
                <a:spcPts val="20"/>
              </a:spcAft>
              <a:defRPr/>
            </a:lvl1pPr>
          </a:lstStyle>
          <a:p>
            <a:pPr marL="0" marR="45720" indent="0" algn="just">
              <a:lnSpc>
                <a:spcPts val="1600"/>
              </a:lnSpc>
              <a:spcAft>
                <a:spcPts val="0"/>
              </a:spcAft>
            </a:pPr>
            <a:r>
              <a:rPr lang="en-US" sz="1400" spc="-10">
                <a:solidFill>
                  <a:srgbClr val="FFFFFF"/>
                </a:solidFill>
                <a:latin typeface="Calibri" panose="02020603050405020304" pitchFamily="2"/>
              </a:rPr>
              <a:t>Countries with national salt reduction strategy developed/planned Countries that have reduced population salt intake </a:t>
            </a:r>
          </a:p>
          <a:p>
            <a:pPr marL="0" marR="0" indent="0" algn="l">
              <a:lnSpc>
                <a:spcPts val="1400"/>
              </a:lnSpc>
              <a:spcBef>
                <a:spcPts val="580"/>
              </a:spcBef>
              <a:spcAft>
                <a:spcPts val="20"/>
              </a:spcAft>
            </a:pPr>
            <a:r>
              <a:rPr lang="en-US" sz="1400" spc="-10">
                <a:solidFill>
                  <a:srgbClr val="FFFFFF"/>
                </a:solidFill>
                <a:latin typeface="Calibri" panose="02020603050405020304" pitchFamily="2"/>
              </a:rPr>
              <a:t>Countries that have significantly lowered salt levels in certain foods </a:t>
            </a:r>
          </a:p>
        </p:txBody>
      </p:sp>
      <p:sp>
        <p:nvSpPr>
          <p:cNvPr id="210" name="Text Placeholder 209"/>
          <p:cNvSpPr>
            <a:spLocks noGrp="1"/>
          </p:cNvSpPr>
          <p:nvPr>
            <p:ph type="body" idx="10"/>
          </p:nvPr>
        </p:nvSpPr>
        <p:spPr>
          <a:xfrm>
            <a:off x="8544561" y="6536789"/>
            <a:ext cx="189865" cy="73637"/>
          </a:xfrm>
          <a:prstGeom prst="rect">
            <a:avLst/>
          </a:prstGeom>
          <a:noFill/>
          <a:ln w="0" cmpd="sng">
            <a:noFill/>
            <a:prstDash val="solid"/>
          </a:ln>
        </p:spPr>
        <p:txBody>
          <a:bodyPr vert="horz" lIns="0" tIns="0" rIns="0" bIns="0" anchor="t"/>
          <a:lstStyle>
            <a:lvl1pPr marL="0" marR="0" indent="0" algn="l">
              <a:lnSpc>
                <a:spcPts val="400"/>
              </a:lnSpc>
              <a:spcAft>
                <a:spcPts val="0"/>
              </a:spcAft>
              <a:defRPr/>
            </a:lvl1pPr>
          </a:lstStyle>
          <a:p>
            <a:pPr marL="0" marR="0" indent="0" algn="l">
              <a:lnSpc>
                <a:spcPts val="400"/>
              </a:lnSpc>
              <a:spcAft>
                <a:spcPts val="0"/>
              </a:spcAft>
            </a:pPr>
            <a:r>
              <a:rPr lang="en-US" sz="500" spc="125">
                <a:solidFill>
                  <a:srgbClr val="000000"/>
                </a:solidFill>
                <a:latin typeface="Arial" panose="02020603050405020304" pitchFamily="2"/>
              </a:rPr>
              <a:t>18 </a:t>
            </a:r>
          </a:p>
        </p:txBody>
      </p:sp>
    </p:spTree>
    <p:extLst>
      <p:ext uri="{BB962C8B-B14F-4D97-AF65-F5344CB8AC3E}">
        <p14:creationId xmlns:p14="http://schemas.microsoft.com/office/powerpoint/2010/main" val="2445729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1946876-9D66-4F90-87D8-BACF0D762156}" type="datetimeFigureOut">
              <a:rPr lang="en-GB" smtClean="0"/>
              <a:t>04/04/2019</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75C2E7C-DF88-40BC-9BBD-02A9EE76C31F}" type="slidenum">
              <a:rPr lang="en-GB" smtClean="0"/>
              <a:t>‹#›</a:t>
            </a:fld>
            <a:endParaRPr lang="en-GB"/>
          </a:p>
        </p:txBody>
      </p:sp>
    </p:spTree>
    <p:extLst>
      <p:ext uri="{BB962C8B-B14F-4D97-AF65-F5344CB8AC3E}">
        <p14:creationId xmlns:p14="http://schemas.microsoft.com/office/powerpoint/2010/main" val="3590230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GB"/>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GB"/>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896801A1-5C0C-E74E-AC12-F799F7A013F6}" type="slidenum">
              <a:rPr lang="en-GB"/>
              <a:pPr>
                <a:defRPr/>
              </a:pPr>
              <a:t>‹#›</a:t>
            </a:fld>
            <a:endParaRPr lang="en-GB"/>
          </a:p>
        </p:txBody>
      </p:sp>
    </p:spTree>
    <p:extLst>
      <p:ext uri="{BB962C8B-B14F-4D97-AF65-F5344CB8AC3E}">
        <p14:creationId xmlns:p14="http://schemas.microsoft.com/office/powerpoint/2010/main" val="31955227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FFBA1D47-B494-4D9B-B8B3-5502BCF37D74}" type="datetimeFigureOut">
              <a:rPr lang="en-GB" smtClean="0"/>
              <a:t>04/04/2019</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23B5B6B2-B66B-4590-BAC8-F8ED2A8FD2FE}" type="slidenum">
              <a:rPr lang="en-GB" smtClean="0"/>
              <a:t>‹#›</a:t>
            </a:fld>
            <a:endParaRPr lang="en-GB"/>
          </a:p>
        </p:txBody>
      </p:sp>
    </p:spTree>
    <p:extLst>
      <p:ext uri="{BB962C8B-B14F-4D97-AF65-F5344CB8AC3E}">
        <p14:creationId xmlns:p14="http://schemas.microsoft.com/office/powerpoint/2010/main" val="565185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W lin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1272016"/>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1946876-9D66-4F90-87D8-BACF0D762156}" type="datetimeFigureOut">
              <a:rPr lang="en-GB" smtClean="0">
                <a:solidFill>
                  <a:prstClr val="black"/>
                </a:solidFill>
              </a:rPr>
              <a:pPr/>
              <a:t>04/04/2019</a:t>
            </a:fld>
            <a:endParaRPr lang="en-GB">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F75C2E7C-DF88-40BC-9BBD-02A9EE76C31F}"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167078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GB">
              <a:solidFill>
                <a:prstClr val="black"/>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GB">
              <a:solidFill>
                <a:prstClr val="black"/>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896801A1-5C0C-E74E-AC12-F799F7A013F6}"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904951018"/>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FFBA1D47-B494-4D9B-B8B3-5502BCF37D74}" type="datetimeFigureOut">
              <a:rPr lang="en-GB" smtClean="0">
                <a:solidFill>
                  <a:prstClr val="black"/>
                </a:solidFill>
              </a:rPr>
              <a:pPr/>
              <a:t>04/04/2019</a:t>
            </a:fld>
            <a:endParaRPr lang="en-GB">
              <a:solidFill>
                <a:prstClr val="black"/>
              </a:solidFill>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23B5B6B2-B66B-4590-BAC8-F8ED2A8FD2FE}"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907485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10" Type="http://schemas.openxmlformats.org/officeDocument/2006/relationships/image" Target="../media/image2.jpg"/><Relationship Id="rId4" Type="http://schemas.openxmlformats.org/officeDocument/2006/relationships/slideLayout" Target="../slideLayouts/slideLayout9.xml"/><Relationship Id="rId9"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2.jpg"/><Relationship Id="rId5" Type="http://schemas.openxmlformats.org/officeDocument/2006/relationships/slideLayout" Target="../slideLayouts/slideLayout17.xml"/><Relationship Id="rId10" Type="http://schemas.openxmlformats.org/officeDocument/2006/relationships/image" Target="../media/image1.jpg"/><Relationship Id="rId4" Type="http://schemas.openxmlformats.org/officeDocument/2006/relationships/slideLayout" Target="../slideLayouts/slideLayout16.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0" y="5263515"/>
            <a:ext cx="9144000" cy="1594485"/>
          </a:xfrm>
          <a:prstGeom prst="rect">
            <a:avLst/>
          </a:prstGeom>
        </p:spPr>
      </p:pic>
      <p:pic>
        <p:nvPicPr>
          <p:cNvPr id="3" name="Picture 2"/>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8460432" y="6060757"/>
            <a:ext cx="590550" cy="476250"/>
          </a:xfrm>
          <a:prstGeom prst="rect">
            <a:avLst/>
          </a:prstGeom>
        </p:spPr>
      </p:pic>
    </p:spTree>
    <p:extLst>
      <p:ext uri="{BB962C8B-B14F-4D97-AF65-F5344CB8AC3E}">
        <p14:creationId xmlns:p14="http://schemas.microsoft.com/office/powerpoint/2010/main" val="1818788261"/>
      </p:ext>
    </p:extLst>
  </p:cSld>
  <p:clrMap bg1="lt1" tx1="dk1" bg2="lt2" tx2="dk2" accent1="accent1" accent2="accent2" accent3="accent3" accent4="accent4" accent5="accent5" accent6="accent6" hlink="hlink" folHlink="folHlink"/>
  <p:sldLayoutIdLst>
    <p:sldLayoutId id="2147483665" r:id="rId1"/>
    <p:sldLayoutId id="2147483685" r:id="rId2"/>
    <p:sldLayoutId id="2147483686" r:id="rId3"/>
    <p:sldLayoutId id="2147483687" r:id="rId4"/>
    <p:sldLayoutId id="2147483727" r:id="rId5"/>
  </p:sldLayoutIdLst>
  <p:transition spd="slow">
    <p:push dir="u"/>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5263515"/>
            <a:ext cx="9144000" cy="1594485"/>
          </a:xfrm>
          <a:prstGeom prst="rect">
            <a:avLst/>
          </a:prstGeom>
        </p:spPr>
      </p:pic>
      <p:pic>
        <p:nvPicPr>
          <p:cNvPr id="3" name="Picture 2"/>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460432" y="6060757"/>
            <a:ext cx="590550" cy="476250"/>
          </a:xfrm>
          <a:prstGeom prst="rect">
            <a:avLst/>
          </a:prstGeom>
        </p:spPr>
      </p:pic>
    </p:spTree>
    <p:extLst>
      <p:ext uri="{BB962C8B-B14F-4D97-AF65-F5344CB8AC3E}">
        <p14:creationId xmlns:p14="http://schemas.microsoft.com/office/powerpoint/2010/main" val="314704624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10" r:id="rId3"/>
    <p:sldLayoutId id="2147483711" r:id="rId4"/>
    <p:sldLayoutId id="2147483713" r:id="rId5"/>
    <p:sldLayoutId id="2147483714" r:id="rId6"/>
    <p:sldLayoutId id="2147483715" r:id="rId7"/>
  </p:sldLayoutIdLst>
  <p:transition spd="slow">
    <p:push dir="u"/>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5263515"/>
            <a:ext cx="9144000" cy="1594485"/>
          </a:xfrm>
          <a:prstGeom prst="rect">
            <a:avLst/>
          </a:prstGeom>
        </p:spPr>
      </p:pic>
      <p:pic>
        <p:nvPicPr>
          <p:cNvPr id="3" name="Picture 2"/>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8460432" y="6060757"/>
            <a:ext cx="590550" cy="476250"/>
          </a:xfrm>
          <a:prstGeom prst="rect">
            <a:avLst/>
          </a:prstGeom>
        </p:spPr>
      </p:pic>
    </p:spTree>
    <p:extLst>
      <p:ext uri="{BB962C8B-B14F-4D97-AF65-F5344CB8AC3E}">
        <p14:creationId xmlns:p14="http://schemas.microsoft.com/office/powerpoint/2010/main" val="3763156109"/>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4" r:id="rId6"/>
    <p:sldLayoutId id="2147483725" r:id="rId7"/>
    <p:sldLayoutId id="2147483726" r:id="rId8"/>
  </p:sldLayoutIdLst>
  <p:transition spd="slow">
    <p:push dir="u"/>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8.emf"/><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7.e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719417" y="3717031"/>
            <a:ext cx="7705166" cy="2101249"/>
          </a:xfrm>
          <a:solidFill>
            <a:schemeClr val="bg1"/>
          </a:solidFill>
        </p:spPr>
        <p:txBody>
          <a:bodyPr/>
          <a:lstStyle/>
          <a:p>
            <a:pPr eaLnBrk="1" hangingPunct="1">
              <a:defRPr/>
            </a:pPr>
            <a:r>
              <a:rPr lang="en-US" sz="2800" b="1" dirty="0">
                <a:solidFill>
                  <a:schemeClr val="tx1"/>
                </a:solidFill>
                <a:effectLst/>
                <a:latin typeface="Calibri" charset="0"/>
                <a:ea typeface="MS PGothic" charset="0"/>
              </a:rPr>
              <a:t>Francesco P Cappuccio </a:t>
            </a:r>
            <a:r>
              <a:rPr lang="en-US" sz="1200" b="0" dirty="0">
                <a:solidFill>
                  <a:schemeClr val="tx1"/>
                </a:solidFill>
                <a:effectLst/>
                <a:latin typeface="Calibri" charset="0"/>
                <a:ea typeface="MS PGothic" charset="0"/>
              </a:rPr>
              <a:t>MBBS, MD MSc DSc DLSHTM FRCP FFPH FBHS FESC FAHA</a:t>
            </a:r>
            <a:r>
              <a:rPr lang="en-US" sz="1200" dirty="0">
                <a:solidFill>
                  <a:schemeClr val="tx1"/>
                </a:solidFill>
                <a:effectLst/>
                <a:latin typeface="Calibri" charset="0"/>
                <a:ea typeface="MS PGothic" charset="0"/>
              </a:rPr>
              <a:t/>
            </a:r>
            <a:br>
              <a:rPr lang="en-US" sz="1200" dirty="0">
                <a:solidFill>
                  <a:schemeClr val="tx1"/>
                </a:solidFill>
                <a:effectLst/>
                <a:latin typeface="Calibri" charset="0"/>
                <a:ea typeface="MS PGothic" charset="0"/>
              </a:rPr>
            </a:br>
            <a:r>
              <a:rPr lang="en-US" sz="2400" dirty="0">
                <a:solidFill>
                  <a:schemeClr val="tx1"/>
                </a:solidFill>
                <a:effectLst>
                  <a:outerShdw blurRad="38100" dist="38100" dir="2700000" algn="tl">
                    <a:srgbClr val="DDDDDD"/>
                  </a:outerShdw>
                </a:effectLst>
                <a:latin typeface="Calibri" charset="0"/>
                <a:ea typeface="MS PGothic" charset="0"/>
              </a:rPr>
              <a:t/>
            </a:r>
            <a:br>
              <a:rPr lang="en-US" sz="2400" dirty="0">
                <a:solidFill>
                  <a:schemeClr val="tx1"/>
                </a:solidFill>
                <a:effectLst>
                  <a:outerShdw blurRad="38100" dist="38100" dir="2700000" algn="tl">
                    <a:srgbClr val="DDDDDD"/>
                  </a:outerShdw>
                </a:effectLst>
                <a:latin typeface="Calibri" charset="0"/>
                <a:ea typeface="MS PGothic" charset="0"/>
              </a:rPr>
            </a:br>
            <a:r>
              <a:rPr lang="en-US" sz="1600" dirty="0">
                <a:solidFill>
                  <a:schemeClr val="tx1"/>
                </a:solidFill>
                <a:effectLst/>
                <a:latin typeface="Calibri" charset="0"/>
                <a:ea typeface="MS PGothic" charset="0"/>
              </a:rPr>
              <a:t>Professor of Cardiovascular Medicine &amp; Epidemiology &amp; Consultant Physician</a:t>
            </a:r>
            <a:br>
              <a:rPr lang="en-US" sz="1600" dirty="0">
                <a:solidFill>
                  <a:schemeClr val="tx1"/>
                </a:solidFill>
                <a:effectLst/>
                <a:latin typeface="Calibri" charset="0"/>
                <a:ea typeface="MS PGothic" charset="0"/>
              </a:rPr>
            </a:br>
            <a:r>
              <a:rPr lang="en-US" sz="1600" dirty="0">
                <a:solidFill>
                  <a:schemeClr val="tx1"/>
                </a:solidFill>
                <a:effectLst/>
                <a:latin typeface="Calibri" charset="0"/>
                <a:ea typeface="MS PGothic" charset="0"/>
              </a:rPr>
              <a:t>Director, ESH Centre of Excellence</a:t>
            </a:r>
            <a:br>
              <a:rPr lang="en-US" sz="1600" dirty="0">
                <a:solidFill>
                  <a:schemeClr val="tx1"/>
                </a:solidFill>
                <a:effectLst/>
                <a:latin typeface="Calibri" charset="0"/>
                <a:ea typeface="MS PGothic" charset="0"/>
              </a:rPr>
            </a:br>
            <a:r>
              <a:rPr lang="en-US" sz="1600" dirty="0">
                <a:solidFill>
                  <a:schemeClr val="tx1"/>
                </a:solidFill>
                <a:effectLst/>
                <a:latin typeface="Calibri" charset="0"/>
                <a:ea typeface="MS PGothic" charset="0"/>
              </a:rPr>
              <a:t>Head, WHO Collaborating Centre</a:t>
            </a:r>
            <a:br>
              <a:rPr lang="en-US" sz="1600" dirty="0">
                <a:solidFill>
                  <a:schemeClr val="tx1"/>
                </a:solidFill>
                <a:effectLst/>
                <a:latin typeface="Calibri" charset="0"/>
                <a:ea typeface="MS PGothic" charset="0"/>
              </a:rPr>
            </a:br>
            <a:r>
              <a:rPr lang="en-US" sz="1600" dirty="0">
                <a:latin typeface="Calibri" charset="0"/>
                <a:ea typeface="MS PGothic" charset="0"/>
              </a:rPr>
              <a:t>President, British and Irish Hypertension Society</a:t>
            </a:r>
            <a:r>
              <a:rPr lang="en-US" sz="1600" dirty="0">
                <a:solidFill>
                  <a:schemeClr val="tx1"/>
                </a:solidFill>
                <a:effectLst/>
                <a:latin typeface="Calibri" charset="0"/>
                <a:ea typeface="MS PGothic" charset="0"/>
              </a:rPr>
              <a:t/>
            </a:r>
            <a:br>
              <a:rPr lang="en-US" sz="1600" dirty="0">
                <a:solidFill>
                  <a:schemeClr val="tx1"/>
                </a:solidFill>
                <a:effectLst/>
                <a:latin typeface="Calibri" charset="0"/>
                <a:ea typeface="MS PGothic" charset="0"/>
              </a:rPr>
            </a:br>
            <a:r>
              <a:rPr lang="en-US" sz="1600" dirty="0">
                <a:solidFill>
                  <a:schemeClr val="tx1"/>
                </a:solidFill>
                <a:effectLst/>
                <a:latin typeface="Calibri" charset="0"/>
                <a:ea typeface="MS PGothic" charset="0"/>
              </a:rPr>
              <a:t>University of Warwick and UHCW NHS Trust, Coventry, UK</a:t>
            </a:r>
          </a:p>
        </p:txBody>
      </p:sp>
      <p:sp>
        <p:nvSpPr>
          <p:cNvPr id="3" name="TextBox 2"/>
          <p:cNvSpPr txBox="1"/>
          <p:nvPr/>
        </p:nvSpPr>
        <p:spPr>
          <a:xfrm>
            <a:off x="323528" y="445043"/>
            <a:ext cx="8496944"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200" b="1" dirty="0">
                <a:solidFill>
                  <a:schemeClr val="bg1"/>
                </a:solidFill>
                <a:latin typeface="Calibri" charset="0"/>
                <a:ea typeface="MS PGothic" charset="0"/>
              </a:rPr>
              <a:t>Parallel session 3: NCD surveillance</a:t>
            </a:r>
            <a:endParaRPr lang="en-GB" sz="3200" dirty="0">
              <a:solidFill>
                <a:schemeClr val="bg1"/>
              </a:solidFill>
            </a:endParaRPr>
          </a:p>
        </p:txBody>
      </p:sp>
      <p:pic>
        <p:nvPicPr>
          <p:cNvPr id="9" name="Picture 8">
            <a:extLst>
              <a:ext uri="{FF2B5EF4-FFF2-40B4-BE49-F238E27FC236}">
                <a16:creationId xmlns:a16="http://schemas.microsoft.com/office/drawing/2014/main" xmlns="" id="{0D96EEF2-E672-7741-A169-25311449308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618" t="6832" r="9512" b="8076"/>
          <a:stretch/>
        </p:blipFill>
        <p:spPr>
          <a:xfrm>
            <a:off x="2987824" y="1138528"/>
            <a:ext cx="3168352" cy="2469793"/>
          </a:xfrm>
          <a:prstGeom prst="rect">
            <a:avLst/>
          </a:prstGeom>
        </p:spPr>
      </p:pic>
    </p:spTree>
    <p:extLst>
      <p:ext uri="{BB962C8B-B14F-4D97-AF65-F5344CB8AC3E}">
        <p14:creationId xmlns:p14="http://schemas.microsoft.com/office/powerpoint/2010/main" val="9730246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5"/>
          <p:cNvSpPr txBox="1">
            <a:spLocks noChangeArrowheads="1"/>
          </p:cNvSpPr>
          <p:nvPr/>
        </p:nvSpPr>
        <p:spPr bwMode="auto">
          <a:xfrm>
            <a:off x="889668" y="6165304"/>
            <a:ext cx="2972052" cy="277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altLang="en-US" sz="1200" i="1" dirty="0" err="1">
                <a:latin typeface="Calibri" panose="020F0502020204030204" pitchFamily="34" charset="0"/>
              </a:rPr>
              <a:t>Mozaffarian</a:t>
            </a:r>
            <a:r>
              <a:rPr lang="en-US" altLang="en-US" sz="1200" i="1" dirty="0">
                <a:latin typeface="Calibri" panose="020F0502020204030204" pitchFamily="34" charset="0"/>
              </a:rPr>
              <a:t> D et al. NEJM 2014:371:624-34</a:t>
            </a:r>
          </a:p>
        </p:txBody>
      </p:sp>
      <p:grpSp>
        <p:nvGrpSpPr>
          <p:cNvPr id="25603" name="Group 2"/>
          <p:cNvGrpSpPr>
            <a:grpSpLocks/>
          </p:cNvGrpSpPr>
          <p:nvPr/>
        </p:nvGrpSpPr>
        <p:grpSpPr bwMode="auto">
          <a:xfrm>
            <a:off x="152400" y="1470397"/>
            <a:ext cx="8856663" cy="2607272"/>
            <a:chOff x="107505" y="1181824"/>
            <a:chExt cx="8784975" cy="2607216"/>
          </a:xfrm>
        </p:grpSpPr>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1181452"/>
              <a:ext cx="4410596" cy="2608207"/>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9268" y="1192565"/>
              <a:ext cx="4223212" cy="2589156"/>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5604" name="TextBox 3"/>
          <p:cNvSpPr txBox="1">
            <a:spLocks noChangeArrowheads="1"/>
          </p:cNvSpPr>
          <p:nvPr/>
        </p:nvSpPr>
        <p:spPr bwMode="auto">
          <a:xfrm>
            <a:off x="152400" y="4149679"/>
            <a:ext cx="8784657" cy="156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lnSpc>
                <a:spcPct val="150000"/>
              </a:lnSpc>
              <a:buFontTx/>
              <a:buBlip>
                <a:blip r:embed="rId4"/>
              </a:buBlip>
            </a:pPr>
            <a:r>
              <a:rPr lang="en-GB" altLang="en-US" sz="1600" dirty="0">
                <a:latin typeface="Calibri" panose="020F0502020204030204" pitchFamily="34" charset="0"/>
              </a:rPr>
              <a:t>In 2010, global sodium consumption estimated at 3.95g per day (9.875g salt per day)</a:t>
            </a:r>
          </a:p>
          <a:p>
            <a:pPr eaLnBrk="1" hangingPunct="1">
              <a:lnSpc>
                <a:spcPct val="150000"/>
              </a:lnSpc>
              <a:buFontTx/>
              <a:buBlip>
                <a:blip r:embed="rId4"/>
              </a:buBlip>
            </a:pPr>
            <a:r>
              <a:rPr lang="en-GB" altLang="en-US" sz="1600" dirty="0">
                <a:latin typeface="Calibri" panose="020F0502020204030204" pitchFamily="34" charset="0"/>
              </a:rPr>
              <a:t>Globally, 1.65m annual CV deaths attributed to sodium intake &gt;2g per day (&gt;5g salt per day)</a:t>
            </a:r>
          </a:p>
          <a:p>
            <a:pPr eaLnBrk="1" hangingPunct="1">
              <a:lnSpc>
                <a:spcPct val="150000"/>
              </a:lnSpc>
              <a:buFontTx/>
              <a:buBlip>
                <a:blip r:embed="rId4"/>
              </a:buBlip>
            </a:pPr>
            <a:r>
              <a:rPr lang="en-GB" altLang="en-US" sz="1600" dirty="0">
                <a:latin typeface="Calibri" panose="020F0502020204030204" pitchFamily="34" charset="0"/>
              </a:rPr>
              <a:t>These deaths accounted for nearly 10% of CV deaths</a:t>
            </a:r>
          </a:p>
          <a:p>
            <a:pPr eaLnBrk="1" hangingPunct="1">
              <a:lnSpc>
                <a:spcPct val="150000"/>
              </a:lnSpc>
              <a:buFontTx/>
              <a:buBlip>
                <a:blip r:embed="rId4"/>
              </a:buBlip>
            </a:pPr>
            <a:r>
              <a:rPr lang="en-GB" altLang="en-US" sz="1600" dirty="0">
                <a:latin typeface="Calibri" panose="020F0502020204030204" pitchFamily="34" charset="0"/>
              </a:rPr>
              <a:t>85% of these deaths occurred in LMICs and 40% were premature (&lt;70 years)</a:t>
            </a:r>
          </a:p>
        </p:txBody>
      </p:sp>
      <p:sp>
        <p:nvSpPr>
          <p:cNvPr id="9" name="Rectangle 2"/>
          <p:cNvSpPr>
            <a:spLocks noGrp="1" noChangeArrowheads="1"/>
          </p:cNvSpPr>
          <p:nvPr>
            <p:ph type="title"/>
          </p:nvPr>
        </p:nvSpPr>
        <p:spPr>
          <a:xfrm>
            <a:off x="107950" y="188640"/>
            <a:ext cx="8845550" cy="1079773"/>
          </a:xfrm>
        </p:spPr>
        <p:style>
          <a:lnRef idx="0">
            <a:schemeClr val="accent2"/>
          </a:lnRef>
          <a:fillRef idx="3">
            <a:schemeClr val="accent2"/>
          </a:fillRef>
          <a:effectRef idx="3">
            <a:schemeClr val="accent2"/>
          </a:effectRef>
          <a:fontRef idx="minor">
            <a:schemeClr val="lt1"/>
          </a:fontRef>
        </p:style>
        <p:txBody>
          <a:bodyPr anchor="ctr"/>
          <a:lstStyle/>
          <a:p>
            <a:pPr eaLnBrk="1" hangingPunct="1">
              <a:defRPr/>
            </a:pPr>
            <a:r>
              <a:rPr lang="en-GB" sz="3200" b="1" dirty="0">
                <a:solidFill>
                  <a:schemeClr val="bg1"/>
                </a:solidFill>
                <a:effectLst/>
                <a:latin typeface="Calibri" panose="020F0502020204030204" pitchFamily="34" charset="0"/>
                <a:ea typeface="+mj-ea"/>
                <a:cs typeface="ＭＳ Ｐゴシック" charset="0"/>
              </a:rPr>
              <a:t>Absolute and proportional CV deaths attributable to sodium intake &gt;2g per day (salt &gt;5g per day)</a:t>
            </a:r>
            <a:endParaRPr lang="en-US" sz="3200" b="1" dirty="0">
              <a:solidFill>
                <a:schemeClr val="bg1"/>
              </a:solidFill>
              <a:effectLst/>
              <a:latin typeface="Calibri" panose="020F0502020204030204" pitchFamily="34" charset="0"/>
              <a:ea typeface="+mj-ea"/>
              <a:cs typeface="ＭＳ Ｐゴシック" charset="0"/>
            </a:endParaRPr>
          </a:p>
        </p:txBody>
      </p:sp>
    </p:spTree>
    <p:extLst>
      <p:ext uri="{BB962C8B-B14F-4D97-AF65-F5344CB8AC3E}">
        <p14:creationId xmlns:p14="http://schemas.microsoft.com/office/powerpoint/2010/main" val="27480987"/>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23528" y="4654877"/>
            <a:ext cx="8496944" cy="1015663"/>
          </a:xfrm>
          <a:prstGeom prst="rect">
            <a:avLst/>
          </a:prstGeom>
        </p:spPr>
        <p:txBody>
          <a:bodyPr wrap="square">
            <a:spAutoFit/>
          </a:bodyPr>
          <a:lstStyle/>
          <a:p>
            <a:pPr algn="ctr">
              <a:spcBef>
                <a:spcPct val="0"/>
              </a:spcBef>
            </a:pPr>
            <a:r>
              <a:rPr lang="it-IT" altLang="it-IT" sz="2000" b="1" dirty="0">
                <a:solidFill>
                  <a:srgbClr val="000000"/>
                </a:solidFill>
              </a:rPr>
              <a:t>Is there a J-shape relationship between sodium intake and CV events?</a:t>
            </a:r>
          </a:p>
          <a:p>
            <a:pPr algn="ctr">
              <a:spcBef>
                <a:spcPct val="0"/>
              </a:spcBef>
            </a:pPr>
            <a:endParaRPr lang="it-IT" altLang="it-IT" sz="2000" b="1" dirty="0">
              <a:solidFill>
                <a:srgbClr val="000000"/>
              </a:solidFill>
            </a:endParaRPr>
          </a:p>
          <a:p>
            <a:pPr algn="ctr">
              <a:spcBef>
                <a:spcPct val="0"/>
              </a:spcBef>
            </a:pPr>
            <a:r>
              <a:rPr lang="it-IT" altLang="it-IT" sz="2000" b="1" dirty="0">
                <a:solidFill>
                  <a:srgbClr val="000000"/>
                </a:solidFill>
              </a:rPr>
              <a:t>Is there any harm in reducing salt intake towards recommended targets?</a:t>
            </a:r>
          </a:p>
        </p:txBody>
      </p:sp>
      <p:grpSp>
        <p:nvGrpSpPr>
          <p:cNvPr id="2" name="Group 1"/>
          <p:cNvGrpSpPr/>
          <p:nvPr/>
        </p:nvGrpSpPr>
        <p:grpSpPr>
          <a:xfrm>
            <a:off x="1691680" y="1196752"/>
            <a:ext cx="5112568" cy="3312368"/>
            <a:chOff x="1187624" y="188640"/>
            <a:chExt cx="6192688" cy="4104456"/>
          </a:xfrm>
        </p:grpSpPr>
        <p:grpSp>
          <p:nvGrpSpPr>
            <p:cNvPr id="13" name="Group 12"/>
            <p:cNvGrpSpPr/>
            <p:nvPr/>
          </p:nvGrpSpPr>
          <p:grpSpPr>
            <a:xfrm>
              <a:off x="1187624" y="188640"/>
              <a:ext cx="6192688" cy="4104456"/>
              <a:chOff x="827584" y="260648"/>
              <a:chExt cx="7560840" cy="4897685"/>
            </a:xfrm>
          </p:grpSpPr>
          <p:grpSp>
            <p:nvGrpSpPr>
              <p:cNvPr id="8" name="Group 7"/>
              <p:cNvGrpSpPr/>
              <p:nvPr/>
            </p:nvGrpSpPr>
            <p:grpSpPr>
              <a:xfrm>
                <a:off x="827584" y="260648"/>
                <a:ext cx="7560840" cy="4897685"/>
                <a:chOff x="179512" y="188640"/>
                <a:chExt cx="5184913" cy="3672408"/>
              </a:xfrm>
            </p:grpSpPr>
            <p:pic>
              <p:nvPicPr>
                <p:cNvPr id="6" name="Picture 5"/>
                <p:cNvPicPr>
                  <a:picLocks noChangeAspect="1"/>
                </p:cNvPicPr>
                <p:nvPr/>
              </p:nvPicPr>
              <p:blipFill>
                <a:blip r:embed="rId3"/>
                <a:stretch>
                  <a:fillRect/>
                </a:stretch>
              </p:blipFill>
              <p:spPr>
                <a:xfrm>
                  <a:off x="179512" y="188640"/>
                  <a:ext cx="5184913" cy="3672408"/>
                </a:xfrm>
                <a:prstGeom prst="rect">
                  <a:avLst/>
                </a:prstGeom>
              </p:spPr>
            </p:pic>
            <p:sp>
              <p:nvSpPr>
                <p:cNvPr id="7" name="TextBox 6"/>
                <p:cNvSpPr txBox="1"/>
                <p:nvPr/>
              </p:nvSpPr>
              <p:spPr>
                <a:xfrm>
                  <a:off x="4023993" y="188640"/>
                  <a:ext cx="1340432" cy="246221"/>
                </a:xfrm>
                <a:prstGeom prst="rect">
                  <a:avLst/>
                </a:prstGeom>
                <a:noFill/>
              </p:spPr>
              <p:txBody>
                <a:bodyPr wrap="none" rtlCol="0">
                  <a:spAutoFit/>
                </a:bodyPr>
                <a:lstStyle/>
                <a:p>
                  <a:r>
                    <a:rPr lang="en-GB" sz="1000" i="1" dirty="0">
                      <a:solidFill>
                        <a:prstClr val="black"/>
                      </a:solidFill>
                    </a:rPr>
                    <a:t>Lancet 2016; 388: 438</a:t>
                  </a:r>
                </a:p>
              </p:txBody>
            </p:sp>
          </p:grpSp>
          <p:sp>
            <p:nvSpPr>
              <p:cNvPr id="10" name="Rectangle 9"/>
              <p:cNvSpPr/>
              <p:nvPr/>
            </p:nvSpPr>
            <p:spPr>
              <a:xfrm>
                <a:off x="5220072" y="3212976"/>
                <a:ext cx="1440160" cy="216024"/>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14" name="Rectangle 13"/>
              <p:cNvSpPr/>
              <p:nvPr/>
            </p:nvSpPr>
            <p:spPr>
              <a:xfrm>
                <a:off x="6660232" y="2060848"/>
                <a:ext cx="1296144" cy="216024"/>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15" name="Rectangle 14"/>
              <p:cNvSpPr/>
              <p:nvPr/>
            </p:nvSpPr>
            <p:spPr>
              <a:xfrm>
                <a:off x="2527201" y="4734669"/>
                <a:ext cx="2592288" cy="216024"/>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grpSp>
        <p:sp>
          <p:nvSpPr>
            <p:cNvPr id="11" name="Rectangle 10"/>
            <p:cNvSpPr/>
            <p:nvPr/>
          </p:nvSpPr>
          <p:spPr>
            <a:xfrm>
              <a:off x="4785281" y="3757012"/>
              <a:ext cx="2451015" cy="536084"/>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grpSp>
      <p:sp>
        <p:nvSpPr>
          <p:cNvPr id="12" name="TextBox 11"/>
          <p:cNvSpPr txBox="1"/>
          <p:nvPr/>
        </p:nvSpPr>
        <p:spPr>
          <a:xfrm>
            <a:off x="323528" y="404664"/>
            <a:ext cx="8496944"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600" b="1" dirty="0"/>
              <a:t>The ‘new’ salt debate</a:t>
            </a:r>
          </a:p>
        </p:txBody>
      </p:sp>
    </p:spTree>
    <p:extLst>
      <p:ext uri="{BB962C8B-B14F-4D97-AF65-F5344CB8AC3E}">
        <p14:creationId xmlns:p14="http://schemas.microsoft.com/office/powerpoint/2010/main" val="331428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31640" y="6093296"/>
            <a:ext cx="2987485" cy="276999"/>
          </a:xfrm>
          <a:prstGeom prst="rect">
            <a:avLst/>
          </a:prstGeom>
          <a:noFill/>
        </p:spPr>
        <p:txBody>
          <a:bodyPr wrap="none" rtlCol="0">
            <a:spAutoFit/>
          </a:bodyPr>
          <a:lstStyle/>
          <a:p>
            <a:r>
              <a:rPr lang="en-US" sz="1200" i="1" dirty="0"/>
              <a:t>Cobb LK et al. Circulation 2014; 129: 1173-86</a:t>
            </a:r>
          </a:p>
        </p:txBody>
      </p:sp>
      <p:sp>
        <p:nvSpPr>
          <p:cNvPr id="4" name="TextBox 3"/>
          <p:cNvSpPr txBox="1"/>
          <p:nvPr/>
        </p:nvSpPr>
        <p:spPr>
          <a:xfrm>
            <a:off x="479570" y="1268760"/>
            <a:ext cx="8412910" cy="4320480"/>
          </a:xfrm>
          <a:prstGeom prst="rect">
            <a:avLst/>
          </a:prstGeom>
          <a:noFill/>
        </p:spPr>
        <p:txBody>
          <a:bodyPr wrap="square" rtlCol="0">
            <a:spAutoFit/>
          </a:bodyPr>
          <a:lstStyle/>
          <a:p>
            <a:pPr marL="342900" indent="-342900">
              <a:buFont typeface="Arial" charset="0"/>
              <a:buChar char="•"/>
            </a:pPr>
            <a:r>
              <a:rPr lang="en-US" sz="2800" dirty="0"/>
              <a:t>Systematic errors in sodium assessment</a:t>
            </a:r>
          </a:p>
          <a:p>
            <a:pPr lvl="2"/>
            <a:r>
              <a:rPr lang="en-US" sz="1500" dirty="0"/>
              <a:t>Single or incomplete 24h urine collection</a:t>
            </a:r>
          </a:p>
          <a:p>
            <a:pPr lvl="2"/>
            <a:r>
              <a:rPr lang="en-US" sz="1500" dirty="0"/>
              <a:t>Spot urine collections</a:t>
            </a:r>
          </a:p>
          <a:p>
            <a:pPr lvl="2"/>
            <a:r>
              <a:rPr lang="en-US" sz="1500" dirty="0"/>
              <a:t>Dietary assessment</a:t>
            </a:r>
          </a:p>
          <a:p>
            <a:pPr marL="342900" indent="-342900">
              <a:buFont typeface="Arial" charset="0"/>
              <a:buChar char="•"/>
            </a:pPr>
            <a:r>
              <a:rPr lang="en-US" sz="2800" dirty="0"/>
              <a:t>Reverse causality</a:t>
            </a:r>
          </a:p>
          <a:p>
            <a:pPr lvl="1"/>
            <a:r>
              <a:rPr lang="en-US" sz="1500" dirty="0"/>
              <a:t>	Sick populations in low sodium group</a:t>
            </a:r>
          </a:p>
          <a:p>
            <a:pPr marL="342900" indent="-342900">
              <a:buFont typeface="Arial" charset="0"/>
              <a:buChar char="•"/>
            </a:pPr>
            <a:r>
              <a:rPr lang="en-US" sz="2800" dirty="0"/>
              <a:t>Potential for residual confounding</a:t>
            </a:r>
          </a:p>
          <a:p>
            <a:pPr lvl="2"/>
            <a:r>
              <a:rPr lang="en-US" sz="1500" dirty="0"/>
              <a:t>Incomplete adjustment for confounding</a:t>
            </a:r>
          </a:p>
          <a:p>
            <a:pPr lvl="2"/>
            <a:r>
              <a:rPr lang="en-US" sz="1500" dirty="0"/>
              <a:t>Incomplete follow-up</a:t>
            </a:r>
          </a:p>
          <a:p>
            <a:pPr marL="342900" indent="-342900">
              <a:buFont typeface="Arial" charset="0"/>
              <a:buChar char="•"/>
            </a:pPr>
            <a:r>
              <a:rPr lang="en-US" sz="2800" dirty="0"/>
              <a:t>Random error in sodium assessment</a:t>
            </a:r>
          </a:p>
          <a:p>
            <a:pPr marL="342900" indent="-342900">
              <a:buFont typeface="Arial" charset="0"/>
              <a:buChar char="•"/>
            </a:pPr>
            <a:r>
              <a:rPr lang="en-US" sz="2800" dirty="0"/>
              <a:t>Insufficient statistical power</a:t>
            </a:r>
          </a:p>
          <a:p>
            <a:pPr marL="342900" indent="-342900">
              <a:buFont typeface="Arial" charset="0"/>
              <a:buChar char="•"/>
            </a:pPr>
            <a:r>
              <a:rPr lang="en-US" sz="2800" dirty="0"/>
              <a:t>Inconsistent results with same datasets</a:t>
            </a:r>
          </a:p>
          <a:p>
            <a:endParaRPr lang="en-US" sz="1350" dirty="0"/>
          </a:p>
        </p:txBody>
      </p:sp>
      <p:sp>
        <p:nvSpPr>
          <p:cNvPr id="5" name="TextBox 4"/>
          <p:cNvSpPr txBox="1"/>
          <p:nvPr/>
        </p:nvSpPr>
        <p:spPr>
          <a:xfrm>
            <a:off x="463943" y="404664"/>
            <a:ext cx="8208912"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3600" b="1" dirty="0">
                <a:solidFill>
                  <a:schemeClr val="bg1"/>
                </a:solidFill>
              </a:rPr>
              <a:t>Common methodological errors</a:t>
            </a:r>
          </a:p>
        </p:txBody>
      </p:sp>
    </p:spTree>
    <p:extLst>
      <p:ext uri="{BB962C8B-B14F-4D97-AF65-F5344CB8AC3E}">
        <p14:creationId xmlns:p14="http://schemas.microsoft.com/office/powerpoint/2010/main" val="1717143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947" y="280750"/>
            <a:ext cx="8229600" cy="916002"/>
          </a:xfrm>
        </p:spPr>
        <p:style>
          <a:lnRef idx="0">
            <a:schemeClr val="accent2"/>
          </a:lnRef>
          <a:fillRef idx="3">
            <a:schemeClr val="accent2"/>
          </a:fillRef>
          <a:effectRef idx="3">
            <a:schemeClr val="accent2"/>
          </a:effectRef>
          <a:fontRef idx="minor">
            <a:schemeClr val="lt1"/>
          </a:fontRef>
        </p:style>
        <p:txBody>
          <a:bodyPr anchor="ctr"/>
          <a:lstStyle/>
          <a:p>
            <a:r>
              <a:rPr lang="en-US" sz="2800" b="1" dirty="0"/>
              <a:t>Errors in estimating usual sodium intake by the Kawasaki formula alter its relationship with </a:t>
            </a:r>
            <a:r>
              <a:rPr lang="en-GB" sz="2800" b="1" dirty="0"/>
              <a:t>mortality</a:t>
            </a:r>
          </a:p>
        </p:txBody>
      </p:sp>
      <p:pic>
        <p:nvPicPr>
          <p:cNvPr id="5" name="Content Placeholder 4"/>
          <p:cNvPicPr>
            <a:picLocks noGrp="1" noChangeAspect="1"/>
          </p:cNvPicPr>
          <p:nvPr>
            <p:ph idx="1"/>
          </p:nvPr>
        </p:nvPicPr>
        <p:blipFill>
          <a:blip r:embed="rId2"/>
          <a:stretch>
            <a:fillRect/>
          </a:stretch>
        </p:blipFill>
        <p:spPr>
          <a:xfrm>
            <a:off x="4039040" y="2022005"/>
            <a:ext cx="4804831" cy="3733875"/>
          </a:xfrm>
          <a:prstGeom prst="rect">
            <a:avLst/>
          </a:prstGeom>
        </p:spPr>
      </p:pic>
      <p:sp>
        <p:nvSpPr>
          <p:cNvPr id="10" name="TextBox 9"/>
          <p:cNvSpPr txBox="1"/>
          <p:nvPr/>
        </p:nvSpPr>
        <p:spPr>
          <a:xfrm>
            <a:off x="1331640" y="6135473"/>
            <a:ext cx="2996077" cy="461665"/>
          </a:xfrm>
          <a:prstGeom prst="rect">
            <a:avLst/>
          </a:prstGeom>
          <a:noFill/>
        </p:spPr>
        <p:txBody>
          <a:bodyPr wrap="none" rtlCol="0">
            <a:spAutoFit/>
          </a:bodyPr>
          <a:lstStyle/>
          <a:p>
            <a:r>
              <a:rPr lang="en-US" sz="1200" i="1" dirty="0"/>
              <a:t>He FJ et al. </a:t>
            </a:r>
            <a:r>
              <a:rPr lang="en-US" sz="1200" i="1" dirty="0" err="1"/>
              <a:t>Int</a:t>
            </a:r>
            <a:r>
              <a:rPr lang="en-US" sz="1200" i="1" dirty="0"/>
              <a:t> J Epidemiol 2018; </a:t>
            </a:r>
            <a:r>
              <a:rPr lang="en-GB" sz="1200" i="1" dirty="0"/>
              <a:t>47: 1784-95 </a:t>
            </a:r>
          </a:p>
          <a:p>
            <a:r>
              <a:rPr lang="en-GB" sz="1200" i="1" dirty="0"/>
              <a:t>Cappuccio FP et al. NMCD 2019; 29: 107-14</a:t>
            </a:r>
            <a:endParaRPr lang="en-US" sz="1200" i="1" dirty="0"/>
          </a:p>
        </p:txBody>
      </p:sp>
      <p:grpSp>
        <p:nvGrpSpPr>
          <p:cNvPr id="14" name="Group 13"/>
          <p:cNvGrpSpPr/>
          <p:nvPr/>
        </p:nvGrpSpPr>
        <p:grpSpPr>
          <a:xfrm>
            <a:off x="107504" y="1267622"/>
            <a:ext cx="3672408" cy="4383085"/>
            <a:chOff x="107504" y="1267622"/>
            <a:chExt cx="3672408" cy="4383085"/>
          </a:xfrm>
        </p:grpSpPr>
        <p:grpSp>
          <p:nvGrpSpPr>
            <p:cNvPr id="9" name="Group 8"/>
            <p:cNvGrpSpPr/>
            <p:nvPr/>
          </p:nvGrpSpPr>
          <p:grpSpPr>
            <a:xfrm>
              <a:off x="107504" y="2022005"/>
              <a:ext cx="3672408" cy="3628702"/>
              <a:chOff x="-1044624" y="620688"/>
              <a:chExt cx="7330081" cy="8348825"/>
            </a:xfrm>
          </p:grpSpPr>
          <p:pic>
            <p:nvPicPr>
              <p:cNvPr id="6" name="Picture 5"/>
              <p:cNvPicPr>
                <a:picLocks noChangeAspect="1"/>
              </p:cNvPicPr>
              <p:nvPr/>
            </p:nvPicPr>
            <p:blipFill>
              <a:blip r:embed="rId3"/>
              <a:stretch>
                <a:fillRect/>
              </a:stretch>
            </p:blipFill>
            <p:spPr>
              <a:xfrm>
                <a:off x="-1044624" y="620688"/>
                <a:ext cx="7304164" cy="4153846"/>
              </a:xfrm>
              <a:prstGeom prst="rect">
                <a:avLst/>
              </a:prstGeom>
            </p:spPr>
          </p:pic>
          <p:pic>
            <p:nvPicPr>
              <p:cNvPr id="8" name="Picture 7"/>
              <p:cNvPicPr>
                <a:picLocks noChangeAspect="1"/>
              </p:cNvPicPr>
              <p:nvPr/>
            </p:nvPicPr>
            <p:blipFill>
              <a:blip r:embed="rId4"/>
              <a:stretch>
                <a:fillRect/>
              </a:stretch>
            </p:blipFill>
            <p:spPr>
              <a:xfrm>
                <a:off x="-586659" y="4774534"/>
                <a:ext cx="6872116" cy="4194979"/>
              </a:xfrm>
              <a:prstGeom prst="rect">
                <a:avLst/>
              </a:prstGeom>
            </p:spPr>
          </p:pic>
        </p:grpSp>
        <p:sp>
          <p:nvSpPr>
            <p:cNvPr id="11" name="Down Arrow 10"/>
            <p:cNvSpPr/>
            <p:nvPr/>
          </p:nvSpPr>
          <p:spPr>
            <a:xfrm>
              <a:off x="1547664" y="1267622"/>
              <a:ext cx="1872208" cy="7543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Bias</a:t>
              </a:r>
            </a:p>
          </p:txBody>
        </p:sp>
      </p:grpSp>
      <p:sp>
        <p:nvSpPr>
          <p:cNvPr id="12" name="Down Arrow 11"/>
          <p:cNvSpPr/>
          <p:nvPr/>
        </p:nvSpPr>
        <p:spPr>
          <a:xfrm>
            <a:off x="4788024" y="1272384"/>
            <a:ext cx="1872208" cy="754383"/>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1200" b="1" dirty="0"/>
              <a:t>Multiple 24h urine collections</a:t>
            </a:r>
          </a:p>
        </p:txBody>
      </p:sp>
      <p:sp>
        <p:nvSpPr>
          <p:cNvPr id="13" name="Down Arrow 12"/>
          <p:cNvSpPr/>
          <p:nvPr/>
        </p:nvSpPr>
        <p:spPr>
          <a:xfrm>
            <a:off x="6875896" y="1272383"/>
            <a:ext cx="1872208" cy="75438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1200" b="1" dirty="0"/>
              <a:t>Spot urine and Kawasaki </a:t>
            </a:r>
          </a:p>
        </p:txBody>
      </p:sp>
    </p:spTree>
    <p:extLst>
      <p:ext uri="{BB962C8B-B14F-4D97-AF65-F5344CB8AC3E}">
        <p14:creationId xmlns:p14="http://schemas.microsoft.com/office/powerpoint/2010/main" val="246296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6965D56-0686-A64D-9A34-7E24C81F20EE}"/>
              </a:ext>
            </a:extLst>
          </p:cNvPr>
          <p:cNvSpPr>
            <a:spLocks noGrp="1"/>
          </p:cNvSpPr>
          <p:nvPr>
            <p:ph type="title"/>
          </p:nvPr>
        </p:nvSpPr>
        <p:spPr>
          <a:xfrm>
            <a:off x="457200" y="274638"/>
            <a:ext cx="8352928" cy="1143000"/>
          </a:xfrm>
        </p:spPr>
        <p:style>
          <a:lnRef idx="0">
            <a:schemeClr val="accent2"/>
          </a:lnRef>
          <a:fillRef idx="3">
            <a:schemeClr val="accent2"/>
          </a:fillRef>
          <a:effectRef idx="3">
            <a:schemeClr val="accent2"/>
          </a:effectRef>
          <a:fontRef idx="minor">
            <a:schemeClr val="lt1"/>
          </a:fontRef>
        </p:style>
        <p:txBody>
          <a:bodyPr/>
          <a:lstStyle/>
          <a:p>
            <a:r>
              <a:rPr lang="en-US" sz="2800" b="1" dirty="0"/>
              <a:t>Spot urine collections inadequate to monitor changes in population salt reduction programmes </a:t>
            </a:r>
          </a:p>
        </p:txBody>
      </p:sp>
      <p:sp>
        <p:nvSpPr>
          <p:cNvPr id="5" name="TextBox 4">
            <a:extLst>
              <a:ext uri="{FF2B5EF4-FFF2-40B4-BE49-F238E27FC236}">
                <a16:creationId xmlns:a16="http://schemas.microsoft.com/office/drawing/2014/main" xmlns="" id="{E5EFD5ED-CC8B-3B4E-9532-7986F1194E12}"/>
              </a:ext>
            </a:extLst>
          </p:cNvPr>
          <p:cNvSpPr txBox="1"/>
          <p:nvPr/>
        </p:nvSpPr>
        <p:spPr>
          <a:xfrm>
            <a:off x="1331640" y="6135473"/>
            <a:ext cx="3153043" cy="646331"/>
          </a:xfrm>
          <a:prstGeom prst="rect">
            <a:avLst/>
          </a:prstGeom>
          <a:noFill/>
        </p:spPr>
        <p:txBody>
          <a:bodyPr wrap="none" rtlCol="0">
            <a:spAutoFit/>
          </a:bodyPr>
          <a:lstStyle/>
          <a:p>
            <a:r>
              <a:rPr lang="en-US" sz="1200" i="1" dirty="0"/>
              <a:t>Huang L et al. </a:t>
            </a:r>
            <a:r>
              <a:rPr lang="en-US" sz="1200" i="1" dirty="0" err="1"/>
              <a:t>Int</a:t>
            </a:r>
            <a:r>
              <a:rPr lang="en-US" sz="1200" i="1" dirty="0"/>
              <a:t> J Epidemiol 2018; </a:t>
            </a:r>
            <a:r>
              <a:rPr lang="en-GB" sz="1200" i="1" dirty="0"/>
              <a:t>47: 1811-20</a:t>
            </a:r>
          </a:p>
          <a:p>
            <a:r>
              <a:rPr lang="en-GB" sz="1200" i="1" dirty="0"/>
              <a:t>Cappuccio FP et al. NMCD 2019; 29: 107-14</a:t>
            </a:r>
            <a:endParaRPr lang="en-US" sz="1200" i="1" dirty="0"/>
          </a:p>
          <a:p>
            <a:endParaRPr lang="en-US" sz="1200" i="1" dirty="0"/>
          </a:p>
        </p:txBody>
      </p:sp>
      <p:graphicFrame>
        <p:nvGraphicFramePr>
          <p:cNvPr id="17" name="Content Placeholder 16">
            <a:extLst>
              <a:ext uri="{FF2B5EF4-FFF2-40B4-BE49-F238E27FC236}">
                <a16:creationId xmlns:a16="http://schemas.microsoft.com/office/drawing/2014/main" xmlns="" id="{8E8CB23C-5C44-CC40-A95C-E52F84B45B37}"/>
              </a:ext>
            </a:extLst>
          </p:cNvPr>
          <p:cNvGraphicFramePr>
            <a:graphicFrameLocks noGrp="1"/>
          </p:cNvGraphicFramePr>
          <p:nvPr>
            <p:ph idx="1"/>
            <p:extLst>
              <p:ext uri="{D42A27DB-BD31-4B8C-83A1-F6EECF244321}">
                <p14:modId xmlns:p14="http://schemas.microsoft.com/office/powerpoint/2010/main" val="701623938"/>
              </p:ext>
            </p:extLst>
          </p:nvPr>
        </p:nvGraphicFramePr>
        <p:xfrm>
          <a:off x="734888" y="1888232"/>
          <a:ext cx="8229600" cy="3917032"/>
        </p:xfrm>
        <a:graphic>
          <a:graphicData uri="http://schemas.openxmlformats.org/drawingml/2006/chart">
            <c:chart xmlns:c="http://schemas.openxmlformats.org/drawingml/2006/chart" xmlns:r="http://schemas.openxmlformats.org/officeDocument/2006/relationships" r:id="rId2"/>
          </a:graphicData>
        </a:graphic>
      </p:graphicFrame>
      <p:sp>
        <p:nvSpPr>
          <p:cNvPr id="18" name="TextBox 17">
            <a:extLst>
              <a:ext uri="{FF2B5EF4-FFF2-40B4-BE49-F238E27FC236}">
                <a16:creationId xmlns:a16="http://schemas.microsoft.com/office/drawing/2014/main" xmlns="" id="{1B58B3AC-4AF4-9148-B348-68900CD1E21E}"/>
              </a:ext>
            </a:extLst>
          </p:cNvPr>
          <p:cNvSpPr txBox="1"/>
          <p:nvPr/>
        </p:nvSpPr>
        <p:spPr>
          <a:xfrm>
            <a:off x="1609328" y="2060847"/>
            <a:ext cx="579005" cy="400110"/>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sz="2000" dirty="0"/>
              <a:t>24h</a:t>
            </a:r>
          </a:p>
        </p:txBody>
      </p:sp>
      <p:sp>
        <p:nvSpPr>
          <p:cNvPr id="19" name="TextBox 18">
            <a:extLst>
              <a:ext uri="{FF2B5EF4-FFF2-40B4-BE49-F238E27FC236}">
                <a16:creationId xmlns:a16="http://schemas.microsoft.com/office/drawing/2014/main" xmlns="" id="{EBB4F4A7-56FE-3744-A88D-BC1F7DF6FA95}"/>
              </a:ext>
            </a:extLst>
          </p:cNvPr>
          <p:cNvSpPr txBox="1"/>
          <p:nvPr/>
        </p:nvSpPr>
        <p:spPr>
          <a:xfrm>
            <a:off x="3046547" y="2060847"/>
            <a:ext cx="907236" cy="40011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2000" dirty="0"/>
              <a:t>Tanaka</a:t>
            </a:r>
          </a:p>
        </p:txBody>
      </p:sp>
      <p:sp>
        <p:nvSpPr>
          <p:cNvPr id="20" name="TextBox 19">
            <a:extLst>
              <a:ext uri="{FF2B5EF4-FFF2-40B4-BE49-F238E27FC236}">
                <a16:creationId xmlns:a16="http://schemas.microsoft.com/office/drawing/2014/main" xmlns="" id="{1E34C62B-8F56-354D-821E-9FA4CED649D2}"/>
              </a:ext>
            </a:extLst>
          </p:cNvPr>
          <p:cNvSpPr txBox="1"/>
          <p:nvPr/>
        </p:nvSpPr>
        <p:spPr>
          <a:xfrm>
            <a:off x="4417640" y="2060847"/>
            <a:ext cx="1139223" cy="40011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2000" dirty="0"/>
              <a:t>Kawasaki</a:t>
            </a:r>
          </a:p>
        </p:txBody>
      </p:sp>
      <p:cxnSp>
        <p:nvCxnSpPr>
          <p:cNvPr id="22" name="Straight Connector 21">
            <a:extLst>
              <a:ext uri="{FF2B5EF4-FFF2-40B4-BE49-F238E27FC236}">
                <a16:creationId xmlns:a16="http://schemas.microsoft.com/office/drawing/2014/main" xmlns="" id="{7DB8BE49-3B42-E94E-86D5-B13FFB5DCB12}"/>
              </a:ext>
            </a:extLst>
          </p:cNvPr>
          <p:cNvCxnSpPr/>
          <p:nvPr/>
        </p:nvCxnSpPr>
        <p:spPr>
          <a:xfrm>
            <a:off x="1177280" y="3846748"/>
            <a:ext cx="7632848"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xmlns="" id="{7D98F486-4569-CD43-B3BB-955E1DB70D71}"/>
              </a:ext>
            </a:extLst>
          </p:cNvPr>
          <p:cNvSpPr txBox="1"/>
          <p:nvPr/>
        </p:nvSpPr>
        <p:spPr>
          <a:xfrm rot="16200000">
            <a:off x="-1279943" y="3677471"/>
            <a:ext cx="3648178" cy="338554"/>
          </a:xfrm>
          <a:prstGeom prst="rect">
            <a:avLst/>
          </a:prstGeom>
          <a:noFill/>
        </p:spPr>
        <p:txBody>
          <a:bodyPr wrap="none" rtlCol="0">
            <a:spAutoFit/>
          </a:bodyPr>
          <a:lstStyle/>
          <a:p>
            <a:r>
              <a:rPr lang="en-US" sz="1600" dirty="0"/>
              <a:t>Average population salt reduction (g/day)</a:t>
            </a:r>
          </a:p>
        </p:txBody>
      </p:sp>
    </p:spTree>
    <p:extLst>
      <p:ext uri="{BB962C8B-B14F-4D97-AF65-F5344CB8AC3E}">
        <p14:creationId xmlns:p14="http://schemas.microsoft.com/office/powerpoint/2010/main" val="4174712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97702" y="836713"/>
            <a:ext cx="3473841" cy="48965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p:cNvPicPr>
            <a:picLocks noChangeAspect="1"/>
          </p:cNvPicPr>
          <p:nvPr/>
        </p:nvPicPr>
        <p:blipFill>
          <a:blip r:embed="rId3"/>
          <a:stretch>
            <a:fillRect/>
          </a:stretch>
        </p:blipFill>
        <p:spPr>
          <a:xfrm>
            <a:off x="5501958" y="836714"/>
            <a:ext cx="3405524" cy="48965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251520" y="260648"/>
            <a:ext cx="871296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GB" sz="2400" b="1" dirty="0"/>
              <a:t>World Health Organization Global Action Plan for NCD  (2013-2020)</a:t>
            </a:r>
          </a:p>
        </p:txBody>
      </p:sp>
      <p:sp>
        <p:nvSpPr>
          <p:cNvPr id="6" name="Right Arrow 5"/>
          <p:cNvSpPr/>
          <p:nvPr/>
        </p:nvSpPr>
        <p:spPr>
          <a:xfrm>
            <a:off x="3923928" y="3307687"/>
            <a:ext cx="1698488" cy="484632"/>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400" b="1" dirty="0"/>
              <a:t>Salt reduction</a:t>
            </a:r>
          </a:p>
        </p:txBody>
      </p:sp>
    </p:spTree>
    <p:extLst>
      <p:ext uri="{BB962C8B-B14F-4D97-AF65-F5344CB8AC3E}">
        <p14:creationId xmlns:p14="http://schemas.microsoft.com/office/powerpoint/2010/main" val="1899730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1"/>
          <p:cNvSpPr>
            <a:spLocks noGrp="1"/>
          </p:cNvSpPr>
          <p:nvPr>
            <p:ph type="title"/>
          </p:nvPr>
        </p:nvSpPr>
        <p:spPr>
          <a:xfrm>
            <a:off x="179512" y="228600"/>
            <a:ext cx="8784976" cy="746732"/>
          </a:xfrm>
        </p:spPr>
        <p:style>
          <a:lnRef idx="0">
            <a:schemeClr val="accent2"/>
          </a:lnRef>
          <a:fillRef idx="3">
            <a:schemeClr val="accent2"/>
          </a:fillRef>
          <a:effectRef idx="3">
            <a:schemeClr val="accent2"/>
          </a:effectRef>
          <a:fontRef idx="minor">
            <a:schemeClr val="lt1"/>
          </a:fontRef>
        </p:style>
        <p:txBody>
          <a:bodyPr anchor="ctr"/>
          <a:lstStyle/>
          <a:p>
            <a:r>
              <a:rPr lang="en-GB" altLang="en-US" sz="2800" b="1" dirty="0">
                <a:solidFill>
                  <a:schemeClr val="bg1"/>
                </a:solidFill>
                <a:effectLst/>
                <a:latin typeface="Calibri" panose="020F0502020204030204" pitchFamily="34" charset="0"/>
                <a:ea typeface="ＭＳ Ｐゴシック" panose="020B0600070205080204" pitchFamily="34" charset="-128"/>
              </a:rPr>
              <a:t>Components of a strategy to reduce population salt intake</a:t>
            </a:r>
          </a:p>
        </p:txBody>
      </p:sp>
      <p:graphicFrame>
        <p:nvGraphicFramePr>
          <p:cNvPr id="6" name="Content Placeholder 5"/>
          <p:cNvGraphicFramePr>
            <a:graphicFrameLocks noGrp="1"/>
          </p:cNvGraphicFramePr>
          <p:nvPr>
            <p:ph idx="1"/>
            <p:extLst/>
          </p:nvPr>
        </p:nvGraphicFramePr>
        <p:xfrm>
          <a:off x="899592" y="1571625"/>
          <a:ext cx="7517333" cy="40896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413" name="TextBox 6"/>
          <p:cNvSpPr txBox="1">
            <a:spLocks noChangeArrowheads="1"/>
          </p:cNvSpPr>
          <p:nvPr/>
        </p:nvSpPr>
        <p:spPr bwMode="auto">
          <a:xfrm>
            <a:off x="1187624" y="6119041"/>
            <a:ext cx="27521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200" i="1" dirty="0">
                <a:latin typeface="Calibri" panose="020F0502020204030204" pitchFamily="34" charset="0"/>
              </a:rPr>
              <a:t>Cappuccio FP et al. BMJ 2010; 343: 402-5</a:t>
            </a:r>
          </a:p>
        </p:txBody>
      </p:sp>
      <p:sp>
        <p:nvSpPr>
          <p:cNvPr id="2" name="Rounded Rectangle 1"/>
          <p:cNvSpPr/>
          <p:nvPr/>
        </p:nvSpPr>
        <p:spPr>
          <a:xfrm>
            <a:off x="611560" y="1340768"/>
            <a:ext cx="6120680" cy="4392488"/>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656118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3"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3851275" y="188913"/>
            <a:ext cx="4249738" cy="5600700"/>
          </a:xfrm>
          <a:noFill/>
          <a:effectLst>
            <a:outerShdw blurRad="292100" dist="139700" dir="2700000" algn="tl" rotWithShape="0">
              <a:srgbClr val="333333">
                <a:alpha val="64998"/>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Rectangle 6"/>
          <p:cNvSpPr>
            <a:spLocks noChangeArrowheads="1"/>
          </p:cNvSpPr>
          <p:nvPr/>
        </p:nvSpPr>
        <p:spPr bwMode="auto">
          <a:xfrm>
            <a:off x="179388" y="188913"/>
            <a:ext cx="3384550" cy="1322387"/>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defRPr/>
            </a:pPr>
            <a:r>
              <a:rPr lang="en-GB" sz="2000" b="1" dirty="0">
                <a:solidFill>
                  <a:schemeClr val="bg1"/>
                </a:solidFill>
                <a:latin typeface="Calibri" panose="020F0502020204030204" pitchFamily="34" charset="0"/>
                <a:ea typeface="+mn-ea"/>
              </a:rPr>
              <a:t>Changes in salt intake, blood pressure, stroke and IHD mortality in England from 2003 to 2011</a:t>
            </a:r>
          </a:p>
        </p:txBody>
      </p:sp>
      <p:sp>
        <p:nvSpPr>
          <p:cNvPr id="122883" name="TextBox 6"/>
          <p:cNvSpPr txBox="1">
            <a:spLocks noChangeArrowheads="1"/>
          </p:cNvSpPr>
          <p:nvPr/>
        </p:nvSpPr>
        <p:spPr bwMode="auto">
          <a:xfrm>
            <a:off x="1259632" y="6135884"/>
            <a:ext cx="2679700" cy="277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GB" altLang="en-US" sz="1200" i="1" dirty="0">
                <a:latin typeface="Calibri" pitchFamily="34" charset="0"/>
              </a:rPr>
              <a:t>He FJ et al. BMJ Open 2014; 4: e004549</a:t>
            </a:r>
          </a:p>
        </p:txBody>
      </p:sp>
      <p:sp>
        <p:nvSpPr>
          <p:cNvPr id="122884" name="Rectangle 7"/>
          <p:cNvSpPr>
            <a:spLocks noChangeArrowheads="1"/>
          </p:cNvSpPr>
          <p:nvPr/>
        </p:nvSpPr>
        <p:spPr bwMode="auto">
          <a:xfrm>
            <a:off x="193675" y="1844675"/>
            <a:ext cx="3370263" cy="1754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GB" altLang="en-US" sz="1800" dirty="0">
                <a:latin typeface="Calibri" pitchFamily="34" charset="0"/>
              </a:rPr>
              <a:t>Health Survey for England</a:t>
            </a:r>
          </a:p>
          <a:p>
            <a:pPr eaLnBrk="1" hangingPunct="1"/>
            <a:r>
              <a:rPr lang="pt-BR" altLang="en-US" sz="1800" dirty="0">
                <a:latin typeface="Calibri" pitchFamily="34" charset="0"/>
              </a:rPr>
              <a:t>aged </a:t>
            </a:r>
            <a:r>
              <a:rPr lang="en-GB" altLang="en-US" sz="1800" dirty="0">
                <a:latin typeface="Calibri" pitchFamily="34" charset="0"/>
              </a:rPr>
              <a:t>≥16 years</a:t>
            </a:r>
          </a:p>
          <a:p>
            <a:pPr eaLnBrk="1" hangingPunct="1"/>
            <a:r>
              <a:rPr lang="en-GB" altLang="en-US" sz="1800" dirty="0">
                <a:latin typeface="Calibri" pitchFamily="34" charset="0"/>
              </a:rPr>
              <a:t>2003 N=9183</a:t>
            </a:r>
          </a:p>
          <a:p>
            <a:pPr eaLnBrk="1" hangingPunct="1"/>
            <a:r>
              <a:rPr lang="pt-BR" altLang="en-US" sz="1800" dirty="0">
                <a:latin typeface="Calibri" pitchFamily="34" charset="0"/>
              </a:rPr>
              <a:t>2006 N=8762 </a:t>
            </a:r>
          </a:p>
          <a:p>
            <a:pPr eaLnBrk="1" hangingPunct="1"/>
            <a:r>
              <a:rPr lang="pt-BR" altLang="en-US" sz="1800" dirty="0">
                <a:latin typeface="Calibri" pitchFamily="34" charset="0"/>
              </a:rPr>
              <a:t>2008 N=8974</a:t>
            </a:r>
          </a:p>
          <a:p>
            <a:pPr eaLnBrk="1" hangingPunct="1"/>
            <a:r>
              <a:rPr lang="pt-BR" altLang="en-US" sz="1800" dirty="0">
                <a:latin typeface="Calibri" pitchFamily="34" charset="0"/>
              </a:rPr>
              <a:t>2011 N=4753 </a:t>
            </a:r>
            <a:endParaRPr lang="en-GB" altLang="en-US" sz="1800" dirty="0">
              <a:latin typeface="Calibri" pitchFamily="34" charset="0"/>
            </a:endParaRPr>
          </a:p>
        </p:txBody>
      </p:sp>
      <p:sp>
        <p:nvSpPr>
          <p:cNvPr id="122885" name="TextBox 8"/>
          <p:cNvSpPr txBox="1">
            <a:spLocks noChangeArrowheads="1"/>
          </p:cNvSpPr>
          <p:nvPr/>
        </p:nvSpPr>
        <p:spPr bwMode="auto">
          <a:xfrm>
            <a:off x="7019925" y="1609725"/>
            <a:ext cx="554038" cy="306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GB" altLang="en-US" sz="1400" b="1">
                <a:solidFill>
                  <a:srgbClr val="0070C0"/>
                </a:solidFill>
                <a:latin typeface="Calibri" pitchFamily="34" charset="0"/>
              </a:rPr>
              <a:t>-42%</a:t>
            </a:r>
          </a:p>
        </p:txBody>
      </p:sp>
      <p:sp>
        <p:nvSpPr>
          <p:cNvPr id="122886" name="TextBox 12"/>
          <p:cNvSpPr txBox="1">
            <a:spLocks noChangeArrowheads="1"/>
          </p:cNvSpPr>
          <p:nvPr/>
        </p:nvSpPr>
        <p:spPr bwMode="auto">
          <a:xfrm>
            <a:off x="7019925" y="719138"/>
            <a:ext cx="554038"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GB" altLang="en-US" sz="1400" b="1">
                <a:solidFill>
                  <a:srgbClr val="FF3300"/>
                </a:solidFill>
                <a:latin typeface="Calibri" pitchFamily="34" charset="0"/>
              </a:rPr>
              <a:t>-40%</a:t>
            </a:r>
          </a:p>
        </p:txBody>
      </p:sp>
      <p:sp>
        <p:nvSpPr>
          <p:cNvPr id="122887" name="TextBox 13"/>
          <p:cNvSpPr txBox="1">
            <a:spLocks noChangeArrowheads="1"/>
          </p:cNvSpPr>
          <p:nvPr/>
        </p:nvSpPr>
        <p:spPr bwMode="auto">
          <a:xfrm>
            <a:off x="6816725" y="2568575"/>
            <a:ext cx="1000125"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GB" altLang="en-US" sz="1400" b="1">
                <a:solidFill>
                  <a:srgbClr val="0070C0"/>
                </a:solidFill>
                <a:latin typeface="Calibri" pitchFamily="34" charset="0"/>
              </a:rPr>
              <a:t>-3.0 mmHg</a:t>
            </a:r>
          </a:p>
        </p:txBody>
      </p:sp>
      <p:sp>
        <p:nvSpPr>
          <p:cNvPr id="122888" name="TextBox 14"/>
          <p:cNvSpPr txBox="1">
            <a:spLocks noChangeArrowheads="1"/>
          </p:cNvSpPr>
          <p:nvPr/>
        </p:nvSpPr>
        <p:spPr bwMode="auto">
          <a:xfrm>
            <a:off x="6816725" y="3860800"/>
            <a:ext cx="1000125"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GB" altLang="en-US" sz="1400" b="1">
                <a:solidFill>
                  <a:srgbClr val="0070C0"/>
                </a:solidFill>
                <a:latin typeface="Calibri" pitchFamily="34" charset="0"/>
              </a:rPr>
              <a:t>-1.4 mmHg</a:t>
            </a:r>
          </a:p>
        </p:txBody>
      </p:sp>
      <p:sp>
        <p:nvSpPr>
          <p:cNvPr id="122889" name="TextBox 15"/>
          <p:cNvSpPr txBox="1">
            <a:spLocks noChangeArrowheads="1"/>
          </p:cNvSpPr>
          <p:nvPr/>
        </p:nvSpPr>
        <p:spPr bwMode="auto">
          <a:xfrm>
            <a:off x="7038975" y="4652963"/>
            <a:ext cx="773113"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GB" altLang="en-US" sz="1400" b="1">
                <a:solidFill>
                  <a:srgbClr val="0070C0"/>
                </a:solidFill>
                <a:latin typeface="Calibri" pitchFamily="34" charset="0"/>
              </a:rPr>
              <a:t>-1.4 g/d</a:t>
            </a:r>
          </a:p>
        </p:txBody>
      </p:sp>
    </p:spTree>
    <p:extLst>
      <p:ext uri="{BB962C8B-B14F-4D97-AF65-F5344CB8AC3E}">
        <p14:creationId xmlns:p14="http://schemas.microsoft.com/office/powerpoint/2010/main" val="355826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325234" y="188640"/>
            <a:ext cx="8639253" cy="648072"/>
          </a:xfrm>
        </p:spPr>
        <p:style>
          <a:lnRef idx="0">
            <a:schemeClr val="accent2"/>
          </a:lnRef>
          <a:fillRef idx="3">
            <a:schemeClr val="accent2"/>
          </a:fillRef>
          <a:effectRef idx="3">
            <a:schemeClr val="accent2"/>
          </a:effectRef>
          <a:fontRef idx="minor">
            <a:schemeClr val="lt1"/>
          </a:fontRef>
        </p:style>
        <p:txBody>
          <a:bodyPr anchor="ctr"/>
          <a:lstStyle/>
          <a:p>
            <a:pPr>
              <a:defRPr/>
            </a:pPr>
            <a:r>
              <a:rPr lang="en-GB" b="1" dirty="0">
                <a:solidFill>
                  <a:schemeClr val="bg1"/>
                </a:solidFill>
                <a:latin typeface="Calibri" pitchFamily="34" charset="0"/>
              </a:rPr>
              <a:t>Cost-effectiveness</a:t>
            </a:r>
          </a:p>
        </p:txBody>
      </p:sp>
      <p:sp>
        <p:nvSpPr>
          <p:cNvPr id="26627" name="Content Placeholder 11"/>
          <p:cNvSpPr>
            <a:spLocks noGrp="1"/>
          </p:cNvSpPr>
          <p:nvPr>
            <p:ph idx="1"/>
          </p:nvPr>
        </p:nvSpPr>
        <p:spPr>
          <a:xfrm>
            <a:off x="323528" y="1089284"/>
            <a:ext cx="8640959" cy="4643971"/>
          </a:xfrm>
        </p:spPr>
        <p:txBody>
          <a:bodyPr/>
          <a:lstStyle/>
          <a:p>
            <a:pPr>
              <a:buFontTx/>
              <a:buBlip>
                <a:blip r:embed="rId3"/>
              </a:buBlip>
            </a:pPr>
            <a:r>
              <a:rPr lang="en-GB" altLang="en-US" sz="2400" dirty="0">
                <a:latin typeface="Calibri" panose="020F0502020204030204" pitchFamily="34" charset="0"/>
                <a:ea typeface="ＭＳ Ｐゴシック" panose="020B0600070205080204" pitchFamily="34" charset="-128"/>
              </a:rPr>
              <a:t>A reduction in salt intake of 3g per day would save 194,000-392,000 QALYs and $10-24b in health care costs annually in the US, i.e. </a:t>
            </a:r>
            <a:r>
              <a:rPr lang="en-GB" altLang="en-US" sz="2400" b="1" dirty="0">
                <a:latin typeface="Calibri" panose="020F0502020204030204" pitchFamily="34" charset="0"/>
                <a:ea typeface="ＭＳ Ｐゴシック" panose="020B0600070205080204" pitchFamily="34" charset="-128"/>
              </a:rPr>
              <a:t>a return of $6-12 for every $ spent</a:t>
            </a:r>
            <a:r>
              <a:rPr lang="en-GB" altLang="en-US" sz="2400" baseline="30000" dirty="0">
                <a:latin typeface="Calibri" panose="020F0502020204030204" pitchFamily="34" charset="0"/>
                <a:ea typeface="ＭＳ Ｐゴシック" panose="020B0600070205080204" pitchFamily="34" charset="-128"/>
              </a:rPr>
              <a:t>1</a:t>
            </a:r>
            <a:endParaRPr lang="en-GB" altLang="en-US" sz="2400" dirty="0">
              <a:latin typeface="Calibri" panose="020F0502020204030204" pitchFamily="34" charset="0"/>
              <a:ea typeface="ＭＳ Ｐゴシック" panose="020B0600070205080204" pitchFamily="34" charset="-128"/>
            </a:endParaRPr>
          </a:p>
          <a:p>
            <a:pPr>
              <a:buFontTx/>
              <a:buBlip>
                <a:blip r:embed="rId3"/>
              </a:buBlip>
            </a:pPr>
            <a:r>
              <a:rPr lang="en-GB" altLang="en-US" sz="2400" dirty="0">
                <a:latin typeface="Calibri" panose="020F0502020204030204" pitchFamily="34" charset="0"/>
                <a:ea typeface="ＭＳ Ｐゴシック" panose="020B0600070205080204" pitchFamily="34" charset="-128"/>
              </a:rPr>
              <a:t>Even modest reduction of 1g per day would be cost saving and </a:t>
            </a:r>
            <a:r>
              <a:rPr lang="en-GB" altLang="en-US" sz="2400" b="1" dirty="0">
                <a:latin typeface="Calibri" panose="020F0502020204030204" pitchFamily="34" charset="0"/>
                <a:ea typeface="ＭＳ Ｐゴシック" panose="020B0600070205080204" pitchFamily="34" charset="-128"/>
              </a:rPr>
              <a:t>more cost-effective that using medications </a:t>
            </a:r>
            <a:r>
              <a:rPr lang="en-GB" altLang="en-US" sz="2400" dirty="0">
                <a:latin typeface="Calibri" panose="020F0502020204030204" pitchFamily="34" charset="0"/>
                <a:ea typeface="ＭＳ Ｐゴシック" panose="020B0600070205080204" pitchFamily="34" charset="-128"/>
              </a:rPr>
              <a:t>to lower blood pressure</a:t>
            </a:r>
            <a:r>
              <a:rPr lang="en-GB" altLang="en-US" sz="2400" baseline="30000" dirty="0">
                <a:latin typeface="Calibri" panose="020F0502020204030204" pitchFamily="34" charset="0"/>
                <a:ea typeface="ＭＳ Ｐゴシック" panose="020B0600070205080204" pitchFamily="34" charset="-128"/>
              </a:rPr>
              <a:t>1</a:t>
            </a:r>
            <a:endParaRPr lang="en-GB" altLang="en-US" sz="2400" dirty="0">
              <a:latin typeface="Calibri" panose="020F0502020204030204" pitchFamily="34" charset="0"/>
              <a:ea typeface="ＭＳ Ｐゴシック" panose="020B0600070205080204" pitchFamily="34" charset="-128"/>
            </a:endParaRPr>
          </a:p>
          <a:p>
            <a:pPr>
              <a:buFontTx/>
              <a:buBlip>
                <a:blip r:embed="rId3"/>
              </a:buBlip>
            </a:pPr>
            <a:r>
              <a:rPr lang="en-GB" altLang="en-US" sz="2400" dirty="0">
                <a:latin typeface="Calibri" panose="020F0502020204030204" pitchFamily="34" charset="0"/>
                <a:ea typeface="ＭＳ Ｐゴシック" panose="020B0600070205080204" pitchFamily="34" charset="-128"/>
              </a:rPr>
              <a:t>Population reductions in salt intake through </a:t>
            </a:r>
            <a:r>
              <a:rPr lang="en-GB" altLang="en-US" sz="2400" b="1" dirty="0">
                <a:latin typeface="Calibri" panose="020F0502020204030204" pitchFamily="34" charset="0"/>
                <a:ea typeface="ＭＳ Ｐゴシック" panose="020B0600070205080204" pitchFamily="34" charset="-128"/>
              </a:rPr>
              <a:t>food reformulation from industry would be cost-saving</a:t>
            </a:r>
            <a:r>
              <a:rPr lang="en-GB" altLang="en-US" sz="2400" dirty="0">
                <a:latin typeface="Calibri" panose="020F0502020204030204" pitchFamily="34" charset="0"/>
                <a:ea typeface="ＭＳ Ｐゴシック" panose="020B0600070205080204" pitchFamily="34" charset="-128"/>
              </a:rPr>
              <a:t>. </a:t>
            </a:r>
          </a:p>
          <a:p>
            <a:pPr>
              <a:buFontTx/>
              <a:buBlip>
                <a:blip r:embed="rId3"/>
              </a:buBlip>
            </a:pPr>
            <a:r>
              <a:rPr lang="en-GB" altLang="en-US" sz="2400" dirty="0">
                <a:latin typeface="Calibri" panose="020F0502020204030204" pitchFamily="34" charset="0"/>
                <a:ea typeface="ＭＳ Ｐゴシック" panose="020B0600070205080204" pitchFamily="34" charset="-128"/>
              </a:rPr>
              <a:t>However, whilst ‘voluntary ‘ action by the food industry is cost-effective, population </a:t>
            </a:r>
            <a:r>
              <a:rPr lang="en-GB" altLang="en-US" sz="2400" b="1" dirty="0">
                <a:latin typeface="Calibri" panose="020F0502020204030204" pitchFamily="34" charset="0"/>
                <a:ea typeface="ＭＳ Ｐゴシック" panose="020B0600070205080204" pitchFamily="34" charset="-128"/>
              </a:rPr>
              <a:t>health benefits could be 20 times greater with Government legislation </a:t>
            </a:r>
            <a:r>
              <a:rPr lang="en-GB" altLang="en-US" sz="2400" dirty="0">
                <a:latin typeface="Calibri" panose="020F0502020204030204" pitchFamily="34" charset="0"/>
                <a:ea typeface="ＭＳ Ｐゴシック" panose="020B0600070205080204" pitchFamily="34" charset="-128"/>
              </a:rPr>
              <a:t>of moderate salt limits in processed foods</a:t>
            </a:r>
            <a:r>
              <a:rPr lang="en-GB" altLang="en-US" sz="2400" baseline="30000" dirty="0">
                <a:latin typeface="Calibri" panose="020F0502020204030204" pitchFamily="34" charset="0"/>
                <a:ea typeface="ＭＳ Ｐゴシック" panose="020B0600070205080204" pitchFamily="34" charset="-128"/>
              </a:rPr>
              <a:t>2</a:t>
            </a:r>
            <a:endParaRPr lang="en-GB" altLang="en-US" sz="2400" dirty="0">
              <a:latin typeface="Calibri" panose="020F0502020204030204" pitchFamily="34" charset="0"/>
              <a:ea typeface="ＭＳ Ｐゴシック" panose="020B0600070205080204" pitchFamily="34" charset="-128"/>
            </a:endParaRPr>
          </a:p>
        </p:txBody>
      </p:sp>
      <p:sp>
        <p:nvSpPr>
          <p:cNvPr id="21508" name="Slide Number Placeholder 9"/>
          <p:cNvSpPr>
            <a:spLocks noGrp="1"/>
          </p:cNvSpPr>
          <p:nvPr>
            <p:ph type="sldNum" sz="quarter" idx="4294967295"/>
          </p:nvPr>
        </p:nvSpPr>
        <p:spPr>
          <a:xfrm>
            <a:off x="1485900" y="5541169"/>
            <a:ext cx="1600200" cy="35718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557213" indent="-214313" eaLnBrk="0" hangingPunct="0">
              <a:defRPr>
                <a:solidFill>
                  <a:schemeClr val="tx1"/>
                </a:solidFill>
                <a:latin typeface="Arial" panose="020B0604020202020204" pitchFamily="34" charset="0"/>
                <a:ea typeface="ＭＳ Ｐゴシック" panose="020B0600070205080204" pitchFamily="34" charset="-128"/>
              </a:defRPr>
            </a:lvl2pPr>
            <a:lvl3pPr marL="857250" indent="-171450" eaLnBrk="0" hangingPunct="0">
              <a:defRPr>
                <a:solidFill>
                  <a:schemeClr val="tx1"/>
                </a:solidFill>
                <a:latin typeface="Arial" panose="020B0604020202020204" pitchFamily="34" charset="0"/>
                <a:ea typeface="ＭＳ Ｐゴシック" panose="020B0600070205080204" pitchFamily="34" charset="-128"/>
              </a:defRPr>
            </a:lvl3pPr>
            <a:lvl4pPr marL="1200150" indent="-171450" eaLnBrk="0" hangingPunct="0">
              <a:defRPr>
                <a:solidFill>
                  <a:schemeClr val="tx1"/>
                </a:solidFill>
                <a:latin typeface="Arial" panose="020B0604020202020204" pitchFamily="34" charset="0"/>
                <a:ea typeface="ＭＳ Ｐゴシック" panose="020B0600070205080204" pitchFamily="34" charset="-128"/>
              </a:defRPr>
            </a:lvl4pPr>
            <a:lvl5pPr marL="1543050" indent="-171450" eaLnBrk="0" hangingPunct="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l" eaLnBrk="1" hangingPunct="1"/>
            <a:fld id="{F8DE29D6-F008-45D0-8CF2-C2479BDE9861}" type="slidenum">
              <a:rPr lang="en-US" altLang="en-US" sz="750">
                <a:solidFill>
                  <a:schemeClr val="bg1"/>
                </a:solidFill>
                <a:latin typeface="Calibri" panose="020F0502020204030204" pitchFamily="34" charset="0"/>
              </a:rPr>
              <a:pPr algn="l" eaLnBrk="1" hangingPunct="1"/>
              <a:t>18</a:t>
            </a:fld>
            <a:endParaRPr lang="en-US" altLang="en-US" sz="750">
              <a:solidFill>
                <a:schemeClr val="bg1"/>
              </a:solidFill>
              <a:latin typeface="Calibri" panose="020F0502020204030204" pitchFamily="34" charset="0"/>
            </a:endParaRPr>
          </a:p>
        </p:txBody>
      </p:sp>
      <p:sp>
        <p:nvSpPr>
          <p:cNvPr id="26629" name="TextBox 12"/>
          <p:cNvSpPr txBox="1">
            <a:spLocks noChangeArrowheads="1"/>
          </p:cNvSpPr>
          <p:nvPr/>
        </p:nvSpPr>
        <p:spPr bwMode="auto">
          <a:xfrm>
            <a:off x="899592" y="6093296"/>
            <a:ext cx="24689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900" i="1" baseline="30000" dirty="0">
                <a:latin typeface="Calibri" panose="020F0502020204030204" pitchFamily="34" charset="0"/>
              </a:rPr>
              <a:t>1</a:t>
            </a:r>
            <a:r>
              <a:rPr lang="en-GB" altLang="en-US" sz="900" i="1" dirty="0">
                <a:latin typeface="Calibri" panose="020F0502020204030204" pitchFamily="34" charset="0"/>
              </a:rPr>
              <a:t>Bibbins-Domingo K et al. NEJM 2010; 362: 590-9</a:t>
            </a:r>
          </a:p>
          <a:p>
            <a:pPr eaLnBrk="1" hangingPunct="1"/>
            <a:r>
              <a:rPr lang="en-GB" altLang="en-US" sz="900" i="1" baseline="30000" dirty="0">
                <a:latin typeface="Calibri" panose="020F0502020204030204" pitchFamily="34" charset="0"/>
              </a:rPr>
              <a:t>2</a:t>
            </a:r>
            <a:r>
              <a:rPr lang="en-GB" altLang="en-US" sz="900" i="1" dirty="0">
                <a:latin typeface="Calibri" panose="020F0502020204030204" pitchFamily="34" charset="0"/>
              </a:rPr>
              <a:t>Cobiac LJ et al. Heart 2010; 96: 1920-5 </a:t>
            </a:r>
          </a:p>
        </p:txBody>
      </p:sp>
    </p:spTree>
    <p:extLst>
      <p:ext uri="{BB962C8B-B14F-4D97-AF65-F5344CB8AC3E}">
        <p14:creationId xmlns:p14="http://schemas.microsoft.com/office/powerpoint/2010/main" val="184880106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nvPr>
        </p:nvGraphicFramePr>
        <p:xfrm>
          <a:off x="596931" y="1725923"/>
          <a:ext cx="8171936" cy="3935325"/>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p:cNvSpPr txBox="1"/>
          <p:nvPr/>
        </p:nvSpPr>
        <p:spPr>
          <a:xfrm>
            <a:off x="596931" y="230659"/>
            <a:ext cx="801984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2400" b="1" dirty="0"/>
              <a:t>Effectiveness hierarchy of dietary salt reduction policies</a:t>
            </a:r>
          </a:p>
        </p:txBody>
      </p:sp>
      <p:sp>
        <p:nvSpPr>
          <p:cNvPr id="11" name="Left-Right Arrow 10"/>
          <p:cNvSpPr/>
          <p:nvPr/>
        </p:nvSpPr>
        <p:spPr>
          <a:xfrm>
            <a:off x="1586855" y="1030861"/>
            <a:ext cx="6480721" cy="555708"/>
          </a:xfrm>
          <a:prstGeom prst="leftRightArrow">
            <a:avLst>
              <a:gd name="adj1" fmla="val 83898"/>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b="1" dirty="0">
                <a:solidFill>
                  <a:schemeClr val="tx1"/>
                </a:solidFill>
              </a:rPr>
              <a:t>DOWNSTEAM (Agentic)                         UPSTREAM (Structural)</a:t>
            </a:r>
          </a:p>
        </p:txBody>
      </p:sp>
      <p:sp>
        <p:nvSpPr>
          <p:cNvPr id="12" name="TextBox 11"/>
          <p:cNvSpPr txBox="1"/>
          <p:nvPr/>
        </p:nvSpPr>
        <p:spPr>
          <a:xfrm>
            <a:off x="755576" y="6011966"/>
            <a:ext cx="3122453" cy="276999"/>
          </a:xfrm>
          <a:prstGeom prst="rect">
            <a:avLst/>
          </a:prstGeom>
          <a:noFill/>
        </p:spPr>
        <p:txBody>
          <a:bodyPr wrap="square" rtlCol="0">
            <a:spAutoFit/>
          </a:bodyPr>
          <a:lstStyle/>
          <a:p>
            <a:r>
              <a:rPr lang="en-GB" sz="1200" i="1" dirty="0"/>
              <a:t>Hyseni L et al. </a:t>
            </a:r>
            <a:r>
              <a:rPr lang="en-GB" sz="1200" i="1" dirty="0" err="1"/>
              <a:t>PLoS</a:t>
            </a:r>
            <a:r>
              <a:rPr lang="en-GB" sz="1200" i="1" dirty="0"/>
              <a:t> ONE 2017; 12: e0177535</a:t>
            </a:r>
          </a:p>
        </p:txBody>
      </p:sp>
    </p:spTree>
    <p:extLst>
      <p:ext uri="{BB962C8B-B14F-4D97-AF65-F5344CB8AC3E}">
        <p14:creationId xmlns:p14="http://schemas.microsoft.com/office/powerpoint/2010/main" val="4181548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FDF1AB6-41BC-9948-BC44-483ADD9BB016}"/>
              </a:ext>
            </a:extLst>
          </p:cNvPr>
          <p:cNvSpPr>
            <a:spLocks noGrp="1"/>
          </p:cNvSpPr>
          <p:nvPr>
            <p:ph type="title"/>
          </p:nvPr>
        </p:nvSpPr>
        <p:spPr>
          <a:xfrm>
            <a:off x="457200" y="764704"/>
            <a:ext cx="8229600" cy="1143000"/>
          </a:xfrm>
        </p:spPr>
        <p:style>
          <a:lnRef idx="0">
            <a:schemeClr val="accent2"/>
          </a:lnRef>
          <a:fillRef idx="3">
            <a:schemeClr val="accent2"/>
          </a:fillRef>
          <a:effectRef idx="3">
            <a:schemeClr val="accent2"/>
          </a:effectRef>
          <a:fontRef idx="minor">
            <a:schemeClr val="lt1"/>
          </a:fontRef>
        </p:style>
        <p:txBody>
          <a:bodyPr anchor="ctr"/>
          <a:lstStyle/>
          <a:p>
            <a:r>
              <a:rPr lang="en-US" b="1" dirty="0"/>
              <a:t>Salt or Sodium</a:t>
            </a:r>
          </a:p>
        </p:txBody>
      </p:sp>
      <p:sp>
        <p:nvSpPr>
          <p:cNvPr id="5" name="TextBox 4">
            <a:extLst>
              <a:ext uri="{FF2B5EF4-FFF2-40B4-BE49-F238E27FC236}">
                <a16:creationId xmlns:a16="http://schemas.microsoft.com/office/drawing/2014/main" xmlns="" id="{9C850DC0-9605-3F4F-B563-1D35D6385DB7}"/>
              </a:ext>
            </a:extLst>
          </p:cNvPr>
          <p:cNvSpPr txBox="1"/>
          <p:nvPr/>
        </p:nvSpPr>
        <p:spPr>
          <a:xfrm>
            <a:off x="457200" y="2636912"/>
            <a:ext cx="8229600" cy="2246769"/>
          </a:xfrm>
          <a:prstGeom prst="rect">
            <a:avLst/>
          </a:prstGeom>
          <a:noFill/>
        </p:spPr>
        <p:txBody>
          <a:bodyPr wrap="square" rtlCol="0" anchor="ctr">
            <a:spAutoFit/>
          </a:bodyPr>
          <a:lstStyle/>
          <a:p>
            <a:pPr algn="ctr"/>
            <a:r>
              <a:rPr lang="en-US" sz="2800" dirty="0"/>
              <a:t>Salt refers to sodium chloride (</a:t>
            </a:r>
            <a:r>
              <a:rPr lang="en-US" sz="2800" dirty="0" err="1"/>
              <a:t>NaCl</a:t>
            </a:r>
            <a:r>
              <a:rPr lang="en-US" sz="2800" dirty="0"/>
              <a:t>).</a:t>
            </a:r>
          </a:p>
          <a:p>
            <a:pPr algn="ctr"/>
            <a:r>
              <a:rPr lang="en-US" sz="2800" dirty="0"/>
              <a:t>Please note the following conversions:</a:t>
            </a:r>
          </a:p>
          <a:p>
            <a:pPr algn="ctr"/>
            <a:endParaRPr lang="en-US" sz="2800" dirty="0"/>
          </a:p>
          <a:p>
            <a:pPr algn="ctr"/>
            <a:r>
              <a:rPr lang="en-US" sz="2800" dirty="0"/>
              <a:t>2.5 g (or 2,500 mg) of salt = </a:t>
            </a:r>
          </a:p>
          <a:p>
            <a:pPr algn="ctr"/>
            <a:r>
              <a:rPr lang="en-US" sz="2800" dirty="0"/>
              <a:t>1.0 g (or 1,000 mg) of sodium</a:t>
            </a:r>
          </a:p>
        </p:txBody>
      </p:sp>
    </p:spTree>
    <p:extLst>
      <p:ext uri="{BB962C8B-B14F-4D97-AF65-F5344CB8AC3E}">
        <p14:creationId xmlns:p14="http://schemas.microsoft.com/office/powerpoint/2010/main" val="19061889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ChangeArrowheads="1"/>
          </p:cNvSpPr>
          <p:nvPr/>
        </p:nvSpPr>
        <p:spPr bwMode="auto">
          <a:xfrm>
            <a:off x="1115616" y="6165304"/>
            <a:ext cx="439242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1" hangingPunct="1"/>
            <a:r>
              <a:rPr lang="en-US" sz="1200" i="1" dirty="0">
                <a:latin typeface="Calibri" charset="0"/>
              </a:rPr>
              <a:t>Rodriguez-Fernandez R et al. Public Health </a:t>
            </a:r>
            <a:r>
              <a:rPr lang="en-US" sz="1200" i="1" dirty="0" err="1">
                <a:latin typeface="Calibri" charset="0"/>
              </a:rPr>
              <a:t>Nutr</a:t>
            </a:r>
            <a:r>
              <a:rPr lang="en-US" sz="1200" i="1" dirty="0">
                <a:latin typeface="Calibri" charset="0"/>
              </a:rPr>
              <a:t> 2014;17:1894-1904</a:t>
            </a:r>
            <a:endParaRPr lang="en-GB" sz="1200" i="1" dirty="0"/>
          </a:p>
        </p:txBody>
      </p:sp>
      <p:pic>
        <p:nvPicPr>
          <p:cNvPr id="563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013" y="1484783"/>
            <a:ext cx="4294979" cy="3672409"/>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7652" name="TextBox 3"/>
          <p:cNvSpPr txBox="1">
            <a:spLocks noChangeArrowheads="1"/>
          </p:cNvSpPr>
          <p:nvPr/>
        </p:nvSpPr>
        <p:spPr bwMode="auto">
          <a:xfrm>
            <a:off x="107504" y="5301208"/>
            <a:ext cx="3573462" cy="277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r>
              <a:rPr lang="en-GB" sz="1200" b="1" dirty="0">
                <a:solidFill>
                  <a:srgbClr val="3061FF"/>
                </a:solidFill>
                <a:latin typeface="Calibri" charset="0"/>
              </a:rPr>
              <a:t>IHDI=Inequality-adjusted Human Development Index</a:t>
            </a:r>
          </a:p>
        </p:txBody>
      </p:sp>
      <p:pic>
        <p:nvPicPr>
          <p:cNvPr id="9" name="Picture 8"/>
          <p:cNvPicPr/>
          <p:nvPr/>
        </p:nvPicPr>
        <p:blipFill>
          <a:blip r:embed="rId3">
            <a:extLst>
              <a:ext uri="{28A0092B-C50C-407E-A947-70E740481C1C}">
                <a14:useLocalDpi xmlns:a14="http://schemas.microsoft.com/office/drawing/2010/main" val="0"/>
              </a:ext>
            </a:extLst>
          </a:blip>
          <a:srcRect l="11459" t="6757" r="10216" b="9459"/>
          <a:stretch>
            <a:fillRect/>
          </a:stretch>
        </p:blipFill>
        <p:spPr bwMode="auto">
          <a:xfrm>
            <a:off x="4716016" y="1484784"/>
            <a:ext cx="4104456" cy="3672408"/>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278676" y="263077"/>
            <a:ext cx="8568952"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600" b="1" dirty="0">
                <a:solidFill>
                  <a:schemeClr val="bg1"/>
                </a:solidFill>
              </a:rPr>
              <a:t>Inequalities in salt reduction policies in WHO Region for Europe</a:t>
            </a:r>
          </a:p>
        </p:txBody>
      </p:sp>
    </p:spTree>
    <p:extLst>
      <p:ext uri="{BB962C8B-B14F-4D97-AF65-F5344CB8AC3E}">
        <p14:creationId xmlns:p14="http://schemas.microsoft.com/office/powerpoint/2010/main" val="2907032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xmlns="" id="{A5C5CACF-BAFA-1A41-88EE-F20F00CD0571}"/>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457200" y="1614350"/>
            <a:ext cx="3630350" cy="4020630"/>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 name="Title 1">
            <a:extLst>
              <a:ext uri="{FF2B5EF4-FFF2-40B4-BE49-F238E27FC236}">
                <a16:creationId xmlns:a16="http://schemas.microsoft.com/office/drawing/2014/main" xmlns="" id="{8EC96AF5-3D69-BF4D-B12F-9BBE7381BFC9}"/>
              </a:ext>
            </a:extLst>
          </p:cNvPr>
          <p:cNvSpPr txBox="1">
            <a:spLocks/>
          </p:cNvSpPr>
          <p:nvPr/>
        </p:nvSpPr>
        <p:spPr>
          <a:xfrm>
            <a:off x="457200" y="44450"/>
            <a:ext cx="8326438" cy="720254"/>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defRPr/>
            </a:pPr>
            <a:r>
              <a:rPr lang="en-US" altLang="en-US" sz="2800" b="1" dirty="0">
                <a:solidFill>
                  <a:schemeClr val="bg1"/>
                </a:solidFill>
                <a:latin typeface="Calibri" panose="020F0502020204030204" pitchFamily="34" charset="0"/>
              </a:rPr>
              <a:t>Social inequalities in salt intake</a:t>
            </a:r>
            <a:endParaRPr lang="en-GB" sz="2800" b="1" dirty="0">
              <a:solidFill>
                <a:schemeClr val="bg1"/>
              </a:solidFill>
            </a:endParaRPr>
          </a:p>
        </p:txBody>
      </p:sp>
      <p:sp>
        <p:nvSpPr>
          <p:cNvPr id="19" name="TextBox 18">
            <a:extLst>
              <a:ext uri="{FF2B5EF4-FFF2-40B4-BE49-F238E27FC236}">
                <a16:creationId xmlns:a16="http://schemas.microsoft.com/office/drawing/2014/main" xmlns="" id="{B6407A87-00B8-084A-AD57-88A4B09CDC60}"/>
              </a:ext>
            </a:extLst>
          </p:cNvPr>
          <p:cNvSpPr txBox="1"/>
          <p:nvPr/>
        </p:nvSpPr>
        <p:spPr>
          <a:xfrm>
            <a:off x="600218" y="6396335"/>
            <a:ext cx="3215624" cy="461665"/>
          </a:xfrm>
          <a:prstGeom prst="rect">
            <a:avLst/>
          </a:prstGeom>
          <a:noFill/>
        </p:spPr>
        <p:txBody>
          <a:bodyPr wrap="none" rtlCol="0">
            <a:spAutoFit/>
          </a:bodyPr>
          <a:lstStyle/>
          <a:p>
            <a:r>
              <a:rPr lang="en-US" sz="1200" i="1" dirty="0" err="1"/>
              <a:t>Ji</a:t>
            </a:r>
            <a:r>
              <a:rPr lang="en-US" sz="1200" i="1" dirty="0"/>
              <a:t> C et al BMJ Open 2013; 3: e002246</a:t>
            </a:r>
          </a:p>
          <a:p>
            <a:r>
              <a:rPr lang="en-US" sz="1200" i="1" dirty="0" err="1"/>
              <a:t>Ji</a:t>
            </a:r>
            <a:r>
              <a:rPr lang="en-US" sz="1200" i="1" dirty="0"/>
              <a:t> C &amp; </a:t>
            </a:r>
            <a:r>
              <a:rPr lang="en-US" sz="1200" i="1" dirty="0" err="1"/>
              <a:t>Cappuccio</a:t>
            </a:r>
            <a:r>
              <a:rPr lang="en-US" sz="1200" i="1" dirty="0"/>
              <a:t> FP. BMJ Open 2014; 4: e005683</a:t>
            </a:r>
          </a:p>
        </p:txBody>
      </p:sp>
      <p:sp>
        <p:nvSpPr>
          <p:cNvPr id="20" name="TextBox 19">
            <a:extLst>
              <a:ext uri="{FF2B5EF4-FFF2-40B4-BE49-F238E27FC236}">
                <a16:creationId xmlns:a16="http://schemas.microsoft.com/office/drawing/2014/main" xmlns="" id="{AEA236AF-B5D3-4249-BB04-0C3389898EF1}"/>
              </a:ext>
            </a:extLst>
          </p:cNvPr>
          <p:cNvSpPr txBox="1"/>
          <p:nvPr/>
        </p:nvSpPr>
        <p:spPr>
          <a:xfrm>
            <a:off x="5436096" y="6488667"/>
            <a:ext cx="3079113" cy="461665"/>
          </a:xfrm>
          <a:prstGeom prst="rect">
            <a:avLst/>
          </a:prstGeom>
          <a:noFill/>
        </p:spPr>
        <p:txBody>
          <a:bodyPr wrap="none" rtlCol="0">
            <a:spAutoFit/>
          </a:bodyPr>
          <a:lstStyle/>
          <a:p>
            <a:r>
              <a:rPr lang="en-US" sz="1200" i="1" dirty="0" err="1"/>
              <a:t>Cappuccio</a:t>
            </a:r>
            <a:r>
              <a:rPr lang="en-US" sz="1200" i="1" dirty="0"/>
              <a:t> FP et al. BMJ Open 2</a:t>
            </a:r>
            <a:r>
              <a:rPr lang="en-GB" sz="1200" i="1" dirty="0"/>
              <a:t>015;5:e007467</a:t>
            </a:r>
          </a:p>
          <a:p>
            <a:endParaRPr lang="en-US" sz="1200" i="1" dirty="0"/>
          </a:p>
        </p:txBody>
      </p:sp>
      <p:sp>
        <p:nvSpPr>
          <p:cNvPr id="25" name="TextBox 24">
            <a:extLst>
              <a:ext uri="{FF2B5EF4-FFF2-40B4-BE49-F238E27FC236}">
                <a16:creationId xmlns:a16="http://schemas.microsoft.com/office/drawing/2014/main" xmlns="" id="{D2F27E47-51EC-E149-A77D-42D896CB7AF1}"/>
              </a:ext>
            </a:extLst>
          </p:cNvPr>
          <p:cNvSpPr txBox="1"/>
          <p:nvPr/>
        </p:nvSpPr>
        <p:spPr>
          <a:xfrm>
            <a:off x="457200" y="972063"/>
            <a:ext cx="3630350" cy="523220"/>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2800" b="1" dirty="0"/>
              <a:t>Great Britain</a:t>
            </a:r>
          </a:p>
        </p:txBody>
      </p:sp>
      <p:sp>
        <p:nvSpPr>
          <p:cNvPr id="26" name="TextBox 25">
            <a:extLst>
              <a:ext uri="{FF2B5EF4-FFF2-40B4-BE49-F238E27FC236}">
                <a16:creationId xmlns:a16="http://schemas.microsoft.com/office/drawing/2014/main" xmlns="" id="{8A1D4CCA-55B9-8647-A1F1-628334293EB0}"/>
              </a:ext>
            </a:extLst>
          </p:cNvPr>
          <p:cNvSpPr txBox="1"/>
          <p:nvPr/>
        </p:nvSpPr>
        <p:spPr>
          <a:xfrm>
            <a:off x="5153288" y="969388"/>
            <a:ext cx="3630350" cy="52322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2800" b="1" dirty="0"/>
              <a:t>Italy</a:t>
            </a:r>
          </a:p>
        </p:txBody>
      </p:sp>
      <p:sp>
        <p:nvSpPr>
          <p:cNvPr id="27" name="TextBox 26">
            <a:extLst>
              <a:ext uri="{FF2B5EF4-FFF2-40B4-BE49-F238E27FC236}">
                <a16:creationId xmlns:a16="http://schemas.microsoft.com/office/drawing/2014/main" xmlns="" id="{E777132A-7790-F44F-BD5D-3A1482790135}"/>
              </a:ext>
            </a:extLst>
          </p:cNvPr>
          <p:cNvSpPr txBox="1"/>
          <p:nvPr/>
        </p:nvSpPr>
        <p:spPr>
          <a:xfrm>
            <a:off x="3354287" y="2719953"/>
            <a:ext cx="713657" cy="276999"/>
          </a:xfrm>
          <a:prstGeom prst="rect">
            <a:avLst/>
          </a:prstGeom>
          <a:noFill/>
        </p:spPr>
        <p:txBody>
          <a:bodyPr wrap="none" rtlCol="0">
            <a:spAutoFit/>
          </a:bodyPr>
          <a:lstStyle/>
          <a:p>
            <a:r>
              <a:rPr lang="en-US" sz="1200" i="1" dirty="0"/>
              <a:t>n=2,105</a:t>
            </a:r>
          </a:p>
        </p:txBody>
      </p:sp>
      <p:sp>
        <p:nvSpPr>
          <p:cNvPr id="28" name="TextBox 27">
            <a:extLst>
              <a:ext uri="{FF2B5EF4-FFF2-40B4-BE49-F238E27FC236}">
                <a16:creationId xmlns:a16="http://schemas.microsoft.com/office/drawing/2014/main" xmlns="" id="{D4B57FE8-24F5-6A4F-BC1B-9E2A0D805497}"/>
              </a:ext>
            </a:extLst>
          </p:cNvPr>
          <p:cNvSpPr txBox="1"/>
          <p:nvPr/>
        </p:nvSpPr>
        <p:spPr>
          <a:xfrm>
            <a:off x="3275856" y="4664169"/>
            <a:ext cx="692818" cy="276999"/>
          </a:xfrm>
          <a:prstGeom prst="rect">
            <a:avLst/>
          </a:prstGeom>
          <a:noFill/>
        </p:spPr>
        <p:txBody>
          <a:bodyPr wrap="none" rtlCol="0">
            <a:spAutoFit/>
          </a:bodyPr>
          <a:lstStyle/>
          <a:p>
            <a:r>
              <a:rPr lang="en-US" sz="1200" i="1" dirty="0"/>
              <a:t>n=1,027</a:t>
            </a:r>
          </a:p>
        </p:txBody>
      </p:sp>
      <p:grpSp>
        <p:nvGrpSpPr>
          <p:cNvPr id="31" name="Group 30">
            <a:extLst>
              <a:ext uri="{FF2B5EF4-FFF2-40B4-BE49-F238E27FC236}">
                <a16:creationId xmlns:a16="http://schemas.microsoft.com/office/drawing/2014/main" xmlns="" id="{51BC78C5-43F7-2F43-B722-295C477F1E5C}"/>
              </a:ext>
            </a:extLst>
          </p:cNvPr>
          <p:cNvGrpSpPr/>
          <p:nvPr/>
        </p:nvGrpSpPr>
        <p:grpSpPr>
          <a:xfrm>
            <a:off x="4716016" y="1614350"/>
            <a:ext cx="4067622" cy="4118906"/>
            <a:chOff x="4716016" y="1614350"/>
            <a:chExt cx="4067622" cy="4118906"/>
          </a:xfrm>
        </p:grpSpPr>
        <p:grpSp>
          <p:nvGrpSpPr>
            <p:cNvPr id="24" name="Group 23">
              <a:extLst>
                <a:ext uri="{FF2B5EF4-FFF2-40B4-BE49-F238E27FC236}">
                  <a16:creationId xmlns:a16="http://schemas.microsoft.com/office/drawing/2014/main" xmlns="" id="{0AE0375E-B3E3-D841-AFDB-51887D25288D}"/>
                </a:ext>
              </a:extLst>
            </p:cNvPr>
            <p:cNvGrpSpPr/>
            <p:nvPr/>
          </p:nvGrpSpPr>
          <p:grpSpPr>
            <a:xfrm>
              <a:off x="4716016" y="1614350"/>
              <a:ext cx="4067622" cy="4118906"/>
              <a:chOff x="4716016" y="1614350"/>
              <a:chExt cx="4067622" cy="4118906"/>
            </a:xfrm>
          </p:grpSpPr>
          <p:grpSp>
            <p:nvGrpSpPr>
              <p:cNvPr id="15" name="Group 14">
                <a:extLst>
                  <a:ext uri="{FF2B5EF4-FFF2-40B4-BE49-F238E27FC236}">
                    <a16:creationId xmlns:a16="http://schemas.microsoft.com/office/drawing/2014/main" xmlns="" id="{9A2C4B24-9B76-F749-8CFB-77D2E65071CE}"/>
                  </a:ext>
                </a:extLst>
              </p:cNvPr>
              <p:cNvGrpSpPr/>
              <p:nvPr/>
            </p:nvGrpSpPr>
            <p:grpSpPr>
              <a:xfrm>
                <a:off x="4716016" y="1614350"/>
                <a:ext cx="4067622" cy="4118906"/>
                <a:chOff x="4067944" y="813602"/>
                <a:chExt cx="4614273" cy="5775327"/>
              </a:xfrm>
            </p:grpSpPr>
            <p:pic>
              <p:nvPicPr>
                <p:cNvPr id="10" name="Picture 16">
                  <a:extLst>
                    <a:ext uri="{FF2B5EF4-FFF2-40B4-BE49-F238E27FC236}">
                      <a16:creationId xmlns:a16="http://schemas.microsoft.com/office/drawing/2014/main" xmlns="" id="{FAC857DA-42E5-3C44-A42E-2E12C48DD7C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9" r="50000" b="50000"/>
                <a:stretch/>
              </p:blipFill>
              <p:spPr bwMode="auto">
                <a:xfrm>
                  <a:off x="4610933" y="813602"/>
                  <a:ext cx="3993515" cy="2887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grpSp>
              <p:nvGrpSpPr>
                <p:cNvPr id="12" name="Group 4">
                  <a:extLst>
                    <a:ext uri="{FF2B5EF4-FFF2-40B4-BE49-F238E27FC236}">
                      <a16:creationId xmlns:a16="http://schemas.microsoft.com/office/drawing/2014/main" xmlns="" id="{C1ED909E-A6F3-4F4B-A554-9346636980D8}"/>
                    </a:ext>
                  </a:extLst>
                </p:cNvPr>
                <p:cNvGrpSpPr>
                  <a:grpSpLocks/>
                </p:cNvGrpSpPr>
                <p:nvPr/>
              </p:nvGrpSpPr>
              <p:grpSpPr bwMode="auto">
                <a:xfrm>
                  <a:off x="4067944" y="3701266"/>
                  <a:ext cx="4614273" cy="2887663"/>
                  <a:chOff x="3995836" y="1794699"/>
                  <a:chExt cx="4634041" cy="2888158"/>
                </a:xfrm>
              </p:grpSpPr>
              <p:pic>
                <p:nvPicPr>
                  <p:cNvPr id="13" name="Picture 16">
                    <a:extLst>
                      <a:ext uri="{FF2B5EF4-FFF2-40B4-BE49-F238E27FC236}">
                        <a16:creationId xmlns:a16="http://schemas.microsoft.com/office/drawing/2014/main" xmlns="" id="{29FC9821-52CC-6846-8F9C-8FE3A07C1FE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0000" b="50000"/>
                  <a:stretch/>
                </p:blipFill>
                <p:spPr bwMode="auto">
                  <a:xfrm>
                    <a:off x="4541151" y="1794699"/>
                    <a:ext cx="4088726" cy="28881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sp>
                <p:nvSpPr>
                  <p:cNvPr id="14" name="Rectangle 13">
                    <a:extLst>
                      <a:ext uri="{FF2B5EF4-FFF2-40B4-BE49-F238E27FC236}">
                        <a16:creationId xmlns:a16="http://schemas.microsoft.com/office/drawing/2014/main" xmlns="" id="{9CD88BB1-7032-3447-9340-D6AE8929457C}"/>
                      </a:ext>
                    </a:extLst>
                  </p:cNvPr>
                  <p:cNvSpPr/>
                  <p:nvPr/>
                </p:nvSpPr>
                <p:spPr>
                  <a:xfrm>
                    <a:off x="3995836" y="1916375"/>
                    <a:ext cx="576167" cy="27373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grpSp>
          <p:grpSp>
            <p:nvGrpSpPr>
              <p:cNvPr id="23" name="Group 22">
                <a:extLst>
                  <a:ext uri="{FF2B5EF4-FFF2-40B4-BE49-F238E27FC236}">
                    <a16:creationId xmlns:a16="http://schemas.microsoft.com/office/drawing/2014/main" xmlns="" id="{2F1D0F25-4483-244B-8204-F0CD56126463}"/>
                  </a:ext>
                </a:extLst>
              </p:cNvPr>
              <p:cNvGrpSpPr/>
              <p:nvPr/>
            </p:nvGrpSpPr>
            <p:grpSpPr>
              <a:xfrm>
                <a:off x="5496311" y="1986409"/>
                <a:ext cx="1200150" cy="2335678"/>
                <a:chOff x="5496311" y="1986409"/>
                <a:chExt cx="1200150" cy="2335678"/>
              </a:xfrm>
            </p:grpSpPr>
            <p:sp>
              <p:nvSpPr>
                <p:cNvPr id="21" name="TextBox 20">
                  <a:extLst>
                    <a:ext uri="{FF2B5EF4-FFF2-40B4-BE49-F238E27FC236}">
                      <a16:creationId xmlns:a16="http://schemas.microsoft.com/office/drawing/2014/main" xmlns="" id="{7246500E-E742-8A4F-BCA1-9B50728E4750}"/>
                    </a:ext>
                  </a:extLst>
                </p:cNvPr>
                <p:cNvSpPr txBox="1">
                  <a:spLocks noChangeArrowheads="1"/>
                </p:cNvSpPr>
                <p:nvPr/>
              </p:nvSpPr>
              <p:spPr bwMode="auto">
                <a:xfrm>
                  <a:off x="5533618" y="1986409"/>
                  <a:ext cx="1125537" cy="276225"/>
                </a:xfrm>
                <a:prstGeom prst="rect">
                  <a:avLst/>
                </a:prstGeom>
                <a:gradFill rotWithShape="1">
                  <a:gsLst>
                    <a:gs pos="0">
                      <a:srgbClr val="BCBCBC"/>
                    </a:gs>
                    <a:gs pos="35001">
                      <a:srgbClr val="D0D0D0"/>
                    </a:gs>
                    <a:gs pos="100000">
                      <a:srgbClr val="EDEDED"/>
                    </a:gs>
                  </a:gsLst>
                  <a:lin ang="16200000" scaled="1"/>
                </a:gradFill>
                <a:ln w="9525">
                  <a:solidFill>
                    <a:srgbClr val="000000"/>
                  </a:solidFill>
                  <a:miter lim="800000"/>
                  <a:headEnd/>
                  <a:tailEnd/>
                </a:ln>
                <a:effectLst>
                  <a:outerShdw blurRad="40000" dist="20000" dir="5400000" rotWithShape="0">
                    <a:srgbClr val="000000">
                      <a:alpha val="37999"/>
                    </a:srgbClr>
                  </a:outerShdw>
                </a:effectLst>
              </p:spPr>
              <p:txBody>
                <a:bodyPr>
                  <a:spAutoFit/>
                </a:bodyPr>
                <a:lstStyle/>
                <a:p>
                  <a:pPr eaLnBrk="1" hangingPunct="1">
                    <a:defRPr/>
                  </a:pPr>
                  <a:r>
                    <a:rPr lang="en-GB" sz="1200" i="1" dirty="0">
                      <a:solidFill>
                        <a:schemeClr val="dk1"/>
                      </a:solidFill>
                      <a:latin typeface="Calibri" panose="020F0502020204030204" pitchFamily="34" charset="0"/>
                      <a:ea typeface="+mn-ea"/>
                      <a:cs typeface="+mn-cs"/>
                    </a:rPr>
                    <a:t>P linear&lt;0.001</a:t>
                  </a:r>
                </a:p>
              </p:txBody>
            </p:sp>
            <p:sp>
              <p:nvSpPr>
                <p:cNvPr id="22" name="TextBox 21">
                  <a:extLst>
                    <a:ext uri="{FF2B5EF4-FFF2-40B4-BE49-F238E27FC236}">
                      <a16:creationId xmlns:a16="http://schemas.microsoft.com/office/drawing/2014/main" xmlns="" id="{F9F41F72-F005-B64E-A9CF-92F8633B9ED2}"/>
                    </a:ext>
                  </a:extLst>
                </p:cNvPr>
                <p:cNvSpPr txBox="1">
                  <a:spLocks noChangeArrowheads="1"/>
                </p:cNvSpPr>
                <p:nvPr/>
              </p:nvSpPr>
              <p:spPr bwMode="auto">
                <a:xfrm>
                  <a:off x="5496311" y="4045862"/>
                  <a:ext cx="1200150" cy="276225"/>
                </a:xfrm>
                <a:prstGeom prst="rect">
                  <a:avLst/>
                </a:prstGeom>
                <a:gradFill rotWithShape="1">
                  <a:gsLst>
                    <a:gs pos="0">
                      <a:srgbClr val="BCBCBC"/>
                    </a:gs>
                    <a:gs pos="35001">
                      <a:srgbClr val="D0D0D0"/>
                    </a:gs>
                    <a:gs pos="100000">
                      <a:srgbClr val="EDEDED"/>
                    </a:gs>
                  </a:gsLst>
                  <a:lin ang="16200000" scaled="1"/>
                </a:gradFill>
                <a:ln w="9525">
                  <a:solidFill>
                    <a:srgbClr val="000000"/>
                  </a:solidFill>
                  <a:miter lim="800000"/>
                  <a:headEnd/>
                  <a:tailEnd/>
                </a:ln>
                <a:effectLst>
                  <a:outerShdw blurRad="40000" dist="20000" dir="5400000" rotWithShape="0">
                    <a:srgbClr val="000000">
                      <a:alpha val="37999"/>
                    </a:srgbClr>
                  </a:outerShdw>
                </a:effectLst>
              </p:spPr>
              <p:txBody>
                <a:bodyPr>
                  <a:spAutoFit/>
                </a:bodyPr>
                <a:lstStyle/>
                <a:p>
                  <a:pPr eaLnBrk="1" hangingPunct="1">
                    <a:defRPr/>
                  </a:pPr>
                  <a:r>
                    <a:rPr lang="en-GB" sz="1200" i="1" dirty="0">
                      <a:solidFill>
                        <a:schemeClr val="dk1"/>
                      </a:solidFill>
                      <a:latin typeface="Calibri" panose="020F0502020204030204" pitchFamily="34" charset="0"/>
                      <a:ea typeface="+mn-ea"/>
                      <a:cs typeface="+mn-cs"/>
                    </a:rPr>
                    <a:t>P linear&lt;0.0001</a:t>
                  </a:r>
                </a:p>
              </p:txBody>
            </p:sp>
          </p:grpSp>
        </p:grpSp>
        <p:sp>
          <p:nvSpPr>
            <p:cNvPr id="29" name="TextBox 28">
              <a:extLst>
                <a:ext uri="{FF2B5EF4-FFF2-40B4-BE49-F238E27FC236}">
                  <a16:creationId xmlns:a16="http://schemas.microsoft.com/office/drawing/2014/main" xmlns="" id="{693F3716-1F67-D54E-B287-4CE99773EF1B}"/>
                </a:ext>
              </a:extLst>
            </p:cNvPr>
            <p:cNvSpPr txBox="1"/>
            <p:nvPr/>
          </p:nvSpPr>
          <p:spPr>
            <a:xfrm>
              <a:off x="7882215" y="2996952"/>
              <a:ext cx="692818" cy="276999"/>
            </a:xfrm>
            <a:prstGeom prst="rect">
              <a:avLst/>
            </a:prstGeom>
            <a:noFill/>
          </p:spPr>
          <p:txBody>
            <a:bodyPr wrap="none" rtlCol="0">
              <a:spAutoFit/>
            </a:bodyPr>
            <a:lstStyle/>
            <a:p>
              <a:r>
                <a:rPr lang="en-US" sz="1200" i="1" dirty="0"/>
                <a:t>n=3,857</a:t>
              </a:r>
            </a:p>
          </p:txBody>
        </p:sp>
        <p:sp>
          <p:nvSpPr>
            <p:cNvPr id="30" name="TextBox 29">
              <a:extLst>
                <a:ext uri="{FF2B5EF4-FFF2-40B4-BE49-F238E27FC236}">
                  <a16:creationId xmlns:a16="http://schemas.microsoft.com/office/drawing/2014/main" xmlns="" id="{5D94D4DD-9805-4C49-B1E0-4FACEFDAFB46}"/>
                </a:ext>
              </a:extLst>
            </p:cNvPr>
            <p:cNvSpPr txBox="1"/>
            <p:nvPr/>
          </p:nvSpPr>
          <p:spPr>
            <a:xfrm>
              <a:off x="7882215" y="5107693"/>
              <a:ext cx="692818" cy="276999"/>
            </a:xfrm>
            <a:prstGeom prst="rect">
              <a:avLst/>
            </a:prstGeom>
            <a:noFill/>
          </p:spPr>
          <p:txBody>
            <a:bodyPr wrap="none" rtlCol="0">
              <a:spAutoFit/>
            </a:bodyPr>
            <a:lstStyle/>
            <a:p>
              <a:r>
                <a:rPr lang="en-US" sz="1200" i="1" dirty="0"/>
                <a:t>n=3,857</a:t>
              </a:r>
            </a:p>
          </p:txBody>
        </p:sp>
      </p:grpSp>
    </p:spTree>
    <p:extLst>
      <p:ext uri="{BB962C8B-B14F-4D97-AF65-F5344CB8AC3E}">
        <p14:creationId xmlns:p14="http://schemas.microsoft.com/office/powerpoint/2010/main" val="2195058246"/>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539552" y="6556627"/>
            <a:ext cx="327762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en-US" sz="1200" i="1" dirty="0">
                <a:latin typeface="Calibri" charset="0"/>
              </a:rPr>
              <a:t>Gillespie DOS et al. </a:t>
            </a:r>
            <a:r>
              <a:rPr lang="en-US" sz="1200" i="1" dirty="0" err="1">
                <a:latin typeface="Calibri" charset="0"/>
              </a:rPr>
              <a:t>PLoS</a:t>
            </a:r>
            <a:r>
              <a:rPr lang="en-US" sz="1200" i="1" dirty="0">
                <a:latin typeface="Calibri" charset="0"/>
              </a:rPr>
              <a:t> ONE 2015; 10: e0127927</a:t>
            </a:r>
            <a:endParaRPr lang="en-GB" sz="1200" i="1" dirty="0"/>
          </a:p>
        </p:txBody>
      </p:sp>
      <p:sp>
        <p:nvSpPr>
          <p:cNvPr id="7" name="Title 1"/>
          <p:cNvSpPr txBox="1">
            <a:spLocks/>
          </p:cNvSpPr>
          <p:nvPr/>
        </p:nvSpPr>
        <p:spPr>
          <a:xfrm>
            <a:off x="395536" y="188640"/>
            <a:ext cx="8229600" cy="1008112"/>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3200" b="1" dirty="0">
                <a:solidFill>
                  <a:schemeClr val="bg1"/>
                </a:solidFill>
              </a:rPr>
              <a:t>Policy forecast for England up to 2025: </a:t>
            </a:r>
            <a:br>
              <a:rPr lang="en-US" sz="3200" b="1" dirty="0">
                <a:solidFill>
                  <a:schemeClr val="bg1"/>
                </a:solidFill>
              </a:rPr>
            </a:br>
            <a:r>
              <a:rPr lang="en-US" sz="3200" b="1" dirty="0">
                <a:solidFill>
                  <a:schemeClr val="bg1"/>
                </a:solidFill>
              </a:rPr>
              <a:t>health equity and effectiveness</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232" y="1412776"/>
            <a:ext cx="8226904" cy="43328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rot="16200000">
            <a:off x="66994" y="3973565"/>
            <a:ext cx="2261004" cy="307777"/>
          </a:xfrm>
          <a:prstGeom prst="rect">
            <a:avLst/>
          </a:prstGeom>
          <a:noFill/>
        </p:spPr>
        <p:txBody>
          <a:bodyPr wrap="none" rtlCol="0">
            <a:spAutoFit/>
          </a:bodyPr>
          <a:lstStyle/>
          <a:p>
            <a:r>
              <a:rPr lang="en-GB" sz="1400" dirty="0">
                <a:solidFill>
                  <a:srgbClr val="FF0000"/>
                </a:solidFill>
              </a:rPr>
              <a:t>Greater reduction in low SES</a:t>
            </a:r>
          </a:p>
        </p:txBody>
      </p:sp>
    </p:spTree>
    <p:extLst>
      <p:ext uri="{BB962C8B-B14F-4D97-AF65-F5344CB8AC3E}">
        <p14:creationId xmlns:p14="http://schemas.microsoft.com/office/powerpoint/2010/main" val="1092449992"/>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50825" y="188640"/>
            <a:ext cx="8713788" cy="646113"/>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a:defRPr/>
            </a:pPr>
            <a:r>
              <a:rPr lang="en-GB" sz="3600" b="1" dirty="0">
                <a:solidFill>
                  <a:prstClr val="white"/>
                </a:solidFill>
              </a:rPr>
              <a:t>Conclusions</a:t>
            </a:r>
          </a:p>
        </p:txBody>
      </p:sp>
      <p:sp>
        <p:nvSpPr>
          <p:cNvPr id="5" name="TextBox 4"/>
          <p:cNvSpPr txBox="1">
            <a:spLocks noChangeArrowheads="1"/>
          </p:cNvSpPr>
          <p:nvPr/>
        </p:nvSpPr>
        <p:spPr bwMode="auto">
          <a:xfrm>
            <a:off x="250825" y="928315"/>
            <a:ext cx="8713788" cy="4431983"/>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a:spAutoFit/>
          </a:bodyPr>
          <a:lstStyle>
            <a:lvl1pPr marL="285750" indent="-285750">
              <a:defRPr>
                <a:solidFill>
                  <a:schemeClr val="tx1"/>
                </a:solidFill>
                <a:latin typeface="Arial" charset="0"/>
                <a:ea typeface="MS PGothic" charset="-128"/>
              </a:defRPr>
            </a:lvl1pPr>
            <a:lvl2pPr marL="742950" indent="-285750">
              <a:defRPr>
                <a:solidFill>
                  <a:schemeClr val="tx1"/>
                </a:solidFill>
                <a:latin typeface="Arial" charset="0"/>
                <a:ea typeface="MS PGothic" charset="-128"/>
              </a:defRPr>
            </a:lvl2pPr>
            <a:lvl3pPr marL="1143000" indent="-228600">
              <a:defRPr>
                <a:solidFill>
                  <a:schemeClr val="tx1"/>
                </a:solidFill>
                <a:latin typeface="Arial" charset="0"/>
                <a:ea typeface="MS PGothic" charset="-128"/>
              </a:defRPr>
            </a:lvl3pPr>
            <a:lvl4pPr marL="1600200" indent="-228600">
              <a:defRPr>
                <a:solidFill>
                  <a:schemeClr val="tx1"/>
                </a:solidFill>
                <a:latin typeface="Arial" charset="0"/>
                <a:ea typeface="MS PGothic" charset="-128"/>
              </a:defRPr>
            </a:lvl4pPr>
            <a:lvl5pPr marL="2057400" indent="-228600">
              <a:defRPr>
                <a:solidFill>
                  <a:schemeClr val="tx1"/>
                </a:solidFill>
                <a:latin typeface="Arial" charset="0"/>
                <a:ea typeface="MS PGothic" charset="-128"/>
              </a:defRPr>
            </a:lvl5pPr>
            <a:lvl6pPr marL="2514600" indent="-228600" eaLnBrk="0" fontAlgn="base" hangingPunct="0">
              <a:spcBef>
                <a:spcPct val="0"/>
              </a:spcBef>
              <a:spcAft>
                <a:spcPct val="0"/>
              </a:spcAft>
              <a:defRPr>
                <a:solidFill>
                  <a:schemeClr val="tx1"/>
                </a:solidFill>
                <a:latin typeface="Arial" charset="0"/>
                <a:ea typeface="MS PGothic" charset="-128"/>
              </a:defRPr>
            </a:lvl6pPr>
            <a:lvl7pPr marL="2971800" indent="-228600" eaLnBrk="0" fontAlgn="base" hangingPunct="0">
              <a:spcBef>
                <a:spcPct val="0"/>
              </a:spcBef>
              <a:spcAft>
                <a:spcPct val="0"/>
              </a:spcAft>
              <a:defRPr>
                <a:solidFill>
                  <a:schemeClr val="tx1"/>
                </a:solidFill>
                <a:latin typeface="Arial" charset="0"/>
                <a:ea typeface="MS PGothic" charset="-128"/>
              </a:defRPr>
            </a:lvl7pPr>
            <a:lvl8pPr marL="3429000" indent="-228600" eaLnBrk="0" fontAlgn="base" hangingPunct="0">
              <a:spcBef>
                <a:spcPct val="0"/>
              </a:spcBef>
              <a:spcAft>
                <a:spcPct val="0"/>
              </a:spcAft>
              <a:defRPr>
                <a:solidFill>
                  <a:schemeClr val="tx1"/>
                </a:solidFill>
                <a:latin typeface="Arial" charset="0"/>
                <a:ea typeface="MS PGothic" charset="-128"/>
              </a:defRPr>
            </a:lvl8pPr>
            <a:lvl9pPr marL="3886200" indent="-228600" eaLnBrk="0" fontAlgn="base" hangingPunct="0">
              <a:spcBef>
                <a:spcPct val="0"/>
              </a:spcBef>
              <a:spcAft>
                <a:spcPct val="0"/>
              </a:spcAft>
              <a:defRPr>
                <a:solidFill>
                  <a:schemeClr val="tx1"/>
                </a:solidFill>
                <a:latin typeface="Arial" charset="0"/>
                <a:ea typeface="MS PGothic" charset="-128"/>
              </a:defRPr>
            </a:lvl9pPr>
          </a:lstStyle>
          <a:p>
            <a:pPr>
              <a:spcBef>
                <a:spcPts val="600"/>
              </a:spcBef>
              <a:buFontTx/>
              <a:buBlip>
                <a:blip r:embed="rId2"/>
              </a:buBlip>
            </a:pPr>
            <a:r>
              <a:rPr lang="en-GB" altLang="en-US" sz="2000" dirty="0">
                <a:solidFill>
                  <a:srgbClr val="000000"/>
                </a:solidFill>
                <a:latin typeface="+mj-lt"/>
                <a:cs typeface="Arial" panose="020B0604020202020204" pitchFamily="34" charset="0"/>
              </a:rPr>
              <a:t>Salt consumption is much higher than needed</a:t>
            </a:r>
          </a:p>
          <a:p>
            <a:pPr>
              <a:spcBef>
                <a:spcPts val="600"/>
              </a:spcBef>
              <a:buFontTx/>
              <a:buBlip>
                <a:blip r:embed="rId2"/>
              </a:buBlip>
            </a:pPr>
            <a:r>
              <a:rPr lang="en-GB" altLang="en-US" sz="2000" dirty="0">
                <a:solidFill>
                  <a:srgbClr val="000000"/>
                </a:solidFill>
                <a:latin typeface="+mj-lt"/>
                <a:cs typeface="Arial" panose="020B0604020202020204" pitchFamily="34" charset="0"/>
              </a:rPr>
              <a:t>High salt intake increases BP in humans</a:t>
            </a:r>
          </a:p>
          <a:p>
            <a:pPr>
              <a:spcBef>
                <a:spcPts val="600"/>
              </a:spcBef>
              <a:buFontTx/>
              <a:buBlip>
                <a:blip r:embed="rId2"/>
              </a:buBlip>
            </a:pPr>
            <a:r>
              <a:rPr lang="en-GB" altLang="en-US" sz="2000" dirty="0">
                <a:solidFill>
                  <a:srgbClr val="000000"/>
                </a:solidFill>
                <a:latin typeface="+mj-lt"/>
                <a:cs typeface="Arial" panose="020B0604020202020204" pitchFamily="34" charset="0"/>
              </a:rPr>
              <a:t>A reduction in salt consumption causes a dose-dependent reduction in BP</a:t>
            </a:r>
          </a:p>
          <a:p>
            <a:pPr>
              <a:spcBef>
                <a:spcPts val="600"/>
              </a:spcBef>
              <a:buFontTx/>
              <a:buBlip>
                <a:blip r:embed="rId2"/>
              </a:buBlip>
            </a:pPr>
            <a:r>
              <a:rPr lang="en-GB" altLang="en-US" sz="2000" dirty="0">
                <a:solidFill>
                  <a:srgbClr val="000000"/>
                </a:solidFill>
                <a:latin typeface="+mj-lt"/>
                <a:cs typeface="Arial" panose="020B0604020202020204" pitchFamily="34" charset="0"/>
              </a:rPr>
              <a:t>Lower salt intake is associated with lower morbidity and mortality from CVD</a:t>
            </a:r>
          </a:p>
          <a:p>
            <a:pPr>
              <a:spcBef>
                <a:spcPts val="600"/>
              </a:spcBef>
              <a:buFontTx/>
              <a:buBlip>
                <a:blip r:embed="rId2"/>
              </a:buBlip>
            </a:pPr>
            <a:r>
              <a:rPr lang="en-US" sz="2000" dirty="0">
                <a:latin typeface="+mj-lt"/>
                <a:cs typeface="Arial" panose="020B0604020202020204" pitchFamily="34" charset="0"/>
              </a:rPr>
              <a:t>Population salt reduction programmes are </a:t>
            </a:r>
          </a:p>
          <a:p>
            <a:pPr lvl="1">
              <a:spcBef>
                <a:spcPts val="600"/>
              </a:spcBef>
              <a:buBlip>
                <a:blip r:embed="rId2"/>
              </a:buBlip>
            </a:pPr>
            <a:r>
              <a:rPr lang="en-US" dirty="0">
                <a:latin typeface="+mj-lt"/>
                <a:cs typeface="Arial" panose="020B0604020202020204" pitchFamily="34" charset="0"/>
              </a:rPr>
              <a:t>feasible and effective (</a:t>
            </a:r>
            <a:r>
              <a:rPr lang="en-US" b="1" i="1" dirty="0">
                <a:latin typeface="+mj-lt"/>
                <a:cs typeface="Arial" panose="020B0604020202020204" pitchFamily="34" charset="0"/>
              </a:rPr>
              <a:t>preventive imperative</a:t>
            </a:r>
            <a:r>
              <a:rPr lang="en-US" dirty="0">
                <a:latin typeface="+mj-lt"/>
                <a:cs typeface="Arial" panose="020B0604020202020204" pitchFamily="34" charset="0"/>
              </a:rPr>
              <a:t>)</a:t>
            </a:r>
          </a:p>
          <a:p>
            <a:pPr lvl="1">
              <a:spcBef>
                <a:spcPts val="600"/>
              </a:spcBef>
              <a:buBlip>
                <a:blip r:embed="rId2"/>
              </a:buBlip>
            </a:pPr>
            <a:r>
              <a:rPr lang="en-US" dirty="0">
                <a:latin typeface="+mj-lt"/>
                <a:cs typeface="Arial" panose="020B0604020202020204" pitchFamily="34" charset="0"/>
              </a:rPr>
              <a:t>cost-saving in all settings (</a:t>
            </a:r>
            <a:r>
              <a:rPr lang="en-US" b="1" i="1" dirty="0">
                <a:latin typeface="+mj-lt"/>
                <a:cs typeface="Arial" panose="020B0604020202020204" pitchFamily="34" charset="0"/>
              </a:rPr>
              <a:t>economic imperative</a:t>
            </a:r>
            <a:r>
              <a:rPr lang="en-US" i="1" dirty="0">
                <a:latin typeface="+mj-lt"/>
                <a:cs typeface="Arial" panose="020B0604020202020204" pitchFamily="34" charset="0"/>
              </a:rPr>
              <a:t>)</a:t>
            </a:r>
          </a:p>
          <a:p>
            <a:pPr lvl="1">
              <a:spcBef>
                <a:spcPts val="600"/>
              </a:spcBef>
              <a:buBlip>
                <a:blip r:embed="rId2"/>
              </a:buBlip>
            </a:pPr>
            <a:r>
              <a:rPr lang="en-US" dirty="0">
                <a:latin typeface="+mj-lt"/>
                <a:cs typeface="Arial" panose="020B0604020202020204" pitchFamily="34" charset="0"/>
              </a:rPr>
              <a:t>powerful, rapid, equitable (</a:t>
            </a:r>
            <a:r>
              <a:rPr lang="en-US" b="1" i="1" dirty="0">
                <a:latin typeface="+mj-lt"/>
                <a:cs typeface="Arial" panose="020B0604020202020204" pitchFamily="34" charset="0"/>
              </a:rPr>
              <a:t>political imperative</a:t>
            </a:r>
            <a:r>
              <a:rPr lang="en-US" dirty="0">
                <a:latin typeface="+mj-lt"/>
                <a:cs typeface="Arial" panose="020B0604020202020204" pitchFamily="34" charset="0"/>
              </a:rPr>
              <a:t>)</a:t>
            </a:r>
          </a:p>
          <a:p>
            <a:pPr lvl="1">
              <a:spcBef>
                <a:spcPts val="600"/>
              </a:spcBef>
              <a:buBlip>
                <a:blip r:embed="rId2"/>
              </a:buBlip>
            </a:pPr>
            <a:r>
              <a:rPr lang="en-US" dirty="0">
                <a:latin typeface="+mj-lt"/>
                <a:cs typeface="Arial" panose="020B0604020202020204" pitchFamily="34" charset="0"/>
              </a:rPr>
              <a:t>life saving (</a:t>
            </a:r>
            <a:r>
              <a:rPr lang="en-US" b="1" i="1" dirty="0">
                <a:latin typeface="+mj-lt"/>
                <a:cs typeface="Arial" panose="020B0604020202020204" pitchFamily="34" charset="0"/>
              </a:rPr>
              <a:t>moral imperative</a:t>
            </a:r>
            <a:r>
              <a:rPr lang="en-US" dirty="0">
                <a:latin typeface="+mj-lt"/>
                <a:cs typeface="Arial" panose="020B0604020202020204" pitchFamily="34" charset="0"/>
              </a:rPr>
              <a:t>)</a:t>
            </a:r>
          </a:p>
          <a:p>
            <a:pPr>
              <a:spcBef>
                <a:spcPts val="600"/>
              </a:spcBef>
              <a:buFontTx/>
              <a:buBlip>
                <a:blip r:embed="rId2"/>
              </a:buBlip>
            </a:pPr>
            <a:r>
              <a:rPr lang="en-GB" altLang="en-US" sz="2000" dirty="0">
                <a:solidFill>
                  <a:srgbClr val="000000"/>
                </a:solidFill>
                <a:latin typeface="+mj-lt"/>
                <a:cs typeface="Arial" panose="020B0604020202020204" pitchFamily="34" charset="0"/>
              </a:rPr>
              <a:t>Reduction in salt recommended for the prevention of CVD, especially stroke (WHO 30% reduction by 2025, aim &lt;5g per day) </a:t>
            </a:r>
          </a:p>
          <a:p>
            <a:pPr>
              <a:spcBef>
                <a:spcPts val="600"/>
              </a:spcBef>
              <a:buFontTx/>
              <a:buBlip>
                <a:blip r:embed="rId2"/>
              </a:buBlip>
            </a:pPr>
            <a:r>
              <a:rPr lang="en-GB" altLang="en-US" sz="2000" dirty="0">
                <a:solidFill>
                  <a:srgbClr val="000000"/>
                </a:solidFill>
                <a:latin typeface="+mj-lt"/>
                <a:cs typeface="Arial" panose="020B0604020202020204" pitchFamily="34" charset="0"/>
              </a:rPr>
              <a:t>Global action is under way</a:t>
            </a:r>
          </a:p>
        </p:txBody>
      </p:sp>
    </p:spTree>
    <p:extLst>
      <p:ext uri="{BB962C8B-B14F-4D97-AF65-F5344CB8AC3E}">
        <p14:creationId xmlns:p14="http://schemas.microsoft.com/office/powerpoint/2010/main" val="4136900451"/>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6"/>
          <p:cNvSpPr>
            <a:spLocks noGrp="1" noChangeArrowheads="1"/>
          </p:cNvSpPr>
          <p:nvPr>
            <p:ph type="title" idx="4294967295"/>
          </p:nvPr>
        </p:nvSpPr>
        <p:spPr>
          <a:xfrm>
            <a:off x="323851" y="191418"/>
            <a:ext cx="8496622" cy="745277"/>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eaLnBrk="1" hangingPunct="1">
              <a:defRPr/>
            </a:pPr>
            <a:r>
              <a:rPr lang="en-US" altLang="en-US" sz="3200" b="1" dirty="0">
                <a:solidFill>
                  <a:schemeClr val="bg1"/>
                </a:solidFill>
                <a:latin typeface="Calibri" charset="0"/>
                <a:ea typeface="MS PGothic" charset="-128"/>
              </a:rPr>
              <a:t>Where in our diet does salt come from?</a:t>
            </a:r>
          </a:p>
        </p:txBody>
      </p:sp>
      <p:sp>
        <p:nvSpPr>
          <p:cNvPr id="3076" name="Text Box 10"/>
          <p:cNvSpPr txBox="1">
            <a:spLocks noChangeArrowheads="1"/>
          </p:cNvSpPr>
          <p:nvPr/>
        </p:nvSpPr>
        <p:spPr bwMode="auto">
          <a:xfrm>
            <a:off x="4787900" y="1340768"/>
            <a:ext cx="3803650" cy="3693319"/>
          </a:xfrm>
          <a:prstGeom prst="rect">
            <a:avLst/>
          </a:prstGeom>
          <a:ln>
            <a:headEnd/>
            <a:tailEnd/>
          </a:ln>
          <a:extLst>
            <a:ext uri="{909E8E84-426E-40dd-AFC4-6F175D3DCCD1}"/>
          </a:extLst>
        </p:spPr>
        <p:style>
          <a:lnRef idx="2">
            <a:schemeClr val="dk1"/>
          </a:lnRef>
          <a:fillRef idx="1">
            <a:schemeClr val="lt1"/>
          </a:fillRef>
          <a:effectRef idx="0">
            <a:schemeClr val="dk1"/>
          </a:effectRef>
          <a:fontRef idx="minor">
            <a:schemeClr val="dk1"/>
          </a:fontRef>
        </p:style>
        <p:txBody>
          <a:bodyPr>
            <a:spAutoFit/>
          </a:bodyPr>
          <a:lstStyle>
            <a:lvl1pPr marL="342900" indent="-342900" eaLnBrk="0" hangingPunct="0">
              <a:defRPr sz="2400">
                <a:solidFill>
                  <a:schemeClr val="tx1"/>
                </a:solidFill>
                <a:latin typeface="Arial" charset="0"/>
                <a:ea typeface="MS PGothic" charset="-128"/>
              </a:defRPr>
            </a:lvl1pPr>
            <a:lvl2pPr marL="742950" indent="-285750" eaLnBrk="0" hangingPunct="0">
              <a:defRPr sz="2400">
                <a:solidFill>
                  <a:schemeClr val="tx1"/>
                </a:solidFill>
                <a:latin typeface="Arial" charset="0"/>
                <a:ea typeface="MS PGothic" charset="-128"/>
              </a:defRPr>
            </a:lvl2pPr>
            <a:lvl3pPr marL="1143000" indent="-228600" eaLnBrk="0" hangingPunct="0">
              <a:defRPr sz="2400">
                <a:solidFill>
                  <a:schemeClr val="tx1"/>
                </a:solidFill>
                <a:latin typeface="Arial" charset="0"/>
                <a:ea typeface="MS PGothic" charset="-128"/>
              </a:defRPr>
            </a:lvl3pPr>
            <a:lvl4pPr marL="1600200" indent="-228600" eaLnBrk="0" hangingPunct="0">
              <a:defRPr sz="2400">
                <a:solidFill>
                  <a:schemeClr val="tx1"/>
                </a:solidFill>
                <a:latin typeface="Arial" charset="0"/>
                <a:ea typeface="MS PGothic" charset="-128"/>
              </a:defRPr>
            </a:lvl4pPr>
            <a:lvl5pPr marL="2057400" indent="-228600" eaLnBrk="0" hangingPunct="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buFont typeface="Arial" charset="0"/>
              <a:buChar char="•"/>
              <a:defRPr/>
            </a:pPr>
            <a:r>
              <a:rPr lang="en-US" altLang="en-US" dirty="0">
                <a:ln w="0"/>
                <a:latin typeface="+mn-lt"/>
              </a:rPr>
              <a:t>12% natural content of foods</a:t>
            </a:r>
          </a:p>
          <a:p>
            <a:pPr eaLnBrk="1" hangingPunct="1">
              <a:buFont typeface="Arial" charset="0"/>
              <a:buChar char="•"/>
              <a:defRPr/>
            </a:pPr>
            <a:r>
              <a:rPr lang="ja-JP" altLang="en-US" dirty="0">
                <a:ln w="0"/>
                <a:latin typeface="+mn-lt"/>
              </a:rPr>
              <a:t>“</a:t>
            </a:r>
            <a:r>
              <a:rPr lang="en-US" altLang="ja-JP" dirty="0">
                <a:ln w="0"/>
                <a:latin typeface="+mn-lt"/>
              </a:rPr>
              <a:t>hidden</a:t>
            </a:r>
            <a:r>
              <a:rPr lang="ja-JP" altLang="en-US" dirty="0">
                <a:ln w="0"/>
                <a:latin typeface="+mn-lt"/>
              </a:rPr>
              <a:t>”</a:t>
            </a:r>
            <a:r>
              <a:rPr lang="en-US" altLang="ja-JP" dirty="0">
                <a:ln w="0"/>
                <a:latin typeface="+mn-lt"/>
              </a:rPr>
              <a:t> salt: 77% from processed food – manufactured and restaurants</a:t>
            </a:r>
          </a:p>
          <a:p>
            <a:pPr eaLnBrk="1" hangingPunct="1">
              <a:buFont typeface="Arial" charset="0"/>
              <a:buChar char="•"/>
              <a:defRPr/>
            </a:pPr>
            <a:r>
              <a:rPr lang="ja-JP" altLang="en-US" dirty="0">
                <a:ln w="0"/>
                <a:latin typeface="+mn-lt"/>
              </a:rPr>
              <a:t>“</a:t>
            </a:r>
            <a:r>
              <a:rPr lang="en-US" altLang="ja-JP" dirty="0">
                <a:ln w="0"/>
                <a:latin typeface="+mn-lt"/>
              </a:rPr>
              <a:t>conscious</a:t>
            </a:r>
            <a:r>
              <a:rPr lang="ja-JP" altLang="en-US" dirty="0">
                <a:ln w="0"/>
                <a:latin typeface="+mn-lt"/>
              </a:rPr>
              <a:t>”</a:t>
            </a:r>
            <a:r>
              <a:rPr lang="en-US" altLang="ja-JP" dirty="0">
                <a:ln w="0"/>
                <a:latin typeface="+mn-lt"/>
              </a:rPr>
              <a:t> salt: 11% added at the table (5%) and in cooking (6%)</a:t>
            </a:r>
            <a:endParaRPr lang="en-US" altLang="ja-JP" sz="1800" dirty="0">
              <a:ln w="0"/>
              <a:latin typeface="+mn-lt"/>
            </a:endParaRPr>
          </a:p>
          <a:p>
            <a:pPr eaLnBrk="1" hangingPunct="1">
              <a:defRPr/>
            </a:pPr>
            <a:endParaRPr lang="fr-CA" altLang="en-US" sz="1800" dirty="0">
              <a:solidFill>
                <a:srgbClr val="000000"/>
              </a:solidFill>
              <a:latin typeface="Calibri" charset="0"/>
            </a:endParaRPr>
          </a:p>
        </p:txBody>
      </p:sp>
      <p:sp>
        <p:nvSpPr>
          <p:cNvPr id="66565" name="Rectangle 11"/>
          <p:cNvSpPr>
            <a:spLocks noChangeArrowheads="1"/>
          </p:cNvSpPr>
          <p:nvPr/>
        </p:nvSpPr>
        <p:spPr bwMode="auto">
          <a:xfrm>
            <a:off x="1230907" y="6136536"/>
            <a:ext cx="3124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rgbClr val="09366D"/>
                </a:solidFill>
                <a:latin typeface="Arial" charset="0"/>
                <a:ea typeface="MS PGothic" charset="-128"/>
              </a:defRPr>
            </a:lvl1pPr>
            <a:lvl2pPr marL="742950" indent="-285750">
              <a:spcBef>
                <a:spcPct val="20000"/>
              </a:spcBef>
              <a:buChar char="–"/>
              <a:defRPr sz="2800">
                <a:solidFill>
                  <a:srgbClr val="09366D"/>
                </a:solidFill>
                <a:latin typeface="Arial" charset="0"/>
                <a:ea typeface="MS PGothic" charset="-128"/>
              </a:defRPr>
            </a:lvl2pPr>
            <a:lvl3pPr marL="1143000" indent="-228600">
              <a:spcBef>
                <a:spcPct val="20000"/>
              </a:spcBef>
              <a:buChar char="•"/>
              <a:defRPr sz="2400">
                <a:solidFill>
                  <a:srgbClr val="09366D"/>
                </a:solidFill>
                <a:latin typeface="Arial" charset="0"/>
                <a:ea typeface="MS PGothic" charset="-128"/>
              </a:defRPr>
            </a:lvl3pPr>
            <a:lvl4pPr marL="1600200" indent="-228600">
              <a:spcBef>
                <a:spcPct val="20000"/>
              </a:spcBef>
              <a:buChar char="–"/>
              <a:defRPr sz="2000">
                <a:solidFill>
                  <a:srgbClr val="09366D"/>
                </a:solidFill>
                <a:latin typeface="Arial" charset="0"/>
                <a:ea typeface="MS PGothic" charset="-128"/>
              </a:defRPr>
            </a:lvl4pPr>
            <a:lvl5pPr marL="2057400" indent="-228600">
              <a:spcBef>
                <a:spcPct val="20000"/>
              </a:spcBef>
              <a:buChar char="»"/>
              <a:defRPr sz="2000">
                <a:solidFill>
                  <a:srgbClr val="09366D"/>
                </a:solidFill>
                <a:latin typeface="Arial" charset="0"/>
                <a:ea typeface="MS PGothic" charset="-128"/>
              </a:defRPr>
            </a:lvl5pPr>
            <a:lvl6pPr marL="2514600" indent="-228600" eaLnBrk="0" fontAlgn="base" hangingPunct="0">
              <a:spcBef>
                <a:spcPct val="20000"/>
              </a:spcBef>
              <a:spcAft>
                <a:spcPct val="0"/>
              </a:spcAft>
              <a:buChar char="»"/>
              <a:defRPr sz="2000">
                <a:solidFill>
                  <a:srgbClr val="09366D"/>
                </a:solidFill>
                <a:latin typeface="Arial" charset="0"/>
                <a:ea typeface="MS PGothic" charset="-128"/>
              </a:defRPr>
            </a:lvl6pPr>
            <a:lvl7pPr marL="2971800" indent="-228600" eaLnBrk="0" fontAlgn="base" hangingPunct="0">
              <a:spcBef>
                <a:spcPct val="20000"/>
              </a:spcBef>
              <a:spcAft>
                <a:spcPct val="0"/>
              </a:spcAft>
              <a:buChar char="»"/>
              <a:defRPr sz="2000">
                <a:solidFill>
                  <a:srgbClr val="09366D"/>
                </a:solidFill>
                <a:latin typeface="Arial" charset="0"/>
                <a:ea typeface="MS PGothic" charset="-128"/>
              </a:defRPr>
            </a:lvl7pPr>
            <a:lvl8pPr marL="3429000" indent="-228600" eaLnBrk="0" fontAlgn="base" hangingPunct="0">
              <a:spcBef>
                <a:spcPct val="20000"/>
              </a:spcBef>
              <a:spcAft>
                <a:spcPct val="0"/>
              </a:spcAft>
              <a:buChar char="»"/>
              <a:defRPr sz="2000">
                <a:solidFill>
                  <a:srgbClr val="09366D"/>
                </a:solidFill>
                <a:latin typeface="Arial" charset="0"/>
                <a:ea typeface="MS PGothic" charset="-128"/>
              </a:defRPr>
            </a:lvl8pPr>
            <a:lvl9pPr marL="3886200" indent="-228600" eaLnBrk="0" fontAlgn="base" hangingPunct="0">
              <a:spcBef>
                <a:spcPct val="20000"/>
              </a:spcBef>
              <a:spcAft>
                <a:spcPct val="0"/>
              </a:spcAft>
              <a:buChar char="»"/>
              <a:defRPr sz="2000">
                <a:solidFill>
                  <a:srgbClr val="09366D"/>
                </a:solidFill>
                <a:latin typeface="Arial" charset="0"/>
                <a:ea typeface="MS PGothic" charset="-128"/>
              </a:defRPr>
            </a:lvl9pPr>
          </a:lstStyle>
          <a:p>
            <a:pPr eaLnBrk="1" hangingPunct="1">
              <a:spcBef>
                <a:spcPct val="0"/>
              </a:spcBef>
              <a:buFontTx/>
              <a:buNone/>
            </a:pPr>
            <a:r>
              <a:rPr lang="en-US" altLang="en-US" sz="1200" i="1">
                <a:solidFill>
                  <a:schemeClr val="tx1"/>
                </a:solidFill>
                <a:latin typeface="Calibri" charset="0"/>
              </a:rPr>
              <a:t>J Am College of Nutrition. </a:t>
            </a:r>
            <a:r>
              <a:rPr lang="en-US" altLang="en-US" sz="1200" dirty="0">
                <a:solidFill>
                  <a:schemeClr val="tx1"/>
                </a:solidFill>
                <a:latin typeface="Calibri" charset="0"/>
              </a:rPr>
              <a:t>1991;10:383-93.</a:t>
            </a:r>
            <a:endParaRPr lang="fr-CA" altLang="en-US" sz="1200" dirty="0">
              <a:solidFill>
                <a:schemeClr val="tx1"/>
              </a:solidFill>
              <a:latin typeface="Calibri" charset="0"/>
            </a:endParaRPr>
          </a:p>
        </p:txBody>
      </p:sp>
      <p:graphicFrame>
        <p:nvGraphicFramePr>
          <p:cNvPr id="258073" name="Group 25"/>
          <p:cNvGraphicFramePr>
            <a:graphicFrameLocks noGrp="1"/>
          </p:cNvGraphicFramePr>
          <p:nvPr/>
        </p:nvGraphicFramePr>
        <p:xfrm>
          <a:off x="3625850" y="3186113"/>
          <a:ext cx="1892300" cy="487376"/>
        </p:xfrm>
        <a:graphic>
          <a:graphicData uri="http://schemas.openxmlformats.org/drawingml/2006/table">
            <a:tbl>
              <a:tblPr/>
              <a:tblGrid>
                <a:gridCol w="1892300">
                  <a:extLst>
                    <a:ext uri="{9D8B030D-6E8A-4147-A177-3AD203B41FA5}">
                      <a16:colId xmlns:a16="http://schemas.microsoft.com/office/drawing/2014/main" xmlns="" val="20000"/>
                    </a:ext>
                  </a:extLst>
                </a:gridCol>
              </a:tblGrid>
              <a:tr h="487362">
                <a:tc>
                  <a:txBody>
                    <a:bodyPr/>
                    <a:lstStyle>
                      <a:lvl1pPr eaLnBrk="0" hangingPunct="0">
                        <a:spcBef>
                          <a:spcPct val="20000"/>
                        </a:spcBef>
                        <a:defRPr sz="2800">
                          <a:solidFill>
                            <a:srgbClr val="09366D"/>
                          </a:solidFill>
                          <a:latin typeface="Arial" charset="0"/>
                          <a:ea typeface="MS PGothic" charset="-128"/>
                        </a:defRPr>
                      </a:lvl1pPr>
                      <a:lvl2pPr marL="742950" indent="-285750" eaLnBrk="0" hangingPunct="0">
                        <a:spcBef>
                          <a:spcPct val="20000"/>
                        </a:spcBef>
                        <a:defRPr sz="2400">
                          <a:solidFill>
                            <a:srgbClr val="09366D"/>
                          </a:solidFill>
                          <a:latin typeface="Arial" charset="0"/>
                          <a:ea typeface="MS PGothic" charset="-128"/>
                        </a:defRPr>
                      </a:lvl2pPr>
                      <a:lvl3pPr marL="1143000" indent="-228600" eaLnBrk="0" hangingPunct="0">
                        <a:spcBef>
                          <a:spcPct val="20000"/>
                        </a:spcBef>
                        <a:defRPr sz="2000">
                          <a:solidFill>
                            <a:srgbClr val="09366D"/>
                          </a:solidFill>
                          <a:latin typeface="Arial" charset="0"/>
                          <a:ea typeface="MS PGothic" charset="-128"/>
                        </a:defRPr>
                      </a:lvl3pPr>
                      <a:lvl4pPr marL="1600200" indent="-228600" eaLnBrk="0" hangingPunct="0">
                        <a:spcBef>
                          <a:spcPct val="20000"/>
                        </a:spcBef>
                        <a:defRPr>
                          <a:solidFill>
                            <a:srgbClr val="09366D"/>
                          </a:solidFill>
                          <a:latin typeface="Arial" charset="0"/>
                          <a:ea typeface="MS PGothic" charset="-128"/>
                        </a:defRPr>
                      </a:lvl4pPr>
                      <a:lvl5pPr marL="2057400" indent="-228600" eaLnBrk="0" hangingPunct="0">
                        <a:spcBef>
                          <a:spcPct val="20000"/>
                        </a:spcBef>
                        <a:defRPr>
                          <a:solidFill>
                            <a:srgbClr val="09366D"/>
                          </a:solidFill>
                          <a:latin typeface="Arial" charset="0"/>
                          <a:ea typeface="MS PGothic" charset="-128"/>
                        </a:defRPr>
                      </a:lvl5pPr>
                      <a:lvl6pPr marL="2514600" indent="-228600" eaLnBrk="0" fontAlgn="base" hangingPunct="0">
                        <a:spcBef>
                          <a:spcPct val="20000"/>
                        </a:spcBef>
                        <a:spcAft>
                          <a:spcPct val="0"/>
                        </a:spcAft>
                        <a:defRPr>
                          <a:solidFill>
                            <a:srgbClr val="09366D"/>
                          </a:solidFill>
                          <a:latin typeface="Arial" charset="0"/>
                          <a:ea typeface="MS PGothic" charset="-128"/>
                        </a:defRPr>
                      </a:lvl6pPr>
                      <a:lvl7pPr marL="2971800" indent="-228600" eaLnBrk="0" fontAlgn="base" hangingPunct="0">
                        <a:spcBef>
                          <a:spcPct val="20000"/>
                        </a:spcBef>
                        <a:spcAft>
                          <a:spcPct val="0"/>
                        </a:spcAft>
                        <a:defRPr>
                          <a:solidFill>
                            <a:srgbClr val="09366D"/>
                          </a:solidFill>
                          <a:latin typeface="Arial" charset="0"/>
                          <a:ea typeface="MS PGothic" charset="-128"/>
                        </a:defRPr>
                      </a:lvl7pPr>
                      <a:lvl8pPr marL="3429000" indent="-228600" eaLnBrk="0" fontAlgn="base" hangingPunct="0">
                        <a:spcBef>
                          <a:spcPct val="20000"/>
                        </a:spcBef>
                        <a:spcAft>
                          <a:spcPct val="0"/>
                        </a:spcAft>
                        <a:defRPr>
                          <a:solidFill>
                            <a:srgbClr val="09366D"/>
                          </a:solidFill>
                          <a:latin typeface="Arial" charset="0"/>
                          <a:ea typeface="MS PGothic" charset="-128"/>
                        </a:defRPr>
                      </a:lvl8pPr>
                      <a:lvl9pPr marL="3886200" indent="-228600" eaLnBrk="0" fontAlgn="base" hangingPunct="0">
                        <a:spcBef>
                          <a:spcPct val="20000"/>
                        </a:spcBef>
                        <a:spcAft>
                          <a:spcPct val="0"/>
                        </a:spcAft>
                        <a:defRPr>
                          <a:solidFill>
                            <a:srgbClr val="09366D"/>
                          </a:solidFill>
                          <a:latin typeface="Arial" charset="0"/>
                          <a:ea typeface="MS PGothic"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fr-CA" altLang="en-US" sz="2600" b="0" i="0" u="none" strike="noStrike" cap="none" normalizeH="0" baseline="0">
                        <a:ln>
                          <a:noFill/>
                        </a:ln>
                        <a:solidFill>
                          <a:schemeClr val="bg1"/>
                        </a:solidFill>
                        <a:effectLst/>
                        <a:latin typeface="Arial" charset="0"/>
                        <a:ea typeface="MS PGothic" charset="-128"/>
                      </a:endParaRPr>
                    </a:p>
                  </a:txBody>
                  <a:tcPr marT="45568" marB="45568"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bl>
          </a:graphicData>
        </a:graphic>
      </p:graphicFrame>
      <p:graphicFrame>
        <p:nvGraphicFramePr>
          <p:cNvPr id="258083" name="Group 35"/>
          <p:cNvGraphicFramePr>
            <a:graphicFrameLocks noGrp="1"/>
          </p:cNvGraphicFramePr>
          <p:nvPr/>
        </p:nvGraphicFramePr>
        <p:xfrm>
          <a:off x="3625850" y="3186113"/>
          <a:ext cx="1892300" cy="487376"/>
        </p:xfrm>
        <a:graphic>
          <a:graphicData uri="http://schemas.openxmlformats.org/drawingml/2006/table">
            <a:tbl>
              <a:tblPr/>
              <a:tblGrid>
                <a:gridCol w="1892300">
                  <a:extLst>
                    <a:ext uri="{9D8B030D-6E8A-4147-A177-3AD203B41FA5}">
                      <a16:colId xmlns:a16="http://schemas.microsoft.com/office/drawing/2014/main" xmlns="" val="20000"/>
                    </a:ext>
                  </a:extLst>
                </a:gridCol>
              </a:tblGrid>
              <a:tr h="487362">
                <a:tc>
                  <a:txBody>
                    <a:bodyPr/>
                    <a:lstStyle>
                      <a:lvl1pPr eaLnBrk="0" hangingPunct="0">
                        <a:spcBef>
                          <a:spcPct val="20000"/>
                        </a:spcBef>
                        <a:defRPr sz="2800">
                          <a:solidFill>
                            <a:srgbClr val="09366D"/>
                          </a:solidFill>
                          <a:latin typeface="Arial" charset="0"/>
                          <a:ea typeface="MS PGothic" charset="-128"/>
                        </a:defRPr>
                      </a:lvl1pPr>
                      <a:lvl2pPr marL="742950" indent="-285750" eaLnBrk="0" hangingPunct="0">
                        <a:spcBef>
                          <a:spcPct val="20000"/>
                        </a:spcBef>
                        <a:defRPr sz="2400">
                          <a:solidFill>
                            <a:srgbClr val="09366D"/>
                          </a:solidFill>
                          <a:latin typeface="Arial" charset="0"/>
                          <a:ea typeface="MS PGothic" charset="-128"/>
                        </a:defRPr>
                      </a:lvl2pPr>
                      <a:lvl3pPr marL="1143000" indent="-228600" eaLnBrk="0" hangingPunct="0">
                        <a:spcBef>
                          <a:spcPct val="20000"/>
                        </a:spcBef>
                        <a:defRPr sz="2000">
                          <a:solidFill>
                            <a:srgbClr val="09366D"/>
                          </a:solidFill>
                          <a:latin typeface="Arial" charset="0"/>
                          <a:ea typeface="MS PGothic" charset="-128"/>
                        </a:defRPr>
                      </a:lvl3pPr>
                      <a:lvl4pPr marL="1600200" indent="-228600" eaLnBrk="0" hangingPunct="0">
                        <a:spcBef>
                          <a:spcPct val="20000"/>
                        </a:spcBef>
                        <a:defRPr>
                          <a:solidFill>
                            <a:srgbClr val="09366D"/>
                          </a:solidFill>
                          <a:latin typeface="Arial" charset="0"/>
                          <a:ea typeface="MS PGothic" charset="-128"/>
                        </a:defRPr>
                      </a:lvl4pPr>
                      <a:lvl5pPr marL="2057400" indent="-228600" eaLnBrk="0" hangingPunct="0">
                        <a:spcBef>
                          <a:spcPct val="20000"/>
                        </a:spcBef>
                        <a:defRPr>
                          <a:solidFill>
                            <a:srgbClr val="09366D"/>
                          </a:solidFill>
                          <a:latin typeface="Arial" charset="0"/>
                          <a:ea typeface="MS PGothic" charset="-128"/>
                        </a:defRPr>
                      </a:lvl5pPr>
                      <a:lvl6pPr marL="2514600" indent="-228600" eaLnBrk="0" fontAlgn="base" hangingPunct="0">
                        <a:spcBef>
                          <a:spcPct val="20000"/>
                        </a:spcBef>
                        <a:spcAft>
                          <a:spcPct val="0"/>
                        </a:spcAft>
                        <a:defRPr>
                          <a:solidFill>
                            <a:srgbClr val="09366D"/>
                          </a:solidFill>
                          <a:latin typeface="Arial" charset="0"/>
                          <a:ea typeface="MS PGothic" charset="-128"/>
                        </a:defRPr>
                      </a:lvl6pPr>
                      <a:lvl7pPr marL="2971800" indent="-228600" eaLnBrk="0" fontAlgn="base" hangingPunct="0">
                        <a:spcBef>
                          <a:spcPct val="20000"/>
                        </a:spcBef>
                        <a:spcAft>
                          <a:spcPct val="0"/>
                        </a:spcAft>
                        <a:defRPr>
                          <a:solidFill>
                            <a:srgbClr val="09366D"/>
                          </a:solidFill>
                          <a:latin typeface="Arial" charset="0"/>
                          <a:ea typeface="MS PGothic" charset="-128"/>
                        </a:defRPr>
                      </a:lvl7pPr>
                      <a:lvl8pPr marL="3429000" indent="-228600" eaLnBrk="0" fontAlgn="base" hangingPunct="0">
                        <a:spcBef>
                          <a:spcPct val="20000"/>
                        </a:spcBef>
                        <a:spcAft>
                          <a:spcPct val="0"/>
                        </a:spcAft>
                        <a:defRPr>
                          <a:solidFill>
                            <a:srgbClr val="09366D"/>
                          </a:solidFill>
                          <a:latin typeface="Arial" charset="0"/>
                          <a:ea typeface="MS PGothic" charset="-128"/>
                        </a:defRPr>
                      </a:lvl8pPr>
                      <a:lvl9pPr marL="3886200" indent="-228600" eaLnBrk="0" fontAlgn="base" hangingPunct="0">
                        <a:spcBef>
                          <a:spcPct val="20000"/>
                        </a:spcBef>
                        <a:spcAft>
                          <a:spcPct val="0"/>
                        </a:spcAft>
                        <a:defRPr>
                          <a:solidFill>
                            <a:srgbClr val="09366D"/>
                          </a:solidFill>
                          <a:latin typeface="Arial" charset="0"/>
                          <a:ea typeface="MS PGothic"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fr-CA" altLang="en-US" sz="2600" b="0" i="0" u="none" strike="noStrike" cap="none" normalizeH="0" baseline="0">
                        <a:ln>
                          <a:noFill/>
                        </a:ln>
                        <a:solidFill>
                          <a:srgbClr val="000000"/>
                        </a:solidFill>
                        <a:effectLst/>
                        <a:latin typeface="Arial" charset="0"/>
                        <a:ea typeface="MS PGothic" charset="-128"/>
                      </a:endParaRPr>
                    </a:p>
                  </a:txBody>
                  <a:tcPr marT="45568" marB="45568"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bl>
          </a:graphicData>
        </a:graphic>
      </p:graphicFrame>
      <p:graphicFrame>
        <p:nvGraphicFramePr>
          <p:cNvPr id="66570" name="Object 39"/>
          <p:cNvGraphicFramePr>
            <a:graphicFrameLocks noChangeAspect="1"/>
          </p:cNvGraphicFramePr>
          <p:nvPr/>
        </p:nvGraphicFramePr>
        <p:xfrm>
          <a:off x="323850" y="1989138"/>
          <a:ext cx="4052888" cy="3881437"/>
        </p:xfrm>
        <a:graphic>
          <a:graphicData uri="http://schemas.openxmlformats.org/presentationml/2006/ole">
            <mc:AlternateContent xmlns:mc="http://schemas.openxmlformats.org/markup-compatibility/2006">
              <mc:Choice xmlns:v="urn:schemas-microsoft-com:vml" Requires="v">
                <p:oleObj spid="_x0000_s9234" name="Worksheet" r:id="rId4" imgW="3835400" imgH="3568700" progId="Excel.Sheet.8">
                  <p:embed/>
                </p:oleObj>
              </mc:Choice>
              <mc:Fallback>
                <p:oleObj name="Worksheet" r:id="rId4" imgW="3835400" imgH="3568700" progId="Excel.Sheet.8">
                  <p:embed/>
                  <p:pic>
                    <p:nvPicPr>
                      <p:cNvPr id="66570" name="Object 3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1989138"/>
                        <a:ext cx="4052888" cy="388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6571" name="Text Box 10"/>
          <p:cNvSpPr txBox="1">
            <a:spLocks noChangeArrowheads="1"/>
          </p:cNvSpPr>
          <p:nvPr/>
        </p:nvSpPr>
        <p:spPr bwMode="auto">
          <a:xfrm>
            <a:off x="323850" y="1279270"/>
            <a:ext cx="309873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rgbClr val="09366D"/>
                </a:solidFill>
                <a:latin typeface="Arial" charset="0"/>
                <a:ea typeface="MS PGothic" charset="-128"/>
              </a:defRPr>
            </a:lvl1pPr>
            <a:lvl2pPr marL="742950" indent="-285750">
              <a:spcBef>
                <a:spcPct val="20000"/>
              </a:spcBef>
              <a:buChar char="–"/>
              <a:defRPr sz="2800">
                <a:solidFill>
                  <a:srgbClr val="09366D"/>
                </a:solidFill>
                <a:latin typeface="Arial" charset="0"/>
                <a:ea typeface="MS PGothic" charset="-128"/>
              </a:defRPr>
            </a:lvl2pPr>
            <a:lvl3pPr marL="1143000" indent="-228600">
              <a:spcBef>
                <a:spcPct val="20000"/>
              </a:spcBef>
              <a:buChar char="•"/>
              <a:defRPr sz="2400">
                <a:solidFill>
                  <a:srgbClr val="09366D"/>
                </a:solidFill>
                <a:latin typeface="Arial" charset="0"/>
                <a:ea typeface="MS PGothic" charset="-128"/>
              </a:defRPr>
            </a:lvl3pPr>
            <a:lvl4pPr marL="1600200" indent="-228600">
              <a:spcBef>
                <a:spcPct val="20000"/>
              </a:spcBef>
              <a:buChar char="–"/>
              <a:defRPr sz="2000">
                <a:solidFill>
                  <a:srgbClr val="09366D"/>
                </a:solidFill>
                <a:latin typeface="Arial" charset="0"/>
                <a:ea typeface="MS PGothic" charset="-128"/>
              </a:defRPr>
            </a:lvl4pPr>
            <a:lvl5pPr marL="2057400" indent="-228600">
              <a:spcBef>
                <a:spcPct val="20000"/>
              </a:spcBef>
              <a:buChar char="»"/>
              <a:defRPr sz="2000">
                <a:solidFill>
                  <a:srgbClr val="09366D"/>
                </a:solidFill>
                <a:latin typeface="Arial" charset="0"/>
                <a:ea typeface="MS PGothic" charset="-128"/>
              </a:defRPr>
            </a:lvl5pPr>
            <a:lvl6pPr marL="2514600" indent="-228600" eaLnBrk="0" fontAlgn="base" hangingPunct="0">
              <a:spcBef>
                <a:spcPct val="20000"/>
              </a:spcBef>
              <a:spcAft>
                <a:spcPct val="0"/>
              </a:spcAft>
              <a:buChar char="»"/>
              <a:defRPr sz="2000">
                <a:solidFill>
                  <a:srgbClr val="09366D"/>
                </a:solidFill>
                <a:latin typeface="Arial" charset="0"/>
                <a:ea typeface="MS PGothic" charset="-128"/>
              </a:defRPr>
            </a:lvl6pPr>
            <a:lvl7pPr marL="2971800" indent="-228600" eaLnBrk="0" fontAlgn="base" hangingPunct="0">
              <a:spcBef>
                <a:spcPct val="20000"/>
              </a:spcBef>
              <a:spcAft>
                <a:spcPct val="0"/>
              </a:spcAft>
              <a:buChar char="»"/>
              <a:defRPr sz="2000">
                <a:solidFill>
                  <a:srgbClr val="09366D"/>
                </a:solidFill>
                <a:latin typeface="Arial" charset="0"/>
                <a:ea typeface="MS PGothic" charset="-128"/>
              </a:defRPr>
            </a:lvl7pPr>
            <a:lvl8pPr marL="3429000" indent="-228600" eaLnBrk="0" fontAlgn="base" hangingPunct="0">
              <a:spcBef>
                <a:spcPct val="20000"/>
              </a:spcBef>
              <a:spcAft>
                <a:spcPct val="0"/>
              </a:spcAft>
              <a:buChar char="»"/>
              <a:defRPr sz="2000">
                <a:solidFill>
                  <a:srgbClr val="09366D"/>
                </a:solidFill>
                <a:latin typeface="Arial" charset="0"/>
                <a:ea typeface="MS PGothic" charset="-128"/>
              </a:defRPr>
            </a:lvl8pPr>
            <a:lvl9pPr marL="3886200" indent="-228600" eaLnBrk="0" fontAlgn="base" hangingPunct="0">
              <a:spcBef>
                <a:spcPct val="20000"/>
              </a:spcBef>
              <a:spcAft>
                <a:spcPct val="0"/>
              </a:spcAft>
              <a:buChar char="»"/>
              <a:defRPr sz="2000">
                <a:solidFill>
                  <a:srgbClr val="09366D"/>
                </a:solidFill>
                <a:latin typeface="Arial" charset="0"/>
                <a:ea typeface="MS PGothic" charset="-128"/>
              </a:defRPr>
            </a:lvl9pPr>
          </a:lstStyle>
          <a:p>
            <a:pPr eaLnBrk="1" hangingPunct="1">
              <a:spcBef>
                <a:spcPct val="0"/>
              </a:spcBef>
              <a:buFontTx/>
              <a:buNone/>
            </a:pPr>
            <a:r>
              <a:rPr lang="en-CA" altLang="en-US" sz="2000" dirty="0">
                <a:solidFill>
                  <a:schemeClr val="tx1"/>
                </a:solidFill>
                <a:latin typeface="Calibri" charset="0"/>
              </a:rPr>
              <a:t>In regions where most food </a:t>
            </a:r>
            <a:br>
              <a:rPr lang="en-CA" altLang="en-US" sz="2000" dirty="0">
                <a:solidFill>
                  <a:schemeClr val="tx1"/>
                </a:solidFill>
                <a:latin typeface="Calibri" charset="0"/>
              </a:rPr>
            </a:br>
            <a:r>
              <a:rPr lang="en-CA" altLang="en-US" sz="2000" dirty="0">
                <a:solidFill>
                  <a:schemeClr val="tx1"/>
                </a:solidFill>
                <a:latin typeface="Calibri" charset="0"/>
              </a:rPr>
              <a:t>is processed or eaten in </a:t>
            </a:r>
            <a:br>
              <a:rPr lang="en-CA" altLang="en-US" sz="2000" dirty="0">
                <a:solidFill>
                  <a:schemeClr val="tx1"/>
                </a:solidFill>
                <a:latin typeface="Calibri" charset="0"/>
              </a:rPr>
            </a:br>
            <a:r>
              <a:rPr lang="en-CA" altLang="en-US" sz="2000" dirty="0">
                <a:solidFill>
                  <a:schemeClr val="tx1"/>
                </a:solidFill>
                <a:latin typeface="Calibri" charset="0"/>
              </a:rPr>
              <a:t>restaurants</a:t>
            </a:r>
          </a:p>
        </p:txBody>
      </p:sp>
    </p:spTree>
    <p:extLst>
      <p:ext uri="{BB962C8B-B14F-4D97-AF65-F5344CB8AC3E}">
        <p14:creationId xmlns:p14="http://schemas.microsoft.com/office/powerpoint/2010/main" val="2578512280"/>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413538" y="102860"/>
            <a:ext cx="8316924" cy="708425"/>
          </a:xfrm>
          <a:prstGeom prst="rect">
            <a:avLst/>
          </a:prstGeom>
          <a:ln/>
          <a:extLst/>
        </p:spPr>
        <p:style>
          <a:lnRef idx="0">
            <a:schemeClr val="accent2"/>
          </a:lnRef>
          <a:fillRef idx="3">
            <a:schemeClr val="accent2"/>
          </a:fillRef>
          <a:effectRef idx="3">
            <a:schemeClr val="accent2"/>
          </a:effectRef>
          <a:fontRef idx="minor">
            <a:schemeClr val="lt1"/>
          </a:fontRef>
        </p:style>
        <p:txBody>
          <a:bodyPr anchor="ct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GB" altLang="en-US" b="1" dirty="0">
                <a:solidFill>
                  <a:schemeClr val="bg1"/>
                </a:solidFill>
                <a:latin typeface="Calibri" panose="020F0502020204030204" pitchFamily="34" charset="0"/>
              </a:rPr>
              <a:t>A reduction in dietary salt intake reduces blood pressure</a:t>
            </a:r>
            <a:endParaRPr lang="en-US" altLang="en-US" b="1" dirty="0">
              <a:solidFill>
                <a:schemeClr val="bg1"/>
              </a:solidFill>
              <a:latin typeface="Calibri" panose="020F0502020204030204" pitchFamily="34" charset="0"/>
            </a:endParaRPr>
          </a:p>
        </p:txBody>
      </p:sp>
      <p:sp>
        <p:nvSpPr>
          <p:cNvPr id="7" name="TextBox 4"/>
          <p:cNvSpPr txBox="1">
            <a:spLocks noChangeArrowheads="1"/>
          </p:cNvSpPr>
          <p:nvPr/>
        </p:nvSpPr>
        <p:spPr bwMode="auto">
          <a:xfrm>
            <a:off x="1115616" y="6167785"/>
            <a:ext cx="24806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GB" altLang="en-US" sz="1200" i="1" dirty="0">
                <a:latin typeface="Calibri" panose="020F0502020204030204" pitchFamily="34" charset="0"/>
              </a:rPr>
              <a:t>Cappuccio FP . NDT 2016; 31: 1392-6</a:t>
            </a:r>
          </a:p>
        </p:txBody>
      </p:sp>
      <p:grpSp>
        <p:nvGrpSpPr>
          <p:cNvPr id="3" name="Group 2">
            <a:extLst>
              <a:ext uri="{FF2B5EF4-FFF2-40B4-BE49-F238E27FC236}">
                <a16:creationId xmlns:a16="http://schemas.microsoft.com/office/drawing/2014/main" xmlns="" id="{0CFFF454-F357-2B4A-8EB9-7887744FF2B5}"/>
              </a:ext>
            </a:extLst>
          </p:cNvPr>
          <p:cNvGrpSpPr/>
          <p:nvPr/>
        </p:nvGrpSpPr>
        <p:grpSpPr>
          <a:xfrm>
            <a:off x="977016" y="1034764"/>
            <a:ext cx="7189968" cy="4756441"/>
            <a:chOff x="977016" y="1034764"/>
            <a:chExt cx="7189968" cy="4756441"/>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7016" y="1034764"/>
              <a:ext cx="7189968" cy="4756441"/>
            </a:xfrm>
            <a:prstGeom prst="rect">
              <a:avLst/>
            </a:prstGeom>
          </p:spPr>
        </p:pic>
        <p:sp>
          <p:nvSpPr>
            <p:cNvPr id="2" name="Rounded Rectangle 1">
              <a:extLst>
                <a:ext uri="{FF2B5EF4-FFF2-40B4-BE49-F238E27FC236}">
                  <a16:creationId xmlns:a16="http://schemas.microsoft.com/office/drawing/2014/main" xmlns="" id="{C0CED49E-B593-A841-9296-A5BA8E372530}"/>
                </a:ext>
              </a:extLst>
            </p:cNvPr>
            <p:cNvSpPr/>
            <p:nvPr/>
          </p:nvSpPr>
          <p:spPr>
            <a:xfrm>
              <a:off x="4788024" y="2420888"/>
              <a:ext cx="936104" cy="216024"/>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0" name="Rounded Rectangle 9">
              <a:extLst>
                <a:ext uri="{FF2B5EF4-FFF2-40B4-BE49-F238E27FC236}">
                  <a16:creationId xmlns:a16="http://schemas.microsoft.com/office/drawing/2014/main" xmlns="" id="{7FD05EA4-01FE-7B49-813C-85F9F8F2ADAF}"/>
                </a:ext>
              </a:extLst>
            </p:cNvPr>
            <p:cNvSpPr/>
            <p:nvPr/>
          </p:nvSpPr>
          <p:spPr>
            <a:xfrm>
              <a:off x="4716016" y="4077072"/>
              <a:ext cx="936104" cy="216024"/>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 name="Rounded Rectangle 10">
              <a:extLst>
                <a:ext uri="{FF2B5EF4-FFF2-40B4-BE49-F238E27FC236}">
                  <a16:creationId xmlns:a16="http://schemas.microsoft.com/office/drawing/2014/main" xmlns="" id="{2134F3A6-1153-7847-B9DF-D3F2FCA0967D}"/>
                </a:ext>
              </a:extLst>
            </p:cNvPr>
            <p:cNvSpPr/>
            <p:nvPr/>
          </p:nvSpPr>
          <p:spPr>
            <a:xfrm>
              <a:off x="4716016" y="4959821"/>
              <a:ext cx="936104" cy="197371"/>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8" name="TextBox 7"/>
          <p:cNvSpPr txBox="1"/>
          <p:nvPr/>
        </p:nvSpPr>
        <p:spPr>
          <a:xfrm rot="20138796">
            <a:off x="1489446" y="2912376"/>
            <a:ext cx="6165104" cy="133882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nchor="ctr">
            <a:spAutoFit/>
          </a:bodyPr>
          <a:lstStyle/>
          <a:p>
            <a:pPr algn="ctr"/>
            <a:r>
              <a:rPr lang="en-US" sz="2700" b="1" dirty="0">
                <a:solidFill>
                  <a:schemeClr val="tx1"/>
                </a:solidFill>
              </a:rPr>
              <a:t>Consistency – agreement </a:t>
            </a:r>
          </a:p>
          <a:p>
            <a:pPr algn="ctr"/>
            <a:r>
              <a:rPr lang="en-US" sz="2700" b="1" dirty="0">
                <a:solidFill>
                  <a:schemeClr val="tx1"/>
                </a:solidFill>
              </a:rPr>
              <a:t>across several meta-analyses </a:t>
            </a:r>
          </a:p>
          <a:p>
            <a:pPr algn="ctr"/>
            <a:r>
              <a:rPr lang="en-US" sz="2700" b="1" dirty="0">
                <a:solidFill>
                  <a:schemeClr val="tx1"/>
                </a:solidFill>
              </a:rPr>
              <a:t>of RCTs</a:t>
            </a:r>
          </a:p>
        </p:txBody>
      </p:sp>
    </p:spTree>
    <p:extLst>
      <p:ext uri="{BB962C8B-B14F-4D97-AF65-F5344CB8AC3E}">
        <p14:creationId xmlns:p14="http://schemas.microsoft.com/office/powerpoint/2010/main" val="1871586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extBox 5"/>
          <p:cNvSpPr txBox="1">
            <a:spLocks noChangeArrowheads="1"/>
          </p:cNvSpPr>
          <p:nvPr/>
        </p:nvSpPr>
        <p:spPr bwMode="auto">
          <a:xfrm>
            <a:off x="1187624" y="6093296"/>
            <a:ext cx="343998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altLang="en-US" sz="1200" i="1" dirty="0" err="1">
                <a:latin typeface="Calibri" panose="020F0502020204030204" pitchFamily="34" charset="0"/>
              </a:rPr>
              <a:t>Mozaffarian</a:t>
            </a:r>
            <a:r>
              <a:rPr lang="en-US" altLang="en-US" sz="1200" i="1" dirty="0">
                <a:latin typeface="Calibri" panose="020F0502020204030204" pitchFamily="34" charset="0"/>
              </a:rPr>
              <a:t> D et al. N </a:t>
            </a:r>
            <a:r>
              <a:rPr lang="en-US" altLang="en-US" sz="1200" i="1" dirty="0" err="1">
                <a:latin typeface="Calibri" panose="020F0502020204030204" pitchFamily="34" charset="0"/>
              </a:rPr>
              <a:t>Engl</a:t>
            </a:r>
            <a:r>
              <a:rPr lang="en-US" altLang="en-US" sz="1200" i="1" dirty="0">
                <a:latin typeface="Calibri" panose="020F0502020204030204" pitchFamily="34" charset="0"/>
              </a:rPr>
              <a:t> J Med 2014: 371: 624-34</a:t>
            </a:r>
          </a:p>
        </p:txBody>
      </p:sp>
      <p:grpSp>
        <p:nvGrpSpPr>
          <p:cNvPr id="3" name="Group 2"/>
          <p:cNvGrpSpPr/>
          <p:nvPr/>
        </p:nvGrpSpPr>
        <p:grpSpPr>
          <a:xfrm>
            <a:off x="261329" y="2198712"/>
            <a:ext cx="8656638" cy="2867025"/>
            <a:chOff x="261329" y="2198712"/>
            <a:chExt cx="8656638" cy="2867025"/>
          </a:xfrm>
        </p:grpSpPr>
        <p:pic>
          <p:nvPicPr>
            <p:cNvPr id="22532" name="Picture 4"/>
            <p:cNvPicPr>
              <a:picLocks noChangeAspect="1" noChangeArrowheads="1"/>
            </p:cNvPicPr>
            <p:nvPr/>
          </p:nvPicPr>
          <p:blipFill>
            <a:blip r:embed="rId2">
              <a:extLst>
                <a:ext uri="{28A0092B-C50C-407E-A947-70E740481C1C}">
                  <a14:useLocalDpi xmlns:a14="http://schemas.microsoft.com/office/drawing/2010/main" val="0"/>
                </a:ext>
              </a:extLst>
            </a:blip>
            <a:srcRect l="1859" t="966" b="54549"/>
            <a:stretch>
              <a:fillRect/>
            </a:stretch>
          </p:blipFill>
          <p:spPr bwMode="auto">
            <a:xfrm>
              <a:off x="261329" y="2200300"/>
              <a:ext cx="4389437" cy="2865437"/>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l="1849" t="47510" b="5447"/>
            <a:stretch>
              <a:fillRect/>
            </a:stretch>
          </p:blipFill>
          <p:spPr bwMode="auto">
            <a:xfrm>
              <a:off x="4765066" y="2198712"/>
              <a:ext cx="4152901" cy="2867025"/>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TextBox 1"/>
          <p:cNvSpPr txBox="1"/>
          <p:nvPr/>
        </p:nvSpPr>
        <p:spPr>
          <a:xfrm>
            <a:off x="261329" y="314608"/>
            <a:ext cx="8656638"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3600" b="1" dirty="0">
                <a:solidFill>
                  <a:schemeClr val="bg1"/>
                </a:solidFill>
              </a:rPr>
              <a:t>The greater the reduction in salt intake, the greater the reduction in blood pressure </a:t>
            </a:r>
          </a:p>
        </p:txBody>
      </p:sp>
    </p:spTree>
    <p:extLst>
      <p:ext uri="{BB962C8B-B14F-4D97-AF65-F5344CB8AC3E}">
        <p14:creationId xmlns:p14="http://schemas.microsoft.com/office/powerpoint/2010/main" val="2452407861"/>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130969" y="44624"/>
            <a:ext cx="8870157" cy="979314"/>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GB" sz="3200" b="1" dirty="0">
                <a:solidFill>
                  <a:schemeClr val="bg1"/>
                </a:solidFill>
                <a:ea typeface="+mj-ea"/>
              </a:rPr>
              <a:t>Stroke and Ischemic Heart Disease (CHD) </a:t>
            </a:r>
            <a:br>
              <a:rPr lang="en-GB" sz="3200" b="1" dirty="0">
                <a:solidFill>
                  <a:schemeClr val="bg1"/>
                </a:solidFill>
                <a:ea typeface="+mj-ea"/>
              </a:rPr>
            </a:br>
            <a:r>
              <a:rPr lang="en-GB" sz="3200" b="1" dirty="0">
                <a:solidFill>
                  <a:schemeClr val="bg1"/>
                </a:solidFill>
                <a:ea typeface="+mj-ea"/>
              </a:rPr>
              <a:t>as a function of Systolic BP</a:t>
            </a:r>
            <a:endParaRPr lang="en-US" sz="3200" b="1" dirty="0">
              <a:solidFill>
                <a:schemeClr val="bg1"/>
              </a:solidFill>
              <a:ea typeface="+mj-ea"/>
            </a:endParaRPr>
          </a:p>
        </p:txBody>
      </p:sp>
      <p:grpSp>
        <p:nvGrpSpPr>
          <p:cNvPr id="7172" name="Group 3"/>
          <p:cNvGrpSpPr>
            <a:grpSpLocks/>
          </p:cNvGrpSpPr>
          <p:nvPr/>
        </p:nvGrpSpPr>
        <p:grpSpPr bwMode="auto">
          <a:xfrm>
            <a:off x="131763" y="1144587"/>
            <a:ext cx="8963025" cy="4660900"/>
            <a:chOff x="83" y="1038"/>
            <a:chExt cx="5646" cy="2936"/>
          </a:xfrm>
        </p:grpSpPr>
        <p:graphicFrame>
          <p:nvGraphicFramePr>
            <p:cNvPr id="7178" name="Object 4"/>
            <p:cNvGraphicFramePr>
              <a:graphicFrameLocks noChangeAspect="1"/>
            </p:cNvGraphicFramePr>
            <p:nvPr/>
          </p:nvGraphicFramePr>
          <p:xfrm>
            <a:off x="567" y="1525"/>
            <a:ext cx="1685" cy="2023"/>
          </p:xfrm>
          <a:graphic>
            <a:graphicData uri="http://schemas.openxmlformats.org/presentationml/2006/ole">
              <mc:AlternateContent xmlns:mc="http://schemas.openxmlformats.org/markup-compatibility/2006">
                <mc:Choice xmlns:v="urn:schemas-microsoft-com:vml" Requires="v">
                  <p:oleObj spid="_x0000_s6516" name="CorelDRAW" r:id="rId4" imgW="2659405" imgH="3810024" progId="CorelDRAW.Graphic.11">
                    <p:embed/>
                  </p:oleObj>
                </mc:Choice>
                <mc:Fallback>
                  <p:oleObj name="CorelDRAW" r:id="rId4" imgW="2659405" imgH="3810024" progId="CorelDRAW.Graphic.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 y="1525"/>
                          <a:ext cx="1685" cy="2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7179" name="Text Box 5"/>
            <p:cNvSpPr txBox="1">
              <a:spLocks noChangeArrowheads="1"/>
            </p:cNvSpPr>
            <p:nvPr/>
          </p:nvSpPr>
          <p:spPr bwMode="auto">
            <a:xfrm rot="-5400000">
              <a:off x="-162" y="2334"/>
              <a:ext cx="70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a:r>
                <a:rPr lang="en-US" altLang="en-US" sz="1600" b="1">
                  <a:solidFill>
                    <a:prstClr val="black"/>
                  </a:solidFill>
                </a:rPr>
                <a:t>Mortality*</a:t>
              </a:r>
            </a:p>
          </p:txBody>
        </p:sp>
        <p:sp>
          <p:nvSpPr>
            <p:cNvPr id="7180" name="Text Box 6"/>
            <p:cNvSpPr txBox="1">
              <a:spLocks noChangeArrowheads="1"/>
            </p:cNvSpPr>
            <p:nvPr/>
          </p:nvSpPr>
          <p:spPr bwMode="auto">
            <a:xfrm>
              <a:off x="768" y="3777"/>
              <a:ext cx="1282"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a:lnSpc>
                  <a:spcPct val="90000"/>
                </a:lnSpc>
              </a:pPr>
              <a:r>
                <a:rPr lang="en-US" altLang="en-US" sz="1600" b="1">
                  <a:solidFill>
                    <a:prstClr val="black"/>
                  </a:solidFill>
                </a:rPr>
                <a:t>Usual SBP (mmHg)</a:t>
              </a:r>
            </a:p>
          </p:txBody>
        </p:sp>
        <p:sp>
          <p:nvSpPr>
            <p:cNvPr id="7181" name="Text Box 7"/>
            <p:cNvSpPr txBox="1">
              <a:spLocks noChangeArrowheads="1"/>
            </p:cNvSpPr>
            <p:nvPr/>
          </p:nvSpPr>
          <p:spPr bwMode="auto">
            <a:xfrm>
              <a:off x="2222" y="2296"/>
              <a:ext cx="85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nSpc>
                  <a:spcPct val="80000"/>
                </a:lnSpc>
              </a:pPr>
              <a:r>
                <a:rPr lang="en-US" altLang="en-US" sz="1400">
                  <a:solidFill>
                    <a:prstClr val="black"/>
                  </a:solidFill>
                </a:rPr>
                <a:t>50–59 y</a:t>
              </a:r>
            </a:p>
          </p:txBody>
        </p:sp>
        <p:sp>
          <p:nvSpPr>
            <p:cNvPr id="7182" name="Text Box 8"/>
            <p:cNvSpPr txBox="1">
              <a:spLocks noChangeArrowheads="1"/>
            </p:cNvSpPr>
            <p:nvPr/>
          </p:nvSpPr>
          <p:spPr bwMode="auto">
            <a:xfrm>
              <a:off x="2222" y="1979"/>
              <a:ext cx="918"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nSpc>
                  <a:spcPct val="80000"/>
                </a:lnSpc>
              </a:pPr>
              <a:r>
                <a:rPr lang="en-US" altLang="en-US" sz="1400">
                  <a:solidFill>
                    <a:prstClr val="black"/>
                  </a:solidFill>
                </a:rPr>
                <a:t>60–69 y</a:t>
              </a:r>
            </a:p>
          </p:txBody>
        </p:sp>
        <p:sp>
          <p:nvSpPr>
            <p:cNvPr id="7183" name="Text Box 9"/>
            <p:cNvSpPr txBox="1">
              <a:spLocks noChangeArrowheads="1"/>
            </p:cNvSpPr>
            <p:nvPr/>
          </p:nvSpPr>
          <p:spPr bwMode="auto">
            <a:xfrm>
              <a:off x="2222" y="1723"/>
              <a:ext cx="85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nSpc>
                  <a:spcPct val="80000"/>
                </a:lnSpc>
              </a:pPr>
              <a:r>
                <a:rPr lang="en-US" altLang="en-US" sz="1400">
                  <a:solidFill>
                    <a:prstClr val="black"/>
                  </a:solidFill>
                </a:rPr>
                <a:t>70–79 y</a:t>
              </a:r>
            </a:p>
          </p:txBody>
        </p:sp>
        <p:sp>
          <p:nvSpPr>
            <p:cNvPr id="7184" name="Text Box 10"/>
            <p:cNvSpPr txBox="1">
              <a:spLocks noChangeArrowheads="1"/>
            </p:cNvSpPr>
            <p:nvPr/>
          </p:nvSpPr>
          <p:spPr bwMode="auto">
            <a:xfrm>
              <a:off x="2222" y="1480"/>
              <a:ext cx="88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nSpc>
                  <a:spcPct val="80000"/>
                </a:lnSpc>
              </a:pPr>
              <a:r>
                <a:rPr lang="en-US" altLang="en-US" sz="1400">
                  <a:solidFill>
                    <a:prstClr val="black"/>
                  </a:solidFill>
                </a:rPr>
                <a:t>80–89 y</a:t>
              </a:r>
            </a:p>
          </p:txBody>
        </p:sp>
        <p:sp>
          <p:nvSpPr>
            <p:cNvPr id="59403" name="Text Box 11"/>
            <p:cNvSpPr txBox="1">
              <a:spLocks noChangeArrowheads="1"/>
            </p:cNvSpPr>
            <p:nvPr/>
          </p:nvSpPr>
          <p:spPr bwMode="auto">
            <a:xfrm>
              <a:off x="924" y="1038"/>
              <a:ext cx="714" cy="288"/>
            </a:xfrm>
            <a:prstGeom prst="rect">
              <a:avLst/>
            </a:prstGeom>
            <a:noFill/>
            <a:ln w="19050">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b="1">
                  <a:solidFill>
                    <a:srgbClr val="FF3300"/>
                  </a:solidFill>
                  <a:effectLst>
                    <a:outerShdw blurRad="38100" dist="38100" dir="2700000" algn="tl">
                      <a:srgbClr val="C0C0C0"/>
                    </a:outerShdw>
                  </a:effectLst>
                  <a:cs typeface="Arial" pitchFamily="34" charset="0"/>
                </a:rPr>
                <a:t>Stroke</a:t>
              </a:r>
            </a:p>
          </p:txBody>
        </p:sp>
        <p:sp>
          <p:nvSpPr>
            <p:cNvPr id="7186" name="Text Box 12"/>
            <p:cNvSpPr txBox="1">
              <a:spLocks noChangeArrowheads="1"/>
            </p:cNvSpPr>
            <p:nvPr/>
          </p:nvSpPr>
          <p:spPr bwMode="auto">
            <a:xfrm>
              <a:off x="2222" y="1083"/>
              <a:ext cx="77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r>
                <a:rPr lang="en-US" altLang="en-US" sz="1400" b="1" u="sng">
                  <a:solidFill>
                    <a:prstClr val="black"/>
                  </a:solidFill>
                </a:rPr>
                <a:t>Age at risk</a:t>
              </a:r>
            </a:p>
          </p:txBody>
        </p:sp>
        <p:sp>
          <p:nvSpPr>
            <p:cNvPr id="7187" name="Text Box 13"/>
            <p:cNvSpPr txBox="1">
              <a:spLocks noChangeArrowheads="1"/>
            </p:cNvSpPr>
            <p:nvPr/>
          </p:nvSpPr>
          <p:spPr bwMode="auto">
            <a:xfrm>
              <a:off x="204" y="1365"/>
              <a:ext cx="30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256</a:t>
              </a:r>
            </a:p>
          </p:txBody>
        </p:sp>
        <p:sp>
          <p:nvSpPr>
            <p:cNvPr id="7188" name="Text Box 14"/>
            <p:cNvSpPr txBox="1">
              <a:spLocks noChangeArrowheads="1"/>
            </p:cNvSpPr>
            <p:nvPr/>
          </p:nvSpPr>
          <p:spPr bwMode="auto">
            <a:xfrm>
              <a:off x="204" y="1620"/>
              <a:ext cx="30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128</a:t>
              </a:r>
            </a:p>
          </p:txBody>
        </p:sp>
        <p:sp>
          <p:nvSpPr>
            <p:cNvPr id="7189" name="Text Box 15"/>
            <p:cNvSpPr txBox="1">
              <a:spLocks noChangeArrowheads="1"/>
            </p:cNvSpPr>
            <p:nvPr/>
          </p:nvSpPr>
          <p:spPr bwMode="auto">
            <a:xfrm>
              <a:off x="266" y="1879"/>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64</a:t>
              </a:r>
            </a:p>
          </p:txBody>
        </p:sp>
        <p:sp>
          <p:nvSpPr>
            <p:cNvPr id="7190" name="Text Box 16"/>
            <p:cNvSpPr txBox="1">
              <a:spLocks noChangeArrowheads="1"/>
            </p:cNvSpPr>
            <p:nvPr/>
          </p:nvSpPr>
          <p:spPr bwMode="auto">
            <a:xfrm>
              <a:off x="266" y="2092"/>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32</a:t>
              </a:r>
            </a:p>
          </p:txBody>
        </p:sp>
        <p:sp>
          <p:nvSpPr>
            <p:cNvPr id="7191" name="Text Box 17"/>
            <p:cNvSpPr txBox="1">
              <a:spLocks noChangeArrowheads="1"/>
            </p:cNvSpPr>
            <p:nvPr/>
          </p:nvSpPr>
          <p:spPr bwMode="auto">
            <a:xfrm>
              <a:off x="249" y="2341"/>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16</a:t>
              </a:r>
            </a:p>
          </p:txBody>
        </p:sp>
        <p:sp>
          <p:nvSpPr>
            <p:cNvPr id="7192" name="Text Box 18"/>
            <p:cNvSpPr txBox="1">
              <a:spLocks noChangeArrowheads="1"/>
            </p:cNvSpPr>
            <p:nvPr/>
          </p:nvSpPr>
          <p:spPr bwMode="auto">
            <a:xfrm>
              <a:off x="328" y="2613"/>
              <a:ext cx="17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8</a:t>
              </a:r>
            </a:p>
          </p:txBody>
        </p:sp>
        <p:sp>
          <p:nvSpPr>
            <p:cNvPr id="7193" name="Text Box 19"/>
            <p:cNvSpPr txBox="1">
              <a:spLocks noChangeArrowheads="1"/>
            </p:cNvSpPr>
            <p:nvPr/>
          </p:nvSpPr>
          <p:spPr bwMode="auto">
            <a:xfrm>
              <a:off x="328" y="2840"/>
              <a:ext cx="17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4</a:t>
              </a:r>
            </a:p>
          </p:txBody>
        </p:sp>
        <p:sp>
          <p:nvSpPr>
            <p:cNvPr id="7194" name="Text Box 20"/>
            <p:cNvSpPr txBox="1">
              <a:spLocks noChangeArrowheads="1"/>
            </p:cNvSpPr>
            <p:nvPr/>
          </p:nvSpPr>
          <p:spPr bwMode="auto">
            <a:xfrm>
              <a:off x="328" y="3090"/>
              <a:ext cx="17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2</a:t>
              </a:r>
            </a:p>
          </p:txBody>
        </p:sp>
        <p:sp>
          <p:nvSpPr>
            <p:cNvPr id="7195" name="Text Box 21"/>
            <p:cNvSpPr txBox="1">
              <a:spLocks noChangeArrowheads="1"/>
            </p:cNvSpPr>
            <p:nvPr/>
          </p:nvSpPr>
          <p:spPr bwMode="auto">
            <a:xfrm>
              <a:off x="328" y="3317"/>
              <a:ext cx="17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1</a:t>
              </a:r>
            </a:p>
          </p:txBody>
        </p:sp>
        <p:sp>
          <p:nvSpPr>
            <p:cNvPr id="7196" name="Text Box 22"/>
            <p:cNvSpPr txBox="1">
              <a:spLocks noChangeArrowheads="1"/>
            </p:cNvSpPr>
            <p:nvPr/>
          </p:nvSpPr>
          <p:spPr bwMode="auto">
            <a:xfrm>
              <a:off x="431" y="3543"/>
              <a:ext cx="187"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600" b="1">
                  <a:solidFill>
                    <a:prstClr val="black"/>
                  </a:solidFill>
                </a:rPr>
                <a:t>0</a:t>
              </a:r>
            </a:p>
          </p:txBody>
        </p:sp>
        <p:sp>
          <p:nvSpPr>
            <p:cNvPr id="7197" name="Text Box 23"/>
            <p:cNvSpPr txBox="1">
              <a:spLocks noChangeArrowheads="1"/>
            </p:cNvSpPr>
            <p:nvPr/>
          </p:nvSpPr>
          <p:spPr bwMode="auto">
            <a:xfrm>
              <a:off x="657" y="3543"/>
              <a:ext cx="171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tabLst>
                  <a:tab pos="193675" algn="ctr"/>
                  <a:tab pos="876300" algn="ctr"/>
                  <a:tab pos="1543050" algn="ctr"/>
                  <a:tab pos="2190750" algn="ctr"/>
                </a:tabLst>
                <a:defRPr>
                  <a:solidFill>
                    <a:schemeClr val="tx1"/>
                  </a:solidFill>
                  <a:latin typeface="Arial" charset="0"/>
                  <a:ea typeface="ＭＳ Ｐゴシック" charset="-128"/>
                </a:defRPr>
              </a:lvl1pPr>
              <a:lvl2pPr marL="742950" indent="-285750" eaLnBrk="0" hangingPunct="0">
                <a:tabLst>
                  <a:tab pos="193675" algn="ctr"/>
                  <a:tab pos="876300" algn="ctr"/>
                  <a:tab pos="1543050" algn="ctr"/>
                  <a:tab pos="2190750" algn="ctr"/>
                </a:tabLst>
                <a:defRPr>
                  <a:solidFill>
                    <a:schemeClr val="tx1"/>
                  </a:solidFill>
                  <a:latin typeface="Arial" charset="0"/>
                  <a:ea typeface="ＭＳ Ｐゴシック" charset="-128"/>
                </a:defRPr>
              </a:lvl2pPr>
              <a:lvl3pPr marL="1143000" indent="-228600" eaLnBrk="0" hangingPunct="0">
                <a:tabLst>
                  <a:tab pos="193675" algn="ctr"/>
                  <a:tab pos="876300" algn="ctr"/>
                  <a:tab pos="1543050" algn="ctr"/>
                  <a:tab pos="2190750" algn="ctr"/>
                </a:tabLst>
                <a:defRPr>
                  <a:solidFill>
                    <a:schemeClr val="tx1"/>
                  </a:solidFill>
                  <a:latin typeface="Arial" charset="0"/>
                  <a:ea typeface="ＭＳ Ｐゴシック" charset="-128"/>
                </a:defRPr>
              </a:lvl3pPr>
              <a:lvl4pPr marL="1600200" indent="-228600" eaLnBrk="0" hangingPunct="0">
                <a:tabLst>
                  <a:tab pos="193675" algn="ctr"/>
                  <a:tab pos="876300" algn="ctr"/>
                  <a:tab pos="1543050" algn="ctr"/>
                  <a:tab pos="2190750" algn="ctr"/>
                </a:tabLst>
                <a:defRPr>
                  <a:solidFill>
                    <a:schemeClr val="tx1"/>
                  </a:solidFill>
                  <a:latin typeface="Arial" charset="0"/>
                  <a:ea typeface="ＭＳ Ｐゴシック" charset="-128"/>
                </a:defRPr>
              </a:lvl4pPr>
              <a:lvl5pPr marL="2057400" indent="-228600" eaLnBrk="0" hangingPunct="0">
                <a:tabLst>
                  <a:tab pos="193675" algn="ctr"/>
                  <a:tab pos="876300" algn="ctr"/>
                  <a:tab pos="1543050" algn="ctr"/>
                  <a:tab pos="2190750" algn="ctr"/>
                </a:tabLst>
                <a:defRPr>
                  <a:solidFill>
                    <a:schemeClr val="tx1"/>
                  </a:solidFill>
                  <a:latin typeface="Arial" charset="0"/>
                  <a:ea typeface="ＭＳ Ｐゴシック" charset="-128"/>
                </a:defRPr>
              </a:lvl5pPr>
              <a:lvl6pPr marL="2514600" indent="-228600" eaLnBrk="0" fontAlgn="base" hangingPunct="0">
                <a:spcBef>
                  <a:spcPct val="0"/>
                </a:spcBef>
                <a:spcAft>
                  <a:spcPct val="0"/>
                </a:spcAft>
                <a:tabLst>
                  <a:tab pos="193675" algn="ctr"/>
                  <a:tab pos="876300" algn="ctr"/>
                  <a:tab pos="1543050" algn="ctr"/>
                  <a:tab pos="2190750" algn="ctr"/>
                </a:tabLst>
                <a:defRPr>
                  <a:solidFill>
                    <a:schemeClr val="tx1"/>
                  </a:solidFill>
                  <a:latin typeface="Arial" charset="0"/>
                  <a:ea typeface="ＭＳ Ｐゴシック" charset="-128"/>
                </a:defRPr>
              </a:lvl6pPr>
              <a:lvl7pPr marL="2971800" indent="-228600" eaLnBrk="0" fontAlgn="base" hangingPunct="0">
                <a:spcBef>
                  <a:spcPct val="0"/>
                </a:spcBef>
                <a:spcAft>
                  <a:spcPct val="0"/>
                </a:spcAft>
                <a:tabLst>
                  <a:tab pos="193675" algn="ctr"/>
                  <a:tab pos="876300" algn="ctr"/>
                  <a:tab pos="1543050" algn="ctr"/>
                  <a:tab pos="2190750" algn="ctr"/>
                </a:tabLst>
                <a:defRPr>
                  <a:solidFill>
                    <a:schemeClr val="tx1"/>
                  </a:solidFill>
                  <a:latin typeface="Arial" charset="0"/>
                  <a:ea typeface="ＭＳ Ｐゴシック" charset="-128"/>
                </a:defRPr>
              </a:lvl7pPr>
              <a:lvl8pPr marL="3429000" indent="-228600" eaLnBrk="0" fontAlgn="base" hangingPunct="0">
                <a:spcBef>
                  <a:spcPct val="0"/>
                </a:spcBef>
                <a:spcAft>
                  <a:spcPct val="0"/>
                </a:spcAft>
                <a:tabLst>
                  <a:tab pos="193675" algn="ctr"/>
                  <a:tab pos="876300" algn="ctr"/>
                  <a:tab pos="1543050" algn="ctr"/>
                  <a:tab pos="2190750" algn="ctr"/>
                </a:tabLst>
                <a:defRPr>
                  <a:solidFill>
                    <a:schemeClr val="tx1"/>
                  </a:solidFill>
                  <a:latin typeface="Arial" charset="0"/>
                  <a:ea typeface="ＭＳ Ｐゴシック" charset="-128"/>
                </a:defRPr>
              </a:lvl8pPr>
              <a:lvl9pPr marL="3886200" indent="-228600" eaLnBrk="0" fontAlgn="base" hangingPunct="0">
                <a:spcBef>
                  <a:spcPct val="0"/>
                </a:spcBef>
                <a:spcAft>
                  <a:spcPct val="0"/>
                </a:spcAft>
                <a:tabLst>
                  <a:tab pos="193675" algn="ctr"/>
                  <a:tab pos="876300" algn="ctr"/>
                  <a:tab pos="1543050" algn="ctr"/>
                  <a:tab pos="2190750" algn="ctr"/>
                </a:tabLst>
                <a:defRPr>
                  <a:solidFill>
                    <a:schemeClr val="tx1"/>
                  </a:solidFill>
                  <a:latin typeface="Arial" charset="0"/>
                  <a:ea typeface="ＭＳ Ｐゴシック" charset="-128"/>
                </a:defRPr>
              </a:lvl9pPr>
            </a:lstStyle>
            <a:p>
              <a:r>
                <a:rPr lang="en-US" altLang="en-US" sz="1400" b="1">
                  <a:solidFill>
                    <a:prstClr val="black"/>
                  </a:solidFill>
                </a:rPr>
                <a:t>	</a:t>
              </a:r>
              <a:r>
                <a:rPr lang="en-US" altLang="en-US" sz="1600" b="1">
                  <a:solidFill>
                    <a:prstClr val="black"/>
                  </a:solidFill>
                </a:rPr>
                <a:t>120	140	160	180</a:t>
              </a:r>
            </a:p>
          </p:txBody>
        </p:sp>
        <p:sp>
          <p:nvSpPr>
            <p:cNvPr id="59416" name="Text Box 24"/>
            <p:cNvSpPr txBox="1">
              <a:spLocks noChangeArrowheads="1"/>
            </p:cNvSpPr>
            <p:nvPr/>
          </p:nvSpPr>
          <p:spPr bwMode="auto">
            <a:xfrm>
              <a:off x="3871" y="1045"/>
              <a:ext cx="533" cy="288"/>
            </a:xfrm>
            <a:prstGeom prst="rect">
              <a:avLst/>
            </a:prstGeom>
            <a:noFill/>
            <a:ln w="19050">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b="1">
                  <a:solidFill>
                    <a:srgbClr val="FF3300"/>
                  </a:solidFill>
                  <a:effectLst>
                    <a:outerShdw blurRad="38100" dist="38100" dir="2700000" algn="tl">
                      <a:srgbClr val="C0C0C0"/>
                    </a:outerShdw>
                  </a:effectLst>
                  <a:cs typeface="Arial" pitchFamily="34" charset="0"/>
                </a:rPr>
                <a:t>CHD</a:t>
              </a:r>
            </a:p>
          </p:txBody>
        </p:sp>
        <p:sp>
          <p:nvSpPr>
            <p:cNvPr id="7199" name="Text Box 25"/>
            <p:cNvSpPr txBox="1">
              <a:spLocks noChangeArrowheads="1"/>
            </p:cNvSpPr>
            <p:nvPr/>
          </p:nvSpPr>
          <p:spPr bwMode="auto">
            <a:xfrm>
              <a:off x="3549" y="3793"/>
              <a:ext cx="1276"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a:lnSpc>
                  <a:spcPct val="80000"/>
                </a:lnSpc>
              </a:pPr>
              <a:r>
                <a:rPr lang="en-US" altLang="en-US" sz="1600" b="1">
                  <a:solidFill>
                    <a:prstClr val="black"/>
                  </a:solidFill>
                </a:rPr>
                <a:t>Usual SBP (mmHg</a:t>
              </a:r>
              <a:r>
                <a:rPr lang="en-US" altLang="en-US" sz="1400" b="1">
                  <a:solidFill>
                    <a:prstClr val="black"/>
                  </a:solidFill>
                </a:rPr>
                <a:t>)</a:t>
              </a:r>
            </a:p>
          </p:txBody>
        </p:sp>
        <p:sp>
          <p:nvSpPr>
            <p:cNvPr id="7200" name="Text Box 26"/>
            <p:cNvSpPr txBox="1">
              <a:spLocks noChangeArrowheads="1"/>
            </p:cNvSpPr>
            <p:nvPr/>
          </p:nvSpPr>
          <p:spPr bwMode="auto">
            <a:xfrm>
              <a:off x="4920" y="2115"/>
              <a:ext cx="786"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nSpc>
                  <a:spcPct val="90000"/>
                </a:lnSpc>
              </a:pPr>
              <a:r>
                <a:rPr lang="en-US" altLang="en-US" sz="1400">
                  <a:solidFill>
                    <a:prstClr val="black"/>
                  </a:solidFill>
                </a:rPr>
                <a:t>50–59 y</a:t>
              </a:r>
            </a:p>
          </p:txBody>
        </p:sp>
        <p:sp>
          <p:nvSpPr>
            <p:cNvPr id="7201" name="Text Box 27"/>
            <p:cNvSpPr txBox="1">
              <a:spLocks noChangeArrowheads="1"/>
            </p:cNvSpPr>
            <p:nvPr/>
          </p:nvSpPr>
          <p:spPr bwMode="auto">
            <a:xfrm>
              <a:off x="4920" y="1890"/>
              <a:ext cx="785"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nSpc>
                  <a:spcPct val="90000"/>
                </a:lnSpc>
              </a:pPr>
              <a:r>
                <a:rPr lang="en-US" altLang="en-US" sz="1400">
                  <a:solidFill>
                    <a:prstClr val="black"/>
                  </a:solidFill>
                </a:rPr>
                <a:t>60–69 y</a:t>
              </a:r>
            </a:p>
          </p:txBody>
        </p:sp>
        <p:sp>
          <p:nvSpPr>
            <p:cNvPr id="7202" name="Text Box 28"/>
            <p:cNvSpPr txBox="1">
              <a:spLocks noChangeArrowheads="1"/>
            </p:cNvSpPr>
            <p:nvPr/>
          </p:nvSpPr>
          <p:spPr bwMode="auto">
            <a:xfrm>
              <a:off x="4920" y="1663"/>
              <a:ext cx="780"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nSpc>
                  <a:spcPct val="90000"/>
                </a:lnSpc>
              </a:pPr>
              <a:r>
                <a:rPr lang="en-US" altLang="en-US" sz="1400">
                  <a:solidFill>
                    <a:prstClr val="black"/>
                  </a:solidFill>
                </a:rPr>
                <a:t>70–79 y</a:t>
              </a:r>
            </a:p>
          </p:txBody>
        </p:sp>
        <p:sp>
          <p:nvSpPr>
            <p:cNvPr id="7203" name="Text Box 29"/>
            <p:cNvSpPr txBox="1">
              <a:spLocks noChangeArrowheads="1"/>
            </p:cNvSpPr>
            <p:nvPr/>
          </p:nvSpPr>
          <p:spPr bwMode="auto">
            <a:xfrm>
              <a:off x="4920" y="1437"/>
              <a:ext cx="750"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nSpc>
                  <a:spcPct val="90000"/>
                </a:lnSpc>
              </a:pPr>
              <a:r>
                <a:rPr lang="en-US" altLang="en-US" sz="1400">
                  <a:solidFill>
                    <a:prstClr val="black"/>
                  </a:solidFill>
                </a:rPr>
                <a:t>80–89 y</a:t>
              </a:r>
            </a:p>
          </p:txBody>
        </p:sp>
        <p:sp>
          <p:nvSpPr>
            <p:cNvPr id="7204" name="Text Box 30"/>
            <p:cNvSpPr txBox="1">
              <a:spLocks noChangeArrowheads="1"/>
            </p:cNvSpPr>
            <p:nvPr/>
          </p:nvSpPr>
          <p:spPr bwMode="auto">
            <a:xfrm>
              <a:off x="4921" y="1083"/>
              <a:ext cx="75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r>
                <a:rPr lang="en-US" altLang="en-US" sz="1400" b="1" u="sng">
                  <a:solidFill>
                    <a:prstClr val="black"/>
                  </a:solidFill>
                </a:rPr>
                <a:t>Age at risk</a:t>
              </a:r>
            </a:p>
          </p:txBody>
        </p:sp>
        <p:sp>
          <p:nvSpPr>
            <p:cNvPr id="7205" name="Text Box 31"/>
            <p:cNvSpPr txBox="1">
              <a:spLocks noChangeArrowheads="1"/>
            </p:cNvSpPr>
            <p:nvPr/>
          </p:nvSpPr>
          <p:spPr bwMode="auto">
            <a:xfrm>
              <a:off x="4920" y="2387"/>
              <a:ext cx="809"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nSpc>
                  <a:spcPct val="90000"/>
                </a:lnSpc>
              </a:pPr>
              <a:r>
                <a:rPr lang="en-US" altLang="en-US" sz="1400">
                  <a:solidFill>
                    <a:prstClr val="black"/>
                  </a:solidFill>
                </a:rPr>
                <a:t>40–49 y</a:t>
              </a:r>
            </a:p>
          </p:txBody>
        </p:sp>
        <p:sp>
          <p:nvSpPr>
            <p:cNvPr id="7206" name="Text Box 32"/>
            <p:cNvSpPr txBox="1">
              <a:spLocks noChangeArrowheads="1"/>
            </p:cNvSpPr>
            <p:nvPr/>
          </p:nvSpPr>
          <p:spPr bwMode="auto">
            <a:xfrm>
              <a:off x="3061" y="1351"/>
              <a:ext cx="302"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256</a:t>
              </a:r>
            </a:p>
          </p:txBody>
        </p:sp>
        <p:sp>
          <p:nvSpPr>
            <p:cNvPr id="7207" name="Text Box 33"/>
            <p:cNvSpPr txBox="1">
              <a:spLocks noChangeArrowheads="1"/>
            </p:cNvSpPr>
            <p:nvPr/>
          </p:nvSpPr>
          <p:spPr bwMode="auto">
            <a:xfrm>
              <a:off x="3061" y="1595"/>
              <a:ext cx="30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128</a:t>
              </a:r>
            </a:p>
          </p:txBody>
        </p:sp>
        <p:sp>
          <p:nvSpPr>
            <p:cNvPr id="7208" name="Text Box 34"/>
            <p:cNvSpPr txBox="1">
              <a:spLocks noChangeArrowheads="1"/>
            </p:cNvSpPr>
            <p:nvPr/>
          </p:nvSpPr>
          <p:spPr bwMode="auto">
            <a:xfrm>
              <a:off x="3123" y="1838"/>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64</a:t>
              </a:r>
            </a:p>
          </p:txBody>
        </p:sp>
        <p:sp>
          <p:nvSpPr>
            <p:cNvPr id="7209" name="Text Box 35"/>
            <p:cNvSpPr txBox="1">
              <a:spLocks noChangeArrowheads="1"/>
            </p:cNvSpPr>
            <p:nvPr/>
          </p:nvSpPr>
          <p:spPr bwMode="auto">
            <a:xfrm>
              <a:off x="3107" y="2081"/>
              <a:ext cx="24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32</a:t>
              </a:r>
            </a:p>
          </p:txBody>
        </p:sp>
        <p:sp>
          <p:nvSpPr>
            <p:cNvPr id="7210" name="Text Box 36"/>
            <p:cNvSpPr txBox="1">
              <a:spLocks noChangeArrowheads="1"/>
            </p:cNvSpPr>
            <p:nvPr/>
          </p:nvSpPr>
          <p:spPr bwMode="auto">
            <a:xfrm>
              <a:off x="3107" y="2323"/>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16</a:t>
              </a:r>
            </a:p>
          </p:txBody>
        </p:sp>
        <p:sp>
          <p:nvSpPr>
            <p:cNvPr id="7211" name="Text Box 37"/>
            <p:cNvSpPr txBox="1">
              <a:spLocks noChangeArrowheads="1"/>
            </p:cNvSpPr>
            <p:nvPr/>
          </p:nvSpPr>
          <p:spPr bwMode="auto">
            <a:xfrm>
              <a:off x="3169" y="2566"/>
              <a:ext cx="17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8</a:t>
              </a:r>
            </a:p>
          </p:txBody>
        </p:sp>
        <p:sp>
          <p:nvSpPr>
            <p:cNvPr id="7212" name="Text Box 38"/>
            <p:cNvSpPr txBox="1">
              <a:spLocks noChangeArrowheads="1"/>
            </p:cNvSpPr>
            <p:nvPr/>
          </p:nvSpPr>
          <p:spPr bwMode="auto">
            <a:xfrm>
              <a:off x="3169" y="2809"/>
              <a:ext cx="17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4</a:t>
              </a:r>
            </a:p>
          </p:txBody>
        </p:sp>
        <p:sp>
          <p:nvSpPr>
            <p:cNvPr id="7213" name="Text Box 39"/>
            <p:cNvSpPr txBox="1">
              <a:spLocks noChangeArrowheads="1"/>
            </p:cNvSpPr>
            <p:nvPr/>
          </p:nvSpPr>
          <p:spPr bwMode="auto">
            <a:xfrm>
              <a:off x="3169" y="3052"/>
              <a:ext cx="17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2</a:t>
              </a:r>
            </a:p>
          </p:txBody>
        </p:sp>
        <p:sp>
          <p:nvSpPr>
            <p:cNvPr id="7214" name="Text Box 40"/>
            <p:cNvSpPr txBox="1">
              <a:spLocks noChangeArrowheads="1"/>
            </p:cNvSpPr>
            <p:nvPr/>
          </p:nvSpPr>
          <p:spPr bwMode="auto">
            <a:xfrm>
              <a:off x="3169" y="3295"/>
              <a:ext cx="17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400" b="1">
                  <a:solidFill>
                    <a:prstClr val="black"/>
                  </a:solidFill>
                </a:rPr>
                <a:t>1</a:t>
              </a:r>
            </a:p>
          </p:txBody>
        </p:sp>
        <p:sp>
          <p:nvSpPr>
            <p:cNvPr id="7215" name="Text Box 41"/>
            <p:cNvSpPr txBox="1">
              <a:spLocks noChangeArrowheads="1"/>
            </p:cNvSpPr>
            <p:nvPr/>
          </p:nvSpPr>
          <p:spPr bwMode="auto">
            <a:xfrm>
              <a:off x="3243" y="3522"/>
              <a:ext cx="187"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600" b="1">
                  <a:solidFill>
                    <a:prstClr val="black"/>
                  </a:solidFill>
                </a:rPr>
                <a:t>0</a:t>
              </a:r>
            </a:p>
          </p:txBody>
        </p:sp>
        <p:graphicFrame>
          <p:nvGraphicFramePr>
            <p:cNvPr id="7216" name="Object 42"/>
            <p:cNvGraphicFramePr>
              <a:graphicFrameLocks noChangeAspect="1"/>
            </p:cNvGraphicFramePr>
            <p:nvPr/>
          </p:nvGraphicFramePr>
          <p:xfrm>
            <a:off x="3352" y="1519"/>
            <a:ext cx="1571" cy="2023"/>
          </p:xfrm>
          <a:graphic>
            <a:graphicData uri="http://schemas.openxmlformats.org/presentationml/2006/ole">
              <mc:AlternateContent xmlns:mc="http://schemas.openxmlformats.org/markup-compatibility/2006">
                <mc:Choice xmlns:v="urn:schemas-microsoft-com:vml" Requires="v">
                  <p:oleObj spid="_x0000_s6517" name="CorelDRAW" r:id="rId6" imgW="2484143" imgH="3817584" progId="CorelDRAW.Graphic.11">
                    <p:embed/>
                  </p:oleObj>
                </mc:Choice>
                <mc:Fallback>
                  <p:oleObj name="CorelDRAW" r:id="rId6" imgW="2484143" imgH="3817584" progId="CorelDRAW.Graphic.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 y="1519"/>
                          <a:ext cx="1571" cy="2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7217" name="Text Box 43"/>
            <p:cNvSpPr txBox="1">
              <a:spLocks noChangeArrowheads="1"/>
            </p:cNvSpPr>
            <p:nvPr/>
          </p:nvSpPr>
          <p:spPr bwMode="auto">
            <a:xfrm>
              <a:off x="3424" y="3543"/>
              <a:ext cx="171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tabLst>
                  <a:tab pos="193675" algn="ctr"/>
                  <a:tab pos="809625" algn="ctr"/>
                  <a:tab pos="1419225" algn="ctr"/>
                  <a:tab pos="2033588" algn="ctr"/>
                </a:tabLst>
                <a:defRPr>
                  <a:solidFill>
                    <a:schemeClr val="tx1"/>
                  </a:solidFill>
                  <a:latin typeface="Arial" charset="0"/>
                  <a:ea typeface="ＭＳ Ｐゴシック" charset="-128"/>
                </a:defRPr>
              </a:lvl1pPr>
              <a:lvl2pPr marL="742950" indent="-285750" eaLnBrk="0" hangingPunct="0">
                <a:tabLst>
                  <a:tab pos="193675" algn="ctr"/>
                  <a:tab pos="809625" algn="ctr"/>
                  <a:tab pos="1419225" algn="ctr"/>
                  <a:tab pos="2033588" algn="ctr"/>
                </a:tabLst>
                <a:defRPr>
                  <a:solidFill>
                    <a:schemeClr val="tx1"/>
                  </a:solidFill>
                  <a:latin typeface="Arial" charset="0"/>
                  <a:ea typeface="ＭＳ Ｐゴシック" charset="-128"/>
                </a:defRPr>
              </a:lvl2pPr>
              <a:lvl3pPr marL="1143000" indent="-228600" eaLnBrk="0" hangingPunct="0">
                <a:tabLst>
                  <a:tab pos="193675" algn="ctr"/>
                  <a:tab pos="809625" algn="ctr"/>
                  <a:tab pos="1419225" algn="ctr"/>
                  <a:tab pos="2033588" algn="ctr"/>
                </a:tabLst>
                <a:defRPr>
                  <a:solidFill>
                    <a:schemeClr val="tx1"/>
                  </a:solidFill>
                  <a:latin typeface="Arial" charset="0"/>
                  <a:ea typeface="ＭＳ Ｐゴシック" charset="-128"/>
                </a:defRPr>
              </a:lvl3pPr>
              <a:lvl4pPr marL="1600200" indent="-228600" eaLnBrk="0" hangingPunct="0">
                <a:tabLst>
                  <a:tab pos="193675" algn="ctr"/>
                  <a:tab pos="809625" algn="ctr"/>
                  <a:tab pos="1419225" algn="ctr"/>
                  <a:tab pos="2033588" algn="ctr"/>
                </a:tabLst>
                <a:defRPr>
                  <a:solidFill>
                    <a:schemeClr val="tx1"/>
                  </a:solidFill>
                  <a:latin typeface="Arial" charset="0"/>
                  <a:ea typeface="ＭＳ Ｐゴシック" charset="-128"/>
                </a:defRPr>
              </a:lvl4pPr>
              <a:lvl5pPr marL="2057400" indent="-228600" eaLnBrk="0" hangingPunct="0">
                <a:tabLst>
                  <a:tab pos="193675" algn="ctr"/>
                  <a:tab pos="809625" algn="ctr"/>
                  <a:tab pos="1419225" algn="ctr"/>
                  <a:tab pos="2033588" algn="ctr"/>
                </a:tabLst>
                <a:defRPr>
                  <a:solidFill>
                    <a:schemeClr val="tx1"/>
                  </a:solidFill>
                  <a:latin typeface="Arial" charset="0"/>
                  <a:ea typeface="ＭＳ Ｐゴシック" charset="-128"/>
                </a:defRPr>
              </a:lvl5pPr>
              <a:lvl6pPr marL="2514600" indent="-228600" eaLnBrk="0" fontAlgn="base" hangingPunct="0">
                <a:spcBef>
                  <a:spcPct val="0"/>
                </a:spcBef>
                <a:spcAft>
                  <a:spcPct val="0"/>
                </a:spcAft>
                <a:tabLst>
                  <a:tab pos="193675" algn="ctr"/>
                  <a:tab pos="809625" algn="ctr"/>
                  <a:tab pos="1419225" algn="ctr"/>
                  <a:tab pos="2033588" algn="ctr"/>
                </a:tabLst>
                <a:defRPr>
                  <a:solidFill>
                    <a:schemeClr val="tx1"/>
                  </a:solidFill>
                  <a:latin typeface="Arial" charset="0"/>
                  <a:ea typeface="ＭＳ Ｐゴシック" charset="-128"/>
                </a:defRPr>
              </a:lvl6pPr>
              <a:lvl7pPr marL="2971800" indent="-228600" eaLnBrk="0" fontAlgn="base" hangingPunct="0">
                <a:spcBef>
                  <a:spcPct val="0"/>
                </a:spcBef>
                <a:spcAft>
                  <a:spcPct val="0"/>
                </a:spcAft>
                <a:tabLst>
                  <a:tab pos="193675" algn="ctr"/>
                  <a:tab pos="809625" algn="ctr"/>
                  <a:tab pos="1419225" algn="ctr"/>
                  <a:tab pos="2033588" algn="ctr"/>
                </a:tabLst>
                <a:defRPr>
                  <a:solidFill>
                    <a:schemeClr val="tx1"/>
                  </a:solidFill>
                  <a:latin typeface="Arial" charset="0"/>
                  <a:ea typeface="ＭＳ Ｐゴシック" charset="-128"/>
                </a:defRPr>
              </a:lvl7pPr>
              <a:lvl8pPr marL="3429000" indent="-228600" eaLnBrk="0" fontAlgn="base" hangingPunct="0">
                <a:spcBef>
                  <a:spcPct val="0"/>
                </a:spcBef>
                <a:spcAft>
                  <a:spcPct val="0"/>
                </a:spcAft>
                <a:tabLst>
                  <a:tab pos="193675" algn="ctr"/>
                  <a:tab pos="809625" algn="ctr"/>
                  <a:tab pos="1419225" algn="ctr"/>
                  <a:tab pos="2033588" algn="ctr"/>
                </a:tabLst>
                <a:defRPr>
                  <a:solidFill>
                    <a:schemeClr val="tx1"/>
                  </a:solidFill>
                  <a:latin typeface="Arial" charset="0"/>
                  <a:ea typeface="ＭＳ Ｐゴシック" charset="-128"/>
                </a:defRPr>
              </a:lvl8pPr>
              <a:lvl9pPr marL="3886200" indent="-228600" eaLnBrk="0" fontAlgn="base" hangingPunct="0">
                <a:spcBef>
                  <a:spcPct val="0"/>
                </a:spcBef>
                <a:spcAft>
                  <a:spcPct val="0"/>
                </a:spcAft>
                <a:tabLst>
                  <a:tab pos="193675" algn="ctr"/>
                  <a:tab pos="809625" algn="ctr"/>
                  <a:tab pos="1419225" algn="ctr"/>
                  <a:tab pos="2033588" algn="ctr"/>
                </a:tabLst>
                <a:defRPr>
                  <a:solidFill>
                    <a:schemeClr val="tx1"/>
                  </a:solidFill>
                  <a:latin typeface="Arial" charset="0"/>
                  <a:ea typeface="ＭＳ Ｐゴシック" charset="-128"/>
                </a:defRPr>
              </a:lvl9pPr>
            </a:lstStyle>
            <a:p>
              <a:r>
                <a:rPr lang="en-US" altLang="en-US" sz="1400" b="1">
                  <a:solidFill>
                    <a:prstClr val="black"/>
                  </a:solidFill>
                </a:rPr>
                <a:t>	</a:t>
              </a:r>
              <a:r>
                <a:rPr lang="en-US" altLang="en-US" sz="1600" b="1">
                  <a:solidFill>
                    <a:prstClr val="black"/>
                  </a:solidFill>
                </a:rPr>
                <a:t>120	140	160	180</a:t>
              </a:r>
            </a:p>
          </p:txBody>
        </p:sp>
      </p:grpSp>
      <p:sp>
        <p:nvSpPr>
          <p:cNvPr id="7173" name="Text Box 44"/>
          <p:cNvSpPr txBox="1">
            <a:spLocks noChangeAspect="1" noChangeArrowheads="1"/>
          </p:cNvSpPr>
          <p:nvPr/>
        </p:nvSpPr>
        <p:spPr bwMode="auto">
          <a:xfrm>
            <a:off x="1331555" y="6137491"/>
            <a:ext cx="2812615" cy="293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108000" bIns="108000" anchor="b">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r"/>
            <a:r>
              <a:rPr lang="en-US" altLang="en-US" sz="1200" i="1" dirty="0" err="1">
                <a:solidFill>
                  <a:prstClr val="black"/>
                </a:solidFill>
                <a:latin typeface="Calibri"/>
              </a:rPr>
              <a:t>Lewington</a:t>
            </a:r>
            <a:r>
              <a:rPr lang="en-US" altLang="en-US" sz="1200" i="1" dirty="0">
                <a:solidFill>
                  <a:prstClr val="black"/>
                </a:solidFill>
                <a:latin typeface="Calibri"/>
              </a:rPr>
              <a:t> et al. Lancet 2002;360:1903–13</a:t>
            </a:r>
          </a:p>
        </p:txBody>
      </p:sp>
      <p:sp>
        <p:nvSpPr>
          <p:cNvPr id="7174" name="Line 46"/>
          <p:cNvSpPr>
            <a:spLocks noChangeShapeType="1"/>
          </p:cNvSpPr>
          <p:nvPr/>
        </p:nvSpPr>
        <p:spPr bwMode="auto">
          <a:xfrm>
            <a:off x="1979613" y="4894263"/>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7175" name="Line 47"/>
          <p:cNvSpPr>
            <a:spLocks noChangeShapeType="1"/>
          </p:cNvSpPr>
          <p:nvPr/>
        </p:nvSpPr>
        <p:spPr bwMode="auto">
          <a:xfrm>
            <a:off x="1979613" y="4894263"/>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59440" name="Rectangle 48"/>
          <p:cNvSpPr>
            <a:spLocks noChangeArrowheads="1"/>
          </p:cNvSpPr>
          <p:nvPr/>
        </p:nvSpPr>
        <p:spPr bwMode="auto">
          <a:xfrm>
            <a:off x="1090613" y="1916113"/>
            <a:ext cx="935037" cy="3168650"/>
          </a:xfrm>
          <a:prstGeom prst="rect">
            <a:avLst/>
          </a:prstGeom>
          <a:solidFill>
            <a:srgbClr val="FF0000">
              <a:alpha val="10196"/>
            </a:srgbClr>
          </a:solidFill>
          <a:ln w="12700">
            <a:solidFill>
              <a:srgbClr val="FF0000"/>
            </a:solidFill>
            <a:miter lim="800000"/>
            <a:headEnd/>
            <a:tailEnd/>
          </a:ln>
        </p:spPr>
        <p:txBody>
          <a:bodyPr wrap="none" anchor="ct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endParaRPr lang="en-US" altLang="en-US">
              <a:solidFill>
                <a:prstClr val="black"/>
              </a:solidFill>
            </a:endParaRPr>
          </a:p>
        </p:txBody>
      </p:sp>
      <p:sp>
        <p:nvSpPr>
          <p:cNvPr id="59441" name="Rectangle 49"/>
          <p:cNvSpPr>
            <a:spLocks noChangeArrowheads="1"/>
          </p:cNvSpPr>
          <p:nvPr/>
        </p:nvSpPr>
        <p:spPr bwMode="auto">
          <a:xfrm>
            <a:off x="5508625" y="1903413"/>
            <a:ext cx="792163" cy="3168650"/>
          </a:xfrm>
          <a:prstGeom prst="rect">
            <a:avLst/>
          </a:prstGeom>
          <a:solidFill>
            <a:srgbClr val="FF0000">
              <a:alpha val="10196"/>
            </a:srgbClr>
          </a:solidFill>
          <a:ln w="12700">
            <a:solidFill>
              <a:srgbClr val="FF0000"/>
            </a:solidFill>
            <a:miter lim="800000"/>
            <a:headEnd/>
            <a:tailEnd/>
          </a:ln>
        </p:spPr>
        <p:txBody>
          <a:bodyPr wrap="none" anchor="ct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endParaRPr lang="en-US" altLang="en-US">
              <a:solidFill>
                <a:prstClr val="black"/>
              </a:solidFill>
            </a:endParaRPr>
          </a:p>
        </p:txBody>
      </p:sp>
    </p:spTree>
    <p:extLst>
      <p:ext uri="{BB962C8B-B14F-4D97-AF65-F5344CB8AC3E}">
        <p14:creationId xmlns:p14="http://schemas.microsoft.com/office/powerpoint/2010/main" val="37304615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9440"/>
                                        </p:tgtEl>
                                        <p:attrNameLst>
                                          <p:attrName>style.visibility</p:attrName>
                                        </p:attrNameLst>
                                      </p:cBhvr>
                                      <p:to>
                                        <p:strVal val="visible"/>
                                      </p:to>
                                    </p:set>
                                    <p:animEffect transition="in" filter="blinds(horizontal)">
                                      <p:cBhvr>
                                        <p:cTn id="7" dur="500"/>
                                        <p:tgtEl>
                                          <p:spTgt spid="5944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9441"/>
                                        </p:tgtEl>
                                        <p:attrNameLst>
                                          <p:attrName>style.visibility</p:attrName>
                                        </p:attrNameLst>
                                      </p:cBhvr>
                                      <p:to>
                                        <p:strVal val="visible"/>
                                      </p:to>
                                    </p:set>
                                    <p:animEffect transition="in" filter="blinds(horizontal)">
                                      <p:cBhvr>
                                        <p:cTn id="10" dur="500"/>
                                        <p:tgtEl>
                                          <p:spTgt spid="594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440" grpId="0" animBg="1"/>
      <p:bldP spid="594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1"/>
          <p:cNvSpPr txBox="1">
            <a:spLocks noGrp="1" noChangeArrowheads="1"/>
          </p:cNvSpPr>
          <p:nvPr/>
        </p:nvSpPr>
        <p:spPr bwMode="auto">
          <a:xfrm>
            <a:off x="8001000" y="5867400"/>
            <a:ext cx="11430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eaLnBrk="1" hangingPunct="1"/>
            <a:endParaRPr lang="en-US" altLang="en-US" sz="1200">
              <a:solidFill>
                <a:srgbClr val="C0504D"/>
              </a:solidFill>
              <a:cs typeface="Arial" panose="020B0604020202020204" pitchFamily="34" charset="0"/>
            </a:endParaRPr>
          </a:p>
        </p:txBody>
      </p:sp>
      <p:sp>
        <p:nvSpPr>
          <p:cNvPr id="37893" name="Text Box 44"/>
          <p:cNvSpPr txBox="1">
            <a:spLocks noChangeAspect="1" noChangeArrowheads="1"/>
          </p:cNvSpPr>
          <p:nvPr/>
        </p:nvSpPr>
        <p:spPr bwMode="auto">
          <a:xfrm>
            <a:off x="1217179" y="6211834"/>
            <a:ext cx="2520438" cy="271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108000" bIns="108000" anchor="b">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en-US" altLang="en-US" sz="1200" i="1" dirty="0" err="1">
                <a:solidFill>
                  <a:prstClr val="black"/>
                </a:solidFill>
                <a:latin typeface="Calibri" panose="020F0502020204030204" pitchFamily="34" charset="0"/>
                <a:cs typeface="Arial" panose="020B0604020202020204" pitchFamily="34" charset="0"/>
              </a:rPr>
              <a:t>Strazzullo</a:t>
            </a:r>
            <a:r>
              <a:rPr lang="en-US" altLang="en-US" sz="1200" i="1" dirty="0">
                <a:solidFill>
                  <a:prstClr val="black"/>
                </a:solidFill>
                <a:latin typeface="Calibri" panose="020F0502020204030204" pitchFamily="34" charset="0"/>
                <a:cs typeface="Arial" panose="020B0604020202020204" pitchFamily="34" charset="0"/>
              </a:rPr>
              <a:t> P et al. BMJ 2009; 339: b4567</a:t>
            </a:r>
          </a:p>
        </p:txBody>
      </p:sp>
      <p:sp>
        <p:nvSpPr>
          <p:cNvPr id="37891" name="Slide Number Placeholder 7"/>
          <p:cNvSpPr>
            <a:spLocks noGrp="1"/>
          </p:cNvSpPr>
          <p:nvPr>
            <p:ph type="sldNum" sz="quarter" idx="4294967295"/>
          </p:nvPr>
        </p:nvSpPr>
        <p:spPr>
          <a:xfrm>
            <a:off x="457200" y="6245225"/>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1740F7B2-F2D5-4310-BC3C-DAFA0C3F9977}" type="slidenum">
              <a:rPr lang="en-US" altLang="en-US" sz="1000">
                <a:solidFill>
                  <a:prstClr val="white"/>
                </a:solidFill>
                <a:latin typeface="Calibri" panose="020F0502020204030204" pitchFamily="34" charset="0"/>
              </a:rPr>
              <a:pPr eaLnBrk="1" hangingPunct="1"/>
              <a:t>7</a:t>
            </a:fld>
            <a:endParaRPr lang="en-US" altLang="en-US" sz="1000">
              <a:solidFill>
                <a:prstClr val="white"/>
              </a:solidFill>
              <a:latin typeface="Calibri" panose="020F0502020204030204" pitchFamily="34" charset="0"/>
            </a:endParaRPr>
          </a:p>
        </p:txBody>
      </p:sp>
      <p:grpSp>
        <p:nvGrpSpPr>
          <p:cNvPr id="3" name="Group 2"/>
          <p:cNvGrpSpPr/>
          <p:nvPr/>
        </p:nvGrpSpPr>
        <p:grpSpPr>
          <a:xfrm>
            <a:off x="395474" y="271853"/>
            <a:ext cx="8353052" cy="5326136"/>
            <a:chOff x="395473" y="273664"/>
            <a:chExt cx="8353052" cy="5326136"/>
          </a:xfrm>
        </p:grpSpPr>
        <p:grpSp>
          <p:nvGrpSpPr>
            <p:cNvPr id="37895" name="Group 6"/>
            <p:cNvGrpSpPr>
              <a:grpSpLocks/>
            </p:cNvGrpSpPr>
            <p:nvPr/>
          </p:nvGrpSpPr>
          <p:grpSpPr bwMode="auto">
            <a:xfrm>
              <a:off x="395473" y="1139987"/>
              <a:ext cx="8353052" cy="4459813"/>
              <a:chOff x="432" y="771"/>
              <a:chExt cx="4852" cy="3132"/>
            </a:xfrm>
          </p:grpSpPr>
          <p:pic>
            <p:nvPicPr>
              <p:cNvPr id="92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 y="771"/>
                <a:ext cx="4842" cy="3132"/>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7" name="Rectangle 5"/>
              <p:cNvSpPr>
                <a:spLocks noChangeArrowheads="1"/>
              </p:cNvSpPr>
              <p:nvPr/>
            </p:nvSpPr>
            <p:spPr bwMode="auto">
              <a:xfrm>
                <a:off x="432" y="3311"/>
                <a:ext cx="4848" cy="96"/>
              </a:xfrm>
              <a:prstGeom prst="rect">
                <a:avLst/>
              </a:prstGeom>
              <a:solidFill>
                <a:srgbClr val="FF0000">
                  <a:alpha val="1019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1800">
                  <a:solidFill>
                    <a:prstClr val="black"/>
                  </a:solidFill>
                  <a:cs typeface="Arial" panose="020B0604020202020204" pitchFamily="34" charset="0"/>
                </a:endParaRPr>
              </a:p>
            </p:txBody>
          </p:sp>
        </p:grpSp>
        <p:sp>
          <p:nvSpPr>
            <p:cNvPr id="2" name="TextBox 1"/>
            <p:cNvSpPr txBox="1"/>
            <p:nvPr/>
          </p:nvSpPr>
          <p:spPr>
            <a:xfrm>
              <a:off x="412689" y="273664"/>
              <a:ext cx="8335836"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2800" b="1" dirty="0">
                  <a:solidFill>
                    <a:prstClr val="white"/>
                  </a:solidFill>
                </a:rPr>
                <a:t>Higher salt intake predicts increased risk of stroke</a:t>
              </a:r>
            </a:p>
          </p:txBody>
        </p:sp>
      </p:grpSp>
    </p:spTree>
    <p:extLst>
      <p:ext uri="{BB962C8B-B14F-4D97-AF65-F5344CB8AC3E}">
        <p14:creationId xmlns:p14="http://schemas.microsoft.com/office/powerpoint/2010/main" val="1303550736"/>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636633" y="1628800"/>
            <a:ext cx="4087962" cy="3744416"/>
          </a:xfrm>
          <a:prstGeom prst="rect">
            <a:avLst/>
          </a:prstGeom>
        </p:spPr>
      </p:pic>
      <p:sp>
        <p:nvSpPr>
          <p:cNvPr id="4" name="TextBox 3"/>
          <p:cNvSpPr txBox="1"/>
          <p:nvPr/>
        </p:nvSpPr>
        <p:spPr>
          <a:xfrm>
            <a:off x="112138" y="332656"/>
            <a:ext cx="892435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GB" sz="2400" b="1" dirty="0">
                <a:solidFill>
                  <a:prstClr val="white"/>
                </a:solidFill>
              </a:rPr>
              <a:t>‘Graded’ and ‘linear’ association between salt intake and outcomes</a:t>
            </a:r>
          </a:p>
        </p:txBody>
      </p:sp>
      <p:sp>
        <p:nvSpPr>
          <p:cNvPr id="5" name="TextBox 4"/>
          <p:cNvSpPr txBox="1"/>
          <p:nvPr/>
        </p:nvSpPr>
        <p:spPr>
          <a:xfrm>
            <a:off x="4067944" y="6318914"/>
            <a:ext cx="3806170" cy="276999"/>
          </a:xfrm>
          <a:prstGeom prst="rect">
            <a:avLst/>
          </a:prstGeom>
          <a:noFill/>
        </p:spPr>
        <p:txBody>
          <a:bodyPr wrap="none" rtlCol="0">
            <a:spAutoFit/>
          </a:bodyPr>
          <a:lstStyle/>
          <a:p>
            <a:r>
              <a:rPr lang="en-GB" sz="1200" i="1" dirty="0">
                <a:solidFill>
                  <a:prstClr val="black"/>
                </a:solidFill>
              </a:rPr>
              <a:t>RIGHT: Cook NR et al. J Am </a:t>
            </a:r>
            <a:r>
              <a:rPr lang="en-GB" sz="1200" i="1" dirty="0" err="1">
                <a:solidFill>
                  <a:prstClr val="black"/>
                </a:solidFill>
              </a:rPr>
              <a:t>Coll</a:t>
            </a:r>
            <a:r>
              <a:rPr lang="en-GB" sz="1200" i="1" dirty="0">
                <a:solidFill>
                  <a:prstClr val="black"/>
                </a:solidFill>
              </a:rPr>
              <a:t> </a:t>
            </a:r>
            <a:r>
              <a:rPr lang="en-GB" sz="1200" i="1" dirty="0" err="1">
                <a:solidFill>
                  <a:prstClr val="black"/>
                </a:solidFill>
              </a:rPr>
              <a:t>Cardiol</a:t>
            </a:r>
            <a:r>
              <a:rPr lang="en-GB" sz="1200" i="1" dirty="0">
                <a:solidFill>
                  <a:prstClr val="black"/>
                </a:solidFill>
              </a:rPr>
              <a:t>; 2016; 68: 1609-17</a:t>
            </a:r>
          </a:p>
        </p:txBody>
      </p:sp>
      <p:pic>
        <p:nvPicPr>
          <p:cNvPr id="6" name="Picture 5"/>
          <p:cNvPicPr>
            <a:picLocks noChangeAspect="1"/>
          </p:cNvPicPr>
          <p:nvPr/>
        </p:nvPicPr>
        <p:blipFill rotWithShape="1">
          <a:blip r:embed="rId3"/>
          <a:srcRect l="15238" t="1264" r="10476" b="8562"/>
          <a:stretch/>
        </p:blipFill>
        <p:spPr>
          <a:xfrm>
            <a:off x="112138" y="1484784"/>
            <a:ext cx="4692380" cy="4032448"/>
          </a:xfrm>
          <a:prstGeom prst="rect">
            <a:avLst/>
          </a:prstGeom>
        </p:spPr>
      </p:pic>
      <p:sp>
        <p:nvSpPr>
          <p:cNvPr id="7" name="TextBox 6"/>
          <p:cNvSpPr txBox="1"/>
          <p:nvPr/>
        </p:nvSpPr>
        <p:spPr>
          <a:xfrm>
            <a:off x="899592" y="6050544"/>
            <a:ext cx="3213059" cy="276999"/>
          </a:xfrm>
          <a:prstGeom prst="rect">
            <a:avLst/>
          </a:prstGeom>
          <a:noFill/>
        </p:spPr>
        <p:txBody>
          <a:bodyPr wrap="none" rtlCol="0">
            <a:spAutoFit/>
          </a:bodyPr>
          <a:lstStyle/>
          <a:p>
            <a:r>
              <a:rPr lang="en-GB" sz="1200" i="1" dirty="0">
                <a:solidFill>
                  <a:prstClr val="black"/>
                </a:solidFill>
              </a:rPr>
              <a:t>LEFT: Cook NR et al. Circulation 2014; 129: 981-9</a:t>
            </a:r>
          </a:p>
        </p:txBody>
      </p:sp>
      <p:sp>
        <p:nvSpPr>
          <p:cNvPr id="2" name="TextBox 1"/>
          <p:cNvSpPr txBox="1"/>
          <p:nvPr/>
        </p:nvSpPr>
        <p:spPr>
          <a:xfrm>
            <a:off x="1160376" y="1051882"/>
            <a:ext cx="2595903" cy="40011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2000" b="1" dirty="0">
                <a:solidFill>
                  <a:prstClr val="white"/>
                </a:solidFill>
              </a:rPr>
              <a:t>Cardiovascular disease</a:t>
            </a:r>
          </a:p>
        </p:txBody>
      </p:sp>
      <p:sp>
        <p:nvSpPr>
          <p:cNvPr id="8" name="TextBox 7"/>
          <p:cNvSpPr txBox="1"/>
          <p:nvPr/>
        </p:nvSpPr>
        <p:spPr>
          <a:xfrm>
            <a:off x="5585987" y="1051882"/>
            <a:ext cx="2189254" cy="400110"/>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sz="2000" b="1" dirty="0">
                <a:solidFill>
                  <a:prstClr val="white"/>
                </a:solidFill>
              </a:rPr>
              <a:t>All-cause mortality</a:t>
            </a:r>
          </a:p>
        </p:txBody>
      </p:sp>
    </p:spTree>
    <p:extLst>
      <p:ext uri="{BB962C8B-B14F-4D97-AF65-F5344CB8AC3E}">
        <p14:creationId xmlns:p14="http://schemas.microsoft.com/office/powerpoint/2010/main" val="4206078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5"/>
          <p:cNvSpPr txBox="1">
            <a:spLocks noChangeArrowheads="1"/>
          </p:cNvSpPr>
          <p:nvPr/>
        </p:nvSpPr>
        <p:spPr bwMode="auto">
          <a:xfrm>
            <a:off x="1259632" y="6093296"/>
            <a:ext cx="30880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altLang="en-US" sz="1200" i="1" dirty="0">
                <a:latin typeface="Calibri" panose="020F0502020204030204" pitchFamily="34" charset="0"/>
              </a:rPr>
              <a:t>He FJ, </a:t>
            </a:r>
            <a:r>
              <a:rPr lang="en-US" altLang="en-US" sz="1200" i="1" dirty="0" err="1">
                <a:latin typeface="Calibri" panose="020F0502020204030204" pitchFamily="34" charset="0"/>
              </a:rPr>
              <a:t>MacGregor</a:t>
            </a:r>
            <a:r>
              <a:rPr lang="en-US" altLang="en-US" sz="1200" i="1" dirty="0">
                <a:latin typeface="Calibri" panose="020F0502020204030204" pitchFamily="34" charset="0"/>
              </a:rPr>
              <a:t> GA. Lancet 2011: 378: 380-2</a:t>
            </a:r>
          </a:p>
        </p:txBody>
      </p:sp>
      <p:grpSp>
        <p:nvGrpSpPr>
          <p:cNvPr id="2" name="Group 1"/>
          <p:cNvGrpSpPr/>
          <p:nvPr/>
        </p:nvGrpSpPr>
        <p:grpSpPr>
          <a:xfrm>
            <a:off x="611559" y="245128"/>
            <a:ext cx="8064897" cy="5256585"/>
            <a:chOff x="611559" y="245128"/>
            <a:chExt cx="8064897" cy="5256585"/>
          </a:xfrm>
        </p:grpSpPr>
        <p:pic>
          <p:nvPicPr>
            <p:cNvPr id="2355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700808"/>
              <a:ext cx="8064896" cy="3800905"/>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11559" y="245128"/>
              <a:ext cx="8064897"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3600" b="1" dirty="0">
                  <a:solidFill>
                    <a:schemeClr val="bg1"/>
                  </a:solidFill>
                </a:rPr>
                <a:t>Salt reduction lowers cardiovascular risk: meta-analysis of outcome trials</a:t>
              </a:r>
            </a:p>
          </p:txBody>
        </p:sp>
      </p:grpSp>
    </p:spTree>
    <p:extLst>
      <p:ext uri="{BB962C8B-B14F-4D97-AF65-F5344CB8AC3E}">
        <p14:creationId xmlns:p14="http://schemas.microsoft.com/office/powerpoint/2010/main" val="2469599280"/>
      </p:ext>
    </p:extLst>
  </p:cSld>
  <p:clrMapOvr>
    <a:masterClrMapping/>
  </p:clrMapOvr>
  <p:transition spd="slow">
    <p:push dir="u"/>
  </p:transition>
</p:sld>
</file>

<file path=ppt/theme/theme1.xml><?xml version="1.0" encoding="utf-8"?>
<a:theme xmlns:a="http://schemas.openxmlformats.org/drawingml/2006/main" name="W 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W 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W 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3908</TotalTime>
  <Words>1321</Words>
  <Application>Microsoft Office PowerPoint</Application>
  <PresentationFormat>On-screen Show (4:3)</PresentationFormat>
  <Paragraphs>222</Paragraphs>
  <Slides>23</Slides>
  <Notes>12</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2</vt:i4>
      </vt:variant>
      <vt:variant>
        <vt:lpstr>Slide Titles</vt:lpstr>
      </vt:variant>
      <vt:variant>
        <vt:i4>23</vt:i4>
      </vt:variant>
    </vt:vector>
  </HeadingPairs>
  <TitlesOfParts>
    <vt:vector size="34" baseType="lpstr">
      <vt:lpstr>ＭＳ Ｐゴシック</vt:lpstr>
      <vt:lpstr>ＭＳ Ｐゴシック</vt:lpstr>
      <vt:lpstr>Arial</vt:lpstr>
      <vt:lpstr>Calibri</vt:lpstr>
      <vt:lpstr>StarSymbol</vt:lpstr>
      <vt:lpstr>Times New Roman</vt:lpstr>
      <vt:lpstr>W line</vt:lpstr>
      <vt:lpstr>1_W line</vt:lpstr>
      <vt:lpstr>2_W line</vt:lpstr>
      <vt:lpstr>Worksheet</vt:lpstr>
      <vt:lpstr>CorelDRAW</vt:lpstr>
      <vt:lpstr>Francesco P Cappuccio MBBS, MD MSc DSc DLSHTM FRCP FFPH FBHS FESC FAHA  Professor of Cardiovascular Medicine &amp; Epidemiology &amp; Consultant Physician Director, ESH Centre of Excellence Head, WHO Collaborating Centre President, British and Irish Hypertension Society University of Warwick and UHCW NHS Trust, Coventry, UK</vt:lpstr>
      <vt:lpstr>Salt or Sodium</vt:lpstr>
      <vt:lpstr>Where in our diet does salt come from?</vt:lpstr>
      <vt:lpstr>PowerPoint Presentation</vt:lpstr>
      <vt:lpstr>PowerPoint Presentation</vt:lpstr>
      <vt:lpstr>Stroke and Ischemic Heart Disease (CHD)  as a function of Systolic BP</vt:lpstr>
      <vt:lpstr>PowerPoint Presentation</vt:lpstr>
      <vt:lpstr>PowerPoint Presentation</vt:lpstr>
      <vt:lpstr>PowerPoint Presentation</vt:lpstr>
      <vt:lpstr>Absolute and proportional CV deaths attributable to sodium intake &gt;2g per day (salt &gt;5g per day)</vt:lpstr>
      <vt:lpstr>PowerPoint Presentation</vt:lpstr>
      <vt:lpstr>PowerPoint Presentation</vt:lpstr>
      <vt:lpstr>Errors in estimating usual sodium intake by the Kawasaki formula alter its relationship with mortality</vt:lpstr>
      <vt:lpstr>Spot urine collections inadequate to monitor changes in population salt reduction programmes </vt:lpstr>
      <vt:lpstr>PowerPoint Presentation</vt:lpstr>
      <vt:lpstr>Components of a strategy to reduce population salt intake</vt:lpstr>
      <vt:lpstr>PowerPoint Presentation</vt:lpstr>
      <vt:lpstr>Cost-effectiveness</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Patria, Jetinder</dc:creator>
  <cp:lastModifiedBy>Cappuccio, Francesco</cp:lastModifiedBy>
  <cp:revision>877</cp:revision>
  <cp:lastPrinted>2018-09-02T16:58:08Z</cp:lastPrinted>
  <dcterms:created xsi:type="dcterms:W3CDTF">2015-04-29T08:55:57Z</dcterms:created>
  <dcterms:modified xsi:type="dcterms:W3CDTF">2019-04-04T12:52:44Z</dcterms:modified>
</cp:coreProperties>
</file>