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media/image18.jpg" ContentType="image/jpg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  <p:sldMasterId id="2147483706" r:id="rId2"/>
    <p:sldMasterId id="2147483717" r:id="rId3"/>
  </p:sldMasterIdLst>
  <p:notesMasterIdLst>
    <p:notesMasterId r:id="rId21"/>
  </p:notesMasterIdLst>
  <p:handoutMasterIdLst>
    <p:handoutMasterId r:id="rId22"/>
  </p:handoutMasterIdLst>
  <p:sldIdLst>
    <p:sldId id="332" r:id="rId4"/>
    <p:sldId id="544" r:id="rId5"/>
    <p:sldId id="710" r:id="rId6"/>
    <p:sldId id="771" r:id="rId7"/>
    <p:sldId id="775" r:id="rId8"/>
    <p:sldId id="748" r:id="rId9"/>
    <p:sldId id="557" r:id="rId10"/>
    <p:sldId id="558" r:id="rId11"/>
    <p:sldId id="602" r:id="rId12"/>
    <p:sldId id="769" r:id="rId13"/>
    <p:sldId id="777" r:id="rId14"/>
    <p:sldId id="636" r:id="rId15"/>
    <p:sldId id="643" r:id="rId16"/>
    <p:sldId id="642" r:id="rId17"/>
    <p:sldId id="778" r:id="rId18"/>
    <p:sldId id="646" r:id="rId19"/>
    <p:sldId id="653" r:id="rId20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3B73BA4-277D-DF49-918B-0733006E8B3B}">
          <p14:sldIdLst>
            <p14:sldId id="332"/>
            <p14:sldId id="544"/>
            <p14:sldId id="710"/>
            <p14:sldId id="771"/>
            <p14:sldId id="775"/>
            <p14:sldId id="748"/>
            <p14:sldId id="557"/>
            <p14:sldId id="558"/>
            <p14:sldId id="602"/>
            <p14:sldId id="769"/>
            <p14:sldId id="777"/>
            <p14:sldId id="636"/>
            <p14:sldId id="643"/>
            <p14:sldId id="642"/>
            <p14:sldId id="778"/>
            <p14:sldId id="646"/>
            <p14:sldId id="65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frameSlides="1"/>
  <p:clrMru>
    <a:srgbClr val="000000"/>
    <a:srgbClr val="4F81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22" autoAdjust="0"/>
    <p:restoredTop sz="92401" autoAdjust="0"/>
  </p:normalViewPr>
  <p:slideViewPr>
    <p:cSldViewPr>
      <p:cViewPr varScale="1">
        <p:scale>
          <a:sx n="107" d="100"/>
          <a:sy n="107" d="100"/>
        </p:scale>
        <p:origin x="1716" y="11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-290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tockChart>
        <c:ser>
          <c:idx val="0"/>
          <c:order val="0"/>
          <c:tx>
            <c:strRef>
              <c:f>Sheet1!$B$1</c:f>
              <c:strCache>
                <c:ptCount val="1"/>
                <c:pt idx="0">
                  <c:v>Open</c:v>
                </c:pt>
              </c:strCache>
            </c:strRef>
          </c:tx>
          <c:spPr>
            <a:ln w="25400" cap="rnd">
              <a:noFill/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none"/>
          </c:marker>
          <c:cat>
            <c:strRef>
              <c:f>Sheet1!$A$2:$A$6</c:f>
              <c:strCache>
                <c:ptCount val="5"/>
                <c:pt idx="0">
                  <c:v>24h collections</c:v>
                </c:pt>
                <c:pt idx="1">
                  <c:v>Tanaka</c:v>
                </c:pt>
                <c:pt idx="2">
                  <c:v>Kawasaki</c:v>
                </c:pt>
                <c:pt idx="3">
                  <c:v>Intersalt</c:v>
                </c:pt>
                <c:pt idx="4">
                  <c:v>Intersalt with K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-0.31</c:v>
                </c:pt>
                <c:pt idx="1">
                  <c:v>-0.05</c:v>
                </c:pt>
                <c:pt idx="2">
                  <c:v>-7.0000000000000007E-2</c:v>
                </c:pt>
                <c:pt idx="3">
                  <c:v>-0.1</c:v>
                </c:pt>
                <c:pt idx="4">
                  <c:v>-0.15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5B91-A844-ABFD-B46A688FFB0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High</c:v>
                </c:pt>
              </c:strCache>
            </c:strRef>
          </c:tx>
          <c:spPr>
            <a:ln w="25400" cap="rnd">
              <a:noFill/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none"/>
          </c:marker>
          <c:cat>
            <c:strRef>
              <c:f>Sheet1!$A$2:$A$6</c:f>
              <c:strCache>
                <c:ptCount val="5"/>
                <c:pt idx="0">
                  <c:v>24h collections</c:v>
                </c:pt>
                <c:pt idx="1">
                  <c:v>Tanaka</c:v>
                </c:pt>
                <c:pt idx="2">
                  <c:v>Kawasaki</c:v>
                </c:pt>
                <c:pt idx="3">
                  <c:v>Intersalt</c:v>
                </c:pt>
                <c:pt idx="4">
                  <c:v>Intersalt with K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-0.05</c:v>
                </c:pt>
                <c:pt idx="1">
                  <c:v>0.16</c:v>
                </c:pt>
                <c:pt idx="2">
                  <c:v>0.27</c:v>
                </c:pt>
                <c:pt idx="3">
                  <c:v>0.12</c:v>
                </c:pt>
                <c:pt idx="4">
                  <c:v>7.0000000000000007E-2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5B91-A844-ABFD-B46A688FFB0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Low</c:v>
                </c:pt>
              </c:strCache>
            </c:strRef>
          </c:tx>
          <c:spPr>
            <a:ln w="25400" cap="rnd">
              <a:noFill/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none"/>
          </c:marker>
          <c:cat>
            <c:strRef>
              <c:f>Sheet1!$A$2:$A$6</c:f>
              <c:strCache>
                <c:ptCount val="5"/>
                <c:pt idx="0">
                  <c:v>24h collections</c:v>
                </c:pt>
                <c:pt idx="1">
                  <c:v>Tanaka</c:v>
                </c:pt>
                <c:pt idx="2">
                  <c:v>Kawasaki</c:v>
                </c:pt>
                <c:pt idx="3">
                  <c:v>Intersalt</c:v>
                </c:pt>
                <c:pt idx="4">
                  <c:v>Intersalt with K</c:v>
                </c:pt>
              </c:strCache>
            </c:strRef>
          </c:cat>
          <c:val>
            <c:numRef>
              <c:f>Sheet1!$D$2:$D$6</c:f>
              <c:numCache>
                <c:formatCode>General</c:formatCode>
                <c:ptCount val="5"/>
                <c:pt idx="0">
                  <c:v>-0.68</c:v>
                </c:pt>
                <c:pt idx="1">
                  <c:v>-0.26</c:v>
                </c:pt>
                <c:pt idx="2">
                  <c:v>-0.42</c:v>
                </c:pt>
                <c:pt idx="3">
                  <c:v>-0.31</c:v>
                </c:pt>
                <c:pt idx="4">
                  <c:v>-0.37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5B91-A844-ABFD-B46A688FFB01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Close</c:v>
                </c:pt>
              </c:strCache>
            </c:strRef>
          </c:tx>
          <c:spPr>
            <a:ln w="25400" cap="rnd">
              <a:noFill/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none"/>
          </c:marker>
          <c:cat>
            <c:strRef>
              <c:f>Sheet1!$A$2:$A$6</c:f>
              <c:strCache>
                <c:ptCount val="5"/>
                <c:pt idx="0">
                  <c:v>24h collections</c:v>
                </c:pt>
                <c:pt idx="1">
                  <c:v>Tanaka</c:v>
                </c:pt>
                <c:pt idx="2">
                  <c:v>Kawasaki</c:v>
                </c:pt>
                <c:pt idx="3">
                  <c:v>Intersalt</c:v>
                </c:pt>
                <c:pt idx="4">
                  <c:v>Intersalt with K</c:v>
                </c:pt>
              </c:strCache>
            </c:strRef>
          </c:cat>
          <c:val>
            <c:numRef>
              <c:f>Sheet1!$E$2:$E$6</c:f>
              <c:numCache>
                <c:formatCode>General</c:formatCode>
                <c:ptCount val="5"/>
                <c:pt idx="0">
                  <c:v>-0.31</c:v>
                </c:pt>
                <c:pt idx="1">
                  <c:v>-0.05</c:v>
                </c:pt>
                <c:pt idx="2">
                  <c:v>-7.0000000000000007E-2</c:v>
                </c:pt>
                <c:pt idx="3">
                  <c:v>-0.1</c:v>
                </c:pt>
                <c:pt idx="4">
                  <c:v>-0.15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5B91-A844-ABFD-B46A688FFB0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hiLowLines>
          <c:spPr>
            <a:ln w="9525">
              <a:solidFill>
                <a:schemeClr val="dk1">
                  <a:lumMod val="75000"/>
                  <a:lumOff val="25000"/>
                </a:schemeClr>
              </a:solidFill>
            </a:ln>
            <a:effectLst/>
          </c:spPr>
        </c:hiLowLines>
        <c:upDownBars>
          <c:gapWidth val="150"/>
          <c:upBars>
            <c:spPr>
              <a:solidFill>
                <a:schemeClr val="lt1"/>
              </a:solidFill>
              <a:ln w="9525">
                <a:solidFill>
                  <a:schemeClr val="tx1">
                    <a:lumMod val="15000"/>
                    <a:lumOff val="85000"/>
                  </a:schemeClr>
                </a:solidFill>
              </a:ln>
              <a:effectLst/>
            </c:spPr>
          </c:upBars>
          <c:downBars>
            <c:spPr>
              <a:solidFill>
                <a:schemeClr val="dk1">
                  <a:lumMod val="65000"/>
                  <a:lumOff val="35000"/>
                </a:schemeClr>
              </a:solidFill>
              <a:ln w="19050">
                <a:solidFill>
                  <a:srgbClr val="000000"/>
                </a:solidFill>
              </a:ln>
              <a:effectLst/>
            </c:spPr>
          </c:downBars>
        </c:upDownBars>
        <c:axId val="308281960"/>
        <c:axId val="308763424"/>
      </c:stockChart>
      <c:catAx>
        <c:axId val="308281960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308763424"/>
        <c:crosses val="autoZero"/>
        <c:auto val="1"/>
        <c:lblAlgn val="ctr"/>
        <c:lblOffset val="100"/>
        <c:noMultiLvlLbl val="0"/>
      </c:catAx>
      <c:valAx>
        <c:axId val="308763424"/>
        <c:scaling>
          <c:orientation val="minMax"/>
          <c:max val="1"/>
          <c:min val="-1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8281960"/>
        <c:crosses val="autoZero"/>
        <c:crossBetween val="between"/>
      </c:valAx>
      <c:spPr>
        <a:noFill/>
        <a:ln>
          <a:solidFill>
            <a:srgbClr val="000000"/>
          </a:solidFill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800" b="1" i="0" u="none" strike="noStrike" kern="1200" spc="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pPr>
            <a:r>
              <a:rPr lang="en-US" sz="2800" b="1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Moldova</a:t>
            </a:r>
            <a:endParaRPr lang="en-US" sz="2800" b="1" dirty="0"/>
          </a:p>
        </c:rich>
      </c:tx>
      <c:layout/>
      <c:overlay val="0"/>
      <c:spPr>
        <a:gradFill rotWithShape="1">
          <a:gsLst>
            <a:gs pos="0">
              <a:schemeClr val="accent3">
                <a:shade val="51000"/>
                <a:satMod val="130000"/>
              </a:schemeClr>
            </a:gs>
            <a:gs pos="80000">
              <a:schemeClr val="accent3">
                <a:shade val="93000"/>
                <a:satMod val="130000"/>
              </a:schemeClr>
            </a:gs>
            <a:gs pos="100000">
              <a:schemeClr val="accent3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c:spPr>
      <c:txPr>
        <a:bodyPr rot="0" spcFirstLastPara="1" vertOverflow="ellipsis" vert="horz" wrap="square" anchor="ctr" anchorCtr="1"/>
        <a:lstStyle/>
        <a:p>
          <a:pPr>
            <a:defRPr sz="2800" b="1" i="0" u="none" strike="noStrike" kern="1200" spc="0" baseline="0">
              <a:solidFill>
                <a:schemeClr val="lt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2">
                  <a:lumMod val="75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336E-4641-AB8E-7DAFEB0CA810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336E-4641-AB8E-7DAFEB0CA810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336E-4641-AB8E-7DAFEB0CA810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All (n=858)</c:v>
                </c:pt>
                <c:pt idx="1">
                  <c:v>Men (n=326)</c:v>
                </c:pt>
                <c:pt idx="2">
                  <c:v>Women (n=532)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10.8</c:v>
                </c:pt>
                <c:pt idx="1">
                  <c:v>11.5</c:v>
                </c:pt>
                <c:pt idx="2">
                  <c:v>10.3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36E-4641-AB8E-7DAFEB0CA81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40404224"/>
        <c:axId val="340404616"/>
      </c:barChart>
      <c:catAx>
        <c:axId val="3404042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0404616"/>
        <c:crosses val="autoZero"/>
        <c:auto val="1"/>
        <c:lblAlgn val="ctr"/>
        <c:lblOffset val="100"/>
        <c:noMultiLvlLbl val="0"/>
      </c:catAx>
      <c:valAx>
        <c:axId val="340404616"/>
        <c:scaling>
          <c:orientation val="minMax"/>
          <c:max val="15.000000010000001"/>
          <c:min val="5.0000000099999999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0404224"/>
        <c:crosses val="autoZero"/>
        <c:crossBetween val="between"/>
        <c:minorUnit val="0.5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800" b="1" i="0" u="none" strike="noStrike" kern="1200" spc="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pPr>
            <a:r>
              <a:rPr lang="en-US" sz="2800" b="1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Montenegro</a:t>
            </a:r>
            <a:endParaRPr lang="en-US" sz="2800" b="1" dirty="0"/>
          </a:p>
        </c:rich>
      </c:tx>
      <c:layout/>
      <c:overlay val="0"/>
      <c:spPr>
        <a:gradFill rotWithShape="1">
          <a:gsLst>
            <a:gs pos="0">
              <a:schemeClr val="accent2">
                <a:shade val="51000"/>
                <a:satMod val="130000"/>
              </a:schemeClr>
            </a:gs>
            <a:gs pos="80000">
              <a:schemeClr val="accent2">
                <a:shade val="93000"/>
                <a:satMod val="130000"/>
              </a:schemeClr>
            </a:gs>
            <a:gs pos="100000">
              <a:schemeClr val="accent2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c:spPr>
      <c:txPr>
        <a:bodyPr rot="0" spcFirstLastPara="1" vertOverflow="ellipsis" vert="horz" wrap="square" anchor="ctr" anchorCtr="1"/>
        <a:lstStyle/>
        <a:p>
          <a:pPr>
            <a:defRPr sz="2800" b="1" i="0" u="none" strike="noStrike" kern="1200" spc="0" baseline="0">
              <a:solidFill>
                <a:schemeClr val="lt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2">
                  <a:lumMod val="75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0B55-DA41-AB24-3B32C4F05EF6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0B55-DA41-AB24-3B32C4F05EF6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0B55-DA41-AB24-3B32C4F05EF6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All (639)</c:v>
                </c:pt>
                <c:pt idx="1">
                  <c:v>Men (n=285)</c:v>
                </c:pt>
                <c:pt idx="2">
                  <c:v>Women (n=354)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11.6</c:v>
                </c:pt>
                <c:pt idx="1">
                  <c:v>13.9</c:v>
                </c:pt>
                <c:pt idx="2">
                  <c:v>9.9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0B55-DA41-AB24-3B32C4F05EF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40405400"/>
        <c:axId val="308764208"/>
      </c:barChart>
      <c:catAx>
        <c:axId val="3404054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8764208"/>
        <c:crosses val="autoZero"/>
        <c:auto val="1"/>
        <c:lblAlgn val="ctr"/>
        <c:lblOffset val="100"/>
        <c:noMultiLvlLbl val="0"/>
      </c:catAx>
      <c:valAx>
        <c:axId val="308764208"/>
        <c:scaling>
          <c:orientation val="minMax"/>
          <c:min val="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0405400"/>
        <c:crosses val="autoZero"/>
        <c:crossBetween val="between"/>
        <c:minorUnit val="0.5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26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dk1">
            <a:lumMod val="75000"/>
            <a:lumOff val="2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dk1">
            <a:lumMod val="75000"/>
            <a:lumOff val="25000"/>
          </a:schemeClr>
        </a:solidFill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image" Target="../media/image4.emf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image" Target="../media/image14.gif"/><Relationship Id="rId4" Type="http://schemas.openxmlformats.org/officeDocument/2006/relationships/image" Target="../media/image17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image" Target="../media/image4.emf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image" Target="../media/image14.gif"/><Relationship Id="rId4" Type="http://schemas.openxmlformats.org/officeDocument/2006/relationships/image" Target="../media/image1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27CB931-9139-E843-86BD-994B8B144083}" type="doc">
      <dgm:prSet loTypeId="urn:microsoft.com/office/officeart/2005/8/layout/hProcess10" loCatId="" qsTypeId="urn:microsoft.com/office/officeart/2005/8/quickstyle/3D3" qsCatId="3D" csTypeId="urn:microsoft.com/office/officeart/2005/8/colors/accent2_3" csCatId="accent2" phldr="1"/>
      <dgm:spPr/>
      <dgm:t>
        <a:bodyPr/>
        <a:lstStyle/>
        <a:p>
          <a:endParaRPr lang="en-US"/>
        </a:p>
      </dgm:t>
    </dgm:pt>
    <dgm:pt modelId="{6304DFC4-5E0B-F740-916A-D9C1E5B3183F}">
      <dgm:prSet phldrT="[Text]"/>
      <dgm:spPr/>
      <dgm:t>
        <a:bodyPr/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dirty="0"/>
            <a:t>SALT</a:t>
          </a:r>
        </a:p>
      </dgm:t>
    </dgm:pt>
    <dgm:pt modelId="{EC54651A-AF11-E541-B5FF-3FA9F6DBE5A0}" type="parTrans" cxnId="{2B218F27-9318-9C48-832C-229C1922010A}">
      <dgm:prSet/>
      <dgm:spPr/>
      <dgm:t>
        <a:bodyPr/>
        <a:lstStyle/>
        <a:p>
          <a:endParaRPr lang="en-US"/>
        </a:p>
      </dgm:t>
    </dgm:pt>
    <dgm:pt modelId="{D31FF5CC-5028-244B-8E6B-59C18BD2BC22}" type="sibTrans" cxnId="{2B218F27-9318-9C48-832C-229C1922010A}">
      <dgm:prSet/>
      <dgm:spPr/>
      <dgm:t>
        <a:bodyPr/>
        <a:lstStyle/>
        <a:p>
          <a:endParaRPr lang="en-US"/>
        </a:p>
      </dgm:t>
    </dgm:pt>
    <dgm:pt modelId="{D4914402-A635-D145-96CC-D38309ED9875}">
      <dgm:prSet phldrT="[Text]"/>
      <dgm:spPr/>
      <dgm:t>
        <a:bodyPr/>
        <a:lstStyle/>
        <a:p>
          <a:r>
            <a:rPr lang="en-US" dirty="0"/>
            <a:t>BP</a:t>
          </a:r>
        </a:p>
      </dgm:t>
    </dgm:pt>
    <dgm:pt modelId="{CA2CA0A8-9B38-1645-A285-0FAE5CFD7C40}" type="parTrans" cxnId="{635CF913-B763-8346-B2B8-D966FEE6110E}">
      <dgm:prSet/>
      <dgm:spPr/>
      <dgm:t>
        <a:bodyPr/>
        <a:lstStyle/>
        <a:p>
          <a:endParaRPr lang="en-US"/>
        </a:p>
      </dgm:t>
    </dgm:pt>
    <dgm:pt modelId="{A8D23D65-746B-7040-921A-B74C6972F7D3}" type="sibTrans" cxnId="{635CF913-B763-8346-B2B8-D966FEE6110E}">
      <dgm:prSet/>
      <dgm:spPr/>
      <dgm:t>
        <a:bodyPr/>
        <a:lstStyle/>
        <a:p>
          <a:endParaRPr lang="en-US"/>
        </a:p>
      </dgm:t>
    </dgm:pt>
    <dgm:pt modelId="{392EE716-73D2-E642-A8E9-D1E21E8B26E8}">
      <dgm:prSet phldrT="[Text]"/>
      <dgm:spPr/>
      <dgm:t>
        <a:bodyPr/>
        <a:lstStyle/>
        <a:p>
          <a:r>
            <a:rPr lang="en-US" dirty="0"/>
            <a:t>CVD</a:t>
          </a:r>
        </a:p>
      </dgm:t>
    </dgm:pt>
    <dgm:pt modelId="{64AC7ECF-230D-6A45-AF79-911213498AD3}" type="parTrans" cxnId="{5BCF10DB-D5A2-A943-A266-5B64636A85F3}">
      <dgm:prSet/>
      <dgm:spPr/>
      <dgm:t>
        <a:bodyPr/>
        <a:lstStyle/>
        <a:p>
          <a:endParaRPr lang="en-US"/>
        </a:p>
      </dgm:t>
    </dgm:pt>
    <dgm:pt modelId="{C0A2552E-6055-214B-AC1E-2E1377BBAC27}" type="sibTrans" cxnId="{5BCF10DB-D5A2-A943-A266-5B64636A85F3}">
      <dgm:prSet/>
      <dgm:spPr/>
      <dgm:t>
        <a:bodyPr/>
        <a:lstStyle/>
        <a:p>
          <a:endParaRPr lang="en-US"/>
        </a:p>
      </dgm:t>
    </dgm:pt>
    <dgm:pt modelId="{2B287C27-99FA-3549-B02F-017FC8E6A53F}" type="pres">
      <dgm:prSet presAssocID="{727CB931-9139-E843-86BD-994B8B14408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FE2747F8-E9BF-C048-9EF8-4858D08C16B8}" type="pres">
      <dgm:prSet presAssocID="{6304DFC4-5E0B-F740-916A-D9C1E5B3183F}" presName="composite" presStyleCnt="0"/>
      <dgm:spPr/>
    </dgm:pt>
    <dgm:pt modelId="{9E157E9B-8F72-6749-87C8-1D3ABC1E0AC4}" type="pres">
      <dgm:prSet presAssocID="{6304DFC4-5E0B-F740-916A-D9C1E5B3183F}" presName="imagSh" presStyleLbl="bgImgPlace1" presStyleIdx="0" presStyleCnt="3" custScaleX="177387" custScaleY="131830" custLinFactNeighborX="-159" custLinFactNeighborY="2560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CA26E108-F50E-F144-A2CF-F641CCD19CCE}" type="pres">
      <dgm:prSet presAssocID="{6304DFC4-5E0B-F740-916A-D9C1E5B3183F}" presName="tx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716B29B-D908-3745-9A0F-91AC034B6F5B}" type="pres">
      <dgm:prSet presAssocID="{D31FF5CC-5028-244B-8E6B-59C18BD2BC22}" presName="sibTrans" presStyleLbl="sibTrans2D1" presStyleIdx="0" presStyleCnt="2"/>
      <dgm:spPr/>
      <dgm:t>
        <a:bodyPr/>
        <a:lstStyle/>
        <a:p>
          <a:endParaRPr lang="en-GB"/>
        </a:p>
      </dgm:t>
    </dgm:pt>
    <dgm:pt modelId="{1BCD6E11-7EAB-C74F-ADF9-F9106D7BBE28}" type="pres">
      <dgm:prSet presAssocID="{D31FF5CC-5028-244B-8E6B-59C18BD2BC22}" presName="connTx" presStyleLbl="sibTrans2D1" presStyleIdx="0" presStyleCnt="2"/>
      <dgm:spPr/>
      <dgm:t>
        <a:bodyPr/>
        <a:lstStyle/>
        <a:p>
          <a:endParaRPr lang="en-GB"/>
        </a:p>
      </dgm:t>
    </dgm:pt>
    <dgm:pt modelId="{3BFB9BAE-0005-7246-B9FB-C8322802D02E}" type="pres">
      <dgm:prSet presAssocID="{D4914402-A635-D145-96CC-D38309ED9875}" presName="composite" presStyleCnt="0"/>
      <dgm:spPr/>
    </dgm:pt>
    <dgm:pt modelId="{D9C7194E-2A56-5C45-A568-38B41AE04C1E}" type="pres">
      <dgm:prSet presAssocID="{D4914402-A635-D145-96CC-D38309ED9875}" presName="imagSh" presStyleLbl="bgImgPlace1" presStyleIdx="1" presStyleCnt="3" custScaleX="181289" custScaleY="133990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B6093034-7208-854D-9A39-7FEDBCCB3D2D}" type="pres">
      <dgm:prSet presAssocID="{D4914402-A635-D145-96CC-D38309ED9875}" presName="tx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434790A-9BFA-4547-A994-3B7920543073}" type="pres">
      <dgm:prSet presAssocID="{A8D23D65-746B-7040-921A-B74C6972F7D3}" presName="sibTrans" presStyleLbl="sibTrans2D1" presStyleIdx="1" presStyleCnt="2"/>
      <dgm:spPr/>
      <dgm:t>
        <a:bodyPr/>
        <a:lstStyle/>
        <a:p>
          <a:endParaRPr lang="en-GB"/>
        </a:p>
      </dgm:t>
    </dgm:pt>
    <dgm:pt modelId="{7CB07AC4-0C36-A44B-91E6-639DEB09D7D2}" type="pres">
      <dgm:prSet presAssocID="{A8D23D65-746B-7040-921A-B74C6972F7D3}" presName="connTx" presStyleLbl="sibTrans2D1" presStyleIdx="1" presStyleCnt="2"/>
      <dgm:spPr/>
      <dgm:t>
        <a:bodyPr/>
        <a:lstStyle/>
        <a:p>
          <a:endParaRPr lang="en-GB"/>
        </a:p>
      </dgm:t>
    </dgm:pt>
    <dgm:pt modelId="{B149332A-66AB-9D4B-8AD2-0FC5CF1CC7DE}" type="pres">
      <dgm:prSet presAssocID="{392EE716-73D2-E642-A8E9-D1E21E8B26E8}" presName="composite" presStyleCnt="0"/>
      <dgm:spPr/>
    </dgm:pt>
    <dgm:pt modelId="{F80CA771-4A0D-854F-94B6-79AB48F289B2}" type="pres">
      <dgm:prSet presAssocID="{392EE716-73D2-E642-A8E9-D1E21E8B26E8}" presName="imagSh" presStyleLbl="bgImgPlace1" presStyleIdx="2" presStyleCnt="3" custScaleX="176533" custScaleY="133990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B59178ED-549F-7B42-91B8-8497AC50EBC8}" type="pres">
      <dgm:prSet presAssocID="{392EE716-73D2-E642-A8E9-D1E21E8B26E8}" presName="tx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B48F870C-CF75-4B09-9D1D-4793173D340D}" type="presOf" srcId="{A8D23D65-746B-7040-921A-B74C6972F7D3}" destId="{7CB07AC4-0C36-A44B-91E6-639DEB09D7D2}" srcOrd="1" destOrd="0" presId="urn:microsoft.com/office/officeart/2005/8/layout/hProcess10"/>
    <dgm:cxn modelId="{5BCF10DB-D5A2-A943-A266-5B64636A85F3}" srcId="{727CB931-9139-E843-86BD-994B8B144083}" destId="{392EE716-73D2-E642-A8E9-D1E21E8B26E8}" srcOrd="2" destOrd="0" parTransId="{64AC7ECF-230D-6A45-AF79-911213498AD3}" sibTransId="{C0A2552E-6055-214B-AC1E-2E1377BBAC27}"/>
    <dgm:cxn modelId="{8B355972-B8F0-4E6D-A4AB-58CA3E009ADA}" type="presOf" srcId="{D31FF5CC-5028-244B-8E6B-59C18BD2BC22}" destId="{E716B29B-D908-3745-9A0F-91AC034B6F5B}" srcOrd="0" destOrd="0" presId="urn:microsoft.com/office/officeart/2005/8/layout/hProcess10"/>
    <dgm:cxn modelId="{8526E36A-3C75-4DE1-9920-F8065D73F17B}" type="presOf" srcId="{392EE716-73D2-E642-A8E9-D1E21E8B26E8}" destId="{B59178ED-549F-7B42-91B8-8497AC50EBC8}" srcOrd="0" destOrd="0" presId="urn:microsoft.com/office/officeart/2005/8/layout/hProcess10"/>
    <dgm:cxn modelId="{43DF4B8E-69E2-4B79-9AD7-C2261139D774}" type="presOf" srcId="{D31FF5CC-5028-244B-8E6B-59C18BD2BC22}" destId="{1BCD6E11-7EAB-C74F-ADF9-F9106D7BBE28}" srcOrd="1" destOrd="0" presId="urn:microsoft.com/office/officeart/2005/8/layout/hProcess10"/>
    <dgm:cxn modelId="{2B218F27-9318-9C48-832C-229C1922010A}" srcId="{727CB931-9139-E843-86BD-994B8B144083}" destId="{6304DFC4-5E0B-F740-916A-D9C1E5B3183F}" srcOrd="0" destOrd="0" parTransId="{EC54651A-AF11-E541-B5FF-3FA9F6DBE5A0}" sibTransId="{D31FF5CC-5028-244B-8E6B-59C18BD2BC22}"/>
    <dgm:cxn modelId="{B1363F75-E6D3-4B80-A6B2-05D439B33B12}" type="presOf" srcId="{A8D23D65-746B-7040-921A-B74C6972F7D3}" destId="{2434790A-9BFA-4547-A994-3B7920543073}" srcOrd="0" destOrd="0" presId="urn:microsoft.com/office/officeart/2005/8/layout/hProcess10"/>
    <dgm:cxn modelId="{200CF953-8382-42ED-ACA1-E5C3E24C2F18}" type="presOf" srcId="{727CB931-9139-E843-86BD-994B8B144083}" destId="{2B287C27-99FA-3549-B02F-017FC8E6A53F}" srcOrd="0" destOrd="0" presId="urn:microsoft.com/office/officeart/2005/8/layout/hProcess10"/>
    <dgm:cxn modelId="{9C7493A6-939E-467C-B472-11BADF543E35}" type="presOf" srcId="{D4914402-A635-D145-96CC-D38309ED9875}" destId="{B6093034-7208-854D-9A39-7FEDBCCB3D2D}" srcOrd="0" destOrd="0" presId="urn:microsoft.com/office/officeart/2005/8/layout/hProcess10"/>
    <dgm:cxn modelId="{9167CC89-50CA-48CB-A0F8-AD8FE54BF8F4}" type="presOf" srcId="{6304DFC4-5E0B-F740-916A-D9C1E5B3183F}" destId="{CA26E108-F50E-F144-A2CF-F641CCD19CCE}" srcOrd="0" destOrd="0" presId="urn:microsoft.com/office/officeart/2005/8/layout/hProcess10"/>
    <dgm:cxn modelId="{635CF913-B763-8346-B2B8-D966FEE6110E}" srcId="{727CB931-9139-E843-86BD-994B8B144083}" destId="{D4914402-A635-D145-96CC-D38309ED9875}" srcOrd="1" destOrd="0" parTransId="{CA2CA0A8-9B38-1645-A285-0FAE5CFD7C40}" sibTransId="{A8D23D65-746B-7040-921A-B74C6972F7D3}"/>
    <dgm:cxn modelId="{3F158E3B-7337-45FE-8DEE-A4E9AE7D7201}" type="presParOf" srcId="{2B287C27-99FA-3549-B02F-017FC8E6A53F}" destId="{FE2747F8-E9BF-C048-9EF8-4858D08C16B8}" srcOrd="0" destOrd="0" presId="urn:microsoft.com/office/officeart/2005/8/layout/hProcess10"/>
    <dgm:cxn modelId="{A3AB8A6B-D4F7-4BCC-80C6-0EDFB7752B2D}" type="presParOf" srcId="{FE2747F8-E9BF-C048-9EF8-4858D08C16B8}" destId="{9E157E9B-8F72-6749-87C8-1D3ABC1E0AC4}" srcOrd="0" destOrd="0" presId="urn:microsoft.com/office/officeart/2005/8/layout/hProcess10"/>
    <dgm:cxn modelId="{958C6096-25F5-4C7A-80F8-DFE59D74E42E}" type="presParOf" srcId="{FE2747F8-E9BF-C048-9EF8-4858D08C16B8}" destId="{CA26E108-F50E-F144-A2CF-F641CCD19CCE}" srcOrd="1" destOrd="0" presId="urn:microsoft.com/office/officeart/2005/8/layout/hProcess10"/>
    <dgm:cxn modelId="{CD528CC1-9FB6-43C2-86E0-6E57B6FD6015}" type="presParOf" srcId="{2B287C27-99FA-3549-B02F-017FC8E6A53F}" destId="{E716B29B-D908-3745-9A0F-91AC034B6F5B}" srcOrd="1" destOrd="0" presId="urn:microsoft.com/office/officeart/2005/8/layout/hProcess10"/>
    <dgm:cxn modelId="{190E3B0D-AB34-4318-9313-A5B21FA561B5}" type="presParOf" srcId="{E716B29B-D908-3745-9A0F-91AC034B6F5B}" destId="{1BCD6E11-7EAB-C74F-ADF9-F9106D7BBE28}" srcOrd="0" destOrd="0" presId="urn:microsoft.com/office/officeart/2005/8/layout/hProcess10"/>
    <dgm:cxn modelId="{42793716-D08B-47B2-81C2-9CB2591256CD}" type="presParOf" srcId="{2B287C27-99FA-3549-B02F-017FC8E6A53F}" destId="{3BFB9BAE-0005-7246-B9FB-C8322802D02E}" srcOrd="2" destOrd="0" presId="urn:microsoft.com/office/officeart/2005/8/layout/hProcess10"/>
    <dgm:cxn modelId="{078CBBD5-D101-449D-B6ED-F8D9DEB9872F}" type="presParOf" srcId="{3BFB9BAE-0005-7246-B9FB-C8322802D02E}" destId="{D9C7194E-2A56-5C45-A568-38B41AE04C1E}" srcOrd="0" destOrd="0" presId="urn:microsoft.com/office/officeart/2005/8/layout/hProcess10"/>
    <dgm:cxn modelId="{7C708084-7DA8-4E2B-A0F3-7AAEB14A1F4B}" type="presParOf" srcId="{3BFB9BAE-0005-7246-B9FB-C8322802D02E}" destId="{B6093034-7208-854D-9A39-7FEDBCCB3D2D}" srcOrd="1" destOrd="0" presId="urn:microsoft.com/office/officeart/2005/8/layout/hProcess10"/>
    <dgm:cxn modelId="{3F2DB0D7-F409-490F-8DA7-123470C4ABB5}" type="presParOf" srcId="{2B287C27-99FA-3549-B02F-017FC8E6A53F}" destId="{2434790A-9BFA-4547-A994-3B7920543073}" srcOrd="3" destOrd="0" presId="urn:microsoft.com/office/officeart/2005/8/layout/hProcess10"/>
    <dgm:cxn modelId="{20BD0F21-1B48-484A-8907-C51C887524BA}" type="presParOf" srcId="{2434790A-9BFA-4547-A994-3B7920543073}" destId="{7CB07AC4-0C36-A44B-91E6-639DEB09D7D2}" srcOrd="0" destOrd="0" presId="urn:microsoft.com/office/officeart/2005/8/layout/hProcess10"/>
    <dgm:cxn modelId="{9A613554-72B7-42F7-875F-6AAD803697D9}" type="presParOf" srcId="{2B287C27-99FA-3549-B02F-017FC8E6A53F}" destId="{B149332A-66AB-9D4B-8AD2-0FC5CF1CC7DE}" srcOrd="4" destOrd="0" presId="urn:microsoft.com/office/officeart/2005/8/layout/hProcess10"/>
    <dgm:cxn modelId="{AC7553B0-97F0-44A9-8AA9-D8CF6330A547}" type="presParOf" srcId="{B149332A-66AB-9D4B-8AD2-0FC5CF1CC7DE}" destId="{F80CA771-4A0D-854F-94B6-79AB48F289B2}" srcOrd="0" destOrd="0" presId="urn:microsoft.com/office/officeart/2005/8/layout/hProcess10"/>
    <dgm:cxn modelId="{9E770FD7-0F8E-4957-8530-F1C24A9156CA}" type="presParOf" srcId="{B149332A-66AB-9D4B-8AD2-0FC5CF1CC7DE}" destId="{B59178ED-549F-7B42-91B8-8497AC50EBC8}" srcOrd="1" destOrd="0" presId="urn:microsoft.com/office/officeart/2005/8/layout/hProcess10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BEFC0FB-F7B5-4290-9ACE-8F48210E2245}" type="doc">
      <dgm:prSet loTypeId="urn:microsoft.com/office/officeart/2005/8/layout/hList2#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9EF4CE21-97E1-46C5-861F-442D330252D1}">
      <dgm:prSet phldrT="[Text]"/>
      <dgm:spPr/>
      <dgm:t>
        <a:bodyPr/>
        <a:lstStyle/>
        <a:p>
          <a:r>
            <a:rPr lang="en-GB" b="1" dirty="0">
              <a:solidFill>
                <a:srgbClr val="00B050"/>
              </a:solidFill>
            </a:rPr>
            <a:t>Communication</a:t>
          </a:r>
        </a:p>
      </dgm:t>
    </dgm:pt>
    <dgm:pt modelId="{6393900D-408B-4D63-98C2-9D1EADA11FC5}" type="parTrans" cxnId="{95E33DD7-ABEF-4612-B9CF-6E8845B443EB}">
      <dgm:prSet/>
      <dgm:spPr/>
      <dgm:t>
        <a:bodyPr/>
        <a:lstStyle/>
        <a:p>
          <a:endParaRPr lang="en-GB"/>
        </a:p>
      </dgm:t>
    </dgm:pt>
    <dgm:pt modelId="{1845CCF6-C7BF-4964-8A7A-8BE304E3456D}" type="sibTrans" cxnId="{95E33DD7-ABEF-4612-B9CF-6E8845B443EB}">
      <dgm:prSet/>
      <dgm:spPr/>
      <dgm:t>
        <a:bodyPr/>
        <a:lstStyle/>
        <a:p>
          <a:endParaRPr lang="en-GB"/>
        </a:p>
      </dgm:t>
    </dgm:pt>
    <dgm:pt modelId="{02F90C82-788B-4DCD-B063-D029838B924F}">
      <dgm:prSet phldrT="[Text]"/>
      <dgm:spPr>
        <a:solidFill>
          <a:srgbClr val="33CC33">
            <a:alpha val="20000"/>
          </a:srgbClr>
        </a:solidFill>
      </dgm:spPr>
      <dgm:t>
        <a:bodyPr/>
        <a:lstStyle/>
        <a:p>
          <a:r>
            <a:rPr lang="en-GB" b="1" u="sng" dirty="0">
              <a:solidFill>
                <a:schemeClr val="tx1"/>
              </a:solidFill>
              <a:latin typeface="Calibri" pitchFamily="34" charset="0"/>
            </a:rPr>
            <a:t>Public Awareness Campaigns</a:t>
          </a:r>
        </a:p>
      </dgm:t>
    </dgm:pt>
    <dgm:pt modelId="{98CDDAE8-5780-48C7-B61A-5BF593413F6D}" type="parTrans" cxnId="{A1DABF64-F745-4CD9-96F5-182D9DEC60E4}">
      <dgm:prSet/>
      <dgm:spPr/>
      <dgm:t>
        <a:bodyPr/>
        <a:lstStyle/>
        <a:p>
          <a:endParaRPr lang="en-GB"/>
        </a:p>
      </dgm:t>
    </dgm:pt>
    <dgm:pt modelId="{87F19E05-3B6B-49D9-AD90-BFFDF9417278}" type="sibTrans" cxnId="{A1DABF64-F745-4CD9-96F5-182D9DEC60E4}">
      <dgm:prSet/>
      <dgm:spPr/>
      <dgm:t>
        <a:bodyPr/>
        <a:lstStyle/>
        <a:p>
          <a:endParaRPr lang="en-GB"/>
        </a:p>
      </dgm:t>
    </dgm:pt>
    <dgm:pt modelId="{9D343D37-1696-46DA-AA7C-FF0F1BE8F973}">
      <dgm:prSet phldrT="[Text]"/>
      <dgm:spPr>
        <a:solidFill>
          <a:srgbClr val="33CC33">
            <a:alpha val="20000"/>
          </a:srgbClr>
        </a:solidFill>
      </dgm:spPr>
      <dgm:t>
        <a:bodyPr/>
        <a:lstStyle/>
        <a:p>
          <a:r>
            <a:rPr lang="en-GB" dirty="0">
              <a:solidFill>
                <a:schemeClr val="tx1"/>
              </a:solidFill>
              <a:latin typeface="Calibri" pitchFamily="34" charset="0"/>
            </a:rPr>
            <a:t>Food industry</a:t>
          </a:r>
        </a:p>
      </dgm:t>
    </dgm:pt>
    <dgm:pt modelId="{CDB093F1-E794-492B-B034-9827E6825CBE}" type="parTrans" cxnId="{D7854F3B-B111-4E21-954D-49A4D6592890}">
      <dgm:prSet/>
      <dgm:spPr/>
      <dgm:t>
        <a:bodyPr/>
        <a:lstStyle/>
        <a:p>
          <a:endParaRPr lang="en-GB"/>
        </a:p>
      </dgm:t>
    </dgm:pt>
    <dgm:pt modelId="{4AF27329-7D4E-4A78-BD22-D237B35FC8B8}" type="sibTrans" cxnId="{D7854F3B-B111-4E21-954D-49A4D6592890}">
      <dgm:prSet/>
      <dgm:spPr/>
      <dgm:t>
        <a:bodyPr/>
        <a:lstStyle/>
        <a:p>
          <a:endParaRPr lang="en-GB"/>
        </a:p>
      </dgm:t>
    </dgm:pt>
    <dgm:pt modelId="{F9EEC365-8609-4B4C-B187-38006F95FDDE}">
      <dgm:prSet phldrT="[Text]"/>
      <dgm:spPr/>
      <dgm:t>
        <a:bodyPr/>
        <a:lstStyle/>
        <a:p>
          <a:r>
            <a:rPr lang="en-GB" b="1" dirty="0">
              <a:solidFill>
                <a:schemeClr val="accent2"/>
              </a:solidFill>
            </a:rPr>
            <a:t>Reformulation</a:t>
          </a:r>
        </a:p>
      </dgm:t>
    </dgm:pt>
    <dgm:pt modelId="{F1B5C5B7-9FE4-4072-9BE4-CDF6326AFEBC}" type="parTrans" cxnId="{A2E633C2-7FF6-4835-A2BF-6C2DF03CE852}">
      <dgm:prSet/>
      <dgm:spPr/>
      <dgm:t>
        <a:bodyPr/>
        <a:lstStyle/>
        <a:p>
          <a:endParaRPr lang="en-GB"/>
        </a:p>
      </dgm:t>
    </dgm:pt>
    <dgm:pt modelId="{2C1EF18F-2467-4CAC-A17D-25DB2FEFEA17}" type="sibTrans" cxnId="{A2E633C2-7FF6-4835-A2BF-6C2DF03CE852}">
      <dgm:prSet/>
      <dgm:spPr/>
      <dgm:t>
        <a:bodyPr/>
        <a:lstStyle/>
        <a:p>
          <a:endParaRPr lang="en-GB"/>
        </a:p>
      </dgm:t>
    </dgm:pt>
    <dgm:pt modelId="{EF5A6FC6-A559-49E5-8DD1-5E6715E7E466}">
      <dgm:prSet phldrT="[Text]"/>
      <dgm:spPr>
        <a:solidFill>
          <a:srgbClr val="0000CC">
            <a:alpha val="20000"/>
          </a:srgbClr>
        </a:solidFill>
      </dgm:spPr>
      <dgm:t>
        <a:bodyPr/>
        <a:lstStyle/>
        <a:p>
          <a:r>
            <a:rPr lang="en-GB" b="1" u="sng" dirty="0">
              <a:solidFill>
                <a:schemeClr val="tx1"/>
              </a:solidFill>
              <a:latin typeface="Calibri" pitchFamily="34" charset="0"/>
            </a:rPr>
            <a:t>Setting Targets</a:t>
          </a:r>
        </a:p>
      </dgm:t>
    </dgm:pt>
    <dgm:pt modelId="{1AC5F1EA-A582-4A35-9A6F-EE8362DA1D11}" type="parTrans" cxnId="{25E0FCA6-15A9-49BD-B1AE-758C0C2DCA48}">
      <dgm:prSet/>
      <dgm:spPr/>
      <dgm:t>
        <a:bodyPr/>
        <a:lstStyle/>
        <a:p>
          <a:endParaRPr lang="en-GB"/>
        </a:p>
      </dgm:t>
    </dgm:pt>
    <dgm:pt modelId="{26C035D1-EE50-432A-97A5-37C011AE73DD}" type="sibTrans" cxnId="{25E0FCA6-15A9-49BD-B1AE-758C0C2DCA48}">
      <dgm:prSet/>
      <dgm:spPr/>
      <dgm:t>
        <a:bodyPr/>
        <a:lstStyle/>
        <a:p>
          <a:endParaRPr lang="en-GB"/>
        </a:p>
      </dgm:t>
    </dgm:pt>
    <dgm:pt modelId="{33DDC02E-C2BD-4421-AF35-EE9D69E6F845}">
      <dgm:prSet phldrT="[Text]"/>
      <dgm:spPr>
        <a:solidFill>
          <a:srgbClr val="0000CC">
            <a:alpha val="20000"/>
          </a:srgbClr>
        </a:solidFill>
      </dgm:spPr>
      <dgm:t>
        <a:bodyPr/>
        <a:lstStyle/>
        <a:p>
          <a:r>
            <a:rPr lang="en-GB" b="1" u="sng" dirty="0">
              <a:solidFill>
                <a:schemeClr val="tx1"/>
              </a:solidFill>
              <a:latin typeface="Calibri" pitchFamily="34" charset="0"/>
            </a:rPr>
            <a:t>Industry Engagement</a:t>
          </a:r>
        </a:p>
      </dgm:t>
    </dgm:pt>
    <dgm:pt modelId="{63DCC04F-7F03-47A3-9995-8BE39ABC3F72}" type="parTrans" cxnId="{DDF76E2D-2314-4797-BAFC-47A00126AAB5}">
      <dgm:prSet/>
      <dgm:spPr/>
      <dgm:t>
        <a:bodyPr/>
        <a:lstStyle/>
        <a:p>
          <a:endParaRPr lang="en-GB"/>
        </a:p>
      </dgm:t>
    </dgm:pt>
    <dgm:pt modelId="{2DD59C2E-E8F5-4820-A8B0-C4140A067A97}" type="sibTrans" cxnId="{DDF76E2D-2314-4797-BAFC-47A00126AAB5}">
      <dgm:prSet/>
      <dgm:spPr/>
      <dgm:t>
        <a:bodyPr/>
        <a:lstStyle/>
        <a:p>
          <a:endParaRPr lang="en-GB"/>
        </a:p>
      </dgm:t>
    </dgm:pt>
    <dgm:pt modelId="{B214B5B7-A468-47B8-BAA7-4B3CBAB783D6}">
      <dgm:prSet phldrT="[Text]"/>
      <dgm:spPr/>
      <dgm:t>
        <a:bodyPr/>
        <a:lstStyle/>
        <a:p>
          <a:r>
            <a:rPr lang="en-GB" b="1" dirty="0">
              <a:solidFill>
                <a:srgbClr val="FF0000"/>
              </a:solidFill>
            </a:rPr>
            <a:t>Monitoring</a:t>
          </a:r>
        </a:p>
      </dgm:t>
    </dgm:pt>
    <dgm:pt modelId="{676C8BE6-D617-475E-9C8A-0AACB74E6DB9}" type="parTrans" cxnId="{86F3259C-BAE6-42E0-8E13-68D7B9A07D2B}">
      <dgm:prSet/>
      <dgm:spPr/>
      <dgm:t>
        <a:bodyPr/>
        <a:lstStyle/>
        <a:p>
          <a:endParaRPr lang="en-GB"/>
        </a:p>
      </dgm:t>
    </dgm:pt>
    <dgm:pt modelId="{E488C2C2-F13E-46E0-84F8-316D7C21E157}" type="sibTrans" cxnId="{86F3259C-BAE6-42E0-8E13-68D7B9A07D2B}">
      <dgm:prSet/>
      <dgm:spPr/>
      <dgm:t>
        <a:bodyPr/>
        <a:lstStyle/>
        <a:p>
          <a:endParaRPr lang="en-GB"/>
        </a:p>
      </dgm:t>
    </dgm:pt>
    <dgm:pt modelId="{F0103A22-092C-4B0E-9B12-A57F71E985F5}">
      <dgm:prSet phldrT="[Text]"/>
      <dgm:spPr>
        <a:solidFill>
          <a:srgbClr val="FF0000">
            <a:alpha val="20000"/>
          </a:srgbClr>
        </a:solidFill>
      </dgm:spPr>
      <dgm:t>
        <a:bodyPr/>
        <a:lstStyle/>
        <a:p>
          <a:r>
            <a:rPr lang="en-GB" b="1" u="sng" dirty="0">
              <a:solidFill>
                <a:schemeClr val="tx1"/>
              </a:solidFill>
              <a:latin typeface="Calibri" pitchFamily="34" charset="0"/>
            </a:rPr>
            <a:t>Population salt intake</a:t>
          </a:r>
        </a:p>
      </dgm:t>
    </dgm:pt>
    <dgm:pt modelId="{D85072C4-B19D-44B9-80A8-0D7CD2EA21F8}" type="parTrans" cxnId="{92B885C6-386D-4695-8C6B-3A17181B9220}">
      <dgm:prSet/>
      <dgm:spPr/>
      <dgm:t>
        <a:bodyPr/>
        <a:lstStyle/>
        <a:p>
          <a:endParaRPr lang="en-GB"/>
        </a:p>
      </dgm:t>
    </dgm:pt>
    <dgm:pt modelId="{783291D1-CC02-4EB7-9B6B-B3D2AA97E020}" type="sibTrans" cxnId="{92B885C6-386D-4695-8C6B-3A17181B9220}">
      <dgm:prSet/>
      <dgm:spPr/>
      <dgm:t>
        <a:bodyPr/>
        <a:lstStyle/>
        <a:p>
          <a:endParaRPr lang="en-GB"/>
        </a:p>
      </dgm:t>
    </dgm:pt>
    <dgm:pt modelId="{3A4D5821-96DC-4904-A15A-68D823E01FC7}">
      <dgm:prSet phldrT="[Text]"/>
      <dgm:spPr>
        <a:solidFill>
          <a:srgbClr val="FF0000">
            <a:alpha val="20000"/>
          </a:srgbClr>
        </a:solidFill>
      </dgm:spPr>
      <dgm:t>
        <a:bodyPr/>
        <a:lstStyle/>
        <a:p>
          <a:r>
            <a:rPr lang="en-GB" b="1" dirty="0">
              <a:solidFill>
                <a:schemeClr val="tx1"/>
              </a:solidFill>
              <a:latin typeface="Calibri" pitchFamily="34" charset="0"/>
            </a:rPr>
            <a:t>Reformulation progress</a:t>
          </a:r>
        </a:p>
      </dgm:t>
    </dgm:pt>
    <dgm:pt modelId="{237D0CD3-A2CE-4753-85E6-1EB7B8D580C5}" type="parTrans" cxnId="{094C9533-AF6E-46DF-866E-365F6FA0736E}">
      <dgm:prSet/>
      <dgm:spPr/>
      <dgm:t>
        <a:bodyPr/>
        <a:lstStyle/>
        <a:p>
          <a:endParaRPr lang="en-GB"/>
        </a:p>
      </dgm:t>
    </dgm:pt>
    <dgm:pt modelId="{704013E5-5796-47E7-80CC-0A84559AEB91}" type="sibTrans" cxnId="{094C9533-AF6E-46DF-866E-365F6FA0736E}">
      <dgm:prSet/>
      <dgm:spPr/>
      <dgm:t>
        <a:bodyPr/>
        <a:lstStyle/>
        <a:p>
          <a:endParaRPr lang="en-GB"/>
        </a:p>
      </dgm:t>
    </dgm:pt>
    <dgm:pt modelId="{C3E96AC5-96E4-47BB-8914-EE8AC38767D8}">
      <dgm:prSet phldrT="[Text]"/>
      <dgm:spPr>
        <a:solidFill>
          <a:srgbClr val="33CC33">
            <a:alpha val="20000"/>
          </a:srgbClr>
        </a:solidFill>
      </dgm:spPr>
      <dgm:t>
        <a:bodyPr/>
        <a:lstStyle/>
        <a:p>
          <a:endParaRPr lang="en-GB" dirty="0">
            <a:solidFill>
              <a:schemeClr val="tx1"/>
            </a:solidFill>
          </a:endParaRPr>
        </a:p>
      </dgm:t>
    </dgm:pt>
    <dgm:pt modelId="{543BB1F5-4E4E-4F40-87AC-BBF6E4E07CAB}" type="parTrans" cxnId="{2949D0C9-5241-445E-AEC2-9045D72EDF63}">
      <dgm:prSet/>
      <dgm:spPr/>
      <dgm:t>
        <a:bodyPr/>
        <a:lstStyle/>
        <a:p>
          <a:endParaRPr lang="en-GB"/>
        </a:p>
      </dgm:t>
    </dgm:pt>
    <dgm:pt modelId="{9BE746D2-39B3-46D5-B38A-A1F284A5D272}" type="sibTrans" cxnId="{2949D0C9-5241-445E-AEC2-9045D72EDF63}">
      <dgm:prSet/>
      <dgm:spPr/>
      <dgm:t>
        <a:bodyPr/>
        <a:lstStyle/>
        <a:p>
          <a:endParaRPr lang="en-GB"/>
        </a:p>
      </dgm:t>
    </dgm:pt>
    <dgm:pt modelId="{AC80669F-CCB5-4F7F-8D08-723DC768447F}">
      <dgm:prSet phldrT="[Text]"/>
      <dgm:spPr>
        <a:solidFill>
          <a:srgbClr val="33CC33">
            <a:alpha val="20000"/>
          </a:srgbClr>
        </a:solidFill>
      </dgm:spPr>
      <dgm:t>
        <a:bodyPr/>
        <a:lstStyle/>
        <a:p>
          <a:r>
            <a:rPr lang="en-GB" dirty="0">
              <a:solidFill>
                <a:schemeClr val="tx1"/>
              </a:solidFill>
              <a:latin typeface="Calibri" pitchFamily="34" charset="0"/>
            </a:rPr>
            <a:t>Decision makers</a:t>
          </a:r>
        </a:p>
      </dgm:t>
    </dgm:pt>
    <dgm:pt modelId="{488F376B-A54F-42F0-B592-53BF930DFCA3}" type="parTrans" cxnId="{DD384517-4EC4-486F-8E57-BEE3B88B99BE}">
      <dgm:prSet/>
      <dgm:spPr/>
      <dgm:t>
        <a:bodyPr/>
        <a:lstStyle/>
        <a:p>
          <a:endParaRPr lang="en-GB"/>
        </a:p>
      </dgm:t>
    </dgm:pt>
    <dgm:pt modelId="{6A541F5B-0C59-4570-B381-BB96E91BF87B}" type="sibTrans" cxnId="{DD384517-4EC4-486F-8E57-BEE3B88B99BE}">
      <dgm:prSet/>
      <dgm:spPr/>
      <dgm:t>
        <a:bodyPr/>
        <a:lstStyle/>
        <a:p>
          <a:endParaRPr lang="en-GB"/>
        </a:p>
      </dgm:t>
    </dgm:pt>
    <dgm:pt modelId="{18D083F0-4392-44CB-B9A9-21FD13C635C9}">
      <dgm:prSet phldrT="[Text]"/>
      <dgm:spPr>
        <a:solidFill>
          <a:srgbClr val="33CC33">
            <a:alpha val="20000"/>
          </a:srgbClr>
        </a:solidFill>
      </dgm:spPr>
      <dgm:t>
        <a:bodyPr/>
        <a:lstStyle/>
        <a:p>
          <a:r>
            <a:rPr lang="en-GB" dirty="0">
              <a:solidFill>
                <a:schemeClr val="tx1"/>
              </a:solidFill>
              <a:latin typeface="Calibri" pitchFamily="34" charset="0"/>
            </a:rPr>
            <a:t>Media</a:t>
          </a:r>
        </a:p>
      </dgm:t>
    </dgm:pt>
    <dgm:pt modelId="{2EFDC7CF-1AA8-42F3-A2CF-6E766DB153BD}" type="parTrans" cxnId="{5569ED1E-957A-4A1F-B604-158690FBD2D0}">
      <dgm:prSet/>
      <dgm:spPr/>
      <dgm:t>
        <a:bodyPr/>
        <a:lstStyle/>
        <a:p>
          <a:endParaRPr lang="en-GB"/>
        </a:p>
      </dgm:t>
    </dgm:pt>
    <dgm:pt modelId="{E34C449B-6613-41B3-AD60-A570490EA348}" type="sibTrans" cxnId="{5569ED1E-957A-4A1F-B604-158690FBD2D0}">
      <dgm:prSet/>
      <dgm:spPr/>
      <dgm:t>
        <a:bodyPr/>
        <a:lstStyle/>
        <a:p>
          <a:endParaRPr lang="en-GB"/>
        </a:p>
      </dgm:t>
    </dgm:pt>
    <dgm:pt modelId="{93D313A5-C934-469F-8D7E-F578EDF536D6}">
      <dgm:prSet phldrT="[Text]"/>
      <dgm:spPr>
        <a:solidFill>
          <a:srgbClr val="33CC33">
            <a:alpha val="20000"/>
          </a:srgbClr>
        </a:solidFill>
      </dgm:spPr>
      <dgm:t>
        <a:bodyPr/>
        <a:lstStyle/>
        <a:p>
          <a:r>
            <a:rPr lang="en-GB" dirty="0">
              <a:solidFill>
                <a:schemeClr val="tx1"/>
              </a:solidFill>
              <a:latin typeface="Calibri" pitchFamily="34" charset="0"/>
            </a:rPr>
            <a:t>Health Professionals</a:t>
          </a:r>
        </a:p>
      </dgm:t>
    </dgm:pt>
    <dgm:pt modelId="{74635CC0-F32E-400E-8894-5F2758F415BA}" type="parTrans" cxnId="{7BB144E2-F997-414B-A257-B412B7123B51}">
      <dgm:prSet/>
      <dgm:spPr/>
      <dgm:t>
        <a:bodyPr/>
        <a:lstStyle/>
        <a:p>
          <a:endParaRPr lang="en-GB"/>
        </a:p>
      </dgm:t>
    </dgm:pt>
    <dgm:pt modelId="{D2E2E5ED-9C24-4234-B06A-86B6CEACBAB9}" type="sibTrans" cxnId="{7BB144E2-F997-414B-A257-B412B7123B51}">
      <dgm:prSet/>
      <dgm:spPr/>
      <dgm:t>
        <a:bodyPr/>
        <a:lstStyle/>
        <a:p>
          <a:endParaRPr lang="en-GB"/>
        </a:p>
      </dgm:t>
    </dgm:pt>
    <dgm:pt modelId="{35721D27-0588-4568-A92B-7ECCBBDF1554}">
      <dgm:prSet phldrT="[Text]"/>
      <dgm:spPr>
        <a:solidFill>
          <a:srgbClr val="0000CC">
            <a:alpha val="20000"/>
          </a:srgbClr>
        </a:solidFill>
      </dgm:spPr>
      <dgm:t>
        <a:bodyPr/>
        <a:lstStyle/>
        <a:p>
          <a:r>
            <a:rPr lang="en-GB" dirty="0">
              <a:solidFill>
                <a:schemeClr val="tx1"/>
              </a:solidFill>
              <a:latin typeface="Calibri" pitchFamily="34" charset="0"/>
            </a:rPr>
            <a:t>Motivation</a:t>
          </a:r>
        </a:p>
      </dgm:t>
    </dgm:pt>
    <dgm:pt modelId="{C90DE39E-8959-45B0-BC51-E3EB9B45AC9E}" type="parTrans" cxnId="{ABE3EB19-2806-4FDC-9D99-F8C13671B561}">
      <dgm:prSet/>
      <dgm:spPr/>
      <dgm:t>
        <a:bodyPr/>
        <a:lstStyle/>
        <a:p>
          <a:endParaRPr lang="en-GB"/>
        </a:p>
      </dgm:t>
    </dgm:pt>
    <dgm:pt modelId="{6D6A8A6F-8AE1-4315-B899-DDC927966A12}" type="sibTrans" cxnId="{ABE3EB19-2806-4FDC-9D99-F8C13671B561}">
      <dgm:prSet/>
      <dgm:spPr/>
      <dgm:t>
        <a:bodyPr/>
        <a:lstStyle/>
        <a:p>
          <a:endParaRPr lang="en-GB"/>
        </a:p>
      </dgm:t>
    </dgm:pt>
    <dgm:pt modelId="{C9094CC6-DD5B-40F4-8FE8-C9426EC1195D}">
      <dgm:prSet phldrT="[Text]"/>
      <dgm:spPr>
        <a:solidFill>
          <a:srgbClr val="0000CC">
            <a:alpha val="20000"/>
          </a:srgbClr>
        </a:solidFill>
      </dgm:spPr>
      <dgm:t>
        <a:bodyPr/>
        <a:lstStyle/>
        <a:p>
          <a:r>
            <a:rPr lang="en-GB" dirty="0">
              <a:solidFill>
                <a:schemeClr val="tx1"/>
              </a:solidFill>
              <a:latin typeface="Calibri" pitchFamily="34" charset="0"/>
            </a:rPr>
            <a:t>Costs &amp; Benefits</a:t>
          </a:r>
        </a:p>
      </dgm:t>
    </dgm:pt>
    <dgm:pt modelId="{DA22A356-2E03-4C60-9C99-554584EC4C19}" type="parTrans" cxnId="{F7EAA85B-FFA3-484E-AC07-9F52B2CA686E}">
      <dgm:prSet/>
      <dgm:spPr/>
      <dgm:t>
        <a:bodyPr/>
        <a:lstStyle/>
        <a:p>
          <a:endParaRPr lang="en-GB"/>
        </a:p>
      </dgm:t>
    </dgm:pt>
    <dgm:pt modelId="{44B72027-EC1A-4689-AC95-B80FED70BDDA}" type="sibTrans" cxnId="{F7EAA85B-FFA3-484E-AC07-9F52B2CA686E}">
      <dgm:prSet/>
      <dgm:spPr/>
      <dgm:t>
        <a:bodyPr/>
        <a:lstStyle/>
        <a:p>
          <a:endParaRPr lang="en-GB"/>
        </a:p>
      </dgm:t>
    </dgm:pt>
    <dgm:pt modelId="{639915F5-887B-410D-B489-30126D5C5954}">
      <dgm:prSet phldrT="[Text]"/>
      <dgm:spPr>
        <a:solidFill>
          <a:srgbClr val="0000CC">
            <a:alpha val="20000"/>
          </a:srgbClr>
        </a:solidFill>
      </dgm:spPr>
      <dgm:t>
        <a:bodyPr/>
        <a:lstStyle/>
        <a:p>
          <a:r>
            <a:rPr lang="en-GB" dirty="0">
              <a:solidFill>
                <a:schemeClr val="tx1"/>
              </a:solidFill>
              <a:latin typeface="Calibri" pitchFamily="34" charset="0"/>
            </a:rPr>
            <a:t>Consumer awareness</a:t>
          </a:r>
        </a:p>
      </dgm:t>
    </dgm:pt>
    <dgm:pt modelId="{14E72E7B-667A-4008-9A4E-31A3704AB15D}" type="parTrans" cxnId="{7EE6F74C-DACC-435C-82DC-DE6FB7BD691D}">
      <dgm:prSet/>
      <dgm:spPr/>
      <dgm:t>
        <a:bodyPr/>
        <a:lstStyle/>
        <a:p>
          <a:endParaRPr lang="en-GB"/>
        </a:p>
      </dgm:t>
    </dgm:pt>
    <dgm:pt modelId="{6460286D-42EC-40CC-BC26-DBDE7F9B9D18}" type="sibTrans" cxnId="{7EE6F74C-DACC-435C-82DC-DE6FB7BD691D}">
      <dgm:prSet/>
      <dgm:spPr/>
      <dgm:t>
        <a:bodyPr/>
        <a:lstStyle/>
        <a:p>
          <a:endParaRPr lang="en-GB"/>
        </a:p>
      </dgm:t>
    </dgm:pt>
    <dgm:pt modelId="{AF105760-9DC4-4E1D-9193-1C8BC679D35A}">
      <dgm:prSet phldrT="[Text]"/>
      <dgm:spPr>
        <a:solidFill>
          <a:srgbClr val="0000CC">
            <a:alpha val="20000"/>
          </a:srgbClr>
        </a:solidFill>
      </dgm:spPr>
      <dgm:t>
        <a:bodyPr/>
        <a:lstStyle/>
        <a:p>
          <a:r>
            <a:rPr lang="en-GB" dirty="0">
              <a:solidFill>
                <a:schemeClr val="tx1"/>
              </a:solidFill>
              <a:latin typeface="Calibri" pitchFamily="34" charset="0"/>
            </a:rPr>
            <a:t>Wider support</a:t>
          </a:r>
        </a:p>
      </dgm:t>
    </dgm:pt>
    <dgm:pt modelId="{4DFEDAAE-9A02-41D6-A790-3F735CB24E6A}" type="parTrans" cxnId="{ECD83351-8A43-4B30-B27D-D2093E733B19}">
      <dgm:prSet/>
      <dgm:spPr/>
      <dgm:t>
        <a:bodyPr/>
        <a:lstStyle/>
        <a:p>
          <a:endParaRPr lang="en-GB"/>
        </a:p>
      </dgm:t>
    </dgm:pt>
    <dgm:pt modelId="{4A4E284F-5ADF-4C2D-904B-244FD496DCFA}" type="sibTrans" cxnId="{ECD83351-8A43-4B30-B27D-D2093E733B19}">
      <dgm:prSet/>
      <dgm:spPr/>
      <dgm:t>
        <a:bodyPr/>
        <a:lstStyle/>
        <a:p>
          <a:endParaRPr lang="en-GB"/>
        </a:p>
      </dgm:t>
    </dgm:pt>
    <dgm:pt modelId="{6DC76CCE-D1D9-427A-98E3-5AE81467257C}">
      <dgm:prSet phldrT="[Text]"/>
      <dgm:spPr>
        <a:solidFill>
          <a:srgbClr val="0000CC">
            <a:alpha val="20000"/>
          </a:srgbClr>
        </a:solidFill>
      </dgm:spPr>
      <dgm:t>
        <a:bodyPr/>
        <a:lstStyle/>
        <a:p>
          <a:r>
            <a:rPr lang="en-GB" dirty="0">
              <a:solidFill>
                <a:schemeClr val="tx1"/>
              </a:solidFill>
              <a:latin typeface="Calibri" pitchFamily="34" charset="0"/>
            </a:rPr>
            <a:t>Corporate responsibility</a:t>
          </a:r>
        </a:p>
      </dgm:t>
    </dgm:pt>
    <dgm:pt modelId="{C7CC08F9-7971-452B-9663-39956540C746}" type="parTrans" cxnId="{C24AA01D-3A03-4FF4-BDA4-A06D6335DC58}">
      <dgm:prSet/>
      <dgm:spPr/>
      <dgm:t>
        <a:bodyPr/>
        <a:lstStyle/>
        <a:p>
          <a:endParaRPr lang="en-GB"/>
        </a:p>
      </dgm:t>
    </dgm:pt>
    <dgm:pt modelId="{35A51C02-6F8D-4372-96C6-C27D9BECA780}" type="sibTrans" cxnId="{C24AA01D-3A03-4FF4-BDA4-A06D6335DC58}">
      <dgm:prSet/>
      <dgm:spPr/>
      <dgm:t>
        <a:bodyPr/>
        <a:lstStyle/>
        <a:p>
          <a:endParaRPr lang="en-GB"/>
        </a:p>
      </dgm:t>
    </dgm:pt>
    <dgm:pt modelId="{42614651-EFFA-4306-838E-90721760F889}">
      <dgm:prSet phldrT="[Text]"/>
      <dgm:spPr>
        <a:solidFill>
          <a:srgbClr val="0000CC">
            <a:alpha val="20000"/>
          </a:srgbClr>
        </a:solidFill>
      </dgm:spPr>
      <dgm:t>
        <a:bodyPr/>
        <a:lstStyle/>
        <a:p>
          <a:r>
            <a:rPr lang="en-GB" dirty="0">
              <a:solidFill>
                <a:schemeClr val="tx1"/>
              </a:solidFill>
              <a:latin typeface="Calibri" pitchFamily="34" charset="0"/>
            </a:rPr>
            <a:t>Reformulation</a:t>
          </a:r>
        </a:p>
      </dgm:t>
    </dgm:pt>
    <dgm:pt modelId="{3D64ADBB-91F4-4555-8D82-D0943E1CA4E0}" type="parTrans" cxnId="{7657782A-1896-440F-B4B1-053B2B42FB88}">
      <dgm:prSet/>
      <dgm:spPr/>
      <dgm:t>
        <a:bodyPr/>
        <a:lstStyle/>
        <a:p>
          <a:endParaRPr lang="en-GB"/>
        </a:p>
      </dgm:t>
    </dgm:pt>
    <dgm:pt modelId="{78A19AFC-CB2E-4131-8B3A-E0C5567F2A94}" type="sibTrans" cxnId="{7657782A-1896-440F-B4B1-053B2B42FB88}">
      <dgm:prSet/>
      <dgm:spPr/>
      <dgm:t>
        <a:bodyPr/>
        <a:lstStyle/>
        <a:p>
          <a:endParaRPr lang="en-GB"/>
        </a:p>
      </dgm:t>
    </dgm:pt>
    <dgm:pt modelId="{95ACFFA3-511B-495A-BF04-168D91F334C8}">
      <dgm:prSet phldrT="[Text]"/>
      <dgm:spPr>
        <a:solidFill>
          <a:srgbClr val="0000CC">
            <a:alpha val="20000"/>
          </a:srgbClr>
        </a:solidFill>
      </dgm:spPr>
      <dgm:t>
        <a:bodyPr/>
        <a:lstStyle/>
        <a:p>
          <a:r>
            <a:rPr lang="en-GB" dirty="0">
              <a:solidFill>
                <a:schemeClr val="tx1"/>
              </a:solidFill>
              <a:latin typeface="Calibri" pitchFamily="34" charset="0"/>
            </a:rPr>
            <a:t>Labelling</a:t>
          </a:r>
        </a:p>
      </dgm:t>
    </dgm:pt>
    <dgm:pt modelId="{365E7707-A0E3-439F-BBA1-581E9F5943A0}" type="parTrans" cxnId="{4509C462-B601-4419-AA7D-55B74656E71D}">
      <dgm:prSet/>
      <dgm:spPr/>
      <dgm:t>
        <a:bodyPr/>
        <a:lstStyle/>
        <a:p>
          <a:endParaRPr lang="en-GB"/>
        </a:p>
      </dgm:t>
    </dgm:pt>
    <dgm:pt modelId="{1D8332A0-2D35-4FA6-82C1-7455B76C406B}" type="sibTrans" cxnId="{4509C462-B601-4419-AA7D-55B74656E71D}">
      <dgm:prSet/>
      <dgm:spPr/>
      <dgm:t>
        <a:bodyPr/>
        <a:lstStyle/>
        <a:p>
          <a:endParaRPr lang="en-GB"/>
        </a:p>
      </dgm:t>
    </dgm:pt>
    <dgm:pt modelId="{C47392C3-E00F-443B-8850-DB328580F6D0}">
      <dgm:prSet phldrT="[Text]"/>
      <dgm:spPr>
        <a:solidFill>
          <a:srgbClr val="FF0000">
            <a:alpha val="20000"/>
          </a:srgbClr>
        </a:solidFill>
      </dgm:spPr>
      <dgm:t>
        <a:bodyPr/>
        <a:lstStyle/>
        <a:p>
          <a:r>
            <a:rPr lang="en-GB" b="1" dirty="0">
              <a:solidFill>
                <a:schemeClr val="tx1"/>
              </a:solidFill>
              <a:latin typeface="Calibri" pitchFamily="34" charset="0"/>
            </a:rPr>
            <a:t>Effectiveness of communication</a:t>
          </a:r>
        </a:p>
      </dgm:t>
    </dgm:pt>
    <dgm:pt modelId="{344240D5-5C89-4A03-8C8F-29BD276E28AE}" type="parTrans" cxnId="{F165C44A-5511-42FE-9C52-C93627676B59}">
      <dgm:prSet/>
      <dgm:spPr/>
      <dgm:t>
        <a:bodyPr/>
        <a:lstStyle/>
        <a:p>
          <a:endParaRPr lang="en-GB"/>
        </a:p>
      </dgm:t>
    </dgm:pt>
    <dgm:pt modelId="{3FECD8C5-4C44-43B6-99C3-BC03470A0AB4}" type="sibTrans" cxnId="{F165C44A-5511-42FE-9C52-C93627676B59}">
      <dgm:prSet/>
      <dgm:spPr/>
      <dgm:t>
        <a:bodyPr/>
        <a:lstStyle/>
        <a:p>
          <a:endParaRPr lang="en-GB"/>
        </a:p>
      </dgm:t>
    </dgm:pt>
    <dgm:pt modelId="{F4A41B33-432C-41B2-8A46-505D5F0422B1}">
      <dgm:prSet phldrT="[Text]"/>
      <dgm:spPr>
        <a:solidFill>
          <a:srgbClr val="FF0000">
            <a:alpha val="20000"/>
          </a:srgbClr>
        </a:solidFill>
      </dgm:spPr>
      <dgm:t>
        <a:bodyPr/>
        <a:lstStyle/>
        <a:p>
          <a:r>
            <a:rPr lang="en-GB" dirty="0">
              <a:solidFill>
                <a:schemeClr val="tx1"/>
              </a:solidFill>
              <a:latin typeface="Calibri" pitchFamily="34" charset="0"/>
            </a:rPr>
            <a:t>Urinary sodium</a:t>
          </a:r>
        </a:p>
      </dgm:t>
    </dgm:pt>
    <dgm:pt modelId="{7C6CC2B8-A136-4FA4-84D9-8759A2C39C22}" type="parTrans" cxnId="{4E7B4A5E-03D8-4678-9B36-311BF60A1135}">
      <dgm:prSet/>
      <dgm:spPr/>
      <dgm:t>
        <a:bodyPr/>
        <a:lstStyle/>
        <a:p>
          <a:endParaRPr lang="en-GB"/>
        </a:p>
      </dgm:t>
    </dgm:pt>
    <dgm:pt modelId="{6D8A57C5-E665-47B1-88EA-430CD1390527}" type="sibTrans" cxnId="{4E7B4A5E-03D8-4678-9B36-311BF60A1135}">
      <dgm:prSet/>
      <dgm:spPr/>
      <dgm:t>
        <a:bodyPr/>
        <a:lstStyle/>
        <a:p>
          <a:endParaRPr lang="en-GB"/>
        </a:p>
      </dgm:t>
    </dgm:pt>
    <dgm:pt modelId="{B4FF4E7B-092A-4B5B-BD75-7593416F5490}">
      <dgm:prSet phldrT="[Text]"/>
      <dgm:spPr>
        <a:solidFill>
          <a:srgbClr val="FF0000">
            <a:alpha val="20000"/>
          </a:srgbClr>
        </a:solidFill>
      </dgm:spPr>
      <dgm:t>
        <a:bodyPr/>
        <a:lstStyle/>
        <a:p>
          <a:r>
            <a:rPr lang="en-GB" dirty="0">
              <a:solidFill>
                <a:schemeClr val="tx1"/>
              </a:solidFill>
              <a:latin typeface="Calibri" pitchFamily="34" charset="0"/>
            </a:rPr>
            <a:t>Dietary surveys</a:t>
          </a:r>
        </a:p>
      </dgm:t>
    </dgm:pt>
    <dgm:pt modelId="{1255BF00-0E68-4DDE-A3D9-5E2C058E2DC1}" type="parTrans" cxnId="{F0AB7CE9-3158-471B-B273-E93D0C46E7DF}">
      <dgm:prSet/>
      <dgm:spPr/>
      <dgm:t>
        <a:bodyPr/>
        <a:lstStyle/>
        <a:p>
          <a:endParaRPr lang="en-GB"/>
        </a:p>
      </dgm:t>
    </dgm:pt>
    <dgm:pt modelId="{0D8BED7B-6CF5-461A-A323-DCB45D1854CA}" type="sibTrans" cxnId="{F0AB7CE9-3158-471B-B273-E93D0C46E7DF}">
      <dgm:prSet/>
      <dgm:spPr/>
      <dgm:t>
        <a:bodyPr/>
        <a:lstStyle/>
        <a:p>
          <a:endParaRPr lang="en-GB"/>
        </a:p>
      </dgm:t>
    </dgm:pt>
    <dgm:pt modelId="{3B23AFAB-9E82-418A-A631-81C294AF7417}">
      <dgm:prSet phldrT="[Text]"/>
      <dgm:spPr>
        <a:solidFill>
          <a:srgbClr val="FF0000">
            <a:alpha val="20000"/>
          </a:srgbClr>
        </a:solidFill>
      </dgm:spPr>
      <dgm:t>
        <a:bodyPr/>
        <a:lstStyle/>
        <a:p>
          <a:r>
            <a:rPr lang="en-GB" b="0" dirty="0">
              <a:solidFill>
                <a:schemeClr val="tx1"/>
              </a:solidFill>
              <a:latin typeface="Calibri" pitchFamily="34" charset="0"/>
            </a:rPr>
            <a:t>Salt content of foods (databanks; self-reporting by industry; market surveys)</a:t>
          </a:r>
        </a:p>
      </dgm:t>
    </dgm:pt>
    <dgm:pt modelId="{9E8FA8C9-C8BF-4DBF-BE37-27AB2430C72D}" type="parTrans" cxnId="{57E8BDC2-8065-4749-A414-97DE8FDBC916}">
      <dgm:prSet/>
      <dgm:spPr/>
      <dgm:t>
        <a:bodyPr/>
        <a:lstStyle/>
        <a:p>
          <a:endParaRPr lang="en-GB"/>
        </a:p>
      </dgm:t>
    </dgm:pt>
    <dgm:pt modelId="{E06DF9D9-99E9-4B46-8693-8B85A6780335}" type="sibTrans" cxnId="{57E8BDC2-8065-4749-A414-97DE8FDBC916}">
      <dgm:prSet/>
      <dgm:spPr/>
      <dgm:t>
        <a:bodyPr/>
        <a:lstStyle/>
        <a:p>
          <a:endParaRPr lang="en-GB"/>
        </a:p>
      </dgm:t>
    </dgm:pt>
    <dgm:pt modelId="{669B1D55-3755-4979-92C9-7E40D73216E0}">
      <dgm:prSet phldrT="[Text]"/>
      <dgm:spPr>
        <a:solidFill>
          <a:srgbClr val="0000CC">
            <a:alpha val="20000"/>
          </a:srgbClr>
        </a:solidFill>
      </dgm:spPr>
      <dgm:t>
        <a:bodyPr/>
        <a:lstStyle/>
        <a:p>
          <a:r>
            <a:rPr lang="en-GB" dirty="0">
              <a:solidFill>
                <a:schemeClr val="tx1"/>
              </a:solidFill>
              <a:latin typeface="Calibri" pitchFamily="34" charset="0"/>
            </a:rPr>
            <a:t>Benchmarking food categories</a:t>
          </a:r>
        </a:p>
      </dgm:t>
    </dgm:pt>
    <dgm:pt modelId="{ED3932BD-AFDE-4A79-BC85-D25CC796B24F}" type="parTrans" cxnId="{2830F268-AD81-4201-989C-7F144D39B803}">
      <dgm:prSet/>
      <dgm:spPr/>
      <dgm:t>
        <a:bodyPr/>
        <a:lstStyle/>
        <a:p>
          <a:endParaRPr lang="en-GB"/>
        </a:p>
      </dgm:t>
    </dgm:pt>
    <dgm:pt modelId="{62EB2030-E8CB-4798-990B-A3E184064E28}" type="sibTrans" cxnId="{2830F268-AD81-4201-989C-7F144D39B803}">
      <dgm:prSet/>
      <dgm:spPr/>
      <dgm:t>
        <a:bodyPr/>
        <a:lstStyle/>
        <a:p>
          <a:endParaRPr lang="en-GB"/>
        </a:p>
      </dgm:t>
    </dgm:pt>
    <dgm:pt modelId="{C6AAAE8E-4223-4450-B870-0599561129A0}">
      <dgm:prSet phldrT="[Text]"/>
      <dgm:spPr>
        <a:solidFill>
          <a:srgbClr val="33CC33">
            <a:alpha val="20000"/>
          </a:srgbClr>
        </a:solidFill>
      </dgm:spPr>
      <dgm:t>
        <a:bodyPr/>
        <a:lstStyle/>
        <a:p>
          <a:r>
            <a:rPr lang="en-GB" dirty="0">
              <a:solidFill>
                <a:schemeClr val="tx1"/>
              </a:solidFill>
              <a:latin typeface="Calibri" pitchFamily="34" charset="0"/>
            </a:rPr>
            <a:t>Consumers</a:t>
          </a:r>
        </a:p>
      </dgm:t>
    </dgm:pt>
    <dgm:pt modelId="{E5EFB435-828E-4DA4-8069-98A8BA318E1E}" type="sibTrans" cxnId="{51280BF0-A8AD-48F5-A383-69A0B4BB0DBA}">
      <dgm:prSet/>
      <dgm:spPr/>
      <dgm:t>
        <a:bodyPr/>
        <a:lstStyle/>
        <a:p>
          <a:endParaRPr lang="en-GB"/>
        </a:p>
      </dgm:t>
    </dgm:pt>
    <dgm:pt modelId="{9BC95027-8F96-4FFD-BF44-E9B39C87BAFC}" type="parTrans" cxnId="{51280BF0-A8AD-48F5-A383-69A0B4BB0DBA}">
      <dgm:prSet/>
      <dgm:spPr/>
      <dgm:t>
        <a:bodyPr/>
        <a:lstStyle/>
        <a:p>
          <a:endParaRPr lang="en-GB"/>
        </a:p>
      </dgm:t>
    </dgm:pt>
    <dgm:pt modelId="{4FF49F1A-0390-4084-9639-01CA7213CE03}">
      <dgm:prSet phldrT="[Text]"/>
      <dgm:spPr>
        <a:solidFill>
          <a:srgbClr val="FF0000">
            <a:alpha val="20000"/>
          </a:srgbClr>
        </a:solidFill>
      </dgm:spPr>
      <dgm:t>
        <a:bodyPr/>
        <a:lstStyle/>
        <a:p>
          <a:r>
            <a:rPr lang="en-GB" dirty="0">
              <a:solidFill>
                <a:schemeClr val="tx1"/>
              </a:solidFill>
              <a:latin typeface="Calibri" pitchFamily="34" charset="0"/>
            </a:rPr>
            <a:t>Measuring awareness of campaigns</a:t>
          </a:r>
        </a:p>
      </dgm:t>
    </dgm:pt>
    <dgm:pt modelId="{04E92531-784C-4E2B-9EB4-477ACC6913A9}" type="parTrans" cxnId="{E28A28EB-F81E-4B76-BE14-891D06419C1C}">
      <dgm:prSet/>
      <dgm:spPr/>
      <dgm:t>
        <a:bodyPr/>
        <a:lstStyle/>
        <a:p>
          <a:endParaRPr lang="en-GB"/>
        </a:p>
      </dgm:t>
    </dgm:pt>
    <dgm:pt modelId="{AD276688-E6AC-4EDB-83E3-13DECC5AE576}" type="sibTrans" cxnId="{E28A28EB-F81E-4B76-BE14-891D06419C1C}">
      <dgm:prSet/>
      <dgm:spPr/>
      <dgm:t>
        <a:bodyPr/>
        <a:lstStyle/>
        <a:p>
          <a:endParaRPr lang="en-GB"/>
        </a:p>
      </dgm:t>
    </dgm:pt>
    <dgm:pt modelId="{C1705975-1E93-4DA1-9A40-3C961EA506B4}">
      <dgm:prSet phldrT="[Text]"/>
      <dgm:spPr>
        <a:solidFill>
          <a:srgbClr val="FF0000">
            <a:alpha val="20000"/>
          </a:srgbClr>
        </a:solidFill>
      </dgm:spPr>
      <dgm:t>
        <a:bodyPr/>
        <a:lstStyle/>
        <a:p>
          <a:r>
            <a:rPr lang="en-GB" dirty="0">
              <a:solidFill>
                <a:schemeClr val="tx1"/>
              </a:solidFill>
              <a:latin typeface="Calibri" pitchFamily="34" charset="0"/>
            </a:rPr>
            <a:t>Measuring attitudes and behaviour changes</a:t>
          </a:r>
        </a:p>
      </dgm:t>
    </dgm:pt>
    <dgm:pt modelId="{03A4CBE5-63FD-47EC-8A8F-58F8E52EB575}" type="parTrans" cxnId="{A15A727C-3BE6-4179-9E96-E7F23836F965}">
      <dgm:prSet/>
      <dgm:spPr/>
      <dgm:t>
        <a:bodyPr/>
        <a:lstStyle/>
        <a:p>
          <a:endParaRPr lang="en-GB"/>
        </a:p>
      </dgm:t>
    </dgm:pt>
    <dgm:pt modelId="{CDB04134-1325-46C6-BEF3-EBAF09A43F50}" type="sibTrans" cxnId="{A15A727C-3BE6-4179-9E96-E7F23836F965}">
      <dgm:prSet/>
      <dgm:spPr/>
      <dgm:t>
        <a:bodyPr/>
        <a:lstStyle/>
        <a:p>
          <a:endParaRPr lang="en-GB"/>
        </a:p>
      </dgm:t>
    </dgm:pt>
    <dgm:pt modelId="{24172EAF-BCF0-46F4-B511-8BF6596E8514}">
      <dgm:prSet phldrT="[Text]"/>
      <dgm:spPr/>
      <dgm:t>
        <a:bodyPr/>
        <a:lstStyle/>
        <a:p>
          <a:r>
            <a:rPr lang="en-GB" b="1" dirty="0">
              <a:solidFill>
                <a:srgbClr val="663300"/>
              </a:solidFill>
            </a:rPr>
            <a:t>Research</a:t>
          </a:r>
        </a:p>
      </dgm:t>
    </dgm:pt>
    <dgm:pt modelId="{E3AE299E-3C38-4BDC-A85B-EF255E265D26}" type="parTrans" cxnId="{A63841E7-0B38-4C7D-B31B-213ECF872CDE}">
      <dgm:prSet/>
      <dgm:spPr/>
      <dgm:t>
        <a:bodyPr/>
        <a:lstStyle/>
        <a:p>
          <a:endParaRPr lang="en-GB"/>
        </a:p>
      </dgm:t>
    </dgm:pt>
    <dgm:pt modelId="{3EED757B-33ED-485B-AC38-D6ED7957F378}" type="sibTrans" cxnId="{A63841E7-0B38-4C7D-B31B-213ECF872CDE}">
      <dgm:prSet/>
      <dgm:spPr/>
      <dgm:t>
        <a:bodyPr/>
        <a:lstStyle/>
        <a:p>
          <a:endParaRPr lang="en-GB"/>
        </a:p>
      </dgm:t>
    </dgm:pt>
    <dgm:pt modelId="{DD87B831-693A-459D-BDA6-C7F751385EB0}">
      <dgm:prSet phldrT="[Text]"/>
      <dgm:spPr>
        <a:solidFill>
          <a:srgbClr val="663300">
            <a:alpha val="20000"/>
          </a:srgbClr>
        </a:solidFill>
      </dgm:spPr>
      <dgm:t>
        <a:bodyPr/>
        <a:lstStyle/>
        <a:p>
          <a:r>
            <a:rPr lang="en-GB" b="0" u="none" dirty="0">
              <a:solidFill>
                <a:schemeClr val="tx1"/>
              </a:solidFill>
              <a:latin typeface="Calibri" pitchFamily="34" charset="0"/>
            </a:rPr>
            <a:t>Epidemiology</a:t>
          </a:r>
        </a:p>
      </dgm:t>
    </dgm:pt>
    <dgm:pt modelId="{BE1C0C8D-456E-4F18-AF3B-1AE48927F9A2}" type="parTrans" cxnId="{72C252AD-CE61-4BEF-BA20-50EEE000FC66}">
      <dgm:prSet/>
      <dgm:spPr/>
      <dgm:t>
        <a:bodyPr/>
        <a:lstStyle/>
        <a:p>
          <a:endParaRPr lang="en-GB"/>
        </a:p>
      </dgm:t>
    </dgm:pt>
    <dgm:pt modelId="{F215528B-08CD-4E61-9758-02C7870EAAB5}" type="sibTrans" cxnId="{72C252AD-CE61-4BEF-BA20-50EEE000FC66}">
      <dgm:prSet/>
      <dgm:spPr/>
      <dgm:t>
        <a:bodyPr/>
        <a:lstStyle/>
        <a:p>
          <a:endParaRPr lang="en-GB"/>
        </a:p>
      </dgm:t>
    </dgm:pt>
    <dgm:pt modelId="{BE4EB00C-A682-47A0-AAD2-D08296F7E434}">
      <dgm:prSet phldrT="[Text]"/>
      <dgm:spPr>
        <a:solidFill>
          <a:srgbClr val="663300">
            <a:alpha val="20000"/>
          </a:srgbClr>
        </a:solidFill>
      </dgm:spPr>
      <dgm:t>
        <a:bodyPr/>
        <a:lstStyle/>
        <a:p>
          <a:r>
            <a:rPr lang="en-GB" b="0" u="none" dirty="0">
              <a:solidFill>
                <a:schemeClr val="tx1"/>
              </a:solidFill>
              <a:latin typeface="Calibri" pitchFamily="34" charset="0"/>
            </a:rPr>
            <a:t>Nutrition</a:t>
          </a:r>
        </a:p>
      </dgm:t>
    </dgm:pt>
    <dgm:pt modelId="{F0D0495D-F5EF-451B-AB57-5DC0633EC400}" type="parTrans" cxnId="{5D69712C-004B-4FF8-88A0-BDC02E3D9E1A}">
      <dgm:prSet/>
      <dgm:spPr/>
      <dgm:t>
        <a:bodyPr/>
        <a:lstStyle/>
        <a:p>
          <a:endParaRPr lang="en-GB"/>
        </a:p>
      </dgm:t>
    </dgm:pt>
    <dgm:pt modelId="{AFB49923-7DF5-403C-8EE2-934E4E9BB52E}" type="sibTrans" cxnId="{5D69712C-004B-4FF8-88A0-BDC02E3D9E1A}">
      <dgm:prSet/>
      <dgm:spPr/>
      <dgm:t>
        <a:bodyPr/>
        <a:lstStyle/>
        <a:p>
          <a:endParaRPr lang="en-GB"/>
        </a:p>
      </dgm:t>
    </dgm:pt>
    <dgm:pt modelId="{21ACE0D4-F31B-409A-89D5-26224993F0E4}">
      <dgm:prSet phldrT="[Text]"/>
      <dgm:spPr>
        <a:solidFill>
          <a:srgbClr val="663300">
            <a:alpha val="20000"/>
          </a:srgbClr>
        </a:solidFill>
      </dgm:spPr>
      <dgm:t>
        <a:bodyPr/>
        <a:lstStyle/>
        <a:p>
          <a:r>
            <a:rPr lang="en-GB" b="0" u="none" dirty="0">
              <a:solidFill>
                <a:schemeClr val="tx1"/>
              </a:solidFill>
              <a:latin typeface="Calibri" pitchFamily="34" charset="0"/>
            </a:rPr>
            <a:t>Public Health</a:t>
          </a:r>
        </a:p>
      </dgm:t>
    </dgm:pt>
    <dgm:pt modelId="{D5D0E3BE-EC43-4D83-8B60-9E70868A7218}" type="parTrans" cxnId="{0C32ABD6-3087-4061-8DC1-4BC11EEACFCF}">
      <dgm:prSet/>
      <dgm:spPr/>
      <dgm:t>
        <a:bodyPr/>
        <a:lstStyle/>
        <a:p>
          <a:endParaRPr lang="en-GB"/>
        </a:p>
      </dgm:t>
    </dgm:pt>
    <dgm:pt modelId="{BCF3E17D-1598-4955-A511-501236BF3634}" type="sibTrans" cxnId="{0C32ABD6-3087-4061-8DC1-4BC11EEACFCF}">
      <dgm:prSet/>
      <dgm:spPr/>
      <dgm:t>
        <a:bodyPr/>
        <a:lstStyle/>
        <a:p>
          <a:endParaRPr lang="en-GB"/>
        </a:p>
      </dgm:t>
    </dgm:pt>
    <dgm:pt modelId="{49C38B22-70F2-4D5B-B37F-207224DEE75E}">
      <dgm:prSet phldrT="[Text]"/>
      <dgm:spPr>
        <a:solidFill>
          <a:srgbClr val="663300">
            <a:alpha val="20000"/>
          </a:srgbClr>
        </a:solidFill>
      </dgm:spPr>
      <dgm:t>
        <a:bodyPr/>
        <a:lstStyle/>
        <a:p>
          <a:r>
            <a:rPr lang="en-GB" b="0" u="none" dirty="0">
              <a:solidFill>
                <a:schemeClr val="tx1"/>
              </a:solidFill>
              <a:latin typeface="Calibri" pitchFamily="34" charset="0"/>
            </a:rPr>
            <a:t>Food technology</a:t>
          </a:r>
        </a:p>
      </dgm:t>
    </dgm:pt>
    <dgm:pt modelId="{C1125EB5-A19B-4B64-BFD7-5CDB8F99E7E9}" type="parTrans" cxnId="{17F83A63-DC67-44C3-8E45-F7C3834AFCE8}">
      <dgm:prSet/>
      <dgm:spPr/>
      <dgm:t>
        <a:bodyPr/>
        <a:lstStyle/>
        <a:p>
          <a:endParaRPr lang="en-GB"/>
        </a:p>
      </dgm:t>
    </dgm:pt>
    <dgm:pt modelId="{96D83459-5037-40D2-9413-4818CEDD8DE3}" type="sibTrans" cxnId="{17F83A63-DC67-44C3-8E45-F7C3834AFCE8}">
      <dgm:prSet/>
      <dgm:spPr/>
      <dgm:t>
        <a:bodyPr/>
        <a:lstStyle/>
        <a:p>
          <a:endParaRPr lang="en-GB"/>
        </a:p>
      </dgm:t>
    </dgm:pt>
    <dgm:pt modelId="{5A6CF3F9-C673-4707-B692-6612471567BD}">
      <dgm:prSet phldrT="[Text]"/>
      <dgm:spPr>
        <a:solidFill>
          <a:srgbClr val="663300">
            <a:alpha val="20000"/>
          </a:srgbClr>
        </a:solidFill>
      </dgm:spPr>
      <dgm:t>
        <a:bodyPr/>
        <a:lstStyle/>
        <a:p>
          <a:r>
            <a:rPr lang="en-GB" b="0" u="none" dirty="0">
              <a:solidFill>
                <a:schemeClr val="tx1"/>
              </a:solidFill>
              <a:latin typeface="Calibri" pitchFamily="34" charset="0"/>
            </a:rPr>
            <a:t>Behavioural</a:t>
          </a:r>
        </a:p>
      </dgm:t>
    </dgm:pt>
    <dgm:pt modelId="{48FB736D-9AE4-4CEB-9434-6FC0FAD8495A}" type="parTrans" cxnId="{CF1BF339-26A4-4D07-8B9C-C967D28ADAED}">
      <dgm:prSet/>
      <dgm:spPr/>
      <dgm:t>
        <a:bodyPr/>
        <a:lstStyle/>
        <a:p>
          <a:endParaRPr lang="en-GB"/>
        </a:p>
      </dgm:t>
    </dgm:pt>
    <dgm:pt modelId="{C3C41EEC-EFB7-4B1E-8BC8-61B885CFD74B}" type="sibTrans" cxnId="{CF1BF339-26A4-4D07-8B9C-C967D28ADAED}">
      <dgm:prSet/>
      <dgm:spPr/>
      <dgm:t>
        <a:bodyPr/>
        <a:lstStyle/>
        <a:p>
          <a:endParaRPr lang="en-GB"/>
        </a:p>
      </dgm:t>
    </dgm:pt>
    <dgm:pt modelId="{8928C32E-62FE-4E7D-947F-D1024D3F8561}">
      <dgm:prSet phldrT="[Text]"/>
      <dgm:spPr>
        <a:solidFill>
          <a:srgbClr val="663300">
            <a:alpha val="20000"/>
          </a:srgbClr>
        </a:solidFill>
      </dgm:spPr>
      <dgm:t>
        <a:bodyPr/>
        <a:lstStyle/>
        <a:p>
          <a:endParaRPr lang="en-GB" b="1" u="sng" dirty="0">
            <a:solidFill>
              <a:schemeClr val="tx1"/>
            </a:solidFill>
            <a:latin typeface="Calibri" pitchFamily="34" charset="0"/>
          </a:endParaRPr>
        </a:p>
      </dgm:t>
    </dgm:pt>
    <dgm:pt modelId="{6BB251DD-DB48-4D49-830A-FB40302C3940}" type="parTrans" cxnId="{49F8B47A-CAD9-4D77-AB7B-A34D6C891AB3}">
      <dgm:prSet/>
      <dgm:spPr/>
      <dgm:t>
        <a:bodyPr/>
        <a:lstStyle/>
        <a:p>
          <a:endParaRPr lang="en-GB"/>
        </a:p>
      </dgm:t>
    </dgm:pt>
    <dgm:pt modelId="{2D4FBF00-3F0E-4B08-8D51-A5D89969CA24}" type="sibTrans" cxnId="{49F8B47A-CAD9-4D77-AB7B-A34D6C891AB3}">
      <dgm:prSet/>
      <dgm:spPr/>
      <dgm:t>
        <a:bodyPr/>
        <a:lstStyle/>
        <a:p>
          <a:endParaRPr lang="en-GB"/>
        </a:p>
      </dgm:t>
    </dgm:pt>
    <dgm:pt modelId="{53BAEE19-9293-43E8-82A7-2851FEF385C5}">
      <dgm:prSet phldrT="[Text]"/>
      <dgm:spPr>
        <a:solidFill>
          <a:srgbClr val="0000CC">
            <a:alpha val="20000"/>
          </a:srgbClr>
        </a:solidFill>
      </dgm:spPr>
      <dgm:t>
        <a:bodyPr/>
        <a:lstStyle/>
        <a:p>
          <a:r>
            <a:rPr lang="en-GB" b="1" dirty="0">
              <a:solidFill>
                <a:schemeClr val="tx1"/>
              </a:solidFill>
              <a:latin typeface="Calibri" pitchFamily="34" charset="0"/>
            </a:rPr>
            <a:t>Voluntary </a:t>
          </a:r>
          <a:r>
            <a:rPr lang="en-GB" b="1" dirty="0" err="1">
              <a:solidFill>
                <a:schemeClr val="tx1"/>
              </a:solidFill>
              <a:latin typeface="Calibri" pitchFamily="34" charset="0"/>
            </a:rPr>
            <a:t>vs</a:t>
          </a:r>
          <a:r>
            <a:rPr lang="en-GB" b="1" dirty="0">
              <a:solidFill>
                <a:schemeClr val="tx1"/>
              </a:solidFill>
              <a:latin typeface="Calibri" pitchFamily="34" charset="0"/>
            </a:rPr>
            <a:t> Regulatory</a:t>
          </a:r>
        </a:p>
      </dgm:t>
    </dgm:pt>
    <dgm:pt modelId="{9111689E-A990-49D5-BC3A-1A3ABFAE34E0}" type="parTrans" cxnId="{428EEB26-D933-4ADE-B83C-EA73B3FD7A6B}">
      <dgm:prSet/>
      <dgm:spPr/>
      <dgm:t>
        <a:bodyPr/>
        <a:lstStyle/>
        <a:p>
          <a:endParaRPr lang="en-GB"/>
        </a:p>
      </dgm:t>
    </dgm:pt>
    <dgm:pt modelId="{044F7609-21E5-406A-A77A-CC62ED5C1BF7}" type="sibTrans" cxnId="{428EEB26-D933-4ADE-B83C-EA73B3FD7A6B}">
      <dgm:prSet/>
      <dgm:spPr/>
      <dgm:t>
        <a:bodyPr/>
        <a:lstStyle/>
        <a:p>
          <a:endParaRPr lang="en-GB"/>
        </a:p>
      </dgm:t>
    </dgm:pt>
    <dgm:pt modelId="{B16D48DF-7D59-4EFE-93E6-6D0A885023E3}">
      <dgm:prSet phldrT="[Text]"/>
      <dgm:spPr>
        <a:solidFill>
          <a:srgbClr val="0000CC">
            <a:alpha val="20000"/>
          </a:srgbClr>
        </a:solidFill>
      </dgm:spPr>
      <dgm:t>
        <a:bodyPr/>
        <a:lstStyle/>
        <a:p>
          <a:endParaRPr lang="en-GB" dirty="0">
            <a:solidFill>
              <a:schemeClr val="tx1"/>
            </a:solidFill>
            <a:latin typeface="Calibri" pitchFamily="34" charset="0"/>
          </a:endParaRPr>
        </a:p>
      </dgm:t>
    </dgm:pt>
    <dgm:pt modelId="{3F292A75-F9ED-41A9-9C8F-F9821A61A4FB}" type="parTrans" cxnId="{3617F1CC-E207-4C71-9F49-207A992A034F}">
      <dgm:prSet/>
      <dgm:spPr/>
      <dgm:t>
        <a:bodyPr/>
        <a:lstStyle/>
        <a:p>
          <a:endParaRPr lang="en-GB"/>
        </a:p>
      </dgm:t>
    </dgm:pt>
    <dgm:pt modelId="{FFB802C1-9450-434E-A010-F16D91F3B171}" type="sibTrans" cxnId="{3617F1CC-E207-4C71-9F49-207A992A034F}">
      <dgm:prSet/>
      <dgm:spPr/>
      <dgm:t>
        <a:bodyPr/>
        <a:lstStyle/>
        <a:p>
          <a:endParaRPr lang="en-GB"/>
        </a:p>
      </dgm:t>
    </dgm:pt>
    <dgm:pt modelId="{0B4D9CE6-5EDF-43A1-9536-5D40FC909787}">
      <dgm:prSet phldrT="[Text]"/>
      <dgm:spPr>
        <a:solidFill>
          <a:srgbClr val="663300">
            <a:alpha val="20000"/>
          </a:srgbClr>
        </a:solidFill>
      </dgm:spPr>
      <dgm:t>
        <a:bodyPr/>
        <a:lstStyle/>
        <a:p>
          <a:r>
            <a:rPr lang="en-GB" b="0" u="none" dirty="0">
              <a:solidFill>
                <a:schemeClr val="tx1"/>
              </a:solidFill>
              <a:latin typeface="Calibri" pitchFamily="34" charset="0"/>
            </a:rPr>
            <a:t>Evaluation</a:t>
          </a:r>
        </a:p>
      </dgm:t>
    </dgm:pt>
    <dgm:pt modelId="{2194F085-33C9-4405-B07C-8DD6E2DE5422}" type="parTrans" cxnId="{076EA258-740C-4BF7-B1A8-ADFFA1F09FF6}">
      <dgm:prSet/>
      <dgm:spPr/>
      <dgm:t>
        <a:bodyPr/>
        <a:lstStyle/>
        <a:p>
          <a:endParaRPr lang="en-GB"/>
        </a:p>
      </dgm:t>
    </dgm:pt>
    <dgm:pt modelId="{0D659F9E-C284-41CF-B70E-331045655F55}" type="sibTrans" cxnId="{076EA258-740C-4BF7-B1A8-ADFFA1F09FF6}">
      <dgm:prSet/>
      <dgm:spPr/>
      <dgm:t>
        <a:bodyPr/>
        <a:lstStyle/>
        <a:p>
          <a:endParaRPr lang="en-GB"/>
        </a:p>
      </dgm:t>
    </dgm:pt>
    <dgm:pt modelId="{D8B4E474-0DB0-B84F-8934-A20563DDF5D1}">
      <dgm:prSet phldrT="[Text]"/>
      <dgm:spPr>
        <a:solidFill>
          <a:srgbClr val="663300">
            <a:alpha val="20000"/>
          </a:srgbClr>
        </a:solidFill>
      </dgm:spPr>
      <dgm:t>
        <a:bodyPr/>
        <a:lstStyle/>
        <a:p>
          <a:r>
            <a:rPr lang="en-GB" b="0" u="none" dirty="0">
              <a:solidFill>
                <a:schemeClr val="tx1"/>
              </a:solidFill>
              <a:latin typeface="Calibri" pitchFamily="34" charset="0"/>
            </a:rPr>
            <a:t>Policy</a:t>
          </a:r>
        </a:p>
      </dgm:t>
    </dgm:pt>
    <dgm:pt modelId="{AC50F114-4FE3-7B4F-BE67-D9EA0E1CF878}" type="parTrans" cxnId="{4726DB28-09C9-B244-AEC6-7A6D7341766B}">
      <dgm:prSet/>
      <dgm:spPr/>
      <dgm:t>
        <a:bodyPr/>
        <a:lstStyle/>
        <a:p>
          <a:endParaRPr lang="en-US"/>
        </a:p>
      </dgm:t>
    </dgm:pt>
    <dgm:pt modelId="{60B96643-CBA6-EB48-90FE-BF78A8A8EDEC}" type="sibTrans" cxnId="{4726DB28-09C9-B244-AEC6-7A6D7341766B}">
      <dgm:prSet/>
      <dgm:spPr/>
      <dgm:t>
        <a:bodyPr/>
        <a:lstStyle/>
        <a:p>
          <a:endParaRPr lang="en-US"/>
        </a:p>
      </dgm:t>
    </dgm:pt>
    <dgm:pt modelId="{0F6C06B1-AB08-43AA-8373-DABC472888A3}" type="pres">
      <dgm:prSet presAssocID="{0BEFC0FB-F7B5-4290-9ACE-8F48210E2245}" presName="linearFlow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239C0A06-3B55-45BF-A12C-C9CC500C612C}" type="pres">
      <dgm:prSet presAssocID="{9EF4CE21-97E1-46C5-861F-442D330252D1}" presName="compositeNode" presStyleCnt="0">
        <dgm:presLayoutVars>
          <dgm:bulletEnabled val="1"/>
        </dgm:presLayoutVars>
      </dgm:prSet>
      <dgm:spPr/>
    </dgm:pt>
    <dgm:pt modelId="{D918F2B7-DC7D-4F9D-817E-A425145C484A}" type="pres">
      <dgm:prSet presAssocID="{9EF4CE21-97E1-46C5-861F-442D330252D1}" presName="image" presStyleLbl="fgImgPlace1" presStyleIdx="0" presStyleCnt="4" custLinFactNeighborY="-33570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CD650016-5A21-49AD-A9B2-58C2B85E6EA1}" type="pres">
      <dgm:prSet presAssocID="{9EF4CE21-97E1-46C5-861F-442D330252D1}" presName="childNode" presStyleLbl="node1" presStyleIdx="0" presStyleCnt="4" custScaleY="113437" custLinFactNeighborY="178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F37084C-1129-4213-9ADC-7153205D1C1F}" type="pres">
      <dgm:prSet presAssocID="{9EF4CE21-97E1-46C5-861F-442D330252D1}" presName="parentNode" presStyleLbl="revTx" presStyleIdx="0" presStyleCnt="4" custLinFactNeighborY="-2813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5626027-9058-451E-9FDB-78396B1E125E}" type="pres">
      <dgm:prSet presAssocID="{1845CCF6-C7BF-4964-8A7A-8BE304E3456D}" presName="sibTrans" presStyleCnt="0"/>
      <dgm:spPr/>
    </dgm:pt>
    <dgm:pt modelId="{5860B508-4962-4621-BCC6-8D55EEE2E4E7}" type="pres">
      <dgm:prSet presAssocID="{F9EEC365-8609-4B4C-B187-38006F95FDDE}" presName="compositeNode" presStyleCnt="0">
        <dgm:presLayoutVars>
          <dgm:bulletEnabled val="1"/>
        </dgm:presLayoutVars>
      </dgm:prSet>
      <dgm:spPr/>
    </dgm:pt>
    <dgm:pt modelId="{A957A9A0-A6C2-423A-9571-8719BBB44143}" type="pres">
      <dgm:prSet presAssocID="{F9EEC365-8609-4B4C-B187-38006F95FDDE}" presName="image" presStyleLbl="fgImgPlace1" presStyleIdx="1" presStyleCnt="4" custLinFactNeighborY="-33570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D9B6AE61-12C6-41E0-B32C-08535DA40562}" type="pres">
      <dgm:prSet presAssocID="{F9EEC365-8609-4B4C-B187-38006F95FDDE}" presName="childNode" presStyleLbl="node1" presStyleIdx="1" presStyleCnt="4" custScaleY="111738" custLinFactNeighborY="54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1583B2B-8BC1-4104-A687-71DA003295E3}" type="pres">
      <dgm:prSet presAssocID="{F9EEC365-8609-4B4C-B187-38006F95FDDE}" presName="parentNode" presStyleLbl="revTx" presStyleIdx="1" presStyleCnt="4" custLinFactNeighborY="-2813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7917CA8-6AF5-45F8-AB3B-8632D76028C2}" type="pres">
      <dgm:prSet presAssocID="{2C1EF18F-2467-4CAC-A17D-25DB2FEFEA17}" presName="sibTrans" presStyleCnt="0"/>
      <dgm:spPr/>
    </dgm:pt>
    <dgm:pt modelId="{138CFFCA-0788-4041-AFF1-70688609FD81}" type="pres">
      <dgm:prSet presAssocID="{B214B5B7-A468-47B8-BAA7-4B3CBAB783D6}" presName="compositeNode" presStyleCnt="0">
        <dgm:presLayoutVars>
          <dgm:bulletEnabled val="1"/>
        </dgm:presLayoutVars>
      </dgm:prSet>
      <dgm:spPr/>
    </dgm:pt>
    <dgm:pt modelId="{EED8C93C-F6CA-4685-9675-5BC09425B999}" type="pres">
      <dgm:prSet presAssocID="{B214B5B7-A468-47B8-BAA7-4B3CBAB783D6}" presName="image" presStyleLbl="fgImgPlace1" presStyleIdx="2" presStyleCnt="4" custLinFactNeighborX="1320" custLinFactNeighborY="-33570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ED48DD92-5303-4160-BE3B-ADC93731DC31}" type="pres">
      <dgm:prSet presAssocID="{B214B5B7-A468-47B8-BAA7-4B3CBAB783D6}" presName="childNode" presStyleLbl="node1" presStyleIdx="2" presStyleCnt="4" custScaleY="110116" custLinFactNeighborY="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8599B62-C103-415E-9AD9-EC616B6FB157}" type="pres">
      <dgm:prSet presAssocID="{B214B5B7-A468-47B8-BAA7-4B3CBAB783D6}" presName="parentNode" presStyleLbl="revTx" presStyleIdx="2" presStyleCnt="4" custLinFactNeighborY="-4170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487D7C6-3251-455A-823B-1C8E40EB9573}" type="pres">
      <dgm:prSet presAssocID="{E488C2C2-F13E-46E0-84F8-316D7C21E157}" presName="sibTrans" presStyleCnt="0"/>
      <dgm:spPr/>
    </dgm:pt>
    <dgm:pt modelId="{8C46BA1E-FCC7-453A-B867-FDE1BA488715}" type="pres">
      <dgm:prSet presAssocID="{24172EAF-BCF0-46F4-B511-8BF6596E8514}" presName="compositeNode" presStyleCnt="0">
        <dgm:presLayoutVars>
          <dgm:bulletEnabled val="1"/>
        </dgm:presLayoutVars>
      </dgm:prSet>
      <dgm:spPr/>
    </dgm:pt>
    <dgm:pt modelId="{CB6F8760-1104-4A9C-AE71-2D6781AA8980}" type="pres">
      <dgm:prSet presAssocID="{24172EAF-BCF0-46F4-B511-8BF6596E8514}" presName="image" presStyleLbl="fgImgPlace1" presStyleIdx="3" presStyleCnt="4" custLinFactNeighborY="-33570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  <dgm:pt modelId="{D97BF87A-8E95-4755-A9DF-127824A329D6}" type="pres">
      <dgm:prSet presAssocID="{24172EAF-BCF0-46F4-B511-8BF6596E8514}" presName="childNode" presStyleLbl="node1" presStyleIdx="3" presStyleCnt="4" custScaleY="110116" custLinFactNeighborX="3397" custLinFactNeighborY="-58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EAC7141-2A37-4B07-ABF6-065E543B7594}" type="pres">
      <dgm:prSet presAssocID="{24172EAF-BCF0-46F4-B511-8BF6596E8514}" presName="parentNode" presStyleLbl="revTx" presStyleIdx="3" presStyleCnt="4" custLinFactNeighborY="-2813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4726DB28-09C9-B244-AEC6-7A6D7341766B}" srcId="{24172EAF-BCF0-46F4-B511-8BF6596E8514}" destId="{D8B4E474-0DB0-B84F-8934-A20563DDF5D1}" srcOrd="6" destOrd="0" parTransId="{AC50F114-4FE3-7B4F-BE67-D9EA0E1CF878}" sibTransId="{60B96643-CBA6-EB48-90FE-BF78A8A8EDEC}"/>
    <dgm:cxn modelId="{212D3C02-BB45-41BB-9814-F3EC186C123C}" type="presOf" srcId="{24172EAF-BCF0-46F4-B511-8BF6596E8514}" destId="{AEAC7141-2A37-4B07-ABF6-065E543B7594}" srcOrd="0" destOrd="0" presId="urn:microsoft.com/office/officeart/2005/8/layout/hList2#4"/>
    <dgm:cxn modelId="{B4CB1E3E-334F-437A-8F85-B8E4A3736EF1}" type="presOf" srcId="{D8B4E474-0DB0-B84F-8934-A20563DDF5D1}" destId="{D97BF87A-8E95-4755-A9DF-127824A329D6}" srcOrd="0" destOrd="6" presId="urn:microsoft.com/office/officeart/2005/8/layout/hList2#4"/>
    <dgm:cxn modelId="{5D69712C-004B-4FF8-88A0-BDC02E3D9E1A}" srcId="{24172EAF-BCF0-46F4-B511-8BF6596E8514}" destId="{BE4EB00C-A682-47A0-AAD2-D08296F7E434}" srcOrd="1" destOrd="0" parTransId="{F0D0495D-F5EF-451B-AB57-5DC0633EC400}" sibTransId="{AFB49923-7DF5-403C-8EE2-934E4E9BB52E}"/>
    <dgm:cxn modelId="{B1625734-B816-48C5-BB87-591B53A73297}" type="presOf" srcId="{8928C32E-62FE-4E7D-947F-D1024D3F8561}" destId="{D97BF87A-8E95-4755-A9DF-127824A329D6}" srcOrd="0" destOrd="7" presId="urn:microsoft.com/office/officeart/2005/8/layout/hList2#4"/>
    <dgm:cxn modelId="{A1DABF64-F745-4CD9-96F5-182D9DEC60E4}" srcId="{9EF4CE21-97E1-46C5-861F-442D330252D1}" destId="{02F90C82-788B-4DCD-B063-D029838B924F}" srcOrd="0" destOrd="0" parTransId="{98CDDAE8-5780-48C7-B61A-5BF593413F6D}" sibTransId="{87F19E05-3B6B-49D9-AD90-BFFDF9417278}"/>
    <dgm:cxn modelId="{097D7621-8CB5-4460-B306-E36145E8BBFC}" type="presOf" srcId="{F0103A22-092C-4B0E-9B12-A57F71E985F5}" destId="{ED48DD92-5303-4160-BE3B-ADC93731DC31}" srcOrd="0" destOrd="0" presId="urn:microsoft.com/office/officeart/2005/8/layout/hList2#4"/>
    <dgm:cxn modelId="{25121A62-12C9-4CB3-B7A0-741F6842CEA9}" type="presOf" srcId="{F4A41B33-432C-41B2-8A46-505D5F0422B1}" destId="{ED48DD92-5303-4160-BE3B-ADC93731DC31}" srcOrd="0" destOrd="1" presId="urn:microsoft.com/office/officeart/2005/8/layout/hList2#4"/>
    <dgm:cxn modelId="{F7EAA85B-FFA3-484E-AC07-9F52B2CA686E}" srcId="{F9EEC365-8609-4B4C-B187-38006F95FDDE}" destId="{C9094CC6-DD5B-40F4-8FE8-C9426EC1195D}" srcOrd="6" destOrd="0" parTransId="{DA22A356-2E03-4C60-9C99-554584EC4C19}" sibTransId="{44B72027-EC1A-4689-AC95-B80FED70BDDA}"/>
    <dgm:cxn modelId="{6083183A-CC88-4A07-85C5-65A75464E74A}" type="presOf" srcId="{18D083F0-4392-44CB-B9A9-21FD13C635C9}" destId="{CD650016-5A21-49AD-A9B2-58C2B85E6EA1}" srcOrd="0" destOrd="4" presId="urn:microsoft.com/office/officeart/2005/8/layout/hList2#4"/>
    <dgm:cxn modelId="{C5C28114-0813-418B-BD56-60FC78352A77}" type="presOf" srcId="{639915F5-887B-410D-B489-30126D5C5954}" destId="{D9B6AE61-12C6-41E0-B32C-08535DA40562}" srcOrd="0" destOrd="7" presId="urn:microsoft.com/office/officeart/2005/8/layout/hList2#4"/>
    <dgm:cxn modelId="{ABE3EB19-2806-4FDC-9D99-F8C13671B561}" srcId="{F9EEC365-8609-4B4C-B187-38006F95FDDE}" destId="{35721D27-0588-4568-A92B-7ECCBBDF1554}" srcOrd="5" destOrd="0" parTransId="{C90DE39E-8959-45B0-BC51-E3EB9B45AC9E}" sibTransId="{6D6A8A6F-8AE1-4315-B899-DDC927966A12}"/>
    <dgm:cxn modelId="{21D4971D-A76D-4076-A5D7-404D5F563425}" type="presOf" srcId="{9D343D37-1696-46DA-AA7C-FF0F1BE8F973}" destId="{CD650016-5A21-49AD-A9B2-58C2B85E6EA1}" srcOrd="0" destOrd="2" presId="urn:microsoft.com/office/officeart/2005/8/layout/hList2#4"/>
    <dgm:cxn modelId="{A63841E7-0B38-4C7D-B31B-213ECF872CDE}" srcId="{0BEFC0FB-F7B5-4290-9ACE-8F48210E2245}" destId="{24172EAF-BCF0-46F4-B511-8BF6596E8514}" srcOrd="3" destOrd="0" parTransId="{E3AE299E-3C38-4BDC-A85B-EF255E265D26}" sibTransId="{3EED757B-33ED-485B-AC38-D6ED7957F378}"/>
    <dgm:cxn modelId="{CF1BF339-26A4-4D07-8B9C-C967D28ADAED}" srcId="{24172EAF-BCF0-46F4-B511-8BF6596E8514}" destId="{5A6CF3F9-C673-4707-B692-6612471567BD}" srcOrd="4" destOrd="0" parTransId="{48FB736D-9AE4-4CEB-9434-6FC0FAD8495A}" sibTransId="{C3C41EEC-EFB7-4B1E-8BC8-61B885CFD74B}"/>
    <dgm:cxn modelId="{1448A802-2284-4CE0-94F7-527BCD5A3353}" type="presOf" srcId="{49C38B22-70F2-4D5B-B37F-207224DEE75E}" destId="{D97BF87A-8E95-4755-A9DF-127824A329D6}" srcOrd="0" destOrd="3" presId="urn:microsoft.com/office/officeart/2005/8/layout/hList2#4"/>
    <dgm:cxn modelId="{86F3259C-BAE6-42E0-8E13-68D7B9A07D2B}" srcId="{0BEFC0FB-F7B5-4290-9ACE-8F48210E2245}" destId="{B214B5B7-A468-47B8-BAA7-4B3CBAB783D6}" srcOrd="2" destOrd="0" parTransId="{676C8BE6-D617-475E-9C8A-0AACB74E6DB9}" sibTransId="{E488C2C2-F13E-46E0-84F8-316D7C21E157}"/>
    <dgm:cxn modelId="{89C65A1F-20C6-4BD7-93B7-675301375818}" type="presOf" srcId="{4FF49F1A-0390-4084-9639-01CA7213CE03}" destId="{ED48DD92-5303-4160-BE3B-ADC93731DC31}" srcOrd="0" destOrd="6" presId="urn:microsoft.com/office/officeart/2005/8/layout/hList2#4"/>
    <dgm:cxn modelId="{E350E9A0-9377-46B1-B3DA-2BBC0F7892EE}" type="presOf" srcId="{C3E96AC5-96E4-47BB-8914-EE8AC38767D8}" destId="{CD650016-5A21-49AD-A9B2-58C2B85E6EA1}" srcOrd="0" destOrd="6" presId="urn:microsoft.com/office/officeart/2005/8/layout/hList2#4"/>
    <dgm:cxn modelId="{4593212D-E66B-4AAF-B668-FCCB6E0B4A6D}" type="presOf" srcId="{0BEFC0FB-F7B5-4290-9ACE-8F48210E2245}" destId="{0F6C06B1-AB08-43AA-8373-DABC472888A3}" srcOrd="0" destOrd="0" presId="urn:microsoft.com/office/officeart/2005/8/layout/hList2#4"/>
    <dgm:cxn modelId="{AD8DA123-6B5C-429F-BE72-8FED5963104A}" type="presOf" srcId="{5A6CF3F9-C673-4707-B692-6612471567BD}" destId="{D97BF87A-8E95-4755-A9DF-127824A329D6}" srcOrd="0" destOrd="4" presId="urn:microsoft.com/office/officeart/2005/8/layout/hList2#4"/>
    <dgm:cxn modelId="{80327162-8DD5-474B-95E8-A1F9F0716797}" type="presOf" srcId="{C47392C3-E00F-443B-8850-DB328580F6D0}" destId="{ED48DD92-5303-4160-BE3B-ADC93731DC31}" srcOrd="0" destOrd="5" presId="urn:microsoft.com/office/officeart/2005/8/layout/hList2#4"/>
    <dgm:cxn modelId="{066896F8-F730-460E-9BC9-8D46CFEE9BAA}" type="presOf" srcId="{C1705975-1E93-4DA1-9A40-3C961EA506B4}" destId="{ED48DD92-5303-4160-BE3B-ADC93731DC31}" srcOrd="0" destOrd="7" presId="urn:microsoft.com/office/officeart/2005/8/layout/hList2#4"/>
    <dgm:cxn modelId="{8E5A91E7-9B8B-483A-99BA-07930E8FCA08}" type="presOf" srcId="{C6AAAE8E-4223-4450-B870-0599561129A0}" destId="{CD650016-5A21-49AD-A9B2-58C2B85E6EA1}" srcOrd="0" destOrd="1" presId="urn:microsoft.com/office/officeart/2005/8/layout/hList2#4"/>
    <dgm:cxn modelId="{C68E8D2F-3F83-4AE4-A179-4BD7E608D0B5}" type="presOf" srcId="{C9094CC6-DD5B-40F4-8FE8-C9426EC1195D}" destId="{D9B6AE61-12C6-41E0-B32C-08535DA40562}" srcOrd="0" destOrd="6" presId="urn:microsoft.com/office/officeart/2005/8/layout/hList2#4"/>
    <dgm:cxn modelId="{A2E633C2-7FF6-4835-A2BF-6C2DF03CE852}" srcId="{0BEFC0FB-F7B5-4290-9ACE-8F48210E2245}" destId="{F9EEC365-8609-4B4C-B187-38006F95FDDE}" srcOrd="1" destOrd="0" parTransId="{F1B5C5B7-9FE4-4072-9BE4-CDF6326AFEBC}" sibTransId="{2C1EF18F-2467-4CAC-A17D-25DB2FEFEA17}"/>
    <dgm:cxn modelId="{F1EC1229-D98E-4C07-93C7-F15F08B55008}" type="presOf" srcId="{BE4EB00C-A682-47A0-AAD2-D08296F7E434}" destId="{D97BF87A-8E95-4755-A9DF-127824A329D6}" srcOrd="0" destOrd="1" presId="urn:microsoft.com/office/officeart/2005/8/layout/hList2#4"/>
    <dgm:cxn modelId="{7EE6F74C-DACC-435C-82DC-DE6FB7BD691D}" srcId="{F9EEC365-8609-4B4C-B187-38006F95FDDE}" destId="{639915F5-887B-410D-B489-30126D5C5954}" srcOrd="7" destOrd="0" parTransId="{14E72E7B-667A-4008-9A4E-31A3704AB15D}" sibTransId="{6460286D-42EC-40CC-BC26-DBDE7F9B9D18}"/>
    <dgm:cxn modelId="{00B9D4E4-FE38-40A0-8B37-9BC067962A52}" type="presOf" srcId="{9EF4CE21-97E1-46C5-861F-442D330252D1}" destId="{8F37084C-1129-4213-9ADC-7153205D1C1F}" srcOrd="0" destOrd="0" presId="urn:microsoft.com/office/officeart/2005/8/layout/hList2#4"/>
    <dgm:cxn modelId="{5569ED1E-957A-4A1F-B604-158690FBD2D0}" srcId="{9EF4CE21-97E1-46C5-861F-442D330252D1}" destId="{18D083F0-4392-44CB-B9A9-21FD13C635C9}" srcOrd="4" destOrd="0" parTransId="{2EFDC7CF-1AA8-42F3-A2CF-6E766DB153BD}" sibTransId="{E34C449B-6613-41B3-AD60-A570490EA348}"/>
    <dgm:cxn modelId="{7657782A-1896-440F-B4B1-053B2B42FB88}" srcId="{F9EEC365-8609-4B4C-B187-38006F95FDDE}" destId="{42614651-EFFA-4306-838E-90721760F889}" srcOrd="1" destOrd="0" parTransId="{3D64ADBB-91F4-4555-8D82-D0943E1CA4E0}" sibTransId="{78A19AFC-CB2E-4131-8B3A-E0C5567F2A94}"/>
    <dgm:cxn modelId="{F914FDCA-6A0F-4544-B517-7D122023309B}" type="presOf" srcId="{33DDC02E-C2BD-4421-AF35-EE9D69E6F845}" destId="{D9B6AE61-12C6-41E0-B32C-08535DA40562}" srcOrd="0" destOrd="4" presId="urn:microsoft.com/office/officeart/2005/8/layout/hList2#4"/>
    <dgm:cxn modelId="{51280BF0-A8AD-48F5-A383-69A0B4BB0DBA}" srcId="{9EF4CE21-97E1-46C5-861F-442D330252D1}" destId="{C6AAAE8E-4223-4450-B870-0599561129A0}" srcOrd="1" destOrd="0" parTransId="{9BC95027-8F96-4FFD-BF44-E9B39C87BAFC}" sibTransId="{E5EFB435-828E-4DA4-8069-98A8BA318E1E}"/>
    <dgm:cxn modelId="{179E0C92-6B9C-4675-BBC2-7CCCF82C9F66}" type="presOf" srcId="{95ACFFA3-511B-495A-BF04-168D91F334C8}" destId="{D9B6AE61-12C6-41E0-B32C-08535DA40562}" srcOrd="0" destOrd="3" presId="urn:microsoft.com/office/officeart/2005/8/layout/hList2#4"/>
    <dgm:cxn modelId="{1CD0D2F6-673F-4176-B238-DBFA0D261197}" type="presOf" srcId="{AF105760-9DC4-4E1D-9193-1C8BC679D35A}" destId="{D9B6AE61-12C6-41E0-B32C-08535DA40562}" srcOrd="0" destOrd="8" presId="urn:microsoft.com/office/officeart/2005/8/layout/hList2#4"/>
    <dgm:cxn modelId="{49F8B47A-CAD9-4D77-AB7B-A34D6C891AB3}" srcId="{24172EAF-BCF0-46F4-B511-8BF6596E8514}" destId="{8928C32E-62FE-4E7D-947F-D1024D3F8561}" srcOrd="7" destOrd="0" parTransId="{6BB251DD-DB48-4D49-830A-FB40302C3940}" sibTransId="{2D4FBF00-3F0E-4B08-8D51-A5D89969CA24}"/>
    <dgm:cxn modelId="{0C32ABD6-3087-4061-8DC1-4BC11EEACFCF}" srcId="{24172EAF-BCF0-46F4-B511-8BF6596E8514}" destId="{21ACE0D4-F31B-409A-89D5-26224993F0E4}" srcOrd="2" destOrd="0" parTransId="{D5D0E3BE-EC43-4D83-8B60-9E70868A7218}" sibTransId="{BCF3E17D-1598-4955-A511-501236BF3634}"/>
    <dgm:cxn modelId="{DD384517-4EC4-486F-8E57-BEE3B88B99BE}" srcId="{9EF4CE21-97E1-46C5-861F-442D330252D1}" destId="{AC80669F-CCB5-4F7F-8D08-723DC768447F}" srcOrd="3" destOrd="0" parTransId="{488F376B-A54F-42F0-B592-53BF930DFCA3}" sibTransId="{6A541F5B-0C59-4570-B381-BB96E91BF87B}"/>
    <dgm:cxn modelId="{7BB144E2-F997-414B-A257-B412B7123B51}" srcId="{9EF4CE21-97E1-46C5-861F-442D330252D1}" destId="{93D313A5-C934-469F-8D7E-F578EDF536D6}" srcOrd="5" destOrd="0" parTransId="{74635CC0-F32E-400E-8894-5F2758F415BA}" sibTransId="{D2E2E5ED-9C24-4234-B06A-86B6CEACBAB9}"/>
    <dgm:cxn modelId="{5FDEF58F-D670-4D8B-93F8-7A5020DFC64B}" type="presOf" srcId="{B214B5B7-A468-47B8-BAA7-4B3CBAB783D6}" destId="{38599B62-C103-415E-9AD9-EC616B6FB157}" srcOrd="0" destOrd="0" presId="urn:microsoft.com/office/officeart/2005/8/layout/hList2#4"/>
    <dgm:cxn modelId="{DDF76E2D-2314-4797-BAFC-47A00126AAB5}" srcId="{F9EEC365-8609-4B4C-B187-38006F95FDDE}" destId="{33DDC02E-C2BD-4421-AF35-EE9D69E6F845}" srcOrd="4" destOrd="0" parTransId="{63DCC04F-7F03-47A3-9995-8BE39ABC3F72}" sibTransId="{2DD59C2E-E8F5-4820-A8B0-C4140A067A97}"/>
    <dgm:cxn modelId="{92B885C6-386D-4695-8C6B-3A17181B9220}" srcId="{B214B5B7-A468-47B8-BAA7-4B3CBAB783D6}" destId="{F0103A22-092C-4B0E-9B12-A57F71E985F5}" srcOrd="0" destOrd="0" parTransId="{D85072C4-B19D-44B9-80A8-0D7CD2EA21F8}" sibTransId="{783291D1-CC02-4EB7-9B6B-B3D2AA97E020}"/>
    <dgm:cxn modelId="{57E8BDC2-8065-4749-A414-97DE8FDBC916}" srcId="{B214B5B7-A468-47B8-BAA7-4B3CBAB783D6}" destId="{3B23AFAB-9E82-418A-A631-81C294AF7417}" srcOrd="4" destOrd="0" parTransId="{9E8FA8C9-C8BF-4DBF-BE37-27AB2430C72D}" sibTransId="{E06DF9D9-99E9-4B46-8693-8B85A6780335}"/>
    <dgm:cxn modelId="{25E0FCA6-15A9-49BD-B1AE-758C0C2DCA48}" srcId="{F9EEC365-8609-4B4C-B187-38006F95FDDE}" destId="{EF5A6FC6-A559-49E5-8DD1-5E6715E7E466}" srcOrd="0" destOrd="0" parTransId="{1AC5F1EA-A582-4A35-9A6F-EE8362DA1D11}" sibTransId="{26C035D1-EE50-432A-97A5-37C011AE73DD}"/>
    <dgm:cxn modelId="{95E33DD7-ABEF-4612-B9CF-6E8845B443EB}" srcId="{0BEFC0FB-F7B5-4290-9ACE-8F48210E2245}" destId="{9EF4CE21-97E1-46C5-861F-442D330252D1}" srcOrd="0" destOrd="0" parTransId="{6393900D-408B-4D63-98C2-9D1EADA11FC5}" sibTransId="{1845CCF6-C7BF-4964-8A7A-8BE304E3456D}"/>
    <dgm:cxn modelId="{7455D48D-A329-4247-BE73-84D2FC1B9CA0}" type="presOf" srcId="{3B23AFAB-9E82-418A-A631-81C294AF7417}" destId="{ED48DD92-5303-4160-BE3B-ADC93731DC31}" srcOrd="0" destOrd="4" presId="urn:microsoft.com/office/officeart/2005/8/layout/hList2#4"/>
    <dgm:cxn modelId="{44F70BF1-1B6C-4D33-9681-7D39B62962E0}" type="presOf" srcId="{53BAEE19-9293-43E8-82A7-2851FEF385C5}" destId="{D9B6AE61-12C6-41E0-B32C-08535DA40562}" srcOrd="0" destOrd="11" presId="urn:microsoft.com/office/officeart/2005/8/layout/hList2#4"/>
    <dgm:cxn modelId="{094C9533-AF6E-46DF-866E-365F6FA0736E}" srcId="{B214B5B7-A468-47B8-BAA7-4B3CBAB783D6}" destId="{3A4D5821-96DC-4904-A15A-68D823E01FC7}" srcOrd="3" destOrd="0" parTransId="{237D0CD3-A2CE-4753-85E6-1EB7B8D580C5}" sibTransId="{704013E5-5796-47E7-80CC-0A84559AEB91}"/>
    <dgm:cxn modelId="{4509C462-B601-4419-AA7D-55B74656E71D}" srcId="{F9EEC365-8609-4B4C-B187-38006F95FDDE}" destId="{95ACFFA3-511B-495A-BF04-168D91F334C8}" srcOrd="3" destOrd="0" parTransId="{365E7707-A0E3-439F-BBA1-581E9F5943A0}" sibTransId="{1D8332A0-2D35-4FA6-82C1-7455B76C406B}"/>
    <dgm:cxn modelId="{27E45C46-C4FE-4471-98A7-A086413AC8F0}" type="presOf" srcId="{42614651-EFFA-4306-838E-90721760F889}" destId="{D9B6AE61-12C6-41E0-B32C-08535DA40562}" srcOrd="0" destOrd="1" presId="urn:microsoft.com/office/officeart/2005/8/layout/hList2#4"/>
    <dgm:cxn modelId="{D7854F3B-B111-4E21-954D-49A4D6592890}" srcId="{9EF4CE21-97E1-46C5-861F-442D330252D1}" destId="{9D343D37-1696-46DA-AA7C-FF0F1BE8F973}" srcOrd="2" destOrd="0" parTransId="{CDB093F1-E794-492B-B034-9827E6825CBE}" sibTransId="{4AF27329-7D4E-4A78-BD22-D237B35FC8B8}"/>
    <dgm:cxn modelId="{927C7C45-462D-496E-B48B-25295479CD9E}" type="presOf" srcId="{6DC76CCE-D1D9-427A-98E3-5AE81467257C}" destId="{D9B6AE61-12C6-41E0-B32C-08535DA40562}" srcOrd="0" destOrd="9" presId="urn:microsoft.com/office/officeart/2005/8/layout/hList2#4"/>
    <dgm:cxn modelId="{F0AB7CE9-3158-471B-B273-E93D0C46E7DF}" srcId="{B214B5B7-A468-47B8-BAA7-4B3CBAB783D6}" destId="{B4FF4E7B-092A-4B5B-BD75-7593416F5490}" srcOrd="2" destOrd="0" parTransId="{1255BF00-0E68-4DDE-A3D9-5E2C058E2DC1}" sibTransId="{0D8BED7B-6CF5-461A-A323-DCB45D1854CA}"/>
    <dgm:cxn modelId="{D7F85F2F-AF27-41BD-B124-51094EA7EA25}" type="presOf" srcId="{21ACE0D4-F31B-409A-89D5-26224993F0E4}" destId="{D97BF87A-8E95-4755-A9DF-127824A329D6}" srcOrd="0" destOrd="2" presId="urn:microsoft.com/office/officeart/2005/8/layout/hList2#4"/>
    <dgm:cxn modelId="{17F83A63-DC67-44C3-8E45-F7C3834AFCE8}" srcId="{24172EAF-BCF0-46F4-B511-8BF6596E8514}" destId="{49C38B22-70F2-4D5B-B37F-207224DEE75E}" srcOrd="3" destOrd="0" parTransId="{C1125EB5-A19B-4B64-BFD7-5CDB8F99E7E9}" sibTransId="{96D83459-5037-40D2-9413-4818CEDD8DE3}"/>
    <dgm:cxn modelId="{029A3F90-C7A1-46BF-A1C3-A52172ABCA4A}" type="presOf" srcId="{35721D27-0588-4568-A92B-7ECCBBDF1554}" destId="{D9B6AE61-12C6-41E0-B32C-08535DA40562}" srcOrd="0" destOrd="5" presId="urn:microsoft.com/office/officeart/2005/8/layout/hList2#4"/>
    <dgm:cxn modelId="{AE2E041C-DF0E-4D4E-B5B5-514361BD1FEC}" type="presOf" srcId="{DD87B831-693A-459D-BDA6-C7F751385EB0}" destId="{D97BF87A-8E95-4755-A9DF-127824A329D6}" srcOrd="0" destOrd="0" presId="urn:microsoft.com/office/officeart/2005/8/layout/hList2#4"/>
    <dgm:cxn modelId="{2830F268-AD81-4201-989C-7F144D39B803}" srcId="{F9EEC365-8609-4B4C-B187-38006F95FDDE}" destId="{669B1D55-3755-4979-92C9-7E40D73216E0}" srcOrd="2" destOrd="0" parTransId="{ED3932BD-AFDE-4A79-BC85-D25CC796B24F}" sibTransId="{62EB2030-E8CB-4798-990B-A3E184064E28}"/>
    <dgm:cxn modelId="{076EA258-740C-4BF7-B1A8-ADFFA1F09FF6}" srcId="{24172EAF-BCF0-46F4-B511-8BF6596E8514}" destId="{0B4D9CE6-5EDF-43A1-9536-5D40FC909787}" srcOrd="5" destOrd="0" parTransId="{2194F085-33C9-4405-B07C-8DD6E2DE5422}" sibTransId="{0D659F9E-C284-41CF-B70E-331045655F55}"/>
    <dgm:cxn modelId="{428EEB26-D933-4ADE-B83C-EA73B3FD7A6B}" srcId="{F9EEC365-8609-4B4C-B187-38006F95FDDE}" destId="{53BAEE19-9293-43E8-82A7-2851FEF385C5}" srcOrd="11" destOrd="0" parTransId="{9111689E-A990-49D5-BC3A-1A3ABFAE34E0}" sibTransId="{044F7609-21E5-406A-A77A-CC62ED5C1BF7}"/>
    <dgm:cxn modelId="{4E7B4A5E-03D8-4678-9B36-311BF60A1135}" srcId="{B214B5B7-A468-47B8-BAA7-4B3CBAB783D6}" destId="{F4A41B33-432C-41B2-8A46-505D5F0422B1}" srcOrd="1" destOrd="0" parTransId="{7C6CC2B8-A136-4FA4-84D9-8759A2C39C22}" sibTransId="{6D8A57C5-E665-47B1-88EA-430CD1390527}"/>
    <dgm:cxn modelId="{79EDCAA6-0BC4-42E4-8396-9CBE8F43265B}" type="presOf" srcId="{669B1D55-3755-4979-92C9-7E40D73216E0}" destId="{D9B6AE61-12C6-41E0-B32C-08535DA40562}" srcOrd="0" destOrd="2" presId="urn:microsoft.com/office/officeart/2005/8/layout/hList2#4"/>
    <dgm:cxn modelId="{F33550B7-7626-4B2B-B45B-D8626B296566}" type="presOf" srcId="{B4FF4E7B-092A-4B5B-BD75-7593416F5490}" destId="{ED48DD92-5303-4160-BE3B-ADC93731DC31}" srcOrd="0" destOrd="2" presId="urn:microsoft.com/office/officeart/2005/8/layout/hList2#4"/>
    <dgm:cxn modelId="{ECD83351-8A43-4B30-B27D-D2093E733B19}" srcId="{F9EEC365-8609-4B4C-B187-38006F95FDDE}" destId="{AF105760-9DC4-4E1D-9193-1C8BC679D35A}" srcOrd="8" destOrd="0" parTransId="{4DFEDAAE-9A02-41D6-A790-3F735CB24E6A}" sibTransId="{4A4E284F-5ADF-4C2D-904B-244FD496DCFA}"/>
    <dgm:cxn modelId="{9C59E033-4716-46E8-9CE1-E9A84ED82576}" type="presOf" srcId="{3A4D5821-96DC-4904-A15A-68D823E01FC7}" destId="{ED48DD92-5303-4160-BE3B-ADC93731DC31}" srcOrd="0" destOrd="3" presId="urn:microsoft.com/office/officeart/2005/8/layout/hList2#4"/>
    <dgm:cxn modelId="{F165C44A-5511-42FE-9C52-C93627676B59}" srcId="{B214B5B7-A468-47B8-BAA7-4B3CBAB783D6}" destId="{C47392C3-E00F-443B-8850-DB328580F6D0}" srcOrd="5" destOrd="0" parTransId="{344240D5-5C89-4A03-8C8F-29BD276E28AE}" sibTransId="{3FECD8C5-4C44-43B6-99C3-BC03470A0AB4}"/>
    <dgm:cxn modelId="{C24AA01D-3A03-4FF4-BDA4-A06D6335DC58}" srcId="{F9EEC365-8609-4B4C-B187-38006F95FDDE}" destId="{6DC76CCE-D1D9-427A-98E3-5AE81467257C}" srcOrd="9" destOrd="0" parTransId="{C7CC08F9-7971-452B-9663-39956540C746}" sibTransId="{35A51C02-6F8D-4372-96C6-C27D9BECA780}"/>
    <dgm:cxn modelId="{6DFC3F57-00BE-4AEF-B842-071A1925B47B}" type="presOf" srcId="{93D313A5-C934-469F-8D7E-F578EDF536D6}" destId="{CD650016-5A21-49AD-A9B2-58C2B85E6EA1}" srcOrd="0" destOrd="5" presId="urn:microsoft.com/office/officeart/2005/8/layout/hList2#4"/>
    <dgm:cxn modelId="{A15A727C-3BE6-4179-9E96-E7F23836F965}" srcId="{B214B5B7-A468-47B8-BAA7-4B3CBAB783D6}" destId="{C1705975-1E93-4DA1-9A40-3C961EA506B4}" srcOrd="7" destOrd="0" parTransId="{03A4CBE5-63FD-47EC-8A8F-58F8E52EB575}" sibTransId="{CDB04134-1325-46C6-BEF3-EBAF09A43F50}"/>
    <dgm:cxn modelId="{2949D0C9-5241-445E-AEC2-9045D72EDF63}" srcId="{9EF4CE21-97E1-46C5-861F-442D330252D1}" destId="{C3E96AC5-96E4-47BB-8914-EE8AC38767D8}" srcOrd="6" destOrd="0" parTransId="{543BB1F5-4E4E-4F40-87AC-BBF6E4E07CAB}" sibTransId="{9BE746D2-39B3-46D5-B38A-A1F284A5D272}"/>
    <dgm:cxn modelId="{DFCD4103-3BFF-4681-AB1D-0D2619AEA2C2}" type="presOf" srcId="{02F90C82-788B-4DCD-B063-D029838B924F}" destId="{CD650016-5A21-49AD-A9B2-58C2B85E6EA1}" srcOrd="0" destOrd="0" presId="urn:microsoft.com/office/officeart/2005/8/layout/hList2#4"/>
    <dgm:cxn modelId="{EC54C4DE-E448-43D6-9675-3ACBCC80443B}" type="presOf" srcId="{EF5A6FC6-A559-49E5-8DD1-5E6715E7E466}" destId="{D9B6AE61-12C6-41E0-B32C-08535DA40562}" srcOrd="0" destOrd="0" presId="urn:microsoft.com/office/officeart/2005/8/layout/hList2#4"/>
    <dgm:cxn modelId="{3617F1CC-E207-4C71-9F49-207A992A034F}" srcId="{F9EEC365-8609-4B4C-B187-38006F95FDDE}" destId="{B16D48DF-7D59-4EFE-93E6-6D0A885023E3}" srcOrd="10" destOrd="0" parTransId="{3F292A75-F9ED-41A9-9C8F-F9821A61A4FB}" sibTransId="{FFB802C1-9450-434E-A010-F16D91F3B171}"/>
    <dgm:cxn modelId="{E28A28EB-F81E-4B76-BE14-891D06419C1C}" srcId="{B214B5B7-A468-47B8-BAA7-4B3CBAB783D6}" destId="{4FF49F1A-0390-4084-9639-01CA7213CE03}" srcOrd="6" destOrd="0" parTransId="{04E92531-784C-4E2B-9EB4-477ACC6913A9}" sibTransId="{AD276688-E6AC-4EDB-83E3-13DECC5AE576}"/>
    <dgm:cxn modelId="{721640EF-0B24-437E-B79B-868A8D806BDB}" type="presOf" srcId="{0B4D9CE6-5EDF-43A1-9536-5D40FC909787}" destId="{D97BF87A-8E95-4755-A9DF-127824A329D6}" srcOrd="0" destOrd="5" presId="urn:microsoft.com/office/officeart/2005/8/layout/hList2#4"/>
    <dgm:cxn modelId="{72C252AD-CE61-4BEF-BA20-50EEE000FC66}" srcId="{24172EAF-BCF0-46F4-B511-8BF6596E8514}" destId="{DD87B831-693A-459D-BDA6-C7F751385EB0}" srcOrd="0" destOrd="0" parTransId="{BE1C0C8D-456E-4F18-AF3B-1AE48927F9A2}" sibTransId="{F215528B-08CD-4E61-9758-02C7870EAAB5}"/>
    <dgm:cxn modelId="{BF02C78F-72E0-43CA-B9BF-0F1155E802B9}" type="presOf" srcId="{AC80669F-CCB5-4F7F-8D08-723DC768447F}" destId="{CD650016-5A21-49AD-A9B2-58C2B85E6EA1}" srcOrd="0" destOrd="3" presId="urn:microsoft.com/office/officeart/2005/8/layout/hList2#4"/>
    <dgm:cxn modelId="{43F0F82F-32CB-4DD4-BDC9-DA37C6D2720D}" type="presOf" srcId="{F9EEC365-8609-4B4C-B187-38006F95FDDE}" destId="{11583B2B-8BC1-4104-A687-71DA003295E3}" srcOrd="0" destOrd="0" presId="urn:microsoft.com/office/officeart/2005/8/layout/hList2#4"/>
    <dgm:cxn modelId="{EC44524B-FF8C-4B7D-A6AE-C79880B32D16}" type="presOf" srcId="{B16D48DF-7D59-4EFE-93E6-6D0A885023E3}" destId="{D9B6AE61-12C6-41E0-B32C-08535DA40562}" srcOrd="0" destOrd="10" presId="urn:microsoft.com/office/officeart/2005/8/layout/hList2#4"/>
    <dgm:cxn modelId="{7C7C8E32-D9C7-4BF2-8B3C-839BEB79EEA5}" type="presParOf" srcId="{0F6C06B1-AB08-43AA-8373-DABC472888A3}" destId="{239C0A06-3B55-45BF-A12C-C9CC500C612C}" srcOrd="0" destOrd="0" presId="urn:microsoft.com/office/officeart/2005/8/layout/hList2#4"/>
    <dgm:cxn modelId="{3528D2B2-458A-46E1-863C-318B02EB45DB}" type="presParOf" srcId="{239C0A06-3B55-45BF-A12C-C9CC500C612C}" destId="{D918F2B7-DC7D-4F9D-817E-A425145C484A}" srcOrd="0" destOrd="0" presId="urn:microsoft.com/office/officeart/2005/8/layout/hList2#4"/>
    <dgm:cxn modelId="{631B397F-055F-4F97-9E8B-871E7AFA7341}" type="presParOf" srcId="{239C0A06-3B55-45BF-A12C-C9CC500C612C}" destId="{CD650016-5A21-49AD-A9B2-58C2B85E6EA1}" srcOrd="1" destOrd="0" presId="urn:microsoft.com/office/officeart/2005/8/layout/hList2#4"/>
    <dgm:cxn modelId="{AB71DEDA-BD42-4FC6-8160-20EFDBE86244}" type="presParOf" srcId="{239C0A06-3B55-45BF-A12C-C9CC500C612C}" destId="{8F37084C-1129-4213-9ADC-7153205D1C1F}" srcOrd="2" destOrd="0" presId="urn:microsoft.com/office/officeart/2005/8/layout/hList2#4"/>
    <dgm:cxn modelId="{138BA358-01D5-42F9-8F10-F2E394F24EC2}" type="presParOf" srcId="{0F6C06B1-AB08-43AA-8373-DABC472888A3}" destId="{65626027-9058-451E-9FDB-78396B1E125E}" srcOrd="1" destOrd="0" presId="urn:microsoft.com/office/officeart/2005/8/layout/hList2#4"/>
    <dgm:cxn modelId="{E5FE8872-E7CA-4767-B709-DFB122263DAF}" type="presParOf" srcId="{0F6C06B1-AB08-43AA-8373-DABC472888A3}" destId="{5860B508-4962-4621-BCC6-8D55EEE2E4E7}" srcOrd="2" destOrd="0" presId="urn:microsoft.com/office/officeart/2005/8/layout/hList2#4"/>
    <dgm:cxn modelId="{60E09F44-97FF-4FE0-B8E0-615C80F2EB6F}" type="presParOf" srcId="{5860B508-4962-4621-BCC6-8D55EEE2E4E7}" destId="{A957A9A0-A6C2-423A-9571-8719BBB44143}" srcOrd="0" destOrd="0" presId="urn:microsoft.com/office/officeart/2005/8/layout/hList2#4"/>
    <dgm:cxn modelId="{5D0A9A14-4B27-4FFA-9E92-EF6A988B1B76}" type="presParOf" srcId="{5860B508-4962-4621-BCC6-8D55EEE2E4E7}" destId="{D9B6AE61-12C6-41E0-B32C-08535DA40562}" srcOrd="1" destOrd="0" presId="urn:microsoft.com/office/officeart/2005/8/layout/hList2#4"/>
    <dgm:cxn modelId="{0E1291A7-C5D7-4E0A-8167-F826DCD6BE06}" type="presParOf" srcId="{5860B508-4962-4621-BCC6-8D55EEE2E4E7}" destId="{11583B2B-8BC1-4104-A687-71DA003295E3}" srcOrd="2" destOrd="0" presId="urn:microsoft.com/office/officeart/2005/8/layout/hList2#4"/>
    <dgm:cxn modelId="{D26C72F3-DBD5-471A-9E08-267608B7AAEC}" type="presParOf" srcId="{0F6C06B1-AB08-43AA-8373-DABC472888A3}" destId="{67917CA8-6AF5-45F8-AB3B-8632D76028C2}" srcOrd="3" destOrd="0" presId="urn:microsoft.com/office/officeart/2005/8/layout/hList2#4"/>
    <dgm:cxn modelId="{7488A1E9-087A-48D4-9B49-D8D5E12AEB2E}" type="presParOf" srcId="{0F6C06B1-AB08-43AA-8373-DABC472888A3}" destId="{138CFFCA-0788-4041-AFF1-70688609FD81}" srcOrd="4" destOrd="0" presId="urn:microsoft.com/office/officeart/2005/8/layout/hList2#4"/>
    <dgm:cxn modelId="{F3AEE588-5E12-4A99-BE99-1C95ACFF044B}" type="presParOf" srcId="{138CFFCA-0788-4041-AFF1-70688609FD81}" destId="{EED8C93C-F6CA-4685-9675-5BC09425B999}" srcOrd="0" destOrd="0" presId="urn:microsoft.com/office/officeart/2005/8/layout/hList2#4"/>
    <dgm:cxn modelId="{0F10263D-9F98-4E83-A7F5-99FA0092BBC4}" type="presParOf" srcId="{138CFFCA-0788-4041-AFF1-70688609FD81}" destId="{ED48DD92-5303-4160-BE3B-ADC93731DC31}" srcOrd="1" destOrd="0" presId="urn:microsoft.com/office/officeart/2005/8/layout/hList2#4"/>
    <dgm:cxn modelId="{0BEFFA3B-9CBC-4593-80C2-D17A214727C0}" type="presParOf" srcId="{138CFFCA-0788-4041-AFF1-70688609FD81}" destId="{38599B62-C103-415E-9AD9-EC616B6FB157}" srcOrd="2" destOrd="0" presId="urn:microsoft.com/office/officeart/2005/8/layout/hList2#4"/>
    <dgm:cxn modelId="{44130FAE-8B3C-4466-8D54-3C127055919F}" type="presParOf" srcId="{0F6C06B1-AB08-43AA-8373-DABC472888A3}" destId="{F487D7C6-3251-455A-823B-1C8E40EB9573}" srcOrd="5" destOrd="0" presId="urn:microsoft.com/office/officeart/2005/8/layout/hList2#4"/>
    <dgm:cxn modelId="{8DB0C2AC-2D55-46AD-B40F-BC14A6D7A94E}" type="presParOf" srcId="{0F6C06B1-AB08-43AA-8373-DABC472888A3}" destId="{8C46BA1E-FCC7-453A-B867-FDE1BA488715}" srcOrd="6" destOrd="0" presId="urn:microsoft.com/office/officeart/2005/8/layout/hList2#4"/>
    <dgm:cxn modelId="{24D3F80A-AB92-4400-A1A1-FEF26AFA02DA}" type="presParOf" srcId="{8C46BA1E-FCC7-453A-B867-FDE1BA488715}" destId="{CB6F8760-1104-4A9C-AE71-2D6781AA8980}" srcOrd="0" destOrd="0" presId="urn:microsoft.com/office/officeart/2005/8/layout/hList2#4"/>
    <dgm:cxn modelId="{C568BEB0-B491-4CDC-ACC2-CB74D613C0C8}" type="presParOf" srcId="{8C46BA1E-FCC7-453A-B867-FDE1BA488715}" destId="{D97BF87A-8E95-4755-A9DF-127824A329D6}" srcOrd="1" destOrd="0" presId="urn:microsoft.com/office/officeart/2005/8/layout/hList2#4"/>
    <dgm:cxn modelId="{4A675F34-F0BB-4121-BF3C-01C6BF893C2D}" type="presParOf" srcId="{8C46BA1E-FCC7-453A-B867-FDE1BA488715}" destId="{AEAC7141-2A37-4B07-ABF6-065E543B7594}" srcOrd="2" destOrd="0" presId="urn:microsoft.com/office/officeart/2005/8/layout/hList2#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157E9B-8F72-6749-87C8-1D3ABC1E0AC4}">
      <dsp:nvSpPr>
        <dsp:cNvPr id="0" name=""/>
        <dsp:cNvSpPr/>
      </dsp:nvSpPr>
      <dsp:spPr>
        <a:xfrm>
          <a:off x="0" y="-55870"/>
          <a:ext cx="2381551" cy="1364592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CA26E108-F50E-F144-A2CF-F641CCD19CCE}">
      <dsp:nvSpPr>
        <dsp:cNvPr id="0" name=""/>
        <dsp:cNvSpPr/>
      </dsp:nvSpPr>
      <dsp:spPr>
        <a:xfrm>
          <a:off x="739733" y="703438"/>
          <a:ext cx="1342574" cy="1035115"/>
        </a:xfrm>
        <a:prstGeom prst="roundRect">
          <a:avLst>
            <a:gd name="adj" fmla="val 10000"/>
          </a:avLst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/>
            <a:t>SALT</a:t>
          </a:r>
        </a:p>
      </dsp:txBody>
      <dsp:txXfrm>
        <a:off x="770050" y="733755"/>
        <a:ext cx="1281940" cy="974481"/>
      </dsp:txXfrm>
    </dsp:sp>
    <dsp:sp modelId="{E716B29B-D908-3745-9A0F-91AC034B6F5B}">
      <dsp:nvSpPr>
        <dsp:cNvPr id="0" name=""/>
        <dsp:cNvSpPr/>
      </dsp:nvSpPr>
      <dsp:spPr>
        <a:xfrm rot="21575466">
          <a:off x="2564253" y="454670"/>
          <a:ext cx="182708" cy="322601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>
        <a:off x="2564254" y="519386"/>
        <a:ext cx="127896" cy="193561"/>
      </dsp:txXfrm>
    </dsp:sp>
    <dsp:sp modelId="{D9C7194E-2A56-5C45-A568-38B41AE04C1E}">
      <dsp:nvSpPr>
        <dsp:cNvPr id="0" name=""/>
        <dsp:cNvSpPr/>
      </dsp:nvSpPr>
      <dsp:spPr>
        <a:xfrm>
          <a:off x="2903563" y="-87958"/>
          <a:ext cx="2433939" cy="1386950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B6093034-7208-854D-9A39-7FEDBCCB3D2D}">
      <dsp:nvSpPr>
        <dsp:cNvPr id="0" name=""/>
        <dsp:cNvSpPr/>
      </dsp:nvSpPr>
      <dsp:spPr>
        <a:xfrm>
          <a:off x="3667804" y="709027"/>
          <a:ext cx="1342574" cy="1035115"/>
        </a:xfrm>
        <a:prstGeom prst="roundRect">
          <a:avLst>
            <a:gd name="adj" fmla="val 10000"/>
          </a:avLst>
        </a:prstGeom>
        <a:solidFill>
          <a:schemeClr val="accent2">
            <a:shade val="80000"/>
            <a:hueOff val="-17936"/>
            <a:satOff val="-2012"/>
            <a:lumOff val="1284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/>
            <a:t>BP</a:t>
          </a:r>
        </a:p>
      </dsp:txBody>
      <dsp:txXfrm>
        <a:off x="3698121" y="739344"/>
        <a:ext cx="1281940" cy="974481"/>
      </dsp:txXfrm>
    </dsp:sp>
    <dsp:sp modelId="{2434790A-9BFA-4547-A994-3B7920543073}">
      <dsp:nvSpPr>
        <dsp:cNvPr id="0" name=""/>
        <dsp:cNvSpPr/>
      </dsp:nvSpPr>
      <dsp:spPr>
        <a:xfrm>
          <a:off x="5519616" y="444215"/>
          <a:ext cx="182113" cy="322601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shade val="90000"/>
            <a:hueOff val="-35851"/>
            <a:satOff val="-4207"/>
            <a:lumOff val="23011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>
        <a:off x="5519616" y="508735"/>
        <a:ext cx="127479" cy="193561"/>
      </dsp:txXfrm>
    </dsp:sp>
    <dsp:sp modelId="{F80CA771-4A0D-854F-94B6-79AB48F289B2}">
      <dsp:nvSpPr>
        <dsp:cNvPr id="0" name=""/>
        <dsp:cNvSpPr/>
      </dsp:nvSpPr>
      <dsp:spPr>
        <a:xfrm>
          <a:off x="5857827" y="-87958"/>
          <a:ext cx="2370086" cy="1386950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B59178ED-549F-7B42-91B8-8497AC50EBC8}">
      <dsp:nvSpPr>
        <dsp:cNvPr id="0" name=""/>
        <dsp:cNvSpPr/>
      </dsp:nvSpPr>
      <dsp:spPr>
        <a:xfrm>
          <a:off x="6590142" y="709027"/>
          <a:ext cx="1342574" cy="1035115"/>
        </a:xfrm>
        <a:prstGeom prst="roundRect">
          <a:avLst>
            <a:gd name="adj" fmla="val 10000"/>
          </a:avLst>
        </a:prstGeom>
        <a:solidFill>
          <a:schemeClr val="accent2">
            <a:shade val="80000"/>
            <a:hueOff val="-35872"/>
            <a:satOff val="-4024"/>
            <a:lumOff val="2568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/>
            <a:t>CVD</a:t>
          </a:r>
        </a:p>
      </dsp:txBody>
      <dsp:txXfrm>
        <a:off x="6620459" y="739344"/>
        <a:ext cx="1281940" cy="97448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37084C-1129-4213-9ADC-7153205D1C1F}">
      <dsp:nvSpPr>
        <dsp:cNvPr id="0" name=""/>
        <dsp:cNvSpPr/>
      </dsp:nvSpPr>
      <dsp:spPr>
        <a:xfrm rot="16200000">
          <a:off x="-1416218" y="1890678"/>
          <a:ext cx="3189905" cy="2672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235675" bIns="0" numCol="1" spcCol="1270" anchor="t" anchorCtr="0">
          <a:noAutofit/>
        </a:bodyPr>
        <a:lstStyle/>
        <a:p>
          <a:pPr lvl="0" algn="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900" b="1" kern="1200" dirty="0">
              <a:solidFill>
                <a:srgbClr val="00B050"/>
              </a:solidFill>
            </a:rPr>
            <a:t>Communication</a:t>
          </a:r>
        </a:p>
      </dsp:txBody>
      <dsp:txXfrm>
        <a:off x="-1416218" y="1890678"/>
        <a:ext cx="3189905" cy="267222"/>
      </dsp:txXfrm>
    </dsp:sp>
    <dsp:sp modelId="{CD650016-5A21-49AD-A9B2-58C2B85E6EA1}">
      <dsp:nvSpPr>
        <dsp:cNvPr id="0" name=""/>
        <dsp:cNvSpPr/>
      </dsp:nvSpPr>
      <dsp:spPr>
        <a:xfrm>
          <a:off x="312345" y="361598"/>
          <a:ext cx="1331049" cy="3618533"/>
        </a:xfrm>
        <a:prstGeom prst="rect">
          <a:avLst/>
        </a:prstGeom>
        <a:solidFill>
          <a:srgbClr val="33CC33">
            <a:alpha val="2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235675" rIns="92456" bIns="92456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000" b="1" u="sng" kern="1200" dirty="0">
              <a:solidFill>
                <a:schemeClr val="tx1"/>
              </a:solidFill>
              <a:latin typeface="Calibri" pitchFamily="34" charset="0"/>
            </a:rPr>
            <a:t>Public Awareness Campaigns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000" kern="1200" dirty="0">
              <a:solidFill>
                <a:schemeClr val="tx1"/>
              </a:solidFill>
              <a:latin typeface="Calibri" pitchFamily="34" charset="0"/>
            </a:rPr>
            <a:t>Consumers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000" kern="1200" dirty="0">
              <a:solidFill>
                <a:schemeClr val="tx1"/>
              </a:solidFill>
              <a:latin typeface="Calibri" pitchFamily="34" charset="0"/>
            </a:rPr>
            <a:t>Food industry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000" kern="1200" dirty="0">
              <a:solidFill>
                <a:schemeClr val="tx1"/>
              </a:solidFill>
              <a:latin typeface="Calibri" pitchFamily="34" charset="0"/>
            </a:rPr>
            <a:t>Decision makers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000" kern="1200" dirty="0">
              <a:solidFill>
                <a:schemeClr val="tx1"/>
              </a:solidFill>
              <a:latin typeface="Calibri" pitchFamily="34" charset="0"/>
            </a:rPr>
            <a:t>Media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000" kern="1200" dirty="0">
              <a:solidFill>
                <a:schemeClr val="tx1"/>
              </a:solidFill>
              <a:latin typeface="Calibri" pitchFamily="34" charset="0"/>
            </a:rPr>
            <a:t>Health Professionals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GB" sz="1000" kern="1200" dirty="0">
            <a:solidFill>
              <a:schemeClr val="tx1"/>
            </a:solidFill>
          </a:endParaRPr>
        </a:p>
      </dsp:txBody>
      <dsp:txXfrm>
        <a:off x="312345" y="361598"/>
        <a:ext cx="1331049" cy="3618533"/>
      </dsp:txXfrm>
    </dsp:sp>
    <dsp:sp modelId="{D918F2B7-DC7D-4F9D-817E-A425145C484A}">
      <dsp:nvSpPr>
        <dsp:cNvPr id="0" name=""/>
        <dsp:cNvSpPr/>
      </dsp:nvSpPr>
      <dsp:spPr>
        <a:xfrm>
          <a:off x="45123" y="0"/>
          <a:ext cx="534444" cy="534444"/>
        </a:xfrm>
        <a:prstGeom prst="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1583B2B-8BC1-4104-A687-71DA003295E3}">
      <dsp:nvSpPr>
        <dsp:cNvPr id="0" name=""/>
        <dsp:cNvSpPr/>
      </dsp:nvSpPr>
      <dsp:spPr>
        <a:xfrm rot="16200000">
          <a:off x="526719" y="1890678"/>
          <a:ext cx="3189905" cy="2672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235675" bIns="0" numCol="1" spcCol="1270" anchor="t" anchorCtr="0">
          <a:noAutofit/>
        </a:bodyPr>
        <a:lstStyle/>
        <a:p>
          <a:pPr lvl="0" algn="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900" b="1" kern="1200" dirty="0">
              <a:solidFill>
                <a:schemeClr val="accent2"/>
              </a:solidFill>
            </a:rPr>
            <a:t>Reformulation</a:t>
          </a:r>
        </a:p>
      </dsp:txBody>
      <dsp:txXfrm>
        <a:off x="526719" y="1890678"/>
        <a:ext cx="3189905" cy="267222"/>
      </dsp:txXfrm>
    </dsp:sp>
    <dsp:sp modelId="{D9B6AE61-12C6-41E0-B32C-08535DA40562}">
      <dsp:nvSpPr>
        <dsp:cNvPr id="0" name=""/>
        <dsp:cNvSpPr/>
      </dsp:nvSpPr>
      <dsp:spPr>
        <a:xfrm>
          <a:off x="2255283" y="349269"/>
          <a:ext cx="1331049" cy="3564337"/>
        </a:xfrm>
        <a:prstGeom prst="rect">
          <a:avLst/>
        </a:prstGeom>
        <a:solidFill>
          <a:srgbClr val="0000CC">
            <a:alpha val="2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235675" rIns="92456" bIns="92456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000" b="1" u="sng" kern="1200" dirty="0">
              <a:solidFill>
                <a:schemeClr val="tx1"/>
              </a:solidFill>
              <a:latin typeface="Calibri" pitchFamily="34" charset="0"/>
            </a:rPr>
            <a:t>Setting Targets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000" kern="1200" dirty="0">
              <a:solidFill>
                <a:schemeClr val="tx1"/>
              </a:solidFill>
              <a:latin typeface="Calibri" pitchFamily="34" charset="0"/>
            </a:rPr>
            <a:t>Reformulation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000" kern="1200" dirty="0">
              <a:solidFill>
                <a:schemeClr val="tx1"/>
              </a:solidFill>
              <a:latin typeface="Calibri" pitchFamily="34" charset="0"/>
            </a:rPr>
            <a:t>Benchmarking food categories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000" kern="1200" dirty="0">
              <a:solidFill>
                <a:schemeClr val="tx1"/>
              </a:solidFill>
              <a:latin typeface="Calibri" pitchFamily="34" charset="0"/>
            </a:rPr>
            <a:t>Labelling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000" b="1" u="sng" kern="1200" dirty="0">
              <a:solidFill>
                <a:schemeClr val="tx1"/>
              </a:solidFill>
              <a:latin typeface="Calibri" pitchFamily="34" charset="0"/>
            </a:rPr>
            <a:t>Industry Engagement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000" kern="1200" dirty="0">
              <a:solidFill>
                <a:schemeClr val="tx1"/>
              </a:solidFill>
              <a:latin typeface="Calibri" pitchFamily="34" charset="0"/>
            </a:rPr>
            <a:t>Motivation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000" kern="1200" dirty="0">
              <a:solidFill>
                <a:schemeClr val="tx1"/>
              </a:solidFill>
              <a:latin typeface="Calibri" pitchFamily="34" charset="0"/>
            </a:rPr>
            <a:t>Costs &amp; Benefits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000" kern="1200" dirty="0">
              <a:solidFill>
                <a:schemeClr val="tx1"/>
              </a:solidFill>
              <a:latin typeface="Calibri" pitchFamily="34" charset="0"/>
            </a:rPr>
            <a:t>Consumer awareness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000" kern="1200" dirty="0">
              <a:solidFill>
                <a:schemeClr val="tx1"/>
              </a:solidFill>
              <a:latin typeface="Calibri" pitchFamily="34" charset="0"/>
            </a:rPr>
            <a:t>Wider support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000" kern="1200" dirty="0">
              <a:solidFill>
                <a:schemeClr val="tx1"/>
              </a:solidFill>
              <a:latin typeface="Calibri" pitchFamily="34" charset="0"/>
            </a:rPr>
            <a:t>Corporate responsibility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GB" sz="1000" kern="1200" dirty="0">
            <a:solidFill>
              <a:schemeClr val="tx1"/>
            </a:solidFill>
            <a:latin typeface="Calibri" pitchFamily="34" charset="0"/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000" b="1" kern="1200" dirty="0">
              <a:solidFill>
                <a:schemeClr val="tx1"/>
              </a:solidFill>
              <a:latin typeface="Calibri" pitchFamily="34" charset="0"/>
            </a:rPr>
            <a:t>Voluntary </a:t>
          </a:r>
          <a:r>
            <a:rPr lang="en-GB" sz="1000" b="1" kern="1200" dirty="0" err="1">
              <a:solidFill>
                <a:schemeClr val="tx1"/>
              </a:solidFill>
              <a:latin typeface="Calibri" pitchFamily="34" charset="0"/>
            </a:rPr>
            <a:t>vs</a:t>
          </a:r>
          <a:r>
            <a:rPr lang="en-GB" sz="1000" b="1" kern="1200" dirty="0">
              <a:solidFill>
                <a:schemeClr val="tx1"/>
              </a:solidFill>
              <a:latin typeface="Calibri" pitchFamily="34" charset="0"/>
            </a:rPr>
            <a:t> Regulatory</a:t>
          </a:r>
        </a:p>
      </dsp:txBody>
      <dsp:txXfrm>
        <a:off x="2255283" y="349269"/>
        <a:ext cx="1331049" cy="3564337"/>
      </dsp:txXfrm>
    </dsp:sp>
    <dsp:sp modelId="{A957A9A0-A6C2-423A-9571-8719BBB44143}">
      <dsp:nvSpPr>
        <dsp:cNvPr id="0" name=""/>
        <dsp:cNvSpPr/>
      </dsp:nvSpPr>
      <dsp:spPr>
        <a:xfrm>
          <a:off x="1988061" y="0"/>
          <a:ext cx="534444" cy="534444"/>
        </a:xfrm>
        <a:prstGeom prst="rect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8599B62-C103-415E-9AD9-EC616B6FB157}">
      <dsp:nvSpPr>
        <dsp:cNvPr id="0" name=""/>
        <dsp:cNvSpPr/>
      </dsp:nvSpPr>
      <dsp:spPr>
        <a:xfrm rot="16200000">
          <a:off x="2469657" y="1847391"/>
          <a:ext cx="3189905" cy="2672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235675" bIns="0" numCol="1" spcCol="1270" anchor="t" anchorCtr="0">
          <a:noAutofit/>
        </a:bodyPr>
        <a:lstStyle/>
        <a:p>
          <a:pPr lvl="0" algn="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900" b="1" kern="1200" dirty="0">
              <a:solidFill>
                <a:srgbClr val="FF0000"/>
              </a:solidFill>
            </a:rPr>
            <a:t>Monitoring</a:t>
          </a:r>
        </a:p>
      </dsp:txBody>
      <dsp:txXfrm>
        <a:off x="2469657" y="1847391"/>
        <a:ext cx="3189905" cy="267222"/>
      </dsp:txXfrm>
    </dsp:sp>
    <dsp:sp modelId="{ED48DD92-5303-4160-BE3B-ADC93731DC31}">
      <dsp:nvSpPr>
        <dsp:cNvPr id="0" name=""/>
        <dsp:cNvSpPr/>
      </dsp:nvSpPr>
      <dsp:spPr>
        <a:xfrm>
          <a:off x="4198221" y="357722"/>
          <a:ext cx="1331049" cy="3512596"/>
        </a:xfrm>
        <a:prstGeom prst="rect">
          <a:avLst/>
        </a:prstGeom>
        <a:solidFill>
          <a:srgbClr val="FF0000">
            <a:alpha val="2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235675" rIns="92456" bIns="92456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000" b="1" u="sng" kern="1200" dirty="0">
              <a:solidFill>
                <a:schemeClr val="tx1"/>
              </a:solidFill>
              <a:latin typeface="Calibri" pitchFamily="34" charset="0"/>
            </a:rPr>
            <a:t>Population salt intake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000" kern="1200" dirty="0">
              <a:solidFill>
                <a:schemeClr val="tx1"/>
              </a:solidFill>
              <a:latin typeface="Calibri" pitchFamily="34" charset="0"/>
            </a:rPr>
            <a:t>Urinary sodium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000" kern="1200" dirty="0">
              <a:solidFill>
                <a:schemeClr val="tx1"/>
              </a:solidFill>
              <a:latin typeface="Calibri" pitchFamily="34" charset="0"/>
            </a:rPr>
            <a:t>Dietary surveys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000" b="1" kern="1200" dirty="0">
              <a:solidFill>
                <a:schemeClr val="tx1"/>
              </a:solidFill>
              <a:latin typeface="Calibri" pitchFamily="34" charset="0"/>
            </a:rPr>
            <a:t>Reformulation progress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000" b="0" kern="1200" dirty="0">
              <a:solidFill>
                <a:schemeClr val="tx1"/>
              </a:solidFill>
              <a:latin typeface="Calibri" pitchFamily="34" charset="0"/>
            </a:rPr>
            <a:t>Salt content of foods (databanks; self-reporting by industry; market surveys)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000" b="1" kern="1200" dirty="0">
              <a:solidFill>
                <a:schemeClr val="tx1"/>
              </a:solidFill>
              <a:latin typeface="Calibri" pitchFamily="34" charset="0"/>
            </a:rPr>
            <a:t>Effectiveness of communication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000" kern="1200" dirty="0">
              <a:solidFill>
                <a:schemeClr val="tx1"/>
              </a:solidFill>
              <a:latin typeface="Calibri" pitchFamily="34" charset="0"/>
            </a:rPr>
            <a:t>Measuring awareness of campaigns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000" kern="1200" dirty="0">
              <a:solidFill>
                <a:schemeClr val="tx1"/>
              </a:solidFill>
              <a:latin typeface="Calibri" pitchFamily="34" charset="0"/>
            </a:rPr>
            <a:t>Measuring attitudes and behaviour changes</a:t>
          </a:r>
        </a:p>
      </dsp:txBody>
      <dsp:txXfrm>
        <a:off x="4198221" y="357722"/>
        <a:ext cx="1331049" cy="3512596"/>
      </dsp:txXfrm>
    </dsp:sp>
    <dsp:sp modelId="{EED8C93C-F6CA-4685-9675-5BC09425B999}">
      <dsp:nvSpPr>
        <dsp:cNvPr id="0" name=""/>
        <dsp:cNvSpPr/>
      </dsp:nvSpPr>
      <dsp:spPr>
        <a:xfrm>
          <a:off x="3938054" y="0"/>
          <a:ext cx="534444" cy="534444"/>
        </a:xfrm>
        <a:prstGeom prst="rect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EAC7141-2A37-4B07-ABF6-065E543B7594}">
      <dsp:nvSpPr>
        <dsp:cNvPr id="0" name=""/>
        <dsp:cNvSpPr/>
      </dsp:nvSpPr>
      <dsp:spPr>
        <a:xfrm rot="16200000">
          <a:off x="4412596" y="1890678"/>
          <a:ext cx="3189905" cy="2672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235675" bIns="0" numCol="1" spcCol="1270" anchor="t" anchorCtr="0">
          <a:noAutofit/>
        </a:bodyPr>
        <a:lstStyle/>
        <a:p>
          <a:pPr lvl="0" algn="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900" b="1" kern="1200" dirty="0">
              <a:solidFill>
                <a:srgbClr val="663300"/>
              </a:solidFill>
            </a:rPr>
            <a:t>Research</a:t>
          </a:r>
        </a:p>
      </dsp:txBody>
      <dsp:txXfrm>
        <a:off x="4412596" y="1890678"/>
        <a:ext cx="3189905" cy="267222"/>
      </dsp:txXfrm>
    </dsp:sp>
    <dsp:sp modelId="{D97BF87A-8E95-4755-A9DF-127824A329D6}">
      <dsp:nvSpPr>
        <dsp:cNvPr id="0" name=""/>
        <dsp:cNvSpPr/>
      </dsp:nvSpPr>
      <dsp:spPr>
        <a:xfrm>
          <a:off x="6186283" y="339029"/>
          <a:ext cx="1331049" cy="3512596"/>
        </a:xfrm>
        <a:prstGeom prst="rect">
          <a:avLst/>
        </a:prstGeom>
        <a:solidFill>
          <a:srgbClr val="663300">
            <a:alpha val="2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235675" rIns="92456" bIns="92456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000" b="0" u="none" kern="1200" dirty="0">
              <a:solidFill>
                <a:schemeClr val="tx1"/>
              </a:solidFill>
              <a:latin typeface="Calibri" pitchFamily="34" charset="0"/>
            </a:rPr>
            <a:t>Epidemiology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000" b="0" u="none" kern="1200" dirty="0">
              <a:solidFill>
                <a:schemeClr val="tx1"/>
              </a:solidFill>
              <a:latin typeface="Calibri" pitchFamily="34" charset="0"/>
            </a:rPr>
            <a:t>Nutrition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000" b="0" u="none" kern="1200" dirty="0">
              <a:solidFill>
                <a:schemeClr val="tx1"/>
              </a:solidFill>
              <a:latin typeface="Calibri" pitchFamily="34" charset="0"/>
            </a:rPr>
            <a:t>Public Health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000" b="0" u="none" kern="1200" dirty="0">
              <a:solidFill>
                <a:schemeClr val="tx1"/>
              </a:solidFill>
              <a:latin typeface="Calibri" pitchFamily="34" charset="0"/>
            </a:rPr>
            <a:t>Food technology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000" b="0" u="none" kern="1200" dirty="0">
              <a:solidFill>
                <a:schemeClr val="tx1"/>
              </a:solidFill>
              <a:latin typeface="Calibri" pitchFamily="34" charset="0"/>
            </a:rPr>
            <a:t>Behavioural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000" b="0" u="none" kern="1200" dirty="0">
              <a:solidFill>
                <a:schemeClr val="tx1"/>
              </a:solidFill>
              <a:latin typeface="Calibri" pitchFamily="34" charset="0"/>
            </a:rPr>
            <a:t>Evaluation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000" b="0" u="none" kern="1200" dirty="0">
              <a:solidFill>
                <a:schemeClr val="tx1"/>
              </a:solidFill>
              <a:latin typeface="Calibri" pitchFamily="34" charset="0"/>
            </a:rPr>
            <a:t>Policy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GB" sz="1000" b="1" u="sng" kern="1200" dirty="0">
            <a:solidFill>
              <a:schemeClr val="tx1"/>
            </a:solidFill>
            <a:latin typeface="Calibri" pitchFamily="34" charset="0"/>
          </a:endParaRPr>
        </a:p>
      </dsp:txBody>
      <dsp:txXfrm>
        <a:off x="6186283" y="339029"/>
        <a:ext cx="1331049" cy="3512596"/>
      </dsp:txXfrm>
    </dsp:sp>
    <dsp:sp modelId="{CB6F8760-1104-4A9C-AE71-2D6781AA8980}">
      <dsp:nvSpPr>
        <dsp:cNvPr id="0" name=""/>
        <dsp:cNvSpPr/>
      </dsp:nvSpPr>
      <dsp:spPr>
        <a:xfrm>
          <a:off x="5873937" y="0"/>
          <a:ext cx="534444" cy="534444"/>
        </a:xfrm>
        <a:prstGeom prst="rect">
          <a:avLst/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10">
  <dgm:title val=""/>
  <dgm:desc val=""/>
  <dgm:catLst>
    <dgm:cat type="process" pri="3000"/>
    <dgm:cat type="picture" pri="30000"/>
    <dgm:cat type="pictureconvert" pri="3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op="equ" fact="0.3333"/>
      <dgm:constr type="primFontSz" for="des" forName="txNode" op="equ" val="65"/>
      <dgm:constr type="primFontSz" for="des" forName="connTx" op="equ" val="55"/>
      <dgm:constr type="primFontSz" for="des" forName="connTx" refType="primFontSz" refFor="des" refForName="txNode" op="lte" fact="0.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imagSh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 refType="w" fact="0.14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if>
          <dgm:else name="Name7">
            <dgm:constrLst>
              <dgm:constr type="l" for="ch" forName="imagSh" refType="w" fact="0.14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else>
        </dgm:choose>
        <dgm:ruleLst/>
        <dgm:layoutNode name="imagSh" styleLbl="b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x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imagSh"/>
            <dgm:param type="dstNode" val="imagSh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35"/>
            <dgm:constr type="endPad" refType="connDist" fact="0.3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2#4">
  <dgm:title val=""/>
  <dgm:desc val=""/>
  <dgm:catLst>
    <dgm:cat type="list" pri="6000"/>
    <dgm:cat type="relationship" pri="1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/>
    </dgm:varLst>
    <dgm:choose name="Name0">
      <dgm:if name="Name1" func="var" arg="dir" op="equ" val="norm">
        <dgm:alg type="lin">
          <dgm:param type="linDir" val="fromL"/>
          <dgm:param type="nodeVertAlign" val="t"/>
        </dgm:alg>
      </dgm:if>
      <dgm:else name="Name2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Node" refType="w"/>
      <dgm:constr type="h" for="ch" forName="compositeNode" refType="h"/>
      <dgm:constr type="w" for="ch" forName="sibTrans" refType="w" refFor="ch" refForName="compositeNode" op="equ" fact="0.2"/>
      <dgm:constr type="h" for="des" forName="childNode" op="equ"/>
      <dgm:constr type="w" for="des" forName="childNode" op="equ"/>
      <dgm:constr type="w" for="des" forName="parentNode" op="equ"/>
      <dgm:constr type="h" for="des" forName="image" op="equ"/>
      <dgm:constr type="w" for="des" forName="image" op="equ"/>
      <dgm:constr type="primFontSz" for="des" forName="parentNode" op="equ" val="65"/>
      <dgm:constr type="primFontSz" for="des" forName="childNode" op="equ" val="65"/>
    </dgm:constrLst>
    <dgm:ruleLst/>
    <dgm:forEach name="Name3" axis="ch" ptType="node">
      <dgm:layoutNode name="compositeNode">
        <dgm:varLst>
          <dgm:bulletEnabled val="1"/>
        </dgm:varLst>
        <dgm:alg type="composite"/>
        <dgm:presOf/>
        <dgm:choose name="Name4">
          <dgm:if name="Name5" func="var" arg="dir" op="equ" val="norm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l" for="ch" forName="image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l" for="ch" forName="childNode" refType="w" refFor="ch" refForName="image" fact="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l" for="ch" forName="parentNode"/>
              <dgm:constr type="r" for="ch" forName="parentNode" refType="l" refFor="ch" refForName="childNode"/>
              <dgm:constr type="rMarg" for="ch" forName="parentNode" refType="w" refFor="ch" refForName="image" fact="1.25"/>
            </dgm:constrLst>
          </dgm:if>
          <dgm:else name="Name6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r" for="ch" forName="image" refType="w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r" for="ch" forName="childNode" refType="w"/>
              <dgm:constr type="rOff" for="ch" forName="childNode" refType="w" refFor="ch" refForName="image" fact="-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r" for="ch" forName="parentNode" refType="w"/>
              <dgm:constr type="l" for="ch" forName="parentNode" refType="r" refFor="ch" refForName="childNode"/>
              <dgm:constr type="lOff" for="ch" forName="parentNode" refType="rOff" refFor="ch" refForName="childNode"/>
              <dgm:constr type="lMarg" for="ch" forName="parentNode" refType="w" refFor="ch" refForName="image" fact="1.25"/>
            </dgm:constrLst>
          </dgm:else>
        </dgm:choose>
        <dgm:ruleLst>
          <dgm:rule type="w" for="ch" forName="childNode" val="NaN" fact="0.4" max="NaN"/>
          <dgm:rule type="h" for="ch" forName="childNode" val="NaN" fact="0.5" max="NaN"/>
        </dgm:ruleLst>
        <dgm:layoutNode name="image" styleLbl="fgImgPlace1">
          <dgm:alg type="sp"/>
          <dgm:shape xmlns:r="http://schemas.openxmlformats.org/officeDocument/2006/relationships" type="rect" r:blip="" zOrderOff="4" blipPhldr="1">
            <dgm:adjLst/>
          </dgm:shape>
          <dgm:presOf/>
          <dgm:constrLst/>
          <dgm:ruleLst/>
        </dgm:layoutNode>
        <dgm:layoutNode name="childNode" styleLbl="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 zOrderOff="2">
            <dgm:adjLst/>
          </dgm:shape>
          <dgm:presOf axis="des" ptType="node"/>
          <dgm:constrLst/>
          <dgm:ruleLst>
            <dgm:rule type="primFontSz" val="5" fact="NaN" max="NaN"/>
          </dgm:ruleLst>
        </dgm:layoutNode>
        <dgm:layoutNode name="parentNode" styleLbl="revTx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>
                <dgm:adjLst/>
              </dgm:shape>
              <dgm:presOf axis="self"/>
              <dgm:constrLst>
                <dgm:constr type="lMarg"/>
                <dgm:constr type="bMarg"/>
                <dgm:constr type="tMarg"/>
              </dgm:constrLst>
            </dgm:if>
            <dgm:else name="Name9">
              <dgm:alg type="tx">
                <dgm:param type="autoTxRot" val="grav"/>
                <dgm:param type="parTxLTRAlign" val="l"/>
                <dgm:param type="parTxRTLAlign" val="l"/>
              </dgm:alg>
              <dgm:shape xmlns:r="http://schemas.openxmlformats.org/officeDocument/2006/relationships" rot="90" type="rect" r:blip="">
                <dgm:adjLst/>
              </dgm:shape>
              <dgm:presOf axis="self"/>
              <dgm:constrLst>
                <dgm:constr type="rMarg"/>
                <dgm:constr type="bMarg"/>
                <dgm:constr type="tMarg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0.6343</cdr:x>
      <cdr:y>0.04407</cdr:y>
    </cdr:from>
    <cdr:to>
      <cdr:x>0.76175</cdr:x>
      <cdr:y>0.14621</cdr:y>
    </cdr:to>
    <cdr:sp macro="" textlink="">
      <cdr:nvSpPr>
        <cdr:cNvPr id="2" name="TextBox 18">
          <a:extLst xmlns:a="http://schemas.openxmlformats.org/drawingml/2006/main">
            <a:ext uri="{FF2B5EF4-FFF2-40B4-BE49-F238E27FC236}">
              <a16:creationId xmlns:a16="http://schemas.microsoft.com/office/drawing/2014/main" xmlns="" id="{EBB4F4A7-56FE-3744-A88D-BC1F7DF6FA95}"/>
            </a:ext>
          </a:extLst>
        </cdr:cNvPr>
        <cdr:cNvSpPr txBox="1"/>
      </cdr:nvSpPr>
      <cdr:spPr>
        <a:xfrm xmlns:a="http://schemas.openxmlformats.org/drawingml/2006/main">
          <a:off x="5220072" y="172615"/>
          <a:ext cx="1048813" cy="400110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0">
          <a:schemeClr val="accent2"/>
        </a:lnRef>
        <a:fillRef xmlns:a="http://schemas.openxmlformats.org/drawingml/2006/main" idx="3">
          <a:schemeClr val="accent2"/>
        </a:fillRef>
        <a:effectRef xmlns:a="http://schemas.openxmlformats.org/drawingml/2006/main" idx="3">
          <a:schemeClr val="accent2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2000" dirty="0" err="1">
              <a:solidFill>
                <a:schemeClr val="bg1"/>
              </a:solidFill>
            </a:rPr>
            <a:t>Intersalt</a:t>
          </a:r>
          <a:endParaRPr lang="en-US" sz="2000" dirty="0">
            <a:solidFill>
              <a:schemeClr val="bg1"/>
            </a:solidFill>
          </a:endParaRPr>
        </a:p>
      </cdr:txBody>
    </cdr:sp>
  </cdr:relSizeAnchor>
  <cdr:relSizeAnchor xmlns:cdr="http://schemas.openxmlformats.org/drawingml/2006/chartDrawing">
    <cdr:from>
      <cdr:x>0.79886</cdr:x>
      <cdr:y>0.04407</cdr:y>
    </cdr:from>
    <cdr:to>
      <cdr:x>0.95805</cdr:x>
      <cdr:y>0.14621</cdr:y>
    </cdr:to>
    <cdr:sp macro="" textlink="">
      <cdr:nvSpPr>
        <cdr:cNvPr id="3" name="TextBox 18">
          <a:extLst xmlns:a="http://schemas.openxmlformats.org/drawingml/2006/main">
            <a:ext uri="{FF2B5EF4-FFF2-40B4-BE49-F238E27FC236}">
              <a16:creationId xmlns:a16="http://schemas.microsoft.com/office/drawing/2014/main" xmlns="" id="{EBB4F4A7-56FE-3744-A88D-BC1F7DF6FA95}"/>
            </a:ext>
          </a:extLst>
        </cdr:cNvPr>
        <cdr:cNvSpPr txBox="1"/>
      </cdr:nvSpPr>
      <cdr:spPr>
        <a:xfrm xmlns:a="http://schemas.openxmlformats.org/drawingml/2006/main">
          <a:off x="6574266" y="172615"/>
          <a:ext cx="1310102" cy="400110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0">
          <a:schemeClr val="accent2"/>
        </a:lnRef>
        <a:fillRef xmlns:a="http://schemas.openxmlformats.org/drawingml/2006/main" idx="3">
          <a:schemeClr val="accent2"/>
        </a:fillRef>
        <a:effectRef xmlns:a="http://schemas.openxmlformats.org/drawingml/2006/main" idx="3">
          <a:schemeClr val="accent2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2000" dirty="0" err="1">
              <a:solidFill>
                <a:schemeClr val="bg1"/>
              </a:solidFill>
            </a:rPr>
            <a:t>Intersalt+K</a:t>
          </a:r>
          <a:endParaRPr lang="en-US" sz="2000" dirty="0">
            <a:solidFill>
              <a:schemeClr val="bg1"/>
            </a:solidFill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443" cy="496254"/>
          </a:xfrm>
          <a:prstGeom prst="rect">
            <a:avLst/>
          </a:prstGeom>
        </p:spPr>
        <p:txBody>
          <a:bodyPr vert="horz" lIns="90571" tIns="45286" rIns="90571" bIns="45286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64" y="0"/>
            <a:ext cx="2946443" cy="496254"/>
          </a:xfrm>
          <a:prstGeom prst="rect">
            <a:avLst/>
          </a:prstGeom>
        </p:spPr>
        <p:txBody>
          <a:bodyPr vert="horz" lIns="90571" tIns="45286" rIns="90571" bIns="45286" rtlCol="0"/>
          <a:lstStyle>
            <a:lvl1pPr algn="r">
              <a:defRPr sz="1200"/>
            </a:lvl1pPr>
          </a:lstStyle>
          <a:p>
            <a:fld id="{5775FB4D-F3A6-4149-87D9-5D7EB2CC2ECA}" type="datetimeFigureOut">
              <a:rPr lang="en-GB" smtClean="0"/>
              <a:t>04/04/2019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28809"/>
            <a:ext cx="2946443" cy="496253"/>
          </a:xfrm>
          <a:prstGeom prst="rect">
            <a:avLst/>
          </a:prstGeom>
        </p:spPr>
        <p:txBody>
          <a:bodyPr vert="horz" lIns="90571" tIns="45286" rIns="90571" bIns="45286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64" y="9428809"/>
            <a:ext cx="2946443" cy="496253"/>
          </a:xfrm>
          <a:prstGeom prst="rect">
            <a:avLst/>
          </a:prstGeom>
        </p:spPr>
        <p:txBody>
          <a:bodyPr vert="horz" lIns="90571" tIns="45286" rIns="90571" bIns="45286" rtlCol="0" anchor="b"/>
          <a:lstStyle>
            <a:lvl1pPr algn="r">
              <a:defRPr sz="1200"/>
            </a:lvl1pPr>
          </a:lstStyle>
          <a:p>
            <a:fld id="{AB789472-897A-4F72-8CD9-BB4C5F48E0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2697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5561" tIns="47781" rIns="95561" bIns="4778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lIns="95561" tIns="47781" rIns="95561" bIns="47781" rtlCol="0"/>
          <a:lstStyle>
            <a:lvl1pPr algn="r">
              <a:defRPr sz="1300"/>
            </a:lvl1pPr>
          </a:lstStyle>
          <a:p>
            <a:fld id="{2528358F-16C2-6147-98BD-96DD2515F139}" type="datetimeFigureOut">
              <a:rPr lang="en-US" smtClean="0"/>
              <a:t>4/4/2019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60937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61" tIns="47781" rIns="95561" bIns="4778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5561" tIns="47781" rIns="95561" bIns="47781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28583"/>
            <a:ext cx="2945659" cy="496332"/>
          </a:xfrm>
          <a:prstGeom prst="rect">
            <a:avLst/>
          </a:prstGeom>
        </p:spPr>
        <p:txBody>
          <a:bodyPr vert="horz" lIns="95561" tIns="47781" rIns="95561" bIns="4778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428583"/>
            <a:ext cx="2945659" cy="496332"/>
          </a:xfrm>
          <a:prstGeom prst="rect">
            <a:avLst/>
          </a:prstGeom>
        </p:spPr>
        <p:txBody>
          <a:bodyPr vert="horz" lIns="95561" tIns="47781" rIns="95561" bIns="47781" rtlCol="0" anchor="b"/>
          <a:lstStyle>
            <a:lvl1pPr algn="r">
              <a:defRPr sz="1300"/>
            </a:lvl1pPr>
          </a:lstStyle>
          <a:p>
            <a:fld id="{6E4B9EEA-D412-C940-961D-7D82C1A174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2800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7278">
              <a:defRPr sz="25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1pPr>
            <a:lvl2pPr marL="776440" indent="-298631" defTabSz="957278">
              <a:defRPr sz="25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marL="1194522" indent="-238905" defTabSz="957278">
              <a:defRPr sz="25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marL="1672331" indent="-238905" defTabSz="957278">
              <a:defRPr sz="25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marL="2150141" indent="-238905" defTabSz="957278">
              <a:defRPr sz="25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2627949" indent="-238905" defTabSz="957278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3105758" indent="-238905" defTabSz="957278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3583568" indent="-238905" defTabSz="957278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4061377" indent="-238905" defTabSz="957278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fld id="{0AD57BBC-FECC-5641-964C-5217AF6FBCC4}" type="slidenum">
              <a:rPr lang="en-GB" sz="1300"/>
              <a:pPr/>
              <a:t>1</a:t>
            </a:fld>
            <a:endParaRPr lang="en-GB" sz="1300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4538"/>
            <a:ext cx="4960937" cy="3721100"/>
          </a:xfrm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z="1500" b="1">
              <a:ea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72336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59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159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159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159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159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4ACDE668-F252-4565-BE0D-49EFD6235E1E}" type="slidenum">
              <a:rPr lang="en-GB" altLang="en-US"/>
              <a:pPr eaLnBrk="1" hangingPunct="1"/>
              <a:t>7</a:t>
            </a:fld>
            <a:endParaRPr lang="en-GB" altLang="en-US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16463"/>
            <a:ext cx="5438775" cy="446563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dirty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016040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0300" y="993775"/>
            <a:ext cx="4537075" cy="3403600"/>
          </a:xfrm>
          <a:solidFill>
            <a:srgbClr val="FFFFFF"/>
          </a:solidFill>
          <a:ln/>
        </p:spPr>
      </p:sp>
      <p:sp>
        <p:nvSpPr>
          <p:cNvPr id="62467" name="Text Box 3"/>
          <p:cNvSpPr>
            <a:spLocks noGrp="1" noChangeArrowheads="1"/>
          </p:cNvSpPr>
          <p:nvPr>
            <p:ph type="body" idx="1"/>
          </p:nvPr>
        </p:nvSpPr>
        <p:spPr>
          <a:xfrm>
            <a:off x="1036638" y="4725988"/>
            <a:ext cx="4729162" cy="71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215900" indent="-215900" defTabSz="457200" eaLnBrk="1">
              <a:lnSpc>
                <a:spcPct val="97000"/>
              </a:lnSpc>
              <a:spcBef>
                <a:spcPct val="0"/>
              </a:spcBef>
              <a:buSzPct val="45000"/>
              <a:buFont typeface="StarSymbol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endParaRPr lang="en-GB" altLang="en-US" sz="1600" dirty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197887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5988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15988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15988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15988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15988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fld id="{0EEB7AE5-46DE-42E2-A5A7-93EBAC9255FB}" type="slidenum">
              <a:rPr lang="en-GB" altLang="en-US" sz="1200">
                <a:cs typeface="Arial" panose="020B0604020202020204" pitchFamily="34" charset="0"/>
              </a:rPr>
              <a:pPr eaLnBrk="1" hangingPunct="1"/>
              <a:t>9</a:t>
            </a:fld>
            <a:endParaRPr lang="en-GB" altLang="en-US" sz="1200">
              <a:cs typeface="Arial" panose="020B0604020202020204" pitchFamily="34" charset="0"/>
            </a:endParaRPr>
          </a:p>
        </p:txBody>
      </p:sp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82638"/>
            <a:ext cx="4872038" cy="3654425"/>
          </a:xfrm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98500" y="4751388"/>
            <a:ext cx="5437188" cy="26400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682625" y="9064625"/>
            <a:ext cx="5414963" cy="379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7888" tIns="43946" rIns="87888" bIns="43946" anchor="b">
            <a:spAutoFit/>
          </a:bodyPr>
          <a:lstStyle>
            <a:lvl1pPr defTabSz="874713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874713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874713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874713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874713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8747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8747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8747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8747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just">
              <a:spcBef>
                <a:spcPct val="30000"/>
              </a:spcBef>
            </a:pPr>
            <a:r>
              <a:rPr lang="en-US" altLang="en-US" sz="900">
                <a:latin typeface="Times New Roman" panose="02020603050405020304" pitchFamily="18" charset="0"/>
                <a:cs typeface="Arial" panose="020B0604020202020204" pitchFamily="34" charset="0"/>
              </a:rPr>
              <a:t>Prospective Studies Collaboration. Age-specific relevance of usual blood pressure to vascular mortality: a meta-analysis of individual data for one million adults in 61 prospective studies. </a:t>
            </a:r>
            <a:r>
              <a:rPr lang="en-US" altLang="en-US" sz="900" i="1">
                <a:latin typeface="Times New Roman" panose="02020603050405020304" pitchFamily="18" charset="0"/>
                <a:cs typeface="Arial" panose="020B0604020202020204" pitchFamily="34" charset="0"/>
              </a:rPr>
              <a:t>Lancet</a:t>
            </a:r>
            <a:r>
              <a:rPr lang="en-US" altLang="en-US" sz="900">
                <a:latin typeface="Times New Roman" panose="02020603050405020304" pitchFamily="18" charset="0"/>
                <a:cs typeface="Arial" panose="020B0604020202020204" pitchFamily="34" charset="0"/>
              </a:rPr>
              <a:t>. 2002;360:1903-1913. </a:t>
            </a:r>
          </a:p>
        </p:txBody>
      </p:sp>
    </p:spTree>
    <p:extLst>
      <p:ext uri="{BB962C8B-B14F-4D97-AF65-F5344CB8AC3E}">
        <p14:creationId xmlns:p14="http://schemas.microsoft.com/office/powerpoint/2010/main" val="6150275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445621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 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7032989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76396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66225173"/>
      </p:ext>
    </p:extLst>
  </p:cSld>
  <p:clrMapOvr>
    <a:masterClrMapping/>
  </p:clrMapOvr>
  <p:transition spd="slow">
    <p:push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 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7842898"/>
      </p:ext>
    </p:extLst>
  </p:cSld>
  <p:clrMapOvr>
    <a:masterClrMapping/>
  </p:clrMapOvr>
  <p:transition spd="slow">
    <p:push dir="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46876-9D66-4F90-87D8-BACF0D762156}" type="datetimeFigureOut">
              <a:rPr lang="en-GB" smtClean="0">
                <a:solidFill>
                  <a:prstClr val="black"/>
                </a:solidFill>
              </a:rPr>
              <a:pPr/>
              <a:t>04/04/2019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75C2E7C-DF88-40BC-9BBD-02A9EE76C31F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61147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46876-9D66-4F90-87D8-BACF0D762156}" type="datetimeFigureOut">
              <a:rPr lang="en-GB" smtClean="0">
                <a:solidFill>
                  <a:prstClr val="black"/>
                </a:solidFill>
              </a:rPr>
              <a:pPr/>
              <a:t>04/04/2019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75C2E7C-DF88-40BC-9BBD-02A9EE76C31F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09485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6801A1-5C0C-E74E-AC12-F799F7A013F6}" type="slidenum">
              <a:rPr lang="en-GB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9456073"/>
      </p:ext>
    </p:extLst>
  </p:cSld>
  <p:clrMapOvr>
    <a:masterClrMapping/>
  </p:clrMapOvr>
  <p:transition spd="slow">
    <p:push dir="u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FBA1D47-B494-4D9B-B8B3-5502BCF37D74}" type="datetimeFigureOut">
              <a:rPr lang="en-GB" smtClean="0">
                <a:solidFill>
                  <a:prstClr val="black"/>
                </a:solidFill>
              </a:rPr>
              <a:pPr/>
              <a:t>04/04/2019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B5B6B2-B66B-4590-BAC8-F8ED2A8FD2FE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48281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368594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78615872"/>
      </p:ext>
    </p:extLst>
  </p:cSld>
  <p:clrMapOvr>
    <a:masterClrMapping/>
  </p:clrMapOvr>
  <p:transition spd="slow">
    <p:push dir="u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Text Placeholder 204"/>
          <p:cNvSpPr>
            <a:spLocks noGrp="1"/>
          </p:cNvSpPr>
          <p:nvPr>
            <p:ph type="body" idx="10"/>
          </p:nvPr>
        </p:nvSpPr>
        <p:spPr>
          <a:xfrm>
            <a:off x="1" y="0"/>
            <a:ext cx="8734425" cy="6857576"/>
          </a:xfrm>
          <a:prstGeom prst="rect">
            <a:avLst/>
          </a:prstGeom>
          <a:solidFill>
            <a:srgbClr val="FEFEFD"/>
          </a:solidFill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algn="l"/>
            <a:r>
              <a:rPr lang="en-US" sz="100"/>
              <a:t> </a:t>
            </a:r>
          </a:p>
        </p:txBody>
      </p:sp>
      <p:sp>
        <p:nvSpPr>
          <p:cNvPr id="208" name="Text Placeholder 207"/>
          <p:cNvSpPr>
            <a:spLocks noGrp="1"/>
          </p:cNvSpPr>
          <p:nvPr>
            <p:ph type="body" idx="10"/>
          </p:nvPr>
        </p:nvSpPr>
        <p:spPr>
          <a:xfrm>
            <a:off x="0" y="397810"/>
            <a:ext cx="8686800" cy="1227288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69875" rIns="0" bIns="0" anchor="t"/>
          <a:lstStyle>
            <a:lvl1pPr marL="0" marR="0" indent="0" algn="ctr">
              <a:lnSpc>
                <a:spcPts val="2800"/>
              </a:lnSpc>
              <a:spcAft>
                <a:spcPts val="2350"/>
              </a:spcAft>
              <a:defRPr/>
            </a:lvl1pPr>
          </a:lstStyle>
          <a:p>
            <a:pPr marL="0" marR="0" indent="0" algn="ctr">
              <a:lnSpc>
                <a:spcPts val="2800"/>
              </a:lnSpc>
              <a:spcAft>
                <a:spcPts val="2350"/>
              </a:spcAft>
            </a:pPr>
            <a:r>
              <a:rPr lang="en-US" sz="2700" b="1" spc="0">
                <a:solidFill>
                  <a:srgbClr val="FFFFFF"/>
                </a:solidFill>
                <a:latin typeface="Calibri" panose="02020603050405020304" pitchFamily="2"/>
              </a:rPr>
              <a:t>Countries with National Salt Reduction Initiatives (60) </a:t>
            </a:r>
          </a:p>
        </p:txBody>
      </p:sp>
      <p:sp>
        <p:nvSpPr>
          <p:cNvPr id="209" name="Text Placeholder 208"/>
          <p:cNvSpPr>
            <a:spLocks noGrp="1"/>
          </p:cNvSpPr>
          <p:nvPr>
            <p:ph type="body" idx="10"/>
          </p:nvPr>
        </p:nvSpPr>
        <p:spPr>
          <a:xfrm>
            <a:off x="655321" y="1803690"/>
            <a:ext cx="4843145" cy="902268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>
            <a:lvl1pPr marL="0" marR="0" indent="0" algn="l">
              <a:lnSpc>
                <a:spcPts val="1400"/>
              </a:lnSpc>
              <a:spcBef>
                <a:spcPts val="580"/>
              </a:spcBef>
              <a:spcAft>
                <a:spcPts val="20"/>
              </a:spcAft>
              <a:defRPr/>
            </a:lvl1pPr>
          </a:lstStyle>
          <a:p>
            <a:pPr marL="0" marR="45720" indent="0" algn="just">
              <a:lnSpc>
                <a:spcPts val="1600"/>
              </a:lnSpc>
              <a:spcAft>
                <a:spcPts val="0"/>
              </a:spcAft>
            </a:pPr>
            <a:r>
              <a:rPr lang="en-US" sz="1400" spc="-10">
                <a:solidFill>
                  <a:srgbClr val="FFFFFF"/>
                </a:solidFill>
                <a:latin typeface="Calibri" panose="02020603050405020304" pitchFamily="2"/>
              </a:rPr>
              <a:t>Countries with national salt reduction strategy developed/planned Countries that have reduced population salt intake </a:t>
            </a:r>
          </a:p>
          <a:p>
            <a:pPr marL="0" marR="0" indent="0" algn="l">
              <a:lnSpc>
                <a:spcPts val="1400"/>
              </a:lnSpc>
              <a:spcBef>
                <a:spcPts val="580"/>
              </a:spcBef>
              <a:spcAft>
                <a:spcPts val="20"/>
              </a:spcAft>
            </a:pPr>
            <a:r>
              <a:rPr lang="en-US" sz="1400" spc="-10">
                <a:solidFill>
                  <a:srgbClr val="FFFFFF"/>
                </a:solidFill>
                <a:latin typeface="Calibri" panose="02020603050405020304" pitchFamily="2"/>
              </a:rPr>
              <a:t>Countries that have significantly lowered salt levels in certain foods </a:t>
            </a:r>
          </a:p>
        </p:txBody>
      </p:sp>
      <p:sp>
        <p:nvSpPr>
          <p:cNvPr id="210" name="Text Placeholder 209"/>
          <p:cNvSpPr>
            <a:spLocks noGrp="1"/>
          </p:cNvSpPr>
          <p:nvPr>
            <p:ph type="body" idx="10"/>
          </p:nvPr>
        </p:nvSpPr>
        <p:spPr>
          <a:xfrm>
            <a:off x="8544561" y="6536789"/>
            <a:ext cx="189865" cy="73637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>
            <a:lvl1pPr marL="0" marR="0" indent="0" algn="l">
              <a:lnSpc>
                <a:spcPts val="400"/>
              </a:lnSpc>
              <a:spcAft>
                <a:spcPts val="0"/>
              </a:spcAft>
              <a:defRPr/>
            </a:lvl1pPr>
          </a:lstStyle>
          <a:p>
            <a:pPr marL="0" marR="0" indent="0" algn="l">
              <a:lnSpc>
                <a:spcPts val="400"/>
              </a:lnSpc>
              <a:spcAft>
                <a:spcPts val="0"/>
              </a:spcAft>
            </a:pPr>
            <a:r>
              <a:rPr lang="en-US" sz="500" spc="125">
                <a:solidFill>
                  <a:srgbClr val="000000"/>
                </a:solidFill>
                <a:latin typeface="Arial" panose="02020603050405020304" pitchFamily="2"/>
              </a:rPr>
              <a:t>18 </a:t>
            </a:r>
          </a:p>
        </p:txBody>
      </p:sp>
    </p:spTree>
    <p:extLst>
      <p:ext uri="{BB962C8B-B14F-4D97-AF65-F5344CB8AC3E}">
        <p14:creationId xmlns:p14="http://schemas.microsoft.com/office/powerpoint/2010/main" val="24457290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46876-9D66-4F90-87D8-BACF0D762156}" type="datetimeFigureOut">
              <a:rPr lang="en-GB" smtClean="0"/>
              <a:t>04/04/2019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75C2E7C-DF88-40BC-9BBD-02A9EE76C3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02307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6801A1-5C0C-E74E-AC12-F799F7A013F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552274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984960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 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21272016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46876-9D66-4F90-87D8-BACF0D762156}" type="datetimeFigureOut">
              <a:rPr lang="en-GB" smtClean="0">
                <a:solidFill>
                  <a:prstClr val="black"/>
                </a:solidFill>
              </a:rPr>
              <a:pPr/>
              <a:t>04/04/2019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75C2E7C-DF88-40BC-9BBD-02A9EE76C31F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70781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6801A1-5C0C-E74E-AC12-F799F7A013F6}" type="slidenum">
              <a:rPr lang="en-GB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4951018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FBA1D47-B494-4D9B-B8B3-5502BCF37D74}" type="datetimeFigureOut">
              <a:rPr lang="en-GB" smtClean="0">
                <a:solidFill>
                  <a:prstClr val="black"/>
                </a:solidFill>
              </a:rPr>
              <a:pPr/>
              <a:t>04/04/2019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B5B6B2-B66B-4590-BAC8-F8ED2A8FD2FE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74855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6478588" cy="1066800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28775"/>
            <a:ext cx="3810000" cy="43926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28775"/>
            <a:ext cx="3811588" cy="43926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6948488" y="6381750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C79E56C-29FB-5541-8330-162DF7F9AF1D}" type="slidenum">
              <a:rPr lang="en-GB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0523087"/>
      </p:ext>
    </p:extLst>
  </p:cSld>
  <p:clrMapOvr>
    <a:masterClrMapping/>
  </p:clrMapOvr>
  <p:transition>
    <p:random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image" Target="../media/image2.jpg"/><Relationship Id="rId4" Type="http://schemas.openxmlformats.org/officeDocument/2006/relationships/slideLayout" Target="../slideLayouts/slideLayout8.xml"/><Relationship Id="rId9" Type="http://schemas.openxmlformats.org/officeDocument/2006/relationships/image" Target="../media/image1.jp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image" Target="../media/image2.jpg"/><Relationship Id="rId5" Type="http://schemas.openxmlformats.org/officeDocument/2006/relationships/slideLayout" Target="../slideLayouts/slideLayout16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15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63515"/>
            <a:ext cx="9144000" cy="159448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432" y="6060757"/>
            <a:ext cx="590550" cy="47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788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86" r:id="rId2"/>
    <p:sldLayoutId id="2147483687" r:id="rId3"/>
    <p:sldLayoutId id="2147483734" r:id="rId4"/>
  </p:sldLayoutIdLst>
  <p:transition spd="slow">
    <p:push dir="u"/>
  </p:transition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63515"/>
            <a:ext cx="9144000" cy="159448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432" y="6060757"/>
            <a:ext cx="590550" cy="47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7046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10" r:id="rId3"/>
    <p:sldLayoutId id="2147483711" r:id="rId4"/>
    <p:sldLayoutId id="2147483713" r:id="rId5"/>
    <p:sldLayoutId id="2147483714" r:id="rId6"/>
    <p:sldLayoutId id="2147483715" r:id="rId7"/>
  </p:sldLayoutIdLst>
  <p:transition spd="slow">
    <p:push dir="u"/>
  </p:transition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63515"/>
            <a:ext cx="9144000" cy="159448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432" y="6060757"/>
            <a:ext cx="590550" cy="47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3156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4" r:id="rId6"/>
    <p:sldLayoutId id="2147483725" r:id="rId7"/>
    <p:sldLayoutId id="2147483726" r:id="rId8"/>
  </p:sldLayoutIdLst>
  <p:transition spd="slow">
    <p:push dir="u"/>
  </p:transition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3878" y="3140968"/>
            <a:ext cx="7705166" cy="2304256"/>
          </a:xfrm>
          <a:solidFill>
            <a:schemeClr val="bg1"/>
          </a:solidFill>
        </p:spPr>
        <p:txBody>
          <a:bodyPr/>
          <a:lstStyle/>
          <a:p>
            <a:pPr eaLnBrk="1" hangingPunct="1">
              <a:defRPr/>
            </a:pPr>
            <a:r>
              <a:rPr lang="en-US" sz="2800" b="1" dirty="0">
                <a:solidFill>
                  <a:schemeClr val="tx1"/>
                </a:solidFill>
                <a:effectLst/>
                <a:latin typeface="Calibri" charset="0"/>
                <a:ea typeface="MS PGothic" charset="0"/>
              </a:rPr>
              <a:t>Francesco P Cappuccio </a:t>
            </a:r>
            <a:r>
              <a:rPr lang="en-US" sz="1200" b="0" dirty="0">
                <a:solidFill>
                  <a:schemeClr val="tx1"/>
                </a:solidFill>
                <a:effectLst/>
                <a:latin typeface="Calibri" charset="0"/>
                <a:ea typeface="MS PGothic" charset="0"/>
              </a:rPr>
              <a:t>MBBS, MD MSc DSc DLSHTM FRCP FFPH FBHS FESC FAHA</a:t>
            </a:r>
            <a:r>
              <a:rPr lang="en-US" sz="1200" dirty="0">
                <a:solidFill>
                  <a:schemeClr val="tx1"/>
                </a:solidFill>
                <a:effectLst/>
                <a:latin typeface="Calibri" charset="0"/>
                <a:ea typeface="MS PGothic" charset="0"/>
              </a:rPr>
              <a:t/>
            </a:r>
            <a:br>
              <a:rPr lang="en-US" sz="1200" dirty="0">
                <a:solidFill>
                  <a:schemeClr val="tx1"/>
                </a:solidFill>
                <a:effectLst/>
                <a:latin typeface="Calibri" charset="0"/>
                <a:ea typeface="MS PGothic" charset="0"/>
              </a:rPr>
            </a:br>
            <a:r>
              <a:rPr lang="en-US" sz="2400" dirty="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libri" charset="0"/>
                <a:ea typeface="MS PGothic" charset="0"/>
              </a:rPr>
              <a:t/>
            </a:r>
            <a:br>
              <a:rPr lang="en-US" sz="2400" dirty="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libri" charset="0"/>
                <a:ea typeface="MS PGothic" charset="0"/>
              </a:rPr>
            </a:br>
            <a:r>
              <a:rPr lang="en-US" sz="1600" dirty="0">
                <a:solidFill>
                  <a:schemeClr val="tx1"/>
                </a:solidFill>
                <a:effectLst/>
                <a:latin typeface="Calibri" charset="0"/>
                <a:ea typeface="MS PGothic" charset="0"/>
              </a:rPr>
              <a:t>Professor of Cardiovascular Medicine &amp; Epidemiology &amp; Consultant Physician</a:t>
            </a:r>
            <a:br>
              <a:rPr lang="en-US" sz="1600" dirty="0">
                <a:solidFill>
                  <a:schemeClr val="tx1"/>
                </a:solidFill>
                <a:effectLst/>
                <a:latin typeface="Calibri" charset="0"/>
                <a:ea typeface="MS PGothic" charset="0"/>
              </a:rPr>
            </a:br>
            <a:r>
              <a:rPr lang="en-US" sz="1600" dirty="0">
                <a:solidFill>
                  <a:schemeClr val="tx1"/>
                </a:solidFill>
                <a:effectLst/>
                <a:latin typeface="Calibri" charset="0"/>
                <a:ea typeface="MS PGothic" charset="0"/>
              </a:rPr>
              <a:t>Director, ESH Centre of Excellence</a:t>
            </a:r>
            <a:br>
              <a:rPr lang="en-US" sz="1600" dirty="0">
                <a:solidFill>
                  <a:schemeClr val="tx1"/>
                </a:solidFill>
                <a:effectLst/>
                <a:latin typeface="Calibri" charset="0"/>
                <a:ea typeface="MS PGothic" charset="0"/>
              </a:rPr>
            </a:br>
            <a:r>
              <a:rPr lang="en-US" sz="1600" dirty="0">
                <a:solidFill>
                  <a:schemeClr val="tx1"/>
                </a:solidFill>
                <a:effectLst/>
                <a:latin typeface="Calibri" charset="0"/>
                <a:ea typeface="MS PGothic" charset="0"/>
              </a:rPr>
              <a:t>Head, WHO Collaborating Centre</a:t>
            </a:r>
            <a:br>
              <a:rPr lang="en-US" sz="1600" dirty="0">
                <a:solidFill>
                  <a:schemeClr val="tx1"/>
                </a:solidFill>
                <a:effectLst/>
                <a:latin typeface="Calibri" charset="0"/>
                <a:ea typeface="MS PGothic" charset="0"/>
              </a:rPr>
            </a:br>
            <a:r>
              <a:rPr lang="en-US" sz="1600" dirty="0">
                <a:latin typeface="Calibri" charset="0"/>
                <a:ea typeface="MS PGothic" charset="0"/>
              </a:rPr>
              <a:t>President, British and Irish Hypertension Society</a:t>
            </a:r>
            <a:r>
              <a:rPr lang="en-US" sz="1600" dirty="0">
                <a:solidFill>
                  <a:schemeClr val="tx1"/>
                </a:solidFill>
                <a:effectLst/>
                <a:latin typeface="Calibri" charset="0"/>
                <a:ea typeface="MS PGothic" charset="0"/>
              </a:rPr>
              <a:t/>
            </a:r>
            <a:br>
              <a:rPr lang="en-US" sz="1600" dirty="0">
                <a:solidFill>
                  <a:schemeClr val="tx1"/>
                </a:solidFill>
                <a:effectLst/>
                <a:latin typeface="Calibri" charset="0"/>
                <a:ea typeface="MS PGothic" charset="0"/>
              </a:rPr>
            </a:br>
            <a:r>
              <a:rPr lang="en-US" sz="1600" dirty="0">
                <a:solidFill>
                  <a:schemeClr val="tx1"/>
                </a:solidFill>
                <a:effectLst/>
                <a:latin typeface="Calibri" charset="0"/>
                <a:ea typeface="MS PGothic" charset="0"/>
              </a:rPr>
              <a:t>University of Warwick and UHCW NHS Trust, Coventry, UK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23528" y="445043"/>
            <a:ext cx="8496944" cy="584775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Calibri" charset="0"/>
                <a:ea typeface="MS PGothic" charset="0"/>
              </a:rPr>
              <a:t>Parallel Session 1: Salt</a:t>
            </a:r>
            <a:endParaRPr lang="en-GB" sz="3200" dirty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874"/>
          <a:stretch/>
        </p:blipFill>
        <p:spPr>
          <a:xfrm>
            <a:off x="3047787" y="1197832"/>
            <a:ext cx="3048425" cy="1775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3024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Title 1"/>
          <p:cNvSpPr>
            <a:spLocks noGrp="1"/>
          </p:cNvSpPr>
          <p:nvPr>
            <p:ph type="title"/>
          </p:nvPr>
        </p:nvSpPr>
        <p:spPr>
          <a:xfrm>
            <a:off x="179512" y="228600"/>
            <a:ext cx="8784976" cy="746732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en-GB" altLang="en-US" sz="28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ＭＳ Ｐゴシック" panose="020B0600070205080204" pitchFamily="34" charset="-128"/>
              </a:rPr>
              <a:t>Components of a strategy to reduce population salt intake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/>
          </p:nvPr>
        </p:nvGraphicFramePr>
        <p:xfrm>
          <a:off x="899592" y="1571625"/>
          <a:ext cx="7517333" cy="40896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7413" name="TextBox 6"/>
          <p:cNvSpPr txBox="1">
            <a:spLocks noChangeArrowheads="1"/>
          </p:cNvSpPr>
          <p:nvPr/>
        </p:nvSpPr>
        <p:spPr bwMode="auto">
          <a:xfrm>
            <a:off x="1187624" y="6119041"/>
            <a:ext cx="27521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GB" altLang="en-US" sz="1200" i="1" dirty="0">
                <a:latin typeface="Calibri" panose="020F0502020204030204" pitchFamily="34" charset="0"/>
              </a:rPr>
              <a:t>Cappuccio FP et al. BMJ 2010; 343: 402-5</a:t>
            </a:r>
          </a:p>
        </p:txBody>
      </p:sp>
      <p:sp>
        <p:nvSpPr>
          <p:cNvPr id="2" name="Rounded Rectangle 1"/>
          <p:cNvSpPr/>
          <p:nvPr/>
        </p:nvSpPr>
        <p:spPr>
          <a:xfrm>
            <a:off x="611560" y="1340768"/>
            <a:ext cx="6120680" cy="4392488"/>
          </a:xfrm>
          <a:prstGeom prst="round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118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8FCDF60E-FB89-D144-AF0F-A85CB0783D47}"/>
              </a:ext>
            </a:extLst>
          </p:cNvPr>
          <p:cNvGrpSpPr/>
          <p:nvPr/>
        </p:nvGrpSpPr>
        <p:grpSpPr>
          <a:xfrm>
            <a:off x="476089" y="2025762"/>
            <a:ext cx="8191822" cy="3512052"/>
            <a:chOff x="476089" y="2025762"/>
            <a:chExt cx="8191822" cy="3512052"/>
          </a:xfrm>
        </p:grpSpPr>
        <p:pic>
          <p:nvPicPr>
            <p:cNvPr id="3" name="Image.jpg">
              <a:extLst>
                <a:ext uri="{FF2B5EF4-FFF2-40B4-BE49-F238E27FC236}">
                  <a16:creationId xmlns:a16="http://schemas.microsoft.com/office/drawing/2014/main" xmlns="" id="{D649A6CB-B5BE-6A4F-B29D-51CB1B29F7C8}"/>
                </a:ext>
              </a:extLst>
            </p:cNvPr>
            <p:cNvPicPr/>
            <p:nvPr/>
          </p:nvPicPr>
          <p:blipFill rotWithShape="1">
            <a:blip r:embed="rId2"/>
            <a:srcRect l="6875" t="1966" r="3537" b="7201"/>
            <a:stretch/>
          </p:blipFill>
          <p:spPr>
            <a:xfrm>
              <a:off x="476089" y="2060847"/>
              <a:ext cx="8191822" cy="3476967"/>
            </a:xfrm>
            <a:prstGeom prst="rect">
              <a:avLst/>
            </a:prstGeom>
          </p:spPr>
        </p:pic>
        <p:sp>
          <p:nvSpPr>
            <p:cNvPr id="4" name="Text Placeholder 145">
              <a:extLst>
                <a:ext uri="{FF2B5EF4-FFF2-40B4-BE49-F238E27FC236}">
                  <a16:creationId xmlns:a16="http://schemas.microsoft.com/office/drawing/2014/main" xmlns="" id="{E2FD0DF1-57AF-A043-84A2-500F5C1D8027}"/>
                </a:ext>
              </a:extLst>
            </p:cNvPr>
            <p:cNvSpPr txBox="1">
              <a:spLocks/>
            </p:cNvSpPr>
            <p:nvPr/>
          </p:nvSpPr>
          <p:spPr>
            <a:xfrm>
              <a:off x="2771800" y="2025762"/>
              <a:ext cx="1133321" cy="513080"/>
            </a:xfrm>
            <a:prstGeom prst="rect">
              <a:avLst/>
            </a:prstGeom>
            <a:noFill/>
            <a:ln w="0" cmpd="sng">
              <a:noFill/>
              <a:prstDash val="solid"/>
            </a:ln>
          </p:spPr>
          <p:txBody>
            <a:bodyPr vert="horz" lIns="0" tIns="21590" rIns="0" bIns="0" anchor="t"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82880" indent="0">
                <a:lnSpc>
                  <a:spcPts val="1900"/>
                </a:lnSpc>
                <a:buNone/>
              </a:pPr>
              <a:r>
                <a:rPr lang="en-US" sz="1800" i="1" dirty="0">
                  <a:solidFill>
                    <a:srgbClr val="000000"/>
                  </a:solidFill>
                  <a:latin typeface="Bradley Hand ITC" panose="02020603050405020304" pitchFamily="2"/>
                </a:rPr>
                <a:t>food </a:t>
              </a:r>
            </a:p>
            <a:p>
              <a:pPr marL="0" indent="0">
                <a:lnSpc>
                  <a:spcPts val="1900"/>
                </a:lnSpc>
                <a:spcBef>
                  <a:spcPts val="0"/>
                </a:spcBef>
                <a:buNone/>
              </a:pPr>
              <a:r>
                <a:rPr lang="en-US" sz="1800" i="1" spc="-80" dirty="0">
                  <a:solidFill>
                    <a:srgbClr val="000000"/>
                  </a:solidFill>
                  <a:latin typeface="Bradley Hand ITC" panose="02020603050405020304" pitchFamily="2"/>
                </a:rPr>
                <a:t>industry </a:t>
              </a:r>
            </a:p>
          </p:txBody>
        </p:sp>
      </p:grpSp>
      <p:sp>
        <p:nvSpPr>
          <p:cNvPr id="5" name="Text Placeholder 142">
            <a:extLst>
              <a:ext uri="{FF2B5EF4-FFF2-40B4-BE49-F238E27FC236}">
                <a16:creationId xmlns:a16="http://schemas.microsoft.com/office/drawing/2014/main" xmlns="" id="{707FB7F7-1FF6-1E4A-9A4A-17CAD1EE495C}"/>
              </a:ext>
            </a:extLst>
          </p:cNvPr>
          <p:cNvSpPr txBox="1">
            <a:spLocks/>
          </p:cNvSpPr>
          <p:nvPr/>
        </p:nvSpPr>
        <p:spPr>
          <a:xfrm>
            <a:off x="476088" y="404664"/>
            <a:ext cx="8191823" cy="1253490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lIns="0" tIns="1905" rIns="0" bIns="0" anchor="t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ts val="4500"/>
              </a:lnSpc>
              <a:buNone/>
            </a:pPr>
            <a:r>
              <a:rPr lang="en-US" sz="4000" b="1" spc="-5" dirty="0">
                <a:solidFill>
                  <a:schemeClr val="bg1"/>
                </a:solidFill>
                <a:latin typeface="+mj-lt"/>
              </a:rPr>
              <a:t>The voluntary ‘carrot and stick’ </a:t>
            </a:r>
          </a:p>
          <a:p>
            <a:pPr marL="0" indent="0" algn="ctr">
              <a:lnSpc>
                <a:spcPts val="4500"/>
              </a:lnSpc>
              <a:spcBef>
                <a:spcPts val="255"/>
              </a:spcBef>
              <a:spcAft>
                <a:spcPts val="505"/>
              </a:spcAft>
              <a:buNone/>
            </a:pPr>
            <a:r>
              <a:rPr lang="en-US" sz="4000" b="1" spc="-35" dirty="0">
                <a:solidFill>
                  <a:schemeClr val="bg1"/>
                </a:solidFill>
                <a:latin typeface="+mj-lt"/>
              </a:rPr>
              <a:t>approach </a:t>
            </a:r>
          </a:p>
        </p:txBody>
      </p:sp>
    </p:spTree>
    <p:extLst>
      <p:ext uri="{BB962C8B-B14F-4D97-AF65-F5344CB8AC3E}">
        <p14:creationId xmlns:p14="http://schemas.microsoft.com/office/powerpoint/2010/main" val="144586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Box 5"/>
          <p:cNvSpPr txBox="1">
            <a:spLocks noChangeArrowheads="1"/>
          </p:cNvSpPr>
          <p:nvPr/>
        </p:nvSpPr>
        <p:spPr bwMode="auto">
          <a:xfrm>
            <a:off x="1115616" y="6093296"/>
            <a:ext cx="2972052" cy="2770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200" i="1" dirty="0" err="1">
                <a:solidFill>
                  <a:prstClr val="black"/>
                </a:solidFill>
                <a:latin typeface="Calibri" panose="020F0502020204030204" pitchFamily="34" charset="0"/>
              </a:rPr>
              <a:t>Mozaffarian</a:t>
            </a:r>
            <a:r>
              <a:rPr lang="en-US" altLang="en-US" sz="1200" i="1" dirty="0">
                <a:solidFill>
                  <a:prstClr val="black"/>
                </a:solidFill>
                <a:latin typeface="Calibri" panose="020F0502020204030204" pitchFamily="34" charset="0"/>
              </a:rPr>
              <a:t> D et al. NEJM 2014:371:624-34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xmlns="" id="{44AB32E9-70AD-3348-A410-FA1AAD18585F}"/>
              </a:ext>
            </a:extLst>
          </p:cNvPr>
          <p:cNvGrpSpPr/>
          <p:nvPr/>
        </p:nvGrpSpPr>
        <p:grpSpPr>
          <a:xfrm>
            <a:off x="175509" y="1397499"/>
            <a:ext cx="2869654" cy="4275685"/>
            <a:chOff x="1094014" y="1830765"/>
            <a:chExt cx="2869654" cy="4275685"/>
          </a:xfrm>
        </p:grpSpPr>
        <p:pic>
          <p:nvPicPr>
            <p:cNvPr id="1945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4014" y="1830765"/>
              <a:ext cx="2869654" cy="2061161"/>
            </a:xfrm>
            <a:prstGeom prst="rect">
              <a:avLst/>
            </a:prstGeom>
            <a:noFill/>
            <a:ln>
              <a:noFill/>
            </a:ln>
            <a:effectLst>
              <a:outerShdw blurRad="292100" dist="139700" dir="2700000" algn="tl" rotWithShape="0">
                <a:srgbClr val="333333">
                  <a:alpha val="64998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460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4014" y="3969558"/>
              <a:ext cx="2869654" cy="2136892"/>
            </a:xfrm>
            <a:prstGeom prst="rect">
              <a:avLst/>
            </a:prstGeom>
            <a:noFill/>
            <a:ln>
              <a:noFill/>
            </a:ln>
            <a:effectLst>
              <a:outerShdw blurRad="292100" dist="139700" dir="2700000" algn="tl" rotWithShape="0">
                <a:srgbClr val="333333">
                  <a:alpha val="64998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5604" name="TextBox 3"/>
          <p:cNvSpPr txBox="1">
            <a:spLocks noChangeArrowheads="1"/>
          </p:cNvSpPr>
          <p:nvPr/>
        </p:nvSpPr>
        <p:spPr bwMode="auto">
          <a:xfrm>
            <a:off x="3222327" y="1397499"/>
            <a:ext cx="5731173" cy="4655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Aft>
                <a:spcPts val="600"/>
              </a:spcAft>
              <a:buFontTx/>
              <a:buBlip>
                <a:blip r:embed="rId4"/>
              </a:buBlip>
            </a:pPr>
            <a:r>
              <a:rPr lang="en-GB" altLang="en-US" sz="2000" dirty="0">
                <a:solidFill>
                  <a:prstClr val="black"/>
                </a:solidFill>
                <a:latin typeface="Calibri" panose="020F0502020204030204" pitchFamily="34" charset="0"/>
              </a:rPr>
              <a:t>In 2010, global sodium consumption estimated at 3.95g per day (9.875g salt per day)</a:t>
            </a:r>
          </a:p>
          <a:p>
            <a:pPr eaLnBrk="1" hangingPunct="1">
              <a:spcAft>
                <a:spcPts val="600"/>
              </a:spcAft>
              <a:buFontTx/>
              <a:buBlip>
                <a:blip r:embed="rId4"/>
              </a:buBlip>
            </a:pPr>
            <a:r>
              <a:rPr lang="en-GB" altLang="en-US" sz="2000" dirty="0">
                <a:solidFill>
                  <a:prstClr val="black"/>
                </a:solidFill>
                <a:latin typeface="Calibri" panose="020F0502020204030204" pitchFamily="34" charset="0"/>
              </a:rPr>
              <a:t>Globally, 1.65m annual CV deaths attributed to sodium intake &gt;2g per day (&gt;5g salt per day)</a:t>
            </a:r>
          </a:p>
          <a:p>
            <a:pPr eaLnBrk="1" hangingPunct="1">
              <a:spcAft>
                <a:spcPts val="600"/>
              </a:spcAft>
              <a:buFontTx/>
              <a:buBlip>
                <a:blip r:embed="rId4"/>
              </a:buBlip>
            </a:pPr>
            <a:r>
              <a:rPr lang="en-GB" altLang="en-US" sz="2000" dirty="0">
                <a:solidFill>
                  <a:prstClr val="black"/>
                </a:solidFill>
                <a:latin typeface="Calibri" panose="020F0502020204030204" pitchFamily="34" charset="0"/>
              </a:rPr>
              <a:t>These deaths accounted for nearly 10% of CV deaths</a:t>
            </a:r>
          </a:p>
          <a:p>
            <a:pPr eaLnBrk="1" hangingPunct="1">
              <a:spcAft>
                <a:spcPts val="600"/>
              </a:spcAft>
              <a:buFontTx/>
              <a:buBlip>
                <a:blip r:embed="rId4"/>
              </a:buBlip>
            </a:pPr>
            <a:r>
              <a:rPr lang="en-GB" altLang="en-US" sz="2000" dirty="0">
                <a:solidFill>
                  <a:prstClr val="black"/>
                </a:solidFill>
                <a:latin typeface="Calibri" panose="020F0502020204030204" pitchFamily="34" charset="0"/>
              </a:rPr>
              <a:t>85% of these deaths occurred in LMICs and 40% were premature (&lt;70 years)</a:t>
            </a:r>
          </a:p>
          <a:p>
            <a:pPr eaLnBrk="1" hangingPunct="1">
              <a:spcAft>
                <a:spcPts val="600"/>
              </a:spcAft>
              <a:buFontTx/>
              <a:buBlip>
                <a:blip r:embed="rId4"/>
              </a:buBlip>
            </a:pPr>
            <a:r>
              <a:rPr lang="en-GB" altLang="en-US" sz="2000" dirty="0">
                <a:solidFill>
                  <a:prstClr val="black"/>
                </a:solidFill>
                <a:latin typeface="Calibri" panose="020F0502020204030204" pitchFamily="34" charset="0"/>
              </a:rPr>
              <a:t>1.0g lower salt intake reduces CHD and stroke by 4.8%</a:t>
            </a:r>
          </a:p>
          <a:p>
            <a:pPr eaLnBrk="1" hangingPunct="1">
              <a:spcAft>
                <a:spcPts val="600"/>
              </a:spcAft>
              <a:buFontTx/>
              <a:buBlip>
                <a:blip r:embed="rId4"/>
              </a:buBlip>
            </a:pPr>
            <a:r>
              <a:rPr lang="en-GB" altLang="en-US" sz="2000" dirty="0">
                <a:solidFill>
                  <a:prstClr val="black"/>
                </a:solidFill>
                <a:latin typeface="Calibri" panose="020F0502020204030204" pitchFamily="34" charset="0"/>
              </a:rPr>
              <a:t>12.9m CV deaths averted in the world every year</a:t>
            </a:r>
          </a:p>
          <a:p>
            <a:pPr eaLnBrk="1" hangingPunct="1">
              <a:spcAft>
                <a:spcPts val="600"/>
              </a:spcAft>
              <a:buFontTx/>
              <a:buBlip>
                <a:blip r:embed="rId4"/>
              </a:buBlip>
            </a:pPr>
            <a:r>
              <a:rPr lang="en-GB" altLang="en-US" sz="2000" dirty="0">
                <a:solidFill>
                  <a:prstClr val="black"/>
                </a:solidFill>
                <a:latin typeface="Calibri" panose="020F0502020204030204" pitchFamily="34" charset="0"/>
              </a:rPr>
              <a:t>At least as many non-fatal events each year</a:t>
            </a:r>
          </a:p>
          <a:p>
            <a:pPr eaLnBrk="1" hangingPunct="1">
              <a:lnSpc>
                <a:spcPct val="150000"/>
              </a:lnSpc>
              <a:buFontTx/>
              <a:buBlip>
                <a:blip r:embed="rId4"/>
              </a:buBlip>
            </a:pPr>
            <a:endParaRPr lang="en-GB" altLang="en-US" sz="1600" dirty="0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188640"/>
            <a:ext cx="8845550" cy="1079773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en-GB" sz="32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+mj-ea"/>
                <a:cs typeface="ＭＳ Ｐゴシック" charset="0"/>
              </a:rPr>
              <a:t>Absolute and proportional CV deaths attributable to sodium intake &gt;2g per day (salt &gt;5g per day)</a:t>
            </a:r>
            <a:endParaRPr lang="en-US" sz="3200" b="1" dirty="0">
              <a:solidFill>
                <a:schemeClr val="bg1"/>
              </a:solidFill>
              <a:effectLst/>
              <a:latin typeface="Calibri" panose="020F0502020204030204" pitchFamily="34" charset="0"/>
              <a:ea typeface="+mj-ea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336521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115616" y="3423929"/>
            <a:ext cx="2860812" cy="2244044"/>
          </a:xfrm>
          <a:prstGeom prst="rect">
            <a:avLst/>
          </a:prstGeom>
        </p:spPr>
      </p:pic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806726" y="3423929"/>
            <a:ext cx="3703254" cy="224404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43209074-C2A8-6041-9C6A-6380F219499C}"/>
              </a:ext>
            </a:extLst>
          </p:cNvPr>
          <p:cNvSpPr txBox="1"/>
          <p:nvPr/>
        </p:nvSpPr>
        <p:spPr>
          <a:xfrm>
            <a:off x="457200" y="188640"/>
            <a:ext cx="8229600" cy="52322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800" b="1" dirty="0"/>
              <a:t>Geographical sampling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1836" y="818305"/>
            <a:ext cx="4038600" cy="46166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400" b="1" dirty="0"/>
              <a:t>Moldova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648200" y="818304"/>
            <a:ext cx="4038600" cy="461665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400" b="1" dirty="0"/>
              <a:t>Montenegro</a:t>
            </a:r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xmlns="" id="{D2023EF9-DF24-0544-8525-4167B5975002}"/>
              </a:ext>
            </a:extLst>
          </p:cNvPr>
          <p:cNvSpPr txBox="1">
            <a:spLocks/>
          </p:cNvSpPr>
          <p:nvPr/>
        </p:nvSpPr>
        <p:spPr>
          <a:xfrm>
            <a:off x="416542" y="1386415"/>
            <a:ext cx="3965684" cy="203751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7175" indent="-257175" algn="just">
              <a:spcBef>
                <a:spcPts val="0"/>
              </a:spcBef>
              <a:buClr>
                <a:srgbClr val="92D050"/>
              </a:buClr>
              <a:buFont typeface="Wingdings" charset="2"/>
              <a:buChar char="Ø"/>
              <a:defRPr/>
            </a:pPr>
            <a:r>
              <a:rPr lang="en-US" sz="1400" dirty="0">
                <a:cs typeface="Calibri"/>
              </a:rPr>
              <a:t>Survey design in 3 STEPS (based on WHO STEPS): Questionnaire, physical measurements, 24h urine collections.</a:t>
            </a:r>
          </a:p>
          <a:p>
            <a:pPr marL="257175" indent="-257175" algn="just">
              <a:spcBef>
                <a:spcPts val="0"/>
              </a:spcBef>
              <a:buClr>
                <a:srgbClr val="92D050"/>
              </a:buClr>
              <a:buFont typeface="Wingdings" charset="2"/>
              <a:buChar char="Ø"/>
              <a:defRPr/>
            </a:pPr>
            <a:r>
              <a:rPr lang="en-US" sz="1400" dirty="0">
                <a:cs typeface="Calibri"/>
              </a:rPr>
              <a:t>Selection from </a:t>
            </a:r>
            <a:r>
              <a:rPr lang="en-US" sz="1400" dirty="0"/>
              <a:t>residents of all districts and municipalities </a:t>
            </a:r>
          </a:p>
          <a:p>
            <a:pPr marL="257175" indent="-257175" algn="just">
              <a:spcBef>
                <a:spcPts val="0"/>
              </a:spcBef>
              <a:buClr>
                <a:srgbClr val="92D050"/>
              </a:buClr>
              <a:buFont typeface="Wingdings" charset="2"/>
              <a:buChar char="Ø"/>
              <a:defRPr/>
            </a:pPr>
            <a:r>
              <a:rPr lang="en-US" sz="1400" dirty="0">
                <a:cs typeface="Calibri"/>
              </a:rPr>
              <a:t>Initial total sample 1,307.</a:t>
            </a:r>
          </a:p>
          <a:p>
            <a:pPr marL="257175" indent="-257175" algn="just">
              <a:spcBef>
                <a:spcPts val="0"/>
              </a:spcBef>
              <a:buClr>
                <a:srgbClr val="92D050"/>
              </a:buClr>
              <a:buFont typeface="Wingdings" charset="2"/>
              <a:buChar char="Ø"/>
              <a:defRPr/>
            </a:pPr>
            <a:r>
              <a:rPr lang="en-US" sz="1400" dirty="0">
                <a:cs typeface="Calibri"/>
              </a:rPr>
              <a:t>Field work 21 Jul – 5 Sep 2016.</a:t>
            </a:r>
          </a:p>
          <a:p>
            <a:pPr marL="257175" indent="-257175" algn="just">
              <a:spcBef>
                <a:spcPts val="0"/>
              </a:spcBef>
              <a:buClr>
                <a:srgbClr val="92D050"/>
              </a:buClr>
              <a:buFont typeface="Wingdings" charset="2"/>
              <a:buChar char="Ø"/>
              <a:defRPr/>
            </a:pPr>
            <a:r>
              <a:rPr lang="en-US" sz="1400" dirty="0">
                <a:cs typeface="Calibri"/>
              </a:rPr>
              <a:t>After exclusions, </a:t>
            </a:r>
            <a:r>
              <a:rPr lang="en-US" sz="1400" b="1" dirty="0">
                <a:cs typeface="Calibri"/>
              </a:rPr>
              <a:t>final sample of 858 (66%).</a:t>
            </a:r>
          </a:p>
          <a:p>
            <a:pPr marL="257175" indent="-257175" algn="just">
              <a:spcBef>
                <a:spcPts val="0"/>
              </a:spcBef>
              <a:buClr>
                <a:srgbClr val="92D050"/>
              </a:buClr>
              <a:buFont typeface="Wingdings" charset="2"/>
              <a:buChar char="Ø"/>
              <a:defRPr/>
            </a:pPr>
            <a:r>
              <a:rPr lang="en-US" sz="1400" dirty="0">
                <a:cs typeface="Calibri"/>
              </a:rPr>
              <a:t>326 men and 532 women.</a:t>
            </a:r>
          </a:p>
        </p:txBody>
      </p:sp>
      <p:sp>
        <p:nvSpPr>
          <p:cNvPr id="12" name="Text Placeholder 13">
            <a:extLst>
              <a:ext uri="{FF2B5EF4-FFF2-40B4-BE49-F238E27FC236}">
                <a16:creationId xmlns:a16="http://schemas.microsoft.com/office/drawing/2014/main" xmlns="" id="{B72B2F16-7A0B-0C4D-A475-5519CE841F27}"/>
              </a:ext>
            </a:extLst>
          </p:cNvPr>
          <p:cNvSpPr txBox="1">
            <a:spLocks/>
          </p:cNvSpPr>
          <p:nvPr/>
        </p:nvSpPr>
        <p:spPr>
          <a:xfrm>
            <a:off x="4648200" y="1386416"/>
            <a:ext cx="4038600" cy="203751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7175" indent="-257175" algn="just">
              <a:buClr>
                <a:srgbClr val="FF0000"/>
              </a:buClr>
              <a:buFont typeface="Wingdings" charset="2"/>
              <a:buChar char="Ø"/>
              <a:defRPr/>
            </a:pPr>
            <a:r>
              <a:rPr lang="en-US" sz="1400" dirty="0">
                <a:cs typeface="Calibri"/>
              </a:rPr>
              <a:t>Selection from </a:t>
            </a:r>
            <a:r>
              <a:rPr lang="en-US" sz="1400" dirty="0"/>
              <a:t>registered patients in six units of primary health </a:t>
            </a:r>
            <a:r>
              <a:rPr lang="en-US" sz="1400" dirty="0" err="1"/>
              <a:t>centres</a:t>
            </a:r>
            <a:r>
              <a:rPr lang="en-US" sz="1400" dirty="0"/>
              <a:t> in Podgorica.</a:t>
            </a:r>
          </a:p>
          <a:p>
            <a:pPr marL="257175" indent="-257175" algn="just">
              <a:buClr>
                <a:srgbClr val="FF0000"/>
              </a:buClr>
              <a:buFont typeface="Wingdings" charset="2"/>
              <a:buChar char="Ø"/>
              <a:defRPr/>
            </a:pPr>
            <a:r>
              <a:rPr lang="en-US" sz="1400" dirty="0">
                <a:cs typeface="Calibri"/>
              </a:rPr>
              <a:t>Sex- and age-stratified random sampling. </a:t>
            </a:r>
          </a:p>
          <a:p>
            <a:pPr marL="257175" indent="-257175" algn="just">
              <a:buClr>
                <a:srgbClr val="FF0000"/>
              </a:buClr>
              <a:buFont typeface="Wingdings" charset="2"/>
              <a:buChar char="Ø"/>
              <a:defRPr/>
            </a:pPr>
            <a:r>
              <a:rPr lang="en-US" sz="1400" dirty="0">
                <a:cs typeface="Calibri"/>
              </a:rPr>
              <a:t>Initial total sample 1,008.</a:t>
            </a:r>
          </a:p>
          <a:p>
            <a:pPr marL="257175" indent="-257175" algn="just">
              <a:buClr>
                <a:srgbClr val="FF0000"/>
              </a:buClr>
              <a:buFont typeface="Wingdings" charset="2"/>
              <a:buChar char="Ø"/>
              <a:defRPr/>
            </a:pPr>
            <a:r>
              <a:rPr lang="en-US" sz="1400" dirty="0">
                <a:cs typeface="Calibri"/>
              </a:rPr>
              <a:t>Field work 15 Sept – 15 Dec 2017.</a:t>
            </a:r>
          </a:p>
          <a:p>
            <a:pPr marL="257175" indent="-257175" algn="just">
              <a:buClr>
                <a:srgbClr val="FF0000"/>
              </a:buClr>
              <a:buFont typeface="Wingdings" charset="2"/>
              <a:buChar char="Ø"/>
              <a:defRPr/>
            </a:pPr>
            <a:r>
              <a:rPr lang="en-US" sz="1400" dirty="0">
                <a:cs typeface="Calibri"/>
              </a:rPr>
              <a:t>After exclusions, </a:t>
            </a:r>
            <a:r>
              <a:rPr lang="en-US" sz="1400" b="1" dirty="0">
                <a:cs typeface="Calibri"/>
              </a:rPr>
              <a:t>final sample of 639 (63%).</a:t>
            </a:r>
          </a:p>
          <a:p>
            <a:pPr marL="257175" indent="-257175" algn="just">
              <a:buClr>
                <a:srgbClr val="FF0000"/>
              </a:buClr>
              <a:buFont typeface="Wingdings" charset="2"/>
              <a:buChar char="Ø"/>
              <a:defRPr/>
            </a:pPr>
            <a:r>
              <a:rPr lang="en-US" sz="1400" dirty="0">
                <a:cs typeface="Calibri"/>
              </a:rPr>
              <a:t>285 men and 354 women.</a:t>
            </a:r>
          </a:p>
          <a:p>
            <a:pPr>
              <a:defRPr/>
            </a:pPr>
            <a:endParaRPr lang="en-US" sz="2400" dirty="0"/>
          </a:p>
          <a:p>
            <a:pPr>
              <a:defRPr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5420438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1567245"/>
            <a:ext cx="4038600" cy="4094003"/>
          </a:xfrm>
          <a:prstGeom prst="rect">
            <a:avLst/>
          </a:prstGeom>
        </p:spPr>
      </p:pic>
      <p:pic>
        <p:nvPicPr>
          <p:cNvPr id="10" name="Content Placeholder 9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648200" y="1700808"/>
            <a:ext cx="4038600" cy="396044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57200" y="188641"/>
            <a:ext cx="8229600" cy="52322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</a:rPr>
              <a:t>Stepwise quality control of complete urine collections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908720"/>
            <a:ext cx="4038600" cy="46166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400" b="1" dirty="0"/>
              <a:t>Moldova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648200" y="908719"/>
            <a:ext cx="4038600" cy="461665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400" b="1" dirty="0"/>
              <a:t>Montenegro</a:t>
            </a:r>
          </a:p>
        </p:txBody>
      </p:sp>
      <p:sp>
        <p:nvSpPr>
          <p:cNvPr id="11" name="Oval 10"/>
          <p:cNvSpPr/>
          <p:nvPr/>
        </p:nvSpPr>
        <p:spPr>
          <a:xfrm>
            <a:off x="755576" y="1567245"/>
            <a:ext cx="1008112" cy="421595"/>
          </a:xfrm>
          <a:prstGeom prst="ellipse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726202" y="5013176"/>
            <a:ext cx="1008112" cy="421595"/>
          </a:xfrm>
          <a:prstGeom prst="ellipse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/>
          <p:cNvSpPr/>
          <p:nvPr/>
        </p:nvSpPr>
        <p:spPr>
          <a:xfrm>
            <a:off x="4791587" y="1628800"/>
            <a:ext cx="1008112" cy="421595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/>
          <p:cNvSpPr/>
          <p:nvPr/>
        </p:nvSpPr>
        <p:spPr>
          <a:xfrm>
            <a:off x="4868431" y="5013176"/>
            <a:ext cx="1008112" cy="421595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2034341" y="5314933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92D050"/>
                </a:solidFill>
              </a:rPr>
              <a:t>66%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300192" y="5250105"/>
            <a:ext cx="587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C00000"/>
                </a:solidFill>
              </a:rPr>
              <a:t>63%</a:t>
            </a:r>
          </a:p>
        </p:txBody>
      </p:sp>
    </p:spTree>
    <p:extLst>
      <p:ext uri="{BB962C8B-B14F-4D97-AF65-F5344CB8AC3E}">
        <p14:creationId xmlns:p14="http://schemas.microsoft.com/office/powerpoint/2010/main" val="263659711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55F06A9-806F-F84D-86EE-9163246057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en-US" b="1" dirty="0"/>
              <a:t>Population salt intake (g per day)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xmlns="" id="{704C142C-4C34-5545-8722-DBBB2A50EF8B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374583795"/>
              </p:ext>
            </p:extLst>
          </p:nvPr>
        </p:nvGraphicFramePr>
        <p:xfrm>
          <a:off x="457200" y="1196752"/>
          <a:ext cx="4038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xmlns="" id="{C0B009F8-6330-5A4D-9464-CF530FB96EC4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359964437"/>
              </p:ext>
            </p:extLst>
          </p:nvPr>
        </p:nvGraphicFramePr>
        <p:xfrm>
          <a:off x="4648200" y="1196752"/>
          <a:ext cx="4038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9DF0BBA6-778D-7042-B565-E1BF524B427A}"/>
              </a:ext>
            </a:extLst>
          </p:cNvPr>
          <p:cNvSpPr txBox="1"/>
          <p:nvPr/>
        </p:nvSpPr>
        <p:spPr>
          <a:xfrm>
            <a:off x="2843808" y="3709928"/>
            <a:ext cx="6944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/>
              <a:t>P&lt;0.001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840E663E-7C9B-EC40-9FA0-0848382758C2}"/>
              </a:ext>
            </a:extLst>
          </p:cNvPr>
          <p:cNvSpPr txBox="1"/>
          <p:nvPr/>
        </p:nvSpPr>
        <p:spPr>
          <a:xfrm>
            <a:off x="7020272" y="3709929"/>
            <a:ext cx="6944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/>
              <a:t>P&lt;0.001</a:t>
            </a:r>
          </a:p>
        </p:txBody>
      </p:sp>
    </p:spTree>
    <p:extLst>
      <p:ext uri="{BB962C8B-B14F-4D97-AF65-F5344CB8AC3E}">
        <p14:creationId xmlns:p14="http://schemas.microsoft.com/office/powerpoint/2010/main" val="370689995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0679" y="1772816"/>
            <a:ext cx="4038600" cy="3888432"/>
          </a:xfrm>
        </p:spPr>
        <p:txBody>
          <a:bodyPr/>
          <a:lstStyle/>
          <a:p>
            <a:pPr marL="0" indent="0" algn="just">
              <a:buClr>
                <a:srgbClr val="92D050"/>
              </a:buClr>
              <a:buNone/>
              <a:defRPr/>
            </a:pPr>
            <a:r>
              <a:rPr lang="en-US" sz="2000" b="1" dirty="0">
                <a:cs typeface="Calibri"/>
              </a:rPr>
              <a:t>In Moldova</a:t>
            </a:r>
          </a:p>
          <a:p>
            <a:pPr marL="257175" indent="-257175" algn="just">
              <a:buClr>
                <a:srgbClr val="92D050"/>
              </a:buClr>
              <a:buFont typeface="Wingdings" charset="2"/>
              <a:buChar char="Ø"/>
              <a:defRPr/>
            </a:pPr>
            <a:r>
              <a:rPr lang="en-US" sz="2000" dirty="0">
                <a:cs typeface="Calibri"/>
              </a:rPr>
              <a:t>Only 11.3% of the population meets WHO salt targets whilst an encouraging 49.7% meets WHO potassium targets.</a:t>
            </a:r>
          </a:p>
          <a:p>
            <a:pPr marL="257175" indent="-257175" algn="just">
              <a:buClr>
                <a:srgbClr val="92D050"/>
              </a:buClr>
              <a:buFont typeface="Wingdings" charset="2"/>
              <a:buChar char="Ø"/>
              <a:defRPr/>
            </a:pPr>
            <a:r>
              <a:rPr lang="en-US" sz="2000" dirty="0">
                <a:cs typeface="Calibri"/>
              </a:rPr>
              <a:t>To meet WHO targets by 2025, a reduction of 3.24 g per day is needed.</a:t>
            </a:r>
          </a:p>
          <a:p>
            <a:pPr marL="257175" indent="-257175" algn="just">
              <a:buClr>
                <a:srgbClr val="92D050"/>
              </a:buClr>
              <a:buFont typeface="Wingdings" charset="2"/>
              <a:buChar char="Ø"/>
              <a:defRPr/>
            </a:pPr>
            <a:r>
              <a:rPr lang="en-US" sz="2000" dirty="0">
                <a:cs typeface="Calibri"/>
              </a:rPr>
              <a:t>It would predict a 7.9% fewer CVD events and 10.7% fewer strokes per year.</a:t>
            </a:r>
            <a:endParaRPr lang="en-US" sz="2000" dirty="0"/>
          </a:p>
          <a:p>
            <a:pPr marL="0" indent="0">
              <a:buNone/>
            </a:pPr>
            <a:endParaRPr lang="en-GB" sz="20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6278" y="1808819"/>
            <a:ext cx="4038600" cy="3781772"/>
          </a:xfrm>
        </p:spPr>
        <p:txBody>
          <a:bodyPr/>
          <a:lstStyle/>
          <a:p>
            <a:pPr marL="0" indent="0" algn="just">
              <a:buClr>
                <a:srgbClr val="C00000"/>
              </a:buClr>
              <a:buNone/>
            </a:pPr>
            <a:r>
              <a:rPr lang="en-US" sz="2000" b="1" dirty="0">
                <a:cs typeface="Calibri"/>
              </a:rPr>
              <a:t>In Montenegro</a:t>
            </a:r>
          </a:p>
          <a:p>
            <a:pPr algn="just"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n-US" sz="2000" dirty="0">
                <a:cs typeface="Calibri"/>
              </a:rPr>
              <a:t>Only 7% of the population meets WHO salt targets and only 13% meets WHO potassium targets.</a:t>
            </a:r>
          </a:p>
          <a:p>
            <a:pPr algn="just"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n-US" sz="2000" dirty="0">
                <a:cs typeface="Calibri"/>
              </a:rPr>
              <a:t>To meet WHO targets by 2025, a reduction of 3.6g per day is needed.</a:t>
            </a:r>
          </a:p>
          <a:p>
            <a:pPr algn="just"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n-US" sz="2000" dirty="0">
                <a:cs typeface="Calibri"/>
              </a:rPr>
              <a:t>It would predict a 12.2% fewer CVD events and 16.5% fewer strokes per year.</a:t>
            </a:r>
            <a:endParaRPr lang="en-US" sz="2000" dirty="0"/>
          </a:p>
          <a:p>
            <a:endParaRPr lang="en-GB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508230" y="199093"/>
            <a:ext cx="8046894" cy="646331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Impact of population salt reduction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84654" y="980728"/>
            <a:ext cx="80468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>
                <a:cs typeface="Calibri"/>
              </a:rPr>
              <a:t>In both Moldova and Montenegro, </a:t>
            </a:r>
            <a:r>
              <a:rPr lang="en-US" b="1" dirty="0">
                <a:cs typeface="Calibri"/>
              </a:rPr>
              <a:t>salt intake in high </a:t>
            </a:r>
            <a:r>
              <a:rPr lang="en-US" dirty="0">
                <a:cs typeface="Calibri"/>
              </a:rPr>
              <a:t>and </a:t>
            </a:r>
            <a:r>
              <a:rPr lang="en-US" b="1" dirty="0">
                <a:cs typeface="Calibri"/>
              </a:rPr>
              <a:t>potassium consumption is low</a:t>
            </a:r>
            <a:r>
              <a:rPr lang="en-US" dirty="0">
                <a:cs typeface="Calibri"/>
              </a:rPr>
              <a:t>, both in men and women.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679312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50825" y="188640"/>
            <a:ext cx="8713788" cy="646113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en-GB" sz="3600" b="1" dirty="0">
                <a:solidFill>
                  <a:prstClr val="white"/>
                </a:solidFill>
              </a:rPr>
              <a:t>Conclusions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50825" y="928315"/>
            <a:ext cx="8713788" cy="4431983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35001">
                <a:srgbClr val="FFFFFF"/>
              </a:gs>
              <a:gs pos="100000">
                <a:srgbClr val="FFFFFF"/>
              </a:gs>
            </a:gsLst>
            <a:lin ang="16200000" scaled="1"/>
          </a:gradFill>
          <a:ln w="9525">
            <a:solidFill>
              <a:srgbClr val="F9F9F9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9pPr>
          </a:lstStyle>
          <a:p>
            <a:pPr>
              <a:spcBef>
                <a:spcPts val="600"/>
              </a:spcBef>
              <a:buFontTx/>
              <a:buBlip>
                <a:blip r:embed="rId2"/>
              </a:buBlip>
            </a:pPr>
            <a:r>
              <a:rPr lang="en-GB" altLang="en-US" sz="2000" dirty="0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Salt consumption is much higher than needed</a:t>
            </a:r>
          </a:p>
          <a:p>
            <a:pPr>
              <a:spcBef>
                <a:spcPts val="600"/>
              </a:spcBef>
              <a:buFontTx/>
              <a:buBlip>
                <a:blip r:embed="rId2"/>
              </a:buBlip>
            </a:pPr>
            <a:r>
              <a:rPr lang="en-GB" altLang="en-US" sz="2000" dirty="0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High salt intake increases BP in humans</a:t>
            </a:r>
          </a:p>
          <a:p>
            <a:pPr>
              <a:spcBef>
                <a:spcPts val="600"/>
              </a:spcBef>
              <a:buFontTx/>
              <a:buBlip>
                <a:blip r:embed="rId2"/>
              </a:buBlip>
            </a:pPr>
            <a:r>
              <a:rPr lang="en-GB" altLang="en-US" sz="2000" dirty="0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A reduction in salt consumption causes a dose-dependent reduction in BP</a:t>
            </a:r>
          </a:p>
          <a:p>
            <a:pPr>
              <a:spcBef>
                <a:spcPts val="600"/>
              </a:spcBef>
              <a:buFontTx/>
              <a:buBlip>
                <a:blip r:embed="rId2"/>
              </a:buBlip>
            </a:pPr>
            <a:r>
              <a:rPr lang="en-GB" altLang="en-US" sz="2000" dirty="0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Lower salt intake is associated with lower morbidity and mortality from CVD</a:t>
            </a:r>
          </a:p>
          <a:p>
            <a:pPr>
              <a:spcBef>
                <a:spcPts val="600"/>
              </a:spcBef>
              <a:buFontTx/>
              <a:buBlip>
                <a:blip r:embed="rId2"/>
              </a:buBlip>
            </a:pPr>
            <a:r>
              <a:rPr lang="en-US" sz="2000" dirty="0">
                <a:latin typeface="+mj-lt"/>
                <a:cs typeface="Arial" panose="020B0604020202020204" pitchFamily="34" charset="0"/>
              </a:rPr>
              <a:t>Population salt reduction programmes are </a:t>
            </a:r>
          </a:p>
          <a:p>
            <a:pPr lvl="1">
              <a:spcBef>
                <a:spcPts val="600"/>
              </a:spcBef>
              <a:buBlip>
                <a:blip r:embed="rId2"/>
              </a:buBlip>
            </a:pPr>
            <a:r>
              <a:rPr lang="en-US" dirty="0">
                <a:latin typeface="+mj-lt"/>
                <a:cs typeface="Arial" panose="020B0604020202020204" pitchFamily="34" charset="0"/>
              </a:rPr>
              <a:t>feasible and effective (</a:t>
            </a:r>
            <a:r>
              <a:rPr lang="en-US" b="1" i="1" dirty="0">
                <a:latin typeface="+mj-lt"/>
                <a:cs typeface="Arial" panose="020B0604020202020204" pitchFamily="34" charset="0"/>
              </a:rPr>
              <a:t>preventive imperative</a:t>
            </a:r>
            <a:r>
              <a:rPr lang="en-US" dirty="0">
                <a:latin typeface="+mj-lt"/>
                <a:cs typeface="Arial" panose="020B0604020202020204" pitchFamily="34" charset="0"/>
              </a:rPr>
              <a:t>)</a:t>
            </a:r>
          </a:p>
          <a:p>
            <a:pPr lvl="1">
              <a:spcBef>
                <a:spcPts val="600"/>
              </a:spcBef>
              <a:buBlip>
                <a:blip r:embed="rId2"/>
              </a:buBlip>
            </a:pPr>
            <a:r>
              <a:rPr lang="en-US" dirty="0">
                <a:latin typeface="+mj-lt"/>
                <a:cs typeface="Arial" panose="020B0604020202020204" pitchFamily="34" charset="0"/>
              </a:rPr>
              <a:t>cost-saving in all settings (</a:t>
            </a:r>
            <a:r>
              <a:rPr lang="en-US" b="1" i="1" dirty="0">
                <a:latin typeface="+mj-lt"/>
                <a:cs typeface="Arial" panose="020B0604020202020204" pitchFamily="34" charset="0"/>
              </a:rPr>
              <a:t>economic imperative</a:t>
            </a:r>
            <a:r>
              <a:rPr lang="en-US" i="1" dirty="0">
                <a:latin typeface="+mj-lt"/>
                <a:cs typeface="Arial" panose="020B0604020202020204" pitchFamily="34" charset="0"/>
              </a:rPr>
              <a:t>)</a:t>
            </a:r>
          </a:p>
          <a:p>
            <a:pPr lvl="1">
              <a:spcBef>
                <a:spcPts val="600"/>
              </a:spcBef>
              <a:buBlip>
                <a:blip r:embed="rId2"/>
              </a:buBlip>
            </a:pPr>
            <a:r>
              <a:rPr lang="en-US" dirty="0">
                <a:latin typeface="+mj-lt"/>
                <a:cs typeface="Arial" panose="020B0604020202020204" pitchFamily="34" charset="0"/>
              </a:rPr>
              <a:t>powerful, rapid, equitable (</a:t>
            </a:r>
            <a:r>
              <a:rPr lang="en-US" b="1" i="1" dirty="0">
                <a:latin typeface="+mj-lt"/>
                <a:cs typeface="Arial" panose="020B0604020202020204" pitchFamily="34" charset="0"/>
              </a:rPr>
              <a:t>political imperative</a:t>
            </a:r>
            <a:r>
              <a:rPr lang="en-US" dirty="0">
                <a:latin typeface="+mj-lt"/>
                <a:cs typeface="Arial" panose="020B0604020202020204" pitchFamily="34" charset="0"/>
              </a:rPr>
              <a:t>)</a:t>
            </a:r>
          </a:p>
          <a:p>
            <a:pPr lvl="1">
              <a:spcBef>
                <a:spcPts val="600"/>
              </a:spcBef>
              <a:buBlip>
                <a:blip r:embed="rId2"/>
              </a:buBlip>
            </a:pPr>
            <a:r>
              <a:rPr lang="en-US" dirty="0">
                <a:latin typeface="+mj-lt"/>
                <a:cs typeface="Arial" panose="020B0604020202020204" pitchFamily="34" charset="0"/>
              </a:rPr>
              <a:t>life saving (</a:t>
            </a:r>
            <a:r>
              <a:rPr lang="en-US" b="1" i="1" dirty="0">
                <a:latin typeface="+mj-lt"/>
                <a:cs typeface="Arial" panose="020B0604020202020204" pitchFamily="34" charset="0"/>
              </a:rPr>
              <a:t>moral imperative</a:t>
            </a:r>
            <a:r>
              <a:rPr lang="en-US" dirty="0">
                <a:latin typeface="+mj-lt"/>
                <a:cs typeface="Arial" panose="020B0604020202020204" pitchFamily="34" charset="0"/>
              </a:rPr>
              <a:t>)</a:t>
            </a:r>
          </a:p>
          <a:p>
            <a:pPr>
              <a:spcBef>
                <a:spcPts val="600"/>
              </a:spcBef>
              <a:buFontTx/>
              <a:buBlip>
                <a:blip r:embed="rId2"/>
              </a:buBlip>
            </a:pPr>
            <a:r>
              <a:rPr lang="en-GB" altLang="en-US" sz="2000" dirty="0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Reduction in salt recommended for the prevention of CVD, especially stroke (WHO 30% reduction by 2025, aim &lt;5g per day) </a:t>
            </a:r>
          </a:p>
          <a:p>
            <a:pPr>
              <a:spcBef>
                <a:spcPts val="600"/>
              </a:spcBef>
              <a:buFontTx/>
              <a:buBlip>
                <a:blip r:embed="rId2"/>
              </a:buBlip>
            </a:pPr>
            <a:r>
              <a:rPr lang="en-GB" altLang="en-US" sz="2000" dirty="0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Global action is under way</a:t>
            </a:r>
          </a:p>
        </p:txBody>
      </p:sp>
    </p:spTree>
    <p:extLst>
      <p:ext uri="{BB962C8B-B14F-4D97-AF65-F5344CB8AC3E}">
        <p14:creationId xmlns:p14="http://schemas.microsoft.com/office/powerpoint/2010/main" val="413690045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576064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en-US" sz="4800" b="1"/>
              <a:t>Plan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320480"/>
          </a:xfrm>
        </p:spPr>
        <p:txBody>
          <a:bodyPr/>
          <a:lstStyle/>
          <a:p>
            <a:r>
              <a:rPr lang="en-US" sz="2800" i="1" dirty="0"/>
              <a:t>Preventive imperative: </a:t>
            </a:r>
            <a:r>
              <a:rPr lang="en-US" sz="2400" dirty="0"/>
              <a:t>the evidence linking </a:t>
            </a:r>
            <a:r>
              <a:rPr lang="en-US" sz="2400" i="1" dirty="0"/>
              <a:t>s</a:t>
            </a:r>
            <a:r>
              <a:rPr lang="en-US" sz="2400" dirty="0"/>
              <a:t>alt, blood pressure and cardiovascular outcomes</a:t>
            </a:r>
          </a:p>
          <a:p>
            <a:r>
              <a:rPr lang="en-US" sz="2800" i="1" dirty="0"/>
              <a:t>Methodological imperative</a:t>
            </a:r>
            <a:r>
              <a:rPr lang="en-US" sz="2800" dirty="0"/>
              <a:t>: </a:t>
            </a:r>
            <a:r>
              <a:rPr lang="en-US" sz="2400" dirty="0"/>
              <a:t>24h vs spot urine collections</a:t>
            </a:r>
          </a:p>
          <a:p>
            <a:r>
              <a:rPr lang="en-US" sz="2800" i="1" dirty="0"/>
              <a:t>Profit vs Public benefit</a:t>
            </a:r>
            <a:r>
              <a:rPr lang="en-US" sz="2800" dirty="0"/>
              <a:t>: </a:t>
            </a:r>
            <a:r>
              <a:rPr lang="en-US" sz="2400" dirty="0"/>
              <a:t>who gains from controversies?</a:t>
            </a:r>
          </a:p>
          <a:p>
            <a:r>
              <a:rPr lang="en-US" sz="2800" i="1" dirty="0"/>
              <a:t>Economic imperative</a:t>
            </a:r>
            <a:r>
              <a:rPr lang="en-US" sz="2800" dirty="0"/>
              <a:t>: </a:t>
            </a:r>
            <a:r>
              <a:rPr lang="en-US" sz="2400" dirty="0"/>
              <a:t>cost-effectiveness</a:t>
            </a:r>
          </a:p>
          <a:p>
            <a:r>
              <a:rPr lang="en-US" sz="2800" i="1" dirty="0"/>
              <a:t>Political imperative</a:t>
            </a:r>
            <a:r>
              <a:rPr lang="en-US" sz="2800" dirty="0"/>
              <a:t>: </a:t>
            </a:r>
            <a:r>
              <a:rPr lang="en-US" sz="2400" dirty="0"/>
              <a:t>global action </a:t>
            </a:r>
          </a:p>
          <a:p>
            <a:r>
              <a:rPr lang="en-US" sz="2800" i="1" dirty="0"/>
              <a:t>Moral imperative</a:t>
            </a:r>
            <a:r>
              <a:rPr lang="en-US" sz="2800" dirty="0"/>
              <a:t>: </a:t>
            </a:r>
            <a:r>
              <a:rPr lang="en-US" sz="2400" dirty="0"/>
              <a:t>Lives saved </a:t>
            </a:r>
          </a:p>
          <a:p>
            <a:r>
              <a:rPr lang="en-US" sz="2800" i="1" dirty="0"/>
              <a:t>Feasibility</a:t>
            </a:r>
            <a:r>
              <a:rPr lang="en-US" sz="2800" dirty="0"/>
              <a:t>: </a:t>
            </a:r>
            <a:r>
              <a:rPr lang="en-US" sz="2400" dirty="0"/>
              <a:t>case studies from Moldova and Montenegro </a:t>
            </a:r>
          </a:p>
        </p:txBody>
      </p:sp>
    </p:spTree>
    <p:extLst>
      <p:ext uri="{BB962C8B-B14F-4D97-AF65-F5344CB8AC3E}">
        <p14:creationId xmlns:p14="http://schemas.microsoft.com/office/powerpoint/2010/main" val="1845795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05638610"/>
              </p:ext>
            </p:extLst>
          </p:nvPr>
        </p:nvGraphicFramePr>
        <p:xfrm>
          <a:off x="457200" y="260648"/>
          <a:ext cx="8229600" cy="16561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043608" y="6096771"/>
            <a:ext cx="52883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 dirty="0"/>
              <a:t>Cappuccio FP. Chapter 44.6. ESC Textbook of Cardiovascular Medicine. 3</a:t>
            </a:r>
            <a:r>
              <a:rPr lang="en-GB" sz="1200" i="1" baseline="30000" dirty="0"/>
              <a:t>rd</a:t>
            </a:r>
            <a:r>
              <a:rPr lang="en-GB" sz="1200" i="1" dirty="0"/>
              <a:t> ed. 2018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785F3311-D62A-4947-9C33-7B2417953DB3}"/>
              </a:ext>
            </a:extLst>
          </p:cNvPr>
          <p:cNvSpPr/>
          <p:nvPr/>
        </p:nvSpPr>
        <p:spPr>
          <a:xfrm>
            <a:off x="426672" y="2098588"/>
            <a:ext cx="8465808" cy="35626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dirty="0">
                <a:solidFill>
                  <a:prstClr val="black"/>
                </a:solidFill>
              </a:rPr>
              <a:t>75% or more of salt in food derives from salt added in the manufacturing process.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dirty="0">
                <a:solidFill>
                  <a:prstClr val="black"/>
                </a:solidFill>
              </a:rPr>
              <a:t>Individuals only control a small part of the salt they eat.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dirty="0">
                <a:solidFill>
                  <a:prstClr val="black"/>
                </a:solidFill>
              </a:rPr>
              <a:t>A reduction in salt intake causes a dose-dependent fall in BP.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dirty="0">
                <a:solidFill>
                  <a:prstClr val="black"/>
                </a:solidFill>
              </a:rPr>
              <a:t>The fall is greater as we get older, as a function of baseline BP and in people of black African ancestry.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dirty="0">
                <a:solidFill>
                  <a:prstClr val="black"/>
                </a:solidFill>
              </a:rPr>
              <a:t>High salt intake is associated with high mortality from stroke, CHD and CVD.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dirty="0">
                <a:solidFill>
                  <a:prstClr val="black"/>
                </a:solidFill>
              </a:rPr>
              <a:t>A reduction in salt intake reduces the incidence of vascular events.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dirty="0">
                <a:solidFill>
                  <a:prstClr val="black"/>
                </a:solidFill>
              </a:rPr>
              <a:t>Long-term surveillance confirms benefits of reduced salt on CV outcomes</a:t>
            </a:r>
          </a:p>
        </p:txBody>
      </p:sp>
    </p:spTree>
    <p:extLst>
      <p:ext uri="{BB962C8B-B14F-4D97-AF65-F5344CB8AC3E}">
        <p14:creationId xmlns:p14="http://schemas.microsoft.com/office/powerpoint/2010/main" val="1919329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6947" y="280750"/>
            <a:ext cx="8229600" cy="916002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en-US" sz="2800" b="1" dirty="0"/>
              <a:t>Errors in estimating usual sodium intake by the Kawasaki formula alter its relationship with </a:t>
            </a:r>
            <a:r>
              <a:rPr lang="en-GB" sz="2800" b="1" dirty="0"/>
              <a:t>mortality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39040" y="2022005"/>
            <a:ext cx="4804831" cy="373387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331640" y="6135473"/>
            <a:ext cx="29960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/>
              <a:t>He FJ et al. </a:t>
            </a:r>
            <a:r>
              <a:rPr lang="en-US" sz="1200" i="1" dirty="0" err="1"/>
              <a:t>Int</a:t>
            </a:r>
            <a:r>
              <a:rPr lang="en-US" sz="1200" i="1" dirty="0"/>
              <a:t> J Epidemiol 2018; </a:t>
            </a:r>
            <a:r>
              <a:rPr lang="en-GB" sz="1200" i="1" dirty="0"/>
              <a:t>47: 1784-95 </a:t>
            </a:r>
            <a:endParaRPr lang="en-US" sz="1200" i="1" dirty="0"/>
          </a:p>
        </p:txBody>
      </p:sp>
      <p:grpSp>
        <p:nvGrpSpPr>
          <p:cNvPr id="14" name="Group 13"/>
          <p:cNvGrpSpPr/>
          <p:nvPr/>
        </p:nvGrpSpPr>
        <p:grpSpPr>
          <a:xfrm>
            <a:off x="107504" y="1267622"/>
            <a:ext cx="3672408" cy="4383085"/>
            <a:chOff x="107504" y="1267622"/>
            <a:chExt cx="3672408" cy="4383085"/>
          </a:xfrm>
        </p:grpSpPr>
        <p:grpSp>
          <p:nvGrpSpPr>
            <p:cNvPr id="9" name="Group 8"/>
            <p:cNvGrpSpPr/>
            <p:nvPr/>
          </p:nvGrpSpPr>
          <p:grpSpPr>
            <a:xfrm>
              <a:off x="107504" y="2022005"/>
              <a:ext cx="3672408" cy="3628702"/>
              <a:chOff x="-1044624" y="620688"/>
              <a:chExt cx="7330081" cy="8348825"/>
            </a:xfrm>
          </p:grpSpPr>
          <p:pic>
            <p:nvPicPr>
              <p:cNvPr id="6" name="Picture 5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-1044624" y="620688"/>
                <a:ext cx="7304164" cy="4153846"/>
              </a:xfrm>
              <a:prstGeom prst="rect">
                <a:avLst/>
              </a:prstGeom>
            </p:spPr>
          </p:pic>
          <p:pic>
            <p:nvPicPr>
              <p:cNvPr id="8" name="Picture 7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586659" y="4774534"/>
                <a:ext cx="6872116" cy="4194979"/>
              </a:xfrm>
              <a:prstGeom prst="rect">
                <a:avLst/>
              </a:prstGeom>
            </p:spPr>
          </p:pic>
        </p:grpSp>
        <p:sp>
          <p:nvSpPr>
            <p:cNvPr id="11" name="Down Arrow 10"/>
            <p:cNvSpPr/>
            <p:nvPr/>
          </p:nvSpPr>
          <p:spPr>
            <a:xfrm>
              <a:off x="1547664" y="1267622"/>
              <a:ext cx="1872208" cy="754383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Bias</a:t>
              </a:r>
            </a:p>
          </p:txBody>
        </p:sp>
      </p:grpSp>
      <p:sp>
        <p:nvSpPr>
          <p:cNvPr id="12" name="Down Arrow 11"/>
          <p:cNvSpPr/>
          <p:nvPr/>
        </p:nvSpPr>
        <p:spPr>
          <a:xfrm>
            <a:off x="4788024" y="1272384"/>
            <a:ext cx="1872208" cy="754383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/>
              <a:t>Multiple 24h urine collections</a:t>
            </a:r>
          </a:p>
        </p:txBody>
      </p:sp>
      <p:sp>
        <p:nvSpPr>
          <p:cNvPr id="13" name="Down Arrow 12"/>
          <p:cNvSpPr/>
          <p:nvPr/>
        </p:nvSpPr>
        <p:spPr>
          <a:xfrm>
            <a:off x="6875896" y="1272383"/>
            <a:ext cx="1872208" cy="754383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/>
              <a:t>Spot urine and Kawasaki </a:t>
            </a:r>
          </a:p>
        </p:txBody>
      </p:sp>
    </p:spTree>
    <p:extLst>
      <p:ext uri="{BB962C8B-B14F-4D97-AF65-F5344CB8AC3E}">
        <p14:creationId xmlns:p14="http://schemas.microsoft.com/office/powerpoint/2010/main" val="2462968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6965D56-0686-A64D-9A34-7E24C81F20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352928" cy="1143000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800" b="1" dirty="0"/>
              <a:t>Spot urine collections inadequate to monitor changes in population salt reduction programmes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E5EFD5ED-CC8B-3B4E-9532-7986F1194E12}"/>
              </a:ext>
            </a:extLst>
          </p:cNvPr>
          <p:cNvSpPr txBox="1"/>
          <p:nvPr/>
        </p:nvSpPr>
        <p:spPr>
          <a:xfrm>
            <a:off x="1331640" y="6135473"/>
            <a:ext cx="31530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/>
              <a:t>Huang L et al. </a:t>
            </a:r>
            <a:r>
              <a:rPr lang="en-US" sz="1200" i="1" dirty="0" err="1"/>
              <a:t>Int</a:t>
            </a:r>
            <a:r>
              <a:rPr lang="en-US" sz="1200" i="1" dirty="0"/>
              <a:t> J Epidemiol 2018; </a:t>
            </a:r>
            <a:r>
              <a:rPr lang="en-GB" sz="1200" i="1" dirty="0"/>
              <a:t>47: 1811-20</a:t>
            </a:r>
            <a:endParaRPr lang="en-US" sz="1200" i="1" dirty="0"/>
          </a:p>
        </p:txBody>
      </p:sp>
      <p:graphicFrame>
        <p:nvGraphicFramePr>
          <p:cNvPr id="17" name="Content Placeholder 16">
            <a:extLst>
              <a:ext uri="{FF2B5EF4-FFF2-40B4-BE49-F238E27FC236}">
                <a16:creationId xmlns:a16="http://schemas.microsoft.com/office/drawing/2014/main" xmlns="" id="{8E8CB23C-5C44-CC40-A95C-E52F84B45B3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01623938"/>
              </p:ext>
            </p:extLst>
          </p:nvPr>
        </p:nvGraphicFramePr>
        <p:xfrm>
          <a:off x="734888" y="1888232"/>
          <a:ext cx="8229600" cy="39170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1B58B3AC-4AF4-9148-B348-68900CD1E21E}"/>
              </a:ext>
            </a:extLst>
          </p:cNvPr>
          <p:cNvSpPr txBox="1"/>
          <p:nvPr/>
        </p:nvSpPr>
        <p:spPr>
          <a:xfrm>
            <a:off x="1609328" y="2060847"/>
            <a:ext cx="579005" cy="40011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000" dirty="0"/>
              <a:t>24h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EBB4F4A7-56FE-3744-A88D-BC1F7DF6FA95}"/>
              </a:ext>
            </a:extLst>
          </p:cNvPr>
          <p:cNvSpPr txBox="1"/>
          <p:nvPr/>
        </p:nvSpPr>
        <p:spPr>
          <a:xfrm>
            <a:off x="3046547" y="2060847"/>
            <a:ext cx="907236" cy="40011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000" dirty="0"/>
              <a:t>Tanaka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1E34C62B-8F56-354D-821E-9FA4CED649D2}"/>
              </a:ext>
            </a:extLst>
          </p:cNvPr>
          <p:cNvSpPr txBox="1"/>
          <p:nvPr/>
        </p:nvSpPr>
        <p:spPr>
          <a:xfrm>
            <a:off x="4417640" y="2060847"/>
            <a:ext cx="1139223" cy="40011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000" dirty="0"/>
              <a:t>Kawasaki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xmlns="" id="{7DB8BE49-3B42-E94E-86D5-B13FFB5DCB12}"/>
              </a:ext>
            </a:extLst>
          </p:cNvPr>
          <p:cNvCxnSpPr/>
          <p:nvPr/>
        </p:nvCxnSpPr>
        <p:spPr>
          <a:xfrm>
            <a:off x="1177280" y="3846748"/>
            <a:ext cx="7632848" cy="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7D98F486-4569-CD43-B3BB-955E1DB70D71}"/>
              </a:ext>
            </a:extLst>
          </p:cNvPr>
          <p:cNvSpPr txBox="1"/>
          <p:nvPr/>
        </p:nvSpPr>
        <p:spPr>
          <a:xfrm rot="16200000">
            <a:off x="-1279943" y="3677471"/>
            <a:ext cx="36481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Average population salt reduction (g/day)</a:t>
            </a:r>
          </a:p>
        </p:txBody>
      </p:sp>
    </p:spTree>
    <p:extLst>
      <p:ext uri="{BB962C8B-B14F-4D97-AF65-F5344CB8AC3E}">
        <p14:creationId xmlns:p14="http://schemas.microsoft.com/office/powerpoint/2010/main" val="4174712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1975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en-GB" altLang="en-US" sz="3600" b="1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Who owns what in the food industry? </a:t>
            </a:r>
          </a:p>
        </p:txBody>
      </p:sp>
      <p:pic>
        <p:nvPicPr>
          <p:cNvPr id="3789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998233"/>
            <a:ext cx="8229600" cy="4721181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4995" name="TextBox 3"/>
          <p:cNvSpPr txBox="1">
            <a:spLocks noChangeArrowheads="1"/>
          </p:cNvSpPr>
          <p:nvPr/>
        </p:nvSpPr>
        <p:spPr bwMode="auto">
          <a:xfrm>
            <a:off x="458644" y="1066877"/>
            <a:ext cx="2163763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GB" altLang="en-US" sz="1000" dirty="0">
                <a:latin typeface="Calibri" panose="020F0502020204030204" pitchFamily="34" charset="0"/>
              </a:rPr>
              <a:t>Source: Fritz </a:t>
            </a:r>
            <a:r>
              <a:rPr lang="en-GB" altLang="en-US" sz="1000" dirty="0" err="1">
                <a:latin typeface="Calibri" panose="020F0502020204030204" pitchFamily="34" charset="0"/>
              </a:rPr>
              <a:t>Kreiss</a:t>
            </a:r>
            <a:r>
              <a:rPr lang="en-GB" altLang="en-US" sz="1000" dirty="0">
                <a:latin typeface="Calibri" panose="020F0502020204030204" pitchFamily="34" charset="0"/>
              </a:rPr>
              <a:t>/Occupy Monsanto</a:t>
            </a:r>
          </a:p>
        </p:txBody>
      </p:sp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899592" y="6073503"/>
            <a:ext cx="6408712" cy="646331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35000">
                <a:srgbClr val="FFFFFF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F9F9F9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ja-JP" altLang="en-GB" sz="1200" i="1">
                <a:latin typeface="+mj-lt"/>
              </a:rPr>
              <a:t>“</a:t>
            </a:r>
            <a:r>
              <a:rPr lang="en-GB" altLang="ja-JP" sz="1200" i="1" dirty="0">
                <a:latin typeface="+mj-lt"/>
              </a:rPr>
              <a:t>The world</a:t>
            </a:r>
            <a:r>
              <a:rPr lang="ja-JP" altLang="en-GB" sz="1200" i="1">
                <a:latin typeface="+mj-lt"/>
              </a:rPr>
              <a:t>’</a:t>
            </a:r>
            <a:r>
              <a:rPr lang="en-GB" altLang="ja-JP" sz="1200" i="1" dirty="0">
                <a:latin typeface="+mj-lt"/>
              </a:rPr>
              <a:t>s 10 largest food and non-alcoholic beverage companies feed daily  </a:t>
            </a:r>
            <a:r>
              <a:rPr lang="en-GB" altLang="en-US" sz="1200" i="1" dirty="0">
                <a:latin typeface="+mj-lt"/>
              </a:rPr>
              <a:t>an estimated </a:t>
            </a:r>
          </a:p>
          <a:p>
            <a:pPr eaLnBrk="1" hangingPunct="1"/>
            <a:r>
              <a:rPr lang="en-GB" altLang="en-US" sz="1200" i="1" dirty="0">
                <a:latin typeface="+mj-lt"/>
              </a:rPr>
              <a:t>global population of several hundred million in &gt;200 countries, generating a combined annual </a:t>
            </a:r>
          </a:p>
          <a:p>
            <a:pPr eaLnBrk="1" hangingPunct="1"/>
            <a:r>
              <a:rPr lang="en-GB" altLang="en-US" sz="1200" i="1" dirty="0">
                <a:latin typeface="+mj-lt"/>
              </a:rPr>
              <a:t>revenue of &gt;$422b</a:t>
            </a:r>
            <a:r>
              <a:rPr lang="ja-JP" altLang="en-GB" sz="1200" i="1">
                <a:latin typeface="+mj-lt"/>
              </a:rPr>
              <a:t>”</a:t>
            </a:r>
            <a:r>
              <a:rPr lang="en-GB" altLang="ja-JP" sz="1200" i="1" dirty="0">
                <a:latin typeface="+mj-lt"/>
              </a:rPr>
              <a:t> (</a:t>
            </a:r>
            <a:r>
              <a:rPr lang="en-GB" altLang="ja-JP" sz="1200" b="1" i="1" dirty="0">
                <a:latin typeface="Calibri" panose="020F0502020204030204" pitchFamily="34" charset="0"/>
              </a:rPr>
              <a:t>Source: IFBA, 2012)</a:t>
            </a:r>
            <a:endParaRPr lang="en-GB" altLang="en-US" sz="1200" i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111306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7" descr="Cycles of Profi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3048" y="1085029"/>
            <a:ext cx="5197424" cy="4576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467544" y="1189167"/>
            <a:ext cx="3168352" cy="4362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450"/>
              </a:spcBef>
              <a:spcAft>
                <a:spcPts val="900"/>
              </a:spcAft>
            </a:pPr>
            <a:r>
              <a:rPr lang="en-US" sz="2000" dirty="0"/>
              <a:t>High salt in processed and manufactured food leads to profit to industry, not to health benefits! </a:t>
            </a:r>
          </a:p>
          <a:p>
            <a:pPr marL="257175" indent="-257175"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C00000"/>
                </a:solidFill>
              </a:rPr>
              <a:t>Palatability</a:t>
            </a:r>
            <a:r>
              <a:rPr lang="en-US" sz="2000" dirty="0">
                <a:solidFill>
                  <a:srgbClr val="C00000"/>
                </a:solidFill>
              </a:rPr>
              <a:t> – bad food edible </a:t>
            </a:r>
          </a:p>
          <a:p>
            <a:pPr marL="257175" indent="-257175"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C00000"/>
                </a:solidFill>
              </a:rPr>
              <a:t>Taste addiction </a:t>
            </a:r>
            <a:r>
              <a:rPr lang="en-US" sz="2000" dirty="0">
                <a:solidFill>
                  <a:srgbClr val="C00000"/>
                </a:solidFill>
              </a:rPr>
              <a:t>– demand</a:t>
            </a:r>
          </a:p>
          <a:p>
            <a:pPr marL="257175" indent="-257175"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Hygroscopic properties </a:t>
            </a:r>
            <a:r>
              <a:rPr lang="en-US" sz="2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– weight at extra cost</a:t>
            </a:r>
          </a:p>
          <a:p>
            <a:pPr marL="257175" indent="-257175"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accent3">
                    <a:lumMod val="75000"/>
                  </a:schemeClr>
                </a:solidFill>
              </a:rPr>
              <a:t>Thirst</a:t>
            </a:r>
            <a:r>
              <a:rPr lang="en-US" sz="2000" dirty="0">
                <a:solidFill>
                  <a:schemeClr val="accent3">
                    <a:lumMod val="75000"/>
                  </a:schemeClr>
                </a:solidFill>
              </a:rPr>
              <a:t> - drinks (sugary, carbonated, alcoholic)</a:t>
            </a:r>
          </a:p>
          <a:p>
            <a:pPr marL="257175" indent="-257175"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accent3">
                    <a:lumMod val="75000"/>
                  </a:schemeClr>
                </a:solidFill>
              </a:rPr>
              <a:t>Obesity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188640"/>
            <a:ext cx="8154906" cy="709377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en-GB" sz="3600" b="1" dirty="0">
                <a:solidFill>
                  <a:schemeClr val="bg1"/>
                </a:solidFill>
                <a:ea typeface="ＭＳ Ｐゴシック" pitchFamily="34" charset="-128"/>
                <a:cs typeface="Arial" pitchFamily="34" charset="0"/>
              </a:rPr>
              <a:t>Profit vs Public Benefit</a:t>
            </a:r>
          </a:p>
        </p:txBody>
      </p:sp>
      <p:sp>
        <p:nvSpPr>
          <p:cNvPr id="6" name="Rectangle 5"/>
          <p:cNvSpPr/>
          <p:nvPr/>
        </p:nvSpPr>
        <p:spPr>
          <a:xfrm>
            <a:off x="971600" y="6093296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i="1" dirty="0" err="1"/>
              <a:t>Cappuccio</a:t>
            </a:r>
            <a:r>
              <a:rPr lang="en-US" sz="1200" i="1" dirty="0"/>
              <a:t> FP, </a:t>
            </a:r>
            <a:r>
              <a:rPr lang="en-US" sz="1200" i="1" dirty="0" err="1"/>
              <a:t>Capewell</a:t>
            </a:r>
            <a:r>
              <a:rPr lang="en-US" sz="1200" i="1" dirty="0"/>
              <a:t> S. Functional Food Reviews 2015; 7(1): 41-61.</a:t>
            </a:r>
            <a:endParaRPr lang="en-US" sz="1200" i="1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2802360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25234" y="188640"/>
            <a:ext cx="8639253" cy="648072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GB" b="1" dirty="0">
                <a:solidFill>
                  <a:schemeClr val="bg1"/>
                </a:solidFill>
                <a:latin typeface="Calibri" pitchFamily="34" charset="0"/>
              </a:rPr>
              <a:t>Cost-effectiveness</a:t>
            </a:r>
          </a:p>
        </p:txBody>
      </p:sp>
      <p:sp>
        <p:nvSpPr>
          <p:cNvPr id="26627" name="Content Placeholder 11"/>
          <p:cNvSpPr>
            <a:spLocks noGrp="1"/>
          </p:cNvSpPr>
          <p:nvPr>
            <p:ph idx="1"/>
          </p:nvPr>
        </p:nvSpPr>
        <p:spPr>
          <a:xfrm>
            <a:off x="323528" y="1089284"/>
            <a:ext cx="8640959" cy="4643971"/>
          </a:xfrm>
        </p:spPr>
        <p:txBody>
          <a:bodyPr/>
          <a:lstStyle/>
          <a:p>
            <a:pPr>
              <a:buFontTx/>
              <a:buBlip>
                <a:blip r:embed="rId3"/>
              </a:buBlip>
            </a:pPr>
            <a:r>
              <a:rPr lang="en-GB" altLang="en-US" sz="2400" dirty="0">
                <a:latin typeface="Calibri" panose="020F0502020204030204" pitchFamily="34" charset="0"/>
                <a:ea typeface="ＭＳ Ｐゴシック" panose="020B0600070205080204" pitchFamily="34" charset="-128"/>
              </a:rPr>
              <a:t>A reduction in salt intake of 3g per day would save 194,000-392,000 QALYs and $10-24b in health care costs annually in the US, i.e. </a:t>
            </a:r>
            <a:r>
              <a:rPr lang="en-GB" altLang="en-US" sz="2400" b="1" dirty="0">
                <a:latin typeface="Calibri" panose="020F0502020204030204" pitchFamily="34" charset="0"/>
                <a:ea typeface="ＭＳ Ｐゴシック" panose="020B0600070205080204" pitchFamily="34" charset="-128"/>
              </a:rPr>
              <a:t>a return of $6-12 for every $ spent</a:t>
            </a:r>
            <a:r>
              <a:rPr lang="en-GB" altLang="en-US" sz="2400" baseline="30000" dirty="0">
                <a:latin typeface="Calibri" panose="020F0502020204030204" pitchFamily="34" charset="0"/>
                <a:ea typeface="ＭＳ Ｐゴシック" panose="020B0600070205080204" pitchFamily="34" charset="-128"/>
              </a:rPr>
              <a:t>1</a:t>
            </a:r>
            <a:endParaRPr lang="en-GB" altLang="en-US" sz="2400" dirty="0"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>
              <a:buFontTx/>
              <a:buBlip>
                <a:blip r:embed="rId3"/>
              </a:buBlip>
            </a:pPr>
            <a:r>
              <a:rPr lang="en-GB" altLang="en-US" sz="2400" dirty="0">
                <a:latin typeface="Calibri" panose="020F0502020204030204" pitchFamily="34" charset="0"/>
                <a:ea typeface="ＭＳ Ｐゴシック" panose="020B0600070205080204" pitchFamily="34" charset="-128"/>
              </a:rPr>
              <a:t>Even modest reduction of 1g per day would be cost saving and </a:t>
            </a:r>
            <a:r>
              <a:rPr lang="en-GB" altLang="en-US" sz="2400" b="1" dirty="0">
                <a:latin typeface="Calibri" panose="020F0502020204030204" pitchFamily="34" charset="0"/>
                <a:ea typeface="ＭＳ Ｐゴシック" panose="020B0600070205080204" pitchFamily="34" charset="-128"/>
              </a:rPr>
              <a:t>more cost-effective that using medications </a:t>
            </a:r>
            <a:r>
              <a:rPr lang="en-GB" altLang="en-US" sz="2400" dirty="0">
                <a:latin typeface="Calibri" panose="020F0502020204030204" pitchFamily="34" charset="0"/>
                <a:ea typeface="ＭＳ Ｐゴシック" panose="020B0600070205080204" pitchFamily="34" charset="-128"/>
              </a:rPr>
              <a:t>to lower blood pressure</a:t>
            </a:r>
            <a:r>
              <a:rPr lang="en-GB" altLang="en-US" sz="2400" baseline="30000" dirty="0">
                <a:latin typeface="Calibri" panose="020F0502020204030204" pitchFamily="34" charset="0"/>
                <a:ea typeface="ＭＳ Ｐゴシック" panose="020B0600070205080204" pitchFamily="34" charset="-128"/>
              </a:rPr>
              <a:t>1</a:t>
            </a:r>
            <a:endParaRPr lang="en-GB" altLang="en-US" sz="2400" dirty="0"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>
              <a:buFontTx/>
              <a:buBlip>
                <a:blip r:embed="rId3"/>
              </a:buBlip>
            </a:pPr>
            <a:r>
              <a:rPr lang="en-GB" altLang="en-US" sz="2400" dirty="0">
                <a:latin typeface="Calibri" panose="020F0502020204030204" pitchFamily="34" charset="0"/>
                <a:ea typeface="ＭＳ Ｐゴシック" panose="020B0600070205080204" pitchFamily="34" charset="-128"/>
              </a:rPr>
              <a:t>Population reductions in salt intake through </a:t>
            </a:r>
            <a:r>
              <a:rPr lang="en-GB" altLang="en-US" sz="2400" b="1" dirty="0">
                <a:latin typeface="Calibri" panose="020F0502020204030204" pitchFamily="34" charset="0"/>
                <a:ea typeface="ＭＳ Ｐゴシック" panose="020B0600070205080204" pitchFamily="34" charset="-128"/>
              </a:rPr>
              <a:t>food reformulation from industry would be cost-saving</a:t>
            </a:r>
            <a:r>
              <a:rPr lang="en-GB" altLang="en-US" sz="2400" dirty="0">
                <a:latin typeface="Calibri" panose="020F0502020204030204" pitchFamily="34" charset="0"/>
                <a:ea typeface="ＭＳ Ｐゴシック" panose="020B0600070205080204" pitchFamily="34" charset="-128"/>
              </a:rPr>
              <a:t>. </a:t>
            </a:r>
          </a:p>
          <a:p>
            <a:pPr>
              <a:buFontTx/>
              <a:buBlip>
                <a:blip r:embed="rId3"/>
              </a:buBlip>
            </a:pPr>
            <a:r>
              <a:rPr lang="en-GB" altLang="en-US" sz="2400" dirty="0">
                <a:latin typeface="Calibri" panose="020F0502020204030204" pitchFamily="34" charset="0"/>
                <a:ea typeface="ＭＳ Ｐゴシック" panose="020B0600070205080204" pitchFamily="34" charset="-128"/>
              </a:rPr>
              <a:t>However, whilst ‘voluntary ‘ action by the food industry is cost-effective, population </a:t>
            </a:r>
            <a:r>
              <a:rPr lang="en-GB" altLang="en-US" sz="2400" b="1" dirty="0">
                <a:latin typeface="Calibri" panose="020F0502020204030204" pitchFamily="34" charset="0"/>
                <a:ea typeface="ＭＳ Ｐゴシック" panose="020B0600070205080204" pitchFamily="34" charset="-128"/>
              </a:rPr>
              <a:t>health benefits could be 20 times greater with Government legislation </a:t>
            </a:r>
            <a:r>
              <a:rPr lang="en-GB" altLang="en-US" sz="2400" dirty="0">
                <a:latin typeface="Calibri" panose="020F0502020204030204" pitchFamily="34" charset="0"/>
                <a:ea typeface="ＭＳ Ｐゴシック" panose="020B0600070205080204" pitchFamily="34" charset="-128"/>
              </a:rPr>
              <a:t>of moderate salt limits in processed foods</a:t>
            </a:r>
            <a:r>
              <a:rPr lang="en-GB" altLang="en-US" sz="2400" baseline="30000" dirty="0">
                <a:latin typeface="Calibri" panose="020F0502020204030204" pitchFamily="34" charset="0"/>
                <a:ea typeface="ＭＳ Ｐゴシック" panose="020B0600070205080204" pitchFamily="34" charset="-128"/>
              </a:rPr>
              <a:t>2</a:t>
            </a:r>
            <a:endParaRPr lang="en-GB" altLang="en-US" sz="2400" dirty="0">
              <a:latin typeface="Calibri" panose="020F050202020403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21508" name="Slide Number Placeholder 9"/>
          <p:cNvSpPr>
            <a:spLocks noGrp="1"/>
          </p:cNvSpPr>
          <p:nvPr>
            <p:ph type="sldNum" sz="quarter" idx="4294967295"/>
          </p:nvPr>
        </p:nvSpPr>
        <p:spPr>
          <a:xfrm>
            <a:off x="1485900" y="5541169"/>
            <a:ext cx="1600200" cy="357188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l" eaLnBrk="1" hangingPunct="1"/>
            <a:fld id="{F8DE29D6-F008-45D0-8CF2-C2479BDE9861}" type="slidenum">
              <a:rPr lang="en-US" altLang="en-US" sz="750">
                <a:solidFill>
                  <a:schemeClr val="bg1"/>
                </a:solidFill>
                <a:latin typeface="Calibri" panose="020F0502020204030204" pitchFamily="34" charset="0"/>
              </a:rPr>
              <a:pPr algn="l" eaLnBrk="1" hangingPunct="1"/>
              <a:t>8</a:t>
            </a:fld>
            <a:endParaRPr lang="en-US" altLang="en-US" sz="75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26629" name="TextBox 12"/>
          <p:cNvSpPr txBox="1">
            <a:spLocks noChangeArrowheads="1"/>
          </p:cNvSpPr>
          <p:nvPr/>
        </p:nvSpPr>
        <p:spPr bwMode="auto">
          <a:xfrm>
            <a:off x="899592" y="6093296"/>
            <a:ext cx="246894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GB" altLang="en-US" sz="900" i="1" baseline="30000" dirty="0">
                <a:latin typeface="Calibri" panose="020F0502020204030204" pitchFamily="34" charset="0"/>
              </a:rPr>
              <a:t>1</a:t>
            </a:r>
            <a:r>
              <a:rPr lang="en-GB" altLang="en-US" sz="900" i="1" dirty="0">
                <a:latin typeface="Calibri" panose="020F0502020204030204" pitchFamily="34" charset="0"/>
              </a:rPr>
              <a:t>Bibbins-Domingo K et al. NEJM 2010; 362: 590-9</a:t>
            </a:r>
          </a:p>
          <a:p>
            <a:pPr eaLnBrk="1" hangingPunct="1"/>
            <a:r>
              <a:rPr lang="en-GB" altLang="en-US" sz="900" i="1" baseline="30000" dirty="0">
                <a:latin typeface="Calibri" panose="020F0502020204030204" pitchFamily="34" charset="0"/>
              </a:rPr>
              <a:t>2</a:t>
            </a:r>
            <a:r>
              <a:rPr lang="en-GB" altLang="en-US" sz="900" i="1" dirty="0">
                <a:latin typeface="Calibri" panose="020F0502020204030204" pitchFamily="34" charset="0"/>
              </a:rPr>
              <a:t>Cobiac LJ et al. Heart 2010; 96: 1920-5 </a:t>
            </a:r>
          </a:p>
        </p:txBody>
      </p:sp>
    </p:spTree>
    <p:extLst>
      <p:ext uri="{BB962C8B-B14F-4D97-AF65-F5344CB8AC3E}">
        <p14:creationId xmlns:p14="http://schemas.microsoft.com/office/powerpoint/2010/main" val="18488010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409574"/>
            <a:ext cx="8845550" cy="1147217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en-GB" sz="32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+mj-ea"/>
                <a:cs typeface="ＭＳ Ｐゴシック" charset="0"/>
              </a:rPr>
              <a:t>High salt consumption around the world – </a:t>
            </a:r>
            <a:br>
              <a:rPr lang="en-GB" sz="32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+mj-ea"/>
                <a:cs typeface="ＭＳ Ｐゴシック" charset="0"/>
              </a:rPr>
            </a:br>
            <a:r>
              <a:rPr lang="en-GB" sz="3200" b="1" i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+mj-ea"/>
                <a:cs typeface="ＭＳ Ｐゴシック" charset="0"/>
              </a:rPr>
              <a:t>mostly estimated!</a:t>
            </a:r>
            <a:endParaRPr lang="en-US" sz="32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+mj-ea"/>
              <a:cs typeface="ＭＳ Ｐゴシック" charset="0"/>
            </a:endParaRPr>
          </a:p>
        </p:txBody>
      </p:sp>
      <p:sp>
        <p:nvSpPr>
          <p:cNvPr id="23555" name="Line 46"/>
          <p:cNvSpPr>
            <a:spLocks noChangeShapeType="1"/>
          </p:cNvSpPr>
          <p:nvPr/>
        </p:nvSpPr>
        <p:spPr bwMode="auto">
          <a:xfrm>
            <a:off x="1979613" y="4894263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3556" name="Line 47"/>
          <p:cNvSpPr>
            <a:spLocks noChangeShapeType="1"/>
          </p:cNvSpPr>
          <p:nvPr/>
        </p:nvSpPr>
        <p:spPr bwMode="auto">
          <a:xfrm>
            <a:off x="1979613" y="4894263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14342" name="Picture 5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8" t="28812" r="7402" b="8752"/>
          <a:stretch>
            <a:fillRect/>
          </a:stretch>
        </p:blipFill>
        <p:spPr bwMode="auto">
          <a:xfrm>
            <a:off x="107950" y="1628775"/>
            <a:ext cx="8845550" cy="4032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</p:pic>
      <p:sp>
        <p:nvSpPr>
          <p:cNvPr id="23558" name="TextBox 1"/>
          <p:cNvSpPr txBox="1">
            <a:spLocks noChangeArrowheads="1"/>
          </p:cNvSpPr>
          <p:nvPr/>
        </p:nvSpPr>
        <p:spPr bwMode="auto">
          <a:xfrm>
            <a:off x="539750" y="4797425"/>
            <a:ext cx="157003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GB" altLang="en-US" sz="1800" b="1"/>
              <a:t>WHO target</a:t>
            </a:r>
          </a:p>
          <a:p>
            <a:pPr eaLnBrk="1" hangingPunct="1"/>
            <a:r>
              <a:rPr lang="en-GB" altLang="en-US" sz="1800" b="1"/>
              <a:t>5 g/day max.</a:t>
            </a:r>
          </a:p>
        </p:txBody>
      </p:sp>
      <p:sp>
        <p:nvSpPr>
          <p:cNvPr id="23559" name="TextBox 2"/>
          <p:cNvSpPr txBox="1">
            <a:spLocks noChangeArrowheads="1"/>
          </p:cNvSpPr>
          <p:nvPr/>
        </p:nvSpPr>
        <p:spPr bwMode="auto">
          <a:xfrm>
            <a:off x="255588" y="2659063"/>
            <a:ext cx="13001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GB" altLang="en-US" sz="1800" b="1"/>
              <a:t>10.0 g/day</a:t>
            </a:r>
          </a:p>
        </p:txBody>
      </p:sp>
      <p:sp>
        <p:nvSpPr>
          <p:cNvPr id="23560" name="TextBox 52"/>
          <p:cNvSpPr txBox="1">
            <a:spLocks noChangeArrowheads="1"/>
          </p:cNvSpPr>
          <p:nvPr/>
        </p:nvSpPr>
        <p:spPr bwMode="auto">
          <a:xfrm>
            <a:off x="3708400" y="4037013"/>
            <a:ext cx="11715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GB" altLang="en-US" sz="1800" b="1"/>
              <a:t>7.5 g/day</a:t>
            </a:r>
          </a:p>
        </p:txBody>
      </p:sp>
      <p:sp>
        <p:nvSpPr>
          <p:cNvPr id="23561" name="TextBox 53"/>
          <p:cNvSpPr txBox="1">
            <a:spLocks noChangeArrowheads="1"/>
          </p:cNvSpPr>
          <p:nvPr/>
        </p:nvSpPr>
        <p:spPr bwMode="auto">
          <a:xfrm>
            <a:off x="7596188" y="3275013"/>
            <a:ext cx="13001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GB" altLang="en-US" sz="1800" b="1"/>
              <a:t>12.5 g/day</a:t>
            </a:r>
          </a:p>
        </p:txBody>
      </p:sp>
      <p:sp>
        <p:nvSpPr>
          <p:cNvPr id="23562" name="TextBox 54"/>
          <p:cNvSpPr txBox="1">
            <a:spLocks noChangeArrowheads="1"/>
          </p:cNvSpPr>
          <p:nvPr/>
        </p:nvSpPr>
        <p:spPr bwMode="auto">
          <a:xfrm>
            <a:off x="3132138" y="5073650"/>
            <a:ext cx="48244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GB" altLang="en-US" sz="1800" b="1"/>
              <a:t>Average Global Consumption  10.2 g/day</a:t>
            </a:r>
          </a:p>
        </p:txBody>
      </p:sp>
      <p:sp>
        <p:nvSpPr>
          <p:cNvPr id="23563" name="TextBox 5"/>
          <p:cNvSpPr txBox="1">
            <a:spLocks noChangeArrowheads="1"/>
          </p:cNvSpPr>
          <p:nvPr/>
        </p:nvSpPr>
        <p:spPr bwMode="auto">
          <a:xfrm>
            <a:off x="1043608" y="6173788"/>
            <a:ext cx="285273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200" i="1" dirty="0">
                <a:latin typeface="Calibri" panose="020F0502020204030204" pitchFamily="34" charset="0"/>
              </a:rPr>
              <a:t>Powles J et al. BMJ Open 2013;3:e003733</a:t>
            </a:r>
          </a:p>
        </p:txBody>
      </p:sp>
    </p:spTree>
    <p:extLst>
      <p:ext uri="{BB962C8B-B14F-4D97-AF65-F5344CB8AC3E}">
        <p14:creationId xmlns:p14="http://schemas.microsoft.com/office/powerpoint/2010/main" val="147277982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 lin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W lin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W lin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3986</TotalTime>
  <Words>1189</Words>
  <Application>Microsoft Office PowerPoint</Application>
  <PresentationFormat>On-screen Show (4:3)</PresentationFormat>
  <Paragraphs>165</Paragraphs>
  <Slides>17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17</vt:i4>
      </vt:variant>
    </vt:vector>
  </HeadingPairs>
  <TitlesOfParts>
    <vt:vector size="28" baseType="lpstr">
      <vt:lpstr>ＭＳ Ｐゴシック</vt:lpstr>
      <vt:lpstr>ＭＳ Ｐゴシック</vt:lpstr>
      <vt:lpstr>Arial</vt:lpstr>
      <vt:lpstr>Bradley Hand ITC</vt:lpstr>
      <vt:lpstr>Calibri</vt:lpstr>
      <vt:lpstr>StarSymbol</vt:lpstr>
      <vt:lpstr>Times New Roman</vt:lpstr>
      <vt:lpstr>Wingdings</vt:lpstr>
      <vt:lpstr>W line</vt:lpstr>
      <vt:lpstr>1_W line</vt:lpstr>
      <vt:lpstr>2_W line</vt:lpstr>
      <vt:lpstr>Francesco P Cappuccio MBBS, MD MSc DSc DLSHTM FRCP FFPH FBHS FESC FAHA  Professor of Cardiovascular Medicine &amp; Epidemiology &amp; Consultant Physician Director, ESH Centre of Excellence Head, WHO Collaborating Centre President, British and Irish Hypertension Society University of Warwick and UHCW NHS Trust, Coventry, UK</vt:lpstr>
      <vt:lpstr>Plan</vt:lpstr>
      <vt:lpstr>PowerPoint Presentation</vt:lpstr>
      <vt:lpstr>Errors in estimating usual sodium intake by the Kawasaki formula alter its relationship with mortality</vt:lpstr>
      <vt:lpstr>Spot urine collections inadequate to monitor changes in population salt reduction programmes </vt:lpstr>
      <vt:lpstr>Who owns what in the food industry? </vt:lpstr>
      <vt:lpstr>Profit vs Public Benefit</vt:lpstr>
      <vt:lpstr>Cost-effectiveness</vt:lpstr>
      <vt:lpstr>High salt consumption around the world –  mostly estimated!</vt:lpstr>
      <vt:lpstr>Components of a strategy to reduce population salt intake</vt:lpstr>
      <vt:lpstr>PowerPoint Presentation</vt:lpstr>
      <vt:lpstr>Absolute and proportional CV deaths attributable to sodium intake &gt;2g per day (salt &gt;5g per day)</vt:lpstr>
      <vt:lpstr>PowerPoint Presentation</vt:lpstr>
      <vt:lpstr>PowerPoint Presentation</vt:lpstr>
      <vt:lpstr>Population salt intake (g per day)</vt:lpstr>
      <vt:lpstr>PowerPoint Presentation</vt:lpstr>
      <vt:lpstr>PowerPoint Presentation</vt:lpstr>
    </vt:vector>
  </TitlesOfParts>
  <Company>University of Warwick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Patria, Jetinder</dc:creator>
  <cp:lastModifiedBy>Cappuccio, Francesco</cp:lastModifiedBy>
  <cp:revision>892</cp:revision>
  <cp:lastPrinted>2019-04-02T17:12:26Z</cp:lastPrinted>
  <dcterms:created xsi:type="dcterms:W3CDTF">2015-04-29T08:55:57Z</dcterms:created>
  <dcterms:modified xsi:type="dcterms:W3CDTF">2019-04-04T12:52:10Z</dcterms:modified>
</cp:coreProperties>
</file>