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44F77-50BA-4210-9E7B-BB969D5FC06F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2FD61-624A-46AA-88F1-4D9365B8D6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38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42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56CA6-A1FC-7DE5-A3B6-923358024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D7DB49-A41C-C690-780D-E8D7D57F84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71398-B80F-88AA-413A-F87AD202C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20768-B3BC-7C66-387F-D7DA6CF0D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89203-35FA-24E8-DA73-14DC327C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36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16A1A-3DCC-1F05-A969-69D6F3523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B56198-C831-C84A-87A4-B3B71A6E7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16242-C114-FA4A-9673-F81309E59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1DD62-8FB5-7221-FB89-3DD063DB4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856E9-D0C0-A911-8947-5C1F262EE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10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2E18B1-2B27-7E19-8FB9-EEA4F85E14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1E689A-9A7E-0BD2-A9E4-2E5DCB60D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AC7A9-858C-549E-A722-7B3A77747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47C81-6483-E282-9C08-0F1547A7D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81B12-AFDD-8B4E-EE47-CC5CC4C0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73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AD5DB-06A0-37BD-6F2E-3115C1A1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30384-5CF3-CE84-BBE2-DE42E520C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B14BD-4452-5769-9230-DFAD7D44F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44D16-1FB0-070E-29A1-136CA9B43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609E6-7DC2-92BC-4E04-39B62FCD9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474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0BAED-1249-259E-3D63-43C99C3E6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B3112-FFFB-A6FD-A638-B9AB5CE25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0B10D-F4F2-FA9C-661C-88E346A57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D7FCB-78DD-5F8A-5DE9-6DD937A3C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FCEF0-1D59-FD66-F04A-E4E3885FB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08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60DAA-2641-24DE-2BCE-59D299827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4AAAC-1B96-0944-11D0-E2D2C1E13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571E88-D04D-A53D-8754-753E5B300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489E1-B52A-F13B-813B-71CF07F76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B836E4-6889-6F8F-E181-22643235A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D9AFE8-2117-5FCD-AAA3-34529C047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12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26E50-CB37-17C8-7394-B767BD2C0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B13B86-D7EC-8487-2B5C-2D5E0495A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41F5C-E73F-884E-4CA6-5A5E4CE432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7CA3AE-C705-F8CB-6298-611B2966F8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805444-6DDC-C394-316B-EAC5730E2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C7D31C-6FD0-D394-0D48-3EA24FB19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BE42C3-265E-5CF8-720D-437EA25D2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29C2B4-2846-3BF2-9715-3DBFDD82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32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0CFB4-7AFB-B4C1-2718-67AF8AF71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C8A1C-DAAF-283A-F691-6B7E345E4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E00F06-AAAF-65FE-AFDC-DCE668C8C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FDE32-0025-FC39-F5A6-A44D6770E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40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00B23B-D098-19AE-104E-CB1E49EE0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1E659-08E3-05A7-B4F9-BA28517F9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9C60E8-382F-FC72-895F-AF758D46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18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2BB3C-8163-BB59-D3AD-8CD2854EC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7E71E-DF98-7114-95B9-C2715DCA1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43F2D-4873-8CC5-1E07-BB668327D5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2E2ED-C2CF-714E-BB88-B66DAC407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E44EA-EC39-682A-76D0-437B8FA40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20AD12-54E8-4640-C4EE-3C8BE805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41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B8DC6-2500-97BF-1E1E-5994241AC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936122-005D-74AA-5A3F-8891A9CE92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FA438-579A-A2C1-6620-53D57C851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D6E0D-5B68-1ECD-1652-E0F82FA84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66FE4B-4FB0-EFCD-C626-1B62982A3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E11FF9-CC5E-011F-3664-FC9F18A7D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503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FA32EB-4341-D5E9-65F4-5AA210E4E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60F691-0100-F2C5-DE54-3FD271FA3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85073-E93B-A6BC-3967-2D877B08FF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86670-8010-C631-C0B8-77E26172AD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3850A-90E2-37D1-1260-35BAE7FA9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7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arwick.ac.uk/fac/sci/med/study/ugr/applying/entryreqs/workex/" TargetMode="External"/><Relationship Id="rId3" Type="http://schemas.openxmlformats.org/officeDocument/2006/relationships/image" Target="../media/image1.jpg"/><Relationship Id="rId7" Type="http://schemas.openxmlformats.org/officeDocument/2006/relationships/hyperlink" Target="https://warwick.ac.uk/fac/sci/med/study/ugr/applying/entryreqs/academic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arwick.ac.uk/fac/sci/med/study/ugr/applying/entryreqs/ucat/" TargetMode="External"/><Relationship Id="rId11" Type="http://schemas.openxmlformats.org/officeDocument/2006/relationships/hyperlink" Target="https://warwick.ac.uk/fac/sci/med/study/ugr/applying/additional" TargetMode="External"/><Relationship Id="rId5" Type="http://schemas.openxmlformats.org/officeDocument/2006/relationships/hyperlink" Target="https://www.ucas.com/" TargetMode="External"/><Relationship Id="rId10" Type="http://schemas.openxmlformats.org/officeDocument/2006/relationships/hyperlink" Target="https://warwick.ac.uk/fac/sci/med/study/ugr/applying/entryreqs/references/" TargetMode="External"/><Relationship Id="rId4" Type="http://schemas.openxmlformats.org/officeDocument/2006/relationships/image" Target="../media/image2.emf"/><Relationship Id="rId9" Type="http://schemas.openxmlformats.org/officeDocument/2006/relationships/hyperlink" Target="https://warwick.ac.uk/fac/sci/med/study/ugr/applying/applicationproce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EF8DA2E-36CD-344A-A0A9-8B7DACE98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" y="-2452567"/>
            <a:ext cx="12191996" cy="812500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B632B3E-950B-614E-942E-93A5C6454B4A}"/>
              </a:ext>
            </a:extLst>
          </p:cNvPr>
          <p:cNvGrpSpPr/>
          <p:nvPr/>
        </p:nvGrpSpPr>
        <p:grpSpPr>
          <a:xfrm>
            <a:off x="-147485" y="1214668"/>
            <a:ext cx="12488167" cy="5652568"/>
            <a:chOff x="-110614" y="904074"/>
            <a:chExt cx="9366125" cy="42394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A43AD10-829E-0846-BA43-939A804A9FB1}"/>
                </a:ext>
              </a:extLst>
            </p:cNvPr>
            <p:cNvSpPr/>
            <p:nvPr/>
          </p:nvSpPr>
          <p:spPr>
            <a:xfrm>
              <a:off x="0" y="1748118"/>
              <a:ext cx="9144000" cy="3395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0D61588-3CCF-B342-B82E-C1AC6C627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10614" y="904074"/>
              <a:ext cx="9366125" cy="1575847"/>
            </a:xfrm>
            <a:prstGeom prst="rect">
              <a:avLst/>
            </a:prstGeom>
          </p:spPr>
        </p:pic>
      </p:grp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7EE5F96-0929-5448-913E-F8B982B64437}"/>
              </a:ext>
            </a:extLst>
          </p:cNvPr>
          <p:cNvSpPr txBox="1">
            <a:spLocks/>
          </p:cNvSpPr>
          <p:nvPr/>
        </p:nvSpPr>
        <p:spPr>
          <a:xfrm>
            <a:off x="151378" y="1832237"/>
            <a:ext cx="7669447" cy="50782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511C6C"/>
                </a:solidFill>
              </a:rPr>
              <a:t>Summary of MBChB </a:t>
            </a:r>
            <a:r>
              <a:rPr lang="en-US" sz="3200" b="1">
                <a:solidFill>
                  <a:srgbClr val="511C6C"/>
                </a:solidFill>
              </a:rPr>
              <a:t>Admissions process</a:t>
            </a:r>
            <a:endParaRPr lang="en-US" sz="3200" b="1" dirty="0">
              <a:solidFill>
                <a:srgbClr val="511C6C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4EEDBB8-F189-FBBE-FA38-FBA5B0448E92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1773368659"/>
              </p:ext>
            </p:extLst>
          </p:nvPr>
        </p:nvGraphicFramePr>
        <p:xfrm>
          <a:off x="947956" y="3248025"/>
          <a:ext cx="10515600" cy="33895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9875">
                  <a:extLst>
                    <a:ext uri="{9D8B030D-6E8A-4147-A177-3AD203B41FA5}">
                      <a16:colId xmlns:a16="http://schemas.microsoft.com/office/drawing/2014/main" val="1234226741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821420518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130594435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4047957472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2936033978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4279493553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2133083953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4214821546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1934401020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117506406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038043232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023581633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4059978938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565220745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2970488903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3444075093"/>
                    </a:ext>
                  </a:extLst>
                </a:gridCol>
                <a:gridCol w="839261">
                  <a:extLst>
                    <a:ext uri="{9D8B030D-6E8A-4147-A177-3AD203B41FA5}">
                      <a16:colId xmlns:a16="http://schemas.microsoft.com/office/drawing/2014/main" val="3966361869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272048161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801314575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217792574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2185969662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3949318173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4051056089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3967459665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381197420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3384635650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31691379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866810930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1645766153"/>
                    </a:ext>
                  </a:extLst>
                </a:gridCol>
                <a:gridCol w="132515">
                  <a:extLst>
                    <a:ext uri="{9D8B030D-6E8A-4147-A177-3AD203B41FA5}">
                      <a16:colId xmlns:a16="http://schemas.microsoft.com/office/drawing/2014/main" val="2241805970"/>
                    </a:ext>
                  </a:extLst>
                </a:gridCol>
                <a:gridCol w="530059">
                  <a:extLst>
                    <a:ext uri="{9D8B030D-6E8A-4147-A177-3AD203B41FA5}">
                      <a16:colId xmlns:a16="http://schemas.microsoft.com/office/drawing/2014/main" val="2370046254"/>
                    </a:ext>
                  </a:extLst>
                </a:gridCol>
                <a:gridCol w="530059">
                  <a:extLst>
                    <a:ext uri="{9D8B030D-6E8A-4147-A177-3AD203B41FA5}">
                      <a16:colId xmlns:a16="http://schemas.microsoft.com/office/drawing/2014/main" val="751221080"/>
                    </a:ext>
                  </a:extLst>
                </a:gridCol>
              </a:tblGrid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458595"/>
                  </a:ext>
                </a:extLst>
              </a:tr>
              <a:tr h="1332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5"/>
                        </a:rPr>
                        <a:t>Did you apply on time?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6"/>
                        </a:rPr>
                        <a:t>Is your UCAT VR score &gt; test takers' mean?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7"/>
                        </a:rPr>
                        <a:t>Do you have a predicted/ achieved 2:1 or above, or 2:2 with a held Masters/PhD</a:t>
                      </a:r>
                      <a:r>
                        <a:rPr lang="en-GB" sz="1000" u="none" strike="noStrike" dirty="0">
                          <a:effectLst/>
                        </a:rPr>
                        <a:t>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Are you one of the top-ranked candidates based on UCAT total* and degree score?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8"/>
                        </a:rPr>
                        <a:t>Does your work experience meet our requirements</a:t>
                      </a:r>
                      <a:r>
                        <a:rPr lang="en-GB" sz="1000" u="none" strike="noStrike" dirty="0">
                          <a:effectLst/>
                        </a:rPr>
                        <a:t>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9"/>
                        </a:rPr>
                        <a:t>Are you one of the best MMI candidates?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10"/>
                        </a:rPr>
                        <a:t>Is your UCAS reference acceptable?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  <a:hlinkClick r:id="rId11"/>
                        </a:rPr>
                        <a:t>Receive an offer subject to relevant conditions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2061218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125286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195386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805739"/>
                  </a:ext>
                </a:extLst>
              </a:tr>
              <a:tr h="499685">
                <a:tc gridSpan="25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Application will be rejected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833479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8601639"/>
                  </a:ext>
                </a:extLst>
              </a:tr>
              <a:tr h="224858"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* verbal reasoning + quantiative reasoning + abstract reasoning + decision making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1470521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4600348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803177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8904760"/>
                  </a:ext>
                </a:extLst>
              </a:tr>
            </a:tbl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797FBE7D-C3FE-4AF9-A178-83D2EF1583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20326" y="4439441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0CE5DBB-3A04-406D-8BBF-07D5A013BE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093666" y="4403156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DB26645-01F3-4020-8C91-BC0E9F9E8C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86600" y="4439441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2CFB3257-3AAA-4D82-B5F7-96041ABE6B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79534" y="4439441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919FC8C-DE05-47E4-9D77-6CD4E800538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365094" y="4443029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BD3305F-26D2-48D2-8BAC-842366289F8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134458" y="4443029"/>
            <a:ext cx="44352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C997E4B-FF11-48BC-989E-D4371811031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27392" y="4439441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01BEEB9C-A2E9-4C22-84AC-56029D5497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48012" y="4733241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C5EA7E8F-F7B1-4B08-8BD3-D83DF393AD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44794" y="4761842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864F5778-C9FA-4717-9A17-ADEB396E7C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639850" y="4746714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DF9AFC5E-13A8-4530-8BF9-50004795B1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344418" y="4722659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0CCCD3B8-FDA4-4497-8ABE-0687D1B27F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67366" y="4733241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5B470738-0069-49B1-954D-851F1AE2D86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2133" y="4733241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674705DE-AECE-441D-A435-943C8B9C86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22601" y="4722659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1682162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119</Words>
  <Application>Microsoft Office PowerPoint</Application>
  <PresentationFormat>Widescreen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Brown, Celia</dc:creator>
  <cp:lastModifiedBy>Cranshaw, Laura</cp:lastModifiedBy>
  <cp:revision>6</cp:revision>
  <dcterms:created xsi:type="dcterms:W3CDTF">2023-03-20T11:32:48Z</dcterms:created>
  <dcterms:modified xsi:type="dcterms:W3CDTF">2025-09-11T13:30:03Z</dcterms:modified>
</cp:coreProperties>
</file>