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6" r:id="rId5"/>
    <p:sldId id="259" r:id="rId6"/>
    <p:sldId id="266" r:id="rId7"/>
    <p:sldId id="272" r:id="rId8"/>
    <p:sldId id="264" r:id="rId9"/>
    <p:sldId id="261" r:id="rId10"/>
    <p:sldId id="292" r:id="rId11"/>
    <p:sldId id="293" r:id="rId12"/>
    <p:sldId id="290" r:id="rId13"/>
    <p:sldId id="276" r:id="rId14"/>
    <p:sldId id="275" r:id="rId15"/>
    <p:sldId id="285" r:id="rId16"/>
    <p:sldId id="286" r:id="rId17"/>
    <p:sldId id="273" r:id="rId18"/>
    <p:sldId id="260" r:id="rId19"/>
    <p:sldId id="28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jayres@gmail.com" initials="z" lastIdx="1" clrIdx="0">
    <p:extLst>
      <p:ext uri="{19B8F6BF-5375-455C-9EA6-DF929625EA0E}">
        <p15:presenceInfo xmlns:p15="http://schemas.microsoft.com/office/powerpoint/2012/main" userId="fae375819cb66a9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3655"/>
    <a:srgbClr val="D70A27"/>
    <a:srgbClr val="E0D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883" autoAdjust="0"/>
    <p:restoredTop sz="94660"/>
  </p:normalViewPr>
  <p:slideViewPr>
    <p:cSldViewPr snapToGrid="0">
      <p:cViewPr varScale="1">
        <p:scale>
          <a:sx n="71" d="100"/>
          <a:sy n="71" d="100"/>
        </p:scale>
        <p:origin x="68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06180-2C92-47B7-92EA-1668B23839BC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BA420-BD70-4C5C-81C9-6758B3670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538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D0E2F-36A3-434B-A800-B03692552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741A92-2DD9-4902-AEFC-51AC7CC7F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16DD3-AD68-4591-AE5A-1A8C66B70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18C3E-0F6C-492F-B4FF-78FFCFD71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1F541-FD28-4810-A1BD-7A4AA8F54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272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9F382-5F44-4472-8A93-80DFC42DF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3474C-1033-4BC6-8AEA-7FFF3F4178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98653-D345-4FDA-8C9E-3B6BDDD8A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881F7-8D0A-4305-9FD7-CFD501DDD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71D71D-5821-4DE4-8BCF-419EC788F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6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A4B2DB-3948-4B77-8EFD-963B952AC7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4EE940-F655-4402-AD20-5A46C9273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CFAF4-F45A-4CE9-A8B2-7A21EFB01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98DC5-6777-4EFA-9C15-0D21A27FF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75E0C1-63B7-494C-95E3-48C01636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41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518C3-1B80-440A-8ECF-6AAD5DB89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6EA23-5A42-4CED-828D-DF5962A8E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847819-5720-4838-B086-053FBF033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2C6D5-A2BD-4DBD-A786-F76BD2A15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BFB85-D6D5-4953-989D-846BBA9D9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264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8FFC6-4CA8-414B-AB7B-5953757A1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A69AA0-AF3B-4B08-B70A-E8B66289C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3BF8B5-612E-4FA7-BC3F-5F21269E9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E6E05-7E3A-4937-9980-313C4F961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26CCB-5487-4152-BC0C-9A7BDFF7C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05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6356E-A354-4FD6-9540-B7CC67308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C9EDF-5817-4210-B721-DCAECBDA2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8D6F1-D9F7-489C-8CB4-5F6BFEAC1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3B215C-A784-4FF6-B145-8FB45D38E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8CB3B-D142-4484-9002-BAA07543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204C88-72EE-42B1-8CB6-964ABF9B7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748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9344B-F20A-4D64-A73A-0DE0BCF7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71FE5D-D870-41D5-85BA-2EF81E7D1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94BE08-D9DE-4CA1-8E34-5E749F526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74C0DB-D004-4453-A33C-A3C5675C2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266B66-347A-49CD-9CB5-A12374FB17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30A343-1E9E-497C-957F-4772AA514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C03FFB-56B9-408B-92B8-ACFF8E730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AC0BE1-4D6E-43CE-A0D8-BFE94E5ED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56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B46FF-BACC-44D8-AE4D-358760950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B25DD9-5468-4166-BAF4-1B9732B1C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553B7-310C-45E4-B57E-ADEE3E6F1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92119F-6590-487E-B8C2-DBE0A4D2E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993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1994E2-6A56-4096-A8BB-BE99BBF41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0E429F-8A25-4666-98C3-B3E91E651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819005-64B7-4219-A0F4-10EEB112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208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D7E74-E67C-4407-907B-0D761303E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6A87B-1D77-4810-9251-1D4DD5FF6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112005-C380-444A-AAF1-ABA732BEC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10E7F-37CE-4492-BDCC-B9D4E0710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DCD29F-E53D-4CB3-B713-A0BE966EA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17C08-BB9C-44FF-AFD7-7244EF6F4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713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7408F-B886-4E63-882F-FB5774738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0A5283-BB81-4757-A81C-FE17D38854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DFF4B3-E35F-4D58-BA53-DBA1463782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0D8024-F44C-4C80-A126-2A5DFE6B9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4A382-F1A8-42AC-8871-EEA7D8331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5C3002-6C45-4F50-A637-0D748C580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304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547D27-67A7-4D66-8C82-C6BCC2B27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8294B-84BD-45F0-A45E-980C9CE22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E679C5-9880-4BFF-B1B5-8B113B484A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27437-31CC-4C40-8BE9-7F0F16FCA321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5A215-FAA3-4406-ACBF-326CA65A45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84F25-A42C-4B87-B91D-CC9F8D4B19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2DB87-65FD-4F1E-9305-50C406A85F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77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7F7540-77D0-4EF3-B3CD-CE8D6BA6F2E4}"/>
              </a:ext>
            </a:extLst>
          </p:cNvPr>
          <p:cNvSpPr/>
          <p:nvPr/>
        </p:nvSpPr>
        <p:spPr>
          <a:xfrm>
            <a:off x="0" y="5436066"/>
            <a:ext cx="12192000" cy="1421934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384562" y="1030591"/>
            <a:ext cx="109471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>
                <a:latin typeface="Abadi" panose="020B0604020104020204" pitchFamily="34" charset="0"/>
              </a:rPr>
              <a:t>Introduction to the Warwick Chemistry Diversity Book Club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F40E2-D8C8-40D5-BE90-74B5008D2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4360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8D26B5-B82B-49FB-A625-BBE3800AB2D7}"/>
              </a:ext>
            </a:extLst>
          </p:cNvPr>
          <p:cNvSpPr txBox="1"/>
          <p:nvPr/>
        </p:nvSpPr>
        <p:spPr>
          <a:xfrm flipH="1">
            <a:off x="473338" y="5762312"/>
            <a:ext cx="11443914" cy="769441"/>
          </a:xfrm>
          <a:prstGeom prst="rect">
            <a:avLst/>
          </a:prstGeom>
          <a:solidFill>
            <a:srgbClr val="643655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Avenir Next LT Pro"/>
              </a:rPr>
              <a:t>Introduction to Book 4 – Unconscious Bias</a:t>
            </a:r>
          </a:p>
        </p:txBody>
      </p:sp>
    </p:spTree>
    <p:extLst>
      <p:ext uri="{BB962C8B-B14F-4D97-AF65-F5344CB8AC3E}">
        <p14:creationId xmlns:p14="http://schemas.microsoft.com/office/powerpoint/2010/main" val="3603259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Top Corners One Rounded and One Snipped 9">
            <a:extLst>
              <a:ext uri="{FF2B5EF4-FFF2-40B4-BE49-F238E27FC236}">
                <a16:creationId xmlns:a16="http://schemas.microsoft.com/office/drawing/2014/main" id="{A291DC16-53A8-4C5A-97FD-54747E0A835A}"/>
              </a:ext>
            </a:extLst>
          </p:cNvPr>
          <p:cNvSpPr/>
          <p:nvPr/>
        </p:nvSpPr>
        <p:spPr>
          <a:xfrm>
            <a:off x="1038138" y="287614"/>
            <a:ext cx="3089725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3A9D2C-0822-4554-BFEA-51014DEC26EE}"/>
              </a:ext>
            </a:extLst>
          </p:cNvPr>
          <p:cNvSpPr txBox="1"/>
          <p:nvPr/>
        </p:nvSpPr>
        <p:spPr>
          <a:xfrm>
            <a:off x="0" y="287614"/>
            <a:ext cx="4002157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/>
              </a:rPr>
              <a:t>Citation needed</a:t>
            </a:r>
            <a:endParaRPr lang="en-GB" sz="40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941252-90C4-4AE6-9F9C-05C1A8760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958" y="1127171"/>
            <a:ext cx="5973562" cy="548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065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One Rounded and One Snipped 7">
            <a:extLst>
              <a:ext uri="{FF2B5EF4-FFF2-40B4-BE49-F238E27FC236}">
                <a16:creationId xmlns:a16="http://schemas.microsoft.com/office/drawing/2014/main" id="{0A7AD9F9-178F-42CF-A130-55EC8B07174C}"/>
              </a:ext>
            </a:extLst>
          </p:cNvPr>
          <p:cNvSpPr/>
          <p:nvPr/>
        </p:nvSpPr>
        <p:spPr>
          <a:xfrm>
            <a:off x="1038139" y="293964"/>
            <a:ext cx="3173644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AC64F-C7F9-4220-890E-FFA73F65FCED}"/>
              </a:ext>
            </a:extLst>
          </p:cNvPr>
          <p:cNvSpPr txBox="1"/>
          <p:nvPr/>
        </p:nvSpPr>
        <p:spPr>
          <a:xfrm>
            <a:off x="0" y="293964"/>
            <a:ext cx="4031674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/>
              </a:rPr>
              <a:t>Not just the RSC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58BB98-DFD7-446A-80E1-745AFDFA8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54" y="5133759"/>
            <a:ext cx="6360409" cy="1499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D7B512-78AD-43E4-8BE3-3EEAF4D50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8657" y="417340"/>
            <a:ext cx="5510958" cy="21180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D4F36A-237C-49A4-AE27-BEE7DAEA53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64" y="1728355"/>
            <a:ext cx="5915486" cy="24695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0F8F57-B0C1-43CE-9CDA-7619914E3B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8013" y="2686886"/>
            <a:ext cx="5481602" cy="211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299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Top Corners One Rounded and One Snipped 6">
            <a:extLst>
              <a:ext uri="{FF2B5EF4-FFF2-40B4-BE49-F238E27FC236}">
                <a16:creationId xmlns:a16="http://schemas.microsoft.com/office/drawing/2014/main" id="{4F4B9E76-FDD0-4BAF-8CC3-A45B396F3183}"/>
              </a:ext>
            </a:extLst>
          </p:cNvPr>
          <p:cNvSpPr/>
          <p:nvPr/>
        </p:nvSpPr>
        <p:spPr>
          <a:xfrm>
            <a:off x="1152438" y="274914"/>
            <a:ext cx="4742335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2AB8AA-636E-4625-823A-67EBC5D5AD36}"/>
              </a:ext>
            </a:extLst>
          </p:cNvPr>
          <p:cNvSpPr txBox="1"/>
          <p:nvPr/>
        </p:nvSpPr>
        <p:spPr>
          <a:xfrm>
            <a:off x="1" y="274914"/>
            <a:ext cx="5753100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/>
              </a:rPr>
              <a:t>How to improve things?</a:t>
            </a:r>
            <a:endParaRPr lang="en-GB" sz="40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7B2613-FBDE-4C37-A98E-9DF7A9D2F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46" y="1274617"/>
            <a:ext cx="6699867" cy="50006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F6E20A-7AAE-4A9E-8073-CE931AE5E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0378" y="325583"/>
            <a:ext cx="4659936" cy="38485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9195CC6-84E2-4B61-A570-83C09DFF9F5D}"/>
              </a:ext>
            </a:extLst>
          </p:cNvPr>
          <p:cNvSpPr txBox="1"/>
          <p:nvPr/>
        </p:nvSpPr>
        <p:spPr>
          <a:xfrm>
            <a:off x="7210378" y="4555943"/>
            <a:ext cx="4763206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643655"/>
                </a:solidFill>
                <a:latin typeface="Avenir Next LT Pro Light"/>
                <a:ea typeface="+mn-lt"/>
                <a:cs typeface="Aharoni"/>
              </a:rPr>
              <a:t>How do these biases impact the career progression and retention of women in the chemical sciences?</a:t>
            </a:r>
            <a:endParaRPr lang="en-US" sz="2800" dirty="0">
              <a:solidFill>
                <a:srgbClr val="643655"/>
              </a:solidFill>
              <a:latin typeface="Avenir Next LT Pro Light"/>
              <a:cs typeface="Aharoni"/>
            </a:endParaRPr>
          </a:p>
        </p:txBody>
      </p:sp>
    </p:spTree>
    <p:extLst>
      <p:ext uri="{BB962C8B-B14F-4D97-AF65-F5344CB8AC3E}">
        <p14:creationId xmlns:p14="http://schemas.microsoft.com/office/powerpoint/2010/main" val="3002845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Snipped 1">
            <a:extLst>
              <a:ext uri="{FF2B5EF4-FFF2-40B4-BE49-F238E27FC236}">
                <a16:creationId xmlns:a16="http://schemas.microsoft.com/office/drawing/2014/main" id="{7C7331AF-F154-4289-810F-88863311AC48}"/>
              </a:ext>
            </a:extLst>
          </p:cNvPr>
          <p:cNvSpPr/>
          <p:nvPr/>
        </p:nvSpPr>
        <p:spPr>
          <a:xfrm>
            <a:off x="2228850" y="2476500"/>
            <a:ext cx="7391400" cy="1536700"/>
          </a:xfrm>
          <a:prstGeom prst="snip2DiagRect">
            <a:avLst/>
          </a:prstGeom>
          <a:solidFill>
            <a:srgbClr val="6436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A4177B-968E-4FA1-87D3-886F025926E3}"/>
              </a:ext>
            </a:extLst>
          </p:cNvPr>
          <p:cNvSpPr txBox="1"/>
          <p:nvPr/>
        </p:nvSpPr>
        <p:spPr>
          <a:xfrm>
            <a:off x="3387725" y="2891114"/>
            <a:ext cx="5339564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/>
              </a:rPr>
              <a:t>So how can we help?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705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689A3C63-E597-4FE8-9AB8-CAC3988B55A6}"/>
              </a:ext>
            </a:extLst>
          </p:cNvPr>
          <p:cNvSpPr txBox="1"/>
          <p:nvPr/>
        </p:nvSpPr>
        <p:spPr>
          <a:xfrm>
            <a:off x="3628838" y="1487580"/>
            <a:ext cx="4226665" cy="31085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2800" b="1" dirty="0">
                <a:solidFill>
                  <a:srgbClr val="643655"/>
                </a:solidFill>
                <a:latin typeface="Avenir Next LT Pro Light"/>
                <a:ea typeface="+mn-lt"/>
                <a:cs typeface="Aharoni"/>
              </a:rPr>
              <a:t>Uncovers the science behind our "unintentional" biases using real world stories underpinned by scientific theories and research.</a:t>
            </a:r>
            <a:endParaRPr lang="en-US" sz="2800" dirty="0">
              <a:solidFill>
                <a:srgbClr val="643655"/>
              </a:solidFill>
              <a:latin typeface="Avenir Next LT Pro Light"/>
              <a:cs typeface="Aharoni"/>
            </a:endParaRPr>
          </a:p>
        </p:txBody>
      </p:sp>
      <p:sp>
        <p:nvSpPr>
          <p:cNvPr id="8" name="Rectangle: Top Corners One Rounded and One Snipped 7">
            <a:extLst>
              <a:ext uri="{FF2B5EF4-FFF2-40B4-BE49-F238E27FC236}">
                <a16:creationId xmlns:a16="http://schemas.microsoft.com/office/drawing/2014/main" id="{3AC4451A-EE8A-47AB-AD69-B290EC1A079F}"/>
              </a:ext>
            </a:extLst>
          </p:cNvPr>
          <p:cNvSpPr/>
          <p:nvPr/>
        </p:nvSpPr>
        <p:spPr>
          <a:xfrm>
            <a:off x="-175256" y="274914"/>
            <a:ext cx="9174401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2AB8AA-636E-4625-823A-67EBC5D5AD36}"/>
              </a:ext>
            </a:extLst>
          </p:cNvPr>
          <p:cNvSpPr txBox="1"/>
          <p:nvPr/>
        </p:nvSpPr>
        <p:spPr>
          <a:xfrm>
            <a:off x="0" y="274914"/>
            <a:ext cx="8818076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/>
              </a:rPr>
              <a:t>On the Subject of Unconscious Bias</a:t>
            </a:r>
            <a:endParaRPr lang="en-GB" sz="40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C65D50-8BF7-46E0-8434-3D6C42741E50}"/>
              </a:ext>
            </a:extLst>
          </p:cNvPr>
          <p:cNvSpPr txBox="1"/>
          <p:nvPr/>
        </p:nvSpPr>
        <p:spPr>
          <a:xfrm>
            <a:off x="1642366" y="1405714"/>
            <a:ext cx="2231037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800" b="1" dirty="0">
                <a:solidFill>
                  <a:srgbClr val="643655"/>
                </a:solidFill>
                <a:latin typeface="Avenir Next LT Pro Light"/>
                <a:cs typeface="Calibri"/>
              </a:rPr>
              <a:t>Published April 2020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F9390F6-9F17-403B-80C6-6F4BA7F3DD83}"/>
              </a:ext>
            </a:extLst>
          </p:cNvPr>
          <p:cNvSpPr txBox="1"/>
          <p:nvPr/>
        </p:nvSpPr>
        <p:spPr>
          <a:xfrm>
            <a:off x="226496" y="3187329"/>
            <a:ext cx="3924399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643655"/>
                </a:solidFill>
                <a:latin typeface="Avenir Next LT Pro Light"/>
              </a:rPr>
              <a:t>“Sway is a truly comprehensive review of what unconscious bias is, how it works, and how we can try to fight it back.”</a:t>
            </a:r>
            <a:endParaRPr lang="en-US" sz="2400" b="1" dirty="0">
              <a:solidFill>
                <a:srgbClr val="643655"/>
              </a:solidFill>
              <a:latin typeface="Avenir Next LT Pro Light"/>
              <a:cs typeface="Calibri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029970-3AB3-4BCB-8AB7-673C502802B7}"/>
              </a:ext>
            </a:extLst>
          </p:cNvPr>
          <p:cNvSpPr txBox="1"/>
          <p:nvPr/>
        </p:nvSpPr>
        <p:spPr>
          <a:xfrm rot="16200000">
            <a:off x="9209834" y="2627798"/>
            <a:ext cx="494898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643655"/>
                </a:solidFill>
                <a:latin typeface="Amiko"/>
              </a:rPr>
              <a:t>“Passionate and Urgent" - </a:t>
            </a:r>
            <a:r>
              <a:rPr lang="en-US" sz="1600" b="1" i="1" dirty="0">
                <a:solidFill>
                  <a:srgbClr val="643655"/>
                </a:solidFill>
                <a:latin typeface="Amiko"/>
              </a:rPr>
              <a:t>The Guardian</a:t>
            </a:r>
            <a:endParaRPr lang="en-US" sz="1600" dirty="0">
              <a:solidFill>
                <a:srgbClr val="643655"/>
              </a:solidFill>
              <a:cs typeface="Calibri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2CC61D5-0C34-4AA7-BC69-66D6EF680320}"/>
              </a:ext>
            </a:extLst>
          </p:cNvPr>
          <p:cNvSpPr txBox="1"/>
          <p:nvPr/>
        </p:nvSpPr>
        <p:spPr>
          <a:xfrm>
            <a:off x="373923" y="5423631"/>
            <a:ext cx="5045962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0" i="0" dirty="0">
                <a:solidFill>
                  <a:srgbClr val="643655"/>
                </a:solidFill>
                <a:effectLst/>
                <a:latin typeface="Avenir Next LT Pro" panose="020B0504020202020204" pitchFamily="34" charset="0"/>
              </a:rPr>
              <a:t>It covers a huge number of sensitive topics - sexism, racism, ageism, homophobia, colourism - with tact, and combines statistics with stories to paint a fuller picture and enhance understanding.</a:t>
            </a:r>
            <a:endParaRPr lang="en-US" sz="1600" b="1" i="1" dirty="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D72898-2E9A-462E-8B22-47336100F90C}"/>
              </a:ext>
            </a:extLst>
          </p:cNvPr>
          <p:cNvSpPr txBox="1"/>
          <p:nvPr/>
        </p:nvSpPr>
        <p:spPr>
          <a:xfrm>
            <a:off x="4969043" y="4776537"/>
            <a:ext cx="3023888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600" b="1" dirty="0">
                <a:solidFill>
                  <a:srgbClr val="643655"/>
                </a:solidFill>
                <a:latin typeface="Avenir Next LT Pro"/>
              </a:rPr>
              <a:t>An eye-opening book that I hope will be widely read.' Angela Saini</a:t>
            </a:r>
          </a:p>
          <a:p>
            <a:pPr algn="ctr"/>
            <a:endParaRPr lang="en-GB" sz="1600" b="1" dirty="0">
              <a:solidFill>
                <a:srgbClr val="643655"/>
              </a:solidFill>
              <a:latin typeface="Avenir Next LT Pro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17EB5A8-7EB3-4853-8ADF-C9D396267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921" y="1296253"/>
            <a:ext cx="3134138" cy="49489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260E38C9-4354-427C-AD7E-1C43E6828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6" y="1209149"/>
            <a:ext cx="1564426" cy="156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748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One Rounded and One Snipped 7">
            <a:extLst>
              <a:ext uri="{FF2B5EF4-FFF2-40B4-BE49-F238E27FC236}">
                <a16:creationId xmlns:a16="http://schemas.microsoft.com/office/drawing/2014/main" id="{2B946EB1-90F1-4CE1-8E3A-9A7D2437B41B}"/>
              </a:ext>
            </a:extLst>
          </p:cNvPr>
          <p:cNvSpPr/>
          <p:nvPr/>
        </p:nvSpPr>
        <p:spPr>
          <a:xfrm>
            <a:off x="-2472521" y="118502"/>
            <a:ext cx="7056553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2AB8AA-636E-4625-823A-67EBC5D5AD36}"/>
              </a:ext>
            </a:extLst>
          </p:cNvPr>
          <p:cNvSpPr txBox="1"/>
          <p:nvPr/>
        </p:nvSpPr>
        <p:spPr>
          <a:xfrm>
            <a:off x="1" y="118502"/>
            <a:ext cx="4332718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About the author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B562C2-984A-46FD-A0D1-B481E1415006}"/>
              </a:ext>
            </a:extLst>
          </p:cNvPr>
          <p:cNvSpPr txBox="1"/>
          <p:nvPr/>
        </p:nvSpPr>
        <p:spPr>
          <a:xfrm>
            <a:off x="3689604" y="910090"/>
            <a:ext cx="869062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dirty="0">
                <a:solidFill>
                  <a:srgbClr val="643655"/>
                </a:solidFill>
              </a:rPr>
              <a:t>Award winning author| </a:t>
            </a:r>
            <a:r>
              <a:rPr lang="en-GB" sz="2800" dirty="0" err="1">
                <a:solidFill>
                  <a:srgbClr val="643655"/>
                </a:solidFill>
              </a:rPr>
              <a:t>Behavourial</a:t>
            </a:r>
            <a:r>
              <a:rPr lang="en-GB" sz="2800" dirty="0">
                <a:solidFill>
                  <a:srgbClr val="643655"/>
                </a:solidFill>
              </a:rPr>
              <a:t> Scientist | Academic</a:t>
            </a:r>
            <a:endParaRPr lang="en-GB" sz="2800" dirty="0">
              <a:solidFill>
                <a:srgbClr val="643655"/>
              </a:solidFill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957763-0E7E-48E3-B63A-69CD62ED30B4}"/>
              </a:ext>
            </a:extLst>
          </p:cNvPr>
          <p:cNvSpPr txBox="1"/>
          <p:nvPr/>
        </p:nvSpPr>
        <p:spPr>
          <a:xfrm>
            <a:off x="6605338" y="257330"/>
            <a:ext cx="535378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4000" b="1" dirty="0">
                <a:solidFill>
                  <a:srgbClr val="643655"/>
                </a:solidFill>
                <a:latin typeface="Avenir Next LT Pro"/>
              </a:rPr>
              <a:t>Prof. Pragya Agarwal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9DC6E8-7CEC-4C2A-BF74-C5CD0B887C19}"/>
              </a:ext>
            </a:extLst>
          </p:cNvPr>
          <p:cNvSpPr txBox="1"/>
          <p:nvPr/>
        </p:nvSpPr>
        <p:spPr>
          <a:xfrm>
            <a:off x="3542744" y="1473790"/>
            <a:ext cx="2836682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solidFill>
                  <a:srgbClr val="643655"/>
                </a:solidFill>
                <a:latin typeface="Avenir Next LT Pro"/>
                <a:ea typeface="+mn-lt"/>
                <a:cs typeface="+mn-lt"/>
              </a:rPr>
              <a:t>Works as a consultant and speaker with organisations around the world, including universities and schools, delivering talks and workshops on bias, anti-racism, social inclusion, power and privilege.</a:t>
            </a:r>
          </a:p>
          <a:p>
            <a:endParaRPr lang="en-GB" b="1" dirty="0">
              <a:solidFill>
                <a:srgbClr val="643655"/>
              </a:solidFill>
              <a:latin typeface="Avenir Next LT Pro"/>
              <a:ea typeface="+mn-lt"/>
              <a:cs typeface="+mn-lt"/>
            </a:endParaRPr>
          </a:p>
          <a:p>
            <a:pPr algn="ctr"/>
            <a:r>
              <a:rPr lang="en-GB" b="1" dirty="0">
                <a:solidFill>
                  <a:srgbClr val="643655"/>
                </a:solidFill>
                <a:latin typeface="Avenir Next LT Pro"/>
                <a:ea typeface="+mn-lt"/>
                <a:cs typeface="+mn-lt"/>
              </a:rPr>
              <a:t> A Senior Academic in US and UK universities, she has held the prestigious Leverhulme Fellowship, following a PhD from the University of Nottingham.</a:t>
            </a:r>
            <a:endParaRPr lang="en-US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8EC781-13DD-48D6-9FA5-31E224B55AC9}"/>
              </a:ext>
            </a:extLst>
          </p:cNvPr>
          <p:cNvSpPr txBox="1"/>
          <p:nvPr/>
        </p:nvSpPr>
        <p:spPr>
          <a:xfrm>
            <a:off x="512031" y="1444412"/>
            <a:ext cx="246443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solidFill>
                  <a:srgbClr val="643655"/>
                </a:solidFill>
                <a:latin typeface="Avenir Next LT Pro"/>
                <a:cs typeface="Calibri"/>
              </a:rPr>
              <a:t>Freelance journalist for Forbes, The Guardian, Huffington Post etc.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F48E1D-88C4-42C0-AC0C-03422794F198}"/>
              </a:ext>
            </a:extLst>
          </p:cNvPr>
          <p:cNvSpPr txBox="1"/>
          <p:nvPr/>
        </p:nvSpPr>
        <p:spPr>
          <a:xfrm>
            <a:off x="150362" y="2852310"/>
            <a:ext cx="3118136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solidFill>
                  <a:srgbClr val="643655"/>
                </a:solidFill>
                <a:latin typeface="Avenir Next LT Pro"/>
              </a:rPr>
              <a:t> Two-time TEDx speaker herself, Pragya organised the  first ever </a:t>
            </a:r>
            <a:r>
              <a:rPr lang="en-GB" b="1" dirty="0" err="1">
                <a:solidFill>
                  <a:srgbClr val="643655"/>
                </a:solidFill>
                <a:latin typeface="Avenir Next LT Pro"/>
              </a:rPr>
              <a:t>TEDxWoman</a:t>
            </a:r>
            <a:r>
              <a:rPr lang="en-GB" b="1" dirty="0">
                <a:solidFill>
                  <a:srgbClr val="643655"/>
                </a:solidFill>
                <a:latin typeface="Avenir Next LT Pro"/>
              </a:rPr>
              <a:t> event in the north of the UK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1A26DF-1289-4E25-9D6F-34DCCAC6A950}"/>
              </a:ext>
            </a:extLst>
          </p:cNvPr>
          <p:cNvSpPr txBox="1"/>
          <p:nvPr/>
        </p:nvSpPr>
        <p:spPr>
          <a:xfrm>
            <a:off x="111159" y="4537207"/>
            <a:ext cx="3221587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solidFill>
                  <a:srgbClr val="643655"/>
                </a:solidFill>
                <a:latin typeface="Avenir Next LT Pro"/>
                <a:ea typeface="+mn-lt"/>
                <a:cs typeface="+mn-lt"/>
              </a:rPr>
              <a:t>Speaks on racism, sexism, women’s rights, inequities, fairer and happier workplaces, motherhood, reproductive justice, bodies and healthcare bias, and technology and AI.</a:t>
            </a:r>
            <a:endParaRPr lang="en-GB" b="1" dirty="0">
              <a:solidFill>
                <a:srgbClr val="643655"/>
              </a:solidFill>
              <a:latin typeface="Avenir Next LT Pro"/>
              <a:cs typeface="Calibri" panose="020F050202020403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0B34DF-54EB-43D7-AEFB-1EC9570332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8" r="17178"/>
          <a:stretch/>
        </p:blipFill>
        <p:spPr>
          <a:xfrm>
            <a:off x="8659537" y="1936403"/>
            <a:ext cx="2726261" cy="41530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E06FC15C-B8FA-4865-84AD-DA70AA483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954" y="4155315"/>
            <a:ext cx="1572309" cy="255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ee the source image">
            <a:extLst>
              <a:ext uri="{FF2B5EF4-FFF2-40B4-BE49-F238E27FC236}">
                <a16:creationId xmlns:a16="http://schemas.microsoft.com/office/drawing/2014/main" id="{AD4ABBA3-0235-410C-8769-208A12FF8C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886" y="1519353"/>
            <a:ext cx="1592377" cy="255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935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Snipped 1">
            <a:extLst>
              <a:ext uri="{FF2B5EF4-FFF2-40B4-BE49-F238E27FC236}">
                <a16:creationId xmlns:a16="http://schemas.microsoft.com/office/drawing/2014/main" id="{7C7331AF-F154-4289-810F-88863311AC48}"/>
              </a:ext>
            </a:extLst>
          </p:cNvPr>
          <p:cNvSpPr/>
          <p:nvPr/>
        </p:nvSpPr>
        <p:spPr>
          <a:xfrm>
            <a:off x="4305300" y="2476500"/>
            <a:ext cx="3378200" cy="1536700"/>
          </a:xfrm>
          <a:prstGeom prst="snip2DiagRect">
            <a:avLst/>
          </a:prstGeom>
          <a:solidFill>
            <a:srgbClr val="6436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A4177B-968E-4FA1-87D3-886F025926E3}"/>
              </a:ext>
            </a:extLst>
          </p:cNvPr>
          <p:cNvSpPr txBox="1"/>
          <p:nvPr/>
        </p:nvSpPr>
        <p:spPr>
          <a:xfrm>
            <a:off x="4686300" y="2840314"/>
            <a:ext cx="2980539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>
                <a:solidFill>
                  <a:schemeClr val="bg1"/>
                </a:solidFill>
                <a:latin typeface="Avenir Next LT Pro"/>
              </a:rPr>
              <a:t>Thank you!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7BE8E4-026F-4BA4-9FC1-F3D9FB76CEDB}"/>
              </a:ext>
            </a:extLst>
          </p:cNvPr>
          <p:cNvSpPr txBox="1"/>
          <p:nvPr/>
        </p:nvSpPr>
        <p:spPr>
          <a:xfrm>
            <a:off x="3756888" y="4102352"/>
            <a:ext cx="403511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b="1" dirty="0">
                <a:solidFill>
                  <a:srgbClr val="643655"/>
                </a:solidFill>
                <a:latin typeface="Avenir Next LT Pro Light"/>
                <a:ea typeface="+mn-lt"/>
                <a:cs typeface="Aharoni"/>
              </a:rPr>
              <a:t>We</a:t>
            </a:r>
            <a:r>
              <a:rPr lang="en-US" b="1" dirty="0">
                <a:solidFill>
                  <a:srgbClr val="643655"/>
                </a:solidFill>
                <a:latin typeface="Avenir Next LT Pro Light"/>
                <a:cs typeface="Aharoni"/>
              </a:rPr>
              <a:t> really hope you enjoy Book 4!</a:t>
            </a:r>
          </a:p>
        </p:txBody>
      </p:sp>
    </p:spTree>
    <p:extLst>
      <p:ext uri="{BB962C8B-B14F-4D97-AF65-F5344CB8AC3E}">
        <p14:creationId xmlns:p14="http://schemas.microsoft.com/office/powerpoint/2010/main" val="3502920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One Rounded and One Snipped 10">
            <a:extLst>
              <a:ext uri="{FF2B5EF4-FFF2-40B4-BE49-F238E27FC236}">
                <a16:creationId xmlns:a16="http://schemas.microsoft.com/office/drawing/2014/main" id="{5BF7005D-1EC4-460D-9182-6AA8968CA0B0}"/>
              </a:ext>
            </a:extLst>
          </p:cNvPr>
          <p:cNvSpPr/>
          <p:nvPr/>
        </p:nvSpPr>
        <p:spPr>
          <a:xfrm>
            <a:off x="0" y="224579"/>
            <a:ext cx="9487949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0" y="224579"/>
            <a:ext cx="9353725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>
                <a:solidFill>
                  <a:schemeClr val="bg1"/>
                </a:solidFill>
                <a:latin typeface="Avenir Next LT Pro" panose="020B0504020202020204" pitchFamily="34" charset="0"/>
              </a:rPr>
              <a:t>Why we started the Diversity Book Club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8D26B5-B82B-49FB-A625-BBE3800AB2D7}"/>
              </a:ext>
            </a:extLst>
          </p:cNvPr>
          <p:cNvSpPr txBox="1"/>
          <p:nvPr/>
        </p:nvSpPr>
        <p:spPr>
          <a:xfrm flipH="1">
            <a:off x="285957" y="1379101"/>
            <a:ext cx="1131808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rgbClr val="643655"/>
                </a:solidFill>
                <a:latin typeface="Avenir Next LT Pro" panose="020B0504020202020204" pitchFamily="34" charset="0"/>
              </a:rPr>
              <a:t>To improve diversity in the chemical sciences we must first educate ourselves and be aware of the diversity issues that prevail within our community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>
              <a:solidFill>
                <a:srgbClr val="643655"/>
              </a:solidFill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solidFill>
                  <a:srgbClr val="643655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Diversity Book Club provides an opportunity to work together to connect, communicate and reflect on these topics. </a:t>
            </a:r>
            <a:endParaRPr lang="en-GB" sz="2800">
              <a:solidFill>
                <a:srgbClr val="64365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00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5" name="Picture 4" descr="The Royal Society of Chemistry">
            <a:extLst>
              <a:ext uri="{FF2B5EF4-FFF2-40B4-BE49-F238E27FC236}">
                <a16:creationId xmlns:a16="http://schemas.microsoft.com/office/drawing/2014/main" id="{55ED9D80-F87F-45F1-875A-5471EC2169E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44" y="5575478"/>
            <a:ext cx="3079750" cy="857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2A83EDD-A098-4482-8368-85B632B2DB1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524" y="5478899"/>
            <a:ext cx="2628900" cy="955675"/>
          </a:xfrm>
          <a:prstGeom prst="rect">
            <a:avLst/>
          </a:prstGeom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71DE8E8B-4F1D-4F09-B2C3-94CF32FF5FC9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 b="24000"/>
          <a:stretch/>
        </p:blipFill>
        <p:spPr bwMode="auto">
          <a:xfrm>
            <a:off x="6819027" y="5442763"/>
            <a:ext cx="1943100" cy="99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289AF4-B6DA-46B7-A184-95C0D477A00D}"/>
              </a:ext>
            </a:extLst>
          </p:cNvPr>
          <p:cNvSpPr txBox="1"/>
          <p:nvPr/>
        </p:nvSpPr>
        <p:spPr>
          <a:xfrm flipH="1">
            <a:off x="9128125" y="5646940"/>
            <a:ext cx="2247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chemeClr val="tx1">
                    <a:lumMod val="95000"/>
                    <a:lumOff val="5000"/>
                  </a:schemeClr>
                </a:solidFill>
                <a:latin typeface="Avenir Next LT Pro" panose="020B0504020202020204" pitchFamily="34" charset="0"/>
              </a:rPr>
              <a:t>STEM &amp; Diversity Group</a:t>
            </a:r>
          </a:p>
        </p:txBody>
      </p:sp>
    </p:spTree>
    <p:extLst>
      <p:ext uri="{BB962C8B-B14F-4D97-AF65-F5344CB8AC3E}">
        <p14:creationId xmlns:p14="http://schemas.microsoft.com/office/powerpoint/2010/main" val="1028182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Top Corners One Rounded and One Snipped 5">
            <a:extLst>
              <a:ext uri="{FF2B5EF4-FFF2-40B4-BE49-F238E27FC236}">
                <a16:creationId xmlns:a16="http://schemas.microsoft.com/office/drawing/2014/main" id="{2D16A297-AD58-4CC7-9800-40CC511C48AF}"/>
              </a:ext>
            </a:extLst>
          </p:cNvPr>
          <p:cNvSpPr/>
          <p:nvPr/>
        </p:nvSpPr>
        <p:spPr>
          <a:xfrm>
            <a:off x="1" y="224579"/>
            <a:ext cx="5108894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1" y="224579"/>
            <a:ext cx="4974672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>
                <a:solidFill>
                  <a:schemeClr val="bg1"/>
                </a:solidFill>
                <a:latin typeface="Avenir Next LT Pro" panose="020B0504020202020204" pitchFamily="34" charset="0"/>
              </a:rPr>
              <a:t>The diversity themes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74ACD15-A32F-47EB-A61B-B17F7311B8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436722"/>
              </p:ext>
            </p:extLst>
          </p:nvPr>
        </p:nvGraphicFramePr>
        <p:xfrm>
          <a:off x="1937857" y="1430593"/>
          <a:ext cx="8506438" cy="42655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9157">
                  <a:extLst>
                    <a:ext uri="{9D8B030D-6E8A-4147-A177-3AD203B41FA5}">
                      <a16:colId xmlns:a16="http://schemas.microsoft.com/office/drawing/2014/main" val="2936984911"/>
                    </a:ext>
                  </a:extLst>
                </a:gridCol>
                <a:gridCol w="2956571">
                  <a:extLst>
                    <a:ext uri="{9D8B030D-6E8A-4147-A177-3AD203B41FA5}">
                      <a16:colId xmlns:a16="http://schemas.microsoft.com/office/drawing/2014/main" val="1644459980"/>
                    </a:ext>
                  </a:extLst>
                </a:gridCol>
                <a:gridCol w="3850710">
                  <a:extLst>
                    <a:ext uri="{9D8B030D-6E8A-4147-A177-3AD203B41FA5}">
                      <a16:colId xmlns:a16="http://schemas.microsoft.com/office/drawing/2014/main" val="277760347"/>
                    </a:ext>
                  </a:extLst>
                </a:gridCol>
              </a:tblGrid>
              <a:tr h="4990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680"/>
                        </a:spcAft>
                      </a:pPr>
                      <a:r>
                        <a:rPr lang="en-GB" sz="2000" b="0">
                          <a:effectLst/>
                          <a:latin typeface="Avenir Next LT Pro" panose="020B0504020202020204" pitchFamily="34" charset="0"/>
                        </a:rPr>
                        <a:t>Theme </a:t>
                      </a:r>
                      <a:endParaRPr lang="en-GB" sz="2000" b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b">
                    <a:solidFill>
                      <a:srgbClr val="64365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680"/>
                        </a:spcAft>
                      </a:pPr>
                      <a:r>
                        <a:rPr lang="en-GB" sz="2000" b="0">
                          <a:effectLst/>
                          <a:latin typeface="Avenir Next LT Pro" panose="020B0504020202020204" pitchFamily="34" charset="0"/>
                        </a:rPr>
                        <a:t>Corresponding Book </a:t>
                      </a:r>
                      <a:endParaRPr lang="en-GB" sz="2000" b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b">
                    <a:solidFill>
                      <a:srgbClr val="64365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680"/>
                        </a:spcAft>
                      </a:pPr>
                      <a:r>
                        <a:rPr lang="en-GB" sz="2000" b="0">
                          <a:effectLst/>
                          <a:latin typeface="Avenir Next LT Pro" panose="020B0504020202020204" pitchFamily="34" charset="0"/>
                        </a:rPr>
                        <a:t>Corresponding RSC Report </a:t>
                      </a:r>
                      <a:endParaRPr lang="en-GB" sz="2000" b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 anchor="b">
                    <a:solidFill>
                      <a:srgbClr val="6436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777318"/>
                  </a:ext>
                </a:extLst>
              </a:tr>
              <a:tr h="85310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680"/>
                        </a:spcAft>
                      </a:pPr>
                      <a:r>
                        <a:rPr lang="en-GB" sz="2000" b="0">
                          <a:effectLst/>
                          <a:latin typeface="Avenir Next LT Pro" panose="020B0504020202020204" pitchFamily="34" charset="0"/>
                        </a:rPr>
                        <a:t>Race</a:t>
                      </a:r>
                      <a:endParaRPr lang="en-GB" sz="2000" b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>
                    <a:solidFill>
                      <a:srgbClr val="64365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40"/>
                        </a:spcAft>
                      </a:pPr>
                      <a:r>
                        <a:rPr lang="en-GB" sz="2000" b="0">
                          <a:effectLst/>
                          <a:latin typeface="Avenir Next LT Pro" panose="020B0504020202020204" pitchFamily="34" charset="0"/>
                        </a:rPr>
                        <a:t>Superior - Angela Saini</a:t>
                      </a:r>
                      <a:endParaRPr lang="en-GB" sz="2000" b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>
                    <a:solidFill>
                      <a:srgbClr val="E0D3E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0" u="none">
                          <a:effectLst/>
                          <a:latin typeface="Avenir Next LT Pro" panose="020B0504020202020204" pitchFamily="34" charset="0"/>
                        </a:rPr>
                        <a:t>Diversity Landscape of the Chemical Sciences</a:t>
                      </a:r>
                      <a:endParaRPr lang="en-GB" sz="2000" b="0" u="none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>
                    <a:solidFill>
                      <a:srgbClr val="E0D3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03020"/>
                  </a:ext>
                </a:extLst>
              </a:tr>
              <a:tr h="85310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0">
                          <a:effectLst/>
                          <a:latin typeface="Avenir Next LT Pro" panose="020B0504020202020204" pitchFamily="34" charset="0"/>
                        </a:rPr>
                        <a:t>Gender</a:t>
                      </a:r>
                      <a:endParaRPr lang="en-GB" sz="2000" b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>
                    <a:solidFill>
                      <a:srgbClr val="64365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0">
                          <a:effectLst/>
                          <a:latin typeface="Avenir Next LT Pro" panose="020B0504020202020204" pitchFamily="34" charset="0"/>
                        </a:rPr>
                        <a:t>Invisible Women - Caroline </a:t>
                      </a:r>
                      <a:r>
                        <a:rPr lang="en-GB" sz="2000" b="0" err="1">
                          <a:effectLst/>
                          <a:latin typeface="Avenir Next LT Pro" panose="020B0504020202020204" pitchFamily="34" charset="0"/>
                        </a:rPr>
                        <a:t>Criado</a:t>
                      </a:r>
                      <a:r>
                        <a:rPr lang="en-GB" sz="2000" b="0">
                          <a:effectLst/>
                          <a:latin typeface="Avenir Next LT Pro" panose="020B0504020202020204" pitchFamily="34" charset="0"/>
                        </a:rPr>
                        <a:t> Perez</a:t>
                      </a:r>
                      <a:endParaRPr lang="en-GB" sz="2000" b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0" u="none">
                          <a:effectLst/>
                          <a:latin typeface="Avenir Next LT Pro" panose="020B0504020202020204" pitchFamily="34" charset="0"/>
                        </a:rPr>
                        <a:t>Breaking the Barriers</a:t>
                      </a:r>
                      <a:endParaRPr lang="en-GB" sz="2000" b="0" u="none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1848169538"/>
                  </a:ext>
                </a:extLst>
              </a:tr>
              <a:tr h="12071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0">
                          <a:effectLst/>
                          <a:latin typeface="Avenir Next LT Pro" panose="020B0504020202020204" pitchFamily="34" charset="0"/>
                        </a:rPr>
                        <a:t>Sexual Orientation</a:t>
                      </a:r>
                      <a:endParaRPr lang="en-GB" sz="2000" b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>
                    <a:solidFill>
                      <a:srgbClr val="64365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0" dirty="0">
                          <a:effectLst/>
                          <a:latin typeface="Avenir Next LT Pro" panose="020B0504020202020204" pitchFamily="34" charset="0"/>
                        </a:rPr>
                        <a:t>Straight Jacket: How to be gay and happy - Matthew Todd</a:t>
                      </a:r>
                      <a:endParaRPr lang="en-GB" sz="2000" b="0" dirty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>
                    <a:solidFill>
                      <a:srgbClr val="E0D3E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0" u="none">
                          <a:effectLst/>
                          <a:latin typeface="Avenir Next LT Pro" panose="020B0504020202020204" pitchFamily="34" charset="0"/>
                        </a:rPr>
                        <a:t>Exploring the Workplace for LGBT+ Physical Scientists</a:t>
                      </a:r>
                      <a:endParaRPr lang="en-GB" sz="2000" b="0" u="none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>
                    <a:solidFill>
                      <a:srgbClr val="E0D3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836399"/>
                  </a:ext>
                </a:extLst>
              </a:tr>
              <a:tr h="85310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0">
                          <a:effectLst/>
                          <a:latin typeface="Avenir Next LT Pro" panose="020B0504020202020204" pitchFamily="34" charset="0"/>
                        </a:rPr>
                        <a:t>Unconscious Bias</a:t>
                      </a:r>
                      <a:endParaRPr lang="en-GB" sz="2000" b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>
                    <a:solidFill>
                      <a:srgbClr val="64365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0">
                          <a:effectLst/>
                          <a:latin typeface="Avenir Next LT Pro" panose="020B0504020202020204" pitchFamily="34" charset="0"/>
                        </a:rPr>
                        <a:t>Sway - Dr Pragya Agarwal</a:t>
                      </a:r>
                      <a:endParaRPr lang="en-GB" sz="2000" b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0" u="none" dirty="0">
                          <a:effectLst/>
                          <a:latin typeface="Avenir Next LT Pro" panose="020B0504020202020204" pitchFamily="34" charset="0"/>
                        </a:rPr>
                        <a:t>Is publishing in the chemical sciences gender biased?</a:t>
                      </a:r>
                      <a:endParaRPr lang="en-GB" sz="2000" b="0" u="none" dirty="0">
                        <a:effectLst/>
                        <a:latin typeface="Avenir Next LT Pro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2341298077"/>
                  </a:ext>
                </a:extLst>
              </a:tr>
            </a:tbl>
          </a:graphicData>
        </a:graphic>
      </p:graphicFrame>
      <p:pic>
        <p:nvPicPr>
          <p:cNvPr id="3" name="Graphic 4" descr="Checkmark with solid fill">
            <a:extLst>
              <a:ext uri="{FF2B5EF4-FFF2-40B4-BE49-F238E27FC236}">
                <a16:creationId xmlns:a16="http://schemas.microsoft.com/office/drawing/2014/main" id="{6180BAE9-3923-4767-A297-5465E69DD9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3255" y="1811482"/>
            <a:ext cx="914400" cy="914400"/>
          </a:xfrm>
          <a:prstGeom prst="rect">
            <a:avLst/>
          </a:prstGeom>
        </p:spPr>
      </p:pic>
      <p:pic>
        <p:nvPicPr>
          <p:cNvPr id="7" name="Graphic 4" descr="Checkmark with solid fill">
            <a:extLst>
              <a:ext uri="{FF2B5EF4-FFF2-40B4-BE49-F238E27FC236}">
                <a16:creationId xmlns:a16="http://schemas.microsoft.com/office/drawing/2014/main" id="{9023F1B1-1BEA-4A5A-A9CE-EDBE6F2670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44295" y="2725882"/>
            <a:ext cx="914400" cy="914400"/>
          </a:xfrm>
          <a:prstGeom prst="rect">
            <a:avLst/>
          </a:prstGeom>
        </p:spPr>
      </p:pic>
      <p:pic>
        <p:nvPicPr>
          <p:cNvPr id="8" name="Graphic 4" descr="Checkmark with solid fill">
            <a:extLst>
              <a:ext uri="{FF2B5EF4-FFF2-40B4-BE49-F238E27FC236}">
                <a16:creationId xmlns:a16="http://schemas.microsoft.com/office/drawing/2014/main" id="{8B04F8EA-2FC7-497B-A8E3-27AF32E2FA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3255" y="375380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972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One Rounded and One Snipped 4">
            <a:extLst>
              <a:ext uri="{FF2B5EF4-FFF2-40B4-BE49-F238E27FC236}">
                <a16:creationId xmlns:a16="http://schemas.microsoft.com/office/drawing/2014/main" id="{FCD35868-D229-492E-8283-9F834D663289}"/>
              </a:ext>
            </a:extLst>
          </p:cNvPr>
          <p:cNvSpPr/>
          <p:nvPr/>
        </p:nvSpPr>
        <p:spPr>
          <a:xfrm>
            <a:off x="0" y="224579"/>
            <a:ext cx="9028971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157370" y="224579"/>
            <a:ext cx="8716405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>
                <a:solidFill>
                  <a:schemeClr val="bg1"/>
                </a:solidFill>
                <a:latin typeface="Avenir Next LT Pro" panose="020B0504020202020204" pitchFamily="34" charset="0"/>
              </a:rPr>
              <a:t>Expectations for Discussion Sessions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8D26B5-B82B-49FB-A625-BBE3800AB2D7}"/>
              </a:ext>
            </a:extLst>
          </p:cNvPr>
          <p:cNvSpPr txBox="1"/>
          <p:nvPr/>
        </p:nvSpPr>
        <p:spPr>
          <a:xfrm flipH="1">
            <a:off x="515055" y="1234254"/>
            <a:ext cx="11337478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800" b="1">
                <a:solidFill>
                  <a:srgbClr val="643655"/>
                </a:solidFill>
                <a:latin typeface="Avenir Next LT Pro"/>
              </a:rPr>
              <a:t>In order to get as much out of the Book Club as possible, this is what is expected of each participant:</a:t>
            </a:r>
            <a:endParaRPr lang="en-US"/>
          </a:p>
        </p:txBody>
      </p:sp>
      <p:pic>
        <p:nvPicPr>
          <p:cNvPr id="2" name="Graphic 2" descr="Books">
            <a:extLst>
              <a:ext uri="{FF2B5EF4-FFF2-40B4-BE49-F238E27FC236}">
                <a16:creationId xmlns:a16="http://schemas.microsoft.com/office/drawing/2014/main" id="{08811BC0-A535-4267-BC04-CF7AF80CA0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18691" y="2615647"/>
            <a:ext cx="1278835" cy="1278835"/>
          </a:xfrm>
          <a:prstGeom prst="rect">
            <a:avLst/>
          </a:prstGeom>
        </p:spPr>
      </p:pic>
      <p:pic>
        <p:nvPicPr>
          <p:cNvPr id="3" name="Graphic 5" descr="Lightbulb and gear">
            <a:extLst>
              <a:ext uri="{FF2B5EF4-FFF2-40B4-BE49-F238E27FC236}">
                <a16:creationId xmlns:a16="http://schemas.microsoft.com/office/drawing/2014/main" id="{3FD6E185-58B6-46A1-B8D7-0CA5511056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66083" y="2549387"/>
            <a:ext cx="1461052" cy="14610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E5F76A-3DE9-419D-9BA5-5FCF186DEC96}"/>
              </a:ext>
            </a:extLst>
          </p:cNvPr>
          <p:cNvSpPr txBox="1"/>
          <p:nvPr/>
        </p:nvSpPr>
        <p:spPr>
          <a:xfrm flipH="1">
            <a:off x="874235" y="4005008"/>
            <a:ext cx="3342738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800" b="1">
                <a:solidFill>
                  <a:srgbClr val="643655"/>
                </a:solidFill>
                <a:latin typeface="Avenir Next LT Pro"/>
              </a:rPr>
              <a:t>Read </a:t>
            </a:r>
            <a:endParaRPr lang="en-US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pPr algn="ctr"/>
            <a:r>
              <a:rPr lang="en-GB" sz="2000">
                <a:solidFill>
                  <a:srgbClr val="643655"/>
                </a:solidFill>
                <a:latin typeface="Avenir Next LT Pro"/>
              </a:rPr>
              <a:t>Each month you will be given a portion to read</a:t>
            </a:r>
          </a:p>
          <a:p>
            <a:pPr algn="ctr"/>
            <a:endParaRPr lang="en-GB" sz="280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BCF126-B4C1-4F1F-9C4A-7F8AE45DB0BB}"/>
              </a:ext>
            </a:extLst>
          </p:cNvPr>
          <p:cNvSpPr txBox="1"/>
          <p:nvPr/>
        </p:nvSpPr>
        <p:spPr>
          <a:xfrm flipH="1">
            <a:off x="4112735" y="4005007"/>
            <a:ext cx="3765150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800" b="1">
                <a:solidFill>
                  <a:srgbClr val="643655"/>
                </a:solidFill>
                <a:latin typeface="Avenir Next LT Pro"/>
              </a:rPr>
              <a:t>Reflect </a:t>
            </a:r>
            <a:endParaRPr lang="en-US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pPr algn="ctr"/>
            <a:r>
              <a:rPr lang="en-GB" sz="2000">
                <a:solidFill>
                  <a:srgbClr val="643655"/>
                </a:solidFill>
                <a:latin typeface="Avenir Next LT Pro"/>
              </a:rPr>
              <a:t>Answer the questions in the Question Booklet BEFORE the session</a:t>
            </a:r>
            <a:endParaRPr lang="en-GB" sz="2000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FAB82C-EAB7-4929-BCAC-C9C3B1671EE9}"/>
              </a:ext>
            </a:extLst>
          </p:cNvPr>
          <p:cNvSpPr txBox="1"/>
          <p:nvPr/>
        </p:nvSpPr>
        <p:spPr>
          <a:xfrm flipH="1">
            <a:off x="7922734" y="4005007"/>
            <a:ext cx="3342738" cy="187743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800" b="1">
                <a:solidFill>
                  <a:srgbClr val="643655"/>
                </a:solidFill>
                <a:latin typeface="Avenir Next LT Pro"/>
              </a:rPr>
              <a:t>Attend</a:t>
            </a:r>
            <a:endParaRPr lang="en-US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pPr algn="ctr"/>
            <a:r>
              <a:rPr lang="en-GB" sz="2000">
                <a:solidFill>
                  <a:srgbClr val="643655"/>
                </a:solidFill>
                <a:latin typeface="Avenir Next LT Pro"/>
              </a:rPr>
              <a:t>Make sure to come along once a month to your 1-hour Book Club discussion</a:t>
            </a:r>
          </a:p>
          <a:p>
            <a:pPr algn="ctr"/>
            <a:endParaRPr lang="en-GB" sz="2800">
              <a:solidFill>
                <a:srgbClr val="643655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12" name="Graphic 12" descr="Meeting">
            <a:extLst>
              <a:ext uri="{FF2B5EF4-FFF2-40B4-BE49-F238E27FC236}">
                <a16:creationId xmlns:a16="http://schemas.microsoft.com/office/drawing/2014/main" id="{83771633-E3D1-4217-B9FF-9D471B307B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69018" y="2715039"/>
            <a:ext cx="1320247" cy="13450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E15387-4D93-49D7-B9DA-7B51C620E818}"/>
              </a:ext>
            </a:extLst>
          </p:cNvPr>
          <p:cNvSpPr txBox="1"/>
          <p:nvPr/>
        </p:nvSpPr>
        <p:spPr>
          <a:xfrm flipH="1">
            <a:off x="428464" y="5667708"/>
            <a:ext cx="11337478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800" b="1" i="1">
                <a:solidFill>
                  <a:srgbClr val="643655"/>
                </a:solidFill>
                <a:latin typeface="Avenir Next LT Pro"/>
              </a:rPr>
              <a:t>Want to emphasise: just do what you can!!</a:t>
            </a:r>
            <a:endParaRPr lang="en-US" i="1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7470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One Rounded and One Snipped 2">
            <a:extLst>
              <a:ext uri="{FF2B5EF4-FFF2-40B4-BE49-F238E27FC236}">
                <a16:creationId xmlns:a16="http://schemas.microsoft.com/office/drawing/2014/main" id="{C9B7052D-EEBC-4864-A324-649E788189A7}"/>
              </a:ext>
            </a:extLst>
          </p:cNvPr>
          <p:cNvSpPr/>
          <p:nvPr/>
        </p:nvSpPr>
        <p:spPr>
          <a:xfrm>
            <a:off x="-1" y="224579"/>
            <a:ext cx="9571840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79474-83A7-4685-B875-956AD5DE57B0}"/>
              </a:ext>
            </a:extLst>
          </p:cNvPr>
          <p:cNvSpPr txBox="1"/>
          <p:nvPr/>
        </p:nvSpPr>
        <p:spPr>
          <a:xfrm>
            <a:off x="-1" y="224579"/>
            <a:ext cx="9446005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>
                <a:solidFill>
                  <a:schemeClr val="bg1"/>
                </a:solidFill>
                <a:latin typeface="Avenir Next LT Pro" panose="020B0504020202020204" pitchFamily="34" charset="0"/>
              </a:rPr>
              <a:t>Opportunity to contribute EDI initiatives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8C68AE-C60F-452F-903C-D2A556ED228C}"/>
              </a:ext>
            </a:extLst>
          </p:cNvPr>
          <p:cNvSpPr txBox="1"/>
          <p:nvPr/>
        </p:nvSpPr>
        <p:spPr>
          <a:xfrm>
            <a:off x="721453" y="1600486"/>
            <a:ext cx="10922466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800" dirty="0">
                <a:solidFill>
                  <a:srgbClr val="643655"/>
                </a:solidFill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After each book, there will be an optional brainstorming session on ED&amp;I initiatives in the department, evaluating what exists, what works well and if we can apply our learnings from the book to action within the department.</a:t>
            </a: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2800" dirty="0">
              <a:solidFill>
                <a:srgbClr val="643655"/>
              </a:solidFill>
              <a:effectLst/>
              <a:latin typeface="Avenir Next LT Pro" panose="020B05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457200" lvl="0" indent="-457200" fontAlgn="base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800" dirty="0">
                <a:solidFill>
                  <a:srgbClr val="643655"/>
                </a:solidFill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We’d love you to attend this and help drive for change!</a:t>
            </a:r>
            <a:endParaRPr lang="en-GB" sz="2800" dirty="0">
              <a:solidFill>
                <a:srgbClr val="64365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/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 fontAlgn="base"/>
            <a:r>
              <a:rPr lang="en-GB" sz="2400" dirty="0">
                <a:solidFill>
                  <a:schemeClr val="bg1"/>
                </a:solidFill>
                <a:latin typeface="Avenir Next LT Pro" panose="020B05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Details of how to report an issue can be found in the Participant Guide</a:t>
            </a:r>
            <a:endParaRPr lang="en-GB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563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Top Corners One Rounded and One Snipped 6">
            <a:extLst>
              <a:ext uri="{FF2B5EF4-FFF2-40B4-BE49-F238E27FC236}">
                <a16:creationId xmlns:a16="http://schemas.microsoft.com/office/drawing/2014/main" id="{4F4B9E76-FDD0-4BAF-8CC3-A45B396F3183}"/>
              </a:ext>
            </a:extLst>
          </p:cNvPr>
          <p:cNvSpPr/>
          <p:nvPr/>
        </p:nvSpPr>
        <p:spPr>
          <a:xfrm>
            <a:off x="1319" y="306455"/>
            <a:ext cx="10873828" cy="704107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2AB8AA-636E-4625-823A-67EBC5D5AD36}"/>
              </a:ext>
            </a:extLst>
          </p:cNvPr>
          <p:cNvSpPr txBox="1"/>
          <p:nvPr/>
        </p:nvSpPr>
        <p:spPr>
          <a:xfrm>
            <a:off x="1" y="306455"/>
            <a:ext cx="10759736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/>
              </a:rPr>
              <a:t>Fourth diversity theme: UNCONSCIOUS BIAS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D08B43-7689-483F-BF0C-A149D5F985F1}"/>
              </a:ext>
            </a:extLst>
          </p:cNvPr>
          <p:cNvSpPr txBox="1"/>
          <p:nvPr/>
        </p:nvSpPr>
        <p:spPr>
          <a:xfrm>
            <a:off x="406400" y="1181100"/>
            <a:ext cx="82169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i="1" dirty="0">
                <a:solidFill>
                  <a:srgbClr val="643655"/>
                </a:solidFill>
                <a:latin typeface="Avenir Next LT Pro"/>
              </a:rPr>
              <a:t>“We found that there is a complex interaction of subtle biases occurring </a:t>
            </a:r>
          </a:p>
          <a:p>
            <a:r>
              <a:rPr lang="en-GB" b="1" i="1" dirty="0">
                <a:solidFill>
                  <a:srgbClr val="643655"/>
                </a:solidFill>
                <a:latin typeface="Avenir Next LT Pro"/>
              </a:rPr>
              <a:t>throughout the publishing pipeline, which combine to put women at a </a:t>
            </a:r>
          </a:p>
          <a:p>
            <a:r>
              <a:rPr lang="en-GB" b="1" i="1" dirty="0">
                <a:solidFill>
                  <a:srgbClr val="643655"/>
                </a:solidFill>
                <a:latin typeface="Avenir Next LT Pro"/>
              </a:rPr>
              <a:t>disadvantage when disseminating their research. We must recognise where this happens.”</a:t>
            </a:r>
            <a:endParaRPr lang="en-US" b="1" i="1" dirty="0">
              <a:solidFill>
                <a:srgbClr val="643655"/>
              </a:solidFill>
              <a:latin typeface="Avenir Next LT Pro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3C98EE0-2226-4B2B-933A-C60263BC2A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850" y="4686300"/>
            <a:ext cx="7467600" cy="21717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88FA9B1-A22C-4042-B1CF-E87D80745402}"/>
              </a:ext>
            </a:extLst>
          </p:cNvPr>
          <p:cNvSpPr txBox="1"/>
          <p:nvPr/>
        </p:nvSpPr>
        <p:spPr>
          <a:xfrm>
            <a:off x="614910" y="2703081"/>
            <a:ext cx="7633740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643655"/>
                </a:solidFill>
                <a:latin typeface="Avenir Next LT Pro Light"/>
                <a:ea typeface="+mn-lt"/>
                <a:cs typeface="Aharoni"/>
              </a:rPr>
              <a:t>Study conducted as an extension of “</a:t>
            </a:r>
            <a:r>
              <a:rPr lang="en-GB" b="1" dirty="0">
                <a:solidFill>
                  <a:srgbClr val="643655"/>
                </a:solidFill>
                <a:latin typeface="Avenir Next LT Pro Light"/>
                <a:ea typeface="+mn-lt"/>
                <a:cs typeface="Aharoni"/>
              </a:rPr>
              <a:t>Diversity Landscape of the Chemical Sciences” Report (Book 2)</a:t>
            </a:r>
            <a:endParaRPr lang="en-US" b="1" dirty="0">
              <a:solidFill>
                <a:srgbClr val="643655"/>
              </a:solidFill>
              <a:latin typeface="Avenir Next LT Pro Light"/>
              <a:ea typeface="+mn-lt"/>
              <a:cs typeface="Aharon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643655"/>
              </a:solidFill>
              <a:latin typeface="Avenir Next LT Pro Light"/>
              <a:ea typeface="+mn-lt"/>
              <a:cs typeface="Aharon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43655"/>
                </a:solidFill>
                <a:latin typeface="Avenir Next LT Pro Light"/>
                <a:ea typeface="+mn-lt"/>
                <a:cs typeface="Aharoni"/>
              </a:rPr>
              <a:t> Analyses the gender profile of the  publishing pipeline of the Royal Society of Chemistry’s  journals between 2014 and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643655"/>
              </a:solidFill>
              <a:latin typeface="Avenir Next LT Pro Light"/>
              <a:ea typeface="+mn-lt"/>
              <a:cs typeface="Aharon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643655"/>
                </a:solidFill>
                <a:latin typeface="Avenir Next LT Pro Light"/>
                <a:ea typeface="+mn-lt"/>
                <a:cs typeface="Aharoni"/>
              </a:rPr>
              <a:t>Notes not all biases are unconscious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643655"/>
              </a:solidFill>
              <a:latin typeface="Avenir Next LT Pro Light"/>
              <a:ea typeface="+mn-lt"/>
              <a:cs typeface="Aharon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643655"/>
                </a:solidFill>
                <a:latin typeface="Avenir Next LT Pro Light"/>
                <a:ea typeface="+mn-lt"/>
                <a:cs typeface="Aharoni"/>
              </a:rPr>
              <a:t>Call for action in publishing</a:t>
            </a:r>
            <a:endParaRPr lang="en-US" dirty="0">
              <a:solidFill>
                <a:srgbClr val="643655"/>
              </a:solidFill>
              <a:latin typeface="Avenir Next LT Pro Light"/>
              <a:cs typeface="Aharoni"/>
            </a:endParaRPr>
          </a:p>
        </p:txBody>
      </p:sp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D98E28D2-1C27-4700-B821-7F729B85F7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709" y="1181100"/>
            <a:ext cx="2793406" cy="379240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6E2286A-EB2F-40E6-A2F3-54668EAA87CA}"/>
              </a:ext>
            </a:extLst>
          </p:cNvPr>
          <p:cNvSpPr/>
          <p:nvPr/>
        </p:nvSpPr>
        <p:spPr>
          <a:xfrm>
            <a:off x="5278582" y="4946072"/>
            <a:ext cx="6573982" cy="17885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D70A2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Biases exist at each step of the publishing profile. Many of these biases appear minor in isolation, yet their combined effect puts women at a significant disadvantage.</a:t>
            </a:r>
          </a:p>
        </p:txBody>
      </p:sp>
    </p:spTree>
    <p:extLst>
      <p:ext uri="{BB962C8B-B14F-4D97-AF65-F5344CB8AC3E}">
        <p14:creationId xmlns:p14="http://schemas.microsoft.com/office/powerpoint/2010/main" val="810286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BDA5C6-0446-4F69-AA71-F50621CFE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383" y="1119809"/>
            <a:ext cx="6508233" cy="5590309"/>
          </a:xfrm>
          <a:prstGeom prst="rect">
            <a:avLst/>
          </a:prstGeom>
        </p:spPr>
      </p:pic>
      <p:sp>
        <p:nvSpPr>
          <p:cNvPr id="4" name="Rectangle: Top Corners One Rounded and One Snipped 3">
            <a:extLst>
              <a:ext uri="{FF2B5EF4-FFF2-40B4-BE49-F238E27FC236}">
                <a16:creationId xmlns:a16="http://schemas.microsoft.com/office/drawing/2014/main" id="{24C74240-7C28-4C4B-A7DA-AEBA774E081D}"/>
              </a:ext>
            </a:extLst>
          </p:cNvPr>
          <p:cNvSpPr/>
          <p:nvPr/>
        </p:nvSpPr>
        <p:spPr>
          <a:xfrm>
            <a:off x="1320" y="306455"/>
            <a:ext cx="9615291" cy="704107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A80720-3CA4-4DBF-99BF-5B19DF4BE9AD}"/>
              </a:ext>
            </a:extLst>
          </p:cNvPr>
          <p:cNvSpPr txBox="1"/>
          <p:nvPr/>
        </p:nvSpPr>
        <p:spPr>
          <a:xfrm>
            <a:off x="1" y="306455"/>
            <a:ext cx="9427463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/>
              </a:rPr>
              <a:t>The bias in chemical science publishing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718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Top Corners One Rounded and One Snipped 9">
            <a:extLst>
              <a:ext uri="{FF2B5EF4-FFF2-40B4-BE49-F238E27FC236}">
                <a16:creationId xmlns:a16="http://schemas.microsoft.com/office/drawing/2014/main" id="{A291DC16-53A8-4C5A-97FD-54747E0A835A}"/>
              </a:ext>
            </a:extLst>
          </p:cNvPr>
          <p:cNvSpPr/>
          <p:nvPr/>
        </p:nvSpPr>
        <p:spPr>
          <a:xfrm>
            <a:off x="1038139" y="274914"/>
            <a:ext cx="3520610" cy="707886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3A9D2C-0822-4554-BFEA-51014DEC26EE}"/>
              </a:ext>
            </a:extLst>
          </p:cNvPr>
          <p:cNvSpPr txBox="1"/>
          <p:nvPr/>
        </p:nvSpPr>
        <p:spPr>
          <a:xfrm>
            <a:off x="1" y="274914"/>
            <a:ext cx="4421080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/>
              </a:rPr>
              <a:t>On Impact Factor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Graphic 18" descr="Female Profile outline">
            <a:extLst>
              <a:ext uri="{FF2B5EF4-FFF2-40B4-BE49-F238E27FC236}">
                <a16:creationId xmlns:a16="http://schemas.microsoft.com/office/drawing/2014/main" id="{70F3B978-38EA-4BCA-BF94-25ACE6107A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7428" y="1047125"/>
            <a:ext cx="914400" cy="914400"/>
          </a:xfrm>
          <a:prstGeom prst="rect">
            <a:avLst/>
          </a:prstGeom>
        </p:spPr>
      </p:pic>
      <p:pic>
        <p:nvPicPr>
          <p:cNvPr id="21" name="Graphic 20" descr="Office worker male outline">
            <a:extLst>
              <a:ext uri="{FF2B5EF4-FFF2-40B4-BE49-F238E27FC236}">
                <a16:creationId xmlns:a16="http://schemas.microsoft.com/office/drawing/2014/main" id="{D7A09C86-A906-426C-B41A-2E1075D36F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2369" y="982800"/>
            <a:ext cx="914400" cy="914400"/>
          </a:xfrm>
          <a:prstGeom prst="rect">
            <a:avLst/>
          </a:prstGeom>
        </p:spPr>
      </p:pic>
      <p:pic>
        <p:nvPicPr>
          <p:cNvPr id="23" name="Graphic 22" descr="School boy outline">
            <a:extLst>
              <a:ext uri="{FF2B5EF4-FFF2-40B4-BE49-F238E27FC236}">
                <a16:creationId xmlns:a16="http://schemas.microsoft.com/office/drawing/2014/main" id="{ED2E607C-55DD-4548-8419-993945FE6C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01861" y="906321"/>
            <a:ext cx="1039889" cy="10398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A47ACA-DF85-4C28-8C42-F6857FAC861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49117"/>
          <a:stretch/>
        </p:blipFill>
        <p:spPr>
          <a:xfrm>
            <a:off x="-127159" y="1869730"/>
            <a:ext cx="6635054" cy="30267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887A4F-1788-4DCC-87DE-58DBA12439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52661" y="4723861"/>
            <a:ext cx="6386719" cy="20087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049A3A-3CDD-4052-BAFD-EAA55CBEB69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518" t="51741"/>
          <a:stretch/>
        </p:blipFill>
        <p:spPr>
          <a:xfrm>
            <a:off x="6309114" y="1804008"/>
            <a:ext cx="5903502" cy="267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641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Top Corners One Rounded and One Snipped 6">
            <a:extLst>
              <a:ext uri="{FF2B5EF4-FFF2-40B4-BE49-F238E27FC236}">
                <a16:creationId xmlns:a16="http://schemas.microsoft.com/office/drawing/2014/main" id="{4F4B9E76-FDD0-4BAF-8CC3-A45B396F3183}"/>
              </a:ext>
            </a:extLst>
          </p:cNvPr>
          <p:cNvSpPr/>
          <p:nvPr/>
        </p:nvSpPr>
        <p:spPr>
          <a:xfrm>
            <a:off x="1320" y="306455"/>
            <a:ext cx="10517668" cy="704107"/>
          </a:xfrm>
          <a:prstGeom prst="snipRoundRect">
            <a:avLst/>
          </a:prstGeom>
          <a:solidFill>
            <a:srgbClr val="643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2AB8AA-636E-4625-823A-67EBC5D5AD36}"/>
              </a:ext>
            </a:extLst>
          </p:cNvPr>
          <p:cNvSpPr txBox="1"/>
          <p:nvPr/>
        </p:nvSpPr>
        <p:spPr>
          <a:xfrm>
            <a:off x="1" y="306455"/>
            <a:ext cx="10302239" cy="707886"/>
          </a:xfrm>
          <a:prstGeom prst="rect">
            <a:avLst/>
          </a:prstGeom>
          <a:solidFill>
            <a:srgbClr val="643655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venir Next LT Pro"/>
              </a:rPr>
              <a:t>Gender patterns of manuscript submissions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873AEB-C85A-42EF-95C8-FF4A6DC33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179" y="1201396"/>
            <a:ext cx="5875282" cy="54534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2E3BF7-F781-4EF4-9E31-2232C40907A3}"/>
              </a:ext>
            </a:extLst>
          </p:cNvPr>
          <p:cNvSpPr txBox="1"/>
          <p:nvPr/>
        </p:nvSpPr>
        <p:spPr>
          <a:xfrm>
            <a:off x="6786350" y="1481562"/>
            <a:ext cx="454174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643655"/>
                </a:solidFill>
                <a:latin typeface="Avenir Next LT Pro" panose="020B0504020202020204" pitchFamily="34" charset="0"/>
                <a:cs typeface="Segoe UI"/>
              </a:rPr>
              <a:t>Corresponding authors more likely to be senior academics.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6D1FA4-90D6-428E-9C39-17ECAC5395CF}"/>
              </a:ext>
            </a:extLst>
          </p:cNvPr>
          <p:cNvSpPr txBox="1"/>
          <p:nvPr/>
        </p:nvSpPr>
        <p:spPr>
          <a:xfrm>
            <a:off x="8659091" y="3075057"/>
            <a:ext cx="3302308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643655"/>
                </a:solidFill>
                <a:latin typeface="Avenir Next LT Pro" panose="020B0504020202020204" pitchFamily="34" charset="0"/>
                <a:cs typeface="Segoe UI"/>
              </a:rPr>
              <a:t>Are women more collaborative? Is this by choice or necessity?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A926CB-640B-4FCA-B9A1-4C8E25B78ADB}"/>
              </a:ext>
            </a:extLst>
          </p:cNvPr>
          <p:cNvSpPr txBox="1"/>
          <p:nvPr/>
        </p:nvSpPr>
        <p:spPr>
          <a:xfrm>
            <a:off x="7940005" y="5387985"/>
            <a:ext cx="432554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643655"/>
                </a:solidFill>
                <a:latin typeface="Avenir Next LT Pro" panose="020B0504020202020204" pitchFamily="34" charset="0"/>
                <a:cs typeface="Segoe UI"/>
              </a:rPr>
              <a:t>Do women inspire women to work with them? Do they get more support from female colleagues?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2048EE-65D5-4215-B599-C3E12FB85A32}"/>
              </a:ext>
            </a:extLst>
          </p:cNvPr>
          <p:cNvSpPr txBox="1"/>
          <p:nvPr/>
        </p:nvSpPr>
        <p:spPr>
          <a:xfrm>
            <a:off x="0" y="5350530"/>
            <a:ext cx="432554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643655"/>
                </a:solidFill>
                <a:latin typeface="Avenir Next LT Pro" panose="020B0504020202020204" pitchFamily="34" charset="0"/>
                <a:cs typeface="Segoe UI"/>
              </a:rPr>
              <a:t>Tight-knit groups of men are less likely to have female colleagues?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E60079-7E10-4679-BDE7-CE4AB970B187}"/>
              </a:ext>
            </a:extLst>
          </p:cNvPr>
          <p:cNvSpPr txBox="1"/>
          <p:nvPr/>
        </p:nvSpPr>
        <p:spPr>
          <a:xfrm>
            <a:off x="443655" y="1835505"/>
            <a:ext cx="3006128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643655"/>
                </a:solidFill>
                <a:latin typeface="Avenir Next LT Pro" panose="020B0504020202020204" pitchFamily="34" charset="0"/>
                <a:cs typeface="Segoe UI"/>
              </a:rPr>
              <a:t>Women lack confidence to submit to higher impact factor journals? Women have less funding to do the “big impact” projects?</a:t>
            </a:r>
          </a:p>
        </p:txBody>
      </p:sp>
    </p:spTree>
    <p:extLst>
      <p:ext uri="{BB962C8B-B14F-4D97-AF65-F5344CB8AC3E}">
        <p14:creationId xmlns:p14="http://schemas.microsoft.com/office/powerpoint/2010/main" val="302866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5F386AFDEE2841A2DC4EB686DBE375" ma:contentTypeVersion="8" ma:contentTypeDescription="Create a new document." ma:contentTypeScope="" ma:versionID="4c63a03bcfed2368ca4751cf295a7a5a">
  <xsd:schema xmlns:xsd="http://www.w3.org/2001/XMLSchema" xmlns:xs="http://www.w3.org/2001/XMLSchema" xmlns:p="http://schemas.microsoft.com/office/2006/metadata/properties" xmlns:ns2="f617a0c9-1bf0-4480-b436-a94c9b9ef0a6" targetNamespace="http://schemas.microsoft.com/office/2006/metadata/properties" ma:root="true" ma:fieldsID="ae4bde97fea7b6537fbd8a4a260a2b39" ns2:_="">
    <xsd:import namespace="f617a0c9-1bf0-4480-b436-a94c9b9ef0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17a0c9-1bf0-4480-b436-a94c9b9ef0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B08468B-4846-4EB4-AF2A-A316D300BC5E}">
  <ds:schemaRefs>
    <ds:schemaRef ds:uri="f617a0c9-1bf0-4480-b436-a94c9b9ef0a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ECD9AE4-DE4E-41A6-8B10-C98A57645F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7DA2F4-C602-4966-ACBF-8867CF5C543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794</Words>
  <Application>Microsoft Office PowerPoint</Application>
  <PresentationFormat>Widescreen</PresentationFormat>
  <Paragraphs>81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Abadi</vt:lpstr>
      <vt:lpstr>Aharoni</vt:lpstr>
      <vt:lpstr>Amiko</vt:lpstr>
      <vt:lpstr>Arial</vt:lpstr>
      <vt:lpstr>Avenir Next LT Pro</vt:lpstr>
      <vt:lpstr>Avenir Next LT Pro Light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Ayres, Zoë</dc:creator>
  <cp:lastModifiedBy>zjayres@gmail.com</cp:lastModifiedBy>
  <cp:revision>25</cp:revision>
  <dcterms:created xsi:type="dcterms:W3CDTF">2020-11-26T17:50:51Z</dcterms:created>
  <dcterms:modified xsi:type="dcterms:W3CDTF">2021-10-14T15:15:00Z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0x0101009A5F386AFDEE2841A2DC4EB686DBE375</vt:lpwstr>
  </property>
</Properties>
</file>