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9" r:id="rId4"/>
    <p:sldId id="267" r:id="rId5"/>
    <p:sldId id="272" r:id="rId6"/>
    <p:sldId id="258" r:id="rId7"/>
    <p:sldId id="262" r:id="rId8"/>
    <p:sldId id="273" r:id="rId9"/>
    <p:sldId id="261" r:id="rId10"/>
    <p:sldId id="264" r:id="rId11"/>
    <p:sldId id="276" r:id="rId12"/>
    <p:sldId id="277" r:id="rId13"/>
    <p:sldId id="274" r:id="rId14"/>
    <p:sldId id="266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3655"/>
    <a:srgbClr val="E3D7E9"/>
    <a:srgbClr val="E0D3E7"/>
    <a:srgbClr val="9700FE"/>
    <a:srgbClr val="E7A4F4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6" d="100"/>
          <a:sy n="46" d="100"/>
        </p:scale>
        <p:origin x="88" y="1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D0E2F-36A3-434B-A800-B03692552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741A92-2DD9-4902-AEFC-51AC7CC7F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16DD3-AD68-4591-AE5A-1A8C66B70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18C3E-0F6C-492F-B4FF-78FFCFD71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1F541-FD28-4810-A1BD-7A4AA8F54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272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9F382-5F44-4472-8A93-80DFC42DF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3474C-1033-4BC6-8AEA-7FFF3F4178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98653-D345-4FDA-8C9E-3B6BDDD8A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881F7-8D0A-4305-9FD7-CFD501DD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1D71D-5821-4DE4-8BCF-419EC788F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6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A4B2DB-3948-4B77-8EFD-963B952AC7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4EE940-F655-4402-AD20-5A46C9273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CFAF4-F45A-4CE9-A8B2-7A21EFB01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98DC5-6777-4EFA-9C15-0D21A27FF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5E0C1-63B7-494C-95E3-48C01636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41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518C3-1B80-440A-8ECF-6AAD5DB89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6EA23-5A42-4CED-828D-DF5962A8E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47819-5720-4838-B086-053FBF033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2C6D5-A2BD-4DBD-A786-F76BD2A15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BFB85-D6D5-4953-989D-846BBA9D9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264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8FFC6-4CA8-414B-AB7B-5953757A1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A69AA0-AF3B-4B08-B70A-E8B66289C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3BF8B5-612E-4FA7-BC3F-5F21269E9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E6E05-7E3A-4937-9980-313C4F961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26CCB-5487-4152-BC0C-9A7BDFF7C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05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6356E-A354-4FD6-9540-B7CC67308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C9EDF-5817-4210-B721-DCAECBDA2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8D6F1-D9F7-489C-8CB4-5F6BFEAC1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3B215C-A784-4FF6-B145-8FB45D38E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8CB3B-D142-4484-9002-BAA07543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204C88-72EE-42B1-8CB6-964ABF9B7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748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9344B-F20A-4D64-A73A-0DE0BCF7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71FE5D-D870-41D5-85BA-2EF81E7D1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94BE08-D9DE-4CA1-8E34-5E749F526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74C0DB-D004-4453-A33C-A3C5675C2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266B66-347A-49CD-9CB5-A12374FB17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30A343-1E9E-497C-957F-4772AA514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C03FFB-56B9-408B-92B8-ACFF8E730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AC0BE1-4D6E-43CE-A0D8-BFE94E5ED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56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B46FF-BACC-44D8-AE4D-358760950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B25DD9-5468-4166-BAF4-1B9732B1C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553B7-310C-45E4-B57E-ADEE3E6F1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92119F-6590-487E-B8C2-DBE0A4D2E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993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1994E2-6A56-4096-A8BB-BE99BBF41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0E429F-8A25-4666-98C3-B3E91E651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819005-64B7-4219-A0F4-10EEB112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0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D7E74-E67C-4407-907B-0D761303E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6A87B-1D77-4810-9251-1D4DD5FF6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112005-C380-444A-AAF1-ABA732BEC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10E7F-37CE-4492-BDCC-B9D4E0710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DCD29F-E53D-4CB3-B713-A0BE966EA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17C08-BB9C-44FF-AFD7-7244EF6F4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713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7408F-B886-4E63-882F-FB5774738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0A5283-BB81-4757-A81C-FE17D38854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DFF4B3-E35F-4D58-BA53-DBA1463782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0D8024-F44C-4C80-A126-2A5DFE6B9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4A382-F1A8-42AC-8871-EEA7D8331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5C3002-6C45-4F50-A637-0D748C58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304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547D27-67A7-4D66-8C82-C6BCC2B27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8294B-84BD-45F0-A45E-980C9CE22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E679C5-9880-4BFF-B1B5-8B113B484A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27437-31CC-4C40-8BE9-7F0F16FCA321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5A215-FAA3-4406-ACBF-326CA65A45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84F25-A42C-4B87-B91D-CC9F8D4B19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77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2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Bo.Kelestyn@warwick.ac.uk?subject=Diversity%20Book%20Club%20Query" TargetMode="External"/><Relationship Id="rId2" Type="http://schemas.openxmlformats.org/officeDocument/2006/relationships/hyperlink" Target="mailto:z.ayres.1@warwick.ac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eportandsupport.warwick.ac.uk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17" Type="http://schemas.openxmlformats.org/officeDocument/2006/relationships/image" Target="../media/image26.sv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5" Type="http://schemas.openxmlformats.org/officeDocument/2006/relationships/image" Target="../media/image2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7F7540-77D0-4EF3-B3CD-CE8D6BA6F2E4}"/>
              </a:ext>
            </a:extLst>
          </p:cNvPr>
          <p:cNvSpPr/>
          <p:nvPr/>
        </p:nvSpPr>
        <p:spPr>
          <a:xfrm>
            <a:off x="0" y="5436066"/>
            <a:ext cx="12192000" cy="1421934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384562" y="1030591"/>
            <a:ext cx="109471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atin typeface="Abadi" panose="020B0604020104020204" pitchFamily="34" charset="0"/>
              </a:rPr>
              <a:t>Introduction to the Warwick Chemistry Diversity Book Club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F40E2-D8C8-40D5-BE90-74B5008D2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4360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8D26B5-B82B-49FB-A625-BBE3800AB2D7}"/>
              </a:ext>
            </a:extLst>
          </p:cNvPr>
          <p:cNvSpPr txBox="1"/>
          <p:nvPr/>
        </p:nvSpPr>
        <p:spPr>
          <a:xfrm flipH="1">
            <a:off x="3204593" y="5675573"/>
            <a:ext cx="8623882" cy="923330"/>
          </a:xfrm>
          <a:prstGeom prst="rect">
            <a:avLst/>
          </a:prstGeom>
          <a:solidFill>
            <a:srgbClr val="643655"/>
          </a:solidFill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  <a:latin typeface="Avenir Next LT Pro" panose="020B0504020202020204" pitchFamily="34" charset="0"/>
              </a:rPr>
              <a:t>Facilitator Training</a:t>
            </a:r>
          </a:p>
        </p:txBody>
      </p:sp>
    </p:spTree>
    <p:extLst>
      <p:ext uri="{BB962C8B-B14F-4D97-AF65-F5344CB8AC3E}">
        <p14:creationId xmlns:p14="http://schemas.microsoft.com/office/powerpoint/2010/main" val="3603259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One Rounded and One Snipped 2">
            <a:extLst>
              <a:ext uri="{FF2B5EF4-FFF2-40B4-BE49-F238E27FC236}">
                <a16:creationId xmlns:a16="http://schemas.microsoft.com/office/drawing/2014/main" id="{C9B7052D-EEBC-4864-A324-649E788189A7}"/>
              </a:ext>
            </a:extLst>
          </p:cNvPr>
          <p:cNvSpPr/>
          <p:nvPr/>
        </p:nvSpPr>
        <p:spPr>
          <a:xfrm>
            <a:off x="-1" y="224579"/>
            <a:ext cx="5234731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-1" y="224579"/>
            <a:ext cx="5083729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Dealing with conflict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8C68AE-C60F-452F-903C-D2A556ED228C}"/>
              </a:ext>
            </a:extLst>
          </p:cNvPr>
          <p:cNvSpPr txBox="1"/>
          <p:nvPr/>
        </p:nvSpPr>
        <p:spPr>
          <a:xfrm>
            <a:off x="418419" y="1085250"/>
            <a:ext cx="11355161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lvl="0"/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are seven key steps to meeting anger and emotion:</a:t>
            </a:r>
          </a:p>
          <a:p>
            <a:pPr lvl="0"/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Don't meet anger with anger.</a:t>
            </a:r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Remember you are not under threat (but an angry person might feel like they are).</a:t>
            </a:r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Distance yourself emotionally.</a:t>
            </a:r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Speak slowly and calmly.</a:t>
            </a:r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Recognise the other person's position.</a:t>
            </a:r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Show concern.</a:t>
            </a:r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Try to steer towards a resolution.</a:t>
            </a:r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fontAlgn="base"/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563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FABAC7-753E-4573-B836-CBB1F055C71A}"/>
              </a:ext>
            </a:extLst>
          </p:cNvPr>
          <p:cNvSpPr txBox="1"/>
          <p:nvPr/>
        </p:nvSpPr>
        <p:spPr>
          <a:xfrm flipH="1">
            <a:off x="7896722" y="5006420"/>
            <a:ext cx="27889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dirty="0">
                <a:solidFill>
                  <a:schemeClr val="bg1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800" dirty="0">
                <a:solidFill>
                  <a:schemeClr val="bg1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eople are respectful and adhere to the Code of Conduct</a:t>
            </a:r>
            <a:endParaRPr lang="en-GB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06DDD7-6514-4C0D-956D-D13103458C45}"/>
              </a:ext>
            </a:extLst>
          </p:cNvPr>
          <p:cNvSpPr txBox="1"/>
          <p:nvPr/>
        </p:nvSpPr>
        <p:spPr>
          <a:xfrm>
            <a:off x="1663118" y="4457700"/>
            <a:ext cx="2419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venir Next LT Pro" panose="020B0504020202020204" pitchFamily="34" charset="0"/>
              </a:rPr>
              <a:t>Encourage</a:t>
            </a:r>
            <a:endParaRPr lang="en-GB" sz="3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23D96E-DC43-40A9-A825-8DDDC66E78BB}"/>
              </a:ext>
            </a:extLst>
          </p:cNvPr>
          <p:cNvSpPr txBox="1"/>
          <p:nvPr/>
        </p:nvSpPr>
        <p:spPr>
          <a:xfrm>
            <a:off x="5250498" y="4457700"/>
            <a:ext cx="2358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venir Next LT Pro" panose="020B0504020202020204" pitchFamily="34" charset="0"/>
              </a:rPr>
              <a:t>Enable</a:t>
            </a:r>
            <a:r>
              <a:rPr lang="en-GB" sz="1600" dirty="0">
                <a:solidFill>
                  <a:schemeClr val="bg1"/>
                </a:solidFill>
                <a:latin typeface="Avenir Next LT Pro" panose="020B0504020202020204" pitchFamily="34" charset="0"/>
              </a:rPr>
              <a:t> </a:t>
            </a:r>
            <a:endParaRPr lang="en-GB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A6A132-3623-4BB3-AE51-FA108EF34E30}"/>
              </a:ext>
            </a:extLst>
          </p:cNvPr>
          <p:cNvSpPr txBox="1"/>
          <p:nvPr/>
        </p:nvSpPr>
        <p:spPr>
          <a:xfrm>
            <a:off x="8519299" y="4457700"/>
            <a:ext cx="1543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venir Next LT Pro" panose="020B0504020202020204" pitchFamily="34" charset="0"/>
              </a:rPr>
              <a:t>Ensure</a:t>
            </a:r>
            <a:endParaRPr lang="en-GB" sz="3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9C1B9A-FB20-4D37-A44F-2D7D677D523C}"/>
              </a:ext>
            </a:extLst>
          </p:cNvPr>
          <p:cNvSpPr txBox="1"/>
          <p:nvPr/>
        </p:nvSpPr>
        <p:spPr>
          <a:xfrm flipH="1">
            <a:off x="4701534" y="5006420"/>
            <a:ext cx="2788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dirty="0">
                <a:solidFill>
                  <a:schemeClr val="bg1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800" dirty="0">
                <a:solidFill>
                  <a:schemeClr val="bg1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ommunication between group members, not just with you</a:t>
            </a:r>
            <a:endParaRPr lang="en-GB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31C7FC-311C-4F6C-B1E0-2D421FF56992}"/>
              </a:ext>
            </a:extLst>
          </p:cNvPr>
          <p:cNvSpPr txBox="1"/>
          <p:nvPr/>
        </p:nvSpPr>
        <p:spPr>
          <a:xfrm flipH="1">
            <a:off x="1538649" y="5042475"/>
            <a:ext cx="2788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dirty="0">
                <a:solidFill>
                  <a:schemeClr val="bg1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Everyone to contribute (and don’t be afraid of silence)</a:t>
            </a:r>
            <a:endParaRPr lang="en-GB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A45B88-0698-409E-8932-69521E86EECE}"/>
              </a:ext>
            </a:extLst>
          </p:cNvPr>
          <p:cNvSpPr txBox="1"/>
          <p:nvPr/>
        </p:nvSpPr>
        <p:spPr>
          <a:xfrm>
            <a:off x="1224654" y="2093905"/>
            <a:ext cx="2730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Gentle Intervention</a:t>
            </a: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13871F-021C-49C1-9B23-69554F00BC1F}"/>
              </a:ext>
            </a:extLst>
          </p:cNvPr>
          <p:cNvSpPr txBox="1"/>
          <p:nvPr/>
        </p:nvSpPr>
        <p:spPr>
          <a:xfrm>
            <a:off x="1105893" y="2872650"/>
            <a:ext cx="281697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includes the most passive response of doing nothing and letting the group sort itself out. </a:t>
            </a:r>
          </a:p>
          <a:p>
            <a:pPr lvl="0" algn="ctr"/>
            <a:endParaRPr lang="en-GB" sz="1400" dirty="0">
              <a:solidFill>
                <a:srgbClr val="000000"/>
              </a:solidFill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can be tempting, particularly if you are nervous, but you should be willing to escalate if necessary. </a:t>
            </a:r>
          </a:p>
          <a:p>
            <a:pPr lvl="0" algn="ctr"/>
            <a:endParaRPr lang="en-GB" sz="1400" dirty="0">
              <a:solidFill>
                <a:srgbClr val="000000"/>
              </a:solidFill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can also include using silence to allow for reflection and to restore calm. </a:t>
            </a:r>
          </a:p>
          <a:p>
            <a:pPr lvl="0" algn="ctr"/>
            <a:endParaRPr lang="en-GB" sz="1400" dirty="0">
              <a:solidFill>
                <a:srgbClr val="000000"/>
              </a:solidFill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might also want to show support for some of the things being said or clarifying your understanding of the issue.</a:t>
            </a:r>
            <a:endParaRPr lang="en-GB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</p:txBody>
      </p:sp>
      <p:pic>
        <p:nvPicPr>
          <p:cNvPr id="15" name="Graphic 14" descr="Chat">
            <a:extLst>
              <a:ext uri="{FF2B5EF4-FFF2-40B4-BE49-F238E27FC236}">
                <a16:creationId xmlns:a16="http://schemas.microsoft.com/office/drawing/2014/main" id="{FB931376-7009-46CD-BA91-32F0608285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26191" y="1255739"/>
            <a:ext cx="1066456" cy="10664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AA45E7F-BD52-4E73-BDB1-597F23460C82}"/>
              </a:ext>
            </a:extLst>
          </p:cNvPr>
          <p:cNvSpPr txBox="1"/>
          <p:nvPr/>
        </p:nvSpPr>
        <p:spPr>
          <a:xfrm>
            <a:off x="4842596" y="2093905"/>
            <a:ext cx="2032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Persuasive Intervention</a:t>
            </a: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D4B995-86F6-415A-A6AE-8C6C73AB0BC0}"/>
              </a:ext>
            </a:extLst>
          </p:cNvPr>
          <p:cNvSpPr txBox="1"/>
          <p:nvPr/>
        </p:nvSpPr>
        <p:spPr>
          <a:xfrm>
            <a:off x="8142139" y="2129499"/>
            <a:ext cx="2220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Directive Intervention</a:t>
            </a: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FBAC82-AF7E-4219-8D4C-21C00234E2FE}"/>
              </a:ext>
            </a:extLst>
          </p:cNvPr>
          <p:cNvSpPr txBox="1"/>
          <p:nvPr/>
        </p:nvSpPr>
        <p:spPr>
          <a:xfrm>
            <a:off x="7852419" y="2960496"/>
            <a:ext cx="2816975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level of intervention should be avoided unless absolutely necessary. </a:t>
            </a:r>
          </a:p>
          <a:p>
            <a:pPr algn="ctr"/>
            <a:endParaRPr lang="en-GB" sz="1400" dirty="0">
              <a:solidFill>
                <a:srgbClr val="000000"/>
              </a:solidFill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case of an argument, it might include directing someone to leave the group for a time and cool off, or directly imposing that the topic must no longer be discussed.</a:t>
            </a:r>
          </a:p>
          <a:p>
            <a:pPr algn="ctr"/>
            <a:endParaRPr lang="en-GB" sz="1400" dirty="0">
              <a:solidFill>
                <a:srgbClr val="000000"/>
              </a:solidFill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Consider directly asking to move on to the next question immediately.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C7E845-5280-4063-80F3-987FB1D02542}"/>
              </a:ext>
            </a:extLst>
          </p:cNvPr>
          <p:cNvSpPr txBox="1"/>
          <p:nvPr/>
        </p:nvSpPr>
        <p:spPr>
          <a:xfrm>
            <a:off x="4407522" y="2872650"/>
            <a:ext cx="281697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usually takes the form of gently guiding questions, such as “are we ready to move on?” or “where do we want to go from here?”. </a:t>
            </a:r>
          </a:p>
          <a:p>
            <a:pPr algn="ctr"/>
            <a:endParaRPr lang="en-GB" sz="1400" dirty="0">
              <a:solidFill>
                <a:srgbClr val="000000"/>
              </a:solidFill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is the stage where you might want to share your own view or suggest possible courses of action for the group to choose from. </a:t>
            </a:r>
          </a:p>
          <a:p>
            <a:pPr algn="ctr"/>
            <a:endParaRPr lang="en-GB" sz="1400" dirty="0">
              <a:solidFill>
                <a:srgbClr val="000000"/>
              </a:solidFill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doing this, rather than dictating a course of action yourself, you can help to form cohesion within the group.</a:t>
            </a:r>
            <a:endParaRPr lang="en-GB" sz="1400" dirty="0"/>
          </a:p>
        </p:txBody>
      </p:sp>
      <p:pic>
        <p:nvPicPr>
          <p:cNvPr id="29" name="Graphic 28" descr="Stop">
            <a:extLst>
              <a:ext uri="{FF2B5EF4-FFF2-40B4-BE49-F238E27FC236}">
                <a16:creationId xmlns:a16="http://schemas.microsoft.com/office/drawing/2014/main" id="{49234699-EFF9-4F0F-8DB2-CBCD75E2D3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95419" y="1333745"/>
            <a:ext cx="914400" cy="914400"/>
          </a:xfrm>
          <a:prstGeom prst="rect">
            <a:avLst/>
          </a:prstGeom>
        </p:spPr>
      </p:pic>
      <p:sp>
        <p:nvSpPr>
          <p:cNvPr id="23" name="Rectangle: Top Corners One Rounded and One Snipped 22">
            <a:extLst>
              <a:ext uri="{FF2B5EF4-FFF2-40B4-BE49-F238E27FC236}">
                <a16:creationId xmlns:a16="http://schemas.microsoft.com/office/drawing/2014/main" id="{335B98F4-AFC5-4534-BEEB-8C93E89B0ACF}"/>
              </a:ext>
            </a:extLst>
          </p:cNvPr>
          <p:cNvSpPr/>
          <p:nvPr/>
        </p:nvSpPr>
        <p:spPr>
          <a:xfrm>
            <a:off x="-1" y="224579"/>
            <a:ext cx="8165433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0EE61E-CEBA-4726-A04E-C0102BD426E8}"/>
              </a:ext>
            </a:extLst>
          </p:cNvPr>
          <p:cNvSpPr txBox="1"/>
          <p:nvPr/>
        </p:nvSpPr>
        <p:spPr>
          <a:xfrm>
            <a:off x="-1" y="224579"/>
            <a:ext cx="7924801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Facilitative Intervention strategies</a:t>
            </a:r>
          </a:p>
        </p:txBody>
      </p:sp>
      <p:pic>
        <p:nvPicPr>
          <p:cNvPr id="7" name="Graphic 6" descr="Open hand">
            <a:extLst>
              <a:ext uri="{FF2B5EF4-FFF2-40B4-BE49-F238E27FC236}">
                <a16:creationId xmlns:a16="http://schemas.microsoft.com/office/drawing/2014/main" id="{FBD86687-0472-40DB-B603-00A57B0CC2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24129" y="1244101"/>
            <a:ext cx="1066456" cy="106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038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F913871F-021C-49C1-9B23-69554F00BC1F}"/>
              </a:ext>
            </a:extLst>
          </p:cNvPr>
          <p:cNvSpPr txBox="1"/>
          <p:nvPr/>
        </p:nvSpPr>
        <p:spPr>
          <a:xfrm>
            <a:off x="425116" y="1129437"/>
            <a:ext cx="113417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b="1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Saying what we mean: </a:t>
            </a:r>
            <a:r>
              <a:rPr lang="en-GB" sz="20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Think carefully about what you want to say and use clear and concise language. If you feel you have said something wrong, admit it immediately and try again.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b="1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Clarifying understanding: </a:t>
            </a:r>
            <a:r>
              <a:rPr lang="en-GB" sz="20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Reword what others say and ask if you have understood, and state clearly what someone else’s contribution means to you. Ask others to do this as well if conflict arises.</a:t>
            </a:r>
            <a:endParaRPr lang="en-GB" sz="20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457200"/>
            <a:r>
              <a:rPr lang="en-GB" sz="20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sz="20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b="1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Avoid power language: </a:t>
            </a:r>
            <a:r>
              <a:rPr lang="en-GB" sz="20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Try to avoid language that comes across as a command or gives no room to manoeuvre. Suggestions are much more useful to healthy debate than commands.</a:t>
            </a:r>
            <a:endParaRPr lang="en-GB" sz="20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457200"/>
            <a:r>
              <a:rPr lang="en-GB" sz="20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sz="20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b="1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Questions vs statements:</a:t>
            </a:r>
            <a:r>
              <a:rPr lang="en-GB" sz="20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changing a statement to a question of vice versa can be very enlightening. i.e. look at the difference between “does anyone feel cold?” and “I feel cold”.</a:t>
            </a:r>
            <a:endParaRPr lang="en-GB" sz="20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457200"/>
            <a:r>
              <a:rPr lang="en-GB" sz="20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sz="20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b="1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Avoid depersonalised language: </a:t>
            </a:r>
            <a:r>
              <a:rPr lang="en-GB" sz="20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“I” wherever you can, e.g. “I don’t understand” instead of “this is difficult to understand” or “you haven’t explained this well”.</a:t>
            </a:r>
            <a:endParaRPr lang="en-GB" sz="20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457200"/>
            <a:r>
              <a:rPr lang="en-GB" sz="20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sz="20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2000" b="1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Avoid limiting language: </a:t>
            </a:r>
            <a:r>
              <a:rPr lang="en-GB" sz="20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Often we say “can’t” or “need” when we mean things like “won’t” or “want”. Try to be honest and encourage honesty in others.</a:t>
            </a:r>
            <a:endParaRPr lang="en-GB" sz="20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</p:txBody>
      </p:sp>
      <p:sp>
        <p:nvSpPr>
          <p:cNvPr id="23" name="Rectangle: Top Corners One Rounded and One Snipped 22">
            <a:extLst>
              <a:ext uri="{FF2B5EF4-FFF2-40B4-BE49-F238E27FC236}">
                <a16:creationId xmlns:a16="http://schemas.microsoft.com/office/drawing/2014/main" id="{335B98F4-AFC5-4534-BEEB-8C93E89B0ACF}"/>
              </a:ext>
            </a:extLst>
          </p:cNvPr>
          <p:cNvSpPr/>
          <p:nvPr/>
        </p:nvSpPr>
        <p:spPr>
          <a:xfrm>
            <a:off x="0" y="224579"/>
            <a:ext cx="5250498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0EE61E-CEBA-4726-A04E-C0102BD426E8}"/>
              </a:ext>
            </a:extLst>
          </p:cNvPr>
          <p:cNvSpPr txBox="1"/>
          <p:nvPr/>
        </p:nvSpPr>
        <p:spPr>
          <a:xfrm>
            <a:off x="0" y="224579"/>
            <a:ext cx="5085347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Facilitative Language</a:t>
            </a:r>
          </a:p>
        </p:txBody>
      </p:sp>
    </p:spTree>
    <p:extLst>
      <p:ext uri="{BB962C8B-B14F-4D97-AF65-F5344CB8AC3E}">
        <p14:creationId xmlns:p14="http://schemas.microsoft.com/office/powerpoint/2010/main" val="3510941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One Rounded and One Snipped 2">
            <a:extLst>
              <a:ext uri="{FF2B5EF4-FFF2-40B4-BE49-F238E27FC236}">
                <a16:creationId xmlns:a16="http://schemas.microsoft.com/office/drawing/2014/main" id="{C9B7052D-EEBC-4864-A324-649E788189A7}"/>
              </a:ext>
            </a:extLst>
          </p:cNvPr>
          <p:cNvSpPr/>
          <p:nvPr/>
        </p:nvSpPr>
        <p:spPr>
          <a:xfrm>
            <a:off x="-1" y="224579"/>
            <a:ext cx="10981190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134224" y="224261"/>
            <a:ext cx="10679186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What to do if inappropriate behaviour arises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F8B537-0BC6-4868-B3D3-972CFAFC76ED}"/>
              </a:ext>
            </a:extLst>
          </p:cNvPr>
          <p:cNvGrpSpPr/>
          <p:nvPr/>
        </p:nvGrpSpPr>
        <p:grpSpPr>
          <a:xfrm>
            <a:off x="3229761" y="1482798"/>
            <a:ext cx="5367535" cy="4439829"/>
            <a:chOff x="26628" y="-75916"/>
            <a:chExt cx="4172508" cy="6151434"/>
          </a:xfrm>
          <a:noFill/>
        </p:grpSpPr>
        <p:sp>
          <p:nvSpPr>
            <p:cNvPr id="7" name="Flowchart: Off-page Connector 6">
              <a:extLst>
                <a:ext uri="{FF2B5EF4-FFF2-40B4-BE49-F238E27FC236}">
                  <a16:creationId xmlns:a16="http://schemas.microsoft.com/office/drawing/2014/main" id="{DDCDDC6A-F1F5-4F23-9D8F-147FBC53CEED}"/>
                </a:ext>
              </a:extLst>
            </p:cNvPr>
            <p:cNvSpPr/>
            <p:nvPr/>
          </p:nvSpPr>
          <p:spPr>
            <a:xfrm>
              <a:off x="26631" y="-75916"/>
              <a:ext cx="4172505" cy="1599005"/>
            </a:xfrm>
            <a:prstGeom prst="flowChartOffpageConnector">
              <a:avLst/>
            </a:prstGeom>
            <a:solidFill>
              <a:srgbClr val="E3D7E9">
                <a:alpha val="15686"/>
              </a:srgb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kern="1200" dirty="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 cases of minor breach of code of conduct, use the resources in the Facilitator </a:t>
              </a:r>
              <a:r>
                <a:rPr lang="en-GB" sz="1600" dirty="0">
                  <a:solidFill>
                    <a:srgbClr val="000000"/>
                  </a:solidFill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</a:t>
              </a:r>
              <a:r>
                <a:rPr lang="en-GB" sz="1600" kern="1200" dirty="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uide to deal with the situation yourself, if you feel equipped to do so.</a:t>
              </a:r>
              <a:endParaRPr lang="en-GB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Flowchart: Off-page Connector 7">
              <a:extLst>
                <a:ext uri="{FF2B5EF4-FFF2-40B4-BE49-F238E27FC236}">
                  <a16:creationId xmlns:a16="http://schemas.microsoft.com/office/drawing/2014/main" id="{A5F42291-97DA-4417-897B-E372DDF1953F}"/>
                </a:ext>
              </a:extLst>
            </p:cNvPr>
            <p:cNvSpPr/>
            <p:nvPr/>
          </p:nvSpPr>
          <p:spPr>
            <a:xfrm>
              <a:off x="26628" y="1599231"/>
              <a:ext cx="4172505" cy="2565319"/>
            </a:xfrm>
            <a:prstGeom prst="flowChartOffpageConnector">
              <a:avLst/>
            </a:prstGeom>
            <a:solidFill>
              <a:srgbClr val="E0D3E7">
                <a:alpha val="69804"/>
              </a:srgb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kern="1200" dirty="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If the case is more serious, or you do not feel confident dealing with the situation yourself, please report the incident to</a:t>
              </a:r>
              <a:r>
                <a:rPr lang="en-GB" sz="1600" b="1" kern="1200" dirty="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kern="1200" dirty="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the Book Club facilitators Zoë Ayres (</a:t>
              </a:r>
              <a:r>
                <a:rPr lang="en-GB" sz="1600" u="sng" kern="1200" dirty="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2"/>
                </a:rPr>
                <a:t>z.ayres.1@warwick.ac.uk</a:t>
              </a:r>
              <a:r>
                <a:rPr lang="en-GB" sz="1600" kern="1200" dirty="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) or Bo Kelestyn (</a:t>
              </a:r>
              <a:r>
                <a:rPr lang="en-GB" sz="1600" kern="1200" dirty="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3"/>
                </a:rPr>
                <a:t>bo.kelestyn@warwick.ac.uk</a:t>
              </a:r>
              <a:r>
                <a:rPr lang="en-GB" sz="1600" kern="1200" dirty="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)</a:t>
              </a:r>
              <a:endParaRPr lang="en-GB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Flowchart: Off-page Connector 8">
              <a:extLst>
                <a:ext uri="{FF2B5EF4-FFF2-40B4-BE49-F238E27FC236}">
                  <a16:creationId xmlns:a16="http://schemas.microsoft.com/office/drawing/2014/main" id="{F80865B2-F65C-477C-862A-2240C02E8CA7}"/>
                </a:ext>
              </a:extLst>
            </p:cNvPr>
            <p:cNvSpPr/>
            <p:nvPr/>
          </p:nvSpPr>
          <p:spPr>
            <a:xfrm>
              <a:off x="26631" y="4266043"/>
              <a:ext cx="4172505" cy="1809475"/>
            </a:xfrm>
            <a:prstGeom prst="flowChartOffpageConnector">
              <a:avLst/>
            </a:prstGeom>
            <a:solidFill>
              <a:srgbClr val="E0D3E7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If you deem it inappropriate to contact Zoë or Bo for any reason, please report the incident via the </a:t>
              </a:r>
              <a:r>
                <a:rPr lang="en-GB" sz="1600" u="sng" kern="1200">
                  <a:solidFill>
                    <a:srgbClr val="0563C1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4"/>
                </a:rPr>
                <a:t>Warwick Report and Support</a:t>
              </a:r>
              <a:r>
                <a:rPr lang="en-GB" sz="1600" kern="120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webpage</a:t>
              </a:r>
              <a:r>
                <a:rPr lang="en-GB" sz="1600" b="1" kern="1200">
                  <a:solidFill>
                    <a:srgbClr val="000000"/>
                  </a:solidFill>
                  <a:effectLst/>
                  <a:latin typeface="Avenir Next LT Pro" panose="020B05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n-GB" sz="14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182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Top Corners One Rounded and One Snipped 5">
            <a:extLst>
              <a:ext uri="{FF2B5EF4-FFF2-40B4-BE49-F238E27FC236}">
                <a16:creationId xmlns:a16="http://schemas.microsoft.com/office/drawing/2014/main" id="{2D16A297-AD58-4CC7-9800-40CC511C48AF}"/>
              </a:ext>
            </a:extLst>
          </p:cNvPr>
          <p:cNvSpPr/>
          <p:nvPr/>
        </p:nvSpPr>
        <p:spPr>
          <a:xfrm>
            <a:off x="0" y="224579"/>
            <a:ext cx="6914147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0" y="224579"/>
            <a:ext cx="6769767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Managing your first session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9FDF35-E98C-4C34-9FE1-AC25F5CE0CE9}"/>
              </a:ext>
            </a:extLst>
          </p:cNvPr>
          <p:cNvSpPr txBox="1"/>
          <p:nvPr/>
        </p:nvSpPr>
        <p:spPr>
          <a:xfrm>
            <a:off x="144379" y="932465"/>
            <a:ext cx="11645243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Check the master email for your group date and time.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</a:t>
            </a: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 the meeting invite out to your group (don’t forget to send a Microsoft Teams invite).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may feel awkward at first – you will get used to the group over the Book Club.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Introduce the Book Club (see your Facilitator Script).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an Icebreaker in the Question Booklet, and Q2 asks everyone to introduce themselves.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 through the questions (remember you don’t have to get through them all).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ma</a:t>
            </a:r>
            <a:r>
              <a:rPr lang="en-GB" sz="2800" dirty="0">
                <a:solidFill>
                  <a:srgbClr val="000000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 get things wrong – we are all learning. This is okay!</a:t>
            </a:r>
            <a:endParaRPr lang="en-GB" sz="2800" dirty="0">
              <a:solidFill>
                <a:srgbClr val="000000"/>
              </a:solidFill>
              <a:effectLst/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fontAlgn="base"/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972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Diagonal Corners Snipped 2">
            <a:extLst>
              <a:ext uri="{FF2B5EF4-FFF2-40B4-BE49-F238E27FC236}">
                <a16:creationId xmlns:a16="http://schemas.microsoft.com/office/drawing/2014/main" id="{5C01B501-E7D1-4A64-9AD9-FC672E24A407}"/>
              </a:ext>
            </a:extLst>
          </p:cNvPr>
          <p:cNvSpPr/>
          <p:nvPr/>
        </p:nvSpPr>
        <p:spPr>
          <a:xfrm>
            <a:off x="2273416" y="1833167"/>
            <a:ext cx="7283041" cy="1178479"/>
          </a:xfrm>
          <a:prstGeom prst="snip2Diag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4907560" y="1960741"/>
            <a:ext cx="4389886" cy="923330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  <a:latin typeface="Avenir Next LT Pro" panose="020B0504020202020204" pitchFamily="34" charset="0"/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2848613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Diagonal Corners Snipped 5">
            <a:extLst>
              <a:ext uri="{FF2B5EF4-FFF2-40B4-BE49-F238E27FC236}">
                <a16:creationId xmlns:a16="http://schemas.microsoft.com/office/drawing/2014/main" id="{1AD29839-7835-4D7F-922E-3AAD2C8A01B7}"/>
              </a:ext>
            </a:extLst>
          </p:cNvPr>
          <p:cNvSpPr/>
          <p:nvPr/>
        </p:nvSpPr>
        <p:spPr>
          <a:xfrm>
            <a:off x="1057013" y="5939406"/>
            <a:ext cx="10284903" cy="694015"/>
          </a:xfrm>
          <a:prstGeom prst="snip2Diag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716115-250C-4631-BAFE-334409BB167D}"/>
              </a:ext>
            </a:extLst>
          </p:cNvPr>
          <p:cNvSpPr txBox="1"/>
          <p:nvPr/>
        </p:nvSpPr>
        <p:spPr>
          <a:xfrm>
            <a:off x="729842" y="1179885"/>
            <a:ext cx="10922466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Behave in a way that respects the rights and dignity of others. </a:t>
            </a: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Treat others fairly. </a:t>
            </a: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Display courtesy and good manners in every interaction appreciating that individuals have different styles and expectations. </a:t>
            </a: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Value differences in others and the contribution they make. </a:t>
            </a: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800" dirty="0">
              <a:solidFill>
                <a:srgbClr val="643655"/>
              </a:solidFill>
              <a:effectLst/>
              <a:latin typeface="Avenir Next LT Pro" panose="020B05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Work and study within the University on a co-operative basis.</a:t>
            </a: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Demonstrate a commitment to upholding the University's policies on Equality, Diversity &amp; Inclusion. </a:t>
            </a:r>
            <a:endParaRPr lang="en-GB" sz="2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/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fontAlgn="base"/>
            <a:r>
              <a:rPr lang="en-GB" sz="2400" dirty="0">
                <a:solidFill>
                  <a:schemeClr val="bg1"/>
                </a:solidFill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Details of how to report an issue can be found in the Participant Guide</a:t>
            </a:r>
            <a:endParaRPr lang="en-GB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: Top Corners One Rounded and One Snipped 9">
            <a:extLst>
              <a:ext uri="{FF2B5EF4-FFF2-40B4-BE49-F238E27FC236}">
                <a16:creationId xmlns:a16="http://schemas.microsoft.com/office/drawing/2014/main" id="{B1582836-DA35-4820-85E4-676D7EAD3CB7}"/>
              </a:ext>
            </a:extLst>
          </p:cNvPr>
          <p:cNvSpPr/>
          <p:nvPr/>
        </p:nvSpPr>
        <p:spPr>
          <a:xfrm>
            <a:off x="1" y="224579"/>
            <a:ext cx="4345496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E382F1-71A2-4682-B5D1-12F1393B18D5}"/>
              </a:ext>
            </a:extLst>
          </p:cNvPr>
          <p:cNvSpPr txBox="1"/>
          <p:nvPr/>
        </p:nvSpPr>
        <p:spPr>
          <a:xfrm>
            <a:off x="0" y="224579"/>
            <a:ext cx="4202884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Code of Conduct</a:t>
            </a:r>
          </a:p>
        </p:txBody>
      </p:sp>
    </p:spTree>
    <p:extLst>
      <p:ext uri="{BB962C8B-B14F-4D97-AF65-F5344CB8AC3E}">
        <p14:creationId xmlns:p14="http://schemas.microsoft.com/office/powerpoint/2010/main" val="4194055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One Rounded and One Snipped 10">
            <a:extLst>
              <a:ext uri="{FF2B5EF4-FFF2-40B4-BE49-F238E27FC236}">
                <a16:creationId xmlns:a16="http://schemas.microsoft.com/office/drawing/2014/main" id="{5BF7005D-1EC4-460D-9182-6AA8968CA0B0}"/>
              </a:ext>
            </a:extLst>
          </p:cNvPr>
          <p:cNvSpPr/>
          <p:nvPr/>
        </p:nvSpPr>
        <p:spPr>
          <a:xfrm>
            <a:off x="0" y="224579"/>
            <a:ext cx="9487949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0" y="224579"/>
            <a:ext cx="9353725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Why we started the Diversity Book Club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8D26B5-B82B-49FB-A625-BBE3800AB2D7}"/>
              </a:ext>
            </a:extLst>
          </p:cNvPr>
          <p:cNvSpPr txBox="1"/>
          <p:nvPr/>
        </p:nvSpPr>
        <p:spPr>
          <a:xfrm flipH="1">
            <a:off x="285957" y="1379101"/>
            <a:ext cx="1131808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latin typeface="Avenir Next LT Pro" panose="020B0504020202020204" pitchFamily="34" charset="0"/>
              </a:rPr>
              <a:t>To improve diversity in the chemical sciences we must first educate ourselves and be aware of the diversity issues that prevail within our community.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Diversity Book Club provides an opportunity to work together to connect, communicate and reflect on these topics.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funded by the Royal Society of Chemistry.</a:t>
            </a:r>
            <a:endParaRPr lang="en-GB" sz="2800" dirty="0">
              <a:solidFill>
                <a:srgbClr val="64365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0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5" name="Picture 4" descr="The Royal Society of Chemistry">
            <a:extLst>
              <a:ext uri="{FF2B5EF4-FFF2-40B4-BE49-F238E27FC236}">
                <a16:creationId xmlns:a16="http://schemas.microsoft.com/office/drawing/2014/main" id="{55ED9D80-F87F-45F1-875A-5471EC2169E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44" y="5575478"/>
            <a:ext cx="3079750" cy="857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2A83EDD-A098-4482-8368-85B632B2DB1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524" y="5478899"/>
            <a:ext cx="2628900" cy="955675"/>
          </a:xfrm>
          <a:prstGeom prst="rect">
            <a:avLst/>
          </a:prstGeom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71DE8E8B-4F1D-4F09-B2C3-94CF32FF5FC9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 b="24000"/>
          <a:stretch/>
        </p:blipFill>
        <p:spPr bwMode="auto">
          <a:xfrm>
            <a:off x="6819027" y="5442763"/>
            <a:ext cx="1943100" cy="99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289AF4-B6DA-46B7-A184-95C0D477A00D}"/>
              </a:ext>
            </a:extLst>
          </p:cNvPr>
          <p:cNvSpPr txBox="1"/>
          <p:nvPr/>
        </p:nvSpPr>
        <p:spPr>
          <a:xfrm flipH="1">
            <a:off x="9128125" y="5646940"/>
            <a:ext cx="2247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Next LT Pro" panose="020B0504020202020204" pitchFamily="34" charset="0"/>
              </a:rPr>
              <a:t>STEM &amp; Diversity Group</a:t>
            </a:r>
          </a:p>
        </p:txBody>
      </p:sp>
    </p:spTree>
    <p:extLst>
      <p:ext uri="{BB962C8B-B14F-4D97-AF65-F5344CB8AC3E}">
        <p14:creationId xmlns:p14="http://schemas.microsoft.com/office/powerpoint/2010/main" val="1028182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Top Corners One Rounded and One Snipped 6">
            <a:extLst>
              <a:ext uri="{FF2B5EF4-FFF2-40B4-BE49-F238E27FC236}">
                <a16:creationId xmlns:a16="http://schemas.microsoft.com/office/drawing/2014/main" id="{BF189BAC-1648-4C4F-93E0-2A8A948C46E7}"/>
              </a:ext>
            </a:extLst>
          </p:cNvPr>
          <p:cNvSpPr/>
          <p:nvPr/>
        </p:nvSpPr>
        <p:spPr>
          <a:xfrm>
            <a:off x="1" y="224579"/>
            <a:ext cx="4345496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Diagonal Corners Snipped 5">
            <a:extLst>
              <a:ext uri="{FF2B5EF4-FFF2-40B4-BE49-F238E27FC236}">
                <a16:creationId xmlns:a16="http://schemas.microsoft.com/office/drawing/2014/main" id="{31DBF0CB-2B04-4390-8B36-F691348B77DD}"/>
              </a:ext>
            </a:extLst>
          </p:cNvPr>
          <p:cNvSpPr/>
          <p:nvPr/>
        </p:nvSpPr>
        <p:spPr>
          <a:xfrm>
            <a:off x="780176" y="5125673"/>
            <a:ext cx="10427516" cy="1073791"/>
          </a:xfrm>
          <a:prstGeom prst="snip2Diag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0" y="224579"/>
            <a:ext cx="4202884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Code of Conduct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716115-250C-4631-BAFE-334409BB167D}"/>
              </a:ext>
            </a:extLst>
          </p:cNvPr>
          <p:cNvSpPr txBox="1"/>
          <p:nvPr/>
        </p:nvSpPr>
        <p:spPr>
          <a:xfrm>
            <a:off x="508932" y="1394794"/>
            <a:ext cx="11090246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During the Warwick Chemistry Diversity Book Club series, we will be discussing a range of different diversity and inclusion themes. The topics that will be discussed include, but may not be limited to: Race, Gender, Sexual Orientation and Unconscious Bias. </a:t>
            </a:r>
            <a:endParaRPr lang="en-GB" sz="2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/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fontAlgn="base"/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It is important to us that you are in a safe, supportive environment to discuss these issues. As a facilitator it is part of your role to ensure this for others in the Book Club too.</a:t>
            </a:r>
          </a:p>
          <a:p>
            <a:pPr fontAlgn="base"/>
            <a:endParaRPr lang="en-GB" sz="2800" dirty="0">
              <a:latin typeface="Avenir Next LT Pro" panose="020B05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fontAlgn="base"/>
            <a:r>
              <a:rPr lang="en-GB" sz="2400" dirty="0">
                <a:solidFill>
                  <a:schemeClr val="bg1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By agreeing to be part of the Warwick Chemistry Diversity Book Club you agree to operate under the “Dignity at Warwick” policy at all times. </a:t>
            </a:r>
          </a:p>
          <a:p>
            <a:pPr fontAlgn="base"/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92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Diagonal Corners Snipped 26">
            <a:extLst>
              <a:ext uri="{FF2B5EF4-FFF2-40B4-BE49-F238E27FC236}">
                <a16:creationId xmlns:a16="http://schemas.microsoft.com/office/drawing/2014/main" id="{D22EFFCF-04EE-43A0-B858-39C3C1254DD5}"/>
              </a:ext>
            </a:extLst>
          </p:cNvPr>
          <p:cNvSpPr/>
          <p:nvPr/>
        </p:nvSpPr>
        <p:spPr>
          <a:xfrm>
            <a:off x="1262544" y="4414970"/>
            <a:ext cx="9690734" cy="1754326"/>
          </a:xfrm>
          <a:prstGeom prst="snip2DiagRect">
            <a:avLst/>
          </a:prstGeom>
          <a:solidFill>
            <a:srgbClr val="643655"/>
          </a:solidFill>
          <a:ln>
            <a:solidFill>
              <a:srgbClr val="6436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FABAC7-753E-4573-B836-CBB1F055C71A}"/>
              </a:ext>
            </a:extLst>
          </p:cNvPr>
          <p:cNvSpPr txBox="1"/>
          <p:nvPr/>
        </p:nvSpPr>
        <p:spPr>
          <a:xfrm flipH="1">
            <a:off x="7896722" y="5006420"/>
            <a:ext cx="27889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dirty="0">
                <a:solidFill>
                  <a:schemeClr val="bg1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800" dirty="0">
                <a:solidFill>
                  <a:schemeClr val="bg1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eople are respectful and adhere to the Code of Conduct</a:t>
            </a:r>
            <a:endParaRPr lang="en-GB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06DDD7-6514-4C0D-956D-D13103458C45}"/>
              </a:ext>
            </a:extLst>
          </p:cNvPr>
          <p:cNvSpPr txBox="1"/>
          <p:nvPr/>
        </p:nvSpPr>
        <p:spPr>
          <a:xfrm>
            <a:off x="1663118" y="4457700"/>
            <a:ext cx="2419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venir Next LT Pro" panose="020B0504020202020204" pitchFamily="34" charset="0"/>
              </a:rPr>
              <a:t>Encourage</a:t>
            </a:r>
            <a:endParaRPr lang="en-GB" sz="3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23D96E-DC43-40A9-A825-8DDDC66E78BB}"/>
              </a:ext>
            </a:extLst>
          </p:cNvPr>
          <p:cNvSpPr txBox="1"/>
          <p:nvPr/>
        </p:nvSpPr>
        <p:spPr>
          <a:xfrm>
            <a:off x="5250498" y="4457700"/>
            <a:ext cx="2358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venir Next LT Pro" panose="020B0504020202020204" pitchFamily="34" charset="0"/>
              </a:rPr>
              <a:t>Enable</a:t>
            </a:r>
            <a:r>
              <a:rPr lang="en-GB" sz="1600" dirty="0">
                <a:solidFill>
                  <a:schemeClr val="bg1"/>
                </a:solidFill>
                <a:latin typeface="Avenir Next LT Pro" panose="020B0504020202020204" pitchFamily="34" charset="0"/>
              </a:rPr>
              <a:t> </a:t>
            </a:r>
            <a:endParaRPr lang="en-GB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A6A132-3623-4BB3-AE51-FA108EF34E30}"/>
              </a:ext>
            </a:extLst>
          </p:cNvPr>
          <p:cNvSpPr txBox="1"/>
          <p:nvPr/>
        </p:nvSpPr>
        <p:spPr>
          <a:xfrm>
            <a:off x="8519299" y="4457700"/>
            <a:ext cx="1543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venir Next LT Pro" panose="020B0504020202020204" pitchFamily="34" charset="0"/>
              </a:rPr>
              <a:t>Ensure</a:t>
            </a:r>
            <a:endParaRPr lang="en-GB" sz="3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9C1B9A-FB20-4D37-A44F-2D7D677D523C}"/>
              </a:ext>
            </a:extLst>
          </p:cNvPr>
          <p:cNvSpPr txBox="1"/>
          <p:nvPr/>
        </p:nvSpPr>
        <p:spPr>
          <a:xfrm flipH="1">
            <a:off x="4701534" y="5006420"/>
            <a:ext cx="2788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dirty="0">
                <a:solidFill>
                  <a:schemeClr val="bg1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800" dirty="0">
                <a:solidFill>
                  <a:schemeClr val="bg1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ommunication between group members, not just with you</a:t>
            </a:r>
            <a:endParaRPr lang="en-GB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31C7FC-311C-4F6C-B1E0-2D421FF56992}"/>
              </a:ext>
            </a:extLst>
          </p:cNvPr>
          <p:cNvSpPr txBox="1"/>
          <p:nvPr/>
        </p:nvSpPr>
        <p:spPr>
          <a:xfrm flipH="1">
            <a:off x="1538649" y="5042475"/>
            <a:ext cx="2788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dirty="0">
                <a:solidFill>
                  <a:schemeClr val="bg1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Everyone to contribute (and don’t be afraid of silence)</a:t>
            </a:r>
            <a:endParaRPr lang="en-GB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</p:txBody>
      </p:sp>
      <p:sp>
        <p:nvSpPr>
          <p:cNvPr id="5" name="Rectangle: Top Corners One Rounded and One Snipped 4">
            <a:extLst>
              <a:ext uri="{FF2B5EF4-FFF2-40B4-BE49-F238E27FC236}">
                <a16:creationId xmlns:a16="http://schemas.microsoft.com/office/drawing/2014/main" id="{57D9C73A-2F9A-47B3-9AAF-449674406B53}"/>
              </a:ext>
            </a:extLst>
          </p:cNvPr>
          <p:cNvSpPr/>
          <p:nvPr/>
        </p:nvSpPr>
        <p:spPr>
          <a:xfrm>
            <a:off x="2" y="224579"/>
            <a:ext cx="6635690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0" y="224579"/>
            <a:ext cx="6493079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Your role – How to facilitate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A45B88-0698-409E-8932-69521E86EECE}"/>
              </a:ext>
            </a:extLst>
          </p:cNvPr>
          <p:cNvSpPr txBox="1"/>
          <p:nvPr/>
        </p:nvSpPr>
        <p:spPr>
          <a:xfrm>
            <a:off x="1731956" y="2095948"/>
            <a:ext cx="1758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Not to be a</a:t>
            </a:r>
          </a:p>
          <a:p>
            <a:pPr algn="ctr"/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 teacher</a:t>
            </a: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13871F-021C-49C1-9B23-69554F00BC1F}"/>
              </a:ext>
            </a:extLst>
          </p:cNvPr>
          <p:cNvSpPr txBox="1"/>
          <p:nvPr/>
        </p:nvSpPr>
        <p:spPr>
          <a:xfrm>
            <a:off x="1262544" y="2922145"/>
            <a:ext cx="28169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group members should be active in sharing ideas and opinions not just the leader. Get members to offer opinions before offering yours.</a:t>
            </a:r>
            <a:endParaRPr lang="en-GB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</p:txBody>
      </p:sp>
      <p:pic>
        <p:nvPicPr>
          <p:cNvPr id="3" name="Graphic 2" descr="Classroom">
            <a:extLst>
              <a:ext uri="{FF2B5EF4-FFF2-40B4-BE49-F238E27FC236}">
                <a16:creationId xmlns:a16="http://schemas.microsoft.com/office/drawing/2014/main" id="{9CFBAA49-3B83-44A1-AE77-9954288B4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93116" y="1291528"/>
            <a:ext cx="914400" cy="914400"/>
          </a:xfrm>
          <a:prstGeom prst="rect">
            <a:avLst/>
          </a:prstGeom>
        </p:spPr>
      </p:pic>
      <p:pic>
        <p:nvPicPr>
          <p:cNvPr id="15" name="Graphic 14" descr="Chat">
            <a:extLst>
              <a:ext uri="{FF2B5EF4-FFF2-40B4-BE49-F238E27FC236}">
                <a16:creationId xmlns:a16="http://schemas.microsoft.com/office/drawing/2014/main" id="{FB931376-7009-46CD-BA91-32F0608285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25799" y="1323174"/>
            <a:ext cx="1066456" cy="10664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AA45E7F-BD52-4E73-BDB1-597F23460C82}"/>
              </a:ext>
            </a:extLst>
          </p:cNvPr>
          <p:cNvSpPr txBox="1"/>
          <p:nvPr/>
        </p:nvSpPr>
        <p:spPr>
          <a:xfrm>
            <a:off x="4937047" y="2095948"/>
            <a:ext cx="1758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Discussion generator</a:t>
            </a: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D4B995-86F6-415A-A6AE-8C6C73AB0BC0}"/>
              </a:ext>
            </a:extLst>
          </p:cNvPr>
          <p:cNvSpPr txBox="1"/>
          <p:nvPr/>
        </p:nvSpPr>
        <p:spPr>
          <a:xfrm>
            <a:off x="8142139" y="2129499"/>
            <a:ext cx="2220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Discussion moderator</a:t>
            </a: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FBAC82-AF7E-4219-8D4C-21C00234E2FE}"/>
              </a:ext>
            </a:extLst>
          </p:cNvPr>
          <p:cNvSpPr txBox="1"/>
          <p:nvPr/>
        </p:nvSpPr>
        <p:spPr>
          <a:xfrm>
            <a:off x="7827436" y="2916532"/>
            <a:ext cx="254522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Understand the difference between healthy discussion/debate and conflict – seek clarification to avoid misunderstanding.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C7E845-5280-4063-80F3-987FB1D02542}"/>
              </a:ext>
            </a:extLst>
          </p:cNvPr>
          <p:cNvSpPr txBox="1"/>
          <p:nvPr/>
        </p:nvSpPr>
        <p:spPr>
          <a:xfrm>
            <a:off x="4548931" y="2922145"/>
            <a:ext cx="242097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Facilitate discussion by using open questions but don’t let it stray too far off topic. </a:t>
            </a:r>
            <a:r>
              <a:rPr lang="en-GB" sz="1400" dirty="0">
                <a:solidFill>
                  <a:srgbClr val="000000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Prep using the Question Booklet.</a:t>
            </a:r>
            <a:endParaRPr lang="en-GB" sz="1400" dirty="0"/>
          </a:p>
        </p:txBody>
      </p:sp>
      <p:pic>
        <p:nvPicPr>
          <p:cNvPr id="29" name="Graphic 28" descr="Stop">
            <a:extLst>
              <a:ext uri="{FF2B5EF4-FFF2-40B4-BE49-F238E27FC236}">
                <a16:creationId xmlns:a16="http://schemas.microsoft.com/office/drawing/2014/main" id="{49234699-EFF9-4F0F-8DB2-CBCD75E2D3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21114" y="13231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99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One Rounded and One Snipped 4">
            <a:extLst>
              <a:ext uri="{FF2B5EF4-FFF2-40B4-BE49-F238E27FC236}">
                <a16:creationId xmlns:a16="http://schemas.microsoft.com/office/drawing/2014/main" id="{57D9C73A-2F9A-47B3-9AAF-449674406B53}"/>
              </a:ext>
            </a:extLst>
          </p:cNvPr>
          <p:cNvSpPr/>
          <p:nvPr/>
        </p:nvSpPr>
        <p:spPr>
          <a:xfrm>
            <a:off x="2" y="224579"/>
            <a:ext cx="3984768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0" y="224579"/>
            <a:ext cx="3808602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Responsibilities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8D26B5-B82B-49FB-A625-BBE3800AB2D7}"/>
              </a:ext>
            </a:extLst>
          </p:cNvPr>
          <p:cNvSpPr txBox="1"/>
          <p:nvPr/>
        </p:nvSpPr>
        <p:spPr>
          <a:xfrm flipH="1">
            <a:off x="571181" y="1295212"/>
            <a:ext cx="114250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Prepare properly</a:t>
            </a:r>
            <a:r>
              <a:rPr lang="en-GB" sz="2800" b="1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 (Body CS)"/>
              </a:rPr>
              <a:t> </a:t>
            </a:r>
            <a:endParaRPr lang="en-GB" sz="2800" b="1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Make sure you have read the book yourself.</a:t>
            </a:r>
            <a:endParaRPr lang="en-GB" sz="2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Anticipate possible questions, issues and misunderstandings.</a:t>
            </a:r>
            <a:endParaRPr lang="en-GB" sz="2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lvl="0"/>
            <a:endParaRPr lang="en-GB" sz="2800" b="1" dirty="0">
              <a:solidFill>
                <a:srgbClr val="643655"/>
              </a:solidFill>
              <a:effectLst/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2800" b="1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Facilitate and moderate discussions</a:t>
            </a:r>
            <a:endParaRPr lang="en-GB" sz="2800" b="1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Remind everyone at the start about the </a:t>
            </a:r>
            <a:r>
              <a:rPr lang="en-GB" sz="2800" dirty="0">
                <a:solidFill>
                  <a:srgbClr val="643655"/>
                </a:solidFill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Code of Conduct.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Keep to agreed timings (people have places to be!)</a:t>
            </a:r>
            <a:endParaRPr lang="en-GB" sz="2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Ensure everyone is comfortable and relaxed.</a:t>
            </a:r>
            <a:endParaRPr lang="en-GB" sz="2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Ensure everyone knows everyone’s name – names are powerful. </a:t>
            </a:r>
            <a:endParaRPr lang="en-GB" sz="2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</p:txBody>
      </p:sp>
    </p:spTree>
    <p:extLst>
      <p:ext uri="{BB962C8B-B14F-4D97-AF65-F5344CB8AC3E}">
        <p14:creationId xmlns:p14="http://schemas.microsoft.com/office/powerpoint/2010/main" val="3408428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One Rounded and One Snipped 4">
            <a:extLst>
              <a:ext uri="{FF2B5EF4-FFF2-40B4-BE49-F238E27FC236}">
                <a16:creationId xmlns:a16="http://schemas.microsoft.com/office/drawing/2014/main" id="{FCD35868-D229-492E-8283-9F834D663289}"/>
              </a:ext>
            </a:extLst>
          </p:cNvPr>
          <p:cNvSpPr/>
          <p:nvPr/>
        </p:nvSpPr>
        <p:spPr>
          <a:xfrm>
            <a:off x="0" y="224579"/>
            <a:ext cx="8430936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0" y="224579"/>
            <a:ext cx="8305101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What you have been provided with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8D26B5-B82B-49FB-A625-BBE3800AB2D7}"/>
              </a:ext>
            </a:extLst>
          </p:cNvPr>
          <p:cNvSpPr txBox="1"/>
          <p:nvPr/>
        </p:nvSpPr>
        <p:spPr>
          <a:xfrm flipH="1">
            <a:off x="324740" y="1169377"/>
            <a:ext cx="1154252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643655"/>
                </a:solidFill>
                <a:latin typeface="Avenir Next LT Pro" panose="020B0504020202020204" pitchFamily="34" charset="0"/>
              </a:rPr>
              <a:t>Group assignment</a:t>
            </a:r>
          </a:p>
          <a:p>
            <a:pPr lvl="1"/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This is the group you will be responsible for throughout.</a:t>
            </a:r>
          </a:p>
          <a:p>
            <a:r>
              <a:rPr lang="en-GB" sz="2400" b="1" dirty="0">
                <a:solidFill>
                  <a:srgbClr val="643655"/>
                </a:solidFill>
                <a:latin typeface="Avenir Next LT Pro" panose="020B0504020202020204" pitchFamily="34" charset="0"/>
              </a:rPr>
              <a:t>Book to read</a:t>
            </a:r>
          </a:p>
          <a:p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     Provided free of charge, to be returned after Book Club concludes.</a:t>
            </a:r>
          </a:p>
          <a:p>
            <a:r>
              <a:rPr lang="en-GB" sz="2400" b="1" dirty="0">
                <a:solidFill>
                  <a:srgbClr val="643655"/>
                </a:solidFill>
                <a:latin typeface="Avenir Next LT Pro" panose="020B0504020202020204" pitchFamily="34" charset="0"/>
              </a:rPr>
              <a:t>Participant Guide</a:t>
            </a:r>
          </a:p>
          <a:p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    Containing Code of Conduct, FAQs and contact information.</a:t>
            </a:r>
          </a:p>
          <a:p>
            <a:r>
              <a:rPr lang="en-GB" sz="2400" b="1" dirty="0">
                <a:solidFill>
                  <a:srgbClr val="643655"/>
                </a:solidFill>
                <a:latin typeface="Avenir Next LT Pro" panose="020B0504020202020204" pitchFamily="34" charset="0"/>
              </a:rPr>
              <a:t>Discussion Booklet</a:t>
            </a:r>
          </a:p>
          <a:p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   Questions to get you thinking for the first book.</a:t>
            </a:r>
          </a:p>
          <a:p>
            <a:r>
              <a:rPr lang="en-GB" sz="2400" b="1" dirty="0">
                <a:solidFill>
                  <a:srgbClr val="643655"/>
                </a:solidFill>
                <a:latin typeface="Avenir Next LT Pro" panose="020B0504020202020204" pitchFamily="34" charset="0"/>
              </a:rPr>
              <a:t>Discussion Booklet ‘crib’ sheet</a:t>
            </a:r>
          </a:p>
          <a:p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Possible answers and thinking points for the Question Booklet.</a:t>
            </a:r>
          </a:p>
          <a:p>
            <a:r>
              <a:rPr lang="en-GB" sz="2400" b="1" dirty="0">
                <a:solidFill>
                  <a:srgbClr val="643655"/>
                </a:solidFill>
                <a:latin typeface="Avenir Next LT Pro" panose="020B0504020202020204" pitchFamily="34" charset="0"/>
              </a:rPr>
              <a:t>Facilitator guide</a:t>
            </a:r>
          </a:p>
          <a:p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Guidelines to help you facilitate the sessions.</a:t>
            </a:r>
          </a:p>
          <a:p>
            <a:r>
              <a:rPr lang="en-GB" sz="2400" b="1" dirty="0">
                <a:solidFill>
                  <a:srgbClr val="643655"/>
                </a:solidFill>
                <a:latin typeface="Avenir Next LT Pro" panose="020B0504020202020204" pitchFamily="34" charset="0"/>
              </a:rPr>
              <a:t>Facilitator Script</a:t>
            </a:r>
          </a:p>
          <a:p>
            <a:r>
              <a:rPr lang="en-GB" sz="2400" dirty="0">
                <a:solidFill>
                  <a:srgbClr val="643655"/>
                </a:solidFill>
                <a:latin typeface="Avenir Next LT Pro" panose="020B0504020202020204" pitchFamily="34" charset="0"/>
              </a:rPr>
              <a:t>A written script, to help you open up the first session – as a guide only.</a:t>
            </a:r>
          </a:p>
          <a:p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792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One Rounded and One Snipped 4">
            <a:extLst>
              <a:ext uri="{FF2B5EF4-FFF2-40B4-BE49-F238E27FC236}">
                <a16:creationId xmlns:a16="http://schemas.microsoft.com/office/drawing/2014/main" id="{57D9C73A-2F9A-47B3-9AAF-449674406B53}"/>
              </a:ext>
            </a:extLst>
          </p:cNvPr>
          <p:cNvSpPr/>
          <p:nvPr/>
        </p:nvSpPr>
        <p:spPr>
          <a:xfrm>
            <a:off x="2" y="224579"/>
            <a:ext cx="3984768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0" y="224579"/>
            <a:ext cx="3808602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How it will work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8D26B5-B82B-49FB-A625-BBE3800AB2D7}"/>
              </a:ext>
            </a:extLst>
          </p:cNvPr>
          <p:cNvSpPr txBox="1"/>
          <p:nvPr/>
        </p:nvSpPr>
        <p:spPr>
          <a:xfrm flipH="1">
            <a:off x="596349" y="1429435"/>
            <a:ext cx="1056100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Based on your preferred day of the week/time you have been assigned a group.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 email from the Diversity Book Club will remind all attendees of the dates of the Book Club.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</a:t>
            </a:r>
            <a:r>
              <a:rPr lang="en-GB" sz="2800" b="1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organise</a:t>
            </a: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monthly meeting on the allocated date/time for your group and send a Teams link to all members.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643655"/>
              </a:solidFill>
              <a:latin typeface="Avenir Next LT Pro" panose="020B05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588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Top Corners One Rounded and One Snipped 6">
            <a:extLst>
              <a:ext uri="{FF2B5EF4-FFF2-40B4-BE49-F238E27FC236}">
                <a16:creationId xmlns:a16="http://schemas.microsoft.com/office/drawing/2014/main" id="{4F4B9E76-FDD0-4BAF-8CC3-A45B396F3183}"/>
              </a:ext>
            </a:extLst>
          </p:cNvPr>
          <p:cNvSpPr/>
          <p:nvPr/>
        </p:nvSpPr>
        <p:spPr>
          <a:xfrm>
            <a:off x="478532" y="281705"/>
            <a:ext cx="8265367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2AB8AA-636E-4625-823A-67EBC5D5AD36}"/>
              </a:ext>
            </a:extLst>
          </p:cNvPr>
          <p:cNvSpPr txBox="1"/>
          <p:nvPr/>
        </p:nvSpPr>
        <p:spPr>
          <a:xfrm>
            <a:off x="1" y="283303"/>
            <a:ext cx="8609302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Personality types of group members</a:t>
            </a:r>
          </a:p>
        </p:txBody>
      </p:sp>
      <p:pic>
        <p:nvPicPr>
          <p:cNvPr id="45" name="Graphic 44" descr="Boxing Glove">
            <a:extLst>
              <a:ext uri="{FF2B5EF4-FFF2-40B4-BE49-F238E27FC236}">
                <a16:creationId xmlns:a16="http://schemas.microsoft.com/office/drawing/2014/main" id="{D90B1ABA-5422-4BCB-90DB-1BA152008F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95795" y="1927979"/>
            <a:ext cx="712034" cy="712034"/>
          </a:xfrm>
          <a:prstGeom prst="rect">
            <a:avLst/>
          </a:prstGeom>
        </p:spPr>
      </p:pic>
      <p:pic>
        <p:nvPicPr>
          <p:cNvPr id="47" name="Graphic 46" descr="Megaphone">
            <a:extLst>
              <a:ext uri="{FF2B5EF4-FFF2-40B4-BE49-F238E27FC236}">
                <a16:creationId xmlns:a16="http://schemas.microsoft.com/office/drawing/2014/main" id="{0C70C440-9B01-4FF8-91E4-8D335DCF4B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54388" y="1819425"/>
            <a:ext cx="851631" cy="851631"/>
          </a:xfrm>
          <a:prstGeom prst="rect">
            <a:avLst/>
          </a:prstGeom>
        </p:spPr>
      </p:pic>
      <p:pic>
        <p:nvPicPr>
          <p:cNvPr id="49" name="Graphic 48" descr="Books">
            <a:extLst>
              <a:ext uri="{FF2B5EF4-FFF2-40B4-BE49-F238E27FC236}">
                <a16:creationId xmlns:a16="http://schemas.microsoft.com/office/drawing/2014/main" id="{F32F74B9-37A2-44DB-9F06-ACE3113166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74997" y="1965819"/>
            <a:ext cx="714535" cy="714535"/>
          </a:xfrm>
          <a:prstGeom prst="rect">
            <a:avLst/>
          </a:prstGeom>
        </p:spPr>
      </p:pic>
      <p:pic>
        <p:nvPicPr>
          <p:cNvPr id="51" name="Graphic 50" descr="Cloud">
            <a:extLst>
              <a:ext uri="{FF2B5EF4-FFF2-40B4-BE49-F238E27FC236}">
                <a16:creationId xmlns:a16="http://schemas.microsoft.com/office/drawing/2014/main" id="{6626112A-53FE-4F98-BD1C-B943D16B69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802994" y="1890707"/>
            <a:ext cx="773860" cy="77386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8D31C1D-9D03-45A2-BFF2-F4CAF8026B12}"/>
              </a:ext>
            </a:extLst>
          </p:cNvPr>
          <p:cNvSpPr txBox="1"/>
          <p:nvPr/>
        </p:nvSpPr>
        <p:spPr>
          <a:xfrm>
            <a:off x="6108996" y="2992301"/>
            <a:ext cx="134241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Interrupts and makes long speeches in attempt to assert themselves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A73A7E-CCC4-4BA6-AC52-DCD2C617238A}"/>
              </a:ext>
            </a:extLst>
          </p:cNvPr>
          <p:cNvSpPr txBox="1"/>
          <p:nvPr/>
        </p:nvSpPr>
        <p:spPr>
          <a:xfrm>
            <a:off x="7477945" y="2985494"/>
            <a:ext cx="13424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Hostile to the group – seeks to cause conflict and undermine others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53B44D-68F4-4344-9AEC-B0EC571F2208}"/>
              </a:ext>
            </a:extLst>
          </p:cNvPr>
          <p:cNvSpPr txBox="1"/>
          <p:nvPr/>
        </p:nvSpPr>
        <p:spPr>
          <a:xfrm>
            <a:off x="8992057" y="2980996"/>
            <a:ext cx="134241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Tries to raise the discussion to an intellectual level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7FFCA57-D76A-4F09-89F1-3A4FFF45D0AC}"/>
              </a:ext>
            </a:extLst>
          </p:cNvPr>
          <p:cNvSpPr txBox="1"/>
          <p:nvPr/>
        </p:nvSpPr>
        <p:spPr>
          <a:xfrm>
            <a:off x="10518717" y="2999305"/>
            <a:ext cx="13424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Withdrawn and passive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F0410F-43CF-43FE-9DB4-E4EB9983BBCE}"/>
              </a:ext>
            </a:extLst>
          </p:cNvPr>
          <p:cNvSpPr txBox="1"/>
          <p:nvPr/>
        </p:nvSpPr>
        <p:spPr>
          <a:xfrm>
            <a:off x="284774" y="2616114"/>
            <a:ext cx="1273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643655"/>
                </a:solidFill>
                <a:latin typeface="Avenir Next LT Pro" panose="020B0504020202020204" pitchFamily="34" charset="0"/>
              </a:rPr>
              <a:t>Harmoniser</a:t>
            </a:r>
            <a:endParaRPr lang="en-GB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69E9C6-FD06-49BE-A17B-8E2BF0990C9E}"/>
              </a:ext>
            </a:extLst>
          </p:cNvPr>
          <p:cNvSpPr txBox="1"/>
          <p:nvPr/>
        </p:nvSpPr>
        <p:spPr>
          <a:xfrm>
            <a:off x="91495" y="2999305"/>
            <a:ext cx="1571623" cy="637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Tries to minimise conflict and disagreements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B84872-7463-41E4-AB0A-9131094599CB}"/>
              </a:ext>
            </a:extLst>
          </p:cNvPr>
          <p:cNvSpPr txBox="1"/>
          <p:nvPr/>
        </p:nvSpPr>
        <p:spPr>
          <a:xfrm>
            <a:off x="2017740" y="2616114"/>
            <a:ext cx="8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643655"/>
                </a:solidFill>
                <a:latin typeface="Avenir Next LT Pro" panose="020B0504020202020204" pitchFamily="34" charset="0"/>
              </a:rPr>
              <a:t>Blocker</a:t>
            </a:r>
            <a:endParaRPr lang="en-GB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AAD3B-9FC9-411F-AA8B-FB77CCDD4FBE}"/>
              </a:ext>
            </a:extLst>
          </p:cNvPr>
          <p:cNvSpPr txBox="1"/>
          <p:nvPr/>
        </p:nvSpPr>
        <p:spPr>
          <a:xfrm>
            <a:off x="1678958" y="2966941"/>
            <a:ext cx="1514120" cy="997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Negative in outlook, often discusses irrelevant personal experiences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D7DDFA-DDB6-4D00-BF77-387F266DD4EE}"/>
              </a:ext>
            </a:extLst>
          </p:cNvPr>
          <p:cNvSpPr txBox="1"/>
          <p:nvPr/>
        </p:nvSpPr>
        <p:spPr>
          <a:xfrm>
            <a:off x="3470409" y="2620157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643655"/>
                </a:solidFill>
                <a:latin typeface="Avenir Next LT Pro" panose="020B0504020202020204" pitchFamily="34" charset="0"/>
              </a:rPr>
              <a:t>Helper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8C406C-A1F5-4D49-A9D8-31CDFF074F1E}"/>
              </a:ext>
            </a:extLst>
          </p:cNvPr>
          <p:cNvSpPr txBox="1"/>
          <p:nvPr/>
        </p:nvSpPr>
        <p:spPr>
          <a:xfrm>
            <a:off x="3265822" y="2966940"/>
            <a:ext cx="1268099" cy="997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Supports you by opening up communication and supporting others</a:t>
            </a:r>
          </a:p>
        </p:txBody>
      </p:sp>
      <p:pic>
        <p:nvPicPr>
          <p:cNvPr id="16" name="Graphic 15" descr="Handshake">
            <a:extLst>
              <a:ext uri="{FF2B5EF4-FFF2-40B4-BE49-F238E27FC236}">
                <a16:creationId xmlns:a16="http://schemas.microsoft.com/office/drawing/2014/main" id="{D23B7B6D-3322-4802-A6F2-75AA34BF8AE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451455" y="1813390"/>
            <a:ext cx="981252" cy="971867"/>
          </a:xfrm>
          <a:prstGeom prst="rect">
            <a:avLst/>
          </a:prstGeom>
        </p:spPr>
      </p:pic>
      <p:pic>
        <p:nvPicPr>
          <p:cNvPr id="18" name="Graphic 17" descr="Plant With Roots">
            <a:extLst>
              <a:ext uri="{FF2B5EF4-FFF2-40B4-BE49-F238E27FC236}">
                <a16:creationId xmlns:a16="http://schemas.microsoft.com/office/drawing/2014/main" id="{69009374-8433-4F9E-BF50-B7E2A055B8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96840" y="1708486"/>
            <a:ext cx="981252" cy="971867"/>
          </a:xfrm>
          <a:prstGeom prst="rect">
            <a:avLst/>
          </a:prstGeom>
        </p:spPr>
      </p:pic>
      <p:pic>
        <p:nvPicPr>
          <p:cNvPr id="20" name="Graphic 19" descr="No sign">
            <a:extLst>
              <a:ext uri="{FF2B5EF4-FFF2-40B4-BE49-F238E27FC236}">
                <a16:creationId xmlns:a16="http://schemas.microsoft.com/office/drawing/2014/main" id="{4946251F-3DEF-4C85-9F1B-E269D7BA801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026555" y="1825279"/>
            <a:ext cx="836301" cy="82830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719B315-49CA-4F60-B998-50C9694CD9C7}"/>
              </a:ext>
            </a:extLst>
          </p:cNvPr>
          <p:cNvSpPr txBox="1"/>
          <p:nvPr/>
        </p:nvSpPr>
        <p:spPr>
          <a:xfrm>
            <a:off x="4908094" y="2625663"/>
            <a:ext cx="998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643655"/>
                </a:solidFill>
                <a:latin typeface="Avenir Next LT Pro" panose="020B0504020202020204" pitchFamily="34" charset="0"/>
              </a:rPr>
              <a:t>Initiator  </a:t>
            </a:r>
          </a:p>
        </p:txBody>
      </p:sp>
      <p:pic>
        <p:nvPicPr>
          <p:cNvPr id="23" name="Graphic 22" descr="Good Idea">
            <a:extLst>
              <a:ext uri="{FF2B5EF4-FFF2-40B4-BE49-F238E27FC236}">
                <a16:creationId xmlns:a16="http://schemas.microsoft.com/office/drawing/2014/main" id="{5EEA580D-4DBD-4356-B521-AFC0FA0610E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028317" y="1927979"/>
            <a:ext cx="759640" cy="7523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DD47E96-288B-4909-AEAE-14C979F9EC22}"/>
              </a:ext>
            </a:extLst>
          </p:cNvPr>
          <p:cNvSpPr txBox="1"/>
          <p:nvPr/>
        </p:nvSpPr>
        <p:spPr>
          <a:xfrm>
            <a:off x="4668155" y="2999305"/>
            <a:ext cx="13424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Suggests ideas and solutions – normally the first to offer ideas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D2DD4F8-6F77-457B-AF05-906BDB70F8BF}"/>
              </a:ext>
            </a:extLst>
          </p:cNvPr>
          <p:cNvSpPr txBox="1"/>
          <p:nvPr/>
        </p:nvSpPr>
        <p:spPr>
          <a:xfrm>
            <a:off x="230259" y="3761677"/>
            <a:ext cx="1276088" cy="997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Differences of opinion are normal and can lead to deeper discussions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7CB9A1B-14A3-41BE-8E30-A3641BAB14D3}"/>
              </a:ext>
            </a:extLst>
          </p:cNvPr>
          <p:cNvCxnSpPr/>
          <p:nvPr/>
        </p:nvCxnSpPr>
        <p:spPr>
          <a:xfrm>
            <a:off x="1694504" y="1779816"/>
            <a:ext cx="0" cy="305090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849E8CF-B4E6-48B7-87D7-7C1BBD133649}"/>
              </a:ext>
            </a:extLst>
          </p:cNvPr>
          <p:cNvCxnSpPr>
            <a:cxnSpLocks/>
          </p:cNvCxnSpPr>
          <p:nvPr/>
        </p:nvCxnSpPr>
        <p:spPr>
          <a:xfrm flipH="1">
            <a:off x="486921" y="3687538"/>
            <a:ext cx="8269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CF391D0-3479-477B-B24F-C73BDE0907AD}"/>
              </a:ext>
            </a:extLst>
          </p:cNvPr>
          <p:cNvCxnSpPr/>
          <p:nvPr/>
        </p:nvCxnSpPr>
        <p:spPr>
          <a:xfrm>
            <a:off x="3176330" y="1767701"/>
            <a:ext cx="0" cy="305090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C18B127-3811-4BF1-AB7A-B81A64CCD83F}"/>
              </a:ext>
            </a:extLst>
          </p:cNvPr>
          <p:cNvCxnSpPr>
            <a:cxnSpLocks/>
          </p:cNvCxnSpPr>
          <p:nvPr/>
        </p:nvCxnSpPr>
        <p:spPr>
          <a:xfrm flipH="1">
            <a:off x="2081405" y="3857553"/>
            <a:ext cx="8269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B361834-1BE2-4645-821F-E559D798E8D4}"/>
              </a:ext>
            </a:extLst>
          </p:cNvPr>
          <p:cNvSpPr txBox="1"/>
          <p:nvPr/>
        </p:nvSpPr>
        <p:spPr>
          <a:xfrm>
            <a:off x="1809015" y="3983388"/>
            <a:ext cx="1276088" cy="997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Listen – don’t be negative. Model a positive attitude.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ECF73BE-C10D-46D5-AADD-B53FC043FBCD}"/>
              </a:ext>
            </a:extLst>
          </p:cNvPr>
          <p:cNvCxnSpPr/>
          <p:nvPr/>
        </p:nvCxnSpPr>
        <p:spPr>
          <a:xfrm>
            <a:off x="4619605" y="1790142"/>
            <a:ext cx="0" cy="305090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541A85F-5235-4FE2-A427-798FB184CF4B}"/>
              </a:ext>
            </a:extLst>
          </p:cNvPr>
          <p:cNvCxnSpPr/>
          <p:nvPr/>
        </p:nvCxnSpPr>
        <p:spPr>
          <a:xfrm>
            <a:off x="6101431" y="1778028"/>
            <a:ext cx="0" cy="305090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48A24E4-1977-4DAE-A300-2A11535B10B2}"/>
              </a:ext>
            </a:extLst>
          </p:cNvPr>
          <p:cNvCxnSpPr>
            <a:cxnSpLocks/>
          </p:cNvCxnSpPr>
          <p:nvPr/>
        </p:nvCxnSpPr>
        <p:spPr>
          <a:xfrm flipH="1">
            <a:off x="3451455" y="4015590"/>
            <a:ext cx="8269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4330D56-4BEE-42FA-80FD-FADDCE1C08AD}"/>
              </a:ext>
            </a:extLst>
          </p:cNvPr>
          <p:cNvCxnSpPr/>
          <p:nvPr/>
        </p:nvCxnSpPr>
        <p:spPr>
          <a:xfrm>
            <a:off x="7462932" y="1790949"/>
            <a:ext cx="0" cy="305090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68D929B-9C1D-4C5E-B295-595B4BA4106F}"/>
              </a:ext>
            </a:extLst>
          </p:cNvPr>
          <p:cNvCxnSpPr/>
          <p:nvPr/>
        </p:nvCxnSpPr>
        <p:spPr>
          <a:xfrm>
            <a:off x="8906207" y="1813390"/>
            <a:ext cx="0" cy="305090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C291581-EC1D-43DE-9D8A-D3ABBE0FD5E3}"/>
              </a:ext>
            </a:extLst>
          </p:cNvPr>
          <p:cNvCxnSpPr/>
          <p:nvPr/>
        </p:nvCxnSpPr>
        <p:spPr>
          <a:xfrm>
            <a:off x="10424042" y="1813390"/>
            <a:ext cx="0" cy="305090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AA24B5C-3A99-4770-BF9F-6EC957726001}"/>
              </a:ext>
            </a:extLst>
          </p:cNvPr>
          <p:cNvSpPr txBox="1"/>
          <p:nvPr/>
        </p:nvSpPr>
        <p:spPr>
          <a:xfrm>
            <a:off x="6161122" y="2599757"/>
            <a:ext cx="1303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643655"/>
                </a:solidFill>
                <a:latin typeface="Avenir Next LT Pro" panose="020B0504020202020204" pitchFamily="34" charset="0"/>
              </a:rPr>
              <a:t>Dominator</a:t>
            </a:r>
            <a:r>
              <a:rPr lang="en-GB" dirty="0">
                <a:solidFill>
                  <a:srgbClr val="643655"/>
                </a:solidFill>
                <a:latin typeface="Avenir Next LT Pro" panose="020B0504020202020204" pitchFamily="34" charset="0"/>
              </a:rPr>
              <a:t> 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DF6E9D-8A42-48F2-9123-CF651779B673}"/>
              </a:ext>
            </a:extLst>
          </p:cNvPr>
          <p:cNvSpPr txBox="1"/>
          <p:nvPr/>
        </p:nvSpPr>
        <p:spPr>
          <a:xfrm>
            <a:off x="7726240" y="2616114"/>
            <a:ext cx="854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643655"/>
                </a:solidFill>
                <a:latin typeface="Avenir Next LT Pro" panose="020B0504020202020204" pitchFamily="34" charset="0"/>
              </a:rPr>
              <a:t>Fighter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8B3B2E-C1C5-4139-9045-5EE40A2708F9}"/>
              </a:ext>
            </a:extLst>
          </p:cNvPr>
          <p:cNvSpPr txBox="1"/>
          <p:nvPr/>
        </p:nvSpPr>
        <p:spPr>
          <a:xfrm>
            <a:off x="8897079" y="2605342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rgbClr val="643655"/>
                </a:solidFill>
                <a:latin typeface="Avenir Next LT Pro" panose="020B0504020202020204" pitchFamily="34" charset="0"/>
              </a:rPr>
              <a:t>Intellectualiser</a:t>
            </a:r>
            <a:endParaRPr lang="en-GB" sz="1600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2B377C0-3067-403D-B9B6-40060D002DCB}"/>
              </a:ext>
            </a:extLst>
          </p:cNvPr>
          <p:cNvSpPr txBox="1"/>
          <p:nvPr/>
        </p:nvSpPr>
        <p:spPr>
          <a:xfrm>
            <a:off x="10424042" y="2600204"/>
            <a:ext cx="1655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643655"/>
                </a:solidFill>
                <a:latin typeface="Avenir Next LT Pro" panose="020B0504020202020204" pitchFamily="34" charset="0"/>
              </a:rPr>
              <a:t>Non-participant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9AC4325-2273-490C-9D44-64BC4AE5E933}"/>
              </a:ext>
            </a:extLst>
          </p:cNvPr>
          <p:cNvCxnSpPr>
            <a:cxnSpLocks/>
          </p:cNvCxnSpPr>
          <p:nvPr/>
        </p:nvCxnSpPr>
        <p:spPr>
          <a:xfrm flipH="1">
            <a:off x="4925883" y="3896096"/>
            <a:ext cx="8269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5AF1D03-661F-4768-B566-20E5EA181094}"/>
              </a:ext>
            </a:extLst>
          </p:cNvPr>
          <p:cNvCxnSpPr>
            <a:cxnSpLocks/>
          </p:cNvCxnSpPr>
          <p:nvPr/>
        </p:nvCxnSpPr>
        <p:spPr>
          <a:xfrm flipH="1">
            <a:off x="6354388" y="4042140"/>
            <a:ext cx="8269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4572B4B-86D7-4C92-BE2E-311A49A81A6C}"/>
              </a:ext>
            </a:extLst>
          </p:cNvPr>
          <p:cNvCxnSpPr>
            <a:cxnSpLocks/>
          </p:cNvCxnSpPr>
          <p:nvPr/>
        </p:nvCxnSpPr>
        <p:spPr>
          <a:xfrm flipH="1">
            <a:off x="7726240" y="3840821"/>
            <a:ext cx="8269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FA39749-7A35-453C-86C6-A312529BEFCC}"/>
              </a:ext>
            </a:extLst>
          </p:cNvPr>
          <p:cNvCxnSpPr>
            <a:cxnSpLocks/>
          </p:cNvCxnSpPr>
          <p:nvPr/>
        </p:nvCxnSpPr>
        <p:spPr>
          <a:xfrm flipH="1">
            <a:off x="9218786" y="3710350"/>
            <a:ext cx="8269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103598E-2EF5-40FB-A8F9-E1B6ECC472E2}"/>
              </a:ext>
            </a:extLst>
          </p:cNvPr>
          <p:cNvCxnSpPr>
            <a:cxnSpLocks/>
          </p:cNvCxnSpPr>
          <p:nvPr/>
        </p:nvCxnSpPr>
        <p:spPr>
          <a:xfrm flipH="1">
            <a:off x="10776445" y="3581160"/>
            <a:ext cx="8269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DDD80E51-9869-4A81-ACE5-217324098CC8}"/>
              </a:ext>
            </a:extLst>
          </p:cNvPr>
          <p:cNvSpPr txBox="1"/>
          <p:nvPr/>
        </p:nvSpPr>
        <p:spPr>
          <a:xfrm>
            <a:off x="3261827" y="4077046"/>
            <a:ext cx="1276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Might not know where you want to take the discussion next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4561401-9289-40C0-8ACA-A4EF680706CB}"/>
              </a:ext>
            </a:extLst>
          </p:cNvPr>
          <p:cNvSpPr txBox="1"/>
          <p:nvPr/>
        </p:nvSpPr>
        <p:spPr>
          <a:xfrm>
            <a:off x="4741750" y="4042140"/>
            <a:ext cx="1276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Can jump ahead to next question and cut off discussions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43C5B00-9CAF-4ED7-A7A2-7666447BB462}"/>
              </a:ext>
            </a:extLst>
          </p:cNvPr>
          <p:cNvSpPr txBox="1"/>
          <p:nvPr/>
        </p:nvSpPr>
        <p:spPr>
          <a:xfrm>
            <a:off x="6137440" y="4136646"/>
            <a:ext cx="12760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Invite contributions from others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1E1D61F-2C4C-436D-8EDF-849EF169187D}"/>
              </a:ext>
            </a:extLst>
          </p:cNvPr>
          <p:cNvSpPr txBox="1"/>
          <p:nvPr/>
        </p:nvSpPr>
        <p:spPr>
          <a:xfrm>
            <a:off x="7546526" y="3963582"/>
            <a:ext cx="127608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May cause offence. Confront them after the session (in private)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C5F2A5-A52C-4B51-B8A5-9B548655C256}"/>
              </a:ext>
            </a:extLst>
          </p:cNvPr>
          <p:cNvSpPr txBox="1"/>
          <p:nvPr/>
        </p:nvSpPr>
        <p:spPr>
          <a:xfrm>
            <a:off x="9006919" y="3790084"/>
            <a:ext cx="12993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Can seem demeaning to others. May not consider how the discussion impacts them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7EFB9F1-6911-49A8-BE95-65BE22D74E2B}"/>
              </a:ext>
            </a:extLst>
          </p:cNvPr>
          <p:cNvSpPr txBox="1"/>
          <p:nvPr/>
        </p:nvSpPr>
        <p:spPr>
          <a:xfrm>
            <a:off x="10562855" y="3687538"/>
            <a:ext cx="1276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venir Next LT Pro" panose="020B0504020202020204" pitchFamily="34" charset="0"/>
              </a:rPr>
              <a:t>Find ways to ease them into discussions, like asking simple questions or for their opinions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1D02273-BB3E-47DF-B7E4-C931A4F43E96}"/>
              </a:ext>
            </a:extLst>
          </p:cNvPr>
          <p:cNvSpPr txBox="1"/>
          <p:nvPr/>
        </p:nvSpPr>
        <p:spPr>
          <a:xfrm>
            <a:off x="699889" y="5278070"/>
            <a:ext cx="10922466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base">
              <a:buSzPct val="100000"/>
              <a:tabLst>
                <a:tab pos="457200" algn="l"/>
              </a:tabLst>
            </a:pPr>
            <a:r>
              <a:rPr lang="en-GB" sz="280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reality people may be a mix of these – you will learn as you go about your group. Remember: people have chosen to be here.</a:t>
            </a:r>
            <a:endParaRPr lang="en-GB" sz="2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/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286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1603</Words>
  <Application>Microsoft Office PowerPoint</Application>
  <PresentationFormat>Widescreen</PresentationFormat>
  <Paragraphs>165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Abadi</vt:lpstr>
      <vt:lpstr>Arial</vt:lpstr>
      <vt:lpstr>Avenir Next LT Pro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Ayres, Zoë</dc:creator>
  <cp:lastModifiedBy>zjayres@gmail.com</cp:lastModifiedBy>
  <cp:revision>37</cp:revision>
  <dcterms:created xsi:type="dcterms:W3CDTF">2020-11-26T17:50:51Z</dcterms:created>
  <dcterms:modified xsi:type="dcterms:W3CDTF">2021-09-15T17:25:57Z</dcterms:modified>
</cp:coreProperties>
</file>