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59" r:id="rId6"/>
    <p:sldId id="266" r:id="rId7"/>
    <p:sldId id="271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3655"/>
    <a:srgbClr val="E0D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680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F1A2F-4097-42E4-90F2-8024498D9736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9B112-1345-4CFE-93FF-811CF42442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756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49B112-1345-4CFE-93FF-811CF424427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926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49B112-1345-4CFE-93FF-811CF424427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97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D0E2F-36A3-434B-A800-B03692552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741A92-2DD9-4902-AEFC-51AC7CC7F8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16DD3-AD68-4591-AE5A-1A8C66B70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18C3E-0F6C-492F-B4FF-78FFCFD71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1F541-FD28-4810-A1BD-7A4AA8F54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272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9F382-5F44-4472-8A93-80DFC42DF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13474C-1033-4BC6-8AEA-7FFF3F417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98653-D345-4FDA-8C9E-3B6BDDD8A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881F7-8D0A-4305-9FD7-CFD501DDD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1D71D-5821-4DE4-8BCF-419EC788F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86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A4B2DB-3948-4B77-8EFD-963B952AC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4EE940-F655-4402-AD20-5A46C92731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9CFAF4-F45A-4CE9-A8B2-7A21EFB01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D98DC5-6777-4EFA-9C15-0D21A27FF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5E0C1-63B7-494C-95E3-48C016363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419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518C3-1B80-440A-8ECF-6AAD5DB89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6EA23-5A42-4CED-828D-DF5962A8E7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847819-5720-4838-B086-053FBF033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D2C6D5-A2BD-4DBD-A786-F76BD2A1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3BFB85-D6D5-4953-989D-846BBA9D9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264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8FFC6-4CA8-414B-AB7B-5953757A1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A69AA0-AF3B-4B08-B70A-E8B66289C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BF8B5-612E-4FA7-BC3F-5F21269E9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E6E05-7E3A-4937-9980-313C4F961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26CCB-5487-4152-BC0C-9A7BDFF7C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00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6356E-A354-4FD6-9540-B7CC67308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6C9EDF-5817-4210-B721-DCAECBDA23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F8D6F1-D9F7-489C-8CB4-5F6BFEAC1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3B215C-A784-4FF6-B145-8FB45D38E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78CB3B-D142-4484-9002-BAA07543D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04C88-72EE-42B1-8CB6-964ABF9B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74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9344B-F20A-4D64-A73A-0DE0BCF7E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71FE5D-D870-41D5-85BA-2EF81E7D15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94BE08-D9DE-4CA1-8E34-5E749F526B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74C0DB-D004-4453-A33C-A3C5675C27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266B66-347A-49CD-9CB5-A12374FB17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30A343-1E9E-497C-957F-4772AA514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C03FFB-56B9-408B-92B8-ACFF8E730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AC0BE1-4D6E-43CE-A0D8-BFE94E5ED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563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B46FF-BACC-44D8-AE4D-358760950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B25DD9-5468-4166-BAF4-1B9732B1C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553B7-310C-45E4-B57E-ADEE3E6F1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92119F-6590-487E-B8C2-DBE0A4D2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993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1994E2-6A56-4096-A8BB-BE99BBF41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0E429F-8A25-4666-98C3-B3E91E651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819005-64B7-4219-A0F4-10EEB1121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208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D7E74-E67C-4407-907B-0D761303E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6A87B-1D77-4810-9251-1D4DD5FF6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112005-C380-444A-AAF1-ABA732BEC3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910E7F-37CE-4492-BDCC-B9D4E0710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DCD29F-E53D-4CB3-B713-A0BE966EA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417C08-BB9C-44FF-AFD7-7244EF6F4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713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7408F-B886-4E63-882F-FB5774738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0A5283-BB81-4757-A81C-FE17D3885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DFF4B3-E35F-4D58-BA53-DBA1463782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0D8024-F44C-4C80-A126-2A5DFE6B9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A4A382-F1A8-42AC-8871-EEA7D8331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5C3002-6C45-4F50-A637-0D748C580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7304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547D27-67A7-4D66-8C82-C6BCC2B27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38294B-84BD-45F0-A45E-980C9CE22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E679C5-9880-4BFF-B1B5-8B113B484A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27437-31CC-4C40-8BE9-7F0F16FCA321}" type="datetimeFigureOut">
              <a:rPr lang="en-GB" smtClean="0"/>
              <a:t>17/09/2021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65A215-FAA3-4406-ACBF-326CA65A4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84F25-A42C-4B87-B91D-CC9F8D4B19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2DB87-65FD-4F1E-9305-50C406A85F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577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arwick.ac.uk/fac/sci/chemistry/aboutus/diversitybookclub/createyourown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C7F7540-77D0-4EF3-B3CD-CE8D6BA6F2E4}"/>
              </a:ext>
            </a:extLst>
          </p:cNvPr>
          <p:cNvSpPr/>
          <p:nvPr/>
        </p:nvSpPr>
        <p:spPr>
          <a:xfrm>
            <a:off x="0" y="5436066"/>
            <a:ext cx="12192000" cy="1421934"/>
          </a:xfrm>
          <a:prstGeom prst="rect">
            <a:avLst/>
          </a:prstGeom>
          <a:solidFill>
            <a:srgbClr val="643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179474-83A7-4685-B875-956AD5DE57B0}"/>
              </a:ext>
            </a:extLst>
          </p:cNvPr>
          <p:cNvSpPr txBox="1"/>
          <p:nvPr/>
        </p:nvSpPr>
        <p:spPr>
          <a:xfrm>
            <a:off x="384562" y="1030591"/>
            <a:ext cx="109471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>
                <a:latin typeface="Abadi" panose="020B0604020104020204" pitchFamily="34" charset="0"/>
              </a:rPr>
              <a:t>Introduction to the Warwick Chemistry Diversity Book Club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DF40E2-D8C8-40D5-BE90-74B5008D2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54360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8D26B5-B82B-49FB-A625-BBE3800AB2D7}"/>
              </a:ext>
            </a:extLst>
          </p:cNvPr>
          <p:cNvSpPr txBox="1"/>
          <p:nvPr/>
        </p:nvSpPr>
        <p:spPr>
          <a:xfrm flipH="1">
            <a:off x="4030132" y="5675573"/>
            <a:ext cx="7798343" cy="923330"/>
          </a:xfrm>
          <a:prstGeom prst="rect">
            <a:avLst/>
          </a:prstGeom>
          <a:solidFill>
            <a:srgbClr val="643655"/>
          </a:solidFill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Avenir Next LT Pro" panose="020B0504020202020204" pitchFamily="34" charset="0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603259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One Rounded and One Snipped 10">
            <a:extLst>
              <a:ext uri="{FF2B5EF4-FFF2-40B4-BE49-F238E27FC236}">
                <a16:creationId xmlns:a16="http://schemas.microsoft.com/office/drawing/2014/main" id="{5BF7005D-1EC4-460D-9182-6AA8968CA0B0}"/>
              </a:ext>
            </a:extLst>
          </p:cNvPr>
          <p:cNvSpPr/>
          <p:nvPr/>
        </p:nvSpPr>
        <p:spPr>
          <a:xfrm>
            <a:off x="0" y="224579"/>
            <a:ext cx="9487949" cy="707886"/>
          </a:xfrm>
          <a:prstGeom prst="snipRoundRect">
            <a:avLst/>
          </a:prstGeom>
          <a:solidFill>
            <a:srgbClr val="643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179474-83A7-4685-B875-956AD5DE57B0}"/>
              </a:ext>
            </a:extLst>
          </p:cNvPr>
          <p:cNvSpPr txBox="1"/>
          <p:nvPr/>
        </p:nvSpPr>
        <p:spPr>
          <a:xfrm>
            <a:off x="0" y="224579"/>
            <a:ext cx="9353725" cy="707886"/>
          </a:xfrm>
          <a:prstGeom prst="rect">
            <a:avLst/>
          </a:prstGeom>
          <a:solidFill>
            <a:srgbClr val="643655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000">
                <a:solidFill>
                  <a:schemeClr val="bg1"/>
                </a:solidFill>
                <a:latin typeface="Avenir Next LT Pro" panose="020B0504020202020204" pitchFamily="34" charset="0"/>
              </a:rPr>
              <a:t>Why we started the Diversity Book Club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8D26B5-B82B-49FB-A625-BBE3800AB2D7}"/>
              </a:ext>
            </a:extLst>
          </p:cNvPr>
          <p:cNvSpPr txBox="1"/>
          <p:nvPr/>
        </p:nvSpPr>
        <p:spPr>
          <a:xfrm flipH="1">
            <a:off x="285957" y="1379101"/>
            <a:ext cx="1131808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643655"/>
                </a:solidFill>
                <a:latin typeface="Avenir Next LT Pro" panose="020B0504020202020204" pitchFamily="34" charset="0"/>
              </a:rPr>
              <a:t>To improve diversity in the chemical sciences we must first educate ourselves and be aware of the diversity issues that prevail within our community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643655"/>
              </a:solidFill>
              <a:latin typeface="Avenir Next LT Pro" panose="020B05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643655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Diversity Book Club provides an opportunity to work together to connect, communicate and reflect on these topics.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800" dirty="0">
              <a:solidFill>
                <a:srgbClr val="643655"/>
              </a:solidFill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643655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Pilot program has ran from start of 2021, covering four diversity themes.</a:t>
            </a:r>
            <a:endParaRPr lang="en-GB" sz="2800" dirty="0">
              <a:solidFill>
                <a:srgbClr val="64365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000" dirty="0">
              <a:solidFill>
                <a:srgbClr val="643655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Picture 4" descr="The Royal Society of Chemistry">
            <a:extLst>
              <a:ext uri="{FF2B5EF4-FFF2-40B4-BE49-F238E27FC236}">
                <a16:creationId xmlns:a16="http://schemas.microsoft.com/office/drawing/2014/main" id="{55ED9D80-F87F-45F1-875A-5471EC2169E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44" y="5575478"/>
            <a:ext cx="3079750" cy="85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52A83EDD-A098-4482-8368-85B632B2DB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524" y="5478899"/>
            <a:ext cx="2628900" cy="955675"/>
          </a:xfrm>
          <a:prstGeom prst="rect">
            <a:avLst/>
          </a:prstGeom>
        </p:spPr>
      </p:pic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71DE8E8B-4F1D-4F09-B2C3-94CF32FF5FC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4000"/>
          <a:stretch/>
        </p:blipFill>
        <p:spPr bwMode="auto">
          <a:xfrm>
            <a:off x="6819027" y="5442763"/>
            <a:ext cx="1943100" cy="990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6289AF4-B6DA-46B7-A184-95C0D477A00D}"/>
              </a:ext>
            </a:extLst>
          </p:cNvPr>
          <p:cNvSpPr txBox="1"/>
          <p:nvPr/>
        </p:nvSpPr>
        <p:spPr>
          <a:xfrm flipH="1">
            <a:off x="9128125" y="5646940"/>
            <a:ext cx="2247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tx1">
                    <a:lumMod val="95000"/>
                    <a:lumOff val="5000"/>
                  </a:schemeClr>
                </a:solidFill>
                <a:latin typeface="Avenir Next LT Pro" panose="020B0504020202020204" pitchFamily="34" charset="0"/>
              </a:rPr>
              <a:t>STEM &amp; Diversity Group</a:t>
            </a:r>
          </a:p>
        </p:txBody>
      </p:sp>
    </p:spTree>
    <p:extLst>
      <p:ext uri="{BB962C8B-B14F-4D97-AF65-F5344CB8AC3E}">
        <p14:creationId xmlns:p14="http://schemas.microsoft.com/office/powerpoint/2010/main" val="1028182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Top Corners One Rounded and One Snipped 5">
            <a:extLst>
              <a:ext uri="{FF2B5EF4-FFF2-40B4-BE49-F238E27FC236}">
                <a16:creationId xmlns:a16="http://schemas.microsoft.com/office/drawing/2014/main" id="{2D16A297-AD58-4CC7-9800-40CC511C48AF}"/>
              </a:ext>
            </a:extLst>
          </p:cNvPr>
          <p:cNvSpPr/>
          <p:nvPr/>
        </p:nvSpPr>
        <p:spPr>
          <a:xfrm>
            <a:off x="1" y="224579"/>
            <a:ext cx="5108894" cy="707886"/>
          </a:xfrm>
          <a:prstGeom prst="snipRoundRect">
            <a:avLst/>
          </a:prstGeom>
          <a:solidFill>
            <a:srgbClr val="643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179474-83A7-4685-B875-956AD5DE57B0}"/>
              </a:ext>
            </a:extLst>
          </p:cNvPr>
          <p:cNvSpPr txBox="1"/>
          <p:nvPr/>
        </p:nvSpPr>
        <p:spPr>
          <a:xfrm>
            <a:off x="1" y="224579"/>
            <a:ext cx="4974672" cy="707886"/>
          </a:xfrm>
          <a:prstGeom prst="rect">
            <a:avLst/>
          </a:prstGeom>
          <a:solidFill>
            <a:srgbClr val="643655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000">
                <a:solidFill>
                  <a:schemeClr val="bg1"/>
                </a:solidFill>
                <a:latin typeface="Avenir Next LT Pro" panose="020B0504020202020204" pitchFamily="34" charset="0"/>
              </a:rPr>
              <a:t>The diversity themes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751BE0-CD4C-427D-9769-C226BDE80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171" y="1089040"/>
            <a:ext cx="8639499" cy="536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72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Top Corners One Rounded and One Snipped 6">
            <a:extLst>
              <a:ext uri="{FF2B5EF4-FFF2-40B4-BE49-F238E27FC236}">
                <a16:creationId xmlns:a16="http://schemas.microsoft.com/office/drawing/2014/main" id="{4F4B9E76-FDD0-4BAF-8CC3-A45B396F3183}"/>
              </a:ext>
            </a:extLst>
          </p:cNvPr>
          <p:cNvSpPr/>
          <p:nvPr/>
        </p:nvSpPr>
        <p:spPr>
          <a:xfrm>
            <a:off x="1038138" y="274914"/>
            <a:ext cx="9092295" cy="707886"/>
          </a:xfrm>
          <a:prstGeom prst="snipRoundRect">
            <a:avLst/>
          </a:prstGeom>
          <a:solidFill>
            <a:srgbClr val="643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2AB8AA-636E-4625-823A-67EBC5D5AD36}"/>
              </a:ext>
            </a:extLst>
          </p:cNvPr>
          <p:cNvSpPr txBox="1"/>
          <p:nvPr/>
        </p:nvSpPr>
        <p:spPr>
          <a:xfrm>
            <a:off x="1" y="274914"/>
            <a:ext cx="9939130" cy="707886"/>
          </a:xfrm>
          <a:prstGeom prst="rect">
            <a:avLst/>
          </a:prstGeom>
          <a:solidFill>
            <a:srgbClr val="643655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All Diversity Book Club Files Open Access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385C0D5-0A01-46D5-AC0E-0ADA8321E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954" y="1133997"/>
            <a:ext cx="9092295" cy="55672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DAB4731-EC3B-44B1-8ABB-B2587BD1F255}"/>
              </a:ext>
            </a:extLst>
          </p:cNvPr>
          <p:cNvSpPr txBox="1"/>
          <p:nvPr/>
        </p:nvSpPr>
        <p:spPr>
          <a:xfrm>
            <a:off x="1685678" y="6078580"/>
            <a:ext cx="8253453" cy="369332"/>
          </a:xfrm>
          <a:prstGeom prst="rect">
            <a:avLst/>
          </a:prstGeom>
          <a:solidFill>
            <a:srgbClr val="643655"/>
          </a:solidFill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https://warwick.ac.uk/fac/sci/chemistry/aboutus/diversitybookclub/createyourown/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343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Diagonal Corners Snipped 2">
            <a:extLst>
              <a:ext uri="{FF2B5EF4-FFF2-40B4-BE49-F238E27FC236}">
                <a16:creationId xmlns:a16="http://schemas.microsoft.com/office/drawing/2014/main" id="{5C01B501-E7D1-4A64-9AD9-FC672E24A407}"/>
              </a:ext>
            </a:extLst>
          </p:cNvPr>
          <p:cNvSpPr/>
          <p:nvPr/>
        </p:nvSpPr>
        <p:spPr>
          <a:xfrm>
            <a:off x="1359674" y="1173207"/>
            <a:ext cx="9199658" cy="2293560"/>
          </a:xfrm>
          <a:prstGeom prst="snip2DiagRect">
            <a:avLst/>
          </a:prstGeom>
          <a:solidFill>
            <a:srgbClr val="643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179474-83A7-4685-B875-956AD5DE57B0}"/>
              </a:ext>
            </a:extLst>
          </p:cNvPr>
          <p:cNvSpPr txBox="1"/>
          <p:nvPr/>
        </p:nvSpPr>
        <p:spPr>
          <a:xfrm>
            <a:off x="2091194" y="1370675"/>
            <a:ext cx="7704814" cy="1754326"/>
          </a:xfrm>
          <a:prstGeom prst="rect">
            <a:avLst/>
          </a:prstGeom>
          <a:solidFill>
            <a:srgbClr val="643655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venir Next LT Pro" panose="020B0504020202020204" pitchFamily="34" charset="0"/>
              </a:rPr>
              <a:t>Introducing Professor</a:t>
            </a:r>
          </a:p>
          <a:p>
            <a:pPr algn="ctr"/>
            <a:r>
              <a:rPr lang="en-GB" sz="5400" dirty="0">
                <a:solidFill>
                  <a:schemeClr val="bg1"/>
                </a:solidFill>
                <a:latin typeface="Avenir Next LT Pro" panose="020B0504020202020204" pitchFamily="34" charset="0"/>
              </a:rPr>
              <a:t>Pragya Agarwal 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640A7C5E-A17E-4749-931F-7BEB1D7F4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626" y="3784821"/>
            <a:ext cx="1739754" cy="2747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2631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5F386AFDEE2841A2DC4EB686DBE375" ma:contentTypeVersion="8" ma:contentTypeDescription="Create a new document." ma:contentTypeScope="" ma:versionID="4c63a03bcfed2368ca4751cf295a7a5a">
  <xsd:schema xmlns:xsd="http://www.w3.org/2001/XMLSchema" xmlns:xs="http://www.w3.org/2001/XMLSchema" xmlns:p="http://schemas.microsoft.com/office/2006/metadata/properties" xmlns:ns2="f617a0c9-1bf0-4480-b436-a94c9b9ef0a6" targetNamespace="http://schemas.microsoft.com/office/2006/metadata/properties" ma:root="true" ma:fieldsID="ae4bde97fea7b6537fbd8a4a260a2b39" ns2:_="">
    <xsd:import namespace="f617a0c9-1bf0-4480-b436-a94c9b9ef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17a0c9-1bf0-4480-b436-a94c9b9ef0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B08468B-4846-4EB4-AF2A-A316D300BC5E}">
  <ds:schemaRefs>
    <ds:schemaRef ds:uri="f617a0c9-1bf0-4480-b436-a94c9b9ef0a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D7DA2F4-C602-4966-ACBF-8867CF5C543C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f617a0c9-1bf0-4480-b436-a94c9b9ef0a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ECD9AE4-DE4E-41A6-8B10-C98A57645F0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Office PowerPoint</Application>
  <PresentationFormat>Widescreen</PresentationFormat>
  <Paragraphs>16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Abadi</vt:lpstr>
      <vt:lpstr>Arial</vt:lpstr>
      <vt:lpstr>Avenir Next LT Pro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Ayres, Zoë</dc:creator>
  <cp:lastModifiedBy>zjayres@gmail.com</cp:lastModifiedBy>
  <cp:revision>339</cp:revision>
  <dcterms:created xsi:type="dcterms:W3CDTF">2020-11-26T17:50:51Z</dcterms:created>
  <dcterms:modified xsi:type="dcterms:W3CDTF">2021-09-17T12:16:56Z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0x0101009A5F386AFDEE2841A2DC4EB686DBE375</vt:lpwstr>
  </property>
</Properties>
</file>