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9" r:id="rId6"/>
    <p:sldId id="266" r:id="rId7"/>
    <p:sldId id="272" r:id="rId8"/>
    <p:sldId id="264" r:id="rId9"/>
    <p:sldId id="261" r:id="rId10"/>
    <p:sldId id="275" r:id="rId11"/>
    <p:sldId id="276" r:id="rId12"/>
    <p:sldId id="282" r:id="rId13"/>
    <p:sldId id="283" r:id="rId14"/>
    <p:sldId id="288" r:id="rId15"/>
    <p:sldId id="277" r:id="rId16"/>
    <p:sldId id="279" r:id="rId17"/>
    <p:sldId id="278" r:id="rId18"/>
    <p:sldId id="284" r:id="rId19"/>
    <p:sldId id="285" r:id="rId20"/>
    <p:sldId id="271" r:id="rId21"/>
    <p:sldId id="286" r:id="rId22"/>
    <p:sldId id="273" r:id="rId23"/>
    <p:sldId id="260" r:id="rId24"/>
    <p:sldId id="28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3655"/>
    <a:srgbClr val="E0D3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FB1913-5C4A-4CB1-96A1-DCAA4AD578E4}" v="157" dt="2021-03-15T15:50:32.968"/>
    <p1510:client id="{195CB317-5EC9-448B-9674-5EBF1E2763B6}" v="75" dt="2020-11-27T17:18:34.106"/>
    <p1510:client id="{3FC88605-2538-4380-95E7-3CB0E237D86D}" v="1233" dt="2020-11-27T15:48:25.329"/>
    <p1510:client id="{719D4EF6-8E63-426C-9EFC-3B8CDAB92A62}" v="1547" dt="2020-11-30T17:16:43.447"/>
    <p1510:client id="{944DCBFF-E0C0-4197-915B-693A268BE5A5}" v="1957" dt="2021-03-15T17:00:57.388"/>
    <p1510:client id="{A411F328-7EE4-4B20-A532-6E1EE1580D75}" v="140" dt="2021-03-15T16:01:30.188"/>
    <p1510:client id="{B8FEEF64-7301-4B71-99B1-4D79128E534C}" v="47" dt="2020-11-27T16:58:31.748"/>
    <p1510:client id="{C6181177-D05E-4A7E-A751-BB638DF04F16}" v="1035" dt="2020-11-27T16:53:43.059"/>
    <p1510:client id="{CB5601C1-A9F9-410A-93BE-C3F4ED3A9CDC}" v="1424" dt="2021-03-15T17:48:34.077"/>
    <p1510:client id="{D70C0D1C-EFD9-448C-96CE-1836721AA056}" v="170" dt="2020-11-27T17:02:18.090"/>
    <p1510:client id="{DD995B18-9A84-4286-9283-8D81FC7A080F}" v="588" dt="2020-11-27T17:05:34.259"/>
    <p1510:client id="{E45B2CA4-3BD1-4612-8C97-6AF6A3EE90F4}" v="1371" dt="2021-03-15T16:45:14.5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D0E2F-36A3-434B-A800-B03692552D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0741A92-2DD9-4902-AEFC-51AC7CC7F8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BE16DD3-AD68-4591-AE5A-1A8C66B704FD}"/>
              </a:ext>
            </a:extLst>
          </p:cNvPr>
          <p:cNvSpPr>
            <a:spLocks noGrp="1"/>
          </p:cNvSpPr>
          <p:nvPr>
            <p:ph type="dt" sz="half" idx="10"/>
          </p:nvPr>
        </p:nvSpPr>
        <p:spPr/>
        <p:txBody>
          <a:bodyPr/>
          <a:lstStyle/>
          <a:p>
            <a:fld id="{64527437-31CC-4C40-8BE9-7F0F16FCA321}" type="datetimeFigureOut">
              <a:rPr lang="en-GB" smtClean="0"/>
              <a:t>26/03/2021</a:t>
            </a:fld>
            <a:endParaRPr lang="en-GB"/>
          </a:p>
        </p:txBody>
      </p:sp>
      <p:sp>
        <p:nvSpPr>
          <p:cNvPr id="5" name="Footer Placeholder 4">
            <a:extLst>
              <a:ext uri="{FF2B5EF4-FFF2-40B4-BE49-F238E27FC236}">
                <a16:creationId xmlns:a16="http://schemas.microsoft.com/office/drawing/2014/main" id="{41718C3E-0F6C-492F-B4FF-78FFCFD711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31F541-FD28-4810-A1BD-7A4AA8F54C7F}"/>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4017272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9F382-5F44-4472-8A93-80DFC42DFF0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513474C-1033-4BC6-8AEA-7FFF3F41784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898653-D345-4FDA-8C9E-3B6BDDD8A5D7}"/>
              </a:ext>
            </a:extLst>
          </p:cNvPr>
          <p:cNvSpPr>
            <a:spLocks noGrp="1"/>
          </p:cNvSpPr>
          <p:nvPr>
            <p:ph type="dt" sz="half" idx="10"/>
          </p:nvPr>
        </p:nvSpPr>
        <p:spPr/>
        <p:txBody>
          <a:bodyPr/>
          <a:lstStyle/>
          <a:p>
            <a:fld id="{64527437-31CC-4C40-8BE9-7F0F16FCA321}" type="datetimeFigureOut">
              <a:rPr lang="en-GB" smtClean="0"/>
              <a:t>26/03/2021</a:t>
            </a:fld>
            <a:endParaRPr lang="en-GB"/>
          </a:p>
        </p:txBody>
      </p:sp>
      <p:sp>
        <p:nvSpPr>
          <p:cNvPr id="5" name="Footer Placeholder 4">
            <a:extLst>
              <a:ext uri="{FF2B5EF4-FFF2-40B4-BE49-F238E27FC236}">
                <a16:creationId xmlns:a16="http://schemas.microsoft.com/office/drawing/2014/main" id="{3AD881F7-8D0A-4305-9FD7-CFD501DDD9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171D71D-5821-4DE4-8BCF-419EC788FA49}"/>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314686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A4B2DB-3948-4B77-8EFD-963B952AC76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24EE940-F655-4402-AD20-5A46C92731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9CFAF4-F45A-4CE9-A8B2-7A21EFB01AB9}"/>
              </a:ext>
            </a:extLst>
          </p:cNvPr>
          <p:cNvSpPr>
            <a:spLocks noGrp="1"/>
          </p:cNvSpPr>
          <p:nvPr>
            <p:ph type="dt" sz="half" idx="10"/>
          </p:nvPr>
        </p:nvSpPr>
        <p:spPr/>
        <p:txBody>
          <a:bodyPr/>
          <a:lstStyle/>
          <a:p>
            <a:fld id="{64527437-31CC-4C40-8BE9-7F0F16FCA321}" type="datetimeFigureOut">
              <a:rPr lang="en-GB" smtClean="0"/>
              <a:t>26/03/2021</a:t>
            </a:fld>
            <a:endParaRPr lang="en-GB"/>
          </a:p>
        </p:txBody>
      </p:sp>
      <p:sp>
        <p:nvSpPr>
          <p:cNvPr id="5" name="Footer Placeholder 4">
            <a:extLst>
              <a:ext uri="{FF2B5EF4-FFF2-40B4-BE49-F238E27FC236}">
                <a16:creationId xmlns:a16="http://schemas.microsoft.com/office/drawing/2014/main" id="{4CD98DC5-6777-4EFA-9C15-0D21A27FFF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75E0C1-63B7-494C-95E3-48C016363449}"/>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3437419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518C3-1B80-440A-8ECF-6AAD5DB89A7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476EA23-5A42-4CED-828D-DF5962A8E79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847819-5720-4838-B086-053FBF033744}"/>
              </a:ext>
            </a:extLst>
          </p:cNvPr>
          <p:cNvSpPr>
            <a:spLocks noGrp="1"/>
          </p:cNvSpPr>
          <p:nvPr>
            <p:ph type="dt" sz="half" idx="10"/>
          </p:nvPr>
        </p:nvSpPr>
        <p:spPr/>
        <p:txBody>
          <a:bodyPr/>
          <a:lstStyle/>
          <a:p>
            <a:fld id="{64527437-31CC-4C40-8BE9-7F0F16FCA321}" type="datetimeFigureOut">
              <a:rPr lang="en-GB" smtClean="0"/>
              <a:t>26/03/2021</a:t>
            </a:fld>
            <a:endParaRPr lang="en-GB"/>
          </a:p>
        </p:txBody>
      </p:sp>
      <p:sp>
        <p:nvSpPr>
          <p:cNvPr id="5" name="Footer Placeholder 4">
            <a:extLst>
              <a:ext uri="{FF2B5EF4-FFF2-40B4-BE49-F238E27FC236}">
                <a16:creationId xmlns:a16="http://schemas.microsoft.com/office/drawing/2014/main" id="{A9D2C6D5-A2BD-4DBD-A786-F76BD2A157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3BFB85-D6D5-4953-989D-846BBA9D9D3E}"/>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1394264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8FFC6-4CA8-414B-AB7B-5953757A170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EA69AA0-AF3B-4B08-B70A-E8B66289CC6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93BF8B5-612E-4FA7-BC3F-5F21269E9AF4}"/>
              </a:ext>
            </a:extLst>
          </p:cNvPr>
          <p:cNvSpPr>
            <a:spLocks noGrp="1"/>
          </p:cNvSpPr>
          <p:nvPr>
            <p:ph type="dt" sz="half" idx="10"/>
          </p:nvPr>
        </p:nvSpPr>
        <p:spPr/>
        <p:txBody>
          <a:bodyPr/>
          <a:lstStyle/>
          <a:p>
            <a:fld id="{64527437-31CC-4C40-8BE9-7F0F16FCA321}" type="datetimeFigureOut">
              <a:rPr lang="en-GB" smtClean="0"/>
              <a:t>26/03/2021</a:t>
            </a:fld>
            <a:endParaRPr lang="en-GB"/>
          </a:p>
        </p:txBody>
      </p:sp>
      <p:sp>
        <p:nvSpPr>
          <p:cNvPr id="5" name="Footer Placeholder 4">
            <a:extLst>
              <a:ext uri="{FF2B5EF4-FFF2-40B4-BE49-F238E27FC236}">
                <a16:creationId xmlns:a16="http://schemas.microsoft.com/office/drawing/2014/main" id="{AB0E6E05-7E3A-4937-9980-313C4F9613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B26CCB-5487-4152-BC0C-9A7BDFF7C101}"/>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2223005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6356E-A354-4FD6-9540-B7CC67308BC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B6C9EDF-5817-4210-B721-DCAECBDA23F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EF8D6F1-D9F7-489C-8CB4-5F6BFEAC1B0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F3B215C-A784-4FF6-B145-8FB45D38E9B8}"/>
              </a:ext>
            </a:extLst>
          </p:cNvPr>
          <p:cNvSpPr>
            <a:spLocks noGrp="1"/>
          </p:cNvSpPr>
          <p:nvPr>
            <p:ph type="dt" sz="half" idx="10"/>
          </p:nvPr>
        </p:nvSpPr>
        <p:spPr/>
        <p:txBody>
          <a:bodyPr/>
          <a:lstStyle/>
          <a:p>
            <a:fld id="{64527437-31CC-4C40-8BE9-7F0F16FCA321}" type="datetimeFigureOut">
              <a:rPr lang="en-GB" smtClean="0"/>
              <a:t>26/03/2021</a:t>
            </a:fld>
            <a:endParaRPr lang="en-GB"/>
          </a:p>
        </p:txBody>
      </p:sp>
      <p:sp>
        <p:nvSpPr>
          <p:cNvPr id="6" name="Footer Placeholder 5">
            <a:extLst>
              <a:ext uri="{FF2B5EF4-FFF2-40B4-BE49-F238E27FC236}">
                <a16:creationId xmlns:a16="http://schemas.microsoft.com/office/drawing/2014/main" id="{CC78CB3B-D142-4484-9002-BAA07543D4C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3204C88-72EE-42B1-8CB6-964ABF9B7AC8}"/>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3430748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9344B-F20A-4D64-A73A-0DE0BCF7E83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E71FE5D-D870-41D5-85BA-2EF81E7D15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294BE08-D9DE-4CA1-8E34-5E749F526B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F74C0DB-D004-4453-A33C-A3C5675C27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266B66-347A-49CD-9CB5-A12374FB17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830A343-1E9E-497C-957F-4772AA514E44}"/>
              </a:ext>
            </a:extLst>
          </p:cNvPr>
          <p:cNvSpPr>
            <a:spLocks noGrp="1"/>
          </p:cNvSpPr>
          <p:nvPr>
            <p:ph type="dt" sz="half" idx="10"/>
          </p:nvPr>
        </p:nvSpPr>
        <p:spPr/>
        <p:txBody>
          <a:bodyPr/>
          <a:lstStyle/>
          <a:p>
            <a:fld id="{64527437-31CC-4C40-8BE9-7F0F16FCA321}" type="datetimeFigureOut">
              <a:rPr lang="en-GB" smtClean="0"/>
              <a:t>26/03/2021</a:t>
            </a:fld>
            <a:endParaRPr lang="en-GB"/>
          </a:p>
        </p:txBody>
      </p:sp>
      <p:sp>
        <p:nvSpPr>
          <p:cNvPr id="8" name="Footer Placeholder 7">
            <a:extLst>
              <a:ext uri="{FF2B5EF4-FFF2-40B4-BE49-F238E27FC236}">
                <a16:creationId xmlns:a16="http://schemas.microsoft.com/office/drawing/2014/main" id="{CEC03FFB-56B9-408B-92B8-ACFF8E73002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BAC0BE1-4D6E-43CE-A0D8-BFE94E5EDF22}"/>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2802563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B46FF-BACC-44D8-AE4D-3587609507A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0B25DD9-5468-4166-BAF4-1B9732B1C4B6}"/>
              </a:ext>
            </a:extLst>
          </p:cNvPr>
          <p:cNvSpPr>
            <a:spLocks noGrp="1"/>
          </p:cNvSpPr>
          <p:nvPr>
            <p:ph type="dt" sz="half" idx="10"/>
          </p:nvPr>
        </p:nvSpPr>
        <p:spPr/>
        <p:txBody>
          <a:bodyPr/>
          <a:lstStyle/>
          <a:p>
            <a:fld id="{64527437-31CC-4C40-8BE9-7F0F16FCA321}" type="datetimeFigureOut">
              <a:rPr lang="en-GB" smtClean="0"/>
              <a:t>26/03/2021</a:t>
            </a:fld>
            <a:endParaRPr lang="en-GB"/>
          </a:p>
        </p:txBody>
      </p:sp>
      <p:sp>
        <p:nvSpPr>
          <p:cNvPr id="4" name="Footer Placeholder 3">
            <a:extLst>
              <a:ext uri="{FF2B5EF4-FFF2-40B4-BE49-F238E27FC236}">
                <a16:creationId xmlns:a16="http://schemas.microsoft.com/office/drawing/2014/main" id="{EA3553B7-310C-45E4-B57E-ADEE3E6F113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92119F-6590-487E-B8C2-DBE0A4D2E4C2}"/>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1182993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1994E2-6A56-4096-A8BB-BE99BBF41EA8}"/>
              </a:ext>
            </a:extLst>
          </p:cNvPr>
          <p:cNvSpPr>
            <a:spLocks noGrp="1"/>
          </p:cNvSpPr>
          <p:nvPr>
            <p:ph type="dt" sz="half" idx="10"/>
          </p:nvPr>
        </p:nvSpPr>
        <p:spPr/>
        <p:txBody>
          <a:bodyPr/>
          <a:lstStyle/>
          <a:p>
            <a:fld id="{64527437-31CC-4C40-8BE9-7F0F16FCA321}" type="datetimeFigureOut">
              <a:rPr lang="en-GB" smtClean="0"/>
              <a:t>26/03/2021</a:t>
            </a:fld>
            <a:endParaRPr lang="en-GB"/>
          </a:p>
        </p:txBody>
      </p:sp>
      <p:sp>
        <p:nvSpPr>
          <p:cNvPr id="3" name="Footer Placeholder 2">
            <a:extLst>
              <a:ext uri="{FF2B5EF4-FFF2-40B4-BE49-F238E27FC236}">
                <a16:creationId xmlns:a16="http://schemas.microsoft.com/office/drawing/2014/main" id="{FB0E429F-8A25-4666-98C3-B3E91E65123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F819005-64B7-4219-A0F4-10EEB1121FEB}"/>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3217208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D7E74-E67C-4407-907B-0D761303EC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0B6A87B-1D77-4810-9251-1D4DD5FF6F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0112005-C380-444A-AAF1-ABA732BEC3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910E7F-37CE-4492-BDCC-B9D4E07103F8}"/>
              </a:ext>
            </a:extLst>
          </p:cNvPr>
          <p:cNvSpPr>
            <a:spLocks noGrp="1"/>
          </p:cNvSpPr>
          <p:nvPr>
            <p:ph type="dt" sz="half" idx="10"/>
          </p:nvPr>
        </p:nvSpPr>
        <p:spPr/>
        <p:txBody>
          <a:bodyPr/>
          <a:lstStyle/>
          <a:p>
            <a:fld id="{64527437-31CC-4C40-8BE9-7F0F16FCA321}" type="datetimeFigureOut">
              <a:rPr lang="en-GB" smtClean="0"/>
              <a:t>26/03/2021</a:t>
            </a:fld>
            <a:endParaRPr lang="en-GB"/>
          </a:p>
        </p:txBody>
      </p:sp>
      <p:sp>
        <p:nvSpPr>
          <p:cNvPr id="6" name="Footer Placeholder 5">
            <a:extLst>
              <a:ext uri="{FF2B5EF4-FFF2-40B4-BE49-F238E27FC236}">
                <a16:creationId xmlns:a16="http://schemas.microsoft.com/office/drawing/2014/main" id="{36DCD29F-E53D-4CB3-B713-A0BE966EADA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1417C08-BB9C-44FF-AFD7-7244EF6F4E11}"/>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2752713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7408F-B886-4E63-882F-FB5774738C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A0A5283-BB81-4757-A81C-FE17D38854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2DFF4B3-E35F-4D58-BA53-DBA1463782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0D8024-F44C-4C80-A126-2A5DFE6B9069}"/>
              </a:ext>
            </a:extLst>
          </p:cNvPr>
          <p:cNvSpPr>
            <a:spLocks noGrp="1"/>
          </p:cNvSpPr>
          <p:nvPr>
            <p:ph type="dt" sz="half" idx="10"/>
          </p:nvPr>
        </p:nvSpPr>
        <p:spPr/>
        <p:txBody>
          <a:bodyPr/>
          <a:lstStyle/>
          <a:p>
            <a:fld id="{64527437-31CC-4C40-8BE9-7F0F16FCA321}" type="datetimeFigureOut">
              <a:rPr lang="en-GB" smtClean="0"/>
              <a:t>26/03/2021</a:t>
            </a:fld>
            <a:endParaRPr lang="en-GB"/>
          </a:p>
        </p:txBody>
      </p:sp>
      <p:sp>
        <p:nvSpPr>
          <p:cNvPr id="6" name="Footer Placeholder 5">
            <a:extLst>
              <a:ext uri="{FF2B5EF4-FFF2-40B4-BE49-F238E27FC236}">
                <a16:creationId xmlns:a16="http://schemas.microsoft.com/office/drawing/2014/main" id="{7DA4A382-F1A8-42AC-8871-EEA7D8331E6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5C3002-6C45-4F50-A637-0D748C580B49}"/>
              </a:ext>
            </a:extLst>
          </p:cNvPr>
          <p:cNvSpPr>
            <a:spLocks noGrp="1"/>
          </p:cNvSpPr>
          <p:nvPr>
            <p:ph type="sldNum" sz="quarter" idx="12"/>
          </p:nvPr>
        </p:nvSpPr>
        <p:spPr/>
        <p:txBody>
          <a:bodyPr/>
          <a:lstStyle/>
          <a:p>
            <a:fld id="{6772DB87-65FD-4F1E-9305-50C406A85F2A}" type="slidenum">
              <a:rPr lang="en-GB" smtClean="0"/>
              <a:t>‹#›</a:t>
            </a:fld>
            <a:endParaRPr lang="en-GB"/>
          </a:p>
        </p:txBody>
      </p:sp>
    </p:spTree>
    <p:extLst>
      <p:ext uri="{BB962C8B-B14F-4D97-AF65-F5344CB8AC3E}">
        <p14:creationId xmlns:p14="http://schemas.microsoft.com/office/powerpoint/2010/main" val="2277304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547D27-67A7-4D66-8C82-C6BCC2B27E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738294B-84BD-45F0-A45E-980C9CE224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E679C5-9880-4BFF-B1B5-8B113B484A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527437-31CC-4C40-8BE9-7F0F16FCA321}" type="datetimeFigureOut">
              <a:rPr lang="en-GB" smtClean="0"/>
              <a:t>26/03/2021</a:t>
            </a:fld>
            <a:endParaRPr lang="en-GB"/>
          </a:p>
        </p:txBody>
      </p:sp>
      <p:sp>
        <p:nvSpPr>
          <p:cNvPr id="5" name="Footer Placeholder 4">
            <a:extLst>
              <a:ext uri="{FF2B5EF4-FFF2-40B4-BE49-F238E27FC236}">
                <a16:creationId xmlns:a16="http://schemas.microsoft.com/office/drawing/2014/main" id="{9A65A215-FAA3-4406-ACBF-326CA65A45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EF84F25-A42C-4B87-B91D-CC9F8D4B19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2DB87-65FD-4F1E-9305-50C406A85F2A}" type="slidenum">
              <a:rPr lang="en-GB" smtClean="0"/>
              <a:t>‹#›</a:t>
            </a:fld>
            <a:endParaRPr lang="en-GB"/>
          </a:p>
        </p:txBody>
      </p:sp>
    </p:spTree>
    <p:extLst>
      <p:ext uri="{BB962C8B-B14F-4D97-AF65-F5344CB8AC3E}">
        <p14:creationId xmlns:p14="http://schemas.microsoft.com/office/powerpoint/2010/main" val="3185773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1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sv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jpeg"/><Relationship Id="rId9"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C7F7540-77D0-4EF3-B3CD-CE8D6BA6F2E4}"/>
              </a:ext>
            </a:extLst>
          </p:cNvPr>
          <p:cNvSpPr/>
          <p:nvPr/>
        </p:nvSpPr>
        <p:spPr>
          <a:xfrm>
            <a:off x="0" y="5436066"/>
            <a:ext cx="12192000" cy="1421934"/>
          </a:xfrm>
          <a:prstGeom prst="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384562" y="1030591"/>
            <a:ext cx="10947162" cy="1938992"/>
          </a:xfrm>
          <a:prstGeom prst="rect">
            <a:avLst/>
          </a:prstGeom>
          <a:noFill/>
        </p:spPr>
        <p:txBody>
          <a:bodyPr wrap="square" rtlCol="0">
            <a:spAutoFit/>
          </a:bodyPr>
          <a:lstStyle/>
          <a:p>
            <a:r>
              <a:rPr lang="en-GB" sz="6000">
                <a:latin typeface="Abadi" panose="020B0604020104020204" pitchFamily="34" charset="0"/>
              </a:rPr>
              <a:t>Introduction to the Warwick Chemistry Diversity Book Club</a:t>
            </a:r>
          </a:p>
        </p:txBody>
      </p:sp>
      <p:pic>
        <p:nvPicPr>
          <p:cNvPr id="6" name="Picture 5">
            <a:extLst>
              <a:ext uri="{FF2B5EF4-FFF2-40B4-BE49-F238E27FC236}">
                <a16:creationId xmlns:a16="http://schemas.microsoft.com/office/drawing/2014/main" id="{42DF40E2-D8C8-40D5-BE90-74B5008D22E3}"/>
              </a:ext>
            </a:extLst>
          </p:cNvPr>
          <p:cNvPicPr>
            <a:picLocks noChangeAspect="1"/>
          </p:cNvPicPr>
          <p:nvPr/>
        </p:nvPicPr>
        <p:blipFill>
          <a:blip r:embed="rId2"/>
          <a:stretch>
            <a:fillRect/>
          </a:stretch>
        </p:blipFill>
        <p:spPr>
          <a:xfrm>
            <a:off x="0" y="0"/>
            <a:ext cx="12192000" cy="5436066"/>
          </a:xfrm>
          <a:prstGeom prst="rect">
            <a:avLst/>
          </a:prstGeom>
        </p:spPr>
      </p:pic>
      <p:sp>
        <p:nvSpPr>
          <p:cNvPr id="7" name="TextBox 6">
            <a:extLst>
              <a:ext uri="{FF2B5EF4-FFF2-40B4-BE49-F238E27FC236}">
                <a16:creationId xmlns:a16="http://schemas.microsoft.com/office/drawing/2014/main" id="{788D26B5-B82B-49FB-A625-BBE3800AB2D7}"/>
              </a:ext>
            </a:extLst>
          </p:cNvPr>
          <p:cNvSpPr txBox="1"/>
          <p:nvPr/>
        </p:nvSpPr>
        <p:spPr>
          <a:xfrm flipH="1">
            <a:off x="735531" y="5675573"/>
            <a:ext cx="11092945" cy="923330"/>
          </a:xfrm>
          <a:prstGeom prst="rect">
            <a:avLst/>
          </a:prstGeom>
          <a:solidFill>
            <a:srgbClr val="643655"/>
          </a:solidFill>
        </p:spPr>
        <p:txBody>
          <a:bodyPr wrap="square" lIns="91440" tIns="45720" rIns="91440" bIns="45720" rtlCol="0" anchor="t">
            <a:spAutoFit/>
          </a:bodyPr>
          <a:lstStyle/>
          <a:p>
            <a:r>
              <a:rPr lang="en-GB" sz="5400">
                <a:solidFill>
                  <a:schemeClr val="bg1"/>
                </a:solidFill>
                <a:latin typeface="Avenir Next LT Pro"/>
              </a:rPr>
              <a:t>Introduction to Book 2 - Gender</a:t>
            </a:r>
          </a:p>
        </p:txBody>
      </p:sp>
    </p:spTree>
    <p:extLst>
      <p:ext uri="{BB962C8B-B14F-4D97-AF65-F5344CB8AC3E}">
        <p14:creationId xmlns:p14="http://schemas.microsoft.com/office/powerpoint/2010/main" val="3603259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Top Corners One Rounded and One Snipped 9">
            <a:extLst>
              <a:ext uri="{FF2B5EF4-FFF2-40B4-BE49-F238E27FC236}">
                <a16:creationId xmlns:a16="http://schemas.microsoft.com/office/drawing/2014/main" id="{A291DC16-53A8-4C5A-97FD-54747E0A835A}"/>
              </a:ext>
            </a:extLst>
          </p:cNvPr>
          <p:cNvSpPr/>
          <p:nvPr/>
        </p:nvSpPr>
        <p:spPr>
          <a:xfrm>
            <a:off x="1038138" y="274914"/>
            <a:ext cx="583020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6E3A9D2C-0822-4554-BFEA-51014DEC26EE}"/>
              </a:ext>
            </a:extLst>
          </p:cNvPr>
          <p:cNvSpPr txBox="1"/>
          <p:nvPr/>
        </p:nvSpPr>
        <p:spPr>
          <a:xfrm>
            <a:off x="0" y="274914"/>
            <a:ext cx="6098389"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Recognition and allyship</a:t>
            </a:r>
            <a:endParaRPr lang="en-US">
              <a:solidFill>
                <a:schemeClr val="bg1"/>
              </a:solidFill>
            </a:endParaRPr>
          </a:p>
        </p:txBody>
      </p:sp>
      <p:pic>
        <p:nvPicPr>
          <p:cNvPr id="3" name="Picture 3" descr="Text&#10;&#10;Description automatically generated">
            <a:extLst>
              <a:ext uri="{FF2B5EF4-FFF2-40B4-BE49-F238E27FC236}">
                <a16:creationId xmlns:a16="http://schemas.microsoft.com/office/drawing/2014/main" id="{C7E84C73-3CEC-4481-AD05-C8D94C003184}"/>
              </a:ext>
            </a:extLst>
          </p:cNvPr>
          <p:cNvPicPr>
            <a:picLocks noChangeAspect="1"/>
          </p:cNvPicPr>
          <p:nvPr/>
        </p:nvPicPr>
        <p:blipFill>
          <a:blip r:embed="rId2"/>
          <a:stretch>
            <a:fillRect/>
          </a:stretch>
        </p:blipFill>
        <p:spPr>
          <a:xfrm>
            <a:off x="254000" y="1506883"/>
            <a:ext cx="5397500" cy="3856935"/>
          </a:xfrm>
          <a:prstGeom prst="rect">
            <a:avLst/>
          </a:prstGeom>
        </p:spPr>
      </p:pic>
      <p:pic>
        <p:nvPicPr>
          <p:cNvPr id="4" name="Picture 10" descr="Text, letter&#10;&#10;Description automatically generated">
            <a:extLst>
              <a:ext uri="{FF2B5EF4-FFF2-40B4-BE49-F238E27FC236}">
                <a16:creationId xmlns:a16="http://schemas.microsoft.com/office/drawing/2014/main" id="{70ACBD61-1746-48C9-911D-70ECB2565100}"/>
              </a:ext>
            </a:extLst>
          </p:cNvPr>
          <p:cNvPicPr>
            <a:picLocks noChangeAspect="1"/>
          </p:cNvPicPr>
          <p:nvPr/>
        </p:nvPicPr>
        <p:blipFill>
          <a:blip r:embed="rId3"/>
          <a:stretch>
            <a:fillRect/>
          </a:stretch>
        </p:blipFill>
        <p:spPr>
          <a:xfrm>
            <a:off x="5410200" y="1829690"/>
            <a:ext cx="3327400" cy="4252719"/>
          </a:xfrm>
          <a:prstGeom prst="rect">
            <a:avLst/>
          </a:prstGeom>
        </p:spPr>
      </p:pic>
      <p:pic>
        <p:nvPicPr>
          <p:cNvPr id="11" name="Picture 11" descr="Text&#10;&#10;Description automatically generated">
            <a:extLst>
              <a:ext uri="{FF2B5EF4-FFF2-40B4-BE49-F238E27FC236}">
                <a16:creationId xmlns:a16="http://schemas.microsoft.com/office/drawing/2014/main" id="{8E66421F-B453-4FF2-AD40-4EB05761E29F}"/>
              </a:ext>
            </a:extLst>
          </p:cNvPr>
          <p:cNvPicPr>
            <a:picLocks noChangeAspect="1"/>
          </p:cNvPicPr>
          <p:nvPr/>
        </p:nvPicPr>
        <p:blipFill>
          <a:blip r:embed="rId4"/>
          <a:stretch>
            <a:fillRect/>
          </a:stretch>
        </p:blipFill>
        <p:spPr>
          <a:xfrm>
            <a:off x="8877300" y="1708514"/>
            <a:ext cx="2743200" cy="2882173"/>
          </a:xfrm>
          <a:prstGeom prst="rect">
            <a:avLst/>
          </a:prstGeom>
        </p:spPr>
      </p:pic>
      <p:sp>
        <p:nvSpPr>
          <p:cNvPr id="13" name="TextBox 12">
            <a:extLst>
              <a:ext uri="{FF2B5EF4-FFF2-40B4-BE49-F238E27FC236}">
                <a16:creationId xmlns:a16="http://schemas.microsoft.com/office/drawing/2014/main" id="{B813068A-AD2F-493D-9D4C-0C25AC34B531}"/>
              </a:ext>
            </a:extLst>
          </p:cNvPr>
          <p:cNvSpPr txBox="1"/>
          <p:nvPr/>
        </p:nvSpPr>
        <p:spPr>
          <a:xfrm>
            <a:off x="249238" y="5551488"/>
            <a:ext cx="4670424"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a:cs typeface="Segoe UI"/>
              </a:rPr>
              <a:t>Considerations into how we </a:t>
            </a:r>
            <a:r>
              <a:rPr lang="en-US" sz="1600" err="1">
                <a:cs typeface="Segoe UI"/>
              </a:rPr>
              <a:t>recognise</a:t>
            </a:r>
            <a:r>
              <a:rPr lang="en-US" sz="1600">
                <a:cs typeface="Segoe UI"/>
              </a:rPr>
              <a:t> success need to be given.</a:t>
            </a:r>
          </a:p>
          <a:p>
            <a:pPr marL="285750" indent="-285750">
              <a:buFont typeface="Arial"/>
              <a:buChar char="•"/>
            </a:pPr>
            <a:r>
              <a:rPr lang="en-US" sz="1600">
                <a:cs typeface="Segoe UI"/>
              </a:rPr>
              <a:t>Mentorship can be very powerful.</a:t>
            </a:r>
          </a:p>
        </p:txBody>
      </p:sp>
    </p:spTree>
    <p:extLst>
      <p:ext uri="{BB962C8B-B14F-4D97-AF65-F5344CB8AC3E}">
        <p14:creationId xmlns:p14="http://schemas.microsoft.com/office/powerpoint/2010/main" val="2961130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Top Corners One Rounded and One Snipped 9">
            <a:extLst>
              <a:ext uri="{FF2B5EF4-FFF2-40B4-BE49-F238E27FC236}">
                <a16:creationId xmlns:a16="http://schemas.microsoft.com/office/drawing/2014/main" id="{A291DC16-53A8-4C5A-97FD-54747E0A835A}"/>
              </a:ext>
            </a:extLst>
          </p:cNvPr>
          <p:cNvSpPr/>
          <p:nvPr/>
        </p:nvSpPr>
        <p:spPr>
          <a:xfrm>
            <a:off x="1038138" y="274914"/>
            <a:ext cx="5688500"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6E3A9D2C-0822-4554-BFEA-51014DEC26EE}"/>
              </a:ext>
            </a:extLst>
          </p:cNvPr>
          <p:cNvSpPr txBox="1"/>
          <p:nvPr/>
        </p:nvSpPr>
        <p:spPr>
          <a:xfrm>
            <a:off x="0" y="274914"/>
            <a:ext cx="6480699"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But we got equality, right..?</a:t>
            </a:r>
            <a:endParaRPr lang="en-US" dirty="0">
              <a:solidFill>
                <a:schemeClr val="bg1"/>
              </a:solidFill>
            </a:endParaRPr>
          </a:p>
        </p:txBody>
      </p:sp>
      <p:pic>
        <p:nvPicPr>
          <p:cNvPr id="5" name="Picture 4">
            <a:extLst>
              <a:ext uri="{FF2B5EF4-FFF2-40B4-BE49-F238E27FC236}">
                <a16:creationId xmlns:a16="http://schemas.microsoft.com/office/drawing/2014/main" id="{4A478BBD-F5D8-47D8-91F7-AA4EC952E153}"/>
              </a:ext>
            </a:extLst>
          </p:cNvPr>
          <p:cNvPicPr>
            <a:picLocks noChangeAspect="1"/>
          </p:cNvPicPr>
          <p:nvPr/>
        </p:nvPicPr>
        <p:blipFill>
          <a:blip r:embed="rId2"/>
          <a:stretch>
            <a:fillRect/>
          </a:stretch>
        </p:blipFill>
        <p:spPr>
          <a:xfrm>
            <a:off x="174246" y="1717311"/>
            <a:ext cx="6306453" cy="29928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0EF6F547-398B-499D-A5AF-428052ED4FCE}"/>
              </a:ext>
            </a:extLst>
          </p:cNvPr>
          <p:cNvPicPr>
            <a:picLocks noChangeAspect="1"/>
          </p:cNvPicPr>
          <p:nvPr/>
        </p:nvPicPr>
        <p:blipFill>
          <a:blip r:embed="rId3"/>
          <a:stretch>
            <a:fillRect/>
          </a:stretch>
        </p:blipFill>
        <p:spPr>
          <a:xfrm>
            <a:off x="6695522" y="1242873"/>
            <a:ext cx="4746918" cy="19708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a:extLst>
              <a:ext uri="{FF2B5EF4-FFF2-40B4-BE49-F238E27FC236}">
                <a16:creationId xmlns:a16="http://schemas.microsoft.com/office/drawing/2014/main" id="{7BDAE975-392C-4B6B-AB29-19CAF529ED9E}"/>
              </a:ext>
            </a:extLst>
          </p:cNvPr>
          <p:cNvPicPr>
            <a:picLocks noChangeAspect="1"/>
          </p:cNvPicPr>
          <p:nvPr/>
        </p:nvPicPr>
        <p:blipFill>
          <a:blip r:embed="rId4"/>
          <a:stretch>
            <a:fillRect/>
          </a:stretch>
        </p:blipFill>
        <p:spPr>
          <a:xfrm>
            <a:off x="6726638" y="3429000"/>
            <a:ext cx="4864963" cy="31060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06437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Top Corners One Rounded and One Snipped 13">
            <a:extLst>
              <a:ext uri="{FF2B5EF4-FFF2-40B4-BE49-F238E27FC236}">
                <a16:creationId xmlns:a16="http://schemas.microsoft.com/office/drawing/2014/main" id="{643D090C-094E-4D3C-852E-DF5C014F1115}"/>
              </a:ext>
            </a:extLst>
          </p:cNvPr>
          <p:cNvSpPr/>
          <p:nvPr/>
        </p:nvSpPr>
        <p:spPr>
          <a:xfrm>
            <a:off x="-314326" y="243629"/>
            <a:ext cx="7219165" cy="7459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2" descr="Diagram&#10;&#10;Description automatically generated">
            <a:extLst>
              <a:ext uri="{FF2B5EF4-FFF2-40B4-BE49-F238E27FC236}">
                <a16:creationId xmlns:a16="http://schemas.microsoft.com/office/drawing/2014/main" id="{BB8C8869-9FA6-4B04-B94F-7A1940EDCA3D}"/>
              </a:ext>
            </a:extLst>
          </p:cNvPr>
          <p:cNvPicPr>
            <a:picLocks noChangeAspect="1"/>
          </p:cNvPicPr>
          <p:nvPr/>
        </p:nvPicPr>
        <p:blipFill>
          <a:blip r:embed="rId2"/>
          <a:stretch>
            <a:fillRect/>
          </a:stretch>
        </p:blipFill>
        <p:spPr>
          <a:xfrm>
            <a:off x="3503613" y="2851150"/>
            <a:ext cx="2752725" cy="2857500"/>
          </a:xfrm>
          <a:prstGeom prst="rect">
            <a:avLst/>
          </a:prstGeom>
        </p:spPr>
      </p:pic>
      <p:sp>
        <p:nvSpPr>
          <p:cNvPr id="6" name="TextBox 5">
            <a:extLst>
              <a:ext uri="{FF2B5EF4-FFF2-40B4-BE49-F238E27FC236}">
                <a16:creationId xmlns:a16="http://schemas.microsoft.com/office/drawing/2014/main" id="{2444635A-EF34-437A-8055-51641F6FC578}"/>
              </a:ext>
            </a:extLst>
          </p:cNvPr>
          <p:cNvSpPr txBox="1"/>
          <p:nvPr/>
        </p:nvSpPr>
        <p:spPr>
          <a:xfrm>
            <a:off x="584200" y="1223963"/>
            <a:ext cx="1077753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a:solidFill>
                  <a:srgbClr val="643655"/>
                </a:solidFill>
                <a:cs typeface="Segoe UI"/>
              </a:rPr>
              <a:t>The RSC is making great strides in EDI efforts...reflecting inward is important too</a:t>
            </a:r>
            <a:endParaRPr lang="en-US" sz="2400"/>
          </a:p>
        </p:txBody>
      </p:sp>
      <p:pic>
        <p:nvPicPr>
          <p:cNvPr id="7" name="Picture 7" descr="Chart, histogram, treemap chart&#10;&#10;Description automatically generated">
            <a:extLst>
              <a:ext uri="{FF2B5EF4-FFF2-40B4-BE49-F238E27FC236}">
                <a16:creationId xmlns:a16="http://schemas.microsoft.com/office/drawing/2014/main" id="{B004AE6D-A1B0-4B05-91AB-914DA5013379}"/>
              </a:ext>
            </a:extLst>
          </p:cNvPr>
          <p:cNvPicPr>
            <a:picLocks noChangeAspect="1"/>
          </p:cNvPicPr>
          <p:nvPr/>
        </p:nvPicPr>
        <p:blipFill>
          <a:blip r:embed="rId3"/>
          <a:stretch>
            <a:fillRect/>
          </a:stretch>
        </p:blipFill>
        <p:spPr>
          <a:xfrm>
            <a:off x="6931025" y="2846928"/>
            <a:ext cx="4178300" cy="2859593"/>
          </a:xfrm>
          <a:prstGeom prst="rect">
            <a:avLst/>
          </a:prstGeom>
        </p:spPr>
      </p:pic>
      <p:pic>
        <p:nvPicPr>
          <p:cNvPr id="8" name="Picture 8" descr="A picture containing logo&#10;&#10;Description automatically generated">
            <a:extLst>
              <a:ext uri="{FF2B5EF4-FFF2-40B4-BE49-F238E27FC236}">
                <a16:creationId xmlns:a16="http://schemas.microsoft.com/office/drawing/2014/main" id="{E62902AD-A325-48C0-B216-D4BA20145402}"/>
              </a:ext>
            </a:extLst>
          </p:cNvPr>
          <p:cNvPicPr>
            <a:picLocks noChangeAspect="1"/>
          </p:cNvPicPr>
          <p:nvPr/>
        </p:nvPicPr>
        <p:blipFill>
          <a:blip r:embed="rId4"/>
          <a:stretch>
            <a:fillRect/>
          </a:stretch>
        </p:blipFill>
        <p:spPr>
          <a:xfrm>
            <a:off x="6518275" y="2421945"/>
            <a:ext cx="5099050" cy="369460"/>
          </a:xfrm>
          <a:prstGeom prst="rect">
            <a:avLst/>
          </a:prstGeom>
        </p:spPr>
      </p:pic>
      <p:pic>
        <p:nvPicPr>
          <p:cNvPr id="3" name="Picture 8" descr="Diagram&#10;&#10;Description automatically generated">
            <a:extLst>
              <a:ext uri="{FF2B5EF4-FFF2-40B4-BE49-F238E27FC236}">
                <a16:creationId xmlns:a16="http://schemas.microsoft.com/office/drawing/2014/main" id="{7060D885-5A0F-480F-ABB6-27D84844FE27}"/>
              </a:ext>
            </a:extLst>
          </p:cNvPr>
          <p:cNvPicPr>
            <a:picLocks noChangeAspect="1"/>
          </p:cNvPicPr>
          <p:nvPr/>
        </p:nvPicPr>
        <p:blipFill>
          <a:blip r:embed="rId5"/>
          <a:stretch>
            <a:fillRect/>
          </a:stretch>
        </p:blipFill>
        <p:spPr>
          <a:xfrm>
            <a:off x="361950" y="2315095"/>
            <a:ext cx="2743200" cy="39232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id="{4CFF2CD4-F42D-452A-B96B-439DCBE4FAFF}"/>
              </a:ext>
            </a:extLst>
          </p:cNvPr>
          <p:cNvSpPr txBox="1"/>
          <p:nvPr/>
        </p:nvSpPr>
        <p:spPr>
          <a:xfrm>
            <a:off x="0" y="246339"/>
            <a:ext cx="6619089"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Critically reviewing the RSC</a:t>
            </a:r>
            <a:endParaRPr lang="en-US">
              <a:solidFill>
                <a:schemeClr val="bg1"/>
              </a:solidFill>
            </a:endParaRPr>
          </a:p>
        </p:txBody>
      </p:sp>
      <p:pic>
        <p:nvPicPr>
          <p:cNvPr id="15" name="Picture 15">
            <a:extLst>
              <a:ext uri="{FF2B5EF4-FFF2-40B4-BE49-F238E27FC236}">
                <a16:creationId xmlns:a16="http://schemas.microsoft.com/office/drawing/2014/main" id="{A5F43EEA-9AC0-44D3-AA4E-1FC78886C490}"/>
              </a:ext>
            </a:extLst>
          </p:cNvPr>
          <p:cNvPicPr>
            <a:picLocks noChangeAspect="1"/>
          </p:cNvPicPr>
          <p:nvPr/>
        </p:nvPicPr>
        <p:blipFill>
          <a:blip r:embed="rId6"/>
          <a:stretch>
            <a:fillRect/>
          </a:stretch>
        </p:blipFill>
        <p:spPr>
          <a:xfrm>
            <a:off x="3500438" y="2424113"/>
            <a:ext cx="2819400" cy="371475"/>
          </a:xfrm>
          <a:prstGeom prst="rect">
            <a:avLst/>
          </a:prstGeom>
        </p:spPr>
      </p:pic>
      <p:sp>
        <p:nvSpPr>
          <p:cNvPr id="17" name="TextBox 16">
            <a:extLst>
              <a:ext uri="{FF2B5EF4-FFF2-40B4-BE49-F238E27FC236}">
                <a16:creationId xmlns:a16="http://schemas.microsoft.com/office/drawing/2014/main" id="{40395516-3C18-4AF4-9226-7A4862D6791A}"/>
              </a:ext>
            </a:extLst>
          </p:cNvPr>
          <p:cNvSpPr txBox="1"/>
          <p:nvPr/>
        </p:nvSpPr>
        <p:spPr>
          <a:xfrm>
            <a:off x="3633788" y="5938838"/>
            <a:ext cx="8064499"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a:cs typeface="Segoe UI"/>
              </a:rPr>
              <a:t>We can use the UK population benchmark as a target for representational diversity</a:t>
            </a:r>
            <a:endParaRPr lang="en-US" sz="1600">
              <a:cs typeface="Calibri"/>
            </a:endParaRPr>
          </a:p>
          <a:p>
            <a:pPr marL="285750" indent="-285750">
              <a:buFont typeface="Arial"/>
              <a:buChar char="•"/>
            </a:pPr>
            <a:r>
              <a:rPr lang="en-US" sz="1600">
                <a:cs typeface="Segoe UI"/>
              </a:rPr>
              <a:t>Looking at the Board of Trustees and Division Councils we can see that more representation is needed</a:t>
            </a:r>
          </a:p>
        </p:txBody>
      </p:sp>
    </p:spTree>
    <p:extLst>
      <p:ext uri="{BB962C8B-B14F-4D97-AF65-F5344CB8AC3E}">
        <p14:creationId xmlns:p14="http://schemas.microsoft.com/office/powerpoint/2010/main" val="29667682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Top Corners One Rounded and One Snipped 3">
            <a:extLst>
              <a:ext uri="{FF2B5EF4-FFF2-40B4-BE49-F238E27FC236}">
                <a16:creationId xmlns:a16="http://schemas.microsoft.com/office/drawing/2014/main" id="{1D965CAF-C8EB-455D-B46F-D8EAF958880A}"/>
              </a:ext>
            </a:extLst>
          </p:cNvPr>
          <p:cNvSpPr/>
          <p:nvPr/>
        </p:nvSpPr>
        <p:spPr>
          <a:xfrm>
            <a:off x="-314326" y="243629"/>
            <a:ext cx="7219165" cy="7459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F7F33B48-C1BF-45F6-912A-8976722B909D}"/>
              </a:ext>
            </a:extLst>
          </p:cNvPr>
          <p:cNvSpPr txBox="1"/>
          <p:nvPr/>
        </p:nvSpPr>
        <p:spPr>
          <a:xfrm>
            <a:off x="0" y="246339"/>
            <a:ext cx="6619089"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Critically reviewing the RSC</a:t>
            </a:r>
            <a:endParaRPr lang="en-US">
              <a:solidFill>
                <a:schemeClr val="bg1"/>
              </a:solidFill>
            </a:endParaRPr>
          </a:p>
        </p:txBody>
      </p:sp>
      <p:pic>
        <p:nvPicPr>
          <p:cNvPr id="3" name="Picture 4" descr="Table&#10;&#10;Description automatically generated">
            <a:extLst>
              <a:ext uri="{FF2B5EF4-FFF2-40B4-BE49-F238E27FC236}">
                <a16:creationId xmlns:a16="http://schemas.microsoft.com/office/drawing/2014/main" id="{A0790248-D973-47D5-A97C-F94486B0342E}"/>
              </a:ext>
            </a:extLst>
          </p:cNvPr>
          <p:cNvPicPr>
            <a:picLocks noChangeAspect="1"/>
          </p:cNvPicPr>
          <p:nvPr/>
        </p:nvPicPr>
        <p:blipFill>
          <a:blip r:embed="rId2"/>
          <a:stretch>
            <a:fillRect/>
          </a:stretch>
        </p:blipFill>
        <p:spPr>
          <a:xfrm>
            <a:off x="609600" y="1691241"/>
            <a:ext cx="4752975" cy="2789719"/>
          </a:xfrm>
          <a:prstGeom prst="rect">
            <a:avLst/>
          </a:prstGeom>
        </p:spPr>
      </p:pic>
      <p:pic>
        <p:nvPicPr>
          <p:cNvPr id="7" name="Picture 7">
            <a:extLst>
              <a:ext uri="{FF2B5EF4-FFF2-40B4-BE49-F238E27FC236}">
                <a16:creationId xmlns:a16="http://schemas.microsoft.com/office/drawing/2014/main" id="{33DE1A07-AF2B-46DC-9E9A-41143CD7FDEA}"/>
              </a:ext>
            </a:extLst>
          </p:cNvPr>
          <p:cNvPicPr>
            <a:picLocks noChangeAspect="1"/>
          </p:cNvPicPr>
          <p:nvPr/>
        </p:nvPicPr>
        <p:blipFill>
          <a:blip r:embed="rId3"/>
          <a:stretch>
            <a:fillRect/>
          </a:stretch>
        </p:blipFill>
        <p:spPr>
          <a:xfrm>
            <a:off x="6403975" y="1344330"/>
            <a:ext cx="4953000" cy="3626415"/>
          </a:xfrm>
          <a:prstGeom prst="rect">
            <a:avLst/>
          </a:prstGeom>
        </p:spPr>
      </p:pic>
      <p:sp>
        <p:nvSpPr>
          <p:cNvPr id="8" name="Rectangle 7">
            <a:extLst>
              <a:ext uri="{FF2B5EF4-FFF2-40B4-BE49-F238E27FC236}">
                <a16:creationId xmlns:a16="http://schemas.microsoft.com/office/drawing/2014/main" id="{1444E63E-A71F-47AE-AB15-929D35D46D14}"/>
              </a:ext>
            </a:extLst>
          </p:cNvPr>
          <p:cNvSpPr/>
          <p:nvPr/>
        </p:nvSpPr>
        <p:spPr>
          <a:xfrm>
            <a:off x="6819900" y="4476750"/>
            <a:ext cx="3489325" cy="279400"/>
          </a:xfrm>
          <a:prstGeom prst="rect">
            <a:avLst/>
          </a:prstGeom>
          <a:noFill/>
          <a:ln>
            <a:solidFill>
              <a:srgbClr val="643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CBA2D4B-F784-4FFC-8B78-5E60A864798C}"/>
              </a:ext>
            </a:extLst>
          </p:cNvPr>
          <p:cNvSpPr txBox="1"/>
          <p:nvPr/>
        </p:nvSpPr>
        <p:spPr>
          <a:xfrm>
            <a:off x="604838" y="5310188"/>
            <a:ext cx="10321924"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a:cs typeface="Segoe UI"/>
              </a:rPr>
              <a:t>Membership to the RSC goes from Affiliate to AMSRC to MRSC to FRSC as you gain experience</a:t>
            </a:r>
            <a:endParaRPr lang="en-US" sz="1600">
              <a:cs typeface="Calibri"/>
            </a:endParaRPr>
          </a:p>
          <a:p>
            <a:pPr marL="285750" indent="-285750">
              <a:buFont typeface="Arial"/>
              <a:buChar char="•"/>
            </a:pPr>
            <a:r>
              <a:rPr lang="en-US" sz="1600">
                <a:cs typeface="Segoe UI"/>
              </a:rPr>
              <a:t>Representation or the "leaky pipeline" drops off after AMRSC</a:t>
            </a:r>
          </a:p>
          <a:p>
            <a:pPr marL="285750" indent="-285750">
              <a:buFont typeface="Arial"/>
              <a:buChar char="•"/>
            </a:pPr>
            <a:r>
              <a:rPr lang="en-US" sz="1600" i="1">
                <a:cs typeface="Segoe UI"/>
              </a:rPr>
              <a:t>What does this mean for Chemistry?</a:t>
            </a:r>
          </a:p>
          <a:p>
            <a:pPr marL="285750" indent="-285750">
              <a:buFont typeface="Arial"/>
              <a:buChar char="•"/>
            </a:pPr>
            <a:r>
              <a:rPr lang="en-US" sz="1600" b="1">
                <a:cs typeface="Segoe UI"/>
              </a:rPr>
              <a:t>We also need to be conscious of the fact that if we see gender as binary, we are being accidently exclusionary.</a:t>
            </a:r>
          </a:p>
        </p:txBody>
      </p:sp>
    </p:spTree>
    <p:extLst>
      <p:ext uri="{BB962C8B-B14F-4D97-AF65-F5344CB8AC3E}">
        <p14:creationId xmlns:p14="http://schemas.microsoft.com/office/powerpoint/2010/main" val="18831070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hart&#10;&#10;Description automatically generated">
            <a:extLst>
              <a:ext uri="{FF2B5EF4-FFF2-40B4-BE49-F238E27FC236}">
                <a16:creationId xmlns:a16="http://schemas.microsoft.com/office/drawing/2014/main" id="{025D21F4-1304-40CF-928D-C487D42F4819}"/>
              </a:ext>
            </a:extLst>
          </p:cNvPr>
          <p:cNvPicPr>
            <a:picLocks noChangeAspect="1"/>
          </p:cNvPicPr>
          <p:nvPr/>
        </p:nvPicPr>
        <p:blipFill>
          <a:blip r:embed="rId2"/>
          <a:stretch>
            <a:fillRect/>
          </a:stretch>
        </p:blipFill>
        <p:spPr>
          <a:xfrm>
            <a:off x="619125" y="1156142"/>
            <a:ext cx="4264025" cy="2494665"/>
          </a:xfrm>
          <a:prstGeom prst="rect">
            <a:avLst/>
          </a:prstGeom>
        </p:spPr>
      </p:pic>
      <p:sp>
        <p:nvSpPr>
          <p:cNvPr id="4" name="Rectangle: Top Corners One Rounded and One Snipped 3">
            <a:extLst>
              <a:ext uri="{FF2B5EF4-FFF2-40B4-BE49-F238E27FC236}">
                <a16:creationId xmlns:a16="http://schemas.microsoft.com/office/drawing/2014/main" id="{1D965CAF-C8EB-455D-B46F-D8EAF958880A}"/>
              </a:ext>
            </a:extLst>
          </p:cNvPr>
          <p:cNvSpPr/>
          <p:nvPr/>
        </p:nvSpPr>
        <p:spPr>
          <a:xfrm>
            <a:off x="-314326" y="243629"/>
            <a:ext cx="7219165" cy="7459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F7F33B48-C1BF-45F6-912A-8976722B909D}"/>
              </a:ext>
            </a:extLst>
          </p:cNvPr>
          <p:cNvSpPr txBox="1"/>
          <p:nvPr/>
        </p:nvSpPr>
        <p:spPr>
          <a:xfrm>
            <a:off x="0" y="246339"/>
            <a:ext cx="6619089"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Critically reviewing the RSC</a:t>
            </a:r>
            <a:endParaRPr lang="en-US">
              <a:solidFill>
                <a:schemeClr val="bg1"/>
              </a:solidFill>
            </a:endParaRPr>
          </a:p>
        </p:txBody>
      </p:sp>
      <p:pic>
        <p:nvPicPr>
          <p:cNvPr id="7" name="Picture 7" descr="Chart, bar chart&#10;&#10;Description automatically generated">
            <a:extLst>
              <a:ext uri="{FF2B5EF4-FFF2-40B4-BE49-F238E27FC236}">
                <a16:creationId xmlns:a16="http://schemas.microsoft.com/office/drawing/2014/main" id="{2A993977-9040-4CFE-B24C-BCC41E24B6E1}"/>
              </a:ext>
            </a:extLst>
          </p:cNvPr>
          <p:cNvPicPr>
            <a:picLocks noChangeAspect="1"/>
          </p:cNvPicPr>
          <p:nvPr/>
        </p:nvPicPr>
        <p:blipFill>
          <a:blip r:embed="rId3"/>
          <a:stretch>
            <a:fillRect/>
          </a:stretch>
        </p:blipFill>
        <p:spPr>
          <a:xfrm>
            <a:off x="4886325" y="1157968"/>
            <a:ext cx="4667250" cy="2960914"/>
          </a:xfrm>
          <a:prstGeom prst="rect">
            <a:avLst/>
          </a:prstGeom>
        </p:spPr>
      </p:pic>
      <p:pic>
        <p:nvPicPr>
          <p:cNvPr id="8" name="Picture 8" descr="Chart, bar chart&#10;&#10;Description automatically generated">
            <a:extLst>
              <a:ext uri="{FF2B5EF4-FFF2-40B4-BE49-F238E27FC236}">
                <a16:creationId xmlns:a16="http://schemas.microsoft.com/office/drawing/2014/main" id="{7916290B-AF0D-4226-B64E-FE1A7FA9689D}"/>
              </a:ext>
            </a:extLst>
          </p:cNvPr>
          <p:cNvPicPr>
            <a:picLocks noChangeAspect="1"/>
          </p:cNvPicPr>
          <p:nvPr/>
        </p:nvPicPr>
        <p:blipFill>
          <a:blip r:embed="rId4"/>
          <a:stretch>
            <a:fillRect/>
          </a:stretch>
        </p:blipFill>
        <p:spPr>
          <a:xfrm>
            <a:off x="619125" y="3716111"/>
            <a:ext cx="4724400" cy="3073854"/>
          </a:xfrm>
          <a:prstGeom prst="rect">
            <a:avLst/>
          </a:prstGeom>
        </p:spPr>
      </p:pic>
      <p:sp>
        <p:nvSpPr>
          <p:cNvPr id="3" name="TextBox 2">
            <a:extLst>
              <a:ext uri="{FF2B5EF4-FFF2-40B4-BE49-F238E27FC236}">
                <a16:creationId xmlns:a16="http://schemas.microsoft.com/office/drawing/2014/main" id="{817E70B2-1559-4AD2-BDC5-483CA0770A05}"/>
              </a:ext>
            </a:extLst>
          </p:cNvPr>
          <p:cNvSpPr txBox="1"/>
          <p:nvPr/>
        </p:nvSpPr>
        <p:spPr>
          <a:xfrm>
            <a:off x="5214938" y="4306888"/>
            <a:ext cx="6670674"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a:cs typeface="Segoe UI"/>
              </a:rPr>
              <a:t>Women more likely to apply for diversity funding and outreach funding</a:t>
            </a:r>
          </a:p>
          <a:p>
            <a:pPr marL="285750" indent="-285750">
              <a:buFont typeface="Arial"/>
              <a:buChar char="•"/>
            </a:pPr>
            <a:r>
              <a:rPr lang="en-US" sz="1600">
                <a:cs typeface="Segoe UI"/>
              </a:rPr>
              <a:t>Chartered status only at 16% for women </a:t>
            </a:r>
          </a:p>
          <a:p>
            <a:pPr marL="285750" indent="-285750">
              <a:buFont typeface="Arial"/>
              <a:buChar char="•"/>
            </a:pPr>
            <a:r>
              <a:rPr lang="en-US" sz="1600">
                <a:cs typeface="Segoe UI"/>
              </a:rPr>
              <a:t>Prizes much lower than membership for women (at least in early career)</a:t>
            </a:r>
          </a:p>
          <a:p>
            <a:endParaRPr lang="en-US" sz="1600">
              <a:cs typeface="Segoe UI"/>
            </a:endParaRPr>
          </a:p>
          <a:p>
            <a:pPr marL="285750" indent="-285750">
              <a:buFont typeface="Arial"/>
              <a:buChar char="•"/>
            </a:pPr>
            <a:endParaRPr lang="en-US" sz="1600">
              <a:cs typeface="Segoe UI"/>
            </a:endParaRPr>
          </a:p>
        </p:txBody>
      </p:sp>
    </p:spTree>
    <p:extLst>
      <p:ext uri="{BB962C8B-B14F-4D97-AF65-F5344CB8AC3E}">
        <p14:creationId xmlns:p14="http://schemas.microsoft.com/office/powerpoint/2010/main" val="1740713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iagram&#10;&#10;Description automatically generated">
            <a:extLst>
              <a:ext uri="{FF2B5EF4-FFF2-40B4-BE49-F238E27FC236}">
                <a16:creationId xmlns:a16="http://schemas.microsoft.com/office/drawing/2014/main" id="{25DFAFC0-00C3-49B3-B30C-B5C1CCF07DF9}"/>
              </a:ext>
            </a:extLst>
          </p:cNvPr>
          <p:cNvPicPr>
            <a:picLocks noChangeAspect="1"/>
          </p:cNvPicPr>
          <p:nvPr/>
        </p:nvPicPr>
        <p:blipFill rotWithShape="1">
          <a:blip r:embed="rId2"/>
          <a:srcRect r="39251" b="-272"/>
          <a:stretch/>
        </p:blipFill>
        <p:spPr>
          <a:xfrm>
            <a:off x="469900" y="1339596"/>
            <a:ext cx="6388102" cy="4674109"/>
          </a:xfrm>
          <a:prstGeom prst="rect">
            <a:avLst/>
          </a:prstGeom>
        </p:spPr>
      </p:pic>
      <p:sp>
        <p:nvSpPr>
          <p:cNvPr id="3" name="TextBox 2">
            <a:extLst>
              <a:ext uri="{FF2B5EF4-FFF2-40B4-BE49-F238E27FC236}">
                <a16:creationId xmlns:a16="http://schemas.microsoft.com/office/drawing/2014/main" id="{9678CA98-5401-47B1-8EE8-012F09710282}"/>
              </a:ext>
            </a:extLst>
          </p:cNvPr>
          <p:cNvSpPr txBox="1"/>
          <p:nvPr/>
        </p:nvSpPr>
        <p:spPr>
          <a:xfrm>
            <a:off x="50800" y="6184900"/>
            <a:ext cx="725170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solidFill>
                  <a:srgbClr val="643655"/>
                </a:solidFill>
              </a:rPr>
              <a:t>How the entire scientific community can confront gender bias in the workplace </a:t>
            </a:r>
            <a:r>
              <a:rPr lang="en-US" sz="1600">
                <a:solidFill>
                  <a:srgbClr val="643655"/>
                </a:solidFill>
              </a:rPr>
              <a:t>Nature Ecology &amp; Evolution 3(1) Kathleen Grogan</a:t>
            </a:r>
            <a:endParaRPr lang="en-US">
              <a:solidFill>
                <a:srgbClr val="643655"/>
              </a:solidFill>
              <a:cs typeface="Calibri"/>
            </a:endParaRPr>
          </a:p>
        </p:txBody>
      </p:sp>
      <p:sp>
        <p:nvSpPr>
          <p:cNvPr id="5" name="Rectangle: Top Corners One Rounded and One Snipped 4">
            <a:extLst>
              <a:ext uri="{FF2B5EF4-FFF2-40B4-BE49-F238E27FC236}">
                <a16:creationId xmlns:a16="http://schemas.microsoft.com/office/drawing/2014/main" id="{21AD873A-D749-4051-AFE5-72F1ED80585E}"/>
              </a:ext>
            </a:extLst>
          </p:cNvPr>
          <p:cNvSpPr/>
          <p:nvPr/>
        </p:nvSpPr>
        <p:spPr>
          <a:xfrm>
            <a:off x="-314326" y="243629"/>
            <a:ext cx="5352265" cy="7332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AACB0331-1242-4A4B-86E7-9A8DB080249C}"/>
              </a:ext>
            </a:extLst>
          </p:cNvPr>
          <p:cNvSpPr txBox="1"/>
          <p:nvPr/>
        </p:nvSpPr>
        <p:spPr>
          <a:xfrm>
            <a:off x="0" y="246339"/>
            <a:ext cx="4752189" cy="7332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The 'leaky pipeline'</a:t>
            </a:r>
            <a:endParaRPr lang="en-US"/>
          </a:p>
        </p:txBody>
      </p:sp>
      <p:sp>
        <p:nvSpPr>
          <p:cNvPr id="9" name="TextBox 8">
            <a:extLst>
              <a:ext uri="{FF2B5EF4-FFF2-40B4-BE49-F238E27FC236}">
                <a16:creationId xmlns:a16="http://schemas.microsoft.com/office/drawing/2014/main" id="{E41B2397-59DF-4E3D-B5DC-20FBDFF74A09}"/>
              </a:ext>
            </a:extLst>
          </p:cNvPr>
          <p:cNvSpPr txBox="1"/>
          <p:nvPr/>
        </p:nvSpPr>
        <p:spPr>
          <a:xfrm>
            <a:off x="6611938" y="1335088"/>
            <a:ext cx="4854574"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a:cs typeface="Segoe UI"/>
              </a:rPr>
              <a:t>The "leaky pipeline" is a term often used to describe the loss of women throughout career stages</a:t>
            </a:r>
            <a:endParaRPr lang="en-US"/>
          </a:p>
          <a:p>
            <a:pPr marL="285750" indent="-285750">
              <a:buFont typeface="Arial"/>
              <a:buChar char="•"/>
            </a:pPr>
            <a:r>
              <a:rPr lang="en-US" sz="1600">
                <a:cs typeface="Segoe UI"/>
              </a:rPr>
              <a:t>In order to fix this, we need to change the system</a:t>
            </a:r>
          </a:p>
          <a:p>
            <a:pPr marL="285750" indent="-285750">
              <a:buFont typeface="Arial"/>
              <a:buChar char="•"/>
            </a:pPr>
            <a:endParaRPr lang="en-US" sz="1600">
              <a:cs typeface="Segoe UI"/>
            </a:endParaRPr>
          </a:p>
          <a:p>
            <a:endParaRPr lang="en-US" sz="1600">
              <a:cs typeface="Segoe UI"/>
            </a:endParaRPr>
          </a:p>
          <a:p>
            <a:pPr marL="285750" indent="-285750">
              <a:buFont typeface="Arial"/>
              <a:buChar char="•"/>
            </a:pPr>
            <a:endParaRPr lang="en-US" sz="1600">
              <a:cs typeface="Segoe UI"/>
            </a:endParaRPr>
          </a:p>
        </p:txBody>
      </p:sp>
      <p:pic>
        <p:nvPicPr>
          <p:cNvPr id="10" name="Picture 10" descr="Text&#10;&#10;Description automatically generated">
            <a:extLst>
              <a:ext uri="{FF2B5EF4-FFF2-40B4-BE49-F238E27FC236}">
                <a16:creationId xmlns:a16="http://schemas.microsoft.com/office/drawing/2014/main" id="{ED169489-3001-4B6D-8F06-D2BA8C52C01F}"/>
              </a:ext>
            </a:extLst>
          </p:cNvPr>
          <p:cNvPicPr>
            <a:picLocks noChangeAspect="1"/>
          </p:cNvPicPr>
          <p:nvPr/>
        </p:nvPicPr>
        <p:blipFill>
          <a:blip r:embed="rId3"/>
          <a:stretch>
            <a:fillRect/>
          </a:stretch>
        </p:blipFill>
        <p:spPr>
          <a:xfrm>
            <a:off x="7975600" y="2811911"/>
            <a:ext cx="3111500" cy="2694678"/>
          </a:xfrm>
          <a:prstGeom prst="rect">
            <a:avLst/>
          </a:prstGeom>
        </p:spPr>
      </p:pic>
    </p:spTree>
    <p:extLst>
      <p:ext uri="{BB962C8B-B14F-4D97-AF65-F5344CB8AC3E}">
        <p14:creationId xmlns:p14="http://schemas.microsoft.com/office/powerpoint/2010/main" val="2026802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Top Corners One Rounded and One Snipped 6">
            <a:extLst>
              <a:ext uri="{FF2B5EF4-FFF2-40B4-BE49-F238E27FC236}">
                <a16:creationId xmlns:a16="http://schemas.microsoft.com/office/drawing/2014/main" id="{4F4B9E76-FDD0-4BAF-8CC3-A45B396F3183}"/>
              </a:ext>
            </a:extLst>
          </p:cNvPr>
          <p:cNvSpPr/>
          <p:nvPr/>
        </p:nvSpPr>
        <p:spPr>
          <a:xfrm>
            <a:off x="1152438" y="274914"/>
            <a:ext cx="515075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0" y="274914"/>
            <a:ext cx="6104739"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How to improve diversity </a:t>
            </a:r>
            <a:endParaRPr lang="en-GB" sz="4000">
              <a:solidFill>
                <a:schemeClr val="bg1"/>
              </a:solidFill>
              <a:latin typeface="Avenir Next LT Pro" panose="020B0504020202020204" pitchFamily="34" charset="0"/>
            </a:endParaRPr>
          </a:p>
        </p:txBody>
      </p:sp>
      <p:pic>
        <p:nvPicPr>
          <p:cNvPr id="16" name="Picture 16" descr="Graphical user interface, text&#10;&#10;Description automatically generated">
            <a:extLst>
              <a:ext uri="{FF2B5EF4-FFF2-40B4-BE49-F238E27FC236}">
                <a16:creationId xmlns:a16="http://schemas.microsoft.com/office/drawing/2014/main" id="{65496163-C860-41BA-AB95-2996F406A42A}"/>
              </a:ext>
            </a:extLst>
          </p:cNvPr>
          <p:cNvPicPr>
            <a:picLocks noChangeAspect="1"/>
          </p:cNvPicPr>
          <p:nvPr/>
        </p:nvPicPr>
        <p:blipFill>
          <a:blip r:embed="rId2"/>
          <a:stretch>
            <a:fillRect/>
          </a:stretch>
        </p:blipFill>
        <p:spPr>
          <a:xfrm>
            <a:off x="127000" y="1452636"/>
            <a:ext cx="5842000" cy="2136629"/>
          </a:xfrm>
          <a:prstGeom prst="rect">
            <a:avLst/>
          </a:prstGeom>
        </p:spPr>
      </p:pic>
      <p:pic>
        <p:nvPicPr>
          <p:cNvPr id="17" name="Picture 17" descr="Text&#10;&#10;Description automatically generated">
            <a:extLst>
              <a:ext uri="{FF2B5EF4-FFF2-40B4-BE49-F238E27FC236}">
                <a16:creationId xmlns:a16="http://schemas.microsoft.com/office/drawing/2014/main" id="{F840A78D-2174-430C-9C5C-D9A49B8424E9}"/>
              </a:ext>
            </a:extLst>
          </p:cNvPr>
          <p:cNvPicPr>
            <a:picLocks noChangeAspect="1"/>
          </p:cNvPicPr>
          <p:nvPr/>
        </p:nvPicPr>
        <p:blipFill>
          <a:blip r:embed="rId3"/>
          <a:stretch>
            <a:fillRect/>
          </a:stretch>
        </p:blipFill>
        <p:spPr>
          <a:xfrm>
            <a:off x="5753100" y="1817762"/>
            <a:ext cx="6350000" cy="1990577"/>
          </a:xfrm>
          <a:prstGeom prst="rect">
            <a:avLst/>
          </a:prstGeom>
        </p:spPr>
      </p:pic>
      <p:pic>
        <p:nvPicPr>
          <p:cNvPr id="18" name="Picture 18" descr="Table&#10;&#10;Description automatically generated">
            <a:extLst>
              <a:ext uri="{FF2B5EF4-FFF2-40B4-BE49-F238E27FC236}">
                <a16:creationId xmlns:a16="http://schemas.microsoft.com/office/drawing/2014/main" id="{0983A4F6-E29E-48D2-AF81-35ACD1B7C56F}"/>
              </a:ext>
            </a:extLst>
          </p:cNvPr>
          <p:cNvPicPr>
            <a:picLocks noChangeAspect="1"/>
          </p:cNvPicPr>
          <p:nvPr/>
        </p:nvPicPr>
        <p:blipFill>
          <a:blip r:embed="rId4"/>
          <a:stretch>
            <a:fillRect/>
          </a:stretch>
        </p:blipFill>
        <p:spPr>
          <a:xfrm>
            <a:off x="3251200" y="3966940"/>
            <a:ext cx="5626100" cy="2607119"/>
          </a:xfrm>
          <a:prstGeom prst="rect">
            <a:avLst/>
          </a:prstGeom>
        </p:spPr>
      </p:pic>
    </p:spTree>
    <p:extLst>
      <p:ext uri="{BB962C8B-B14F-4D97-AF65-F5344CB8AC3E}">
        <p14:creationId xmlns:p14="http://schemas.microsoft.com/office/powerpoint/2010/main" val="3002845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5" descr="Text&#10;&#10;Description automatically generated">
            <a:extLst>
              <a:ext uri="{FF2B5EF4-FFF2-40B4-BE49-F238E27FC236}">
                <a16:creationId xmlns:a16="http://schemas.microsoft.com/office/drawing/2014/main" id="{90E7D7F0-A4B2-48C7-86DC-BED196D713B8}"/>
              </a:ext>
            </a:extLst>
          </p:cNvPr>
          <p:cNvPicPr>
            <a:picLocks noChangeAspect="1"/>
          </p:cNvPicPr>
          <p:nvPr/>
        </p:nvPicPr>
        <p:blipFill>
          <a:blip r:embed="rId2"/>
          <a:stretch>
            <a:fillRect/>
          </a:stretch>
        </p:blipFill>
        <p:spPr>
          <a:xfrm>
            <a:off x="3225800" y="4493597"/>
            <a:ext cx="5918200" cy="2087205"/>
          </a:xfrm>
          <a:prstGeom prst="rect">
            <a:avLst/>
          </a:prstGeom>
        </p:spPr>
      </p:pic>
      <p:pic>
        <p:nvPicPr>
          <p:cNvPr id="19" name="Picture 19" descr="Text&#10;&#10;Description automatically generated">
            <a:extLst>
              <a:ext uri="{FF2B5EF4-FFF2-40B4-BE49-F238E27FC236}">
                <a16:creationId xmlns:a16="http://schemas.microsoft.com/office/drawing/2014/main" id="{7F09F97F-D63F-46F1-B651-3FEE6AF3C79B}"/>
              </a:ext>
            </a:extLst>
          </p:cNvPr>
          <p:cNvPicPr>
            <a:picLocks noChangeAspect="1"/>
          </p:cNvPicPr>
          <p:nvPr/>
        </p:nvPicPr>
        <p:blipFill>
          <a:blip r:embed="rId3"/>
          <a:stretch>
            <a:fillRect/>
          </a:stretch>
        </p:blipFill>
        <p:spPr>
          <a:xfrm>
            <a:off x="203200" y="1450059"/>
            <a:ext cx="5562600" cy="2611682"/>
          </a:xfrm>
          <a:prstGeom prst="rect">
            <a:avLst/>
          </a:prstGeom>
        </p:spPr>
      </p:pic>
      <p:sp>
        <p:nvSpPr>
          <p:cNvPr id="21" name="Rectangle: Top Corners One Rounded and One Snipped 20">
            <a:extLst>
              <a:ext uri="{FF2B5EF4-FFF2-40B4-BE49-F238E27FC236}">
                <a16:creationId xmlns:a16="http://schemas.microsoft.com/office/drawing/2014/main" id="{E92894DD-F4BC-4C6C-BFC6-D285E20BAE8A}"/>
              </a:ext>
            </a:extLst>
          </p:cNvPr>
          <p:cNvSpPr/>
          <p:nvPr/>
        </p:nvSpPr>
        <p:spPr>
          <a:xfrm>
            <a:off x="1152438" y="274914"/>
            <a:ext cx="515075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BCA4177B-968E-4FA1-87D3-886F025926E3}"/>
              </a:ext>
            </a:extLst>
          </p:cNvPr>
          <p:cNvSpPr txBox="1"/>
          <p:nvPr/>
        </p:nvSpPr>
        <p:spPr>
          <a:xfrm>
            <a:off x="0" y="274914"/>
            <a:ext cx="6104739"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How to improve diversity </a:t>
            </a:r>
            <a:endParaRPr lang="en-GB" sz="4000">
              <a:solidFill>
                <a:schemeClr val="bg1"/>
              </a:solidFill>
              <a:latin typeface="Avenir Next LT Pro" panose="020B0504020202020204" pitchFamily="34" charset="0"/>
            </a:endParaRPr>
          </a:p>
        </p:txBody>
      </p:sp>
      <p:pic>
        <p:nvPicPr>
          <p:cNvPr id="24" name="Picture 24" descr="Graphical user interface, text, application&#10;&#10;Description automatically generated">
            <a:extLst>
              <a:ext uri="{FF2B5EF4-FFF2-40B4-BE49-F238E27FC236}">
                <a16:creationId xmlns:a16="http://schemas.microsoft.com/office/drawing/2014/main" id="{8758A558-7026-42BB-8A97-437D4AB04F9A}"/>
              </a:ext>
            </a:extLst>
          </p:cNvPr>
          <p:cNvPicPr>
            <a:picLocks noChangeAspect="1"/>
          </p:cNvPicPr>
          <p:nvPr/>
        </p:nvPicPr>
        <p:blipFill>
          <a:blip r:embed="rId4"/>
          <a:stretch>
            <a:fillRect/>
          </a:stretch>
        </p:blipFill>
        <p:spPr>
          <a:xfrm>
            <a:off x="5765800" y="1996486"/>
            <a:ext cx="6350000" cy="2064927"/>
          </a:xfrm>
          <a:prstGeom prst="rect">
            <a:avLst/>
          </a:prstGeom>
        </p:spPr>
      </p:pic>
    </p:spTree>
    <p:extLst>
      <p:ext uri="{BB962C8B-B14F-4D97-AF65-F5344CB8AC3E}">
        <p14:creationId xmlns:p14="http://schemas.microsoft.com/office/powerpoint/2010/main" val="42703431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Diagonal Corners Snipped 1">
            <a:extLst>
              <a:ext uri="{FF2B5EF4-FFF2-40B4-BE49-F238E27FC236}">
                <a16:creationId xmlns:a16="http://schemas.microsoft.com/office/drawing/2014/main" id="{7C7331AF-F154-4289-810F-88863311AC48}"/>
              </a:ext>
            </a:extLst>
          </p:cNvPr>
          <p:cNvSpPr/>
          <p:nvPr/>
        </p:nvSpPr>
        <p:spPr>
          <a:xfrm>
            <a:off x="2228850" y="2476500"/>
            <a:ext cx="7391400" cy="1536700"/>
          </a:xfrm>
          <a:prstGeom prst="snip2DiagRect">
            <a:avLst/>
          </a:prstGeom>
          <a:solidFill>
            <a:srgbClr val="64365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BCA4177B-968E-4FA1-87D3-886F025926E3}"/>
              </a:ext>
            </a:extLst>
          </p:cNvPr>
          <p:cNvSpPr txBox="1"/>
          <p:nvPr/>
        </p:nvSpPr>
        <p:spPr>
          <a:xfrm>
            <a:off x="3387725" y="2891114"/>
            <a:ext cx="5339564" cy="707886"/>
          </a:xfrm>
          <a:prstGeom prst="rect">
            <a:avLst/>
          </a:prstGeom>
          <a:solidFill>
            <a:srgbClr val="643655"/>
          </a:solidFill>
          <a:ln>
            <a:noFill/>
          </a:ln>
        </p:spPr>
        <p:txBody>
          <a:bodyPr wrap="square" lIns="91440" tIns="45720" rIns="91440" bIns="45720" rtlCol="0" anchor="t">
            <a:spAutoFit/>
          </a:bodyPr>
          <a:lstStyle/>
          <a:p>
            <a:r>
              <a:rPr lang="en-GB" sz="4000" dirty="0">
                <a:solidFill>
                  <a:schemeClr val="bg1"/>
                </a:solidFill>
                <a:latin typeface="Avenir Next LT Pro"/>
              </a:rPr>
              <a:t>So how can we help?</a:t>
            </a:r>
            <a:endParaRPr lang="en-US" dirty="0">
              <a:solidFill>
                <a:schemeClr val="bg1"/>
              </a:solidFill>
            </a:endParaRPr>
          </a:p>
        </p:txBody>
      </p:sp>
    </p:spTree>
    <p:extLst>
      <p:ext uri="{BB962C8B-B14F-4D97-AF65-F5344CB8AC3E}">
        <p14:creationId xmlns:p14="http://schemas.microsoft.com/office/powerpoint/2010/main" val="15907058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689A3C63-E597-4FE8-9AB8-CAC3988B55A6}"/>
              </a:ext>
            </a:extLst>
          </p:cNvPr>
          <p:cNvSpPr txBox="1"/>
          <p:nvPr/>
        </p:nvSpPr>
        <p:spPr>
          <a:xfrm>
            <a:off x="3820388" y="1968752"/>
            <a:ext cx="4035115"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b="1">
                <a:solidFill>
                  <a:srgbClr val="643655"/>
                </a:solidFill>
                <a:latin typeface="Avenir Next LT Pro Light"/>
                <a:ea typeface="+mn-lt"/>
                <a:cs typeface="Aharoni"/>
              </a:rPr>
              <a:t>Award-winning campaigner and writer Caroline Criado Perez brings together for the first time an impressive range of case studies, stories and new research from across the world that illustrate the hidden ways in which women are excluded from the very building blocks of the world we live in, and the impact this has on their health and wellbeing</a:t>
            </a:r>
            <a:r>
              <a:rPr lang="en-US">
                <a:solidFill>
                  <a:srgbClr val="643655"/>
                </a:solidFill>
                <a:latin typeface="Avenir Next LT Pro Light"/>
                <a:ea typeface="+mn-lt"/>
                <a:cs typeface="Aharoni"/>
              </a:rPr>
              <a:t>.</a:t>
            </a:r>
            <a:r>
              <a:rPr lang="en-US" b="1">
                <a:solidFill>
                  <a:srgbClr val="643655"/>
                </a:solidFill>
                <a:latin typeface="Avenir Next LT Pro Light"/>
                <a:cs typeface="Aharoni"/>
              </a:rPr>
              <a:t> </a:t>
            </a:r>
            <a:endParaRPr lang="en-US">
              <a:solidFill>
                <a:srgbClr val="643655"/>
              </a:solidFill>
              <a:latin typeface="Avenir Next LT Pro Light"/>
              <a:cs typeface="Aharoni"/>
            </a:endParaRPr>
          </a:p>
        </p:txBody>
      </p:sp>
      <p:sp>
        <p:nvSpPr>
          <p:cNvPr id="8" name="Rectangle: Top Corners One Rounded and One Snipped 7">
            <a:extLst>
              <a:ext uri="{FF2B5EF4-FFF2-40B4-BE49-F238E27FC236}">
                <a16:creationId xmlns:a16="http://schemas.microsoft.com/office/drawing/2014/main" id="{3AC4451A-EE8A-47AB-AD69-B290EC1A079F}"/>
              </a:ext>
            </a:extLst>
          </p:cNvPr>
          <p:cNvSpPr/>
          <p:nvPr/>
        </p:nvSpPr>
        <p:spPr>
          <a:xfrm>
            <a:off x="-175256" y="274914"/>
            <a:ext cx="694145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0" y="274914"/>
            <a:ext cx="6615934"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On the Subject of Gender</a:t>
            </a:r>
            <a:endParaRPr lang="en-GB" sz="4000">
              <a:solidFill>
                <a:schemeClr val="bg1"/>
              </a:solidFill>
              <a:latin typeface="Avenir Next LT Pro" panose="020B0504020202020204" pitchFamily="34" charset="0"/>
            </a:endParaRPr>
          </a:p>
        </p:txBody>
      </p:sp>
      <p:sp>
        <p:nvSpPr>
          <p:cNvPr id="3" name="TextBox 2">
            <a:extLst>
              <a:ext uri="{FF2B5EF4-FFF2-40B4-BE49-F238E27FC236}">
                <a16:creationId xmlns:a16="http://schemas.microsoft.com/office/drawing/2014/main" id="{5FC65D50-8BF7-46E0-8434-3D6C42741E50}"/>
              </a:ext>
            </a:extLst>
          </p:cNvPr>
          <p:cNvSpPr txBox="1"/>
          <p:nvPr/>
        </p:nvSpPr>
        <p:spPr>
          <a:xfrm>
            <a:off x="1372871" y="1227572"/>
            <a:ext cx="2231037"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800" b="1">
                <a:solidFill>
                  <a:srgbClr val="643655"/>
                </a:solidFill>
                <a:latin typeface="Avenir Next LT Pro Light"/>
                <a:cs typeface="Calibri"/>
              </a:rPr>
              <a:t>Published March 2019</a:t>
            </a:r>
          </a:p>
        </p:txBody>
      </p:sp>
      <p:grpSp>
        <p:nvGrpSpPr>
          <p:cNvPr id="16" name="Group 15">
            <a:extLst>
              <a:ext uri="{FF2B5EF4-FFF2-40B4-BE49-F238E27FC236}">
                <a16:creationId xmlns:a16="http://schemas.microsoft.com/office/drawing/2014/main" id="{4287E772-4C55-4B1C-9AB7-3F2FD009BDD8}"/>
              </a:ext>
            </a:extLst>
          </p:cNvPr>
          <p:cNvGrpSpPr/>
          <p:nvPr/>
        </p:nvGrpSpPr>
        <p:grpSpPr>
          <a:xfrm>
            <a:off x="1372869" y="5414712"/>
            <a:ext cx="2996325" cy="1443781"/>
            <a:chOff x="3921636" y="2250342"/>
            <a:chExt cx="2996325" cy="1443781"/>
          </a:xfrm>
        </p:grpSpPr>
        <p:sp>
          <p:nvSpPr>
            <p:cNvPr id="9" name="TextBox 8">
              <a:extLst>
                <a:ext uri="{FF2B5EF4-FFF2-40B4-BE49-F238E27FC236}">
                  <a16:creationId xmlns:a16="http://schemas.microsoft.com/office/drawing/2014/main" id="{5E6B9A17-1C21-47C5-9F06-66B2B99C3544}"/>
                </a:ext>
              </a:extLst>
            </p:cNvPr>
            <p:cNvSpPr txBox="1"/>
            <p:nvPr/>
          </p:nvSpPr>
          <p:spPr>
            <a:xfrm>
              <a:off x="3921636" y="2930400"/>
              <a:ext cx="223103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a:solidFill>
                    <a:srgbClr val="643655"/>
                  </a:solidFill>
                  <a:latin typeface="Avenir Next LT Pro Light"/>
                  <a:cs typeface="Calibri"/>
                </a:rPr>
                <a:t>Bestseller</a:t>
              </a:r>
            </a:p>
          </p:txBody>
        </p:sp>
        <p:pic>
          <p:nvPicPr>
            <p:cNvPr id="6" name="Picture 9" descr="Diagram, text&#10;&#10;Description automatically generated">
              <a:extLst>
                <a:ext uri="{FF2B5EF4-FFF2-40B4-BE49-F238E27FC236}">
                  <a16:creationId xmlns:a16="http://schemas.microsoft.com/office/drawing/2014/main" id="{F9BC7629-5F3F-4DEC-BEFA-E1FFA6D23BA9}"/>
                </a:ext>
              </a:extLst>
            </p:cNvPr>
            <p:cNvPicPr>
              <a:picLocks noChangeAspect="1"/>
            </p:cNvPicPr>
            <p:nvPr/>
          </p:nvPicPr>
          <p:blipFill>
            <a:blip r:embed="rId2"/>
            <a:stretch>
              <a:fillRect/>
            </a:stretch>
          </p:blipFill>
          <p:spPr>
            <a:xfrm>
              <a:off x="5786203" y="2739156"/>
              <a:ext cx="1131758" cy="954967"/>
            </a:xfrm>
            <a:prstGeom prst="rect">
              <a:avLst/>
            </a:prstGeom>
          </p:spPr>
        </p:pic>
        <p:pic>
          <p:nvPicPr>
            <p:cNvPr id="11" name="Graphic 11" descr="Star">
              <a:extLst>
                <a:ext uri="{FF2B5EF4-FFF2-40B4-BE49-F238E27FC236}">
                  <a16:creationId xmlns:a16="http://schemas.microsoft.com/office/drawing/2014/main" id="{3E4DDFC2-7B39-4BA0-86C7-FEDC7E9B469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4896393" y="2490975"/>
              <a:ext cx="288757" cy="286085"/>
            </a:xfrm>
            <a:prstGeom prst="rect">
              <a:avLst/>
            </a:prstGeom>
          </p:spPr>
        </p:pic>
        <p:pic>
          <p:nvPicPr>
            <p:cNvPr id="12" name="Graphic 11" descr="Star">
              <a:extLst>
                <a:ext uri="{FF2B5EF4-FFF2-40B4-BE49-F238E27FC236}">
                  <a16:creationId xmlns:a16="http://schemas.microsoft.com/office/drawing/2014/main" id="{4A278937-E8B2-475D-BF9D-E1EFD5DB7A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5737726" y="2250342"/>
              <a:ext cx="288757" cy="286085"/>
            </a:xfrm>
            <a:prstGeom prst="rect">
              <a:avLst/>
            </a:prstGeom>
          </p:spPr>
        </p:pic>
        <p:pic>
          <p:nvPicPr>
            <p:cNvPr id="13" name="Graphic 12" descr="Star">
              <a:extLst>
                <a:ext uri="{FF2B5EF4-FFF2-40B4-BE49-F238E27FC236}">
                  <a16:creationId xmlns:a16="http://schemas.microsoft.com/office/drawing/2014/main" id="{1612E06B-CEEC-4D50-BE14-0F42C4E19C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6139654" y="2424131"/>
              <a:ext cx="288757" cy="286085"/>
            </a:xfrm>
            <a:prstGeom prst="rect">
              <a:avLst/>
            </a:prstGeom>
          </p:spPr>
        </p:pic>
        <p:pic>
          <p:nvPicPr>
            <p:cNvPr id="14" name="Graphic 13" descr="Star">
              <a:extLst>
                <a:ext uri="{FF2B5EF4-FFF2-40B4-BE49-F238E27FC236}">
                  <a16:creationId xmlns:a16="http://schemas.microsoft.com/office/drawing/2014/main" id="{DCD4F10E-23E3-4743-947E-61793406FE6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5309935" y="2277078"/>
              <a:ext cx="288757" cy="286085"/>
            </a:xfrm>
            <a:prstGeom prst="rect">
              <a:avLst/>
            </a:prstGeom>
          </p:spPr>
        </p:pic>
        <p:pic>
          <p:nvPicPr>
            <p:cNvPr id="15" name="Graphic 14" descr="Star">
              <a:extLst>
                <a:ext uri="{FF2B5EF4-FFF2-40B4-BE49-F238E27FC236}">
                  <a16:creationId xmlns:a16="http://schemas.microsoft.com/office/drawing/2014/main" id="{E0D109EE-71F7-4D59-9D19-86DEC7B511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6366918" y="2718236"/>
              <a:ext cx="288757" cy="286085"/>
            </a:xfrm>
            <a:prstGeom prst="rect">
              <a:avLst/>
            </a:prstGeom>
          </p:spPr>
        </p:pic>
      </p:grpSp>
      <p:sp>
        <p:nvSpPr>
          <p:cNvPr id="26" name="TextBox 25">
            <a:extLst>
              <a:ext uri="{FF2B5EF4-FFF2-40B4-BE49-F238E27FC236}">
                <a16:creationId xmlns:a16="http://schemas.microsoft.com/office/drawing/2014/main" id="{7F9390F6-9F17-403B-80C6-6F4BA7F3DD83}"/>
              </a:ext>
            </a:extLst>
          </p:cNvPr>
          <p:cNvSpPr txBox="1"/>
          <p:nvPr/>
        </p:nvSpPr>
        <p:spPr>
          <a:xfrm>
            <a:off x="205424" y="3744985"/>
            <a:ext cx="361247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b="1">
                <a:solidFill>
                  <a:srgbClr val="643655"/>
                </a:solidFill>
                <a:latin typeface="Avenir Next LT Pro Light"/>
              </a:rPr>
              <a:t>Multi Award Winning</a:t>
            </a:r>
            <a:endParaRPr lang="en-US" sz="2800" b="1">
              <a:solidFill>
                <a:srgbClr val="643655"/>
              </a:solidFill>
              <a:latin typeface="Avenir Next LT Pro Light"/>
              <a:cs typeface="Calibri"/>
            </a:endParaRPr>
          </a:p>
        </p:txBody>
      </p:sp>
      <p:sp>
        <p:nvSpPr>
          <p:cNvPr id="31" name="TextBox 30">
            <a:extLst>
              <a:ext uri="{FF2B5EF4-FFF2-40B4-BE49-F238E27FC236}">
                <a16:creationId xmlns:a16="http://schemas.microsoft.com/office/drawing/2014/main" id="{2D029970-3AB3-4BCB-8AB7-673C502802B7}"/>
              </a:ext>
            </a:extLst>
          </p:cNvPr>
          <p:cNvSpPr txBox="1"/>
          <p:nvPr/>
        </p:nvSpPr>
        <p:spPr>
          <a:xfrm rot="16200000">
            <a:off x="9209834" y="2612409"/>
            <a:ext cx="494898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solidFill>
                  <a:srgbClr val="643655"/>
                </a:solidFill>
                <a:latin typeface="Amiko"/>
              </a:rPr>
              <a:t>"A Brilliant Expos</a:t>
            </a:r>
            <a:r>
              <a:rPr lang="en-US" b="1">
                <a:solidFill>
                  <a:srgbClr val="643655"/>
                </a:solidFill>
              </a:rPr>
              <a:t>é</a:t>
            </a:r>
            <a:r>
              <a:rPr lang="en-US" sz="1600" b="1">
                <a:solidFill>
                  <a:srgbClr val="643655"/>
                </a:solidFill>
                <a:latin typeface="Amiko"/>
              </a:rPr>
              <a:t>" - </a:t>
            </a:r>
            <a:r>
              <a:rPr lang="en-US" sz="1600" b="1" i="1">
                <a:solidFill>
                  <a:srgbClr val="643655"/>
                </a:solidFill>
                <a:latin typeface="Amiko"/>
              </a:rPr>
              <a:t>The Guardian</a:t>
            </a:r>
            <a:endParaRPr lang="en-US" sz="1600">
              <a:solidFill>
                <a:srgbClr val="643655"/>
              </a:solidFill>
              <a:cs typeface="Calibri"/>
            </a:endParaRPr>
          </a:p>
        </p:txBody>
      </p:sp>
      <p:sp>
        <p:nvSpPr>
          <p:cNvPr id="32" name="TextBox 31">
            <a:extLst>
              <a:ext uri="{FF2B5EF4-FFF2-40B4-BE49-F238E27FC236}">
                <a16:creationId xmlns:a16="http://schemas.microsoft.com/office/drawing/2014/main" id="{F2CC61D5-0C34-4AA7-BC69-66D6EF680320}"/>
              </a:ext>
            </a:extLst>
          </p:cNvPr>
          <p:cNvSpPr txBox="1"/>
          <p:nvPr/>
        </p:nvSpPr>
        <p:spPr>
          <a:xfrm>
            <a:off x="3608028" y="6135557"/>
            <a:ext cx="1179362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a:solidFill>
                  <a:srgbClr val="6B6866"/>
                </a:solidFill>
                <a:latin typeface="Amiko"/>
              </a:rPr>
              <a:t>"A Book That Changes The Way You See The World"</a:t>
            </a:r>
          </a:p>
          <a:p>
            <a:pPr algn="ctr"/>
            <a:r>
              <a:rPr lang="en-US" sz="1600" b="1">
                <a:solidFill>
                  <a:srgbClr val="6B6866"/>
                </a:solidFill>
                <a:latin typeface="Amiko"/>
              </a:rPr>
              <a:t>- The Sunday Times</a:t>
            </a:r>
          </a:p>
          <a:p>
            <a:pPr algn="ctr"/>
            <a:endParaRPr lang="en-US" sz="1600" b="1">
              <a:solidFill>
                <a:srgbClr val="6B6866"/>
              </a:solidFill>
              <a:latin typeface="Amiko"/>
            </a:endParaRPr>
          </a:p>
        </p:txBody>
      </p:sp>
      <p:sp>
        <p:nvSpPr>
          <p:cNvPr id="33" name="TextBox 32">
            <a:extLst>
              <a:ext uri="{FF2B5EF4-FFF2-40B4-BE49-F238E27FC236}">
                <a16:creationId xmlns:a16="http://schemas.microsoft.com/office/drawing/2014/main" id="{F24EB7B4-7AEA-4634-A96F-C1B87E32B432}"/>
              </a:ext>
            </a:extLst>
          </p:cNvPr>
          <p:cNvSpPr txBox="1"/>
          <p:nvPr/>
        </p:nvSpPr>
        <p:spPr>
          <a:xfrm>
            <a:off x="6836611" y="272058"/>
            <a:ext cx="5430252"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a:solidFill>
                  <a:srgbClr val="706F6F"/>
                </a:solidFill>
                <a:latin typeface="Amiko"/>
              </a:rPr>
              <a:t>"</a:t>
            </a:r>
            <a:r>
              <a:rPr lang="en-US" sz="1600" b="1" err="1">
                <a:solidFill>
                  <a:srgbClr val="706F6F"/>
                </a:solidFill>
                <a:latin typeface="Amiko"/>
              </a:rPr>
              <a:t>Revalatory</a:t>
            </a:r>
            <a:r>
              <a:rPr lang="en-US" sz="1600" b="1">
                <a:solidFill>
                  <a:srgbClr val="706F6F"/>
                </a:solidFill>
                <a:latin typeface="Amiko"/>
              </a:rPr>
              <a:t> – It should be required reading for policy and decision makers everywhere"</a:t>
            </a:r>
          </a:p>
          <a:p>
            <a:pPr algn="ctr"/>
            <a:r>
              <a:rPr lang="en-US" sz="1600" b="1">
                <a:solidFill>
                  <a:srgbClr val="706F6F"/>
                </a:solidFill>
                <a:latin typeface="Amiko"/>
              </a:rPr>
              <a:t>- Nicola Sturgeon</a:t>
            </a:r>
            <a:endParaRPr lang="en-US" sz="1600" b="1" i="1">
              <a:solidFill>
                <a:srgbClr val="706F6F"/>
              </a:solidFill>
              <a:latin typeface="Amiko"/>
            </a:endParaRPr>
          </a:p>
          <a:p>
            <a:pPr algn="ctr"/>
            <a:endParaRPr lang="en-US" b="1">
              <a:solidFill>
                <a:srgbClr val="6B6866"/>
              </a:solidFill>
              <a:latin typeface="Amiko"/>
            </a:endParaRPr>
          </a:p>
        </p:txBody>
      </p:sp>
      <p:pic>
        <p:nvPicPr>
          <p:cNvPr id="2" name="Picture 9">
            <a:extLst>
              <a:ext uri="{FF2B5EF4-FFF2-40B4-BE49-F238E27FC236}">
                <a16:creationId xmlns:a16="http://schemas.microsoft.com/office/drawing/2014/main" id="{13CDAFF7-41D0-4F71-8B37-8F6E1C283046}"/>
              </a:ext>
            </a:extLst>
          </p:cNvPr>
          <p:cNvPicPr>
            <a:picLocks noChangeAspect="1"/>
          </p:cNvPicPr>
          <p:nvPr/>
        </p:nvPicPr>
        <p:blipFill>
          <a:blip r:embed="rId5"/>
          <a:stretch>
            <a:fillRect/>
          </a:stretch>
        </p:blipFill>
        <p:spPr>
          <a:xfrm>
            <a:off x="8078461" y="1234190"/>
            <a:ext cx="3042978" cy="4789357"/>
          </a:xfrm>
          <a:prstGeom prst="rect">
            <a:avLst/>
          </a:prstGeom>
        </p:spPr>
      </p:pic>
      <p:sp>
        <p:nvSpPr>
          <p:cNvPr id="24" name="TextBox 23">
            <a:extLst>
              <a:ext uri="{FF2B5EF4-FFF2-40B4-BE49-F238E27FC236}">
                <a16:creationId xmlns:a16="http://schemas.microsoft.com/office/drawing/2014/main" id="{362AEDA0-222B-42F7-97CB-808C24438A48}"/>
              </a:ext>
            </a:extLst>
          </p:cNvPr>
          <p:cNvSpPr txBox="1"/>
          <p:nvPr/>
        </p:nvSpPr>
        <p:spPr>
          <a:xfrm>
            <a:off x="585009" y="2738202"/>
            <a:ext cx="259965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a:solidFill>
                  <a:srgbClr val="6B6866"/>
                </a:solidFill>
                <a:latin typeface="Amiko"/>
              </a:rPr>
              <a:t>Mailed to every MP and Discussed in Parliament</a:t>
            </a:r>
            <a:endParaRPr lang="en-US"/>
          </a:p>
          <a:p>
            <a:pPr algn="ctr"/>
            <a:endParaRPr lang="en-US" sz="1600" b="1">
              <a:solidFill>
                <a:srgbClr val="6B6866"/>
              </a:solidFill>
              <a:latin typeface="Amiko"/>
            </a:endParaRPr>
          </a:p>
        </p:txBody>
      </p:sp>
      <p:pic>
        <p:nvPicPr>
          <p:cNvPr id="18" name="Picture 18" descr="A picture containing text, vector graphics&#10;&#10;Description automatically generated">
            <a:extLst>
              <a:ext uri="{FF2B5EF4-FFF2-40B4-BE49-F238E27FC236}">
                <a16:creationId xmlns:a16="http://schemas.microsoft.com/office/drawing/2014/main" id="{296A5053-FF12-43B0-BA0E-92CABC4D4459}"/>
              </a:ext>
            </a:extLst>
          </p:cNvPr>
          <p:cNvPicPr>
            <a:picLocks noChangeAspect="1"/>
          </p:cNvPicPr>
          <p:nvPr/>
        </p:nvPicPr>
        <p:blipFill>
          <a:blip r:embed="rId6"/>
          <a:stretch>
            <a:fillRect/>
          </a:stretch>
        </p:blipFill>
        <p:spPr>
          <a:xfrm>
            <a:off x="314793" y="1092153"/>
            <a:ext cx="1181725" cy="1238448"/>
          </a:xfrm>
          <a:prstGeom prst="rect">
            <a:avLst/>
          </a:prstGeom>
        </p:spPr>
      </p:pic>
      <p:sp>
        <p:nvSpPr>
          <p:cNvPr id="27" name="TextBox 26">
            <a:extLst>
              <a:ext uri="{FF2B5EF4-FFF2-40B4-BE49-F238E27FC236}">
                <a16:creationId xmlns:a16="http://schemas.microsoft.com/office/drawing/2014/main" id="{D1EED76E-7904-4450-BEFA-3E7AC0D6DA26}"/>
              </a:ext>
            </a:extLst>
          </p:cNvPr>
          <p:cNvSpPr txBox="1"/>
          <p:nvPr/>
        </p:nvSpPr>
        <p:spPr>
          <a:xfrm>
            <a:off x="772387" y="4649446"/>
            <a:ext cx="2012538"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b="1">
                <a:solidFill>
                  <a:srgbClr val="6B6866"/>
                </a:solidFill>
                <a:latin typeface="Amiko"/>
              </a:rPr>
              <a:t>Being translated into 24 languages</a:t>
            </a:r>
          </a:p>
          <a:p>
            <a:pPr algn="ctr"/>
            <a:endParaRPr lang="en-US" sz="1600" b="1">
              <a:solidFill>
                <a:srgbClr val="6B6866"/>
              </a:solidFill>
              <a:latin typeface="Amiko"/>
            </a:endParaRPr>
          </a:p>
        </p:txBody>
      </p:sp>
      <p:sp>
        <p:nvSpPr>
          <p:cNvPr id="20" name="TextBox 19">
            <a:extLst>
              <a:ext uri="{FF2B5EF4-FFF2-40B4-BE49-F238E27FC236}">
                <a16:creationId xmlns:a16="http://schemas.microsoft.com/office/drawing/2014/main" id="{1BD72898-2E9A-462E-8B22-47336100F90C}"/>
              </a:ext>
            </a:extLst>
          </p:cNvPr>
          <p:cNvSpPr txBox="1"/>
          <p:nvPr/>
        </p:nvSpPr>
        <p:spPr>
          <a:xfrm>
            <a:off x="4543156" y="5067594"/>
            <a:ext cx="2154985"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rgbClr val="643655"/>
                </a:solidFill>
                <a:latin typeface="Avenir Next LT Pro"/>
              </a:rPr>
              <a:t>2019 Insight Investment Science Books Prize &amp; Financial Times Business Book of the Year</a:t>
            </a:r>
          </a:p>
        </p:txBody>
      </p:sp>
    </p:spTree>
    <p:extLst>
      <p:ext uri="{BB962C8B-B14F-4D97-AF65-F5344CB8AC3E}">
        <p14:creationId xmlns:p14="http://schemas.microsoft.com/office/powerpoint/2010/main" val="935748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Top Corners One Rounded and One Snipped 10">
            <a:extLst>
              <a:ext uri="{FF2B5EF4-FFF2-40B4-BE49-F238E27FC236}">
                <a16:creationId xmlns:a16="http://schemas.microsoft.com/office/drawing/2014/main" id="{5BF7005D-1EC4-460D-9182-6AA8968CA0B0}"/>
              </a:ext>
            </a:extLst>
          </p:cNvPr>
          <p:cNvSpPr/>
          <p:nvPr/>
        </p:nvSpPr>
        <p:spPr>
          <a:xfrm>
            <a:off x="0" y="224579"/>
            <a:ext cx="948794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0" y="224579"/>
            <a:ext cx="9353725"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Why we started the Diversity Book Club</a:t>
            </a:r>
          </a:p>
        </p:txBody>
      </p:sp>
      <p:sp>
        <p:nvSpPr>
          <p:cNvPr id="7" name="TextBox 6">
            <a:extLst>
              <a:ext uri="{FF2B5EF4-FFF2-40B4-BE49-F238E27FC236}">
                <a16:creationId xmlns:a16="http://schemas.microsoft.com/office/drawing/2014/main" id="{788D26B5-B82B-49FB-A625-BBE3800AB2D7}"/>
              </a:ext>
            </a:extLst>
          </p:cNvPr>
          <p:cNvSpPr txBox="1"/>
          <p:nvPr/>
        </p:nvSpPr>
        <p:spPr>
          <a:xfrm flipH="1">
            <a:off x="285957" y="1379101"/>
            <a:ext cx="11318081" cy="2985433"/>
          </a:xfrm>
          <a:prstGeom prst="rect">
            <a:avLst/>
          </a:prstGeom>
          <a:noFill/>
        </p:spPr>
        <p:txBody>
          <a:bodyPr wrap="square" rtlCol="0">
            <a:spAutoFit/>
          </a:bodyPr>
          <a:lstStyle/>
          <a:p>
            <a:pPr marL="342900" indent="-342900">
              <a:buFont typeface="Arial" panose="020B0604020202020204" pitchFamily="34" charset="0"/>
              <a:buChar char="•"/>
            </a:pPr>
            <a:r>
              <a:rPr lang="en-GB" sz="2800">
                <a:solidFill>
                  <a:srgbClr val="643655"/>
                </a:solidFill>
                <a:latin typeface="Avenir Next LT Pro" panose="020B0504020202020204" pitchFamily="34" charset="0"/>
              </a:rPr>
              <a:t>To improve diversity in the chemical sciences we must first educate ourselves and be aware of the diversity issues that prevail within our community</a:t>
            </a:r>
          </a:p>
          <a:p>
            <a:pPr marL="342900" indent="-342900">
              <a:buFont typeface="Arial" panose="020B0604020202020204" pitchFamily="34" charset="0"/>
              <a:buChar char="•"/>
            </a:pPr>
            <a:endParaRPr lang="en-GB" sz="2800">
              <a:solidFill>
                <a:srgbClr val="643655"/>
              </a:solidFill>
              <a:latin typeface="Avenir Next LT Pro" panose="020B0504020202020204" pitchFamily="34" charset="0"/>
            </a:endParaRPr>
          </a:p>
          <a:p>
            <a:pPr marL="285750" indent="-285750">
              <a:buFont typeface="Arial" panose="020B0604020202020204" pitchFamily="34" charset="0"/>
              <a:buChar char="•"/>
            </a:pPr>
            <a:r>
              <a:rPr lang="en-GB" sz="2800">
                <a:solidFill>
                  <a:srgbClr val="643655"/>
                </a:solidFill>
                <a:effectLst/>
                <a:latin typeface="Avenir Next LT Pro" panose="020B0504020202020204" pitchFamily="34" charset="0"/>
                <a:ea typeface="Calibri" panose="020F0502020204030204" pitchFamily="34" charset="0"/>
                <a:cs typeface="Times New Roman" panose="02020603050405020304" pitchFamily="18" charset="0"/>
              </a:rPr>
              <a:t>The Diversity Book Club provides an opportunity to work together to connect, communicate and reflect on these topics. </a:t>
            </a:r>
            <a:endParaRPr lang="en-GB" sz="2800">
              <a:solidFill>
                <a:srgbClr val="643655"/>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2000">
              <a:solidFill>
                <a:srgbClr val="643655"/>
              </a:solidFill>
              <a:latin typeface="Avenir Next LT Pro" panose="020B0504020202020204" pitchFamily="34" charset="0"/>
            </a:endParaRPr>
          </a:p>
        </p:txBody>
      </p:sp>
      <p:pic>
        <p:nvPicPr>
          <p:cNvPr id="5" name="Picture 4" descr="The Royal Society of Chemistry">
            <a:extLst>
              <a:ext uri="{FF2B5EF4-FFF2-40B4-BE49-F238E27FC236}">
                <a16:creationId xmlns:a16="http://schemas.microsoft.com/office/drawing/2014/main" id="{55ED9D80-F87F-45F1-875A-5471EC2169E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79744" y="5575478"/>
            <a:ext cx="3079750" cy="857885"/>
          </a:xfrm>
          <a:prstGeom prst="rect">
            <a:avLst/>
          </a:prstGeom>
          <a:noFill/>
          <a:ln>
            <a:noFill/>
          </a:ln>
        </p:spPr>
      </p:pic>
      <p:pic>
        <p:nvPicPr>
          <p:cNvPr id="6" name="Picture 5" descr="A picture containing drawing&#10;&#10;Description automatically generated">
            <a:extLst>
              <a:ext uri="{FF2B5EF4-FFF2-40B4-BE49-F238E27FC236}">
                <a16:creationId xmlns:a16="http://schemas.microsoft.com/office/drawing/2014/main" id="{52A83EDD-A098-4482-8368-85B632B2DB1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058524" y="5478899"/>
            <a:ext cx="2628900" cy="955675"/>
          </a:xfrm>
          <a:prstGeom prst="rect">
            <a:avLst/>
          </a:prstGeom>
        </p:spPr>
      </p:pic>
      <p:pic>
        <p:nvPicPr>
          <p:cNvPr id="8" name="Picture 7" descr="Logo, company name&#10;&#10;Description automatically generated">
            <a:extLst>
              <a:ext uri="{FF2B5EF4-FFF2-40B4-BE49-F238E27FC236}">
                <a16:creationId xmlns:a16="http://schemas.microsoft.com/office/drawing/2014/main" id="{71DE8E8B-4F1D-4F09-B2C3-94CF32FF5FC9}"/>
              </a:ext>
            </a:extLst>
          </p:cNvPr>
          <p:cNvPicPr/>
          <p:nvPr/>
        </p:nvPicPr>
        <p:blipFill rotWithShape="1">
          <a:blip r:embed="rId4">
            <a:extLst>
              <a:ext uri="{28A0092B-C50C-407E-A947-70E740481C1C}">
                <a14:useLocalDpi xmlns:a14="http://schemas.microsoft.com/office/drawing/2010/main" val="0"/>
              </a:ext>
            </a:extLst>
          </a:blip>
          <a:srcRect t="25000" b="24000"/>
          <a:stretch/>
        </p:blipFill>
        <p:spPr bwMode="auto">
          <a:xfrm>
            <a:off x="6819027" y="5442763"/>
            <a:ext cx="1943100" cy="990600"/>
          </a:xfrm>
          <a:prstGeom prst="rect">
            <a:avLst/>
          </a:prstGeom>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66289AF4-B6DA-46B7-A184-95C0D477A00D}"/>
              </a:ext>
            </a:extLst>
          </p:cNvPr>
          <p:cNvSpPr txBox="1"/>
          <p:nvPr/>
        </p:nvSpPr>
        <p:spPr>
          <a:xfrm flipH="1">
            <a:off x="9128125" y="5646940"/>
            <a:ext cx="2247346" cy="707886"/>
          </a:xfrm>
          <a:prstGeom prst="rect">
            <a:avLst/>
          </a:prstGeom>
          <a:noFill/>
        </p:spPr>
        <p:txBody>
          <a:bodyPr wrap="square" rtlCol="0">
            <a:spAutoFit/>
          </a:bodyPr>
          <a:lstStyle/>
          <a:p>
            <a:r>
              <a:rPr lang="en-GB" sz="2000">
                <a:solidFill>
                  <a:schemeClr val="tx1">
                    <a:lumMod val="95000"/>
                    <a:lumOff val="5000"/>
                  </a:schemeClr>
                </a:solidFill>
                <a:latin typeface="Avenir Next LT Pro" panose="020B0504020202020204" pitchFamily="34" charset="0"/>
              </a:rPr>
              <a:t>STEM &amp; Diversity Group</a:t>
            </a:r>
          </a:p>
        </p:txBody>
      </p:sp>
    </p:spTree>
    <p:extLst>
      <p:ext uri="{BB962C8B-B14F-4D97-AF65-F5344CB8AC3E}">
        <p14:creationId xmlns:p14="http://schemas.microsoft.com/office/powerpoint/2010/main" val="1028182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Top Corners One Rounded and One Snipped 7">
            <a:extLst>
              <a:ext uri="{FF2B5EF4-FFF2-40B4-BE49-F238E27FC236}">
                <a16:creationId xmlns:a16="http://schemas.microsoft.com/office/drawing/2014/main" id="{2B946EB1-90F1-4CE1-8E3A-9A7D2437B41B}"/>
              </a:ext>
            </a:extLst>
          </p:cNvPr>
          <p:cNvSpPr/>
          <p:nvPr/>
        </p:nvSpPr>
        <p:spPr>
          <a:xfrm>
            <a:off x="-5095405" y="274914"/>
            <a:ext cx="9571840"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1" y="274914"/>
            <a:ext cx="4332718"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About the author</a:t>
            </a:r>
          </a:p>
        </p:txBody>
      </p:sp>
      <p:sp>
        <p:nvSpPr>
          <p:cNvPr id="3" name="TextBox 2">
            <a:extLst>
              <a:ext uri="{FF2B5EF4-FFF2-40B4-BE49-F238E27FC236}">
                <a16:creationId xmlns:a16="http://schemas.microsoft.com/office/drawing/2014/main" id="{15B562C2-984A-46FD-A0D1-B481E1415006}"/>
              </a:ext>
            </a:extLst>
          </p:cNvPr>
          <p:cNvSpPr txBox="1"/>
          <p:nvPr/>
        </p:nvSpPr>
        <p:spPr>
          <a:xfrm>
            <a:off x="6203645" y="898895"/>
            <a:ext cx="575547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800">
                <a:solidFill>
                  <a:srgbClr val="643655"/>
                </a:solidFill>
              </a:rPr>
              <a:t>Feminist Author |Journalist | Activist</a:t>
            </a:r>
            <a:endParaRPr lang="en-GB" sz="2800">
              <a:solidFill>
                <a:srgbClr val="643655"/>
              </a:solidFill>
              <a:cs typeface="Calibri"/>
            </a:endParaRPr>
          </a:p>
        </p:txBody>
      </p:sp>
      <p:sp>
        <p:nvSpPr>
          <p:cNvPr id="7" name="TextBox 6">
            <a:extLst>
              <a:ext uri="{FF2B5EF4-FFF2-40B4-BE49-F238E27FC236}">
                <a16:creationId xmlns:a16="http://schemas.microsoft.com/office/drawing/2014/main" id="{6A957763-0E7E-48E3-B63A-69CD62ED30B4}"/>
              </a:ext>
            </a:extLst>
          </p:cNvPr>
          <p:cNvSpPr txBox="1"/>
          <p:nvPr/>
        </p:nvSpPr>
        <p:spPr>
          <a:xfrm>
            <a:off x="5025690" y="257330"/>
            <a:ext cx="693343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4000" b="1" dirty="0">
                <a:solidFill>
                  <a:srgbClr val="643655"/>
                </a:solidFill>
                <a:latin typeface="Avenir Next LT Pro"/>
              </a:rPr>
              <a:t>Caroline </a:t>
            </a:r>
            <a:r>
              <a:rPr lang="en-GB" sz="4000" b="1" dirty="0" err="1">
                <a:solidFill>
                  <a:srgbClr val="643655"/>
                </a:solidFill>
                <a:latin typeface="Avenir Next LT Pro"/>
              </a:rPr>
              <a:t>Criado</a:t>
            </a:r>
            <a:r>
              <a:rPr lang="en-GB" sz="4000" b="1" dirty="0">
                <a:solidFill>
                  <a:srgbClr val="643655"/>
                </a:solidFill>
                <a:latin typeface="Avenir Next LT Pro"/>
              </a:rPr>
              <a:t> Perez OBE</a:t>
            </a:r>
          </a:p>
        </p:txBody>
      </p:sp>
      <p:sp>
        <p:nvSpPr>
          <p:cNvPr id="17" name="TextBox 16">
            <a:extLst>
              <a:ext uri="{FF2B5EF4-FFF2-40B4-BE49-F238E27FC236}">
                <a16:creationId xmlns:a16="http://schemas.microsoft.com/office/drawing/2014/main" id="{40BB4DD4-6467-4FAE-81CE-7DBEF90DDB1D}"/>
              </a:ext>
            </a:extLst>
          </p:cNvPr>
          <p:cNvSpPr txBox="1"/>
          <p:nvPr/>
        </p:nvSpPr>
        <p:spPr>
          <a:xfrm>
            <a:off x="326190" y="1248609"/>
            <a:ext cx="2622882"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a:solidFill>
                  <a:srgbClr val="643655"/>
                </a:solidFill>
                <a:latin typeface="Avenir Next LT Pro"/>
              </a:rPr>
              <a:t>English Language &amp; Literature</a:t>
            </a:r>
            <a:r>
              <a:rPr lang="en-GB" sz="1600">
                <a:solidFill>
                  <a:srgbClr val="643655"/>
                </a:solidFill>
                <a:latin typeface="Avenir Next LT Pro"/>
              </a:rPr>
              <a:t> – </a:t>
            </a:r>
            <a:r>
              <a:rPr lang="en-GB" sz="1600" i="1">
                <a:solidFill>
                  <a:srgbClr val="643655"/>
                </a:solidFill>
                <a:latin typeface="Avenir Next LT Pro"/>
              </a:rPr>
              <a:t>Oxford University</a:t>
            </a:r>
          </a:p>
          <a:p>
            <a:r>
              <a:rPr lang="en-GB" sz="1600" b="1">
                <a:solidFill>
                  <a:srgbClr val="643655"/>
                </a:solidFill>
                <a:latin typeface="Avenir Next LT Pro"/>
              </a:rPr>
              <a:t>Behavioural and Feminist Economics – </a:t>
            </a:r>
            <a:r>
              <a:rPr lang="en-GB" sz="1600" i="1">
                <a:solidFill>
                  <a:srgbClr val="643655"/>
                </a:solidFill>
                <a:latin typeface="Avenir Next LT Pro"/>
              </a:rPr>
              <a:t>London School of Economics and Political Science</a:t>
            </a:r>
          </a:p>
        </p:txBody>
      </p:sp>
      <p:sp>
        <p:nvSpPr>
          <p:cNvPr id="18" name="TextBox 17">
            <a:extLst>
              <a:ext uri="{FF2B5EF4-FFF2-40B4-BE49-F238E27FC236}">
                <a16:creationId xmlns:a16="http://schemas.microsoft.com/office/drawing/2014/main" id="{93B559A8-8C03-47D1-95C7-2788E3031B24}"/>
              </a:ext>
            </a:extLst>
          </p:cNvPr>
          <p:cNvSpPr txBox="1"/>
          <p:nvPr/>
        </p:nvSpPr>
        <p:spPr>
          <a:xfrm>
            <a:off x="5159860" y="1666537"/>
            <a:ext cx="295709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600" b="1">
                <a:solidFill>
                  <a:srgbClr val="643655"/>
                </a:solidFill>
                <a:latin typeface="Avenir Next LT Pro"/>
              </a:rPr>
              <a:t>Campaigned for twitter to have a report abuse button on tweets</a:t>
            </a:r>
          </a:p>
        </p:txBody>
      </p:sp>
      <p:sp>
        <p:nvSpPr>
          <p:cNvPr id="19" name="TextBox 18">
            <a:extLst>
              <a:ext uri="{FF2B5EF4-FFF2-40B4-BE49-F238E27FC236}">
                <a16:creationId xmlns:a16="http://schemas.microsoft.com/office/drawing/2014/main" id="{7C9DC6E8-7CEC-4C2A-BF74-C5CD0B887C19}"/>
              </a:ext>
            </a:extLst>
          </p:cNvPr>
          <p:cNvSpPr txBox="1"/>
          <p:nvPr/>
        </p:nvSpPr>
        <p:spPr>
          <a:xfrm>
            <a:off x="5400713" y="3038225"/>
            <a:ext cx="290361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600" b="1">
                <a:solidFill>
                  <a:srgbClr val="643655"/>
                </a:solidFill>
                <a:latin typeface="Avenir Next LT Pro"/>
                <a:ea typeface="+mn-lt"/>
                <a:cs typeface="+mn-lt"/>
              </a:rPr>
              <a:t>Campaigned</a:t>
            </a:r>
            <a:r>
              <a:rPr lang="en-GB" sz="1600" b="1">
                <a:solidFill>
                  <a:srgbClr val="643655"/>
                </a:solidFill>
                <a:latin typeface="Avenir Next LT Pro"/>
                <a:cs typeface="Calibri" panose="020F0502020204030204"/>
              </a:rPr>
              <a:t> for the first statue of a woman (Millicent Fawcett) in Parliament Square</a:t>
            </a:r>
            <a:endParaRPr lang="en-US"/>
          </a:p>
        </p:txBody>
      </p:sp>
      <p:sp>
        <p:nvSpPr>
          <p:cNvPr id="20" name="TextBox 19">
            <a:extLst>
              <a:ext uri="{FF2B5EF4-FFF2-40B4-BE49-F238E27FC236}">
                <a16:creationId xmlns:a16="http://schemas.microsoft.com/office/drawing/2014/main" id="{368EC781-13DD-48D6-9FA5-31E224B55AC9}"/>
              </a:ext>
            </a:extLst>
          </p:cNvPr>
          <p:cNvSpPr txBox="1"/>
          <p:nvPr/>
        </p:nvSpPr>
        <p:spPr>
          <a:xfrm>
            <a:off x="226254" y="4201715"/>
            <a:ext cx="2464432"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rgbClr val="643655"/>
                </a:solidFill>
                <a:latin typeface="Avenir Next LT Pro"/>
                <a:cs typeface="Calibri"/>
              </a:rPr>
              <a:t>2020 Recipient of Finland's </a:t>
            </a:r>
            <a:r>
              <a:rPr lang="en-GB" sz="1600" b="1" err="1">
                <a:solidFill>
                  <a:srgbClr val="643655"/>
                </a:solidFill>
                <a:latin typeface="Avenir Next LT Pro"/>
                <a:cs typeface="Calibri"/>
              </a:rPr>
              <a:t>H</a:t>
            </a:r>
            <a:r>
              <a:rPr lang="en-GB" sz="1600" b="1" err="1">
                <a:solidFill>
                  <a:srgbClr val="643655"/>
                </a:solidFill>
                <a:latin typeface="Avenir Next LT Pro"/>
                <a:ea typeface="+mn-lt"/>
                <a:cs typeface="+mn-lt"/>
              </a:rPr>
              <a:t>ä</a:t>
            </a:r>
            <a:r>
              <a:rPr lang="en-GB" sz="1600" b="1" err="1">
                <a:solidFill>
                  <a:srgbClr val="643655"/>
                </a:solidFill>
                <a:latin typeface="Avenir Next LT Pro"/>
                <a:cs typeface="Calibri"/>
              </a:rPr>
              <a:t>n</a:t>
            </a:r>
            <a:r>
              <a:rPr lang="en-GB" sz="1600" b="1">
                <a:solidFill>
                  <a:srgbClr val="643655"/>
                </a:solidFill>
                <a:latin typeface="Avenir Next LT Pro"/>
                <a:cs typeface="Calibri"/>
              </a:rPr>
              <a:t> Award for Promoting Equality</a:t>
            </a:r>
          </a:p>
        </p:txBody>
      </p:sp>
      <p:sp>
        <p:nvSpPr>
          <p:cNvPr id="22" name="TextBox 21">
            <a:extLst>
              <a:ext uri="{FF2B5EF4-FFF2-40B4-BE49-F238E27FC236}">
                <a16:creationId xmlns:a16="http://schemas.microsoft.com/office/drawing/2014/main" id="{1EF48E1D-88C4-42C0-AC0C-03422794F198}"/>
              </a:ext>
            </a:extLst>
          </p:cNvPr>
          <p:cNvSpPr txBox="1"/>
          <p:nvPr/>
        </p:nvSpPr>
        <p:spPr>
          <a:xfrm>
            <a:off x="3144074" y="2044577"/>
            <a:ext cx="2154985"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rgbClr val="643655"/>
                </a:solidFill>
                <a:latin typeface="Avenir Next LT Pro"/>
              </a:rPr>
              <a:t>2013 Recipient of the Liberty Human Rights Campaigner of The Year Award</a:t>
            </a:r>
          </a:p>
        </p:txBody>
      </p:sp>
      <p:pic>
        <p:nvPicPr>
          <p:cNvPr id="25" name="Picture 25" descr="Diagram&#10;&#10;Description automatically generated">
            <a:extLst>
              <a:ext uri="{FF2B5EF4-FFF2-40B4-BE49-F238E27FC236}">
                <a16:creationId xmlns:a16="http://schemas.microsoft.com/office/drawing/2014/main" id="{A6D243D5-E9FD-43AA-AAA7-60CA64CA686B}"/>
              </a:ext>
            </a:extLst>
          </p:cNvPr>
          <p:cNvPicPr>
            <a:picLocks noChangeAspect="1"/>
          </p:cNvPicPr>
          <p:nvPr/>
        </p:nvPicPr>
        <p:blipFill>
          <a:blip r:embed="rId2"/>
          <a:stretch>
            <a:fillRect/>
          </a:stretch>
        </p:blipFill>
        <p:spPr>
          <a:xfrm>
            <a:off x="6641484" y="4619469"/>
            <a:ext cx="1294965" cy="1953719"/>
          </a:xfrm>
          <a:prstGeom prst="rect">
            <a:avLst/>
          </a:prstGeom>
        </p:spPr>
      </p:pic>
      <p:pic>
        <p:nvPicPr>
          <p:cNvPr id="26" name="Picture 26" descr="A person holding a dog&#10;&#10;Description automatically generated">
            <a:extLst>
              <a:ext uri="{FF2B5EF4-FFF2-40B4-BE49-F238E27FC236}">
                <a16:creationId xmlns:a16="http://schemas.microsoft.com/office/drawing/2014/main" id="{41406BB5-6AF3-419F-AE09-6A5719B6A537}"/>
              </a:ext>
            </a:extLst>
          </p:cNvPr>
          <p:cNvPicPr>
            <a:picLocks noChangeAspect="1"/>
          </p:cNvPicPr>
          <p:nvPr/>
        </p:nvPicPr>
        <p:blipFill>
          <a:blip r:embed="rId3"/>
          <a:stretch>
            <a:fillRect/>
          </a:stretch>
        </p:blipFill>
        <p:spPr>
          <a:xfrm>
            <a:off x="8564742" y="1746354"/>
            <a:ext cx="2732484" cy="41148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7" name="TextBox 26">
            <a:extLst>
              <a:ext uri="{FF2B5EF4-FFF2-40B4-BE49-F238E27FC236}">
                <a16:creationId xmlns:a16="http://schemas.microsoft.com/office/drawing/2014/main" id="{F0D63805-20DA-449C-BFC7-9F6B61C040AB}"/>
              </a:ext>
            </a:extLst>
          </p:cNvPr>
          <p:cNvSpPr txBox="1"/>
          <p:nvPr/>
        </p:nvSpPr>
        <p:spPr>
          <a:xfrm>
            <a:off x="3014778" y="3787733"/>
            <a:ext cx="2903618"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rgbClr val="643655"/>
                </a:solidFill>
                <a:latin typeface="Avenir Next LT Pro"/>
                <a:ea typeface="+mn-lt"/>
                <a:cs typeface="+mn-lt"/>
              </a:rPr>
              <a:t>Campaigned</a:t>
            </a:r>
            <a:r>
              <a:rPr lang="en-GB" sz="1600" b="1">
                <a:solidFill>
                  <a:srgbClr val="643655"/>
                </a:solidFill>
                <a:latin typeface="Avenir Next LT Pro"/>
                <a:cs typeface="Calibri" panose="020F0502020204030204"/>
              </a:rPr>
              <a:t> for a female historical figure on </a:t>
            </a:r>
            <a:r>
              <a:rPr lang="en-GB" sz="1600" b="1" err="1">
                <a:solidFill>
                  <a:srgbClr val="643655"/>
                </a:solidFill>
                <a:latin typeface="Avenir Next LT Pro"/>
                <a:cs typeface="Calibri" panose="020F0502020204030204"/>
              </a:rPr>
              <a:t>british</a:t>
            </a:r>
            <a:r>
              <a:rPr lang="en-GB" sz="1600" b="1">
                <a:solidFill>
                  <a:srgbClr val="643655"/>
                </a:solidFill>
                <a:latin typeface="Avenir Next LT Pro"/>
                <a:cs typeface="Calibri" panose="020F0502020204030204"/>
              </a:rPr>
              <a:t> bank notes</a:t>
            </a:r>
            <a:endParaRPr lang="en-US"/>
          </a:p>
        </p:txBody>
      </p:sp>
      <p:sp>
        <p:nvSpPr>
          <p:cNvPr id="28" name="TextBox 27">
            <a:extLst>
              <a:ext uri="{FF2B5EF4-FFF2-40B4-BE49-F238E27FC236}">
                <a16:creationId xmlns:a16="http://schemas.microsoft.com/office/drawing/2014/main" id="{DE1A26DF-1289-4E25-9D6F-34DCCAC6A950}"/>
              </a:ext>
            </a:extLst>
          </p:cNvPr>
          <p:cNvSpPr txBox="1"/>
          <p:nvPr/>
        </p:nvSpPr>
        <p:spPr>
          <a:xfrm>
            <a:off x="416482" y="5673994"/>
            <a:ext cx="2903618"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rgbClr val="643655"/>
                </a:solidFill>
                <a:latin typeface="Avenir Next LT Pro"/>
                <a:ea typeface="+mn-lt"/>
                <a:cs typeface="+mn-lt"/>
              </a:rPr>
              <a:t>Campaigned</a:t>
            </a:r>
            <a:r>
              <a:rPr lang="en-GB" sz="1600" b="1">
                <a:solidFill>
                  <a:srgbClr val="643655"/>
                </a:solidFill>
                <a:latin typeface="Avenir Next LT Pro"/>
                <a:cs typeface="Calibri" panose="020F0502020204030204"/>
              </a:rPr>
              <a:t> for female representation in the media</a:t>
            </a:r>
          </a:p>
        </p:txBody>
      </p:sp>
      <p:sp>
        <p:nvSpPr>
          <p:cNvPr id="29" name="TextBox 28">
            <a:extLst>
              <a:ext uri="{FF2B5EF4-FFF2-40B4-BE49-F238E27FC236}">
                <a16:creationId xmlns:a16="http://schemas.microsoft.com/office/drawing/2014/main" id="{7C08C2E3-D23D-4F3C-B993-FA63F697F8C3}"/>
              </a:ext>
            </a:extLst>
          </p:cNvPr>
          <p:cNvSpPr txBox="1"/>
          <p:nvPr/>
        </p:nvSpPr>
        <p:spPr>
          <a:xfrm>
            <a:off x="3856106" y="5379888"/>
            <a:ext cx="215498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rgbClr val="643655"/>
                </a:solidFill>
                <a:latin typeface="Avenir Next LT Pro"/>
              </a:rPr>
              <a:t>Named one of the BBCs 100 Women 2013</a:t>
            </a:r>
          </a:p>
        </p:txBody>
      </p:sp>
    </p:spTree>
    <p:extLst>
      <p:ext uri="{BB962C8B-B14F-4D97-AF65-F5344CB8AC3E}">
        <p14:creationId xmlns:p14="http://schemas.microsoft.com/office/powerpoint/2010/main" val="17459350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Diagonal Corners Snipped 1">
            <a:extLst>
              <a:ext uri="{FF2B5EF4-FFF2-40B4-BE49-F238E27FC236}">
                <a16:creationId xmlns:a16="http://schemas.microsoft.com/office/drawing/2014/main" id="{7C7331AF-F154-4289-810F-88863311AC48}"/>
              </a:ext>
            </a:extLst>
          </p:cNvPr>
          <p:cNvSpPr/>
          <p:nvPr/>
        </p:nvSpPr>
        <p:spPr>
          <a:xfrm>
            <a:off x="4305300" y="2476500"/>
            <a:ext cx="3378200" cy="1536700"/>
          </a:xfrm>
          <a:prstGeom prst="snip2DiagRect">
            <a:avLst/>
          </a:prstGeom>
          <a:solidFill>
            <a:srgbClr val="64365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BCA4177B-968E-4FA1-87D3-886F025926E3}"/>
              </a:ext>
            </a:extLst>
          </p:cNvPr>
          <p:cNvSpPr txBox="1"/>
          <p:nvPr/>
        </p:nvSpPr>
        <p:spPr>
          <a:xfrm>
            <a:off x="4686300" y="2840314"/>
            <a:ext cx="2980539"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Thank you!</a:t>
            </a:r>
            <a:endParaRPr lang="en-US"/>
          </a:p>
        </p:txBody>
      </p:sp>
      <p:sp>
        <p:nvSpPr>
          <p:cNvPr id="3" name="TextBox 2">
            <a:extLst>
              <a:ext uri="{FF2B5EF4-FFF2-40B4-BE49-F238E27FC236}">
                <a16:creationId xmlns:a16="http://schemas.microsoft.com/office/drawing/2014/main" id="{677BE8E4-026F-4BA4-9FC1-F3D9FB76CEDB}"/>
              </a:ext>
            </a:extLst>
          </p:cNvPr>
          <p:cNvSpPr txBox="1"/>
          <p:nvPr/>
        </p:nvSpPr>
        <p:spPr>
          <a:xfrm>
            <a:off x="3756888" y="4102352"/>
            <a:ext cx="403511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b="1">
                <a:solidFill>
                  <a:srgbClr val="643655"/>
                </a:solidFill>
                <a:latin typeface="Avenir Next LT Pro Light"/>
                <a:ea typeface="+mn-lt"/>
                <a:cs typeface="Aharoni"/>
              </a:rPr>
              <a:t>We</a:t>
            </a:r>
            <a:r>
              <a:rPr lang="en-US" b="1">
                <a:solidFill>
                  <a:srgbClr val="643655"/>
                </a:solidFill>
                <a:latin typeface="Avenir Next LT Pro Light"/>
                <a:cs typeface="Aharoni"/>
              </a:rPr>
              <a:t> really hope you enjoy Book 2!</a:t>
            </a:r>
          </a:p>
        </p:txBody>
      </p:sp>
    </p:spTree>
    <p:extLst>
      <p:ext uri="{BB962C8B-B14F-4D97-AF65-F5344CB8AC3E}">
        <p14:creationId xmlns:p14="http://schemas.microsoft.com/office/powerpoint/2010/main" val="3502920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Top Corners One Rounded and One Snipped 5">
            <a:extLst>
              <a:ext uri="{FF2B5EF4-FFF2-40B4-BE49-F238E27FC236}">
                <a16:creationId xmlns:a16="http://schemas.microsoft.com/office/drawing/2014/main" id="{2D16A297-AD58-4CC7-9800-40CC511C48AF}"/>
              </a:ext>
            </a:extLst>
          </p:cNvPr>
          <p:cNvSpPr/>
          <p:nvPr/>
        </p:nvSpPr>
        <p:spPr>
          <a:xfrm>
            <a:off x="1" y="224579"/>
            <a:ext cx="5108894"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1" y="224579"/>
            <a:ext cx="4974672"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The diversity themes</a:t>
            </a:r>
          </a:p>
        </p:txBody>
      </p:sp>
      <p:graphicFrame>
        <p:nvGraphicFramePr>
          <p:cNvPr id="2" name="Table 1">
            <a:extLst>
              <a:ext uri="{FF2B5EF4-FFF2-40B4-BE49-F238E27FC236}">
                <a16:creationId xmlns:a16="http://schemas.microsoft.com/office/drawing/2014/main" id="{274ACD15-A32F-47EB-A61B-B17F7311B8F2}"/>
              </a:ext>
            </a:extLst>
          </p:cNvPr>
          <p:cNvGraphicFramePr>
            <a:graphicFrameLocks noGrp="1"/>
          </p:cNvGraphicFramePr>
          <p:nvPr>
            <p:extLst>
              <p:ext uri="{D42A27DB-BD31-4B8C-83A1-F6EECF244321}">
                <p14:modId xmlns:p14="http://schemas.microsoft.com/office/powerpoint/2010/main" val="1958337193"/>
              </p:ext>
            </p:extLst>
          </p:nvPr>
        </p:nvGraphicFramePr>
        <p:xfrm>
          <a:off x="1937857" y="1430593"/>
          <a:ext cx="8506438" cy="4265531"/>
        </p:xfrm>
        <a:graphic>
          <a:graphicData uri="http://schemas.openxmlformats.org/drawingml/2006/table">
            <a:tbl>
              <a:tblPr firstRow="1" firstCol="1" bandRow="1">
                <a:tableStyleId>{5C22544A-7EE6-4342-B048-85BDC9FD1C3A}</a:tableStyleId>
              </a:tblPr>
              <a:tblGrid>
                <a:gridCol w="1699157">
                  <a:extLst>
                    <a:ext uri="{9D8B030D-6E8A-4147-A177-3AD203B41FA5}">
                      <a16:colId xmlns:a16="http://schemas.microsoft.com/office/drawing/2014/main" val="2936984911"/>
                    </a:ext>
                  </a:extLst>
                </a:gridCol>
                <a:gridCol w="2956571">
                  <a:extLst>
                    <a:ext uri="{9D8B030D-6E8A-4147-A177-3AD203B41FA5}">
                      <a16:colId xmlns:a16="http://schemas.microsoft.com/office/drawing/2014/main" val="1644459980"/>
                    </a:ext>
                  </a:extLst>
                </a:gridCol>
                <a:gridCol w="3850710">
                  <a:extLst>
                    <a:ext uri="{9D8B030D-6E8A-4147-A177-3AD203B41FA5}">
                      <a16:colId xmlns:a16="http://schemas.microsoft.com/office/drawing/2014/main" val="277760347"/>
                    </a:ext>
                  </a:extLst>
                </a:gridCol>
              </a:tblGrid>
              <a:tr h="499099">
                <a:tc>
                  <a:txBody>
                    <a:bodyPr/>
                    <a:lstStyle/>
                    <a:p>
                      <a:pPr algn="l">
                        <a:lnSpc>
                          <a:spcPct val="107000"/>
                        </a:lnSpc>
                        <a:spcAft>
                          <a:spcPts val="1680"/>
                        </a:spcAft>
                      </a:pPr>
                      <a:r>
                        <a:rPr lang="en-GB" sz="2000" b="0">
                          <a:effectLst/>
                          <a:latin typeface="Avenir Next LT Pro" panose="020B0504020202020204" pitchFamily="34" charset="0"/>
                        </a:rPr>
                        <a:t>Theme </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nchor="b">
                    <a:solidFill>
                      <a:srgbClr val="643655"/>
                    </a:solidFill>
                  </a:tcPr>
                </a:tc>
                <a:tc>
                  <a:txBody>
                    <a:bodyPr/>
                    <a:lstStyle/>
                    <a:p>
                      <a:pPr algn="l">
                        <a:lnSpc>
                          <a:spcPct val="107000"/>
                        </a:lnSpc>
                        <a:spcAft>
                          <a:spcPts val="1680"/>
                        </a:spcAft>
                      </a:pPr>
                      <a:r>
                        <a:rPr lang="en-GB" sz="2000" b="0">
                          <a:effectLst/>
                          <a:latin typeface="Avenir Next LT Pro" panose="020B0504020202020204" pitchFamily="34" charset="0"/>
                        </a:rPr>
                        <a:t>Corresponding Book </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nchor="b">
                    <a:solidFill>
                      <a:srgbClr val="643655"/>
                    </a:solidFill>
                  </a:tcPr>
                </a:tc>
                <a:tc>
                  <a:txBody>
                    <a:bodyPr/>
                    <a:lstStyle/>
                    <a:p>
                      <a:pPr algn="l">
                        <a:lnSpc>
                          <a:spcPct val="107000"/>
                        </a:lnSpc>
                        <a:spcAft>
                          <a:spcPts val="1680"/>
                        </a:spcAft>
                      </a:pPr>
                      <a:r>
                        <a:rPr lang="en-GB" sz="2000" b="0">
                          <a:effectLst/>
                          <a:latin typeface="Avenir Next LT Pro" panose="020B0504020202020204" pitchFamily="34" charset="0"/>
                        </a:rPr>
                        <a:t>Corresponding RSC Report </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nchor="b">
                    <a:solidFill>
                      <a:srgbClr val="643655"/>
                    </a:solidFill>
                  </a:tcPr>
                </a:tc>
                <a:extLst>
                  <a:ext uri="{0D108BD9-81ED-4DB2-BD59-A6C34878D82A}">
                    <a16:rowId xmlns:a16="http://schemas.microsoft.com/office/drawing/2014/main" val="1287777318"/>
                  </a:ext>
                </a:extLst>
              </a:tr>
              <a:tr h="853106">
                <a:tc>
                  <a:txBody>
                    <a:bodyPr/>
                    <a:lstStyle/>
                    <a:p>
                      <a:pPr algn="l">
                        <a:lnSpc>
                          <a:spcPct val="107000"/>
                        </a:lnSpc>
                        <a:spcAft>
                          <a:spcPts val="1680"/>
                        </a:spcAft>
                      </a:pPr>
                      <a:r>
                        <a:rPr lang="en-GB" sz="2000" b="0">
                          <a:effectLst/>
                          <a:latin typeface="Avenir Next LT Pro" panose="020B0504020202020204" pitchFamily="34" charset="0"/>
                        </a:rPr>
                        <a:t>Race</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643655"/>
                    </a:solidFill>
                  </a:tcPr>
                </a:tc>
                <a:tc>
                  <a:txBody>
                    <a:bodyPr/>
                    <a:lstStyle/>
                    <a:p>
                      <a:pPr algn="l">
                        <a:lnSpc>
                          <a:spcPct val="107000"/>
                        </a:lnSpc>
                        <a:spcAft>
                          <a:spcPts val="840"/>
                        </a:spcAft>
                      </a:pPr>
                      <a:r>
                        <a:rPr lang="en-GB" sz="2000" b="0">
                          <a:effectLst/>
                          <a:latin typeface="Avenir Next LT Pro" panose="020B0504020202020204" pitchFamily="34" charset="0"/>
                        </a:rPr>
                        <a:t>Superior - Angela Saini</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E0D3E7"/>
                    </a:solidFill>
                  </a:tcPr>
                </a:tc>
                <a:tc>
                  <a:txBody>
                    <a:bodyPr/>
                    <a:lstStyle/>
                    <a:p>
                      <a:pPr algn="l">
                        <a:lnSpc>
                          <a:spcPct val="107000"/>
                        </a:lnSpc>
                        <a:spcAft>
                          <a:spcPts val="800"/>
                        </a:spcAft>
                      </a:pPr>
                      <a:r>
                        <a:rPr lang="en-GB" sz="2000" b="0" u="none">
                          <a:effectLst/>
                          <a:latin typeface="Avenir Next LT Pro" panose="020B0504020202020204" pitchFamily="34" charset="0"/>
                        </a:rPr>
                        <a:t>Diversity Landscape of the Chemical Sciences</a:t>
                      </a:r>
                      <a:endParaRPr lang="en-GB" sz="2000" b="0" u="none">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E0D3E7"/>
                    </a:solidFill>
                  </a:tcPr>
                </a:tc>
                <a:extLst>
                  <a:ext uri="{0D108BD9-81ED-4DB2-BD59-A6C34878D82A}">
                    <a16:rowId xmlns:a16="http://schemas.microsoft.com/office/drawing/2014/main" val="63303020"/>
                  </a:ext>
                </a:extLst>
              </a:tr>
              <a:tr h="853106">
                <a:tc>
                  <a:txBody>
                    <a:bodyPr/>
                    <a:lstStyle/>
                    <a:p>
                      <a:pPr algn="l">
                        <a:lnSpc>
                          <a:spcPct val="107000"/>
                        </a:lnSpc>
                        <a:spcAft>
                          <a:spcPts val="800"/>
                        </a:spcAft>
                      </a:pPr>
                      <a:r>
                        <a:rPr lang="en-GB" sz="2000" b="0">
                          <a:effectLst/>
                          <a:latin typeface="Avenir Next LT Pro" panose="020B0504020202020204" pitchFamily="34" charset="0"/>
                        </a:rPr>
                        <a:t>Gender</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643655"/>
                    </a:solidFill>
                  </a:tcPr>
                </a:tc>
                <a:tc>
                  <a:txBody>
                    <a:bodyPr/>
                    <a:lstStyle/>
                    <a:p>
                      <a:pPr algn="l">
                        <a:lnSpc>
                          <a:spcPct val="107000"/>
                        </a:lnSpc>
                        <a:spcAft>
                          <a:spcPts val="800"/>
                        </a:spcAft>
                      </a:pPr>
                      <a:r>
                        <a:rPr lang="en-GB" sz="2000" b="0">
                          <a:effectLst/>
                          <a:latin typeface="Avenir Next LT Pro" panose="020B0504020202020204" pitchFamily="34" charset="0"/>
                        </a:rPr>
                        <a:t>Invisible Women - Caroline </a:t>
                      </a:r>
                      <a:r>
                        <a:rPr lang="en-GB" sz="2000" b="0" err="1">
                          <a:effectLst/>
                          <a:latin typeface="Avenir Next LT Pro" panose="020B0504020202020204" pitchFamily="34" charset="0"/>
                        </a:rPr>
                        <a:t>Criado</a:t>
                      </a:r>
                      <a:r>
                        <a:rPr lang="en-GB" sz="2000" b="0">
                          <a:effectLst/>
                          <a:latin typeface="Avenir Next LT Pro" panose="020B0504020202020204" pitchFamily="34" charset="0"/>
                        </a:rPr>
                        <a:t> Perez</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gn="l">
                        <a:lnSpc>
                          <a:spcPct val="107000"/>
                        </a:lnSpc>
                        <a:spcAft>
                          <a:spcPts val="800"/>
                        </a:spcAft>
                      </a:pPr>
                      <a:r>
                        <a:rPr lang="en-GB" sz="2000" b="0" u="none">
                          <a:effectLst/>
                          <a:latin typeface="Avenir Next LT Pro" panose="020B0504020202020204" pitchFamily="34" charset="0"/>
                        </a:rPr>
                        <a:t>Breaking the Barriers</a:t>
                      </a:r>
                      <a:endParaRPr lang="en-GB" sz="2000" b="0" u="none">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1848169538"/>
                  </a:ext>
                </a:extLst>
              </a:tr>
              <a:tr h="1207114">
                <a:tc>
                  <a:txBody>
                    <a:bodyPr/>
                    <a:lstStyle/>
                    <a:p>
                      <a:pPr algn="l">
                        <a:lnSpc>
                          <a:spcPct val="107000"/>
                        </a:lnSpc>
                        <a:spcAft>
                          <a:spcPts val="800"/>
                        </a:spcAft>
                      </a:pPr>
                      <a:r>
                        <a:rPr lang="en-GB" sz="2000" b="0">
                          <a:effectLst/>
                          <a:latin typeface="Avenir Next LT Pro" panose="020B0504020202020204" pitchFamily="34" charset="0"/>
                        </a:rPr>
                        <a:t>Sexual Orientation</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643655"/>
                    </a:solidFill>
                  </a:tcPr>
                </a:tc>
                <a:tc>
                  <a:txBody>
                    <a:bodyPr/>
                    <a:lstStyle/>
                    <a:p>
                      <a:pPr algn="l">
                        <a:lnSpc>
                          <a:spcPct val="107000"/>
                        </a:lnSpc>
                        <a:spcAft>
                          <a:spcPts val="800"/>
                        </a:spcAft>
                      </a:pPr>
                      <a:r>
                        <a:rPr lang="en-GB" sz="2000" b="0">
                          <a:effectLst/>
                          <a:latin typeface="Avenir Next LT Pro" panose="020B0504020202020204" pitchFamily="34" charset="0"/>
                        </a:rPr>
                        <a:t>Straight Jacket: How to be gay and happy - Matthew Todd</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E0D3E7"/>
                    </a:solidFill>
                  </a:tcPr>
                </a:tc>
                <a:tc>
                  <a:txBody>
                    <a:bodyPr/>
                    <a:lstStyle/>
                    <a:p>
                      <a:pPr algn="l">
                        <a:lnSpc>
                          <a:spcPct val="107000"/>
                        </a:lnSpc>
                        <a:spcAft>
                          <a:spcPts val="800"/>
                        </a:spcAft>
                      </a:pPr>
                      <a:r>
                        <a:rPr lang="en-GB" sz="2000" b="0" u="none">
                          <a:effectLst/>
                          <a:latin typeface="Avenir Next LT Pro" panose="020B0504020202020204" pitchFamily="34" charset="0"/>
                        </a:rPr>
                        <a:t>Exploring the Workplace for LGBT+ Physical Scientists</a:t>
                      </a:r>
                      <a:endParaRPr lang="en-GB" sz="2000" b="0" u="none">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E0D3E7"/>
                    </a:solidFill>
                  </a:tcPr>
                </a:tc>
                <a:extLst>
                  <a:ext uri="{0D108BD9-81ED-4DB2-BD59-A6C34878D82A}">
                    <a16:rowId xmlns:a16="http://schemas.microsoft.com/office/drawing/2014/main" val="1258836399"/>
                  </a:ext>
                </a:extLst>
              </a:tr>
              <a:tr h="853106">
                <a:tc>
                  <a:txBody>
                    <a:bodyPr/>
                    <a:lstStyle/>
                    <a:p>
                      <a:pPr algn="l">
                        <a:lnSpc>
                          <a:spcPct val="107000"/>
                        </a:lnSpc>
                        <a:spcAft>
                          <a:spcPts val="800"/>
                        </a:spcAft>
                      </a:pPr>
                      <a:r>
                        <a:rPr lang="en-GB" sz="2000" b="0">
                          <a:effectLst/>
                          <a:latin typeface="Avenir Next LT Pro" panose="020B0504020202020204" pitchFamily="34" charset="0"/>
                        </a:rPr>
                        <a:t>Unconscious Bias</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solidFill>
                      <a:srgbClr val="643655"/>
                    </a:solidFill>
                  </a:tcPr>
                </a:tc>
                <a:tc>
                  <a:txBody>
                    <a:bodyPr/>
                    <a:lstStyle/>
                    <a:p>
                      <a:pPr algn="l">
                        <a:lnSpc>
                          <a:spcPct val="107000"/>
                        </a:lnSpc>
                        <a:spcAft>
                          <a:spcPts val="800"/>
                        </a:spcAft>
                      </a:pPr>
                      <a:r>
                        <a:rPr lang="en-GB" sz="2000" b="0">
                          <a:effectLst/>
                          <a:latin typeface="Avenir Next LT Pro" panose="020B0504020202020204" pitchFamily="34" charset="0"/>
                        </a:rPr>
                        <a:t>Sway - Dr Pragya Agarwal</a:t>
                      </a:r>
                      <a:endParaRPr lang="en-GB" sz="2000" b="0">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tc>
                <a:tc>
                  <a:txBody>
                    <a:bodyPr/>
                    <a:lstStyle/>
                    <a:p>
                      <a:pPr algn="l">
                        <a:lnSpc>
                          <a:spcPct val="107000"/>
                        </a:lnSpc>
                        <a:spcAft>
                          <a:spcPts val="800"/>
                        </a:spcAft>
                      </a:pPr>
                      <a:r>
                        <a:rPr lang="en-GB" sz="2000" b="0" u="none">
                          <a:effectLst/>
                          <a:latin typeface="Avenir Next LT Pro" panose="020B0504020202020204" pitchFamily="34" charset="0"/>
                        </a:rPr>
                        <a:t>Is publishing in the chemical sciences gender biased</a:t>
                      </a:r>
                      <a:endParaRPr lang="en-GB" sz="2000" b="0" u="none">
                        <a:effectLst/>
                        <a:latin typeface="Avenir Next LT Pro" panose="020B0504020202020204" pitchFamily="34" charset="0"/>
                        <a:ea typeface="Calibri" panose="020F0502020204030204" pitchFamily="34" charset="0"/>
                        <a:cs typeface="Times New Roman" panose="02020603050405020304" pitchFamily="18" charset="0"/>
                      </a:endParaRPr>
                    </a:p>
                  </a:txBody>
                  <a:tcPr marL="76200" marR="76200" marT="76200" marB="76200"/>
                </a:tc>
                <a:extLst>
                  <a:ext uri="{0D108BD9-81ED-4DB2-BD59-A6C34878D82A}">
                    <a16:rowId xmlns:a16="http://schemas.microsoft.com/office/drawing/2014/main" val="2341298077"/>
                  </a:ext>
                </a:extLst>
              </a:tr>
            </a:tbl>
          </a:graphicData>
        </a:graphic>
      </p:graphicFrame>
      <p:pic>
        <p:nvPicPr>
          <p:cNvPr id="3" name="Graphic 4" descr="Checkmark with solid fill">
            <a:extLst>
              <a:ext uri="{FF2B5EF4-FFF2-40B4-BE49-F238E27FC236}">
                <a16:creationId xmlns:a16="http://schemas.microsoft.com/office/drawing/2014/main" id="{6180BAE9-3923-4767-A297-5465E69DD99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453255" y="1811482"/>
            <a:ext cx="914400" cy="914400"/>
          </a:xfrm>
          <a:prstGeom prst="rect">
            <a:avLst/>
          </a:prstGeom>
        </p:spPr>
      </p:pic>
    </p:spTree>
    <p:extLst>
      <p:ext uri="{BB962C8B-B14F-4D97-AF65-F5344CB8AC3E}">
        <p14:creationId xmlns:p14="http://schemas.microsoft.com/office/powerpoint/2010/main" val="3989972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Top Corners One Rounded and One Snipped 4">
            <a:extLst>
              <a:ext uri="{FF2B5EF4-FFF2-40B4-BE49-F238E27FC236}">
                <a16:creationId xmlns:a16="http://schemas.microsoft.com/office/drawing/2014/main" id="{FCD35868-D229-492E-8283-9F834D663289}"/>
              </a:ext>
            </a:extLst>
          </p:cNvPr>
          <p:cNvSpPr/>
          <p:nvPr/>
        </p:nvSpPr>
        <p:spPr>
          <a:xfrm>
            <a:off x="0" y="224579"/>
            <a:ext cx="9028971"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157370" y="224579"/>
            <a:ext cx="8716405"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Expectations for Discussion Sessions</a:t>
            </a:r>
          </a:p>
        </p:txBody>
      </p:sp>
      <p:sp>
        <p:nvSpPr>
          <p:cNvPr id="7" name="TextBox 6">
            <a:extLst>
              <a:ext uri="{FF2B5EF4-FFF2-40B4-BE49-F238E27FC236}">
                <a16:creationId xmlns:a16="http://schemas.microsoft.com/office/drawing/2014/main" id="{788D26B5-B82B-49FB-A625-BBE3800AB2D7}"/>
              </a:ext>
            </a:extLst>
          </p:cNvPr>
          <p:cNvSpPr txBox="1"/>
          <p:nvPr/>
        </p:nvSpPr>
        <p:spPr>
          <a:xfrm flipH="1">
            <a:off x="515055" y="1234254"/>
            <a:ext cx="11337478" cy="954107"/>
          </a:xfrm>
          <a:prstGeom prst="rect">
            <a:avLst/>
          </a:prstGeom>
          <a:noFill/>
        </p:spPr>
        <p:txBody>
          <a:bodyPr wrap="square" lIns="91440" tIns="45720" rIns="91440" bIns="45720" rtlCol="0" anchor="t">
            <a:spAutoFit/>
          </a:bodyPr>
          <a:lstStyle/>
          <a:p>
            <a:r>
              <a:rPr lang="en-GB" sz="2800" b="1">
                <a:solidFill>
                  <a:srgbClr val="643655"/>
                </a:solidFill>
                <a:latin typeface="Avenir Next LT Pro"/>
              </a:rPr>
              <a:t>In order to get as much out of the Book Club as possible, this is what is expected of each participant:</a:t>
            </a:r>
            <a:endParaRPr lang="en-US"/>
          </a:p>
        </p:txBody>
      </p:sp>
      <p:pic>
        <p:nvPicPr>
          <p:cNvPr id="2" name="Graphic 2" descr="Books">
            <a:extLst>
              <a:ext uri="{FF2B5EF4-FFF2-40B4-BE49-F238E27FC236}">
                <a16:creationId xmlns:a16="http://schemas.microsoft.com/office/drawing/2014/main" id="{08811BC0-A535-4267-BC04-CF7AF80CA0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18691" y="2615647"/>
            <a:ext cx="1278835" cy="1278835"/>
          </a:xfrm>
          <a:prstGeom prst="rect">
            <a:avLst/>
          </a:prstGeom>
        </p:spPr>
      </p:pic>
      <p:pic>
        <p:nvPicPr>
          <p:cNvPr id="3" name="Graphic 5" descr="Lightbulb and gear">
            <a:extLst>
              <a:ext uri="{FF2B5EF4-FFF2-40B4-BE49-F238E27FC236}">
                <a16:creationId xmlns:a16="http://schemas.microsoft.com/office/drawing/2014/main" id="{3FD6E185-58B6-46A1-B8D7-0CA5511056B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66083" y="2549387"/>
            <a:ext cx="1461052" cy="1461052"/>
          </a:xfrm>
          <a:prstGeom prst="rect">
            <a:avLst/>
          </a:prstGeom>
        </p:spPr>
      </p:pic>
      <p:sp>
        <p:nvSpPr>
          <p:cNvPr id="9" name="TextBox 8">
            <a:extLst>
              <a:ext uri="{FF2B5EF4-FFF2-40B4-BE49-F238E27FC236}">
                <a16:creationId xmlns:a16="http://schemas.microsoft.com/office/drawing/2014/main" id="{4FE5F76A-3DE9-419D-9BA5-5FCF186DEC96}"/>
              </a:ext>
            </a:extLst>
          </p:cNvPr>
          <p:cNvSpPr txBox="1"/>
          <p:nvPr/>
        </p:nvSpPr>
        <p:spPr>
          <a:xfrm flipH="1">
            <a:off x="874235" y="4005008"/>
            <a:ext cx="3342738" cy="1569660"/>
          </a:xfrm>
          <a:prstGeom prst="rect">
            <a:avLst/>
          </a:prstGeom>
          <a:noFill/>
        </p:spPr>
        <p:txBody>
          <a:bodyPr wrap="square" lIns="91440" tIns="45720" rIns="91440" bIns="45720" rtlCol="0" anchor="t">
            <a:spAutoFit/>
          </a:bodyPr>
          <a:lstStyle/>
          <a:p>
            <a:pPr algn="ctr"/>
            <a:r>
              <a:rPr lang="en-GB" sz="2800" b="1">
                <a:solidFill>
                  <a:srgbClr val="643655"/>
                </a:solidFill>
                <a:latin typeface="Avenir Next LT Pro"/>
              </a:rPr>
              <a:t>Read </a:t>
            </a:r>
            <a:endParaRPr lang="en-US">
              <a:solidFill>
                <a:srgbClr val="000000"/>
              </a:solidFill>
              <a:latin typeface="Calibri" panose="020F0502020204030204"/>
              <a:cs typeface="Calibri" panose="020F0502020204030204"/>
            </a:endParaRPr>
          </a:p>
          <a:p>
            <a:pPr algn="ctr"/>
            <a:r>
              <a:rPr lang="en-GB" sz="2000">
                <a:solidFill>
                  <a:srgbClr val="643655"/>
                </a:solidFill>
                <a:latin typeface="Avenir Next LT Pro"/>
              </a:rPr>
              <a:t>Each month you will be given a portion to read</a:t>
            </a:r>
          </a:p>
          <a:p>
            <a:pPr algn="ctr"/>
            <a:endParaRPr lang="en-GB" sz="2800">
              <a:solidFill>
                <a:srgbClr val="643655"/>
              </a:solidFill>
              <a:latin typeface="Avenir Next LT Pro" panose="020B0504020202020204" pitchFamily="34" charset="0"/>
            </a:endParaRPr>
          </a:p>
        </p:txBody>
      </p:sp>
      <p:sp>
        <p:nvSpPr>
          <p:cNvPr id="10" name="TextBox 9">
            <a:extLst>
              <a:ext uri="{FF2B5EF4-FFF2-40B4-BE49-F238E27FC236}">
                <a16:creationId xmlns:a16="http://schemas.microsoft.com/office/drawing/2014/main" id="{3ABCF126-B4C1-4F1F-9C4A-7F8AE45DB0BB}"/>
              </a:ext>
            </a:extLst>
          </p:cNvPr>
          <p:cNvSpPr txBox="1"/>
          <p:nvPr/>
        </p:nvSpPr>
        <p:spPr>
          <a:xfrm flipH="1">
            <a:off x="4112735" y="4005007"/>
            <a:ext cx="3765150" cy="1446550"/>
          </a:xfrm>
          <a:prstGeom prst="rect">
            <a:avLst/>
          </a:prstGeom>
          <a:noFill/>
        </p:spPr>
        <p:txBody>
          <a:bodyPr wrap="square" lIns="91440" tIns="45720" rIns="91440" bIns="45720" rtlCol="0" anchor="t">
            <a:spAutoFit/>
          </a:bodyPr>
          <a:lstStyle/>
          <a:p>
            <a:pPr algn="ctr"/>
            <a:r>
              <a:rPr lang="en-GB" sz="2800" b="1">
                <a:solidFill>
                  <a:srgbClr val="643655"/>
                </a:solidFill>
                <a:latin typeface="Avenir Next LT Pro"/>
              </a:rPr>
              <a:t>Reflect </a:t>
            </a:r>
            <a:endParaRPr lang="en-US">
              <a:solidFill>
                <a:srgbClr val="000000"/>
              </a:solidFill>
              <a:latin typeface="Calibri" panose="020F0502020204030204"/>
              <a:cs typeface="Calibri" panose="020F0502020204030204"/>
            </a:endParaRPr>
          </a:p>
          <a:p>
            <a:pPr algn="ctr"/>
            <a:r>
              <a:rPr lang="en-GB" sz="2000">
                <a:solidFill>
                  <a:srgbClr val="643655"/>
                </a:solidFill>
                <a:latin typeface="Avenir Next LT Pro"/>
              </a:rPr>
              <a:t>Answer the questions in the Question Booklet BEFORE the session</a:t>
            </a:r>
            <a:endParaRPr lang="en-GB" sz="2000">
              <a:cs typeface="Calibri"/>
            </a:endParaRPr>
          </a:p>
        </p:txBody>
      </p:sp>
      <p:sp>
        <p:nvSpPr>
          <p:cNvPr id="11" name="TextBox 10">
            <a:extLst>
              <a:ext uri="{FF2B5EF4-FFF2-40B4-BE49-F238E27FC236}">
                <a16:creationId xmlns:a16="http://schemas.microsoft.com/office/drawing/2014/main" id="{C4FAB82C-EAB7-4929-BCAC-C9C3B1671EE9}"/>
              </a:ext>
            </a:extLst>
          </p:cNvPr>
          <p:cNvSpPr txBox="1"/>
          <p:nvPr/>
        </p:nvSpPr>
        <p:spPr>
          <a:xfrm flipH="1">
            <a:off x="7922734" y="4005007"/>
            <a:ext cx="3342738" cy="1877437"/>
          </a:xfrm>
          <a:prstGeom prst="rect">
            <a:avLst/>
          </a:prstGeom>
          <a:noFill/>
        </p:spPr>
        <p:txBody>
          <a:bodyPr wrap="square" lIns="91440" tIns="45720" rIns="91440" bIns="45720" rtlCol="0" anchor="t">
            <a:spAutoFit/>
          </a:bodyPr>
          <a:lstStyle/>
          <a:p>
            <a:pPr algn="ctr"/>
            <a:r>
              <a:rPr lang="en-GB" sz="2800" b="1">
                <a:solidFill>
                  <a:srgbClr val="643655"/>
                </a:solidFill>
                <a:latin typeface="Avenir Next LT Pro"/>
              </a:rPr>
              <a:t>Attend</a:t>
            </a:r>
            <a:endParaRPr lang="en-US">
              <a:solidFill>
                <a:srgbClr val="000000"/>
              </a:solidFill>
              <a:latin typeface="Calibri" panose="020F0502020204030204"/>
              <a:cs typeface="Calibri" panose="020F0502020204030204"/>
            </a:endParaRPr>
          </a:p>
          <a:p>
            <a:pPr algn="ctr"/>
            <a:r>
              <a:rPr lang="en-GB" sz="2000">
                <a:solidFill>
                  <a:srgbClr val="643655"/>
                </a:solidFill>
                <a:latin typeface="Avenir Next LT Pro"/>
              </a:rPr>
              <a:t>Make sure to come along once a month to your 1-hour Book Club discussion</a:t>
            </a:r>
          </a:p>
          <a:p>
            <a:pPr algn="ctr"/>
            <a:endParaRPr lang="en-GB" sz="2800">
              <a:solidFill>
                <a:srgbClr val="643655"/>
              </a:solidFill>
              <a:latin typeface="Avenir Next LT Pro" panose="020B0504020202020204" pitchFamily="34" charset="0"/>
            </a:endParaRPr>
          </a:p>
        </p:txBody>
      </p:sp>
      <p:pic>
        <p:nvPicPr>
          <p:cNvPr id="12" name="Graphic 12" descr="Meeting">
            <a:extLst>
              <a:ext uri="{FF2B5EF4-FFF2-40B4-BE49-F238E27FC236}">
                <a16:creationId xmlns:a16="http://schemas.microsoft.com/office/drawing/2014/main" id="{83771633-E3D1-4217-B9FF-9D471B307B6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869018" y="2715039"/>
            <a:ext cx="1320247" cy="1345095"/>
          </a:xfrm>
          <a:prstGeom prst="rect">
            <a:avLst/>
          </a:prstGeom>
        </p:spPr>
      </p:pic>
      <p:sp>
        <p:nvSpPr>
          <p:cNvPr id="13" name="TextBox 12">
            <a:extLst>
              <a:ext uri="{FF2B5EF4-FFF2-40B4-BE49-F238E27FC236}">
                <a16:creationId xmlns:a16="http://schemas.microsoft.com/office/drawing/2014/main" id="{36E15387-4D93-49D7-B9DA-7B51C620E818}"/>
              </a:ext>
            </a:extLst>
          </p:cNvPr>
          <p:cNvSpPr txBox="1"/>
          <p:nvPr/>
        </p:nvSpPr>
        <p:spPr>
          <a:xfrm flipH="1">
            <a:off x="428464" y="5667708"/>
            <a:ext cx="11337478" cy="523220"/>
          </a:xfrm>
          <a:prstGeom prst="rect">
            <a:avLst/>
          </a:prstGeom>
          <a:noFill/>
        </p:spPr>
        <p:txBody>
          <a:bodyPr wrap="square" lIns="91440" tIns="45720" rIns="91440" bIns="45720" rtlCol="0" anchor="t">
            <a:spAutoFit/>
          </a:bodyPr>
          <a:lstStyle/>
          <a:p>
            <a:pPr algn="ctr"/>
            <a:r>
              <a:rPr lang="en-GB" sz="2800" b="1" i="1">
                <a:solidFill>
                  <a:srgbClr val="643655"/>
                </a:solidFill>
                <a:latin typeface="Avenir Next LT Pro"/>
              </a:rPr>
              <a:t>Want to emphasise: just do what you can!!</a:t>
            </a:r>
            <a:endParaRPr lang="en-US" i="1">
              <a:cs typeface="Calibri" panose="020F0502020204030204"/>
            </a:endParaRPr>
          </a:p>
        </p:txBody>
      </p:sp>
    </p:spTree>
    <p:extLst>
      <p:ext uri="{BB962C8B-B14F-4D97-AF65-F5344CB8AC3E}">
        <p14:creationId xmlns:p14="http://schemas.microsoft.com/office/powerpoint/2010/main" val="197470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Diagonal Corners Snipped 6">
            <a:extLst>
              <a:ext uri="{FF2B5EF4-FFF2-40B4-BE49-F238E27FC236}">
                <a16:creationId xmlns:a16="http://schemas.microsoft.com/office/drawing/2014/main" id="{0614CB40-5473-4F63-A55F-D94100F6271C}"/>
              </a:ext>
            </a:extLst>
          </p:cNvPr>
          <p:cNvSpPr/>
          <p:nvPr/>
        </p:nvSpPr>
        <p:spPr>
          <a:xfrm>
            <a:off x="4318000" y="4813300"/>
            <a:ext cx="3378200" cy="1536700"/>
          </a:xfrm>
          <a:prstGeom prst="snip2DiagRect">
            <a:avLst/>
          </a:prstGeom>
          <a:solidFill>
            <a:srgbClr val="64365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Top Corners One Rounded and One Snipped 2">
            <a:extLst>
              <a:ext uri="{FF2B5EF4-FFF2-40B4-BE49-F238E27FC236}">
                <a16:creationId xmlns:a16="http://schemas.microsoft.com/office/drawing/2014/main" id="{C9B7052D-EEBC-4864-A324-649E788189A7}"/>
              </a:ext>
            </a:extLst>
          </p:cNvPr>
          <p:cNvSpPr/>
          <p:nvPr/>
        </p:nvSpPr>
        <p:spPr>
          <a:xfrm>
            <a:off x="-1" y="224579"/>
            <a:ext cx="9571840"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A2179474-83A7-4685-B875-956AD5DE57B0}"/>
              </a:ext>
            </a:extLst>
          </p:cNvPr>
          <p:cNvSpPr txBox="1"/>
          <p:nvPr/>
        </p:nvSpPr>
        <p:spPr>
          <a:xfrm>
            <a:off x="-1" y="224579"/>
            <a:ext cx="9446005" cy="707886"/>
          </a:xfrm>
          <a:prstGeom prst="rect">
            <a:avLst/>
          </a:prstGeom>
          <a:solidFill>
            <a:srgbClr val="643655"/>
          </a:solidFill>
          <a:ln>
            <a:noFill/>
          </a:ln>
        </p:spPr>
        <p:txBody>
          <a:bodyPr wrap="square" rtlCol="0">
            <a:spAutoFit/>
          </a:bodyPr>
          <a:lstStyle/>
          <a:p>
            <a:r>
              <a:rPr lang="en-GB" sz="4000">
                <a:solidFill>
                  <a:schemeClr val="bg1"/>
                </a:solidFill>
                <a:latin typeface="Avenir Next LT Pro" panose="020B0504020202020204" pitchFamily="34" charset="0"/>
              </a:rPr>
              <a:t>Opportunity to contribute EDI initiatives </a:t>
            </a:r>
          </a:p>
        </p:txBody>
      </p:sp>
      <p:sp>
        <p:nvSpPr>
          <p:cNvPr id="5" name="TextBox 4">
            <a:extLst>
              <a:ext uri="{FF2B5EF4-FFF2-40B4-BE49-F238E27FC236}">
                <a16:creationId xmlns:a16="http://schemas.microsoft.com/office/drawing/2014/main" id="{B08C68AE-C60F-452F-903C-D2A556ED228C}"/>
              </a:ext>
            </a:extLst>
          </p:cNvPr>
          <p:cNvSpPr txBox="1"/>
          <p:nvPr/>
        </p:nvSpPr>
        <p:spPr>
          <a:xfrm>
            <a:off x="721453" y="1582556"/>
            <a:ext cx="10922466" cy="3323987"/>
          </a:xfrm>
          <a:prstGeom prst="rect">
            <a:avLst/>
          </a:prstGeom>
          <a:noFill/>
        </p:spPr>
        <p:txBody>
          <a:bodyPr wrap="square">
            <a:spAutoFit/>
          </a:bodyPr>
          <a:lstStyle/>
          <a:p>
            <a:pPr marL="457200" lvl="0" indent="-457200" fontAlgn="base">
              <a:buSzPct val="100000"/>
              <a:buFont typeface="Arial" panose="020B0604020202020204" pitchFamily="34" charset="0"/>
              <a:buChar char="•"/>
              <a:tabLst>
                <a:tab pos="457200" algn="l"/>
              </a:tabLst>
            </a:pPr>
            <a:r>
              <a:rPr lang="en-GB" sz="2800">
                <a:solidFill>
                  <a:srgbClr val="643655"/>
                </a:solidFill>
                <a:latin typeface="Avenir Next LT Pro" panose="020B0504020202020204" pitchFamily="34" charset="0"/>
                <a:ea typeface="Times New Roman" panose="02020603050405020304" pitchFamily="18" charset="0"/>
                <a:cs typeface="Calibri" panose="020F0502020204030204" pitchFamily="34" charset="0"/>
              </a:rPr>
              <a:t>After each book, there will be an optional brainstorming session on ED&amp;I initiatives in the department, evaluating what exists, what works well and if we can apply our learnings from the book to action within the department.</a:t>
            </a:r>
          </a:p>
          <a:p>
            <a:pPr marL="457200" lvl="0" indent="-457200" fontAlgn="base">
              <a:buSzPct val="100000"/>
              <a:buFont typeface="Arial" panose="020B0604020202020204" pitchFamily="34" charset="0"/>
              <a:buChar char="•"/>
              <a:tabLst>
                <a:tab pos="457200" algn="l"/>
              </a:tabLst>
            </a:pPr>
            <a:endParaRPr lang="en-GB" sz="2800">
              <a:solidFill>
                <a:srgbClr val="643655"/>
              </a:solidFill>
              <a:effectLst/>
              <a:latin typeface="Avenir Next LT Pro" panose="020B0504020202020204" pitchFamily="34" charset="0"/>
              <a:ea typeface="Times New Roman" panose="02020603050405020304" pitchFamily="18" charset="0"/>
              <a:cs typeface="Calibri" panose="020F0502020204030204" pitchFamily="34" charset="0"/>
            </a:endParaRPr>
          </a:p>
          <a:p>
            <a:pPr marL="457200" lvl="0" indent="-457200" fontAlgn="base">
              <a:buSzPct val="100000"/>
              <a:buFont typeface="Arial" panose="020B0604020202020204" pitchFamily="34" charset="0"/>
              <a:buChar char="•"/>
              <a:tabLst>
                <a:tab pos="457200" algn="l"/>
              </a:tabLst>
            </a:pPr>
            <a:r>
              <a:rPr lang="en-GB" sz="2800">
                <a:solidFill>
                  <a:srgbClr val="643655"/>
                </a:solidFill>
                <a:latin typeface="Avenir Next LT Pro" panose="020B0504020202020204" pitchFamily="34" charset="0"/>
                <a:ea typeface="Times New Roman" panose="02020603050405020304" pitchFamily="18" charset="0"/>
                <a:cs typeface="Calibri" panose="020F0502020204030204" pitchFamily="34" charset="0"/>
              </a:rPr>
              <a:t>We’d love you to attend this and help drive for change!</a:t>
            </a:r>
            <a:endParaRPr lang="en-GB" sz="2800">
              <a:solidFill>
                <a:srgbClr val="643655"/>
              </a:solidFill>
              <a:effectLst/>
              <a:latin typeface="Times New Roman" panose="02020603050405020304" pitchFamily="18" charset="0"/>
              <a:ea typeface="Times New Roman" panose="02020603050405020304" pitchFamily="18" charset="0"/>
            </a:endParaRPr>
          </a:p>
          <a:p>
            <a:pPr fontAlgn="base"/>
            <a:endParaRPr lang="en-GB">
              <a:effectLst/>
              <a:latin typeface="Times New Roman" panose="02020603050405020304" pitchFamily="18" charset="0"/>
              <a:ea typeface="Times New Roman" panose="02020603050405020304" pitchFamily="18" charset="0"/>
            </a:endParaRPr>
          </a:p>
          <a:p>
            <a:pPr algn="ctr" fontAlgn="base"/>
            <a:r>
              <a:rPr lang="en-GB" sz="2400">
                <a:solidFill>
                  <a:schemeClr val="bg1"/>
                </a:solidFill>
                <a:latin typeface="Avenir Next LT Pro" panose="020B0504020202020204" pitchFamily="34" charset="0"/>
                <a:ea typeface="Times New Roman" panose="02020603050405020304" pitchFamily="18" charset="0"/>
                <a:cs typeface="Calibri" panose="020F0502020204030204" pitchFamily="34" charset="0"/>
              </a:rPr>
              <a:t>Details of how to report an issue can be found in the Participant Guide</a:t>
            </a:r>
            <a:endParaRPr lang="en-GB" sz="2400">
              <a:solidFill>
                <a:schemeClr val="bg1"/>
              </a:solidFill>
              <a:effectLst/>
              <a:latin typeface="Times New Roman" panose="02020603050405020304" pitchFamily="18" charset="0"/>
              <a:ea typeface="Times New Roman" panose="02020603050405020304" pitchFamily="18" charset="0"/>
            </a:endParaRPr>
          </a:p>
        </p:txBody>
      </p:sp>
      <p:sp>
        <p:nvSpPr>
          <p:cNvPr id="2" name="Rectangle 1">
            <a:extLst>
              <a:ext uri="{FF2B5EF4-FFF2-40B4-BE49-F238E27FC236}">
                <a16:creationId xmlns:a16="http://schemas.microsoft.com/office/drawing/2014/main" id="{36D5155A-73B6-47E6-90A9-548069B3788C}"/>
              </a:ext>
            </a:extLst>
          </p:cNvPr>
          <p:cNvSpPr/>
          <p:nvPr/>
        </p:nvSpPr>
        <p:spPr>
          <a:xfrm>
            <a:off x="4651085" y="4893540"/>
            <a:ext cx="2690956" cy="1394690"/>
          </a:xfrm>
          <a:prstGeom prst="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4800">
                <a:cs typeface="Calibri"/>
              </a:rPr>
              <a:t>14th of April </a:t>
            </a:r>
          </a:p>
        </p:txBody>
      </p:sp>
    </p:spTree>
    <p:extLst>
      <p:ext uri="{BB962C8B-B14F-4D97-AF65-F5344CB8AC3E}">
        <p14:creationId xmlns:p14="http://schemas.microsoft.com/office/powerpoint/2010/main" val="4007563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Top Corners One Rounded and One Snipped 6">
            <a:extLst>
              <a:ext uri="{FF2B5EF4-FFF2-40B4-BE49-F238E27FC236}">
                <a16:creationId xmlns:a16="http://schemas.microsoft.com/office/drawing/2014/main" id="{4F4B9E76-FDD0-4BAF-8CC3-A45B396F3183}"/>
              </a:ext>
            </a:extLst>
          </p:cNvPr>
          <p:cNvSpPr/>
          <p:nvPr/>
        </p:nvSpPr>
        <p:spPr>
          <a:xfrm>
            <a:off x="1319" y="306455"/>
            <a:ext cx="8363962" cy="704107"/>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F2AB8AA-636E-4625-823A-67EBC5D5AD36}"/>
              </a:ext>
            </a:extLst>
          </p:cNvPr>
          <p:cNvSpPr txBox="1"/>
          <p:nvPr/>
        </p:nvSpPr>
        <p:spPr>
          <a:xfrm>
            <a:off x="1" y="306455"/>
            <a:ext cx="8114190"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Second diversity theme: GENDER</a:t>
            </a:r>
            <a:endParaRPr lang="en-US">
              <a:solidFill>
                <a:schemeClr val="bg1"/>
              </a:solidFill>
            </a:endParaRPr>
          </a:p>
        </p:txBody>
      </p:sp>
      <p:pic>
        <p:nvPicPr>
          <p:cNvPr id="3" name="Picture 3" descr="A picture containing shape&#10;&#10;Description automatically generated">
            <a:extLst>
              <a:ext uri="{FF2B5EF4-FFF2-40B4-BE49-F238E27FC236}">
                <a16:creationId xmlns:a16="http://schemas.microsoft.com/office/drawing/2014/main" id="{9A641EE7-1C6D-4270-94F5-8B1B8235B45E}"/>
              </a:ext>
            </a:extLst>
          </p:cNvPr>
          <p:cNvPicPr>
            <a:picLocks noChangeAspect="1"/>
          </p:cNvPicPr>
          <p:nvPr/>
        </p:nvPicPr>
        <p:blipFill>
          <a:blip r:embed="rId2"/>
          <a:stretch>
            <a:fillRect/>
          </a:stretch>
        </p:blipFill>
        <p:spPr>
          <a:xfrm>
            <a:off x="9001991" y="301336"/>
            <a:ext cx="2743200" cy="3657600"/>
          </a:xfrm>
          <a:prstGeom prst="rect">
            <a:avLst/>
          </a:prstGeom>
        </p:spPr>
      </p:pic>
      <p:pic>
        <p:nvPicPr>
          <p:cNvPr id="2" name="Picture 3">
            <a:extLst>
              <a:ext uri="{FF2B5EF4-FFF2-40B4-BE49-F238E27FC236}">
                <a16:creationId xmlns:a16="http://schemas.microsoft.com/office/drawing/2014/main" id="{506343D7-8CDA-442E-BD69-23E339647875}"/>
              </a:ext>
            </a:extLst>
          </p:cNvPr>
          <p:cNvPicPr>
            <a:picLocks noChangeAspect="1"/>
          </p:cNvPicPr>
          <p:nvPr/>
        </p:nvPicPr>
        <p:blipFill>
          <a:blip r:embed="rId3"/>
          <a:stretch>
            <a:fillRect/>
          </a:stretch>
        </p:blipFill>
        <p:spPr>
          <a:xfrm>
            <a:off x="1866900" y="5305425"/>
            <a:ext cx="1790700" cy="1428750"/>
          </a:xfrm>
          <a:prstGeom prst="rect">
            <a:avLst/>
          </a:prstGeom>
        </p:spPr>
      </p:pic>
      <p:pic>
        <p:nvPicPr>
          <p:cNvPr id="4" name="Picture 7" descr="Diagram&#10;&#10;Description automatically generated">
            <a:extLst>
              <a:ext uri="{FF2B5EF4-FFF2-40B4-BE49-F238E27FC236}">
                <a16:creationId xmlns:a16="http://schemas.microsoft.com/office/drawing/2014/main" id="{C30741C8-58E2-4133-810D-E2A4619265A2}"/>
              </a:ext>
            </a:extLst>
          </p:cNvPr>
          <p:cNvPicPr>
            <a:picLocks noChangeAspect="1"/>
          </p:cNvPicPr>
          <p:nvPr/>
        </p:nvPicPr>
        <p:blipFill>
          <a:blip r:embed="rId4"/>
          <a:stretch>
            <a:fillRect/>
          </a:stretch>
        </p:blipFill>
        <p:spPr>
          <a:xfrm>
            <a:off x="9999856" y="5403850"/>
            <a:ext cx="1857375" cy="1381125"/>
          </a:xfrm>
          <a:prstGeom prst="rect">
            <a:avLst/>
          </a:prstGeom>
        </p:spPr>
      </p:pic>
      <p:pic>
        <p:nvPicPr>
          <p:cNvPr id="8" name="Picture 8" descr="A picture containing text&#10;&#10;Description automatically generated">
            <a:extLst>
              <a:ext uri="{FF2B5EF4-FFF2-40B4-BE49-F238E27FC236}">
                <a16:creationId xmlns:a16="http://schemas.microsoft.com/office/drawing/2014/main" id="{9B983E17-5284-4C65-A041-96DF24A5A445}"/>
              </a:ext>
            </a:extLst>
          </p:cNvPr>
          <p:cNvPicPr>
            <a:picLocks noChangeAspect="1"/>
          </p:cNvPicPr>
          <p:nvPr/>
        </p:nvPicPr>
        <p:blipFill>
          <a:blip r:embed="rId5"/>
          <a:stretch>
            <a:fillRect/>
          </a:stretch>
        </p:blipFill>
        <p:spPr>
          <a:xfrm>
            <a:off x="3721100" y="5353050"/>
            <a:ext cx="1571625" cy="1330325"/>
          </a:xfrm>
          <a:prstGeom prst="rect">
            <a:avLst/>
          </a:prstGeom>
        </p:spPr>
      </p:pic>
      <p:pic>
        <p:nvPicPr>
          <p:cNvPr id="10" name="Picture 10">
            <a:extLst>
              <a:ext uri="{FF2B5EF4-FFF2-40B4-BE49-F238E27FC236}">
                <a16:creationId xmlns:a16="http://schemas.microsoft.com/office/drawing/2014/main" id="{704096BB-0459-4D2F-90BD-7D8EB1045344}"/>
              </a:ext>
            </a:extLst>
          </p:cNvPr>
          <p:cNvPicPr>
            <a:picLocks noChangeAspect="1"/>
          </p:cNvPicPr>
          <p:nvPr/>
        </p:nvPicPr>
        <p:blipFill>
          <a:blip r:embed="rId6"/>
          <a:stretch>
            <a:fillRect/>
          </a:stretch>
        </p:blipFill>
        <p:spPr>
          <a:xfrm>
            <a:off x="4763" y="5211763"/>
            <a:ext cx="1971675" cy="1438275"/>
          </a:xfrm>
          <a:prstGeom prst="rect">
            <a:avLst/>
          </a:prstGeom>
        </p:spPr>
      </p:pic>
      <p:pic>
        <p:nvPicPr>
          <p:cNvPr id="11" name="Picture 11" descr="Text&#10;&#10;Description automatically generated">
            <a:extLst>
              <a:ext uri="{FF2B5EF4-FFF2-40B4-BE49-F238E27FC236}">
                <a16:creationId xmlns:a16="http://schemas.microsoft.com/office/drawing/2014/main" id="{E8761C55-F167-46A8-9A19-8FB18901DBA7}"/>
              </a:ext>
            </a:extLst>
          </p:cNvPr>
          <p:cNvPicPr>
            <a:picLocks noChangeAspect="1"/>
          </p:cNvPicPr>
          <p:nvPr/>
        </p:nvPicPr>
        <p:blipFill>
          <a:blip r:embed="rId7"/>
          <a:stretch>
            <a:fillRect/>
          </a:stretch>
        </p:blipFill>
        <p:spPr>
          <a:xfrm>
            <a:off x="5578475" y="5168900"/>
            <a:ext cx="2076450" cy="1600200"/>
          </a:xfrm>
          <a:prstGeom prst="rect">
            <a:avLst/>
          </a:prstGeom>
        </p:spPr>
      </p:pic>
      <p:pic>
        <p:nvPicPr>
          <p:cNvPr id="12" name="Picture 12">
            <a:extLst>
              <a:ext uri="{FF2B5EF4-FFF2-40B4-BE49-F238E27FC236}">
                <a16:creationId xmlns:a16="http://schemas.microsoft.com/office/drawing/2014/main" id="{2BE31D14-6A72-4AE8-AC12-ADCA0D9C225B}"/>
              </a:ext>
            </a:extLst>
          </p:cNvPr>
          <p:cNvPicPr>
            <a:picLocks noChangeAspect="1"/>
          </p:cNvPicPr>
          <p:nvPr/>
        </p:nvPicPr>
        <p:blipFill>
          <a:blip r:embed="rId8"/>
          <a:stretch>
            <a:fillRect/>
          </a:stretch>
        </p:blipFill>
        <p:spPr>
          <a:xfrm>
            <a:off x="9972675" y="4154488"/>
            <a:ext cx="1695450" cy="1266825"/>
          </a:xfrm>
          <a:prstGeom prst="rect">
            <a:avLst/>
          </a:prstGeom>
        </p:spPr>
      </p:pic>
      <p:sp>
        <p:nvSpPr>
          <p:cNvPr id="13" name="TextBox 12">
            <a:extLst>
              <a:ext uri="{FF2B5EF4-FFF2-40B4-BE49-F238E27FC236}">
                <a16:creationId xmlns:a16="http://schemas.microsoft.com/office/drawing/2014/main" id="{A5D08B43-7689-483F-BF0C-A149D5F985F1}"/>
              </a:ext>
            </a:extLst>
          </p:cNvPr>
          <p:cNvSpPr txBox="1"/>
          <p:nvPr/>
        </p:nvSpPr>
        <p:spPr>
          <a:xfrm>
            <a:off x="406400" y="1181100"/>
            <a:ext cx="821690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i="1">
                <a:solidFill>
                  <a:srgbClr val="643655"/>
                </a:solidFill>
                <a:latin typeface="Avenir Next LT Pro"/>
              </a:rPr>
              <a:t>Gender balance is not a target in and of itself but an outcome of an equitable system. As our survey respondents say, the academic system should be focused on retaining the best talent, 'regardless of gender or any other protected characteristic.’</a:t>
            </a:r>
          </a:p>
        </p:txBody>
      </p:sp>
      <p:pic>
        <p:nvPicPr>
          <p:cNvPr id="9" name="Picture 9" descr="Text, letter&#10;&#10;Description automatically generated">
            <a:extLst>
              <a:ext uri="{FF2B5EF4-FFF2-40B4-BE49-F238E27FC236}">
                <a16:creationId xmlns:a16="http://schemas.microsoft.com/office/drawing/2014/main" id="{D4BEC921-0001-47C4-9133-C347BB7E8D11}"/>
              </a:ext>
            </a:extLst>
          </p:cNvPr>
          <p:cNvPicPr>
            <a:picLocks noChangeAspect="1"/>
          </p:cNvPicPr>
          <p:nvPr/>
        </p:nvPicPr>
        <p:blipFill>
          <a:blip r:embed="rId9"/>
          <a:stretch>
            <a:fillRect/>
          </a:stretch>
        </p:blipFill>
        <p:spPr>
          <a:xfrm>
            <a:off x="7694613" y="4678363"/>
            <a:ext cx="1857375" cy="2047875"/>
          </a:xfrm>
          <a:prstGeom prst="rect">
            <a:avLst/>
          </a:prstGeom>
        </p:spPr>
      </p:pic>
      <p:sp>
        <p:nvSpPr>
          <p:cNvPr id="14" name="TextBox 13">
            <a:extLst>
              <a:ext uri="{FF2B5EF4-FFF2-40B4-BE49-F238E27FC236}">
                <a16:creationId xmlns:a16="http://schemas.microsoft.com/office/drawing/2014/main" id="{E4282507-00A0-40D8-8460-D7F0C1F67A27}"/>
              </a:ext>
            </a:extLst>
          </p:cNvPr>
          <p:cNvSpPr txBox="1"/>
          <p:nvPr/>
        </p:nvSpPr>
        <p:spPr>
          <a:xfrm>
            <a:off x="482600" y="2463800"/>
            <a:ext cx="8051800" cy="20440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u="sng">
                <a:latin typeface="Avenir Next LT Pro"/>
                <a:cs typeface="Calibri"/>
              </a:rPr>
              <a:t>Key Objectives:</a:t>
            </a:r>
          </a:p>
          <a:p>
            <a:r>
              <a:rPr lang="en-US">
                <a:latin typeface="Avenir Next LT Pro"/>
              </a:rPr>
              <a:t>1. To improve our understanding of the barriers to retention and progression of women in academic roles</a:t>
            </a:r>
          </a:p>
          <a:p>
            <a:r>
              <a:rPr lang="en-US">
                <a:latin typeface="Avenir Next LT Pro"/>
              </a:rPr>
              <a:t>2. To identify actionable solutions to enable women to meet their full potential in these roles.   </a:t>
            </a:r>
          </a:p>
          <a:p>
            <a:r>
              <a:rPr lang="en-US">
                <a:latin typeface="Avenir Next LT Pro"/>
              </a:rPr>
              <a:t>3. To begin to investigate issues of retention and progression of women outside academia</a:t>
            </a:r>
            <a:endParaRPr lang="en-US">
              <a:latin typeface="Avenir Next LT Pro"/>
              <a:cs typeface="Calibri"/>
            </a:endParaRPr>
          </a:p>
        </p:txBody>
      </p:sp>
      <p:sp>
        <p:nvSpPr>
          <p:cNvPr id="15" name="TextBox 14">
            <a:extLst>
              <a:ext uri="{FF2B5EF4-FFF2-40B4-BE49-F238E27FC236}">
                <a16:creationId xmlns:a16="http://schemas.microsoft.com/office/drawing/2014/main" id="{DA817EB2-5464-4981-AF19-971F113795A9}"/>
              </a:ext>
            </a:extLst>
          </p:cNvPr>
          <p:cNvSpPr txBox="1"/>
          <p:nvPr/>
        </p:nvSpPr>
        <p:spPr>
          <a:xfrm>
            <a:off x="317500" y="4724399"/>
            <a:ext cx="82169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643655"/>
                </a:solidFill>
                <a:latin typeface="Avenir Next LT Pro"/>
              </a:rPr>
              <a:t>Why should we care about equity?</a:t>
            </a:r>
            <a:endParaRPr lang="en-US" sz="2400" b="1"/>
          </a:p>
        </p:txBody>
      </p:sp>
    </p:spTree>
    <p:extLst>
      <p:ext uri="{BB962C8B-B14F-4D97-AF65-F5344CB8AC3E}">
        <p14:creationId xmlns:p14="http://schemas.microsoft.com/office/powerpoint/2010/main" val="810286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Text&#10;&#10;Description automatically generated">
            <a:extLst>
              <a:ext uri="{FF2B5EF4-FFF2-40B4-BE49-F238E27FC236}">
                <a16:creationId xmlns:a16="http://schemas.microsoft.com/office/drawing/2014/main" id="{E102384E-C901-4B51-AB6F-45AD0D9135B8}"/>
              </a:ext>
            </a:extLst>
          </p:cNvPr>
          <p:cNvPicPr>
            <a:picLocks noChangeAspect="1"/>
          </p:cNvPicPr>
          <p:nvPr/>
        </p:nvPicPr>
        <p:blipFill>
          <a:blip r:embed="rId2"/>
          <a:stretch>
            <a:fillRect/>
          </a:stretch>
        </p:blipFill>
        <p:spPr>
          <a:xfrm>
            <a:off x="1355725" y="4145497"/>
            <a:ext cx="5705475" cy="21738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4" descr="Text&#10;&#10;Description automatically generated">
            <a:extLst>
              <a:ext uri="{FF2B5EF4-FFF2-40B4-BE49-F238E27FC236}">
                <a16:creationId xmlns:a16="http://schemas.microsoft.com/office/drawing/2014/main" id="{788F1905-008E-4EB1-B473-6B4A1C8A278A}"/>
              </a:ext>
            </a:extLst>
          </p:cNvPr>
          <p:cNvPicPr>
            <a:picLocks noChangeAspect="1"/>
          </p:cNvPicPr>
          <p:nvPr/>
        </p:nvPicPr>
        <p:blipFill>
          <a:blip r:embed="rId3"/>
          <a:stretch>
            <a:fillRect/>
          </a:stretch>
        </p:blipFill>
        <p:spPr>
          <a:xfrm>
            <a:off x="698500" y="1796621"/>
            <a:ext cx="5213350" cy="21154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5" descr="Graphical user interface, text&#10;&#10;Description automatically generated">
            <a:extLst>
              <a:ext uri="{FF2B5EF4-FFF2-40B4-BE49-F238E27FC236}">
                <a16:creationId xmlns:a16="http://schemas.microsoft.com/office/drawing/2014/main" id="{51F89529-E415-4201-8B11-09AB440D990C}"/>
              </a:ext>
            </a:extLst>
          </p:cNvPr>
          <p:cNvPicPr>
            <a:picLocks noChangeAspect="1"/>
          </p:cNvPicPr>
          <p:nvPr/>
        </p:nvPicPr>
        <p:blipFill>
          <a:blip r:embed="rId4"/>
          <a:stretch>
            <a:fillRect/>
          </a:stretch>
        </p:blipFill>
        <p:spPr>
          <a:xfrm>
            <a:off x="6096000" y="1797477"/>
            <a:ext cx="5829300" cy="213274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a:extLst>
              <a:ext uri="{FF2B5EF4-FFF2-40B4-BE49-F238E27FC236}">
                <a16:creationId xmlns:a16="http://schemas.microsoft.com/office/drawing/2014/main" id="{F355B16B-176C-4A73-A9CC-AB355FEDE86A}"/>
              </a:ext>
            </a:extLst>
          </p:cNvPr>
          <p:cNvSpPr txBox="1"/>
          <p:nvPr/>
        </p:nvSpPr>
        <p:spPr>
          <a:xfrm>
            <a:off x="7429500" y="4267200"/>
            <a:ext cx="4318000"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643655"/>
                </a:solidFill>
                <a:latin typeface="Avenir Next LT Pro"/>
              </a:rPr>
              <a:t>"All of these factors apply to both men and women, but they disproportionately affect female academics in the chemical sciences."</a:t>
            </a:r>
            <a:r>
              <a:rPr lang="en-US" sz="2400">
                <a:latin typeface="Avenir Next LT Pro"/>
              </a:rPr>
              <a:t> </a:t>
            </a:r>
          </a:p>
        </p:txBody>
      </p:sp>
      <p:sp>
        <p:nvSpPr>
          <p:cNvPr id="8" name="Rectangle: Top Corners One Rounded and One Snipped 7">
            <a:extLst>
              <a:ext uri="{FF2B5EF4-FFF2-40B4-BE49-F238E27FC236}">
                <a16:creationId xmlns:a16="http://schemas.microsoft.com/office/drawing/2014/main" id="{0A7AD9F9-178F-42CF-A130-55EC8B07174C}"/>
              </a:ext>
            </a:extLst>
          </p:cNvPr>
          <p:cNvSpPr/>
          <p:nvPr/>
        </p:nvSpPr>
        <p:spPr>
          <a:xfrm>
            <a:off x="1038138" y="293964"/>
            <a:ext cx="842735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291AC64F-C7F9-4220-890E-FFA73F65FCED}"/>
              </a:ext>
            </a:extLst>
          </p:cNvPr>
          <p:cNvSpPr txBox="1"/>
          <p:nvPr/>
        </p:nvSpPr>
        <p:spPr>
          <a:xfrm>
            <a:off x="0" y="293964"/>
            <a:ext cx="9276564"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Key themes that affect women in STEM</a:t>
            </a:r>
          </a:p>
        </p:txBody>
      </p:sp>
    </p:spTree>
    <p:extLst>
      <p:ext uri="{BB962C8B-B14F-4D97-AF65-F5344CB8AC3E}">
        <p14:creationId xmlns:p14="http://schemas.microsoft.com/office/powerpoint/2010/main" val="1194299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Top Corners One Rounded and One Snipped 9">
            <a:extLst>
              <a:ext uri="{FF2B5EF4-FFF2-40B4-BE49-F238E27FC236}">
                <a16:creationId xmlns:a16="http://schemas.microsoft.com/office/drawing/2014/main" id="{A291DC16-53A8-4C5A-97FD-54747E0A835A}"/>
              </a:ext>
            </a:extLst>
          </p:cNvPr>
          <p:cNvSpPr/>
          <p:nvPr/>
        </p:nvSpPr>
        <p:spPr>
          <a:xfrm>
            <a:off x="1038138" y="287614"/>
            <a:ext cx="739865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3" descr="Text&#10;&#10;Description automatically generated">
            <a:extLst>
              <a:ext uri="{FF2B5EF4-FFF2-40B4-BE49-F238E27FC236}">
                <a16:creationId xmlns:a16="http://schemas.microsoft.com/office/drawing/2014/main" id="{A1094761-C263-46FF-B0C6-A1D3D8AD9D48}"/>
              </a:ext>
            </a:extLst>
          </p:cNvPr>
          <p:cNvPicPr>
            <a:picLocks noChangeAspect="1"/>
          </p:cNvPicPr>
          <p:nvPr/>
        </p:nvPicPr>
        <p:blipFill>
          <a:blip r:embed="rId2"/>
          <a:stretch>
            <a:fillRect/>
          </a:stretch>
        </p:blipFill>
        <p:spPr>
          <a:xfrm>
            <a:off x="2625725" y="1408113"/>
            <a:ext cx="2457450" cy="3419475"/>
          </a:xfrm>
          <a:prstGeom prst="rect">
            <a:avLst/>
          </a:prstGeom>
        </p:spPr>
      </p:pic>
      <p:pic>
        <p:nvPicPr>
          <p:cNvPr id="4" name="Picture 4" descr="Diagram, text&#10;&#10;Description automatically generated">
            <a:extLst>
              <a:ext uri="{FF2B5EF4-FFF2-40B4-BE49-F238E27FC236}">
                <a16:creationId xmlns:a16="http://schemas.microsoft.com/office/drawing/2014/main" id="{6FD04416-3F10-44A1-8466-3ED3B836BBDF}"/>
              </a:ext>
            </a:extLst>
          </p:cNvPr>
          <p:cNvPicPr>
            <a:picLocks noChangeAspect="1"/>
          </p:cNvPicPr>
          <p:nvPr/>
        </p:nvPicPr>
        <p:blipFill>
          <a:blip r:embed="rId3"/>
          <a:stretch>
            <a:fillRect/>
          </a:stretch>
        </p:blipFill>
        <p:spPr>
          <a:xfrm>
            <a:off x="381000" y="1507971"/>
            <a:ext cx="2438400" cy="3054658"/>
          </a:xfrm>
          <a:prstGeom prst="rect">
            <a:avLst/>
          </a:prstGeom>
        </p:spPr>
      </p:pic>
      <p:sp>
        <p:nvSpPr>
          <p:cNvPr id="6" name="TextBox 5">
            <a:extLst>
              <a:ext uri="{FF2B5EF4-FFF2-40B4-BE49-F238E27FC236}">
                <a16:creationId xmlns:a16="http://schemas.microsoft.com/office/drawing/2014/main" id="{6E3A9D2C-0822-4554-BFEA-51014DEC26EE}"/>
              </a:ext>
            </a:extLst>
          </p:cNvPr>
          <p:cNvSpPr txBox="1"/>
          <p:nvPr/>
        </p:nvSpPr>
        <p:spPr>
          <a:xfrm>
            <a:off x="0" y="287614"/>
            <a:ext cx="8289139"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The importance of representation</a:t>
            </a:r>
            <a:endParaRPr lang="en-GB" sz="4000">
              <a:solidFill>
                <a:schemeClr val="bg1"/>
              </a:solidFill>
              <a:latin typeface="Avenir Next LT Pro" panose="020B0504020202020204" pitchFamily="34" charset="0"/>
            </a:endParaRPr>
          </a:p>
        </p:txBody>
      </p:sp>
      <p:pic>
        <p:nvPicPr>
          <p:cNvPr id="11" name="Picture 11" descr="Text&#10;&#10;Description automatically generated">
            <a:extLst>
              <a:ext uri="{FF2B5EF4-FFF2-40B4-BE49-F238E27FC236}">
                <a16:creationId xmlns:a16="http://schemas.microsoft.com/office/drawing/2014/main" id="{A5CB0911-3B81-4002-B5C6-B6E2E32636E3}"/>
              </a:ext>
            </a:extLst>
          </p:cNvPr>
          <p:cNvPicPr>
            <a:picLocks noChangeAspect="1"/>
          </p:cNvPicPr>
          <p:nvPr/>
        </p:nvPicPr>
        <p:blipFill>
          <a:blip r:embed="rId4"/>
          <a:stretch>
            <a:fillRect/>
          </a:stretch>
        </p:blipFill>
        <p:spPr>
          <a:xfrm>
            <a:off x="4991100" y="1580029"/>
            <a:ext cx="3263900" cy="4472641"/>
          </a:xfrm>
          <a:prstGeom prst="rect">
            <a:avLst/>
          </a:prstGeom>
        </p:spPr>
      </p:pic>
      <p:pic>
        <p:nvPicPr>
          <p:cNvPr id="2" name="Picture 4" descr="Graphical user interface, text, application, chat or text message&#10;&#10;Description automatically generated">
            <a:extLst>
              <a:ext uri="{FF2B5EF4-FFF2-40B4-BE49-F238E27FC236}">
                <a16:creationId xmlns:a16="http://schemas.microsoft.com/office/drawing/2014/main" id="{47E16D17-97BE-4D39-B3E7-EF4481A49F50}"/>
              </a:ext>
            </a:extLst>
          </p:cNvPr>
          <p:cNvPicPr>
            <a:picLocks noChangeAspect="1"/>
          </p:cNvPicPr>
          <p:nvPr/>
        </p:nvPicPr>
        <p:blipFill>
          <a:blip r:embed="rId5"/>
          <a:stretch>
            <a:fillRect/>
          </a:stretch>
        </p:blipFill>
        <p:spPr>
          <a:xfrm>
            <a:off x="8837413" y="1663700"/>
            <a:ext cx="2670574" cy="4330700"/>
          </a:xfrm>
          <a:prstGeom prst="rect">
            <a:avLst/>
          </a:prstGeom>
          <a:solidFill>
            <a:srgbClr val="FFFFFF">
              <a:shade val="85000"/>
            </a:srgbClr>
          </a:solidFill>
          <a:ln w="63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a:extLst>
              <a:ext uri="{FF2B5EF4-FFF2-40B4-BE49-F238E27FC236}">
                <a16:creationId xmlns:a16="http://schemas.microsoft.com/office/drawing/2014/main" id="{6ED8C63B-271C-4E6E-80A1-A6A984F2E447}"/>
              </a:ext>
            </a:extLst>
          </p:cNvPr>
          <p:cNvSpPr txBox="1"/>
          <p:nvPr/>
        </p:nvSpPr>
        <p:spPr>
          <a:xfrm>
            <a:off x="198438" y="5475288"/>
            <a:ext cx="4670424"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a:cs typeface="Segoe UI"/>
              </a:rPr>
              <a:t>If women cannot see how they can be successful through role models they are more likely to leave.</a:t>
            </a:r>
          </a:p>
          <a:p>
            <a:pPr marL="285750" indent="-285750">
              <a:buFont typeface="Arial"/>
              <a:buChar char="•"/>
            </a:pPr>
            <a:r>
              <a:rPr lang="en-US" sz="1600">
                <a:cs typeface="Segoe UI"/>
              </a:rPr>
              <a:t>Importance of educating ourselves and others on diversity issues is also apparent.</a:t>
            </a:r>
          </a:p>
        </p:txBody>
      </p:sp>
    </p:spTree>
    <p:extLst>
      <p:ext uri="{BB962C8B-B14F-4D97-AF65-F5344CB8AC3E}">
        <p14:creationId xmlns:p14="http://schemas.microsoft.com/office/powerpoint/2010/main" val="23960652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Top Corners One Rounded and One Snipped 9">
            <a:extLst>
              <a:ext uri="{FF2B5EF4-FFF2-40B4-BE49-F238E27FC236}">
                <a16:creationId xmlns:a16="http://schemas.microsoft.com/office/drawing/2014/main" id="{A291DC16-53A8-4C5A-97FD-54747E0A835A}"/>
              </a:ext>
            </a:extLst>
          </p:cNvPr>
          <p:cNvSpPr/>
          <p:nvPr/>
        </p:nvSpPr>
        <p:spPr>
          <a:xfrm>
            <a:off x="1038138" y="287614"/>
            <a:ext cx="5055509" cy="707886"/>
          </a:xfrm>
          <a:prstGeom prst="snipRoundRect">
            <a:avLst/>
          </a:prstGeom>
          <a:solidFill>
            <a:srgbClr val="643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6E3A9D2C-0822-4554-BFEA-51014DEC26EE}"/>
              </a:ext>
            </a:extLst>
          </p:cNvPr>
          <p:cNvSpPr txBox="1"/>
          <p:nvPr/>
        </p:nvSpPr>
        <p:spPr>
          <a:xfrm>
            <a:off x="0" y="287614"/>
            <a:ext cx="5945989" cy="707886"/>
          </a:xfrm>
          <a:prstGeom prst="rect">
            <a:avLst/>
          </a:prstGeom>
          <a:solidFill>
            <a:srgbClr val="643655"/>
          </a:solidFill>
          <a:ln>
            <a:noFill/>
          </a:ln>
        </p:spPr>
        <p:txBody>
          <a:bodyPr wrap="square" lIns="91440" tIns="45720" rIns="91440" bIns="45720" rtlCol="0" anchor="t">
            <a:spAutoFit/>
          </a:bodyPr>
          <a:lstStyle/>
          <a:p>
            <a:r>
              <a:rPr lang="en-GB" sz="4000">
                <a:solidFill>
                  <a:schemeClr val="bg1"/>
                </a:solidFill>
                <a:latin typeface="Avenir Next LT Pro"/>
              </a:rPr>
              <a:t>Bullying and harassment</a:t>
            </a:r>
            <a:endParaRPr lang="en-US"/>
          </a:p>
        </p:txBody>
      </p:sp>
      <p:pic>
        <p:nvPicPr>
          <p:cNvPr id="2" name="Picture 4" descr="Graphical user interface, text, application, chat or text message&#10;&#10;Description automatically generated">
            <a:extLst>
              <a:ext uri="{FF2B5EF4-FFF2-40B4-BE49-F238E27FC236}">
                <a16:creationId xmlns:a16="http://schemas.microsoft.com/office/drawing/2014/main" id="{4AB42CA0-3A9B-4FDC-8799-4D1136972361}"/>
              </a:ext>
            </a:extLst>
          </p:cNvPr>
          <p:cNvPicPr>
            <a:picLocks noChangeAspect="1"/>
          </p:cNvPicPr>
          <p:nvPr/>
        </p:nvPicPr>
        <p:blipFill>
          <a:blip r:embed="rId2"/>
          <a:stretch>
            <a:fillRect/>
          </a:stretch>
        </p:blipFill>
        <p:spPr>
          <a:xfrm>
            <a:off x="800100" y="1918814"/>
            <a:ext cx="3390900" cy="3096573"/>
          </a:xfrm>
          <a:prstGeom prst="rect">
            <a:avLst/>
          </a:prstGeom>
        </p:spPr>
      </p:pic>
      <p:pic>
        <p:nvPicPr>
          <p:cNvPr id="5" name="Picture 6" descr="Text&#10;&#10;Description automatically generated">
            <a:extLst>
              <a:ext uri="{FF2B5EF4-FFF2-40B4-BE49-F238E27FC236}">
                <a16:creationId xmlns:a16="http://schemas.microsoft.com/office/drawing/2014/main" id="{3E782585-19E8-4CC3-B7AF-64BCCB76F8F7}"/>
              </a:ext>
            </a:extLst>
          </p:cNvPr>
          <p:cNvPicPr>
            <a:picLocks noChangeAspect="1"/>
          </p:cNvPicPr>
          <p:nvPr/>
        </p:nvPicPr>
        <p:blipFill>
          <a:blip r:embed="rId3"/>
          <a:stretch>
            <a:fillRect/>
          </a:stretch>
        </p:blipFill>
        <p:spPr>
          <a:xfrm>
            <a:off x="4229100" y="2083987"/>
            <a:ext cx="3533775" cy="2947201"/>
          </a:xfrm>
          <a:prstGeom prst="rect">
            <a:avLst/>
          </a:prstGeom>
        </p:spPr>
      </p:pic>
      <p:sp>
        <p:nvSpPr>
          <p:cNvPr id="7" name="TextBox 6">
            <a:extLst>
              <a:ext uri="{FF2B5EF4-FFF2-40B4-BE49-F238E27FC236}">
                <a16:creationId xmlns:a16="http://schemas.microsoft.com/office/drawing/2014/main" id="{E7912ED0-DA68-45E2-99F6-B15E9BC8EA38}"/>
              </a:ext>
            </a:extLst>
          </p:cNvPr>
          <p:cNvSpPr txBox="1"/>
          <p:nvPr/>
        </p:nvSpPr>
        <p:spPr>
          <a:xfrm>
            <a:off x="8267700" y="790575"/>
            <a:ext cx="3086100"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643655"/>
                </a:solidFill>
                <a:latin typeface="Avenir Next LT Pro Light"/>
                <a:cs typeface="Arial"/>
              </a:rPr>
              <a:t>"Our survey includes strong anecdotal evidence of harassment and bullying. Some respondents even described these </a:t>
            </a:r>
            <a:r>
              <a:rPr lang="en-US" b="1" err="1">
                <a:solidFill>
                  <a:srgbClr val="643655"/>
                </a:solidFill>
                <a:latin typeface="Avenir Next LT Pro Light"/>
                <a:cs typeface="Arial"/>
              </a:rPr>
              <a:t>behaviours</a:t>
            </a:r>
            <a:r>
              <a:rPr lang="en-US" b="1">
                <a:solidFill>
                  <a:srgbClr val="643655"/>
                </a:solidFill>
                <a:latin typeface="Avenir Next LT Pro Light"/>
                <a:cs typeface="Arial"/>
              </a:rPr>
              <a:t> as characteristic of academic departments."</a:t>
            </a:r>
            <a:endParaRPr lang="en-US" b="1">
              <a:solidFill>
                <a:srgbClr val="643655"/>
              </a:solidFill>
              <a:latin typeface="Avenir Next LT Pro Light"/>
            </a:endParaRPr>
          </a:p>
        </p:txBody>
      </p:sp>
      <p:pic>
        <p:nvPicPr>
          <p:cNvPr id="8" name="Picture 8" descr="Text&#10;&#10;Description automatically generated">
            <a:extLst>
              <a:ext uri="{FF2B5EF4-FFF2-40B4-BE49-F238E27FC236}">
                <a16:creationId xmlns:a16="http://schemas.microsoft.com/office/drawing/2014/main" id="{B5891034-4830-4A2A-BB39-72C6AA3E4FDB}"/>
              </a:ext>
            </a:extLst>
          </p:cNvPr>
          <p:cNvPicPr>
            <a:picLocks noChangeAspect="1"/>
          </p:cNvPicPr>
          <p:nvPr/>
        </p:nvPicPr>
        <p:blipFill>
          <a:blip r:embed="rId4"/>
          <a:stretch>
            <a:fillRect/>
          </a:stretch>
        </p:blipFill>
        <p:spPr>
          <a:xfrm>
            <a:off x="8458200" y="3365746"/>
            <a:ext cx="3162300" cy="3326907"/>
          </a:xfrm>
          <a:prstGeom prst="rect">
            <a:avLst/>
          </a:prstGeom>
        </p:spPr>
      </p:pic>
      <p:pic>
        <p:nvPicPr>
          <p:cNvPr id="9" name="Picture 11" descr="A picture containing text, tableware, clipart, cup&#10;&#10;Description automatically generated">
            <a:extLst>
              <a:ext uri="{FF2B5EF4-FFF2-40B4-BE49-F238E27FC236}">
                <a16:creationId xmlns:a16="http://schemas.microsoft.com/office/drawing/2014/main" id="{86300C1F-9AA6-4B5C-A043-245DFAC68133}"/>
              </a:ext>
            </a:extLst>
          </p:cNvPr>
          <p:cNvPicPr>
            <a:picLocks noChangeAspect="1"/>
          </p:cNvPicPr>
          <p:nvPr/>
        </p:nvPicPr>
        <p:blipFill>
          <a:blip r:embed="rId5"/>
          <a:stretch>
            <a:fillRect/>
          </a:stretch>
        </p:blipFill>
        <p:spPr>
          <a:xfrm>
            <a:off x="8204200" y="2948019"/>
            <a:ext cx="3619500" cy="301562"/>
          </a:xfrm>
          <a:prstGeom prst="rect">
            <a:avLst/>
          </a:prstGeom>
        </p:spPr>
      </p:pic>
      <p:sp>
        <p:nvSpPr>
          <p:cNvPr id="12" name="TextBox 11">
            <a:extLst>
              <a:ext uri="{FF2B5EF4-FFF2-40B4-BE49-F238E27FC236}">
                <a16:creationId xmlns:a16="http://schemas.microsoft.com/office/drawing/2014/main" id="{9C9CC4B3-9F24-4A71-BC60-6069DDE4AAEF}"/>
              </a:ext>
            </a:extLst>
          </p:cNvPr>
          <p:cNvSpPr txBox="1"/>
          <p:nvPr/>
        </p:nvSpPr>
        <p:spPr>
          <a:xfrm>
            <a:off x="642938" y="5640388"/>
            <a:ext cx="7121524"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1600">
                <a:cs typeface="Segoe UI"/>
              </a:rPr>
              <a:t>Bullying/and or harassment happens disproportionately to women.</a:t>
            </a:r>
          </a:p>
          <a:p>
            <a:pPr marL="285750" indent="-285750">
              <a:buFont typeface="Arial"/>
              <a:buChar char="•"/>
            </a:pPr>
            <a:r>
              <a:rPr lang="en-US" sz="1600">
                <a:cs typeface="Segoe UI"/>
              </a:rPr>
              <a:t>Intersectionality also needs to be considered here.</a:t>
            </a:r>
          </a:p>
        </p:txBody>
      </p:sp>
    </p:spTree>
    <p:extLst>
      <p:ext uri="{BB962C8B-B14F-4D97-AF65-F5344CB8AC3E}">
        <p14:creationId xmlns:p14="http://schemas.microsoft.com/office/powerpoint/2010/main" val="9596603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A5F386AFDEE2841A2DC4EB686DBE375" ma:contentTypeVersion="8" ma:contentTypeDescription="Create a new document." ma:contentTypeScope="" ma:versionID="4c63a03bcfed2368ca4751cf295a7a5a">
  <xsd:schema xmlns:xsd="http://www.w3.org/2001/XMLSchema" xmlns:xs="http://www.w3.org/2001/XMLSchema" xmlns:p="http://schemas.microsoft.com/office/2006/metadata/properties" xmlns:ns2="f617a0c9-1bf0-4480-b436-a94c9b9ef0a6" targetNamespace="http://schemas.microsoft.com/office/2006/metadata/properties" ma:root="true" ma:fieldsID="ae4bde97fea7b6537fbd8a4a260a2b39" ns2:_="">
    <xsd:import namespace="f617a0c9-1bf0-4480-b436-a94c9b9ef0a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17a0c9-1bf0-4480-b436-a94c9b9ef0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D7DA2F4-C602-4966-ACBF-8867CF5C543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B08468B-4846-4EB4-AF2A-A316D300BC5E}">
  <ds:schemaRefs>
    <ds:schemaRef ds:uri="f617a0c9-1bf0-4480-b436-a94c9b9ef0a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ECD9AE4-DE4E-41A6-8B10-C98A57645F0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196</TotalTime>
  <Words>1010</Words>
  <Application>Microsoft Office PowerPoint</Application>
  <PresentationFormat>Widescreen</PresentationFormat>
  <Paragraphs>107</Paragraphs>
  <Slides>21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Abadi</vt:lpstr>
      <vt:lpstr>Amiko</vt:lpstr>
      <vt:lpstr>Arial</vt:lpstr>
      <vt:lpstr>Avenir Next LT Pro</vt:lpstr>
      <vt:lpstr>Avenir Next LT Pro Light</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Ayres, Zoë</dc:creator>
  <cp:lastModifiedBy>Ayres, Zoë</cp:lastModifiedBy>
  <cp:revision>6</cp:revision>
  <dcterms:created xsi:type="dcterms:W3CDTF">2020-11-26T17:50:51Z</dcterms:created>
  <dcterms:modified xsi:type="dcterms:W3CDTF">2021-03-26T11:00:01Z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0x0101009A5F386AFDEE2841A2DC4EB686DBE375</vt:lpwstr>
  </property>
</Properties>
</file>