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6" r:id="rId5"/>
    <p:sldId id="259" r:id="rId6"/>
    <p:sldId id="266" r:id="rId7"/>
    <p:sldId id="272" r:id="rId8"/>
    <p:sldId id="264" r:id="rId9"/>
    <p:sldId id="261" r:id="rId10"/>
    <p:sldId id="290" r:id="rId11"/>
    <p:sldId id="275" r:id="rId12"/>
    <p:sldId id="276" r:id="rId13"/>
    <p:sldId id="282" r:id="rId14"/>
    <p:sldId id="283" r:id="rId15"/>
    <p:sldId id="288" r:id="rId16"/>
    <p:sldId id="277" r:id="rId17"/>
    <p:sldId id="285" r:id="rId18"/>
    <p:sldId id="286" r:id="rId19"/>
    <p:sldId id="289" r:id="rId20"/>
    <p:sldId id="273" r:id="rId21"/>
    <p:sldId id="291" r:id="rId22"/>
    <p:sldId id="260" r:id="rId23"/>
    <p:sldId id="28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3655"/>
    <a:srgbClr val="E0D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4" d="100"/>
          <a:sy n="64" d="100"/>
        </p:scale>
        <p:origin x="2358" y="10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206180-2C92-47B7-92EA-1668B23839BC}" type="datetimeFigureOut">
              <a:rPr lang="en-GB" smtClean="0"/>
              <a:t>30/06/2021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8BA420-BD70-4C5C-81C9-6758B3670BB2}" type="slidenum">
              <a:rPr lang="en-GB" smtClean="0"/>
              <a:t>‹#›</a:t>
            </a:fld>
            <a:endParaRPr lang="en-GB"/>
          </a:p>
        </p:txBody>
      </p:sp>
    </p:spTree>
    <p:extLst>
      <p:ext uri="{BB962C8B-B14F-4D97-AF65-F5344CB8AC3E}">
        <p14:creationId xmlns:p14="http://schemas.microsoft.com/office/powerpoint/2010/main" val="2311538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8BA420-BD70-4C5C-81C9-6758B3670BB2}" type="slidenum">
              <a:rPr lang="en-GB" smtClean="0"/>
              <a:t>12</a:t>
            </a:fld>
            <a:endParaRPr lang="en-GB"/>
          </a:p>
        </p:txBody>
      </p:sp>
    </p:spTree>
    <p:extLst>
      <p:ext uri="{BB962C8B-B14F-4D97-AF65-F5344CB8AC3E}">
        <p14:creationId xmlns:p14="http://schemas.microsoft.com/office/powerpoint/2010/main" val="2097363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8BA420-BD70-4C5C-81C9-6758B3670BB2}" type="slidenum">
              <a:rPr lang="en-GB" smtClean="0"/>
              <a:t>16</a:t>
            </a:fld>
            <a:endParaRPr lang="en-GB"/>
          </a:p>
        </p:txBody>
      </p:sp>
    </p:spTree>
    <p:extLst>
      <p:ext uri="{BB962C8B-B14F-4D97-AF65-F5344CB8AC3E}">
        <p14:creationId xmlns:p14="http://schemas.microsoft.com/office/powerpoint/2010/main" val="3152538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D0E2F-36A3-434B-A800-B03692552D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741A92-2DD9-4902-AEFC-51AC7CC7F8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BE16DD3-AD68-4591-AE5A-1A8C66B704FD}"/>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5" name="Footer Placeholder 4">
            <a:extLst>
              <a:ext uri="{FF2B5EF4-FFF2-40B4-BE49-F238E27FC236}">
                <a16:creationId xmlns:a16="http://schemas.microsoft.com/office/drawing/2014/main" id="{41718C3E-0F6C-492F-B4FF-78FFCFD711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31F541-FD28-4810-A1BD-7A4AA8F54C7F}"/>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4017272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9F382-5F44-4472-8A93-80DFC42DFF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13474C-1033-4BC6-8AEA-7FFF3F4178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898653-D345-4FDA-8C9E-3B6BDDD8A5D7}"/>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5" name="Footer Placeholder 4">
            <a:extLst>
              <a:ext uri="{FF2B5EF4-FFF2-40B4-BE49-F238E27FC236}">
                <a16:creationId xmlns:a16="http://schemas.microsoft.com/office/drawing/2014/main" id="{3AD881F7-8D0A-4305-9FD7-CFD501DDD9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71D71D-5821-4DE4-8BCF-419EC788FA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1468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4B2DB-3948-4B77-8EFD-963B952AC7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4EE940-F655-4402-AD20-5A46C92731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9CFAF4-F45A-4CE9-A8B2-7A21EFB01AB9}"/>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5" name="Footer Placeholder 4">
            <a:extLst>
              <a:ext uri="{FF2B5EF4-FFF2-40B4-BE49-F238E27FC236}">
                <a16:creationId xmlns:a16="http://schemas.microsoft.com/office/drawing/2014/main" id="{4CD98DC5-6777-4EFA-9C15-0D21A27FFF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75E0C1-63B7-494C-95E3-48C0163634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437419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518C3-1B80-440A-8ECF-6AAD5DB89A7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76EA23-5A42-4CED-828D-DF5962A8E7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847819-5720-4838-B086-053FBF033744}"/>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5" name="Footer Placeholder 4">
            <a:extLst>
              <a:ext uri="{FF2B5EF4-FFF2-40B4-BE49-F238E27FC236}">
                <a16:creationId xmlns:a16="http://schemas.microsoft.com/office/drawing/2014/main" id="{A9D2C6D5-A2BD-4DBD-A786-F76BD2A157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3BFB85-D6D5-4953-989D-846BBA9D9D3E}"/>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1394264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8FFC6-4CA8-414B-AB7B-5953757A17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A69AA0-AF3B-4B08-B70A-E8B66289CC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3BF8B5-612E-4FA7-BC3F-5F21269E9AF4}"/>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5" name="Footer Placeholder 4">
            <a:extLst>
              <a:ext uri="{FF2B5EF4-FFF2-40B4-BE49-F238E27FC236}">
                <a16:creationId xmlns:a16="http://schemas.microsoft.com/office/drawing/2014/main" id="{AB0E6E05-7E3A-4937-9980-313C4F9613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B26CCB-5487-4152-BC0C-9A7BDFF7C101}"/>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22300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6356E-A354-4FD6-9540-B7CC67308BC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6C9EDF-5817-4210-B721-DCAECBDA23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F8D6F1-D9F7-489C-8CB4-5F6BFEAC1B0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3B215C-A784-4FF6-B145-8FB45D38E9B8}"/>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6" name="Footer Placeholder 5">
            <a:extLst>
              <a:ext uri="{FF2B5EF4-FFF2-40B4-BE49-F238E27FC236}">
                <a16:creationId xmlns:a16="http://schemas.microsoft.com/office/drawing/2014/main" id="{CC78CB3B-D142-4484-9002-BAA07543D4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204C88-72EE-42B1-8CB6-964ABF9B7AC8}"/>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430748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9344B-F20A-4D64-A73A-0DE0BCF7E83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71FE5D-D870-41D5-85BA-2EF81E7D15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94BE08-D9DE-4CA1-8E34-5E749F526B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F74C0DB-D004-4453-A33C-A3C5675C27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266B66-347A-49CD-9CB5-A12374FB17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830A343-1E9E-497C-957F-4772AA514E44}"/>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8" name="Footer Placeholder 7">
            <a:extLst>
              <a:ext uri="{FF2B5EF4-FFF2-40B4-BE49-F238E27FC236}">
                <a16:creationId xmlns:a16="http://schemas.microsoft.com/office/drawing/2014/main" id="{CEC03FFB-56B9-408B-92B8-ACFF8E7300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AC0BE1-4D6E-43CE-A0D8-BFE94E5EDF22}"/>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80256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B46FF-BACC-44D8-AE4D-3587609507A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0B25DD9-5468-4166-BAF4-1B9732B1C4B6}"/>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4" name="Footer Placeholder 3">
            <a:extLst>
              <a:ext uri="{FF2B5EF4-FFF2-40B4-BE49-F238E27FC236}">
                <a16:creationId xmlns:a16="http://schemas.microsoft.com/office/drawing/2014/main" id="{EA3553B7-310C-45E4-B57E-ADEE3E6F113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92119F-6590-487E-B8C2-DBE0A4D2E4C2}"/>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118299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994E2-6A56-4096-A8BB-BE99BBF41EA8}"/>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3" name="Footer Placeholder 2">
            <a:extLst>
              <a:ext uri="{FF2B5EF4-FFF2-40B4-BE49-F238E27FC236}">
                <a16:creationId xmlns:a16="http://schemas.microsoft.com/office/drawing/2014/main" id="{FB0E429F-8A25-4666-98C3-B3E91E65123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819005-64B7-4219-A0F4-10EEB1121FEB}"/>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217208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D7E74-E67C-4407-907B-0D761303EC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0B6A87B-1D77-4810-9251-1D4DD5FF6F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0112005-C380-444A-AAF1-ABA732BEC3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910E7F-37CE-4492-BDCC-B9D4E07103F8}"/>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6" name="Footer Placeholder 5">
            <a:extLst>
              <a:ext uri="{FF2B5EF4-FFF2-40B4-BE49-F238E27FC236}">
                <a16:creationId xmlns:a16="http://schemas.microsoft.com/office/drawing/2014/main" id="{36DCD29F-E53D-4CB3-B713-A0BE966EAD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417C08-BB9C-44FF-AFD7-7244EF6F4E11}"/>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752713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7408F-B886-4E63-882F-FB5774738C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0A5283-BB81-4757-A81C-FE17D38854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2DFF4B3-E35F-4D58-BA53-DBA146378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0D8024-F44C-4C80-A126-2A5DFE6B9069}"/>
              </a:ext>
            </a:extLst>
          </p:cNvPr>
          <p:cNvSpPr>
            <a:spLocks noGrp="1"/>
          </p:cNvSpPr>
          <p:nvPr>
            <p:ph type="dt" sz="half" idx="10"/>
          </p:nvPr>
        </p:nvSpPr>
        <p:spPr/>
        <p:txBody>
          <a:bodyPr/>
          <a:lstStyle/>
          <a:p>
            <a:fld id="{64527437-31CC-4C40-8BE9-7F0F16FCA321}" type="datetimeFigureOut">
              <a:rPr lang="en-GB" smtClean="0"/>
              <a:t>30/06/2021</a:t>
            </a:fld>
            <a:endParaRPr lang="en-GB"/>
          </a:p>
        </p:txBody>
      </p:sp>
      <p:sp>
        <p:nvSpPr>
          <p:cNvPr id="6" name="Footer Placeholder 5">
            <a:extLst>
              <a:ext uri="{FF2B5EF4-FFF2-40B4-BE49-F238E27FC236}">
                <a16:creationId xmlns:a16="http://schemas.microsoft.com/office/drawing/2014/main" id="{7DA4A382-F1A8-42AC-8871-EEA7D8331E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5C3002-6C45-4F50-A637-0D748C580B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277304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547D27-67A7-4D66-8C82-C6BCC2B27E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38294B-84BD-45F0-A45E-980C9CE224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E679C5-9880-4BFF-B1B5-8B113B484A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527437-31CC-4C40-8BE9-7F0F16FCA321}" type="datetimeFigureOut">
              <a:rPr lang="en-GB" smtClean="0"/>
              <a:t>30/06/2021</a:t>
            </a:fld>
            <a:endParaRPr lang="en-GB"/>
          </a:p>
        </p:txBody>
      </p:sp>
      <p:sp>
        <p:nvSpPr>
          <p:cNvPr id="5" name="Footer Placeholder 4">
            <a:extLst>
              <a:ext uri="{FF2B5EF4-FFF2-40B4-BE49-F238E27FC236}">
                <a16:creationId xmlns:a16="http://schemas.microsoft.com/office/drawing/2014/main" id="{9A65A215-FAA3-4406-ACBF-326CA65A45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F84F25-A42C-4B87-B91D-CC9F8D4B19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2DB87-65FD-4F1E-9305-50C406A85F2A}" type="slidenum">
              <a:rPr lang="en-GB" smtClean="0"/>
              <a:t>‹#›</a:t>
            </a:fld>
            <a:endParaRPr lang="en-GB"/>
          </a:p>
        </p:txBody>
      </p:sp>
    </p:spTree>
    <p:extLst>
      <p:ext uri="{BB962C8B-B14F-4D97-AF65-F5344CB8AC3E}">
        <p14:creationId xmlns:p14="http://schemas.microsoft.com/office/powerpoint/2010/main" val="3185773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svg"/><Relationship Id="rId12"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sv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7F7540-77D0-4EF3-B3CD-CE8D6BA6F2E4}"/>
              </a:ext>
            </a:extLst>
          </p:cNvPr>
          <p:cNvSpPr/>
          <p:nvPr/>
        </p:nvSpPr>
        <p:spPr>
          <a:xfrm>
            <a:off x="0" y="5436066"/>
            <a:ext cx="12192000" cy="1421934"/>
          </a:xfrm>
          <a:prstGeom prst="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384562" y="1030591"/>
            <a:ext cx="10947162" cy="1938992"/>
          </a:xfrm>
          <a:prstGeom prst="rect">
            <a:avLst/>
          </a:prstGeom>
          <a:noFill/>
        </p:spPr>
        <p:txBody>
          <a:bodyPr wrap="square" rtlCol="0">
            <a:spAutoFit/>
          </a:bodyPr>
          <a:lstStyle/>
          <a:p>
            <a:r>
              <a:rPr lang="en-GB" sz="6000">
                <a:latin typeface="Abadi" panose="020B0604020104020204" pitchFamily="34" charset="0"/>
              </a:rPr>
              <a:t>Introduction to the Warwick Chemistry Diversity Book Club</a:t>
            </a:r>
          </a:p>
        </p:txBody>
      </p:sp>
      <p:pic>
        <p:nvPicPr>
          <p:cNvPr id="6" name="Picture 5">
            <a:extLst>
              <a:ext uri="{FF2B5EF4-FFF2-40B4-BE49-F238E27FC236}">
                <a16:creationId xmlns:a16="http://schemas.microsoft.com/office/drawing/2014/main" id="{42DF40E2-D8C8-40D5-BE90-74B5008D22E3}"/>
              </a:ext>
            </a:extLst>
          </p:cNvPr>
          <p:cNvPicPr>
            <a:picLocks noChangeAspect="1"/>
          </p:cNvPicPr>
          <p:nvPr/>
        </p:nvPicPr>
        <p:blipFill>
          <a:blip r:embed="rId2"/>
          <a:stretch>
            <a:fillRect/>
          </a:stretch>
        </p:blipFill>
        <p:spPr>
          <a:xfrm>
            <a:off x="0" y="0"/>
            <a:ext cx="12192000" cy="5436066"/>
          </a:xfrm>
          <a:prstGeom prst="rect">
            <a:avLst/>
          </a:prstGeom>
        </p:spPr>
      </p:pic>
      <p:sp>
        <p:nvSpPr>
          <p:cNvPr id="7" name="TextBox 6">
            <a:extLst>
              <a:ext uri="{FF2B5EF4-FFF2-40B4-BE49-F238E27FC236}">
                <a16:creationId xmlns:a16="http://schemas.microsoft.com/office/drawing/2014/main" id="{788D26B5-B82B-49FB-A625-BBE3800AB2D7}"/>
              </a:ext>
            </a:extLst>
          </p:cNvPr>
          <p:cNvSpPr txBox="1"/>
          <p:nvPr/>
        </p:nvSpPr>
        <p:spPr>
          <a:xfrm flipH="1">
            <a:off x="473338" y="5762312"/>
            <a:ext cx="11443914" cy="769441"/>
          </a:xfrm>
          <a:prstGeom prst="rect">
            <a:avLst/>
          </a:prstGeom>
          <a:solidFill>
            <a:srgbClr val="643655"/>
          </a:solidFill>
        </p:spPr>
        <p:txBody>
          <a:bodyPr wrap="square" lIns="91440" tIns="45720" rIns="91440" bIns="45720" rtlCol="0" anchor="t">
            <a:spAutoFit/>
          </a:bodyPr>
          <a:lstStyle/>
          <a:p>
            <a:r>
              <a:rPr lang="en-GB" sz="4400" dirty="0">
                <a:solidFill>
                  <a:schemeClr val="bg1"/>
                </a:solidFill>
                <a:latin typeface="Avenir Next LT Pro"/>
              </a:rPr>
              <a:t>Introduction to Book 3 – Sexual Orientation</a:t>
            </a:r>
          </a:p>
        </p:txBody>
      </p:sp>
    </p:spTree>
    <p:extLst>
      <p:ext uri="{BB962C8B-B14F-4D97-AF65-F5344CB8AC3E}">
        <p14:creationId xmlns:p14="http://schemas.microsoft.com/office/powerpoint/2010/main" val="360325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87614"/>
            <a:ext cx="952628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0" y="287614"/>
            <a:ext cx="10431262"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Exclusionary/offensive/harassing behaviours</a:t>
            </a:r>
            <a:endParaRPr lang="en-US" dirty="0"/>
          </a:p>
        </p:txBody>
      </p:sp>
      <p:pic>
        <p:nvPicPr>
          <p:cNvPr id="4" name="Picture 3">
            <a:extLst>
              <a:ext uri="{FF2B5EF4-FFF2-40B4-BE49-F238E27FC236}">
                <a16:creationId xmlns:a16="http://schemas.microsoft.com/office/drawing/2014/main" id="{C7A5D801-48CB-46E2-91EB-7D01E50EB318}"/>
              </a:ext>
            </a:extLst>
          </p:cNvPr>
          <p:cNvPicPr>
            <a:picLocks noChangeAspect="1"/>
          </p:cNvPicPr>
          <p:nvPr/>
        </p:nvPicPr>
        <p:blipFill>
          <a:blip r:embed="rId2"/>
          <a:stretch>
            <a:fillRect/>
          </a:stretch>
        </p:blipFill>
        <p:spPr>
          <a:xfrm>
            <a:off x="67759" y="1375392"/>
            <a:ext cx="5945989" cy="2331222"/>
          </a:xfrm>
          <a:prstGeom prst="rect">
            <a:avLst/>
          </a:prstGeom>
        </p:spPr>
      </p:pic>
      <p:pic>
        <p:nvPicPr>
          <p:cNvPr id="13" name="Picture 12">
            <a:extLst>
              <a:ext uri="{FF2B5EF4-FFF2-40B4-BE49-F238E27FC236}">
                <a16:creationId xmlns:a16="http://schemas.microsoft.com/office/drawing/2014/main" id="{A2E39BA8-0C0B-4330-A21E-114C84983674}"/>
              </a:ext>
            </a:extLst>
          </p:cNvPr>
          <p:cNvPicPr>
            <a:picLocks noChangeAspect="1"/>
          </p:cNvPicPr>
          <p:nvPr/>
        </p:nvPicPr>
        <p:blipFill>
          <a:blip r:embed="rId3"/>
          <a:stretch>
            <a:fillRect/>
          </a:stretch>
        </p:blipFill>
        <p:spPr>
          <a:xfrm>
            <a:off x="5945989" y="2548265"/>
            <a:ext cx="5927701" cy="2316698"/>
          </a:xfrm>
          <a:prstGeom prst="rect">
            <a:avLst/>
          </a:prstGeom>
        </p:spPr>
      </p:pic>
      <p:pic>
        <p:nvPicPr>
          <p:cNvPr id="15" name="Picture 14">
            <a:extLst>
              <a:ext uri="{FF2B5EF4-FFF2-40B4-BE49-F238E27FC236}">
                <a16:creationId xmlns:a16="http://schemas.microsoft.com/office/drawing/2014/main" id="{23C7D18B-738D-461A-A73C-F20F7DE82840}"/>
              </a:ext>
            </a:extLst>
          </p:cNvPr>
          <p:cNvPicPr>
            <a:picLocks noChangeAspect="1"/>
          </p:cNvPicPr>
          <p:nvPr/>
        </p:nvPicPr>
        <p:blipFill>
          <a:blip r:embed="rId4"/>
          <a:stretch>
            <a:fillRect/>
          </a:stretch>
        </p:blipFill>
        <p:spPr>
          <a:xfrm>
            <a:off x="318310" y="4546862"/>
            <a:ext cx="6826881" cy="2205115"/>
          </a:xfrm>
          <a:prstGeom prst="rect">
            <a:avLst/>
          </a:prstGeom>
        </p:spPr>
      </p:pic>
      <p:sp>
        <p:nvSpPr>
          <p:cNvPr id="16" name="TextBox 15">
            <a:extLst>
              <a:ext uri="{FF2B5EF4-FFF2-40B4-BE49-F238E27FC236}">
                <a16:creationId xmlns:a16="http://schemas.microsoft.com/office/drawing/2014/main" id="{035DA815-2296-4EA9-86F9-8F0F2D1B015C}"/>
              </a:ext>
            </a:extLst>
          </p:cNvPr>
          <p:cNvSpPr txBox="1"/>
          <p:nvPr/>
        </p:nvSpPr>
        <p:spPr>
          <a:xfrm>
            <a:off x="7267853" y="5217399"/>
            <a:ext cx="4486182"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US" b="1" dirty="0">
                <a:solidFill>
                  <a:srgbClr val="643655"/>
                </a:solidFill>
                <a:latin typeface="Avenir Next LT Pro Light"/>
                <a:ea typeface="+mn-lt"/>
                <a:cs typeface="Aharoni"/>
              </a:rPr>
              <a:t>Non-binary and Trans individuals experience even more discrimination which may be something we don’t often consider</a:t>
            </a:r>
          </a:p>
          <a:p>
            <a:pPr marL="285750" indent="-285750">
              <a:buFont typeface="Arial" panose="020B0604020202020204" pitchFamily="34" charset="0"/>
              <a:buChar char="•"/>
            </a:pPr>
            <a:endParaRPr lang="en-US" b="1" dirty="0">
              <a:solidFill>
                <a:srgbClr val="643655"/>
              </a:solidFill>
              <a:latin typeface="Avenir Next LT Pro Light"/>
              <a:ea typeface="+mn-lt"/>
              <a:cs typeface="Aharoni"/>
            </a:endParaRPr>
          </a:p>
        </p:txBody>
      </p:sp>
    </p:spTree>
    <p:extLst>
      <p:ext uri="{BB962C8B-B14F-4D97-AF65-F5344CB8AC3E}">
        <p14:creationId xmlns:p14="http://schemas.microsoft.com/office/powerpoint/2010/main" val="959660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74914"/>
            <a:ext cx="3569373"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1" y="274914"/>
            <a:ext cx="4421080"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Lived experiences</a:t>
            </a:r>
            <a:endParaRPr lang="en-US" dirty="0">
              <a:solidFill>
                <a:schemeClr val="bg1"/>
              </a:solidFill>
            </a:endParaRPr>
          </a:p>
        </p:txBody>
      </p:sp>
      <p:pic>
        <p:nvPicPr>
          <p:cNvPr id="8" name="Picture 7">
            <a:extLst>
              <a:ext uri="{FF2B5EF4-FFF2-40B4-BE49-F238E27FC236}">
                <a16:creationId xmlns:a16="http://schemas.microsoft.com/office/drawing/2014/main" id="{0E498D86-554C-4EA0-9B6E-07D083427D65}"/>
              </a:ext>
            </a:extLst>
          </p:cNvPr>
          <p:cNvPicPr>
            <a:picLocks noChangeAspect="1"/>
          </p:cNvPicPr>
          <p:nvPr/>
        </p:nvPicPr>
        <p:blipFill>
          <a:blip r:embed="rId2"/>
          <a:stretch>
            <a:fillRect/>
          </a:stretch>
        </p:blipFill>
        <p:spPr>
          <a:xfrm>
            <a:off x="3480046" y="4075172"/>
            <a:ext cx="3421417" cy="2507577"/>
          </a:xfrm>
          <a:prstGeom prst="rect">
            <a:avLst/>
          </a:prstGeom>
        </p:spPr>
      </p:pic>
      <p:pic>
        <p:nvPicPr>
          <p:cNvPr id="12" name="Picture 11">
            <a:extLst>
              <a:ext uri="{FF2B5EF4-FFF2-40B4-BE49-F238E27FC236}">
                <a16:creationId xmlns:a16="http://schemas.microsoft.com/office/drawing/2014/main" id="{7691D790-DA3A-472A-B77C-31A53520AB57}"/>
              </a:ext>
            </a:extLst>
          </p:cNvPr>
          <p:cNvPicPr>
            <a:picLocks noChangeAspect="1"/>
          </p:cNvPicPr>
          <p:nvPr/>
        </p:nvPicPr>
        <p:blipFill>
          <a:blip r:embed="rId3"/>
          <a:stretch>
            <a:fillRect/>
          </a:stretch>
        </p:blipFill>
        <p:spPr>
          <a:xfrm>
            <a:off x="451190" y="1497075"/>
            <a:ext cx="2833547" cy="3275705"/>
          </a:xfrm>
          <a:prstGeom prst="rect">
            <a:avLst/>
          </a:prstGeom>
        </p:spPr>
      </p:pic>
      <p:pic>
        <p:nvPicPr>
          <p:cNvPr id="15" name="Picture 14">
            <a:extLst>
              <a:ext uri="{FF2B5EF4-FFF2-40B4-BE49-F238E27FC236}">
                <a16:creationId xmlns:a16="http://schemas.microsoft.com/office/drawing/2014/main" id="{543067C7-08AA-46C6-A004-FFD45A3BAC95}"/>
              </a:ext>
            </a:extLst>
          </p:cNvPr>
          <p:cNvPicPr>
            <a:picLocks noChangeAspect="1"/>
          </p:cNvPicPr>
          <p:nvPr/>
        </p:nvPicPr>
        <p:blipFill>
          <a:blip r:embed="rId4"/>
          <a:stretch>
            <a:fillRect/>
          </a:stretch>
        </p:blipFill>
        <p:spPr>
          <a:xfrm>
            <a:off x="3970398" y="1497075"/>
            <a:ext cx="3771813" cy="2063822"/>
          </a:xfrm>
          <a:prstGeom prst="rect">
            <a:avLst/>
          </a:prstGeom>
        </p:spPr>
      </p:pic>
      <p:pic>
        <p:nvPicPr>
          <p:cNvPr id="17" name="Picture 16">
            <a:extLst>
              <a:ext uri="{FF2B5EF4-FFF2-40B4-BE49-F238E27FC236}">
                <a16:creationId xmlns:a16="http://schemas.microsoft.com/office/drawing/2014/main" id="{89BB0006-0978-4EB9-B3A7-F4B7D2D61EF1}"/>
              </a:ext>
            </a:extLst>
          </p:cNvPr>
          <p:cNvPicPr>
            <a:picLocks noChangeAspect="1"/>
          </p:cNvPicPr>
          <p:nvPr/>
        </p:nvPicPr>
        <p:blipFill>
          <a:blip r:embed="rId5"/>
          <a:stretch>
            <a:fillRect/>
          </a:stretch>
        </p:blipFill>
        <p:spPr>
          <a:xfrm>
            <a:off x="8221603" y="1917708"/>
            <a:ext cx="3248347" cy="1700070"/>
          </a:xfrm>
          <a:prstGeom prst="rect">
            <a:avLst/>
          </a:prstGeom>
        </p:spPr>
      </p:pic>
      <p:pic>
        <p:nvPicPr>
          <p:cNvPr id="19" name="Graphic 18" descr="Female Profile outline">
            <a:extLst>
              <a:ext uri="{FF2B5EF4-FFF2-40B4-BE49-F238E27FC236}">
                <a16:creationId xmlns:a16="http://schemas.microsoft.com/office/drawing/2014/main" id="{70F3B978-38EA-4BCA-BF94-25ACE6107A3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450065" y="1039875"/>
            <a:ext cx="914400" cy="914400"/>
          </a:xfrm>
          <a:prstGeom prst="rect">
            <a:avLst/>
          </a:prstGeom>
        </p:spPr>
      </p:pic>
      <p:pic>
        <p:nvPicPr>
          <p:cNvPr id="21" name="Graphic 20" descr="Office worker male outline">
            <a:extLst>
              <a:ext uri="{FF2B5EF4-FFF2-40B4-BE49-F238E27FC236}">
                <a16:creationId xmlns:a16="http://schemas.microsoft.com/office/drawing/2014/main" id="{D7A09C86-A906-426C-B41A-2E1075D36F4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157919" y="1039875"/>
            <a:ext cx="914400" cy="914400"/>
          </a:xfrm>
          <a:prstGeom prst="rect">
            <a:avLst/>
          </a:prstGeom>
        </p:spPr>
      </p:pic>
      <p:pic>
        <p:nvPicPr>
          <p:cNvPr id="23" name="Graphic 22" descr="School boy outline">
            <a:extLst>
              <a:ext uri="{FF2B5EF4-FFF2-40B4-BE49-F238E27FC236}">
                <a16:creationId xmlns:a16="http://schemas.microsoft.com/office/drawing/2014/main" id="{ED2E607C-55DD-4548-8419-993945FE6C3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740283" y="896103"/>
            <a:ext cx="1039889" cy="1039889"/>
          </a:xfrm>
          <a:prstGeom prst="rect">
            <a:avLst/>
          </a:prstGeom>
        </p:spPr>
      </p:pic>
      <p:pic>
        <p:nvPicPr>
          <p:cNvPr id="26" name="Picture 25">
            <a:extLst>
              <a:ext uri="{FF2B5EF4-FFF2-40B4-BE49-F238E27FC236}">
                <a16:creationId xmlns:a16="http://schemas.microsoft.com/office/drawing/2014/main" id="{5B9F2BBE-3DA0-4FE3-B6B5-BCE7BA50648D}"/>
              </a:ext>
            </a:extLst>
          </p:cNvPr>
          <p:cNvPicPr>
            <a:picLocks noChangeAspect="1"/>
          </p:cNvPicPr>
          <p:nvPr/>
        </p:nvPicPr>
        <p:blipFill>
          <a:blip r:embed="rId12"/>
          <a:stretch>
            <a:fillRect/>
          </a:stretch>
        </p:blipFill>
        <p:spPr>
          <a:xfrm>
            <a:off x="7413990" y="3826276"/>
            <a:ext cx="4191066" cy="2835721"/>
          </a:xfrm>
          <a:prstGeom prst="rect">
            <a:avLst/>
          </a:prstGeom>
        </p:spPr>
      </p:pic>
    </p:spTree>
    <p:extLst>
      <p:ext uri="{BB962C8B-B14F-4D97-AF65-F5344CB8AC3E}">
        <p14:creationId xmlns:p14="http://schemas.microsoft.com/office/powerpoint/2010/main" val="2961130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7" y="274914"/>
            <a:ext cx="636583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0" y="274914"/>
            <a:ext cx="7128769"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Feeling comfortable at work</a:t>
            </a:r>
            <a:endParaRPr lang="en-US" dirty="0">
              <a:solidFill>
                <a:schemeClr val="bg1"/>
              </a:solidFill>
            </a:endParaRPr>
          </a:p>
        </p:txBody>
      </p:sp>
      <p:pic>
        <p:nvPicPr>
          <p:cNvPr id="3" name="Picture 2">
            <a:extLst>
              <a:ext uri="{FF2B5EF4-FFF2-40B4-BE49-F238E27FC236}">
                <a16:creationId xmlns:a16="http://schemas.microsoft.com/office/drawing/2014/main" id="{DA44103D-440B-43F8-986D-6141F0C4D383}"/>
              </a:ext>
            </a:extLst>
          </p:cNvPr>
          <p:cNvPicPr>
            <a:picLocks noChangeAspect="1"/>
          </p:cNvPicPr>
          <p:nvPr/>
        </p:nvPicPr>
        <p:blipFill>
          <a:blip r:embed="rId3"/>
          <a:stretch>
            <a:fillRect/>
          </a:stretch>
        </p:blipFill>
        <p:spPr>
          <a:xfrm>
            <a:off x="2224365" y="1230189"/>
            <a:ext cx="7035045" cy="2555985"/>
          </a:xfrm>
          <a:prstGeom prst="rect">
            <a:avLst/>
          </a:prstGeom>
        </p:spPr>
      </p:pic>
      <p:pic>
        <p:nvPicPr>
          <p:cNvPr id="9" name="Picture 8">
            <a:extLst>
              <a:ext uri="{FF2B5EF4-FFF2-40B4-BE49-F238E27FC236}">
                <a16:creationId xmlns:a16="http://schemas.microsoft.com/office/drawing/2014/main" id="{62115AF0-55E8-40D5-A22A-1928B30D093D}"/>
              </a:ext>
            </a:extLst>
          </p:cNvPr>
          <p:cNvPicPr>
            <a:picLocks noChangeAspect="1"/>
          </p:cNvPicPr>
          <p:nvPr/>
        </p:nvPicPr>
        <p:blipFill>
          <a:blip r:embed="rId4"/>
          <a:stretch>
            <a:fillRect/>
          </a:stretch>
        </p:blipFill>
        <p:spPr>
          <a:xfrm>
            <a:off x="7057748" y="4131762"/>
            <a:ext cx="4810040" cy="2451323"/>
          </a:xfrm>
          <a:prstGeom prst="rect">
            <a:avLst/>
          </a:prstGeom>
        </p:spPr>
      </p:pic>
      <p:sp>
        <p:nvSpPr>
          <p:cNvPr id="11" name="TextBox 10">
            <a:extLst>
              <a:ext uri="{FF2B5EF4-FFF2-40B4-BE49-F238E27FC236}">
                <a16:creationId xmlns:a16="http://schemas.microsoft.com/office/drawing/2014/main" id="{D720A032-4610-477C-B31E-FBFA8A286B9B}"/>
              </a:ext>
            </a:extLst>
          </p:cNvPr>
          <p:cNvSpPr txBox="1"/>
          <p:nvPr/>
        </p:nvSpPr>
        <p:spPr>
          <a:xfrm>
            <a:off x="248573" y="3921847"/>
            <a:ext cx="63741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b="1" dirty="0">
                <a:solidFill>
                  <a:srgbClr val="643655"/>
                </a:solidFill>
                <a:latin typeface="Avenir Next LT Pro Light"/>
                <a:ea typeface="+mn-lt"/>
                <a:cs typeface="Aharoni"/>
              </a:rPr>
              <a:t>Just 9% of non-binary individuals were out to everyone at work, compared to 31% of women and 44% of men. </a:t>
            </a:r>
            <a:endParaRPr lang="en-US" b="1" dirty="0">
              <a:solidFill>
                <a:srgbClr val="643655"/>
              </a:solidFill>
              <a:latin typeface="Avenir Next LT Pro Light"/>
              <a:ea typeface="+mn-lt"/>
              <a:cs typeface="Aharoni"/>
            </a:endParaRPr>
          </a:p>
        </p:txBody>
      </p:sp>
      <p:pic>
        <p:nvPicPr>
          <p:cNvPr id="7" name="Picture 6">
            <a:extLst>
              <a:ext uri="{FF2B5EF4-FFF2-40B4-BE49-F238E27FC236}">
                <a16:creationId xmlns:a16="http://schemas.microsoft.com/office/drawing/2014/main" id="{F492822C-EE7E-4C7C-A7DE-44FEF9ECDC02}"/>
              </a:ext>
            </a:extLst>
          </p:cNvPr>
          <p:cNvPicPr>
            <a:picLocks noChangeAspect="1"/>
          </p:cNvPicPr>
          <p:nvPr/>
        </p:nvPicPr>
        <p:blipFill>
          <a:blip r:embed="rId5"/>
          <a:stretch>
            <a:fillRect/>
          </a:stretch>
        </p:blipFill>
        <p:spPr>
          <a:xfrm>
            <a:off x="336482" y="4589085"/>
            <a:ext cx="3036916" cy="2136136"/>
          </a:xfrm>
          <a:prstGeom prst="rect">
            <a:avLst/>
          </a:prstGeom>
        </p:spPr>
      </p:pic>
      <p:pic>
        <p:nvPicPr>
          <p:cNvPr id="14" name="Picture 13">
            <a:extLst>
              <a:ext uri="{FF2B5EF4-FFF2-40B4-BE49-F238E27FC236}">
                <a16:creationId xmlns:a16="http://schemas.microsoft.com/office/drawing/2014/main" id="{D5CF1088-A625-4BEB-8151-63F8E5C791B7}"/>
              </a:ext>
            </a:extLst>
          </p:cNvPr>
          <p:cNvPicPr>
            <a:picLocks noChangeAspect="1"/>
          </p:cNvPicPr>
          <p:nvPr/>
        </p:nvPicPr>
        <p:blipFill>
          <a:blip r:embed="rId6"/>
          <a:stretch>
            <a:fillRect/>
          </a:stretch>
        </p:blipFill>
        <p:spPr>
          <a:xfrm>
            <a:off x="3666477" y="4663501"/>
            <a:ext cx="2805112" cy="2178373"/>
          </a:xfrm>
          <a:prstGeom prst="rect">
            <a:avLst/>
          </a:prstGeom>
        </p:spPr>
      </p:pic>
    </p:spTree>
    <p:extLst>
      <p:ext uri="{BB962C8B-B14F-4D97-AF65-F5344CB8AC3E}">
        <p14:creationId xmlns:p14="http://schemas.microsoft.com/office/powerpoint/2010/main" val="3806437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Top Corners One Rounded and One Snipped 13">
            <a:extLst>
              <a:ext uri="{FF2B5EF4-FFF2-40B4-BE49-F238E27FC236}">
                <a16:creationId xmlns:a16="http://schemas.microsoft.com/office/drawing/2014/main" id="{643D090C-094E-4D3C-852E-DF5C014F1115}"/>
              </a:ext>
            </a:extLst>
          </p:cNvPr>
          <p:cNvSpPr/>
          <p:nvPr/>
        </p:nvSpPr>
        <p:spPr>
          <a:xfrm>
            <a:off x="-314326" y="243629"/>
            <a:ext cx="7219165" cy="7459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2444635A-EF34-437A-8055-51641F6FC578}"/>
              </a:ext>
            </a:extLst>
          </p:cNvPr>
          <p:cNvSpPr txBox="1"/>
          <p:nvPr/>
        </p:nvSpPr>
        <p:spPr>
          <a:xfrm>
            <a:off x="584200" y="1223963"/>
            <a:ext cx="1077753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643655"/>
                </a:solidFill>
                <a:cs typeface="Segoe UI"/>
              </a:rPr>
              <a:t>The RSC is making great strides in EDI efforts...reflecting inward is important too</a:t>
            </a:r>
            <a:endParaRPr lang="en-US" sz="2400"/>
          </a:p>
        </p:txBody>
      </p:sp>
      <p:pic>
        <p:nvPicPr>
          <p:cNvPr id="3" name="Picture 8" descr="Diagram&#10;&#10;Description automatically generated">
            <a:extLst>
              <a:ext uri="{FF2B5EF4-FFF2-40B4-BE49-F238E27FC236}">
                <a16:creationId xmlns:a16="http://schemas.microsoft.com/office/drawing/2014/main" id="{7060D885-5A0F-480F-ABB6-27D84844FE27}"/>
              </a:ext>
            </a:extLst>
          </p:cNvPr>
          <p:cNvPicPr>
            <a:picLocks noChangeAspect="1"/>
          </p:cNvPicPr>
          <p:nvPr/>
        </p:nvPicPr>
        <p:blipFill>
          <a:blip r:embed="rId2"/>
          <a:stretch>
            <a:fillRect/>
          </a:stretch>
        </p:blipFill>
        <p:spPr>
          <a:xfrm>
            <a:off x="361950" y="2315095"/>
            <a:ext cx="2743200" cy="39232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4CFF2CD4-F42D-452A-B96B-439DCBE4FAFF}"/>
              </a:ext>
            </a:extLst>
          </p:cNvPr>
          <p:cNvSpPr txBox="1"/>
          <p:nvPr/>
        </p:nvSpPr>
        <p:spPr>
          <a:xfrm>
            <a:off x="0" y="246339"/>
            <a:ext cx="661908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Critically reviewing the RSC</a:t>
            </a:r>
            <a:endParaRPr lang="en-US">
              <a:solidFill>
                <a:schemeClr val="bg1"/>
              </a:solidFill>
            </a:endParaRPr>
          </a:p>
        </p:txBody>
      </p:sp>
      <p:pic>
        <p:nvPicPr>
          <p:cNvPr id="15" name="Picture 15">
            <a:extLst>
              <a:ext uri="{FF2B5EF4-FFF2-40B4-BE49-F238E27FC236}">
                <a16:creationId xmlns:a16="http://schemas.microsoft.com/office/drawing/2014/main" id="{A5F43EEA-9AC0-44D3-AA4E-1FC78886C490}"/>
              </a:ext>
            </a:extLst>
          </p:cNvPr>
          <p:cNvPicPr>
            <a:picLocks noChangeAspect="1"/>
          </p:cNvPicPr>
          <p:nvPr/>
        </p:nvPicPr>
        <p:blipFill>
          <a:blip r:embed="rId3"/>
          <a:stretch>
            <a:fillRect/>
          </a:stretch>
        </p:blipFill>
        <p:spPr>
          <a:xfrm>
            <a:off x="3500438" y="2424113"/>
            <a:ext cx="2819400" cy="371475"/>
          </a:xfrm>
          <a:prstGeom prst="rect">
            <a:avLst/>
          </a:prstGeom>
        </p:spPr>
      </p:pic>
      <p:sp>
        <p:nvSpPr>
          <p:cNvPr id="17" name="TextBox 16">
            <a:extLst>
              <a:ext uri="{FF2B5EF4-FFF2-40B4-BE49-F238E27FC236}">
                <a16:creationId xmlns:a16="http://schemas.microsoft.com/office/drawing/2014/main" id="{40395516-3C18-4AF4-9226-7A4862D6791A}"/>
              </a:ext>
            </a:extLst>
          </p:cNvPr>
          <p:cNvSpPr txBox="1"/>
          <p:nvPr/>
        </p:nvSpPr>
        <p:spPr>
          <a:xfrm>
            <a:off x="3295256" y="5945967"/>
            <a:ext cx="859313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dirty="0">
                <a:cs typeface="Segoe UI"/>
              </a:rPr>
              <a:t>We can use the UK population benchmark as a target for representational diversity</a:t>
            </a:r>
            <a:endParaRPr lang="en-US" sz="1600" dirty="0">
              <a:cs typeface="Calibri"/>
            </a:endParaRPr>
          </a:p>
          <a:p>
            <a:pPr marL="285750" indent="-285750">
              <a:buFont typeface="Arial"/>
              <a:buChar char="•"/>
            </a:pPr>
            <a:r>
              <a:rPr lang="en-US" sz="1600" dirty="0">
                <a:cs typeface="Segoe UI"/>
              </a:rPr>
              <a:t>All numbers are small, so data sets have been removed to not risk individuals’ identification</a:t>
            </a:r>
          </a:p>
        </p:txBody>
      </p:sp>
      <p:pic>
        <p:nvPicPr>
          <p:cNvPr id="5" name="Picture 4">
            <a:extLst>
              <a:ext uri="{FF2B5EF4-FFF2-40B4-BE49-F238E27FC236}">
                <a16:creationId xmlns:a16="http://schemas.microsoft.com/office/drawing/2014/main" id="{9E511A7C-75C3-45A6-BC29-1117BBDF288A}"/>
              </a:ext>
            </a:extLst>
          </p:cNvPr>
          <p:cNvPicPr>
            <a:picLocks noChangeAspect="1"/>
          </p:cNvPicPr>
          <p:nvPr/>
        </p:nvPicPr>
        <p:blipFill>
          <a:blip r:embed="rId4"/>
          <a:stretch>
            <a:fillRect/>
          </a:stretch>
        </p:blipFill>
        <p:spPr>
          <a:xfrm>
            <a:off x="3686175" y="2846928"/>
            <a:ext cx="2447925" cy="2933700"/>
          </a:xfrm>
          <a:prstGeom prst="rect">
            <a:avLst/>
          </a:prstGeom>
        </p:spPr>
      </p:pic>
      <p:pic>
        <p:nvPicPr>
          <p:cNvPr id="13" name="Picture 12">
            <a:extLst>
              <a:ext uri="{FF2B5EF4-FFF2-40B4-BE49-F238E27FC236}">
                <a16:creationId xmlns:a16="http://schemas.microsoft.com/office/drawing/2014/main" id="{F0703484-85D6-4C96-9DEA-408E6D423146}"/>
              </a:ext>
            </a:extLst>
          </p:cNvPr>
          <p:cNvPicPr>
            <a:picLocks noChangeAspect="1"/>
          </p:cNvPicPr>
          <p:nvPr/>
        </p:nvPicPr>
        <p:blipFill>
          <a:blip r:embed="rId5"/>
          <a:stretch>
            <a:fillRect/>
          </a:stretch>
        </p:blipFill>
        <p:spPr>
          <a:xfrm>
            <a:off x="6431894" y="2525737"/>
            <a:ext cx="5558947" cy="269851"/>
          </a:xfrm>
          <a:prstGeom prst="rect">
            <a:avLst/>
          </a:prstGeom>
        </p:spPr>
      </p:pic>
      <p:pic>
        <p:nvPicPr>
          <p:cNvPr id="18" name="Picture 17">
            <a:extLst>
              <a:ext uri="{FF2B5EF4-FFF2-40B4-BE49-F238E27FC236}">
                <a16:creationId xmlns:a16="http://schemas.microsoft.com/office/drawing/2014/main" id="{06B98C98-4CF4-442B-AE5B-F29AE88BC358}"/>
              </a:ext>
            </a:extLst>
          </p:cNvPr>
          <p:cNvPicPr>
            <a:picLocks noChangeAspect="1"/>
          </p:cNvPicPr>
          <p:nvPr/>
        </p:nvPicPr>
        <p:blipFill>
          <a:blip r:embed="rId6"/>
          <a:stretch>
            <a:fillRect/>
          </a:stretch>
        </p:blipFill>
        <p:spPr>
          <a:xfrm>
            <a:off x="6687191" y="2846928"/>
            <a:ext cx="5011096" cy="2878715"/>
          </a:xfrm>
          <a:prstGeom prst="rect">
            <a:avLst/>
          </a:prstGeom>
        </p:spPr>
      </p:pic>
    </p:spTree>
    <p:extLst>
      <p:ext uri="{BB962C8B-B14F-4D97-AF65-F5344CB8AC3E}">
        <p14:creationId xmlns:p14="http://schemas.microsoft.com/office/powerpoint/2010/main" val="2966768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30DFF7D-3B9F-4CD8-BCF7-A797A5DD8B4A}"/>
              </a:ext>
            </a:extLst>
          </p:cNvPr>
          <p:cNvSpPr txBox="1"/>
          <p:nvPr/>
        </p:nvSpPr>
        <p:spPr>
          <a:xfrm>
            <a:off x="695735" y="1237877"/>
            <a:ext cx="10114729" cy="49552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solidFill>
                  <a:srgbClr val="643655"/>
                </a:solidFill>
                <a:latin typeface="Avenir Next LT Pro Light"/>
                <a:ea typeface="+mn-lt"/>
                <a:cs typeface="Aharoni"/>
              </a:rPr>
              <a:t>“No one is definable by a single characteristic – we are all complex individuals subject to a whole host of different influences. But, to create an environment where the best scientists can flourish and the best science can be done, we need to make sure everyone feels comfortable.</a:t>
            </a:r>
          </a:p>
          <a:p>
            <a:endParaRPr lang="en-GB" b="1" dirty="0">
              <a:solidFill>
                <a:srgbClr val="643655"/>
              </a:solidFill>
              <a:latin typeface="Avenir Next LT Pro Light"/>
              <a:ea typeface="+mn-lt"/>
              <a:cs typeface="Aharoni"/>
            </a:endParaRPr>
          </a:p>
          <a:p>
            <a:r>
              <a:rPr lang="en-GB" b="1" dirty="0">
                <a:solidFill>
                  <a:srgbClr val="643655"/>
                </a:solidFill>
                <a:latin typeface="Avenir Next LT Pro Light"/>
                <a:ea typeface="+mn-lt"/>
                <a:cs typeface="Aharoni"/>
              </a:rPr>
              <a:t>If we can do that it won’t just benefit our LGBT+ colleagues, but everyone in our workplaces.</a:t>
            </a: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endParaRPr lang="en-GB" b="1" dirty="0">
              <a:solidFill>
                <a:srgbClr val="643655"/>
              </a:solidFill>
              <a:latin typeface="Avenir Next LT Pro Light"/>
              <a:ea typeface="+mn-lt"/>
              <a:cs typeface="Aharoni"/>
            </a:endParaRPr>
          </a:p>
          <a:p>
            <a:r>
              <a:rPr lang="en-GB" sz="2800" b="1" dirty="0">
                <a:solidFill>
                  <a:srgbClr val="643655"/>
                </a:solidFill>
                <a:latin typeface="Avenir Next LT Pro Light"/>
                <a:ea typeface="+mn-lt"/>
                <a:cs typeface="Aharoni"/>
              </a:rPr>
              <a:t>Let’s act now to effect real change.”</a:t>
            </a:r>
            <a:endParaRPr lang="en-US" sz="2800" b="1" dirty="0">
              <a:solidFill>
                <a:srgbClr val="643655"/>
              </a:solidFill>
              <a:latin typeface="Avenir Next LT Pro Light"/>
              <a:ea typeface="+mn-lt"/>
              <a:cs typeface="Aharoni"/>
            </a:endParaRPr>
          </a:p>
        </p:txBody>
      </p:sp>
      <p:pic>
        <p:nvPicPr>
          <p:cNvPr id="9" name="Picture 8">
            <a:extLst>
              <a:ext uri="{FF2B5EF4-FFF2-40B4-BE49-F238E27FC236}">
                <a16:creationId xmlns:a16="http://schemas.microsoft.com/office/drawing/2014/main" id="{7F8C2B30-7376-4578-9937-2F1CFD094192}"/>
              </a:ext>
            </a:extLst>
          </p:cNvPr>
          <p:cNvPicPr>
            <a:picLocks noChangeAspect="1"/>
          </p:cNvPicPr>
          <p:nvPr/>
        </p:nvPicPr>
        <p:blipFill>
          <a:blip r:embed="rId2"/>
          <a:stretch>
            <a:fillRect/>
          </a:stretch>
        </p:blipFill>
        <p:spPr>
          <a:xfrm>
            <a:off x="7448968" y="3346881"/>
            <a:ext cx="3358218" cy="1976135"/>
          </a:xfrm>
          <a:prstGeom prst="rect">
            <a:avLst/>
          </a:prstGeom>
        </p:spPr>
      </p:pic>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152438" y="274914"/>
            <a:ext cx="4742335"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5753100"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How to improve things?</a:t>
            </a:r>
            <a:endParaRPr lang="en-GB" sz="4000" dirty="0">
              <a:solidFill>
                <a:schemeClr val="bg1"/>
              </a:solidFill>
              <a:latin typeface="Avenir Next LT Pro" panose="020B0504020202020204" pitchFamily="34" charset="0"/>
            </a:endParaRPr>
          </a:p>
        </p:txBody>
      </p:sp>
      <p:pic>
        <p:nvPicPr>
          <p:cNvPr id="3" name="Picture 2">
            <a:extLst>
              <a:ext uri="{FF2B5EF4-FFF2-40B4-BE49-F238E27FC236}">
                <a16:creationId xmlns:a16="http://schemas.microsoft.com/office/drawing/2014/main" id="{A717E978-1B75-4A76-B6C5-56CC484ADF2E}"/>
              </a:ext>
            </a:extLst>
          </p:cNvPr>
          <p:cNvPicPr>
            <a:picLocks noChangeAspect="1"/>
          </p:cNvPicPr>
          <p:nvPr/>
        </p:nvPicPr>
        <p:blipFill>
          <a:blip r:embed="rId3"/>
          <a:stretch>
            <a:fillRect/>
          </a:stretch>
        </p:blipFill>
        <p:spPr>
          <a:xfrm>
            <a:off x="861136" y="3099123"/>
            <a:ext cx="3098308" cy="2305992"/>
          </a:xfrm>
          <a:prstGeom prst="rect">
            <a:avLst/>
          </a:prstGeom>
        </p:spPr>
      </p:pic>
      <p:pic>
        <p:nvPicPr>
          <p:cNvPr id="6" name="Picture 5">
            <a:extLst>
              <a:ext uri="{FF2B5EF4-FFF2-40B4-BE49-F238E27FC236}">
                <a16:creationId xmlns:a16="http://schemas.microsoft.com/office/drawing/2014/main" id="{847CAEC2-D77D-4806-B3A2-B370DA728023}"/>
              </a:ext>
            </a:extLst>
          </p:cNvPr>
          <p:cNvPicPr>
            <a:picLocks noChangeAspect="1"/>
          </p:cNvPicPr>
          <p:nvPr/>
        </p:nvPicPr>
        <p:blipFill>
          <a:blip r:embed="rId4"/>
          <a:stretch>
            <a:fillRect/>
          </a:stretch>
        </p:blipFill>
        <p:spPr>
          <a:xfrm>
            <a:off x="4100226" y="3278899"/>
            <a:ext cx="3305749" cy="2220279"/>
          </a:xfrm>
          <a:prstGeom prst="rect">
            <a:avLst/>
          </a:prstGeom>
        </p:spPr>
      </p:pic>
    </p:spTree>
    <p:extLst>
      <p:ext uri="{BB962C8B-B14F-4D97-AF65-F5344CB8AC3E}">
        <p14:creationId xmlns:p14="http://schemas.microsoft.com/office/powerpoint/2010/main" val="3002845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Snipped 1">
            <a:extLst>
              <a:ext uri="{FF2B5EF4-FFF2-40B4-BE49-F238E27FC236}">
                <a16:creationId xmlns:a16="http://schemas.microsoft.com/office/drawing/2014/main" id="{7C7331AF-F154-4289-810F-88863311AC48}"/>
              </a:ext>
            </a:extLst>
          </p:cNvPr>
          <p:cNvSpPr/>
          <p:nvPr/>
        </p:nvSpPr>
        <p:spPr>
          <a:xfrm>
            <a:off x="2228850" y="2476500"/>
            <a:ext cx="7391400" cy="1536700"/>
          </a:xfrm>
          <a:prstGeom prst="snip2DiagRect">
            <a:avLst/>
          </a:prstGeom>
          <a:solidFill>
            <a:srgbClr val="6436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CA4177B-968E-4FA1-87D3-886F025926E3}"/>
              </a:ext>
            </a:extLst>
          </p:cNvPr>
          <p:cNvSpPr txBox="1"/>
          <p:nvPr/>
        </p:nvSpPr>
        <p:spPr>
          <a:xfrm>
            <a:off x="3387725" y="2891114"/>
            <a:ext cx="5339564"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So how can we help?</a:t>
            </a:r>
            <a:endParaRPr lang="en-US" dirty="0">
              <a:solidFill>
                <a:schemeClr val="bg1"/>
              </a:solidFill>
            </a:endParaRPr>
          </a:p>
        </p:txBody>
      </p:sp>
    </p:spTree>
    <p:extLst>
      <p:ext uri="{BB962C8B-B14F-4D97-AF65-F5344CB8AC3E}">
        <p14:creationId xmlns:p14="http://schemas.microsoft.com/office/powerpoint/2010/main" val="1590705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152438" y="274914"/>
            <a:ext cx="6659912"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7599284"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Educating ourselves and others</a:t>
            </a:r>
            <a:endParaRPr lang="en-GB" sz="4000" dirty="0">
              <a:solidFill>
                <a:schemeClr val="bg1"/>
              </a:solidFill>
              <a:latin typeface="Avenir Next LT Pro" panose="020B0504020202020204" pitchFamily="34" charset="0"/>
            </a:endParaRPr>
          </a:p>
        </p:txBody>
      </p:sp>
      <p:pic>
        <p:nvPicPr>
          <p:cNvPr id="3" name="Picture 2">
            <a:extLst>
              <a:ext uri="{FF2B5EF4-FFF2-40B4-BE49-F238E27FC236}">
                <a16:creationId xmlns:a16="http://schemas.microsoft.com/office/drawing/2014/main" id="{30BE21E9-C401-42BB-B7EC-E428E888285F}"/>
              </a:ext>
            </a:extLst>
          </p:cNvPr>
          <p:cNvPicPr>
            <a:picLocks noChangeAspect="1"/>
          </p:cNvPicPr>
          <p:nvPr/>
        </p:nvPicPr>
        <p:blipFill>
          <a:blip r:embed="rId3"/>
          <a:stretch>
            <a:fillRect/>
          </a:stretch>
        </p:blipFill>
        <p:spPr>
          <a:xfrm>
            <a:off x="9035942" y="0"/>
            <a:ext cx="2962275" cy="2867025"/>
          </a:xfrm>
          <a:prstGeom prst="rect">
            <a:avLst/>
          </a:prstGeom>
        </p:spPr>
      </p:pic>
      <p:pic>
        <p:nvPicPr>
          <p:cNvPr id="9" name="Picture 8">
            <a:extLst>
              <a:ext uri="{FF2B5EF4-FFF2-40B4-BE49-F238E27FC236}">
                <a16:creationId xmlns:a16="http://schemas.microsoft.com/office/drawing/2014/main" id="{7C91127C-DB93-49ED-BC3C-E8E0ED4EF14F}"/>
              </a:ext>
            </a:extLst>
          </p:cNvPr>
          <p:cNvPicPr>
            <a:picLocks noChangeAspect="1"/>
          </p:cNvPicPr>
          <p:nvPr/>
        </p:nvPicPr>
        <p:blipFill>
          <a:blip r:embed="rId4"/>
          <a:stretch>
            <a:fillRect/>
          </a:stretch>
        </p:blipFill>
        <p:spPr>
          <a:xfrm>
            <a:off x="324213" y="1264288"/>
            <a:ext cx="2632052" cy="2658807"/>
          </a:xfrm>
          <a:prstGeom prst="rect">
            <a:avLst/>
          </a:prstGeom>
        </p:spPr>
      </p:pic>
      <p:pic>
        <p:nvPicPr>
          <p:cNvPr id="11" name="Picture 10">
            <a:extLst>
              <a:ext uri="{FF2B5EF4-FFF2-40B4-BE49-F238E27FC236}">
                <a16:creationId xmlns:a16="http://schemas.microsoft.com/office/drawing/2014/main" id="{E5DD1343-AD61-454B-998E-9BFAA5AFF6C4}"/>
              </a:ext>
            </a:extLst>
          </p:cNvPr>
          <p:cNvPicPr>
            <a:picLocks noChangeAspect="1"/>
          </p:cNvPicPr>
          <p:nvPr/>
        </p:nvPicPr>
        <p:blipFill>
          <a:blip r:embed="rId5"/>
          <a:stretch>
            <a:fillRect/>
          </a:stretch>
        </p:blipFill>
        <p:spPr>
          <a:xfrm>
            <a:off x="3156059" y="1264288"/>
            <a:ext cx="2672338" cy="2658807"/>
          </a:xfrm>
          <a:prstGeom prst="rect">
            <a:avLst/>
          </a:prstGeom>
        </p:spPr>
      </p:pic>
      <p:pic>
        <p:nvPicPr>
          <p:cNvPr id="13" name="Picture 12">
            <a:extLst>
              <a:ext uri="{FF2B5EF4-FFF2-40B4-BE49-F238E27FC236}">
                <a16:creationId xmlns:a16="http://schemas.microsoft.com/office/drawing/2014/main" id="{BBEDF74F-D32A-499F-AC8E-B6B465120B9C}"/>
              </a:ext>
            </a:extLst>
          </p:cNvPr>
          <p:cNvPicPr>
            <a:picLocks noChangeAspect="1"/>
          </p:cNvPicPr>
          <p:nvPr/>
        </p:nvPicPr>
        <p:blipFill>
          <a:blip r:embed="rId6"/>
          <a:stretch>
            <a:fillRect/>
          </a:stretch>
        </p:blipFill>
        <p:spPr>
          <a:xfrm>
            <a:off x="324212" y="3956277"/>
            <a:ext cx="2632052" cy="2639519"/>
          </a:xfrm>
          <a:prstGeom prst="rect">
            <a:avLst/>
          </a:prstGeom>
        </p:spPr>
      </p:pic>
      <p:pic>
        <p:nvPicPr>
          <p:cNvPr id="15" name="Picture 14">
            <a:extLst>
              <a:ext uri="{FF2B5EF4-FFF2-40B4-BE49-F238E27FC236}">
                <a16:creationId xmlns:a16="http://schemas.microsoft.com/office/drawing/2014/main" id="{C74A07D2-88AB-4CCC-96EB-05669D5A207A}"/>
              </a:ext>
            </a:extLst>
          </p:cNvPr>
          <p:cNvPicPr>
            <a:picLocks noChangeAspect="1"/>
          </p:cNvPicPr>
          <p:nvPr/>
        </p:nvPicPr>
        <p:blipFill>
          <a:blip r:embed="rId7"/>
          <a:stretch>
            <a:fillRect/>
          </a:stretch>
        </p:blipFill>
        <p:spPr>
          <a:xfrm>
            <a:off x="6028191" y="1313553"/>
            <a:ext cx="1717763" cy="1893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F5224CF8-E2AF-40DD-A2A1-E2513B31A7EE}"/>
              </a:ext>
            </a:extLst>
          </p:cNvPr>
          <p:cNvPicPr>
            <a:picLocks noChangeAspect="1"/>
          </p:cNvPicPr>
          <p:nvPr/>
        </p:nvPicPr>
        <p:blipFill>
          <a:blip r:embed="rId8"/>
          <a:stretch>
            <a:fillRect/>
          </a:stretch>
        </p:blipFill>
        <p:spPr>
          <a:xfrm>
            <a:off x="3156060" y="3975567"/>
            <a:ext cx="2672338" cy="2658808"/>
          </a:xfrm>
          <a:prstGeom prst="rect">
            <a:avLst/>
          </a:prstGeom>
        </p:spPr>
      </p:pic>
      <p:pic>
        <p:nvPicPr>
          <p:cNvPr id="19" name="Picture 18">
            <a:extLst>
              <a:ext uri="{FF2B5EF4-FFF2-40B4-BE49-F238E27FC236}">
                <a16:creationId xmlns:a16="http://schemas.microsoft.com/office/drawing/2014/main" id="{51FBE49E-218D-46FF-9363-647297149FAA}"/>
              </a:ext>
            </a:extLst>
          </p:cNvPr>
          <p:cNvPicPr>
            <a:picLocks noChangeAspect="1"/>
          </p:cNvPicPr>
          <p:nvPr/>
        </p:nvPicPr>
        <p:blipFill>
          <a:blip r:embed="rId9"/>
          <a:stretch>
            <a:fillRect/>
          </a:stretch>
        </p:blipFill>
        <p:spPr>
          <a:xfrm>
            <a:off x="6128860" y="3434069"/>
            <a:ext cx="1617094" cy="22590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TextBox 19">
            <a:extLst>
              <a:ext uri="{FF2B5EF4-FFF2-40B4-BE49-F238E27FC236}">
                <a16:creationId xmlns:a16="http://schemas.microsoft.com/office/drawing/2014/main" id="{A34ADF04-0CB8-4281-8893-D64069E5937B}"/>
              </a:ext>
            </a:extLst>
          </p:cNvPr>
          <p:cNvSpPr txBox="1"/>
          <p:nvPr/>
        </p:nvSpPr>
        <p:spPr>
          <a:xfrm>
            <a:off x="8203200" y="3384800"/>
            <a:ext cx="3795017"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b="1" dirty="0">
                <a:solidFill>
                  <a:srgbClr val="643655"/>
                </a:solidFill>
                <a:latin typeface="Avenir Next LT Pro Light"/>
                <a:ea typeface="+mn-lt"/>
                <a:cs typeface="Aharoni"/>
              </a:rPr>
              <a:t>RSC have full LGBT+ Toolkit available online</a:t>
            </a:r>
          </a:p>
          <a:p>
            <a:pPr marL="285750" indent="-285750">
              <a:buFont typeface="Arial" panose="020B0604020202020204" pitchFamily="34" charset="0"/>
              <a:buChar char="•"/>
            </a:pPr>
            <a:endParaRPr lang="en-GB" b="1" dirty="0">
              <a:solidFill>
                <a:srgbClr val="643655"/>
              </a:solidFill>
              <a:latin typeface="Avenir Next LT Pro Light"/>
              <a:ea typeface="+mn-lt"/>
              <a:cs typeface="Aharoni"/>
            </a:endParaRPr>
          </a:p>
          <a:p>
            <a:pPr marL="285750" indent="-285750">
              <a:buFont typeface="Arial" panose="020B0604020202020204" pitchFamily="34" charset="0"/>
              <a:buChar char="•"/>
            </a:pPr>
            <a:r>
              <a:rPr lang="en-GB" b="1" dirty="0">
                <a:solidFill>
                  <a:srgbClr val="643655"/>
                </a:solidFill>
                <a:latin typeface="Avenir Next LT Pro Light"/>
                <a:ea typeface="+mn-lt"/>
                <a:cs typeface="Aharoni"/>
              </a:rPr>
              <a:t>Free to download and use</a:t>
            </a:r>
          </a:p>
          <a:p>
            <a:pPr marL="285750" indent="-285750">
              <a:buFont typeface="Arial" panose="020B0604020202020204" pitchFamily="34" charset="0"/>
              <a:buChar char="•"/>
            </a:pPr>
            <a:endParaRPr lang="en-GB" b="1" dirty="0">
              <a:solidFill>
                <a:srgbClr val="643655"/>
              </a:solidFill>
              <a:latin typeface="Avenir Next LT Pro Light"/>
              <a:ea typeface="+mn-lt"/>
              <a:cs typeface="Aharoni"/>
            </a:endParaRPr>
          </a:p>
          <a:p>
            <a:pPr marL="285750" indent="-285750">
              <a:buFont typeface="Arial" panose="020B0604020202020204" pitchFamily="34" charset="0"/>
              <a:buChar char="•"/>
            </a:pPr>
            <a:r>
              <a:rPr lang="en-GB" b="1" dirty="0">
                <a:solidFill>
                  <a:srgbClr val="643655"/>
                </a:solidFill>
                <a:latin typeface="Avenir Next LT Pro Light"/>
                <a:ea typeface="+mn-lt"/>
                <a:cs typeface="Aharoni"/>
              </a:rPr>
              <a:t>Guides for LGBT+ scientists, How to be an Ally, and how we can make inclusive workplaces</a:t>
            </a:r>
            <a:endParaRPr lang="en-US" b="1" dirty="0">
              <a:solidFill>
                <a:srgbClr val="643655"/>
              </a:solidFill>
              <a:latin typeface="Avenir Next LT Pro Light"/>
              <a:ea typeface="+mn-lt"/>
              <a:cs typeface="Aharoni"/>
            </a:endParaRPr>
          </a:p>
        </p:txBody>
      </p:sp>
    </p:spTree>
    <p:extLst>
      <p:ext uri="{BB962C8B-B14F-4D97-AF65-F5344CB8AC3E}">
        <p14:creationId xmlns:p14="http://schemas.microsoft.com/office/powerpoint/2010/main" val="56817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689A3C63-E597-4FE8-9AB8-CAC3988B55A6}"/>
              </a:ext>
            </a:extLst>
          </p:cNvPr>
          <p:cNvSpPr txBox="1"/>
          <p:nvPr/>
        </p:nvSpPr>
        <p:spPr>
          <a:xfrm>
            <a:off x="3820388" y="1968752"/>
            <a:ext cx="4035115"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b="1" dirty="0">
                <a:solidFill>
                  <a:srgbClr val="643655"/>
                </a:solidFill>
                <a:latin typeface="Avenir Next LT Pro Light"/>
                <a:ea typeface="+mn-lt"/>
                <a:cs typeface="Aharoni"/>
              </a:rPr>
              <a:t>Straight Jacket is a revolutionary clarion call for gay men, the wider LGBT community, their friends and family. Part memoir, part ground-breaking polemic, it looks beneath the shiny facade of contemporary gay culture and asks if gay people are as happy as they could be - and if not, why not? </a:t>
            </a:r>
            <a:endParaRPr lang="en-US" dirty="0">
              <a:solidFill>
                <a:srgbClr val="643655"/>
              </a:solidFill>
              <a:latin typeface="Avenir Next LT Pro Light"/>
              <a:cs typeface="Aharoni"/>
            </a:endParaRPr>
          </a:p>
        </p:txBody>
      </p:sp>
      <p:sp>
        <p:nvSpPr>
          <p:cNvPr id="8" name="Rectangle: Top Corners One Rounded and One Snipped 7">
            <a:extLst>
              <a:ext uri="{FF2B5EF4-FFF2-40B4-BE49-F238E27FC236}">
                <a16:creationId xmlns:a16="http://schemas.microsoft.com/office/drawing/2014/main" id="{3AC4451A-EE8A-47AB-AD69-B290EC1A079F}"/>
              </a:ext>
            </a:extLst>
          </p:cNvPr>
          <p:cNvSpPr/>
          <p:nvPr/>
        </p:nvSpPr>
        <p:spPr>
          <a:xfrm>
            <a:off x="-175256" y="274914"/>
            <a:ext cx="9174401"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8818076"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On the Subject of Sexual Orientation</a:t>
            </a:r>
            <a:endParaRPr lang="en-GB" sz="4000" dirty="0">
              <a:solidFill>
                <a:schemeClr val="bg1"/>
              </a:solidFill>
              <a:latin typeface="Avenir Next LT Pro" panose="020B0504020202020204" pitchFamily="34" charset="0"/>
            </a:endParaRPr>
          </a:p>
        </p:txBody>
      </p:sp>
      <p:sp>
        <p:nvSpPr>
          <p:cNvPr id="3" name="TextBox 2">
            <a:extLst>
              <a:ext uri="{FF2B5EF4-FFF2-40B4-BE49-F238E27FC236}">
                <a16:creationId xmlns:a16="http://schemas.microsoft.com/office/drawing/2014/main" id="{5FC65D50-8BF7-46E0-8434-3D6C42741E50}"/>
              </a:ext>
            </a:extLst>
          </p:cNvPr>
          <p:cNvSpPr txBox="1"/>
          <p:nvPr/>
        </p:nvSpPr>
        <p:spPr>
          <a:xfrm>
            <a:off x="1397801" y="1434369"/>
            <a:ext cx="223103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643655"/>
                </a:solidFill>
                <a:latin typeface="Avenir Next LT Pro Light"/>
                <a:cs typeface="Calibri"/>
              </a:rPr>
              <a:t>Published March 2018</a:t>
            </a:r>
          </a:p>
        </p:txBody>
      </p:sp>
      <p:sp>
        <p:nvSpPr>
          <p:cNvPr id="26" name="TextBox 25">
            <a:extLst>
              <a:ext uri="{FF2B5EF4-FFF2-40B4-BE49-F238E27FC236}">
                <a16:creationId xmlns:a16="http://schemas.microsoft.com/office/drawing/2014/main" id="{7F9390F6-9F17-403B-80C6-6F4BA7F3DD83}"/>
              </a:ext>
            </a:extLst>
          </p:cNvPr>
          <p:cNvSpPr txBox="1"/>
          <p:nvPr/>
        </p:nvSpPr>
        <p:spPr>
          <a:xfrm>
            <a:off x="226496" y="3187329"/>
            <a:ext cx="3612473"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dirty="0">
                <a:solidFill>
                  <a:srgbClr val="643655"/>
                </a:solidFill>
                <a:latin typeface="Avenir Next LT Pro Light"/>
              </a:rPr>
              <a:t>'This is an essential read for every gay person on the planet' - Elton John</a:t>
            </a:r>
            <a:endParaRPr lang="en-US" sz="2800" b="1" dirty="0">
              <a:solidFill>
                <a:srgbClr val="643655"/>
              </a:solidFill>
              <a:latin typeface="Avenir Next LT Pro Light"/>
              <a:cs typeface="Calibri"/>
            </a:endParaRPr>
          </a:p>
        </p:txBody>
      </p:sp>
      <p:sp>
        <p:nvSpPr>
          <p:cNvPr id="31" name="TextBox 30">
            <a:extLst>
              <a:ext uri="{FF2B5EF4-FFF2-40B4-BE49-F238E27FC236}">
                <a16:creationId xmlns:a16="http://schemas.microsoft.com/office/drawing/2014/main" id="{2D029970-3AB3-4BCB-8AB7-673C502802B7}"/>
              </a:ext>
            </a:extLst>
          </p:cNvPr>
          <p:cNvSpPr txBox="1"/>
          <p:nvPr/>
        </p:nvSpPr>
        <p:spPr>
          <a:xfrm rot="16200000">
            <a:off x="9209834" y="2627798"/>
            <a:ext cx="494898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643655"/>
                </a:solidFill>
                <a:latin typeface="Amiko"/>
              </a:rPr>
              <a:t>"A essential book" - </a:t>
            </a:r>
            <a:r>
              <a:rPr lang="en-US" sz="1600" b="1" i="1" dirty="0">
                <a:solidFill>
                  <a:srgbClr val="643655"/>
                </a:solidFill>
                <a:latin typeface="Amiko"/>
              </a:rPr>
              <a:t>The Observer</a:t>
            </a:r>
            <a:endParaRPr lang="en-US" sz="1600" dirty="0">
              <a:solidFill>
                <a:srgbClr val="643655"/>
              </a:solidFill>
              <a:cs typeface="Calibri"/>
            </a:endParaRPr>
          </a:p>
        </p:txBody>
      </p:sp>
      <p:sp>
        <p:nvSpPr>
          <p:cNvPr id="32" name="TextBox 31">
            <a:extLst>
              <a:ext uri="{FF2B5EF4-FFF2-40B4-BE49-F238E27FC236}">
                <a16:creationId xmlns:a16="http://schemas.microsoft.com/office/drawing/2014/main" id="{F2CC61D5-0C34-4AA7-BC69-66D6EF680320}"/>
              </a:ext>
            </a:extLst>
          </p:cNvPr>
          <p:cNvSpPr txBox="1"/>
          <p:nvPr/>
        </p:nvSpPr>
        <p:spPr>
          <a:xfrm>
            <a:off x="373923" y="5423631"/>
            <a:ext cx="5045962"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i="1" dirty="0">
                <a:solidFill>
                  <a:srgbClr val="6B6866"/>
                </a:solidFill>
                <a:latin typeface="Amiko"/>
              </a:rPr>
              <a:t>'Straight Jacket documents Todd's own childhood experiences, and the long-term mental health and addiction issues he has suffered; he is also using it to call for a government inquiry into the experiences of LGBT children at school.' - The Guardian</a:t>
            </a:r>
            <a:endParaRPr lang="en-US" sz="1600" b="1" i="1" dirty="0">
              <a:solidFill>
                <a:srgbClr val="6B6866"/>
              </a:solidFill>
              <a:latin typeface="Amiko"/>
            </a:endParaRPr>
          </a:p>
        </p:txBody>
      </p:sp>
      <p:sp>
        <p:nvSpPr>
          <p:cNvPr id="20" name="TextBox 19">
            <a:extLst>
              <a:ext uri="{FF2B5EF4-FFF2-40B4-BE49-F238E27FC236}">
                <a16:creationId xmlns:a16="http://schemas.microsoft.com/office/drawing/2014/main" id="{1BD72898-2E9A-462E-8B22-47336100F90C}"/>
              </a:ext>
            </a:extLst>
          </p:cNvPr>
          <p:cNvSpPr txBox="1"/>
          <p:nvPr/>
        </p:nvSpPr>
        <p:spPr>
          <a:xfrm>
            <a:off x="5837945" y="5085349"/>
            <a:ext cx="2154985"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rgbClr val="643655"/>
                </a:solidFill>
                <a:latin typeface="Avenir Next LT Pro"/>
              </a:rPr>
              <a:t>Winner </a:t>
            </a:r>
            <a:r>
              <a:rPr lang="en-GB" sz="1600" b="1" dirty="0" err="1">
                <a:solidFill>
                  <a:srgbClr val="643655"/>
                </a:solidFill>
                <a:latin typeface="Avenir Next LT Pro"/>
              </a:rPr>
              <a:t>Boyz</a:t>
            </a:r>
            <a:r>
              <a:rPr lang="en-GB" sz="1600" b="1" dirty="0">
                <a:solidFill>
                  <a:srgbClr val="643655"/>
                </a:solidFill>
                <a:latin typeface="Avenir Next LT Pro"/>
              </a:rPr>
              <a:t> Best LGBT Book 2007</a:t>
            </a:r>
          </a:p>
          <a:p>
            <a:pPr algn="ctr"/>
            <a:endParaRPr lang="en-GB" sz="1600" b="1" dirty="0">
              <a:solidFill>
                <a:srgbClr val="643655"/>
              </a:solidFill>
              <a:latin typeface="Avenir Next LT Pro"/>
            </a:endParaRPr>
          </a:p>
          <a:p>
            <a:pPr algn="ctr"/>
            <a:r>
              <a:rPr lang="en-GB" sz="1600" b="1" dirty="0">
                <a:solidFill>
                  <a:srgbClr val="643655"/>
                </a:solidFill>
                <a:latin typeface="Avenir Next LT Pro"/>
              </a:rPr>
              <a:t>Shortlisted for the Polari Book Prize 2017</a:t>
            </a:r>
          </a:p>
        </p:txBody>
      </p:sp>
      <p:pic>
        <p:nvPicPr>
          <p:cNvPr id="17" name="Picture 16">
            <a:extLst>
              <a:ext uri="{FF2B5EF4-FFF2-40B4-BE49-F238E27FC236}">
                <a16:creationId xmlns:a16="http://schemas.microsoft.com/office/drawing/2014/main" id="{CDE88006-0F52-45D6-90D5-410DAAFD363B}"/>
              </a:ext>
            </a:extLst>
          </p:cNvPr>
          <p:cNvPicPr>
            <a:picLocks noChangeAspect="1"/>
          </p:cNvPicPr>
          <p:nvPr/>
        </p:nvPicPr>
        <p:blipFill>
          <a:blip r:embed="rId2"/>
          <a:stretch>
            <a:fillRect/>
          </a:stretch>
        </p:blipFill>
        <p:spPr>
          <a:xfrm>
            <a:off x="8353032" y="1446500"/>
            <a:ext cx="2728570" cy="4281033"/>
          </a:xfrm>
          <a:prstGeom prst="rect">
            <a:avLst/>
          </a:prstGeom>
        </p:spPr>
      </p:pic>
      <p:pic>
        <p:nvPicPr>
          <p:cNvPr id="21" name="Picture 20">
            <a:extLst>
              <a:ext uri="{FF2B5EF4-FFF2-40B4-BE49-F238E27FC236}">
                <a16:creationId xmlns:a16="http://schemas.microsoft.com/office/drawing/2014/main" id="{B735B20D-FBBF-4A56-8DF1-52CBD20754B5}"/>
              </a:ext>
            </a:extLst>
          </p:cNvPr>
          <p:cNvPicPr>
            <a:picLocks noChangeAspect="1"/>
          </p:cNvPicPr>
          <p:nvPr/>
        </p:nvPicPr>
        <p:blipFill>
          <a:blip r:embed="rId3"/>
          <a:stretch>
            <a:fillRect/>
          </a:stretch>
        </p:blipFill>
        <p:spPr>
          <a:xfrm>
            <a:off x="191514" y="1086853"/>
            <a:ext cx="1273069" cy="1595696"/>
          </a:xfrm>
          <a:prstGeom prst="rect">
            <a:avLst/>
          </a:prstGeom>
        </p:spPr>
      </p:pic>
    </p:spTree>
    <p:extLst>
      <p:ext uri="{BB962C8B-B14F-4D97-AF65-F5344CB8AC3E}">
        <p14:creationId xmlns:p14="http://schemas.microsoft.com/office/powerpoint/2010/main" val="935748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3AC4451A-EE8A-47AB-AD69-B290EC1A079F}"/>
              </a:ext>
            </a:extLst>
          </p:cNvPr>
          <p:cNvSpPr/>
          <p:nvPr/>
        </p:nvSpPr>
        <p:spPr>
          <a:xfrm>
            <a:off x="-55335" y="274914"/>
            <a:ext cx="441747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4216863"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Trigger Warnings</a:t>
            </a:r>
            <a:endParaRPr lang="en-GB" sz="4000" dirty="0">
              <a:solidFill>
                <a:schemeClr val="bg1"/>
              </a:solidFill>
              <a:latin typeface="Avenir Next LT Pro" panose="020B0504020202020204" pitchFamily="34" charset="0"/>
            </a:endParaRPr>
          </a:p>
        </p:txBody>
      </p:sp>
      <p:sp>
        <p:nvSpPr>
          <p:cNvPr id="3" name="TextBox 2">
            <a:extLst>
              <a:ext uri="{FF2B5EF4-FFF2-40B4-BE49-F238E27FC236}">
                <a16:creationId xmlns:a16="http://schemas.microsoft.com/office/drawing/2014/main" id="{5FC65D50-8BF7-46E0-8434-3D6C42741E50}"/>
              </a:ext>
            </a:extLst>
          </p:cNvPr>
          <p:cNvSpPr txBox="1"/>
          <p:nvPr/>
        </p:nvSpPr>
        <p:spPr>
          <a:xfrm>
            <a:off x="1120328" y="1495543"/>
            <a:ext cx="223103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643655"/>
                </a:solidFill>
                <a:latin typeface="Avenir Next LT Pro Light"/>
                <a:cs typeface="Calibri"/>
              </a:rPr>
              <a:t>Violence</a:t>
            </a:r>
          </a:p>
        </p:txBody>
      </p:sp>
      <p:pic>
        <p:nvPicPr>
          <p:cNvPr id="17" name="Picture 16">
            <a:extLst>
              <a:ext uri="{FF2B5EF4-FFF2-40B4-BE49-F238E27FC236}">
                <a16:creationId xmlns:a16="http://schemas.microsoft.com/office/drawing/2014/main" id="{CDE88006-0F52-45D6-90D5-410DAAFD363B}"/>
              </a:ext>
            </a:extLst>
          </p:cNvPr>
          <p:cNvPicPr>
            <a:picLocks noChangeAspect="1"/>
          </p:cNvPicPr>
          <p:nvPr/>
        </p:nvPicPr>
        <p:blipFill>
          <a:blip r:embed="rId2"/>
          <a:stretch>
            <a:fillRect/>
          </a:stretch>
        </p:blipFill>
        <p:spPr>
          <a:xfrm>
            <a:off x="4731715" y="1601766"/>
            <a:ext cx="2728570" cy="4281033"/>
          </a:xfrm>
          <a:prstGeom prst="rect">
            <a:avLst/>
          </a:prstGeom>
        </p:spPr>
      </p:pic>
      <p:sp>
        <p:nvSpPr>
          <p:cNvPr id="12" name="TextBox 11">
            <a:extLst>
              <a:ext uri="{FF2B5EF4-FFF2-40B4-BE49-F238E27FC236}">
                <a16:creationId xmlns:a16="http://schemas.microsoft.com/office/drawing/2014/main" id="{E1AD1EA7-D219-4180-B181-7D81A4625D92}"/>
              </a:ext>
            </a:extLst>
          </p:cNvPr>
          <p:cNvSpPr txBox="1"/>
          <p:nvPr/>
        </p:nvSpPr>
        <p:spPr>
          <a:xfrm>
            <a:off x="612534" y="3425252"/>
            <a:ext cx="324662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643655"/>
                </a:solidFill>
                <a:latin typeface="Avenir Next LT Pro Light"/>
                <a:cs typeface="Calibri"/>
              </a:rPr>
              <a:t>Suicide/Ideation</a:t>
            </a:r>
          </a:p>
        </p:txBody>
      </p:sp>
      <p:sp>
        <p:nvSpPr>
          <p:cNvPr id="13" name="TextBox 12">
            <a:extLst>
              <a:ext uri="{FF2B5EF4-FFF2-40B4-BE49-F238E27FC236}">
                <a16:creationId xmlns:a16="http://schemas.microsoft.com/office/drawing/2014/main" id="{288C3C70-ABCC-444A-9994-7F61C5BC0E1D}"/>
              </a:ext>
            </a:extLst>
          </p:cNvPr>
          <p:cNvSpPr txBox="1"/>
          <p:nvPr/>
        </p:nvSpPr>
        <p:spPr>
          <a:xfrm>
            <a:off x="8009094" y="1340156"/>
            <a:ext cx="306257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643655"/>
                </a:solidFill>
                <a:latin typeface="Avenir Next LT Pro Light"/>
                <a:cs typeface="Calibri"/>
              </a:rPr>
              <a:t>Substance abuse</a:t>
            </a:r>
          </a:p>
        </p:txBody>
      </p:sp>
      <p:sp>
        <p:nvSpPr>
          <p:cNvPr id="14" name="TextBox 13">
            <a:extLst>
              <a:ext uri="{FF2B5EF4-FFF2-40B4-BE49-F238E27FC236}">
                <a16:creationId xmlns:a16="http://schemas.microsoft.com/office/drawing/2014/main" id="{488E6025-4861-4235-8D7A-1A954330AC55}"/>
              </a:ext>
            </a:extLst>
          </p:cNvPr>
          <p:cNvSpPr txBox="1"/>
          <p:nvPr/>
        </p:nvSpPr>
        <p:spPr>
          <a:xfrm>
            <a:off x="7654900" y="3544724"/>
            <a:ext cx="390011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643655"/>
                </a:solidFill>
                <a:latin typeface="Avenir Next LT Pro Light"/>
                <a:cs typeface="Calibri"/>
              </a:rPr>
              <a:t>Sexual relationships</a:t>
            </a:r>
          </a:p>
        </p:txBody>
      </p:sp>
    </p:spTree>
    <p:extLst>
      <p:ext uri="{BB962C8B-B14F-4D97-AF65-F5344CB8AC3E}">
        <p14:creationId xmlns:p14="http://schemas.microsoft.com/office/powerpoint/2010/main" val="1234963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2B946EB1-90F1-4CE1-8E3A-9A7D2437B41B}"/>
              </a:ext>
            </a:extLst>
          </p:cNvPr>
          <p:cNvSpPr/>
          <p:nvPr/>
        </p:nvSpPr>
        <p:spPr>
          <a:xfrm>
            <a:off x="-5095405" y="274914"/>
            <a:ext cx="957184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4332718"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About the author</a:t>
            </a:r>
          </a:p>
        </p:txBody>
      </p:sp>
      <p:sp>
        <p:nvSpPr>
          <p:cNvPr id="3" name="TextBox 2">
            <a:extLst>
              <a:ext uri="{FF2B5EF4-FFF2-40B4-BE49-F238E27FC236}">
                <a16:creationId xmlns:a16="http://schemas.microsoft.com/office/drawing/2014/main" id="{15B562C2-984A-46FD-A0D1-B481E1415006}"/>
              </a:ext>
            </a:extLst>
          </p:cNvPr>
          <p:cNvSpPr txBox="1"/>
          <p:nvPr/>
        </p:nvSpPr>
        <p:spPr>
          <a:xfrm>
            <a:off x="5232903" y="898895"/>
            <a:ext cx="672621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rgbClr val="643655"/>
                </a:solidFill>
              </a:rPr>
              <a:t>Award winning writer| Journalist | Performer</a:t>
            </a:r>
            <a:endParaRPr lang="en-GB" sz="2800" dirty="0">
              <a:solidFill>
                <a:srgbClr val="643655"/>
              </a:solidFill>
              <a:cs typeface="Calibri"/>
            </a:endParaRPr>
          </a:p>
        </p:txBody>
      </p:sp>
      <p:sp>
        <p:nvSpPr>
          <p:cNvPr id="7" name="TextBox 6">
            <a:extLst>
              <a:ext uri="{FF2B5EF4-FFF2-40B4-BE49-F238E27FC236}">
                <a16:creationId xmlns:a16="http://schemas.microsoft.com/office/drawing/2014/main" id="{6A957763-0E7E-48E3-B63A-69CD62ED30B4}"/>
              </a:ext>
            </a:extLst>
          </p:cNvPr>
          <p:cNvSpPr txBox="1"/>
          <p:nvPr/>
        </p:nvSpPr>
        <p:spPr>
          <a:xfrm>
            <a:off x="7936448" y="257330"/>
            <a:ext cx="402267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000" b="1" dirty="0">
                <a:solidFill>
                  <a:srgbClr val="643655"/>
                </a:solidFill>
                <a:latin typeface="Avenir Next LT Pro"/>
              </a:rPr>
              <a:t>Matthew Todd</a:t>
            </a:r>
          </a:p>
        </p:txBody>
      </p:sp>
      <p:sp>
        <p:nvSpPr>
          <p:cNvPr id="19" name="TextBox 18">
            <a:extLst>
              <a:ext uri="{FF2B5EF4-FFF2-40B4-BE49-F238E27FC236}">
                <a16:creationId xmlns:a16="http://schemas.microsoft.com/office/drawing/2014/main" id="{7C9DC6E8-7CEC-4C2A-BF74-C5CD0B887C19}"/>
              </a:ext>
            </a:extLst>
          </p:cNvPr>
          <p:cNvSpPr txBox="1"/>
          <p:nvPr/>
        </p:nvSpPr>
        <p:spPr>
          <a:xfrm>
            <a:off x="5399260" y="2044577"/>
            <a:ext cx="290361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b="1" dirty="0">
                <a:solidFill>
                  <a:srgbClr val="643655"/>
                </a:solidFill>
                <a:latin typeface="Avenir Next LT Pro"/>
                <a:ea typeface="+mn-lt"/>
                <a:cs typeface="+mn-lt"/>
              </a:rPr>
              <a:t>Writes for The Guardian and gives talks around the UK on LGBT and mental health issues</a:t>
            </a:r>
            <a:endParaRPr lang="en-US" sz="2000" dirty="0"/>
          </a:p>
        </p:txBody>
      </p:sp>
      <p:sp>
        <p:nvSpPr>
          <p:cNvPr id="20" name="TextBox 19">
            <a:extLst>
              <a:ext uri="{FF2B5EF4-FFF2-40B4-BE49-F238E27FC236}">
                <a16:creationId xmlns:a16="http://schemas.microsoft.com/office/drawing/2014/main" id="{368EC781-13DD-48D6-9FA5-31E224B55AC9}"/>
              </a:ext>
            </a:extLst>
          </p:cNvPr>
          <p:cNvSpPr txBox="1"/>
          <p:nvPr/>
        </p:nvSpPr>
        <p:spPr>
          <a:xfrm>
            <a:off x="477887" y="1828900"/>
            <a:ext cx="246443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solidFill>
                  <a:srgbClr val="643655"/>
                </a:solidFill>
                <a:latin typeface="Avenir Next LT Pro"/>
                <a:cs typeface="Calibri"/>
              </a:rPr>
              <a:t>Worked for gay rights group Stonewall in the early nineties </a:t>
            </a:r>
          </a:p>
        </p:txBody>
      </p:sp>
      <p:sp>
        <p:nvSpPr>
          <p:cNvPr id="22" name="TextBox 21">
            <a:extLst>
              <a:ext uri="{FF2B5EF4-FFF2-40B4-BE49-F238E27FC236}">
                <a16:creationId xmlns:a16="http://schemas.microsoft.com/office/drawing/2014/main" id="{1EF48E1D-88C4-42C0-AC0C-03422794F198}"/>
              </a:ext>
            </a:extLst>
          </p:cNvPr>
          <p:cNvSpPr txBox="1"/>
          <p:nvPr/>
        </p:nvSpPr>
        <p:spPr>
          <a:xfrm>
            <a:off x="3144074" y="2044577"/>
            <a:ext cx="215498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solidFill>
                  <a:srgbClr val="643655"/>
                </a:solidFill>
                <a:latin typeface="Avenir Next LT Pro"/>
              </a:rPr>
              <a:t>Ex-Editor of Attitude Magazine</a:t>
            </a:r>
          </a:p>
        </p:txBody>
      </p:sp>
      <p:sp>
        <p:nvSpPr>
          <p:cNvPr id="27" name="TextBox 26">
            <a:extLst>
              <a:ext uri="{FF2B5EF4-FFF2-40B4-BE49-F238E27FC236}">
                <a16:creationId xmlns:a16="http://schemas.microsoft.com/office/drawing/2014/main" id="{F0D63805-20DA-449C-BFC7-9F6B61C040AB}"/>
              </a:ext>
            </a:extLst>
          </p:cNvPr>
          <p:cNvSpPr txBox="1"/>
          <p:nvPr/>
        </p:nvSpPr>
        <p:spPr>
          <a:xfrm>
            <a:off x="2569430" y="3429519"/>
            <a:ext cx="290361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solidFill>
                  <a:srgbClr val="643655"/>
                </a:solidFill>
                <a:latin typeface="Avenir Next LT Pro"/>
                <a:ea typeface="+mn-lt"/>
                <a:cs typeface="+mn-lt"/>
              </a:rPr>
              <a:t> Interviewed countless celebrities including Madonna, Elton John and Lady Gaga </a:t>
            </a:r>
            <a:endParaRPr lang="en-US" sz="2000" dirty="0"/>
          </a:p>
        </p:txBody>
      </p:sp>
      <p:sp>
        <p:nvSpPr>
          <p:cNvPr id="28" name="TextBox 27">
            <a:extLst>
              <a:ext uri="{FF2B5EF4-FFF2-40B4-BE49-F238E27FC236}">
                <a16:creationId xmlns:a16="http://schemas.microsoft.com/office/drawing/2014/main" id="{DE1A26DF-1289-4E25-9D6F-34DCCAC6A950}"/>
              </a:ext>
            </a:extLst>
          </p:cNvPr>
          <p:cNvSpPr txBox="1"/>
          <p:nvPr/>
        </p:nvSpPr>
        <p:spPr>
          <a:xfrm>
            <a:off x="111160" y="4537207"/>
            <a:ext cx="2903618"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solidFill>
                  <a:srgbClr val="643655"/>
                </a:solidFill>
                <a:latin typeface="Avenir Next LT Pro"/>
                <a:ea typeface="+mn-lt"/>
                <a:cs typeface="+mn-lt"/>
              </a:rPr>
              <a:t>British Society of Magazine Editor's Scoop of the Year 2016 for Prince William appearing on the cover of Attitude. </a:t>
            </a:r>
            <a:endParaRPr lang="en-GB" b="1" dirty="0">
              <a:solidFill>
                <a:srgbClr val="643655"/>
              </a:solidFill>
              <a:latin typeface="Avenir Next LT Pro"/>
              <a:cs typeface="Calibri" panose="020F0502020204030204"/>
            </a:endParaRPr>
          </a:p>
        </p:txBody>
      </p:sp>
      <p:sp>
        <p:nvSpPr>
          <p:cNvPr id="29" name="TextBox 28">
            <a:extLst>
              <a:ext uri="{FF2B5EF4-FFF2-40B4-BE49-F238E27FC236}">
                <a16:creationId xmlns:a16="http://schemas.microsoft.com/office/drawing/2014/main" id="{7C08C2E3-D23D-4F3C-B993-FA63F697F8C3}"/>
              </a:ext>
            </a:extLst>
          </p:cNvPr>
          <p:cNvSpPr txBox="1"/>
          <p:nvPr/>
        </p:nvSpPr>
        <p:spPr>
          <a:xfrm>
            <a:off x="3508104" y="5181098"/>
            <a:ext cx="2154985"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dirty="0">
                <a:solidFill>
                  <a:srgbClr val="643655"/>
                </a:solidFill>
                <a:latin typeface="Avenir Next LT Pro"/>
              </a:rPr>
              <a:t>British Society of Magazine Editor's Men's Magazine Editor of the Year 2011 </a:t>
            </a:r>
          </a:p>
        </p:txBody>
      </p:sp>
      <p:pic>
        <p:nvPicPr>
          <p:cNvPr id="4" name="Picture 3">
            <a:extLst>
              <a:ext uri="{FF2B5EF4-FFF2-40B4-BE49-F238E27FC236}">
                <a16:creationId xmlns:a16="http://schemas.microsoft.com/office/drawing/2014/main" id="{BE0B34DF-54EB-43D7-AEFB-1EC9570332F1}"/>
              </a:ext>
            </a:extLst>
          </p:cNvPr>
          <p:cNvPicPr>
            <a:picLocks noChangeAspect="1"/>
          </p:cNvPicPr>
          <p:nvPr/>
        </p:nvPicPr>
        <p:blipFill>
          <a:blip r:embed="rId2"/>
          <a:stretch>
            <a:fillRect/>
          </a:stretch>
        </p:blipFill>
        <p:spPr>
          <a:xfrm>
            <a:off x="8659537" y="1936403"/>
            <a:ext cx="2726261" cy="415308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descr="A picture containing website&#10;&#10;Description automatically generated">
            <a:extLst>
              <a:ext uri="{FF2B5EF4-FFF2-40B4-BE49-F238E27FC236}">
                <a16:creationId xmlns:a16="http://schemas.microsoft.com/office/drawing/2014/main" id="{9F6E2798-CAB0-4A6A-A1B9-DE11C8AD83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1478" y="3579891"/>
            <a:ext cx="2629021" cy="3020779"/>
          </a:xfrm>
          <a:prstGeom prst="rect">
            <a:avLst/>
          </a:prstGeom>
        </p:spPr>
      </p:pic>
    </p:spTree>
    <p:extLst>
      <p:ext uri="{BB962C8B-B14F-4D97-AF65-F5344CB8AC3E}">
        <p14:creationId xmlns:p14="http://schemas.microsoft.com/office/powerpoint/2010/main" val="1745935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Top Corners One Rounded and One Snipped 10">
            <a:extLst>
              <a:ext uri="{FF2B5EF4-FFF2-40B4-BE49-F238E27FC236}">
                <a16:creationId xmlns:a16="http://schemas.microsoft.com/office/drawing/2014/main" id="{5BF7005D-1EC4-460D-9182-6AA8968CA0B0}"/>
              </a:ext>
            </a:extLst>
          </p:cNvPr>
          <p:cNvSpPr/>
          <p:nvPr/>
        </p:nvSpPr>
        <p:spPr>
          <a:xfrm>
            <a:off x="0" y="224579"/>
            <a:ext cx="948794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0" y="224579"/>
            <a:ext cx="935372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Why we started the Diversity Book Club</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285957" y="1379101"/>
            <a:ext cx="11318081" cy="2985433"/>
          </a:xfrm>
          <a:prstGeom prst="rect">
            <a:avLst/>
          </a:prstGeom>
          <a:noFill/>
        </p:spPr>
        <p:txBody>
          <a:bodyPr wrap="square" rtlCol="0">
            <a:spAutoFit/>
          </a:bodyPr>
          <a:lstStyle/>
          <a:p>
            <a:pPr marL="342900" indent="-342900">
              <a:buFont typeface="Arial" panose="020B0604020202020204" pitchFamily="34" charset="0"/>
              <a:buChar char="•"/>
            </a:pPr>
            <a:r>
              <a:rPr lang="en-GB" sz="2800">
                <a:solidFill>
                  <a:srgbClr val="643655"/>
                </a:solidFill>
                <a:latin typeface="Avenir Next LT Pro" panose="020B0504020202020204" pitchFamily="34" charset="0"/>
              </a:rPr>
              <a:t>To improve diversity in the chemical sciences we must first educate ourselves and be aware of the diversity issues that prevail within our community</a:t>
            </a:r>
          </a:p>
          <a:p>
            <a:pPr marL="342900" indent="-342900">
              <a:buFont typeface="Arial" panose="020B0604020202020204" pitchFamily="34" charset="0"/>
              <a:buChar char="•"/>
            </a:pPr>
            <a:endParaRPr lang="en-GB" sz="2800">
              <a:solidFill>
                <a:srgbClr val="643655"/>
              </a:solidFill>
              <a:latin typeface="Avenir Next LT Pro" panose="020B0504020202020204" pitchFamily="34" charset="0"/>
            </a:endParaRPr>
          </a:p>
          <a:p>
            <a:pPr marL="285750" indent="-285750">
              <a:buFont typeface="Arial" panose="020B0604020202020204" pitchFamily="34" charset="0"/>
              <a:buChar char="•"/>
            </a:pPr>
            <a:r>
              <a:rPr lang="en-GB" sz="2800">
                <a:solidFill>
                  <a:srgbClr val="643655"/>
                </a:solidFill>
                <a:effectLst/>
                <a:latin typeface="Avenir Next LT Pro" panose="020B0504020202020204" pitchFamily="34" charset="0"/>
                <a:ea typeface="Calibri" panose="020F0502020204030204" pitchFamily="34" charset="0"/>
                <a:cs typeface="Times New Roman" panose="02020603050405020304" pitchFamily="18" charset="0"/>
              </a:rPr>
              <a:t>The Diversity Book Club provides an opportunity to work together to connect, communicate and reflect on these topics. </a:t>
            </a:r>
            <a:endParaRPr lang="en-GB" sz="2800">
              <a:solidFill>
                <a:srgbClr val="643655"/>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2000">
              <a:solidFill>
                <a:srgbClr val="643655"/>
              </a:solidFill>
              <a:latin typeface="Avenir Next LT Pro" panose="020B0504020202020204" pitchFamily="34" charset="0"/>
            </a:endParaRPr>
          </a:p>
        </p:txBody>
      </p:sp>
      <p:pic>
        <p:nvPicPr>
          <p:cNvPr id="5" name="Picture 4" descr="The Royal Society of Chemistry">
            <a:extLst>
              <a:ext uri="{FF2B5EF4-FFF2-40B4-BE49-F238E27FC236}">
                <a16:creationId xmlns:a16="http://schemas.microsoft.com/office/drawing/2014/main" id="{55ED9D80-F87F-45F1-875A-5471EC2169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9744" y="5575478"/>
            <a:ext cx="3079750" cy="857885"/>
          </a:xfrm>
          <a:prstGeom prst="rect">
            <a:avLst/>
          </a:prstGeom>
          <a:noFill/>
          <a:ln>
            <a:noFill/>
          </a:ln>
        </p:spPr>
      </p:pic>
      <p:pic>
        <p:nvPicPr>
          <p:cNvPr id="6" name="Picture 5" descr="A picture containing drawing&#10;&#10;Description automatically generated">
            <a:extLst>
              <a:ext uri="{FF2B5EF4-FFF2-40B4-BE49-F238E27FC236}">
                <a16:creationId xmlns:a16="http://schemas.microsoft.com/office/drawing/2014/main" id="{52A83EDD-A098-4482-8368-85B632B2DB1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058524" y="5478899"/>
            <a:ext cx="2628900" cy="955675"/>
          </a:xfrm>
          <a:prstGeom prst="rect">
            <a:avLst/>
          </a:prstGeom>
        </p:spPr>
      </p:pic>
      <p:pic>
        <p:nvPicPr>
          <p:cNvPr id="8" name="Picture 7" descr="Logo, company name&#10;&#10;Description automatically generated">
            <a:extLst>
              <a:ext uri="{FF2B5EF4-FFF2-40B4-BE49-F238E27FC236}">
                <a16:creationId xmlns:a16="http://schemas.microsoft.com/office/drawing/2014/main" id="{71DE8E8B-4F1D-4F09-B2C3-94CF32FF5FC9}"/>
              </a:ext>
            </a:extLst>
          </p:cNvPr>
          <p:cNvPicPr/>
          <p:nvPr/>
        </p:nvPicPr>
        <p:blipFill rotWithShape="1">
          <a:blip r:embed="rId4">
            <a:extLst>
              <a:ext uri="{28A0092B-C50C-407E-A947-70E740481C1C}">
                <a14:useLocalDpi xmlns:a14="http://schemas.microsoft.com/office/drawing/2010/main" val="0"/>
              </a:ext>
            </a:extLst>
          </a:blip>
          <a:srcRect t="25000" b="24000"/>
          <a:stretch/>
        </p:blipFill>
        <p:spPr bwMode="auto">
          <a:xfrm>
            <a:off x="6819027" y="5442763"/>
            <a:ext cx="1943100" cy="990600"/>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66289AF4-B6DA-46B7-A184-95C0D477A00D}"/>
              </a:ext>
            </a:extLst>
          </p:cNvPr>
          <p:cNvSpPr txBox="1"/>
          <p:nvPr/>
        </p:nvSpPr>
        <p:spPr>
          <a:xfrm flipH="1">
            <a:off x="9128125" y="5646940"/>
            <a:ext cx="2247346" cy="707886"/>
          </a:xfrm>
          <a:prstGeom prst="rect">
            <a:avLst/>
          </a:prstGeom>
          <a:noFill/>
        </p:spPr>
        <p:txBody>
          <a:bodyPr wrap="square" rtlCol="0">
            <a:spAutoFit/>
          </a:bodyPr>
          <a:lstStyle/>
          <a:p>
            <a:r>
              <a:rPr lang="en-GB" sz="2000">
                <a:solidFill>
                  <a:schemeClr val="tx1">
                    <a:lumMod val="95000"/>
                    <a:lumOff val="5000"/>
                  </a:schemeClr>
                </a:solidFill>
                <a:latin typeface="Avenir Next LT Pro" panose="020B0504020202020204" pitchFamily="34" charset="0"/>
              </a:rPr>
              <a:t>STEM &amp; Diversity Group</a:t>
            </a:r>
          </a:p>
        </p:txBody>
      </p:sp>
    </p:spTree>
    <p:extLst>
      <p:ext uri="{BB962C8B-B14F-4D97-AF65-F5344CB8AC3E}">
        <p14:creationId xmlns:p14="http://schemas.microsoft.com/office/powerpoint/2010/main" val="1028182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Snipped 1">
            <a:extLst>
              <a:ext uri="{FF2B5EF4-FFF2-40B4-BE49-F238E27FC236}">
                <a16:creationId xmlns:a16="http://schemas.microsoft.com/office/drawing/2014/main" id="{7C7331AF-F154-4289-810F-88863311AC48}"/>
              </a:ext>
            </a:extLst>
          </p:cNvPr>
          <p:cNvSpPr/>
          <p:nvPr/>
        </p:nvSpPr>
        <p:spPr>
          <a:xfrm>
            <a:off x="4305300" y="2476500"/>
            <a:ext cx="3378200" cy="1536700"/>
          </a:xfrm>
          <a:prstGeom prst="snip2DiagRect">
            <a:avLst/>
          </a:prstGeom>
          <a:solidFill>
            <a:srgbClr val="6436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CA4177B-968E-4FA1-87D3-886F025926E3}"/>
              </a:ext>
            </a:extLst>
          </p:cNvPr>
          <p:cNvSpPr txBox="1"/>
          <p:nvPr/>
        </p:nvSpPr>
        <p:spPr>
          <a:xfrm>
            <a:off x="4686300" y="2840314"/>
            <a:ext cx="298053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Thank you!</a:t>
            </a:r>
            <a:endParaRPr lang="en-US"/>
          </a:p>
        </p:txBody>
      </p:sp>
      <p:sp>
        <p:nvSpPr>
          <p:cNvPr id="3" name="TextBox 2">
            <a:extLst>
              <a:ext uri="{FF2B5EF4-FFF2-40B4-BE49-F238E27FC236}">
                <a16:creationId xmlns:a16="http://schemas.microsoft.com/office/drawing/2014/main" id="{677BE8E4-026F-4BA4-9FC1-F3D9FB76CEDB}"/>
              </a:ext>
            </a:extLst>
          </p:cNvPr>
          <p:cNvSpPr txBox="1"/>
          <p:nvPr/>
        </p:nvSpPr>
        <p:spPr>
          <a:xfrm>
            <a:off x="3756888" y="4102352"/>
            <a:ext cx="403511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dirty="0">
                <a:solidFill>
                  <a:srgbClr val="643655"/>
                </a:solidFill>
                <a:latin typeface="Avenir Next LT Pro Light"/>
                <a:ea typeface="+mn-lt"/>
                <a:cs typeface="Aharoni"/>
              </a:rPr>
              <a:t>We</a:t>
            </a:r>
            <a:r>
              <a:rPr lang="en-US" b="1" dirty="0">
                <a:solidFill>
                  <a:srgbClr val="643655"/>
                </a:solidFill>
                <a:latin typeface="Avenir Next LT Pro Light"/>
                <a:cs typeface="Aharoni"/>
              </a:rPr>
              <a:t> really hope you enjoy Book 3!</a:t>
            </a:r>
          </a:p>
        </p:txBody>
      </p:sp>
    </p:spTree>
    <p:extLst>
      <p:ext uri="{BB962C8B-B14F-4D97-AF65-F5344CB8AC3E}">
        <p14:creationId xmlns:p14="http://schemas.microsoft.com/office/powerpoint/2010/main" val="3502920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Top Corners One Rounded and One Snipped 5">
            <a:extLst>
              <a:ext uri="{FF2B5EF4-FFF2-40B4-BE49-F238E27FC236}">
                <a16:creationId xmlns:a16="http://schemas.microsoft.com/office/drawing/2014/main" id="{2D16A297-AD58-4CC7-9800-40CC511C48AF}"/>
              </a:ext>
            </a:extLst>
          </p:cNvPr>
          <p:cNvSpPr/>
          <p:nvPr/>
        </p:nvSpPr>
        <p:spPr>
          <a:xfrm>
            <a:off x="1" y="224579"/>
            <a:ext cx="510889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 y="224579"/>
            <a:ext cx="4974672"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The diversity themes</a:t>
            </a:r>
          </a:p>
        </p:txBody>
      </p:sp>
      <p:graphicFrame>
        <p:nvGraphicFramePr>
          <p:cNvPr id="2" name="Table 1">
            <a:extLst>
              <a:ext uri="{FF2B5EF4-FFF2-40B4-BE49-F238E27FC236}">
                <a16:creationId xmlns:a16="http://schemas.microsoft.com/office/drawing/2014/main" id="{274ACD15-A32F-47EB-A61B-B17F7311B8F2}"/>
              </a:ext>
            </a:extLst>
          </p:cNvPr>
          <p:cNvGraphicFramePr>
            <a:graphicFrameLocks noGrp="1"/>
          </p:cNvGraphicFramePr>
          <p:nvPr>
            <p:extLst>
              <p:ext uri="{D42A27DB-BD31-4B8C-83A1-F6EECF244321}">
                <p14:modId xmlns:p14="http://schemas.microsoft.com/office/powerpoint/2010/main" val="1958337193"/>
              </p:ext>
            </p:extLst>
          </p:nvPr>
        </p:nvGraphicFramePr>
        <p:xfrm>
          <a:off x="1937857" y="1430593"/>
          <a:ext cx="8506438" cy="4265531"/>
        </p:xfrm>
        <a:graphic>
          <a:graphicData uri="http://schemas.openxmlformats.org/drawingml/2006/table">
            <a:tbl>
              <a:tblPr firstRow="1" firstCol="1" bandRow="1">
                <a:tableStyleId>{5C22544A-7EE6-4342-B048-85BDC9FD1C3A}</a:tableStyleId>
              </a:tblPr>
              <a:tblGrid>
                <a:gridCol w="1699157">
                  <a:extLst>
                    <a:ext uri="{9D8B030D-6E8A-4147-A177-3AD203B41FA5}">
                      <a16:colId xmlns:a16="http://schemas.microsoft.com/office/drawing/2014/main" val="2936984911"/>
                    </a:ext>
                  </a:extLst>
                </a:gridCol>
                <a:gridCol w="2956571">
                  <a:extLst>
                    <a:ext uri="{9D8B030D-6E8A-4147-A177-3AD203B41FA5}">
                      <a16:colId xmlns:a16="http://schemas.microsoft.com/office/drawing/2014/main" val="1644459980"/>
                    </a:ext>
                  </a:extLst>
                </a:gridCol>
                <a:gridCol w="3850710">
                  <a:extLst>
                    <a:ext uri="{9D8B030D-6E8A-4147-A177-3AD203B41FA5}">
                      <a16:colId xmlns:a16="http://schemas.microsoft.com/office/drawing/2014/main" val="277760347"/>
                    </a:ext>
                  </a:extLst>
                </a:gridCol>
              </a:tblGrid>
              <a:tr h="499099">
                <a:tc>
                  <a:txBody>
                    <a:bodyPr/>
                    <a:lstStyle/>
                    <a:p>
                      <a:pPr algn="l">
                        <a:lnSpc>
                          <a:spcPct val="107000"/>
                        </a:lnSpc>
                        <a:spcAft>
                          <a:spcPts val="1680"/>
                        </a:spcAft>
                      </a:pPr>
                      <a:r>
                        <a:rPr lang="en-GB" sz="2000" b="0">
                          <a:effectLst/>
                          <a:latin typeface="Avenir Next LT Pro" panose="020B0504020202020204" pitchFamily="34" charset="0"/>
                        </a:rPr>
                        <a:t>Theme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tc>
                  <a:txBody>
                    <a:bodyPr/>
                    <a:lstStyle/>
                    <a:p>
                      <a:pPr algn="l">
                        <a:lnSpc>
                          <a:spcPct val="107000"/>
                        </a:lnSpc>
                        <a:spcAft>
                          <a:spcPts val="1680"/>
                        </a:spcAft>
                      </a:pPr>
                      <a:r>
                        <a:rPr lang="en-GB" sz="2000" b="0">
                          <a:effectLst/>
                          <a:latin typeface="Avenir Next LT Pro" panose="020B0504020202020204" pitchFamily="34" charset="0"/>
                        </a:rPr>
                        <a:t>Corresponding Book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tc>
                  <a:txBody>
                    <a:bodyPr/>
                    <a:lstStyle/>
                    <a:p>
                      <a:pPr algn="l">
                        <a:lnSpc>
                          <a:spcPct val="107000"/>
                        </a:lnSpc>
                        <a:spcAft>
                          <a:spcPts val="1680"/>
                        </a:spcAft>
                      </a:pPr>
                      <a:r>
                        <a:rPr lang="en-GB" sz="2000" b="0">
                          <a:effectLst/>
                          <a:latin typeface="Avenir Next LT Pro" panose="020B0504020202020204" pitchFamily="34" charset="0"/>
                        </a:rPr>
                        <a:t>Corresponding RSC Report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extLst>
                  <a:ext uri="{0D108BD9-81ED-4DB2-BD59-A6C34878D82A}">
                    <a16:rowId xmlns:a16="http://schemas.microsoft.com/office/drawing/2014/main" val="1287777318"/>
                  </a:ext>
                </a:extLst>
              </a:tr>
              <a:tr h="853106">
                <a:tc>
                  <a:txBody>
                    <a:bodyPr/>
                    <a:lstStyle/>
                    <a:p>
                      <a:pPr algn="l">
                        <a:lnSpc>
                          <a:spcPct val="107000"/>
                        </a:lnSpc>
                        <a:spcAft>
                          <a:spcPts val="1680"/>
                        </a:spcAft>
                      </a:pPr>
                      <a:r>
                        <a:rPr lang="en-GB" sz="2000" b="0">
                          <a:effectLst/>
                          <a:latin typeface="Avenir Next LT Pro" panose="020B0504020202020204" pitchFamily="34" charset="0"/>
                        </a:rPr>
                        <a:t>Race</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40"/>
                        </a:spcAft>
                      </a:pPr>
                      <a:r>
                        <a:rPr lang="en-GB" sz="2000" b="0">
                          <a:effectLst/>
                          <a:latin typeface="Avenir Next LT Pro" panose="020B0504020202020204" pitchFamily="34" charset="0"/>
                        </a:rPr>
                        <a:t>Superior - Angela Saini</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tc>
                  <a:txBody>
                    <a:bodyPr/>
                    <a:lstStyle/>
                    <a:p>
                      <a:pPr algn="l">
                        <a:lnSpc>
                          <a:spcPct val="107000"/>
                        </a:lnSpc>
                        <a:spcAft>
                          <a:spcPts val="800"/>
                        </a:spcAft>
                      </a:pPr>
                      <a:r>
                        <a:rPr lang="en-GB" sz="2000" b="0" u="none">
                          <a:effectLst/>
                          <a:latin typeface="Avenir Next LT Pro" panose="020B0504020202020204" pitchFamily="34" charset="0"/>
                        </a:rPr>
                        <a:t>Diversity Landscape of the Chemical Sciences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extLst>
                  <a:ext uri="{0D108BD9-81ED-4DB2-BD59-A6C34878D82A}">
                    <a16:rowId xmlns:a16="http://schemas.microsoft.com/office/drawing/2014/main" val="63303020"/>
                  </a:ext>
                </a:extLst>
              </a:tr>
              <a:tr h="853106">
                <a:tc>
                  <a:txBody>
                    <a:bodyPr/>
                    <a:lstStyle/>
                    <a:p>
                      <a:pPr algn="l">
                        <a:lnSpc>
                          <a:spcPct val="107000"/>
                        </a:lnSpc>
                        <a:spcAft>
                          <a:spcPts val="800"/>
                        </a:spcAft>
                      </a:pPr>
                      <a:r>
                        <a:rPr lang="en-GB" sz="2000" b="0">
                          <a:effectLst/>
                          <a:latin typeface="Avenir Next LT Pro" panose="020B0504020202020204" pitchFamily="34" charset="0"/>
                        </a:rPr>
                        <a:t>Gender</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Invisible Women - Caroline </a:t>
                      </a:r>
                      <a:r>
                        <a:rPr lang="en-GB" sz="2000" b="0" err="1">
                          <a:effectLst/>
                          <a:latin typeface="Avenir Next LT Pro" panose="020B0504020202020204" pitchFamily="34" charset="0"/>
                        </a:rPr>
                        <a:t>Criado</a:t>
                      </a:r>
                      <a:r>
                        <a:rPr lang="en-GB" sz="2000" b="0">
                          <a:effectLst/>
                          <a:latin typeface="Avenir Next LT Pro" panose="020B0504020202020204" pitchFamily="34" charset="0"/>
                        </a:rPr>
                        <a:t> Perez</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l">
                        <a:lnSpc>
                          <a:spcPct val="107000"/>
                        </a:lnSpc>
                        <a:spcAft>
                          <a:spcPts val="800"/>
                        </a:spcAft>
                      </a:pPr>
                      <a:r>
                        <a:rPr lang="en-GB" sz="2000" b="0" u="none">
                          <a:effectLst/>
                          <a:latin typeface="Avenir Next LT Pro" panose="020B0504020202020204" pitchFamily="34" charset="0"/>
                        </a:rPr>
                        <a:t>Breaking the Barriers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1848169538"/>
                  </a:ext>
                </a:extLst>
              </a:tr>
              <a:tr h="1207114">
                <a:tc>
                  <a:txBody>
                    <a:bodyPr/>
                    <a:lstStyle/>
                    <a:p>
                      <a:pPr algn="l">
                        <a:lnSpc>
                          <a:spcPct val="107000"/>
                        </a:lnSpc>
                        <a:spcAft>
                          <a:spcPts val="800"/>
                        </a:spcAft>
                      </a:pPr>
                      <a:r>
                        <a:rPr lang="en-GB" sz="2000" b="0">
                          <a:effectLst/>
                          <a:latin typeface="Avenir Next LT Pro" panose="020B0504020202020204" pitchFamily="34" charset="0"/>
                        </a:rPr>
                        <a:t>Sexual Orientation</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Straight Jacket: How to be gay and happy - Matthew Todd</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tc>
                  <a:txBody>
                    <a:bodyPr/>
                    <a:lstStyle/>
                    <a:p>
                      <a:pPr algn="l">
                        <a:lnSpc>
                          <a:spcPct val="107000"/>
                        </a:lnSpc>
                        <a:spcAft>
                          <a:spcPts val="800"/>
                        </a:spcAft>
                      </a:pPr>
                      <a:r>
                        <a:rPr lang="en-GB" sz="2000" b="0" u="none">
                          <a:effectLst/>
                          <a:latin typeface="Avenir Next LT Pro" panose="020B0504020202020204" pitchFamily="34" charset="0"/>
                        </a:rPr>
                        <a:t>Exploring the Workplace for LGBT+ Physical Scientists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extLst>
                  <a:ext uri="{0D108BD9-81ED-4DB2-BD59-A6C34878D82A}">
                    <a16:rowId xmlns:a16="http://schemas.microsoft.com/office/drawing/2014/main" val="1258836399"/>
                  </a:ext>
                </a:extLst>
              </a:tr>
              <a:tr h="853106">
                <a:tc>
                  <a:txBody>
                    <a:bodyPr/>
                    <a:lstStyle/>
                    <a:p>
                      <a:pPr algn="l">
                        <a:lnSpc>
                          <a:spcPct val="107000"/>
                        </a:lnSpc>
                        <a:spcAft>
                          <a:spcPts val="800"/>
                        </a:spcAft>
                      </a:pPr>
                      <a:r>
                        <a:rPr lang="en-GB" sz="2000" b="0">
                          <a:effectLst/>
                          <a:latin typeface="Avenir Next LT Pro" panose="020B0504020202020204" pitchFamily="34" charset="0"/>
                        </a:rPr>
                        <a:t>Unconscious Bias</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Sway - Dr Pragya Agarwal</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l">
                        <a:lnSpc>
                          <a:spcPct val="107000"/>
                        </a:lnSpc>
                        <a:spcAft>
                          <a:spcPts val="800"/>
                        </a:spcAft>
                      </a:pPr>
                      <a:r>
                        <a:rPr lang="en-GB" sz="2000" b="0" u="none">
                          <a:effectLst/>
                          <a:latin typeface="Avenir Next LT Pro" panose="020B0504020202020204" pitchFamily="34" charset="0"/>
                        </a:rPr>
                        <a:t>Is publishing in the chemical sciences gender biased</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2341298077"/>
                  </a:ext>
                </a:extLst>
              </a:tr>
            </a:tbl>
          </a:graphicData>
        </a:graphic>
      </p:graphicFrame>
      <p:pic>
        <p:nvPicPr>
          <p:cNvPr id="3" name="Graphic 4" descr="Checkmark with solid fill">
            <a:extLst>
              <a:ext uri="{FF2B5EF4-FFF2-40B4-BE49-F238E27FC236}">
                <a16:creationId xmlns:a16="http://schemas.microsoft.com/office/drawing/2014/main" id="{6180BAE9-3923-4767-A297-5465E69DD9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53255" y="1811482"/>
            <a:ext cx="914400" cy="914400"/>
          </a:xfrm>
          <a:prstGeom prst="rect">
            <a:avLst/>
          </a:prstGeom>
        </p:spPr>
      </p:pic>
      <p:pic>
        <p:nvPicPr>
          <p:cNvPr id="7" name="Graphic 4" descr="Checkmark with solid fill">
            <a:extLst>
              <a:ext uri="{FF2B5EF4-FFF2-40B4-BE49-F238E27FC236}">
                <a16:creationId xmlns:a16="http://schemas.microsoft.com/office/drawing/2014/main" id="{9023F1B1-1BEA-4A5A-A9CE-EDBE6F2670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44295" y="2725882"/>
            <a:ext cx="914400" cy="914400"/>
          </a:xfrm>
          <a:prstGeom prst="rect">
            <a:avLst/>
          </a:prstGeom>
        </p:spPr>
      </p:pic>
    </p:spTree>
    <p:extLst>
      <p:ext uri="{BB962C8B-B14F-4D97-AF65-F5344CB8AC3E}">
        <p14:creationId xmlns:p14="http://schemas.microsoft.com/office/powerpoint/2010/main" val="3989972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One Rounded and One Snipped 4">
            <a:extLst>
              <a:ext uri="{FF2B5EF4-FFF2-40B4-BE49-F238E27FC236}">
                <a16:creationId xmlns:a16="http://schemas.microsoft.com/office/drawing/2014/main" id="{FCD35868-D229-492E-8283-9F834D663289}"/>
              </a:ext>
            </a:extLst>
          </p:cNvPr>
          <p:cNvSpPr/>
          <p:nvPr/>
        </p:nvSpPr>
        <p:spPr>
          <a:xfrm>
            <a:off x="0" y="224579"/>
            <a:ext cx="9028971"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57370" y="224579"/>
            <a:ext cx="871640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Expectations for Discussion Sessions</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515055" y="1234254"/>
            <a:ext cx="11337478" cy="954107"/>
          </a:xfrm>
          <a:prstGeom prst="rect">
            <a:avLst/>
          </a:prstGeom>
          <a:noFill/>
        </p:spPr>
        <p:txBody>
          <a:bodyPr wrap="square" lIns="91440" tIns="45720" rIns="91440" bIns="45720" rtlCol="0" anchor="t">
            <a:spAutoFit/>
          </a:bodyPr>
          <a:lstStyle/>
          <a:p>
            <a:r>
              <a:rPr lang="en-GB" sz="2800" b="1">
                <a:solidFill>
                  <a:srgbClr val="643655"/>
                </a:solidFill>
                <a:latin typeface="Avenir Next LT Pro"/>
              </a:rPr>
              <a:t>In order to get as much out of the Book Club as possible, this is what is expected of each participant:</a:t>
            </a:r>
            <a:endParaRPr lang="en-US"/>
          </a:p>
        </p:txBody>
      </p:sp>
      <p:pic>
        <p:nvPicPr>
          <p:cNvPr id="2" name="Graphic 2" descr="Books">
            <a:extLst>
              <a:ext uri="{FF2B5EF4-FFF2-40B4-BE49-F238E27FC236}">
                <a16:creationId xmlns:a16="http://schemas.microsoft.com/office/drawing/2014/main" id="{08811BC0-A535-4267-BC04-CF7AF80CA0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18691" y="2615647"/>
            <a:ext cx="1278835" cy="1278835"/>
          </a:xfrm>
          <a:prstGeom prst="rect">
            <a:avLst/>
          </a:prstGeom>
        </p:spPr>
      </p:pic>
      <p:pic>
        <p:nvPicPr>
          <p:cNvPr id="3" name="Graphic 5" descr="Lightbulb and gear">
            <a:extLst>
              <a:ext uri="{FF2B5EF4-FFF2-40B4-BE49-F238E27FC236}">
                <a16:creationId xmlns:a16="http://schemas.microsoft.com/office/drawing/2014/main" id="{3FD6E185-58B6-46A1-B8D7-0CA5511056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66083" y="2549387"/>
            <a:ext cx="1461052" cy="1461052"/>
          </a:xfrm>
          <a:prstGeom prst="rect">
            <a:avLst/>
          </a:prstGeom>
        </p:spPr>
      </p:pic>
      <p:sp>
        <p:nvSpPr>
          <p:cNvPr id="9" name="TextBox 8">
            <a:extLst>
              <a:ext uri="{FF2B5EF4-FFF2-40B4-BE49-F238E27FC236}">
                <a16:creationId xmlns:a16="http://schemas.microsoft.com/office/drawing/2014/main" id="{4FE5F76A-3DE9-419D-9BA5-5FCF186DEC96}"/>
              </a:ext>
            </a:extLst>
          </p:cNvPr>
          <p:cNvSpPr txBox="1"/>
          <p:nvPr/>
        </p:nvSpPr>
        <p:spPr>
          <a:xfrm flipH="1">
            <a:off x="874235" y="4005008"/>
            <a:ext cx="3342738" cy="1569660"/>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Read </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Each month you will be given a portion to read</a:t>
            </a:r>
          </a:p>
          <a:p>
            <a:pPr algn="ctr"/>
            <a:endParaRPr lang="en-GB" sz="2800">
              <a:solidFill>
                <a:srgbClr val="643655"/>
              </a:solidFill>
              <a:latin typeface="Avenir Next LT Pro" panose="020B0504020202020204" pitchFamily="34" charset="0"/>
            </a:endParaRPr>
          </a:p>
        </p:txBody>
      </p:sp>
      <p:sp>
        <p:nvSpPr>
          <p:cNvPr id="10" name="TextBox 9">
            <a:extLst>
              <a:ext uri="{FF2B5EF4-FFF2-40B4-BE49-F238E27FC236}">
                <a16:creationId xmlns:a16="http://schemas.microsoft.com/office/drawing/2014/main" id="{3ABCF126-B4C1-4F1F-9C4A-7F8AE45DB0BB}"/>
              </a:ext>
            </a:extLst>
          </p:cNvPr>
          <p:cNvSpPr txBox="1"/>
          <p:nvPr/>
        </p:nvSpPr>
        <p:spPr>
          <a:xfrm flipH="1">
            <a:off x="4112735" y="4005007"/>
            <a:ext cx="3765150" cy="1446550"/>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Reflect </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Answer the questions in the Question Booklet BEFORE the session</a:t>
            </a:r>
            <a:endParaRPr lang="en-GB" sz="2000">
              <a:cs typeface="Calibri"/>
            </a:endParaRPr>
          </a:p>
        </p:txBody>
      </p:sp>
      <p:sp>
        <p:nvSpPr>
          <p:cNvPr id="11" name="TextBox 10">
            <a:extLst>
              <a:ext uri="{FF2B5EF4-FFF2-40B4-BE49-F238E27FC236}">
                <a16:creationId xmlns:a16="http://schemas.microsoft.com/office/drawing/2014/main" id="{C4FAB82C-EAB7-4929-BCAC-C9C3B1671EE9}"/>
              </a:ext>
            </a:extLst>
          </p:cNvPr>
          <p:cNvSpPr txBox="1"/>
          <p:nvPr/>
        </p:nvSpPr>
        <p:spPr>
          <a:xfrm flipH="1">
            <a:off x="7922734" y="4005007"/>
            <a:ext cx="3342738" cy="1877437"/>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Attend</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Make sure to come along once a month to your 1-hour Book Club discussion</a:t>
            </a:r>
          </a:p>
          <a:p>
            <a:pPr algn="ctr"/>
            <a:endParaRPr lang="en-GB" sz="2800">
              <a:solidFill>
                <a:srgbClr val="643655"/>
              </a:solidFill>
              <a:latin typeface="Avenir Next LT Pro" panose="020B0504020202020204" pitchFamily="34" charset="0"/>
            </a:endParaRPr>
          </a:p>
        </p:txBody>
      </p:sp>
      <p:pic>
        <p:nvPicPr>
          <p:cNvPr id="12" name="Graphic 12" descr="Meeting">
            <a:extLst>
              <a:ext uri="{FF2B5EF4-FFF2-40B4-BE49-F238E27FC236}">
                <a16:creationId xmlns:a16="http://schemas.microsoft.com/office/drawing/2014/main" id="{83771633-E3D1-4217-B9FF-9D471B307B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69018" y="2715039"/>
            <a:ext cx="1320247" cy="1345095"/>
          </a:xfrm>
          <a:prstGeom prst="rect">
            <a:avLst/>
          </a:prstGeom>
        </p:spPr>
      </p:pic>
      <p:sp>
        <p:nvSpPr>
          <p:cNvPr id="13" name="TextBox 12">
            <a:extLst>
              <a:ext uri="{FF2B5EF4-FFF2-40B4-BE49-F238E27FC236}">
                <a16:creationId xmlns:a16="http://schemas.microsoft.com/office/drawing/2014/main" id="{36E15387-4D93-49D7-B9DA-7B51C620E818}"/>
              </a:ext>
            </a:extLst>
          </p:cNvPr>
          <p:cNvSpPr txBox="1"/>
          <p:nvPr/>
        </p:nvSpPr>
        <p:spPr>
          <a:xfrm flipH="1">
            <a:off x="428464" y="5667708"/>
            <a:ext cx="11337478" cy="523220"/>
          </a:xfrm>
          <a:prstGeom prst="rect">
            <a:avLst/>
          </a:prstGeom>
          <a:noFill/>
        </p:spPr>
        <p:txBody>
          <a:bodyPr wrap="square" lIns="91440" tIns="45720" rIns="91440" bIns="45720" rtlCol="0" anchor="t">
            <a:spAutoFit/>
          </a:bodyPr>
          <a:lstStyle/>
          <a:p>
            <a:pPr algn="ctr"/>
            <a:r>
              <a:rPr lang="en-GB" sz="2800" b="1" i="1">
                <a:solidFill>
                  <a:srgbClr val="643655"/>
                </a:solidFill>
                <a:latin typeface="Avenir Next LT Pro"/>
              </a:rPr>
              <a:t>Want to emphasise: just do what you can!!</a:t>
            </a:r>
            <a:endParaRPr lang="en-US" i="1">
              <a:cs typeface="Calibri" panose="020F0502020204030204"/>
            </a:endParaRPr>
          </a:p>
        </p:txBody>
      </p:sp>
    </p:spTree>
    <p:extLst>
      <p:ext uri="{BB962C8B-B14F-4D97-AF65-F5344CB8AC3E}">
        <p14:creationId xmlns:p14="http://schemas.microsoft.com/office/powerpoint/2010/main" val="197470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Diagonal Corners Snipped 6">
            <a:extLst>
              <a:ext uri="{FF2B5EF4-FFF2-40B4-BE49-F238E27FC236}">
                <a16:creationId xmlns:a16="http://schemas.microsoft.com/office/drawing/2014/main" id="{0614CB40-5473-4F63-A55F-D94100F6271C}"/>
              </a:ext>
            </a:extLst>
          </p:cNvPr>
          <p:cNvSpPr/>
          <p:nvPr/>
        </p:nvSpPr>
        <p:spPr>
          <a:xfrm>
            <a:off x="4318000" y="4813300"/>
            <a:ext cx="3378200" cy="1536700"/>
          </a:xfrm>
          <a:prstGeom prst="snip2DiagRect">
            <a:avLst/>
          </a:prstGeom>
          <a:solidFill>
            <a:srgbClr val="6436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Top Corners One Rounded and One Snipped 2">
            <a:extLst>
              <a:ext uri="{FF2B5EF4-FFF2-40B4-BE49-F238E27FC236}">
                <a16:creationId xmlns:a16="http://schemas.microsoft.com/office/drawing/2014/main" id="{C9B7052D-EEBC-4864-A324-649E788189A7}"/>
              </a:ext>
            </a:extLst>
          </p:cNvPr>
          <p:cNvSpPr/>
          <p:nvPr/>
        </p:nvSpPr>
        <p:spPr>
          <a:xfrm>
            <a:off x="-1" y="224579"/>
            <a:ext cx="957184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 y="224579"/>
            <a:ext cx="944600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Opportunity to contribute EDI initiatives </a:t>
            </a:r>
          </a:p>
        </p:txBody>
      </p:sp>
      <p:sp>
        <p:nvSpPr>
          <p:cNvPr id="5" name="TextBox 4">
            <a:extLst>
              <a:ext uri="{FF2B5EF4-FFF2-40B4-BE49-F238E27FC236}">
                <a16:creationId xmlns:a16="http://schemas.microsoft.com/office/drawing/2014/main" id="{B08C68AE-C60F-452F-903C-D2A556ED228C}"/>
              </a:ext>
            </a:extLst>
          </p:cNvPr>
          <p:cNvSpPr txBox="1"/>
          <p:nvPr/>
        </p:nvSpPr>
        <p:spPr>
          <a:xfrm>
            <a:off x="721453" y="1582556"/>
            <a:ext cx="10922466" cy="3323987"/>
          </a:xfrm>
          <a:prstGeom prst="rect">
            <a:avLst/>
          </a:prstGeom>
          <a:noFill/>
        </p:spPr>
        <p:txBody>
          <a:bodyPr wrap="square">
            <a:spAutoFit/>
          </a:bodyPr>
          <a:lstStyle/>
          <a:p>
            <a:pPr marL="457200" lvl="0" indent="-457200" fontAlgn="base">
              <a:buSzPct val="100000"/>
              <a:buFont typeface="Arial" panose="020B0604020202020204" pitchFamily="34" charset="0"/>
              <a:buChar char="•"/>
              <a:tabLst>
                <a:tab pos="457200" algn="l"/>
              </a:tabLst>
            </a:pPr>
            <a:r>
              <a:rPr lang="en-GB" sz="2800" dirty="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After each book, there will be an optional brainstorming session on ED&amp;I initiatives in the department, evaluating what exists, what works well and if we can apply our learnings from the book to action within the department.</a:t>
            </a:r>
          </a:p>
          <a:p>
            <a:pPr marL="457200" lvl="0" indent="-457200" fontAlgn="base">
              <a:buSzPct val="100000"/>
              <a:buFont typeface="Arial" panose="020B0604020202020204" pitchFamily="34" charset="0"/>
              <a:buChar char="•"/>
              <a:tabLst>
                <a:tab pos="457200" algn="l"/>
              </a:tabLst>
            </a:pPr>
            <a:endParaRPr lang="en-GB" sz="2800" dirty="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endParaRPr>
          </a:p>
          <a:p>
            <a:pPr marL="457200" lvl="0" indent="-457200" fontAlgn="base">
              <a:buSzPct val="100000"/>
              <a:buFont typeface="Arial" panose="020B0604020202020204" pitchFamily="34" charset="0"/>
              <a:buChar char="•"/>
              <a:tabLst>
                <a:tab pos="457200" algn="l"/>
              </a:tabLst>
            </a:pPr>
            <a:r>
              <a:rPr lang="en-GB" sz="2800" dirty="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We’d love you to attend this and help drive for change!</a:t>
            </a:r>
            <a:endParaRPr lang="en-GB" sz="2800" dirty="0">
              <a:solidFill>
                <a:srgbClr val="643655"/>
              </a:solidFill>
              <a:effectLst/>
              <a:latin typeface="Times New Roman" panose="02020603050405020304" pitchFamily="18" charset="0"/>
              <a:ea typeface="Times New Roman" panose="02020603050405020304" pitchFamily="18" charset="0"/>
            </a:endParaRPr>
          </a:p>
          <a:p>
            <a:pPr fontAlgn="base"/>
            <a:endParaRPr lang="en-GB" dirty="0">
              <a:effectLst/>
              <a:latin typeface="Times New Roman" panose="02020603050405020304" pitchFamily="18" charset="0"/>
              <a:ea typeface="Times New Roman" panose="02020603050405020304" pitchFamily="18" charset="0"/>
            </a:endParaRPr>
          </a:p>
          <a:p>
            <a:pPr algn="ctr" fontAlgn="base"/>
            <a:r>
              <a:rPr lang="en-GB" sz="2400" dirty="0">
                <a:solidFill>
                  <a:schemeClr val="bg1"/>
                </a:solidFill>
                <a:latin typeface="Avenir Next LT Pro" panose="020B0504020202020204" pitchFamily="34" charset="0"/>
                <a:ea typeface="Times New Roman" panose="02020603050405020304" pitchFamily="18" charset="0"/>
                <a:cs typeface="Calibri" panose="020F0502020204030204" pitchFamily="34" charset="0"/>
              </a:rPr>
              <a:t>Details of how to report an issue can be found in the Participant Guide</a:t>
            </a:r>
            <a:endParaRPr lang="en-GB" sz="2400" dirty="0">
              <a:solidFill>
                <a:schemeClr val="bg1"/>
              </a:solidFill>
              <a:effectLst/>
              <a:latin typeface="Times New Roman" panose="02020603050405020304" pitchFamily="18" charset="0"/>
              <a:ea typeface="Times New Roman" panose="02020603050405020304" pitchFamily="18" charset="0"/>
            </a:endParaRPr>
          </a:p>
        </p:txBody>
      </p:sp>
      <p:sp>
        <p:nvSpPr>
          <p:cNvPr id="2" name="Rectangle 1">
            <a:extLst>
              <a:ext uri="{FF2B5EF4-FFF2-40B4-BE49-F238E27FC236}">
                <a16:creationId xmlns:a16="http://schemas.microsoft.com/office/drawing/2014/main" id="{36D5155A-73B6-47E6-90A9-548069B3788C}"/>
              </a:ext>
            </a:extLst>
          </p:cNvPr>
          <p:cNvSpPr/>
          <p:nvPr/>
        </p:nvSpPr>
        <p:spPr>
          <a:xfrm>
            <a:off x="4651085" y="4893540"/>
            <a:ext cx="2690956" cy="1394690"/>
          </a:xfrm>
          <a:prstGeom prst="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4800" dirty="0">
                <a:cs typeface="Calibri"/>
              </a:rPr>
              <a:t>14th of July </a:t>
            </a:r>
          </a:p>
        </p:txBody>
      </p:sp>
    </p:spTree>
    <p:extLst>
      <p:ext uri="{BB962C8B-B14F-4D97-AF65-F5344CB8AC3E}">
        <p14:creationId xmlns:p14="http://schemas.microsoft.com/office/powerpoint/2010/main" val="4007563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319" y="306455"/>
            <a:ext cx="10873828" cy="704107"/>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306455"/>
            <a:ext cx="10759736"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Third diversity theme: SEXUAL ORIENTATION</a:t>
            </a:r>
            <a:endParaRPr lang="en-US" dirty="0">
              <a:solidFill>
                <a:schemeClr val="bg1"/>
              </a:solidFill>
            </a:endParaRPr>
          </a:p>
        </p:txBody>
      </p:sp>
      <p:sp>
        <p:nvSpPr>
          <p:cNvPr id="13" name="TextBox 12">
            <a:extLst>
              <a:ext uri="{FF2B5EF4-FFF2-40B4-BE49-F238E27FC236}">
                <a16:creationId xmlns:a16="http://schemas.microsoft.com/office/drawing/2014/main" id="{A5D08B43-7689-483F-BF0C-A149D5F985F1}"/>
              </a:ext>
            </a:extLst>
          </p:cNvPr>
          <p:cNvSpPr txBox="1"/>
          <p:nvPr/>
        </p:nvSpPr>
        <p:spPr>
          <a:xfrm>
            <a:off x="406400" y="1181100"/>
            <a:ext cx="82169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i="1" dirty="0">
                <a:solidFill>
                  <a:srgbClr val="643655"/>
                </a:solidFill>
                <a:latin typeface="Avenir Next LT Pro"/>
              </a:rPr>
              <a:t>“Tackling the barriers that LGBT+ physical scientists face can create broader benefits. Encouraging an inclusive culture is not only the right thing to do – it can help actively cultivate a positive climate for diversity and inclusion for all.”</a:t>
            </a:r>
            <a:endParaRPr lang="en-US" b="1" i="1" dirty="0">
              <a:solidFill>
                <a:srgbClr val="643655"/>
              </a:solidFill>
              <a:latin typeface="Avenir Next LT Pro"/>
            </a:endParaRPr>
          </a:p>
        </p:txBody>
      </p:sp>
      <p:pic>
        <p:nvPicPr>
          <p:cNvPr id="16" name="Picture 15">
            <a:extLst>
              <a:ext uri="{FF2B5EF4-FFF2-40B4-BE49-F238E27FC236}">
                <a16:creationId xmlns:a16="http://schemas.microsoft.com/office/drawing/2014/main" id="{7D083751-495C-4CC6-B5D2-C377B25035C3}"/>
              </a:ext>
            </a:extLst>
          </p:cNvPr>
          <p:cNvPicPr>
            <a:picLocks noChangeAspect="1"/>
          </p:cNvPicPr>
          <p:nvPr/>
        </p:nvPicPr>
        <p:blipFill>
          <a:blip r:embed="rId2"/>
          <a:stretch>
            <a:fillRect/>
          </a:stretch>
        </p:blipFill>
        <p:spPr>
          <a:xfrm>
            <a:off x="8955087" y="1217998"/>
            <a:ext cx="2570032" cy="3468931"/>
          </a:xfrm>
          <a:prstGeom prst="rect">
            <a:avLst/>
          </a:prstGeom>
        </p:spPr>
      </p:pic>
      <p:pic>
        <p:nvPicPr>
          <p:cNvPr id="18" name="Picture 17">
            <a:extLst>
              <a:ext uri="{FF2B5EF4-FFF2-40B4-BE49-F238E27FC236}">
                <a16:creationId xmlns:a16="http://schemas.microsoft.com/office/drawing/2014/main" id="{63C98EE0-2226-4B2B-933A-C60263BC2A17}"/>
              </a:ext>
            </a:extLst>
          </p:cNvPr>
          <p:cNvPicPr>
            <a:picLocks noChangeAspect="1"/>
          </p:cNvPicPr>
          <p:nvPr/>
        </p:nvPicPr>
        <p:blipFill>
          <a:blip r:embed="rId3"/>
          <a:stretch>
            <a:fillRect/>
          </a:stretch>
        </p:blipFill>
        <p:spPr>
          <a:xfrm>
            <a:off x="4514850" y="4686300"/>
            <a:ext cx="7467600" cy="2171700"/>
          </a:xfrm>
          <a:prstGeom prst="rect">
            <a:avLst/>
          </a:prstGeom>
        </p:spPr>
      </p:pic>
      <p:sp>
        <p:nvSpPr>
          <p:cNvPr id="20" name="TextBox 19">
            <a:extLst>
              <a:ext uri="{FF2B5EF4-FFF2-40B4-BE49-F238E27FC236}">
                <a16:creationId xmlns:a16="http://schemas.microsoft.com/office/drawing/2014/main" id="{688FA9B1-A22C-4042-B1CF-E87D80745402}"/>
              </a:ext>
            </a:extLst>
          </p:cNvPr>
          <p:cNvSpPr txBox="1"/>
          <p:nvPr/>
        </p:nvSpPr>
        <p:spPr>
          <a:xfrm>
            <a:off x="666881" y="2952463"/>
            <a:ext cx="763374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US" b="1" dirty="0">
                <a:solidFill>
                  <a:srgbClr val="643655"/>
                </a:solidFill>
                <a:latin typeface="Avenir Next LT Pro Light"/>
                <a:ea typeface="+mn-lt"/>
                <a:cs typeface="Aharoni"/>
              </a:rPr>
              <a:t>Booklet is collaborative between the RSC and the Institute of Physics</a:t>
            </a:r>
          </a:p>
          <a:p>
            <a:pPr marL="285750" indent="-285750">
              <a:buFont typeface="Arial" panose="020B0604020202020204" pitchFamily="34" charset="0"/>
              <a:buChar char="•"/>
            </a:pPr>
            <a:endParaRPr lang="en-US" b="1" dirty="0">
              <a:solidFill>
                <a:srgbClr val="643655"/>
              </a:solidFill>
              <a:latin typeface="Avenir Next LT Pro Light"/>
              <a:ea typeface="+mn-lt"/>
              <a:cs typeface="Aharoni"/>
            </a:endParaRPr>
          </a:p>
          <a:p>
            <a:pPr marL="285750" indent="-285750">
              <a:buFont typeface="Arial" panose="020B0604020202020204" pitchFamily="34" charset="0"/>
              <a:buChar char="•"/>
            </a:pPr>
            <a:r>
              <a:rPr lang="en-US" b="1" dirty="0">
                <a:solidFill>
                  <a:srgbClr val="643655"/>
                </a:solidFill>
                <a:latin typeface="Avenir Next LT Pro Light"/>
                <a:ea typeface="+mn-lt"/>
                <a:cs typeface="Aharoni"/>
              </a:rPr>
              <a:t>Looks at documenting the experiences of LGBT+ scientists</a:t>
            </a:r>
          </a:p>
          <a:p>
            <a:pPr marL="285750" indent="-285750">
              <a:buFont typeface="Arial" panose="020B0604020202020204" pitchFamily="34" charset="0"/>
              <a:buChar char="•"/>
            </a:pPr>
            <a:endParaRPr lang="en-US" b="1" dirty="0">
              <a:solidFill>
                <a:srgbClr val="643655"/>
              </a:solidFill>
              <a:latin typeface="Avenir Next LT Pro Light"/>
              <a:ea typeface="+mn-lt"/>
              <a:cs typeface="Aharoni"/>
            </a:endParaRPr>
          </a:p>
          <a:p>
            <a:pPr marL="285750" indent="-285750">
              <a:buFont typeface="Arial" panose="020B0604020202020204" pitchFamily="34" charset="0"/>
              <a:buChar char="•"/>
            </a:pPr>
            <a:r>
              <a:rPr lang="en-US" b="1" dirty="0">
                <a:solidFill>
                  <a:srgbClr val="643655"/>
                </a:solidFill>
                <a:latin typeface="Avenir Next LT Pro Light"/>
                <a:ea typeface="+mn-lt"/>
                <a:cs typeface="Aharoni"/>
              </a:rPr>
              <a:t>Explores improvements that can be made at an institutional level</a:t>
            </a:r>
            <a:endParaRPr lang="en-US" dirty="0">
              <a:solidFill>
                <a:srgbClr val="643655"/>
              </a:solidFill>
              <a:latin typeface="Avenir Next LT Pro Light"/>
              <a:cs typeface="Aharoni"/>
            </a:endParaRPr>
          </a:p>
        </p:txBody>
      </p:sp>
    </p:spTree>
    <p:extLst>
      <p:ext uri="{BB962C8B-B14F-4D97-AF65-F5344CB8AC3E}">
        <p14:creationId xmlns:p14="http://schemas.microsoft.com/office/powerpoint/2010/main" val="810286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319" y="306455"/>
            <a:ext cx="11877003" cy="704107"/>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306455"/>
            <a:ext cx="11691890"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Common indicators of exclusionary environments</a:t>
            </a:r>
            <a:endParaRPr lang="en-US" dirty="0">
              <a:solidFill>
                <a:schemeClr val="bg1"/>
              </a:solidFill>
            </a:endParaRPr>
          </a:p>
        </p:txBody>
      </p:sp>
      <p:pic>
        <p:nvPicPr>
          <p:cNvPr id="8" name="Picture 7">
            <a:extLst>
              <a:ext uri="{FF2B5EF4-FFF2-40B4-BE49-F238E27FC236}">
                <a16:creationId xmlns:a16="http://schemas.microsoft.com/office/drawing/2014/main" id="{0B64EC5B-280C-43D4-9669-211B4A07573B}"/>
              </a:ext>
            </a:extLst>
          </p:cNvPr>
          <p:cNvPicPr>
            <a:picLocks noChangeAspect="1"/>
          </p:cNvPicPr>
          <p:nvPr/>
        </p:nvPicPr>
        <p:blipFill>
          <a:blip r:embed="rId2"/>
          <a:stretch>
            <a:fillRect/>
          </a:stretch>
        </p:blipFill>
        <p:spPr>
          <a:xfrm>
            <a:off x="1170704" y="1944210"/>
            <a:ext cx="9850591" cy="3400148"/>
          </a:xfrm>
          <a:prstGeom prst="rect">
            <a:avLst/>
          </a:prstGeom>
        </p:spPr>
      </p:pic>
    </p:spTree>
    <p:extLst>
      <p:ext uri="{BB962C8B-B14F-4D97-AF65-F5344CB8AC3E}">
        <p14:creationId xmlns:p14="http://schemas.microsoft.com/office/powerpoint/2010/main" val="302866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0A7AD9F9-178F-42CF-A130-55EC8B07174C}"/>
              </a:ext>
            </a:extLst>
          </p:cNvPr>
          <p:cNvSpPr/>
          <p:nvPr/>
        </p:nvSpPr>
        <p:spPr>
          <a:xfrm>
            <a:off x="1038139" y="293964"/>
            <a:ext cx="2415276"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91AC64F-C7F9-4220-890E-FFA73F65FCED}"/>
              </a:ext>
            </a:extLst>
          </p:cNvPr>
          <p:cNvSpPr txBox="1"/>
          <p:nvPr/>
        </p:nvSpPr>
        <p:spPr>
          <a:xfrm>
            <a:off x="0" y="293964"/>
            <a:ext cx="3275860"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Loss of talent</a:t>
            </a:r>
          </a:p>
        </p:txBody>
      </p:sp>
      <p:pic>
        <p:nvPicPr>
          <p:cNvPr id="7" name="Picture 6">
            <a:extLst>
              <a:ext uri="{FF2B5EF4-FFF2-40B4-BE49-F238E27FC236}">
                <a16:creationId xmlns:a16="http://schemas.microsoft.com/office/drawing/2014/main" id="{80952C28-73E2-4574-946E-408F59210961}"/>
              </a:ext>
            </a:extLst>
          </p:cNvPr>
          <p:cNvPicPr>
            <a:picLocks noChangeAspect="1"/>
          </p:cNvPicPr>
          <p:nvPr/>
        </p:nvPicPr>
        <p:blipFill>
          <a:blip r:embed="rId2"/>
          <a:stretch>
            <a:fillRect/>
          </a:stretch>
        </p:blipFill>
        <p:spPr>
          <a:xfrm>
            <a:off x="761491" y="1376593"/>
            <a:ext cx="5153025" cy="3905250"/>
          </a:xfrm>
          <a:prstGeom prst="rect">
            <a:avLst/>
          </a:prstGeom>
        </p:spPr>
      </p:pic>
      <p:pic>
        <p:nvPicPr>
          <p:cNvPr id="11" name="Picture 10">
            <a:extLst>
              <a:ext uri="{FF2B5EF4-FFF2-40B4-BE49-F238E27FC236}">
                <a16:creationId xmlns:a16="http://schemas.microsoft.com/office/drawing/2014/main" id="{0CC337ED-0B9B-495F-BBA0-A46A256CD438}"/>
              </a:ext>
            </a:extLst>
          </p:cNvPr>
          <p:cNvPicPr>
            <a:picLocks noChangeAspect="1"/>
          </p:cNvPicPr>
          <p:nvPr/>
        </p:nvPicPr>
        <p:blipFill>
          <a:blip r:embed="rId3"/>
          <a:stretch>
            <a:fillRect/>
          </a:stretch>
        </p:blipFill>
        <p:spPr>
          <a:xfrm>
            <a:off x="6479774" y="1625168"/>
            <a:ext cx="4381500" cy="3581400"/>
          </a:xfrm>
          <a:prstGeom prst="rect">
            <a:avLst/>
          </a:prstGeom>
        </p:spPr>
      </p:pic>
      <p:sp>
        <p:nvSpPr>
          <p:cNvPr id="12" name="TextBox 11">
            <a:extLst>
              <a:ext uri="{FF2B5EF4-FFF2-40B4-BE49-F238E27FC236}">
                <a16:creationId xmlns:a16="http://schemas.microsoft.com/office/drawing/2014/main" id="{401FE633-10C8-40C4-83AC-65A5B01CC1DE}"/>
              </a:ext>
            </a:extLst>
          </p:cNvPr>
          <p:cNvSpPr txBox="1"/>
          <p:nvPr/>
        </p:nvSpPr>
        <p:spPr>
          <a:xfrm>
            <a:off x="642937" y="5640388"/>
            <a:ext cx="961077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000" dirty="0">
                <a:solidFill>
                  <a:srgbClr val="643655"/>
                </a:solidFill>
                <a:latin typeface="Avenir Next LT Pro" panose="020B0504020202020204" pitchFamily="34" charset="0"/>
                <a:cs typeface="Segoe UI"/>
              </a:rPr>
              <a:t>Diverse workforces have been proven to produce better science.</a:t>
            </a:r>
          </a:p>
        </p:txBody>
      </p:sp>
    </p:spTree>
    <p:extLst>
      <p:ext uri="{BB962C8B-B14F-4D97-AF65-F5344CB8AC3E}">
        <p14:creationId xmlns:p14="http://schemas.microsoft.com/office/powerpoint/2010/main" val="1194299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87614"/>
            <a:ext cx="73986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0" y="287614"/>
            <a:ext cx="8289139"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The importance of representation</a:t>
            </a:r>
            <a:endParaRPr lang="en-GB" sz="4000" dirty="0">
              <a:solidFill>
                <a:schemeClr val="bg1"/>
              </a:solidFill>
              <a:latin typeface="Avenir Next LT Pro" panose="020B0504020202020204" pitchFamily="34" charset="0"/>
            </a:endParaRPr>
          </a:p>
        </p:txBody>
      </p:sp>
      <p:pic>
        <p:nvPicPr>
          <p:cNvPr id="8" name="Picture 7">
            <a:extLst>
              <a:ext uri="{FF2B5EF4-FFF2-40B4-BE49-F238E27FC236}">
                <a16:creationId xmlns:a16="http://schemas.microsoft.com/office/drawing/2014/main" id="{92F665EB-8ADB-49C9-9FAD-110381CF2C60}"/>
              </a:ext>
            </a:extLst>
          </p:cNvPr>
          <p:cNvPicPr>
            <a:picLocks noChangeAspect="1"/>
          </p:cNvPicPr>
          <p:nvPr/>
        </p:nvPicPr>
        <p:blipFill>
          <a:blip r:embed="rId2"/>
          <a:stretch>
            <a:fillRect/>
          </a:stretch>
        </p:blipFill>
        <p:spPr>
          <a:xfrm>
            <a:off x="1580226" y="1442875"/>
            <a:ext cx="8653924" cy="5031536"/>
          </a:xfrm>
          <a:prstGeom prst="rect">
            <a:avLst/>
          </a:prstGeom>
        </p:spPr>
      </p:pic>
    </p:spTree>
    <p:extLst>
      <p:ext uri="{BB962C8B-B14F-4D97-AF65-F5344CB8AC3E}">
        <p14:creationId xmlns:p14="http://schemas.microsoft.com/office/powerpoint/2010/main" val="23960652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5F386AFDEE2841A2DC4EB686DBE375" ma:contentTypeVersion="8" ma:contentTypeDescription="Create a new document." ma:contentTypeScope="" ma:versionID="4c63a03bcfed2368ca4751cf295a7a5a">
  <xsd:schema xmlns:xsd="http://www.w3.org/2001/XMLSchema" xmlns:xs="http://www.w3.org/2001/XMLSchema" xmlns:p="http://schemas.microsoft.com/office/2006/metadata/properties" xmlns:ns2="f617a0c9-1bf0-4480-b436-a94c9b9ef0a6" targetNamespace="http://schemas.microsoft.com/office/2006/metadata/properties" ma:root="true" ma:fieldsID="ae4bde97fea7b6537fbd8a4a260a2b39" ns2:_="">
    <xsd:import namespace="f617a0c9-1bf0-4480-b436-a94c9b9ef0a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17a0c9-1bf0-4480-b436-a94c9b9ef0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B08468B-4846-4EB4-AF2A-A316D300BC5E}">
  <ds:schemaRefs>
    <ds:schemaRef ds:uri="f617a0c9-1bf0-4480-b436-a94c9b9ef0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ECD9AE4-DE4E-41A6-8B10-C98A57645F03}">
  <ds:schemaRefs>
    <ds:schemaRef ds:uri="http://schemas.microsoft.com/sharepoint/v3/contenttype/forms"/>
  </ds:schemaRefs>
</ds:datastoreItem>
</file>

<file path=customXml/itemProps3.xml><?xml version="1.0" encoding="utf-8"?>
<ds:datastoreItem xmlns:ds="http://schemas.openxmlformats.org/officeDocument/2006/customXml" ds:itemID="{3D7DA2F4-C602-4966-ACBF-8867CF5C543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318</TotalTime>
  <Words>875</Words>
  <Application>Microsoft Office PowerPoint</Application>
  <PresentationFormat>Widescreen</PresentationFormat>
  <Paragraphs>109</Paragraphs>
  <Slides>20</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Abadi</vt:lpstr>
      <vt:lpstr>Amiko</vt:lpstr>
      <vt:lpstr>Arial</vt:lpstr>
      <vt:lpstr>Avenir Next LT Pro</vt:lpstr>
      <vt:lpstr>Avenir Next LT Pro Light</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Ayres, Zoë</dc:creator>
  <cp:lastModifiedBy>Ayres, Zoë</cp:lastModifiedBy>
  <cp:revision>20</cp:revision>
  <dcterms:created xsi:type="dcterms:W3CDTF">2020-11-26T17:50:51Z</dcterms:created>
  <dcterms:modified xsi:type="dcterms:W3CDTF">2021-06-30T13:31:11Z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0x0101009A5F386AFDEE2841A2DC4EB686DBE375</vt:lpwstr>
  </property>
</Properties>
</file>