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4" r:id="rId2"/>
  </p:sldMasterIdLst>
  <p:notesMasterIdLst>
    <p:notesMasterId r:id="rId14"/>
  </p:notesMasterIdLst>
  <p:handoutMasterIdLst>
    <p:handoutMasterId r:id="rId15"/>
  </p:handoutMasterIdLst>
  <p:sldIdLst>
    <p:sldId id="319" r:id="rId3"/>
    <p:sldId id="320" r:id="rId4"/>
    <p:sldId id="326" r:id="rId5"/>
    <p:sldId id="329" r:id="rId6"/>
    <p:sldId id="330" r:id="rId7"/>
    <p:sldId id="332" r:id="rId8"/>
    <p:sldId id="333" r:id="rId9"/>
    <p:sldId id="336" r:id="rId10"/>
    <p:sldId id="337" r:id="rId11"/>
    <p:sldId id="338" r:id="rId12"/>
    <p:sldId id="335" r:id="rId13"/>
  </p:sldIdLst>
  <p:sldSz cx="9144000" cy="6858000" type="screen4x3"/>
  <p:notesSz cx="6669088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2960A7"/>
    <a:srgbClr val="DBB334"/>
    <a:srgbClr val="19509B"/>
    <a:srgbClr val="FFD981"/>
    <a:srgbClr val="FFDA81"/>
    <a:srgbClr val="63BE7B"/>
    <a:srgbClr val="F8696B"/>
    <a:srgbClr val="CCDC81"/>
    <a:srgbClr val="BBD780"/>
    <a:srgbClr val="FDC5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964" y="4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90665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6866" y="1"/>
            <a:ext cx="2890665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3E1291-C96F-4976-8F2F-6CEB70331F54}" type="datetimeFigureOut">
              <a:rPr lang="en-GB" smtClean="0"/>
              <a:t>20/03/2017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1259"/>
            <a:ext cx="2890665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6866" y="9431259"/>
            <a:ext cx="2890665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5DC950-BBE3-45B6-8EED-0BEF9AA898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72674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9" y="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F58D81-6FF7-5243-BB86-A4F13E41A8F0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15907"/>
            <a:ext cx="533527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430092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9" y="9430092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299A8A-9C84-FE4B-A7CE-4CADC83B6B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3228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AFCCD-728F-4F51-B323-BF6CAFD94067}" type="datetimeFigureOut">
              <a:rPr lang="en-GB" smtClean="0"/>
              <a:t>20/03/2017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96DDD-226A-4B1E-A800-F44B86AF54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91930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AFCCD-728F-4F51-B323-BF6CAFD94067}" type="datetimeFigureOut">
              <a:rPr lang="en-GB" smtClean="0"/>
              <a:t>20/03/2017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96DDD-226A-4B1E-A800-F44B86AF54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63470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AFCCD-728F-4F51-B323-BF6CAFD94067}" type="datetimeFigureOut">
              <a:rPr lang="en-GB" smtClean="0"/>
              <a:t>20/03/2017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96DDD-226A-4B1E-A800-F44B86AF54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3356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FF38F4-0D9A-4B22-A35D-EA4BBC5E666E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20/03/2017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7DF3A25-3998-4F57-AD62-26CBF33C6373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627168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FF38F4-0D9A-4B22-A35D-EA4BBC5E666E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20/03/2017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7DF3A25-3998-4F57-AD62-26CBF33C6373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934632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FF38F4-0D9A-4B22-A35D-EA4BBC5E666E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20/03/2017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7DF3A25-3998-4F57-AD62-26CBF33C6373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236713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FF38F4-0D9A-4B22-A35D-EA4BBC5E666E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20/03/2017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7DF3A25-3998-4F57-AD62-26CBF33C6373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314622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FF38F4-0D9A-4B22-A35D-EA4BBC5E666E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20/03/2017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7DF3A25-3998-4F57-AD62-26CBF33C6373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312244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FF38F4-0D9A-4B22-A35D-EA4BBC5E666E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20/03/2017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7DF3A25-3998-4F57-AD62-26CBF33C6373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361214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FF38F4-0D9A-4B22-A35D-EA4BBC5E666E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20/03/2017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7DF3A25-3998-4F57-AD62-26CBF33C6373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964980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FF38F4-0D9A-4B22-A35D-EA4BBC5E666E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20/03/2017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7DF3A25-3998-4F57-AD62-26CBF33C6373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596365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AFCCD-728F-4F51-B323-BF6CAFD94067}" type="datetimeFigureOut">
              <a:rPr lang="en-GB" smtClean="0"/>
              <a:t>20/03/2017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96DDD-226A-4B1E-A800-F44B86AF54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152622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FF38F4-0D9A-4B22-A35D-EA4BBC5E666E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20/03/2017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7DF3A25-3998-4F57-AD62-26CBF33C6373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5045083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FF38F4-0D9A-4B22-A35D-EA4BBC5E666E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20/03/2017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7DF3A25-3998-4F57-AD62-26CBF33C6373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5479696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FF38F4-0D9A-4B22-A35D-EA4BBC5E666E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20/03/2017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7DF3A25-3998-4F57-AD62-26CBF33C6373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582725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AFCCD-728F-4F51-B323-BF6CAFD94067}" type="datetimeFigureOut">
              <a:rPr lang="en-GB" smtClean="0"/>
              <a:t>20/03/2017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96DDD-226A-4B1E-A800-F44B86AF54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04177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AFCCD-728F-4F51-B323-BF6CAFD94067}" type="datetimeFigureOut">
              <a:rPr lang="en-GB" smtClean="0"/>
              <a:t>20/03/2017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96DDD-226A-4B1E-A800-F44B86AF54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61578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AFCCD-728F-4F51-B323-BF6CAFD94067}" type="datetimeFigureOut">
              <a:rPr lang="en-GB" smtClean="0"/>
              <a:t>20/03/2017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96DDD-226A-4B1E-A800-F44B86AF54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82715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AFCCD-728F-4F51-B323-BF6CAFD94067}" type="datetimeFigureOut">
              <a:rPr lang="en-GB" smtClean="0"/>
              <a:t>20/03/2017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96DDD-226A-4B1E-A800-F44B86AF54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97266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AFCCD-728F-4F51-B323-BF6CAFD94067}" type="datetimeFigureOut">
              <a:rPr lang="en-GB" smtClean="0"/>
              <a:t>20/03/2017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96DDD-226A-4B1E-A800-F44B86AF54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11765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AFCCD-728F-4F51-B323-BF6CAFD94067}" type="datetimeFigureOut">
              <a:rPr lang="en-GB" smtClean="0"/>
              <a:t>20/03/2017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96DDD-226A-4B1E-A800-F44B86AF54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75882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AFCCD-728F-4F51-B323-BF6CAFD94067}" type="datetimeFigureOut">
              <a:rPr lang="en-GB" smtClean="0"/>
              <a:t>20/03/2017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96DDD-226A-4B1E-A800-F44B86AF54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53758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3AFCCD-728F-4F51-B323-BF6CAFD94067}" type="datetimeFigureOut">
              <a:rPr lang="en-GB" smtClean="0"/>
              <a:t>20/03/2017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E96DDD-226A-4B1E-A800-F44B86AF54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8730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FF38F4-0D9A-4B22-A35D-EA4BBC5E666E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20/03/2017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7DF3A25-3998-4F57-AD62-26CBF33C6373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37235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1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2.bp.blogspot.com/-ElRIwQj37RU/T_2w8us64-I/AAAAAAAAAI8/qaMF4CWEZfA/s1600/banyan-tre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67785"/>
            <a:ext cx="9144000" cy="7680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Group 6"/>
          <p:cNvGrpSpPr/>
          <p:nvPr/>
        </p:nvGrpSpPr>
        <p:grpSpPr>
          <a:xfrm>
            <a:off x="0" y="4615427"/>
            <a:ext cx="9144000" cy="2242573"/>
            <a:chOff x="0" y="4615427"/>
            <a:chExt cx="9144000" cy="2242573"/>
          </a:xfrm>
        </p:grpSpPr>
        <p:grpSp>
          <p:nvGrpSpPr>
            <p:cNvPr id="8" name="Group 7"/>
            <p:cNvGrpSpPr/>
            <p:nvPr/>
          </p:nvGrpSpPr>
          <p:grpSpPr>
            <a:xfrm>
              <a:off x="0" y="4615427"/>
              <a:ext cx="9144000" cy="806823"/>
              <a:chOff x="0" y="4615427"/>
              <a:chExt cx="9144000" cy="806823"/>
            </a:xfrm>
          </p:grpSpPr>
          <p:sp>
            <p:nvSpPr>
              <p:cNvPr id="3" name="Rectangle 2"/>
              <p:cNvSpPr/>
              <p:nvPr/>
            </p:nvSpPr>
            <p:spPr>
              <a:xfrm>
                <a:off x="0" y="4615427"/>
                <a:ext cx="7467598" cy="80682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" name="Isosceles Triangle 3"/>
              <p:cNvSpPr/>
              <p:nvPr/>
            </p:nvSpPr>
            <p:spPr>
              <a:xfrm>
                <a:off x="7167564" y="4621778"/>
                <a:ext cx="611186" cy="548615"/>
              </a:xfrm>
              <a:prstGeom prst="triangl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" name="Isosceles Triangle 10"/>
              <p:cNvSpPr/>
              <p:nvPr/>
            </p:nvSpPr>
            <p:spPr>
              <a:xfrm>
                <a:off x="7985125" y="4621778"/>
                <a:ext cx="611186" cy="548615"/>
              </a:xfrm>
              <a:prstGeom prst="triangl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" name="Isosceles Triangle 11"/>
              <p:cNvSpPr/>
              <p:nvPr/>
            </p:nvSpPr>
            <p:spPr>
              <a:xfrm>
                <a:off x="7571581" y="4709186"/>
                <a:ext cx="624680" cy="548615"/>
              </a:xfrm>
              <a:prstGeom prst="triangl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" name="Rectangle 4"/>
              <p:cNvSpPr/>
              <p:nvPr/>
            </p:nvSpPr>
            <p:spPr>
              <a:xfrm>
                <a:off x="8296275" y="4615427"/>
                <a:ext cx="847725" cy="63126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6" name="Rectangle 5"/>
            <p:cNvSpPr/>
            <p:nvPr/>
          </p:nvSpPr>
          <p:spPr>
            <a:xfrm>
              <a:off x="0" y="5096435"/>
              <a:ext cx="9144000" cy="17615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4554996"/>
            <a:ext cx="9144000" cy="1769890"/>
          </a:xfrm>
          <a:noFill/>
        </p:spPr>
        <p:txBody>
          <a:bodyPr>
            <a:normAutofit/>
          </a:bodyPr>
          <a:lstStyle/>
          <a:p>
            <a:pPr algn="l"/>
            <a:r>
              <a:rPr lang="en-GB" altLang="en-US" sz="4400" b="1" dirty="0">
                <a:solidFill>
                  <a:srgbClr val="1B2E0E"/>
                </a:solidFill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Circular dichroism</a:t>
            </a:r>
            <a:br>
              <a:rPr lang="en-GB" altLang="en-US" sz="4400" b="1" dirty="0">
                <a:solidFill>
                  <a:srgbClr val="212B2D"/>
                </a:solidFill>
                <a:latin typeface="Microsoft YaHei Light" panose="020B0502040204020203" pitchFamily="34" charset="-122"/>
                <a:ea typeface="Microsoft YaHei Light" panose="020B0502040204020203" pitchFamily="34" charset="-122"/>
              </a:rPr>
            </a:br>
            <a:r>
              <a:rPr lang="en-GB" altLang="en-US" sz="3200" b="1" dirty="0">
                <a:solidFill>
                  <a:srgbClr val="587819"/>
                </a:solidFill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comparability study for ARBRE network</a:t>
            </a:r>
            <a:endParaRPr lang="en-GB" altLang="en-US" sz="1200" b="1" dirty="0">
              <a:solidFill>
                <a:srgbClr val="587819"/>
              </a:solidFill>
              <a:latin typeface="Microsoft YaHei Light" panose="020B0502040204020203" pitchFamily="34" charset="-122"/>
              <a:ea typeface="Microsoft YaHei Light" panose="020B0502040204020203" pitchFamily="34" charset="-122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6550982"/>
            <a:ext cx="9144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YaHei Light" panose="020B0502040204020203" pitchFamily="34" charset="-122"/>
                <a:ea typeface="Microsoft YaHei Light" panose="020B0502040204020203" pitchFamily="34" charset="-122"/>
                <a:cs typeface="+mn-cs"/>
              </a:rPr>
              <a:t>Dr Nikola P. Chmel			Porto			</a:t>
            </a:r>
            <a:fld id="{ECF53EDB-3AD9-4EAE-B701-0F24BCD2B86E}" type="datetime4">
              <a:rPr kumimoji="0" lang="en-GB" altLang="en-US" sz="14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YaHei Light" panose="020B0502040204020203" pitchFamily="34" charset="-122"/>
                <a:ea typeface="Microsoft YaHei Light" panose="020B0502040204020203" pitchFamily="34" charset="-122"/>
                <a:cs typeface="+mn-cs"/>
              </a:rPr>
              <a:t>20 March 2017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311" y="8373"/>
            <a:ext cx="1675417" cy="52253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4"/>
          <a:srcRect l="2907" t="3404" r="4084"/>
          <a:stretch/>
        </p:blipFill>
        <p:spPr>
          <a:xfrm>
            <a:off x="7796934" y="5517232"/>
            <a:ext cx="1073049" cy="708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232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3618" y="6324407"/>
            <a:ext cx="9217959" cy="550800"/>
          </a:xfrm>
          <a:prstGeom prst="rect">
            <a:avLst/>
          </a:prstGeom>
        </p:spPr>
      </p:pic>
      <p:grpSp>
        <p:nvGrpSpPr>
          <p:cNvPr id="13316" name="Group 18"/>
          <p:cNvGrpSpPr>
            <a:grpSpLocks noChangeAspect="1"/>
          </p:cNvGrpSpPr>
          <p:nvPr/>
        </p:nvGrpSpPr>
        <p:grpSpPr bwMode="auto">
          <a:xfrm>
            <a:off x="7735888" y="6308725"/>
            <a:ext cx="823912" cy="406400"/>
            <a:chOff x="3264190" y="1943892"/>
            <a:chExt cx="2748993" cy="1352939"/>
          </a:xfrm>
        </p:grpSpPr>
        <p:sp>
          <p:nvSpPr>
            <p:cNvPr id="20" name="Isosceles Triangle 19"/>
            <p:cNvSpPr/>
            <p:nvPr/>
          </p:nvSpPr>
          <p:spPr>
            <a:xfrm rot="10800000">
              <a:off x="3264190" y="1943892"/>
              <a:ext cx="1536047" cy="1352939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21" name="Isosceles Triangle 20"/>
            <p:cNvSpPr/>
            <p:nvPr/>
          </p:nvSpPr>
          <p:spPr>
            <a:xfrm rot="10800000">
              <a:off x="4477136" y="1943892"/>
              <a:ext cx="1536047" cy="1352939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>
                <a:solidFill>
                  <a:schemeClr val="tx1"/>
                </a:solidFill>
              </a:endParaRPr>
            </a:p>
          </p:txBody>
        </p:sp>
      </p:grpSp>
      <p:sp>
        <p:nvSpPr>
          <p:cNvPr id="13319" name="Title 1"/>
          <p:cNvSpPr txBox="1">
            <a:spLocks/>
          </p:cNvSpPr>
          <p:nvPr/>
        </p:nvSpPr>
        <p:spPr bwMode="auto">
          <a:xfrm>
            <a:off x="0" y="1588"/>
            <a:ext cx="9144000" cy="83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3600" b="1" dirty="0">
                <a:solidFill>
                  <a:srgbClr val="212B2D"/>
                </a:solidFill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Format of the new study</a:t>
            </a:r>
            <a:endParaRPr lang="en-GB" altLang="en-US" sz="3200" dirty="0">
              <a:solidFill>
                <a:srgbClr val="212B2D"/>
              </a:solidFill>
              <a:latin typeface="Microsoft YaHei Light" panose="020B0502040204020203" pitchFamily="34" charset="-122"/>
              <a:ea typeface="Microsoft YaHei Light" panose="020B0502040204020203" pitchFamily="34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49542" y="1412776"/>
            <a:ext cx="824491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Proposition, a two tiered study:</a:t>
            </a:r>
          </a:p>
          <a:p>
            <a:endParaRPr lang="en-GB" sz="2400" b="1" dirty="0"/>
          </a:p>
          <a:p>
            <a:r>
              <a:rPr lang="en-GB" sz="2400" b="1" dirty="0">
                <a:solidFill>
                  <a:schemeClr val="accent5"/>
                </a:solidFill>
              </a:rPr>
              <a:t>Complete</a:t>
            </a:r>
          </a:p>
          <a:p>
            <a:pPr marL="342900" indent="-342900"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en-GB" sz="2400" dirty="0"/>
              <a:t>4 samples (protein, two standards, baseline)</a:t>
            </a:r>
          </a:p>
          <a:p>
            <a:pPr marL="342900" indent="-342900"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en-GB" sz="2400" dirty="0"/>
              <a:t>all samples measured using the </a:t>
            </a:r>
            <a:r>
              <a:rPr lang="en-GB" sz="2400" u="sng" dirty="0"/>
              <a:t>lab own SOP</a:t>
            </a:r>
            <a:endParaRPr lang="en-US" sz="2400" u="sng" dirty="0"/>
          </a:p>
          <a:p>
            <a:pPr marL="342900" indent="-342900"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en-US" sz="2400" dirty="0"/>
              <a:t>all samples measured using the </a:t>
            </a:r>
            <a:r>
              <a:rPr lang="en-US" sz="2400" u="sng" dirty="0"/>
              <a:t>supplied SOP</a:t>
            </a:r>
          </a:p>
          <a:p>
            <a:pPr marL="342900" indent="-342900"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en-US" sz="2400" dirty="0"/>
              <a:t>Calibration data from wavelength (e.g. Ho or ammonia) and intensity (e.g. ACS) calibration performed on the day</a:t>
            </a:r>
          </a:p>
          <a:p>
            <a:pPr marL="342900" indent="-342900"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en-US" sz="2400" dirty="0"/>
              <a:t>Samples re-measured if required after calibration</a:t>
            </a:r>
          </a:p>
          <a:p>
            <a:pPr marL="342900" indent="-342900"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accent5"/>
                </a:solidFill>
              </a:rPr>
              <a:t>10-14 measurements altogether (~1 workday of instrument/staff time)</a:t>
            </a:r>
            <a:endParaRPr lang="en-GB" sz="2400" b="1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383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6323"/>
                    </a14:imgEffect>
                    <a14:imgEffect>
                      <a14:saturation sat="1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-169031"/>
            <a:ext cx="9144000" cy="4606143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15680" y="3789040"/>
            <a:ext cx="9144000" cy="2242573"/>
            <a:chOff x="0" y="4615427"/>
            <a:chExt cx="9144000" cy="2242573"/>
          </a:xfrm>
        </p:grpSpPr>
        <p:grpSp>
          <p:nvGrpSpPr>
            <p:cNvPr id="8" name="Group 7"/>
            <p:cNvGrpSpPr/>
            <p:nvPr/>
          </p:nvGrpSpPr>
          <p:grpSpPr>
            <a:xfrm>
              <a:off x="0" y="4615427"/>
              <a:ext cx="9144000" cy="806823"/>
              <a:chOff x="0" y="4615427"/>
              <a:chExt cx="9144000" cy="806823"/>
            </a:xfrm>
          </p:grpSpPr>
          <p:sp>
            <p:nvSpPr>
              <p:cNvPr id="3" name="Rectangle 2"/>
              <p:cNvSpPr/>
              <p:nvPr/>
            </p:nvSpPr>
            <p:spPr>
              <a:xfrm>
                <a:off x="0" y="4615427"/>
                <a:ext cx="7467598" cy="80682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" name="Isosceles Triangle 3"/>
              <p:cNvSpPr/>
              <p:nvPr/>
            </p:nvSpPr>
            <p:spPr>
              <a:xfrm>
                <a:off x="7167564" y="4621778"/>
                <a:ext cx="611186" cy="548615"/>
              </a:xfrm>
              <a:prstGeom prst="triangl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" name="Isosceles Triangle 10"/>
              <p:cNvSpPr/>
              <p:nvPr/>
            </p:nvSpPr>
            <p:spPr>
              <a:xfrm>
                <a:off x="7985125" y="4621778"/>
                <a:ext cx="611186" cy="548615"/>
              </a:xfrm>
              <a:prstGeom prst="triangl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" name="Isosceles Triangle 11"/>
              <p:cNvSpPr/>
              <p:nvPr/>
            </p:nvSpPr>
            <p:spPr>
              <a:xfrm>
                <a:off x="7571581" y="4709186"/>
                <a:ext cx="624680" cy="548615"/>
              </a:xfrm>
              <a:prstGeom prst="triangl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" name="Rectangle 4"/>
              <p:cNvSpPr/>
              <p:nvPr/>
            </p:nvSpPr>
            <p:spPr>
              <a:xfrm>
                <a:off x="8296275" y="4615427"/>
                <a:ext cx="847725" cy="63126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6" name="Rectangle 5"/>
            <p:cNvSpPr/>
            <p:nvPr/>
          </p:nvSpPr>
          <p:spPr>
            <a:xfrm>
              <a:off x="0" y="5096434"/>
              <a:ext cx="9144000" cy="17615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pic>
        <p:nvPicPr>
          <p:cNvPr id="14" name="Picture 13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-54512"/>
            <a:ext cx="1675417" cy="522531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0" y="6502606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19509B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n.chmel@warwick.ac.uk			</a:t>
            </a:r>
            <a:r>
              <a:rPr lang="en-US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warwick.ac.uk/</a:t>
            </a:r>
            <a:r>
              <a:rPr lang="en-US" dirty="0" err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nikolachmel</a:t>
            </a:r>
            <a:r>
              <a:rPr lang="en-US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/</a:t>
            </a:r>
            <a:r>
              <a:rPr lang="en-US" dirty="0" err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cdsurvey</a:t>
            </a:r>
            <a:endParaRPr lang="en-US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  <p:sp>
        <p:nvSpPr>
          <p:cNvPr id="20" name="Title 1"/>
          <p:cNvSpPr txBox="1">
            <a:spLocks/>
          </p:cNvSpPr>
          <p:nvPr/>
        </p:nvSpPr>
        <p:spPr bwMode="auto">
          <a:xfrm>
            <a:off x="0" y="3883175"/>
            <a:ext cx="9144000" cy="83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2960A7"/>
                </a:solidFill>
                <a:effectLst/>
                <a:uLnTx/>
                <a:uFillTx/>
                <a:latin typeface="Microsoft YaHei Light" panose="020B0502040204020203" pitchFamily="34" charset="-122"/>
                <a:ea typeface="Microsoft YaHei Light" panose="020B0502040204020203" pitchFamily="34" charset="-122"/>
                <a:cs typeface="+mn-cs"/>
              </a:rPr>
              <a:t>Discussion</a:t>
            </a:r>
            <a:endParaRPr kumimoji="0" lang="en-GB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2960A7"/>
              </a:solidFill>
              <a:effectLst/>
              <a:uLnTx/>
              <a:uFillTx/>
              <a:latin typeface="Microsoft YaHei Light" panose="020B0502040204020203" pitchFamily="34" charset="-122"/>
              <a:ea typeface="Microsoft YaHei Light" panose="020B0502040204020203" pitchFamily="34" charset="-122"/>
              <a:cs typeface="+mn-cs"/>
            </a:endParaRPr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251520" y="4941168"/>
            <a:ext cx="8229600" cy="7867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Any changes in the proposed format of the survey?</a:t>
            </a:r>
          </a:p>
          <a:p>
            <a:r>
              <a:rPr lang="en-GB" sz="18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Consistency with other efforts of WG4 and P4EU?</a:t>
            </a:r>
          </a:p>
          <a:p>
            <a:endParaRPr lang="en-GB" sz="18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5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43641" y="-99392"/>
            <a:ext cx="2501578" cy="1591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104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3618" y="6324407"/>
            <a:ext cx="9217959" cy="550800"/>
          </a:xfrm>
          <a:prstGeom prst="rect">
            <a:avLst/>
          </a:prstGeom>
        </p:spPr>
      </p:pic>
      <p:grpSp>
        <p:nvGrpSpPr>
          <p:cNvPr id="13316" name="Group 18"/>
          <p:cNvGrpSpPr>
            <a:grpSpLocks noChangeAspect="1"/>
          </p:cNvGrpSpPr>
          <p:nvPr/>
        </p:nvGrpSpPr>
        <p:grpSpPr bwMode="auto">
          <a:xfrm>
            <a:off x="7735888" y="6308725"/>
            <a:ext cx="823912" cy="406400"/>
            <a:chOff x="3264190" y="1943892"/>
            <a:chExt cx="2748993" cy="1352939"/>
          </a:xfrm>
        </p:grpSpPr>
        <p:sp>
          <p:nvSpPr>
            <p:cNvPr id="20" name="Isosceles Triangle 19"/>
            <p:cNvSpPr/>
            <p:nvPr/>
          </p:nvSpPr>
          <p:spPr>
            <a:xfrm rot="10800000">
              <a:off x="3264190" y="1943892"/>
              <a:ext cx="1536047" cy="1352939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21" name="Isosceles Triangle 20"/>
            <p:cNvSpPr/>
            <p:nvPr/>
          </p:nvSpPr>
          <p:spPr>
            <a:xfrm rot="10800000">
              <a:off x="4477136" y="1943892"/>
              <a:ext cx="1536047" cy="1352939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>
                <a:solidFill>
                  <a:schemeClr val="tx1"/>
                </a:solidFill>
              </a:endParaRPr>
            </a:p>
          </p:txBody>
        </p:sp>
      </p:grpSp>
      <p:sp>
        <p:nvSpPr>
          <p:cNvPr id="13319" name="Title 1"/>
          <p:cNvSpPr txBox="1">
            <a:spLocks/>
          </p:cNvSpPr>
          <p:nvPr/>
        </p:nvSpPr>
        <p:spPr bwMode="auto">
          <a:xfrm>
            <a:off x="0" y="1588"/>
            <a:ext cx="9144000" cy="83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3600" b="1" dirty="0">
                <a:solidFill>
                  <a:srgbClr val="212B2D"/>
                </a:solidFill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Previous study</a:t>
            </a:r>
            <a:endParaRPr lang="en-GB" altLang="en-US" sz="3200" dirty="0">
              <a:solidFill>
                <a:srgbClr val="212B2D"/>
              </a:solidFill>
              <a:latin typeface="Microsoft YaHei Light" panose="020B0502040204020203" pitchFamily="34" charset="-122"/>
              <a:ea typeface="Microsoft YaHei Light" panose="020B0502040204020203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11560" y="1412776"/>
            <a:ext cx="792088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Four samples: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~0.2 mg/ml solution of lysozyme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~0.6 </a:t>
            </a:r>
            <a:r>
              <a:rPr lang="en-US" sz="2000" dirty="0" err="1"/>
              <a:t>mM</a:t>
            </a:r>
            <a:r>
              <a:rPr lang="en-US" sz="2000" dirty="0"/>
              <a:t> solution of R,R-Na[Co(EDDS)]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~0.6 </a:t>
            </a:r>
            <a:r>
              <a:rPr lang="en-US" sz="2000" dirty="0" err="1"/>
              <a:t>mM</a:t>
            </a:r>
            <a:r>
              <a:rPr lang="en-US" sz="2000" dirty="0"/>
              <a:t> solution of S,S-Na[Co(EDDS)]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Water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Samples send by mail/courier (no chilling)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Minimum set of measurement conditions: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Specified wavelength range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=&lt;1 nm measurement step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After measurements samples returned back to Warwick for stability testing </a:t>
            </a:r>
          </a:p>
          <a:p>
            <a:endParaRPr lang="en-US" sz="20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20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02964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3618" y="6324407"/>
            <a:ext cx="9217959" cy="550800"/>
          </a:xfrm>
          <a:prstGeom prst="rect">
            <a:avLst/>
          </a:prstGeom>
        </p:spPr>
      </p:pic>
      <p:grpSp>
        <p:nvGrpSpPr>
          <p:cNvPr id="13316" name="Group 18"/>
          <p:cNvGrpSpPr>
            <a:grpSpLocks noChangeAspect="1"/>
          </p:cNvGrpSpPr>
          <p:nvPr/>
        </p:nvGrpSpPr>
        <p:grpSpPr bwMode="auto">
          <a:xfrm>
            <a:off x="7735888" y="6308725"/>
            <a:ext cx="823912" cy="406400"/>
            <a:chOff x="3264190" y="1943892"/>
            <a:chExt cx="2748993" cy="1352939"/>
          </a:xfrm>
        </p:grpSpPr>
        <p:sp>
          <p:nvSpPr>
            <p:cNvPr id="20" name="Isosceles Triangle 19"/>
            <p:cNvSpPr/>
            <p:nvPr/>
          </p:nvSpPr>
          <p:spPr>
            <a:xfrm rot="10800000">
              <a:off x="3264190" y="1943892"/>
              <a:ext cx="1536047" cy="1352939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21" name="Isosceles Triangle 20"/>
            <p:cNvSpPr/>
            <p:nvPr/>
          </p:nvSpPr>
          <p:spPr>
            <a:xfrm rot="10800000">
              <a:off x="4477136" y="1943892"/>
              <a:ext cx="1536047" cy="1352939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>
                <a:solidFill>
                  <a:schemeClr val="tx1"/>
                </a:solidFill>
              </a:endParaRPr>
            </a:p>
          </p:txBody>
        </p:sp>
      </p:grpSp>
      <p:sp>
        <p:nvSpPr>
          <p:cNvPr id="13319" name="Title 1"/>
          <p:cNvSpPr txBox="1">
            <a:spLocks/>
          </p:cNvSpPr>
          <p:nvPr/>
        </p:nvSpPr>
        <p:spPr bwMode="auto">
          <a:xfrm>
            <a:off x="0" y="1588"/>
            <a:ext cx="9144000" cy="83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3600" b="1" dirty="0">
                <a:solidFill>
                  <a:srgbClr val="212B2D"/>
                </a:solidFill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Results: lysozyme</a:t>
            </a:r>
            <a:endParaRPr lang="en-GB" altLang="en-US" sz="3200" dirty="0">
              <a:solidFill>
                <a:srgbClr val="212B2D"/>
              </a:solidFill>
              <a:latin typeface="Microsoft YaHei Light" panose="020B0502040204020203" pitchFamily="34" charset="-122"/>
              <a:ea typeface="Microsoft YaHei Light" panose="020B0502040204020203" pitchFamily="34" charset="-122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4000" y="1412776"/>
            <a:ext cx="5974080" cy="4169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1111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3618" y="6324407"/>
            <a:ext cx="9217959" cy="550800"/>
          </a:xfrm>
          <a:prstGeom prst="rect">
            <a:avLst/>
          </a:prstGeom>
        </p:spPr>
      </p:pic>
      <p:grpSp>
        <p:nvGrpSpPr>
          <p:cNvPr id="13316" name="Group 18"/>
          <p:cNvGrpSpPr>
            <a:grpSpLocks noChangeAspect="1"/>
          </p:cNvGrpSpPr>
          <p:nvPr/>
        </p:nvGrpSpPr>
        <p:grpSpPr bwMode="auto">
          <a:xfrm>
            <a:off x="7735888" y="6308725"/>
            <a:ext cx="823912" cy="406400"/>
            <a:chOff x="3264190" y="1943892"/>
            <a:chExt cx="2748993" cy="1352939"/>
          </a:xfrm>
        </p:grpSpPr>
        <p:sp>
          <p:nvSpPr>
            <p:cNvPr id="20" name="Isosceles Triangle 19"/>
            <p:cNvSpPr/>
            <p:nvPr/>
          </p:nvSpPr>
          <p:spPr>
            <a:xfrm rot="10800000">
              <a:off x="3264190" y="1943892"/>
              <a:ext cx="1536047" cy="1352939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21" name="Isosceles Triangle 20"/>
            <p:cNvSpPr/>
            <p:nvPr/>
          </p:nvSpPr>
          <p:spPr>
            <a:xfrm rot="10800000">
              <a:off x="4477136" y="1943892"/>
              <a:ext cx="1536047" cy="1352939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>
                <a:solidFill>
                  <a:schemeClr val="tx1"/>
                </a:solidFill>
              </a:endParaRPr>
            </a:p>
          </p:txBody>
        </p:sp>
      </p:grpSp>
      <p:sp>
        <p:nvSpPr>
          <p:cNvPr id="13319" name="Title 1"/>
          <p:cNvSpPr txBox="1">
            <a:spLocks/>
          </p:cNvSpPr>
          <p:nvPr/>
        </p:nvSpPr>
        <p:spPr bwMode="auto">
          <a:xfrm>
            <a:off x="0" y="1588"/>
            <a:ext cx="9144000" cy="83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3600" b="1" dirty="0">
                <a:solidFill>
                  <a:srgbClr val="212B2D"/>
                </a:solidFill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Results: lysozyme</a:t>
            </a:r>
            <a:endParaRPr lang="en-GB" altLang="en-US" sz="3200" dirty="0">
              <a:solidFill>
                <a:srgbClr val="212B2D"/>
              </a:solidFill>
              <a:latin typeface="Microsoft YaHei Light" panose="020B0502040204020203" pitchFamily="34" charset="-122"/>
              <a:ea typeface="Microsoft YaHei Light" panose="020B0502040204020203" pitchFamily="34" charset="-122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96" y="4040568"/>
            <a:ext cx="2880320" cy="2160240"/>
          </a:xfrm>
          <a:prstGeom prst="rect">
            <a:avLst/>
          </a:prstGeom>
        </p:spPr>
      </p:pic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4768266"/>
              </p:ext>
            </p:extLst>
          </p:nvPr>
        </p:nvGraphicFramePr>
        <p:xfrm>
          <a:off x="779650" y="908720"/>
          <a:ext cx="7584700" cy="295169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25964">
                  <a:extLst>
                    <a:ext uri="{9D8B030D-6E8A-4147-A177-3AD203B41FA5}">
                      <a16:colId xmlns:a16="http://schemas.microsoft.com/office/drawing/2014/main" val="2505516266"/>
                    </a:ext>
                  </a:extLst>
                </a:gridCol>
                <a:gridCol w="1126456">
                  <a:extLst>
                    <a:ext uri="{9D8B030D-6E8A-4147-A177-3AD203B41FA5}">
                      <a16:colId xmlns:a16="http://schemas.microsoft.com/office/drawing/2014/main" val="2695142105"/>
                    </a:ext>
                  </a:extLst>
                </a:gridCol>
                <a:gridCol w="1126456">
                  <a:extLst>
                    <a:ext uri="{9D8B030D-6E8A-4147-A177-3AD203B41FA5}">
                      <a16:colId xmlns:a16="http://schemas.microsoft.com/office/drawing/2014/main" val="3328882564"/>
                    </a:ext>
                  </a:extLst>
                </a:gridCol>
                <a:gridCol w="1126456">
                  <a:extLst>
                    <a:ext uri="{9D8B030D-6E8A-4147-A177-3AD203B41FA5}">
                      <a16:colId xmlns:a16="http://schemas.microsoft.com/office/drawing/2014/main" val="405805143"/>
                    </a:ext>
                  </a:extLst>
                </a:gridCol>
                <a:gridCol w="1126456">
                  <a:extLst>
                    <a:ext uri="{9D8B030D-6E8A-4147-A177-3AD203B41FA5}">
                      <a16:colId xmlns:a16="http://schemas.microsoft.com/office/drawing/2014/main" val="2724898187"/>
                    </a:ext>
                  </a:extLst>
                </a:gridCol>
                <a:gridCol w="1126456">
                  <a:extLst>
                    <a:ext uri="{9D8B030D-6E8A-4147-A177-3AD203B41FA5}">
                      <a16:colId xmlns:a16="http://schemas.microsoft.com/office/drawing/2014/main" val="132725831"/>
                    </a:ext>
                  </a:extLst>
                </a:gridCol>
                <a:gridCol w="1126456">
                  <a:extLst>
                    <a:ext uri="{9D8B030D-6E8A-4147-A177-3AD203B41FA5}">
                      <a16:colId xmlns:a16="http://schemas.microsoft.com/office/drawing/2014/main" val="404480453"/>
                    </a:ext>
                  </a:extLst>
                </a:gridCol>
              </a:tblGrid>
              <a:tr h="516093"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effectLst/>
                        </a:rPr>
                        <a:t>Helix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effectLst/>
                        </a:rPr>
                        <a:t>Sheet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effectLst/>
                        </a:rPr>
                        <a:t>Turn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 err="1">
                          <a:effectLst/>
                        </a:rPr>
                        <a:t>Unord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effectLst/>
                        </a:rPr>
                        <a:t>Total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effectLst/>
                        </a:rPr>
                        <a:t>Difference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161190201"/>
                  </a:ext>
                </a:extLst>
              </a:tr>
              <a:tr h="27162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effectLst/>
                        </a:rPr>
                        <a:t>1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effectLst/>
                        </a:rPr>
                        <a:t>0.298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solidFill>
                      <a:srgbClr val="FFD98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effectLst/>
                        </a:rPr>
                        <a:t>0.213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solidFill>
                      <a:srgbClr val="FED78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effectLst/>
                        </a:rPr>
                        <a:t>0.215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effectLst/>
                        </a:rPr>
                        <a:t>0.275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solidFill>
                      <a:srgbClr val="70C1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effectLst/>
                        </a:rPr>
                        <a:t>1.001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effectLst/>
                        </a:rPr>
                        <a:t>0.044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solidFill>
                      <a:srgbClr val="B3D57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8451903"/>
                  </a:ext>
                </a:extLst>
              </a:tr>
              <a:tr h="27162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effectLst/>
                        </a:rPr>
                        <a:t>2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effectLst/>
                        </a:rPr>
                        <a:t>0.274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solidFill>
                      <a:srgbClr val="FCA87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effectLst/>
                        </a:rPr>
                        <a:t>0.209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solidFill>
                      <a:srgbClr val="FFDF8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effectLst/>
                        </a:rPr>
                        <a:t>0.219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solidFill>
                      <a:srgbClr val="97CD7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effectLst/>
                        </a:rPr>
                        <a:t>0.298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solidFill>
                      <a:srgbClr val="FED78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effectLst/>
                        </a:rPr>
                        <a:t>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effectLst/>
                        </a:rPr>
                        <a:t>0.089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solidFill>
                      <a:srgbClr val="FDC57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8632429"/>
                  </a:ext>
                </a:extLst>
              </a:tr>
              <a:tr h="27162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effectLst/>
                        </a:rPr>
                        <a:t>3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effectLst/>
                        </a:rPr>
                        <a:t>0.308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solidFill>
                      <a:srgbClr val="F2E78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effectLst/>
                        </a:rPr>
                        <a:t>0.178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solidFill>
                      <a:srgbClr val="FFE9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effectLst/>
                        </a:rPr>
                        <a:t>0.225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solidFill>
                      <a:srgbClr val="E5E38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effectLst/>
                        </a:rPr>
                        <a:t>0.288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solidFill>
                      <a:srgbClr val="FEEA8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effectLst/>
                        </a:rPr>
                        <a:t>0.999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effectLst/>
                        </a:rPr>
                        <a:t>0.046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solidFill>
                      <a:srgbClr val="BBD7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8484127"/>
                  </a:ext>
                </a:extLst>
              </a:tr>
              <a:tr h="27162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effectLst/>
                        </a:rPr>
                        <a:t>4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effectLst/>
                        </a:rPr>
                        <a:t>0.318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solidFill>
                      <a:srgbClr val="70C1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effectLst/>
                        </a:rPr>
                        <a:t>0.216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solidFill>
                      <a:srgbClr val="FED17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effectLst/>
                        </a:rPr>
                        <a:t>0.214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solidFill>
                      <a:srgbClr val="70C1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effectLst/>
                        </a:rPr>
                        <a:t>0.253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solidFill>
                      <a:srgbClr val="FED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effectLst/>
                        </a:rPr>
                        <a:t>1.001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effectLst/>
                        </a:rPr>
                        <a:t>0.05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solidFill>
                      <a:srgbClr val="CCDC8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2735487"/>
                  </a:ext>
                </a:extLst>
              </a:tr>
              <a:tr h="27162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effectLst/>
                        </a:rPr>
                        <a:t>5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effectLst/>
                        </a:rPr>
                        <a:t>0.395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effectLst/>
                        </a:rPr>
                        <a:t>0.14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solidFill>
                      <a:srgbClr val="FB9C7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effectLst/>
                        </a:rPr>
                        <a:t>0.213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solidFill>
                      <a:srgbClr val="7DC57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effectLst/>
                        </a:rPr>
                        <a:t>0.252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solidFill>
                      <a:srgbClr val="FED3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effectLst/>
                        </a:rPr>
                        <a:t>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effectLst/>
                        </a:rPr>
                        <a:t>0.153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solidFill>
                      <a:srgbClr val="F8696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1555245"/>
                  </a:ext>
                </a:extLst>
              </a:tr>
              <a:tr h="27162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effectLst/>
                        </a:rPr>
                        <a:t>6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effectLst/>
                        </a:rPr>
                        <a:t>0.322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solidFill>
                      <a:srgbClr val="8AC9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effectLst/>
                        </a:rPr>
                        <a:t>0.186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solidFill>
                      <a:srgbClr val="A4D07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effectLst/>
                        </a:rPr>
                        <a:t>0.224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solidFill>
                      <a:srgbClr val="D8DF8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effectLst/>
                        </a:rPr>
                        <a:t>0.268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solidFill>
                      <a:srgbClr val="CBDC8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effectLst/>
                        </a:rPr>
                        <a:t>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effectLst/>
                        </a:rPr>
                        <a:t>0.025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solidFill>
                      <a:srgbClr val="63BE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6384968"/>
                  </a:ext>
                </a:extLst>
              </a:tr>
              <a:tr h="27162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effectLst/>
                        </a:rPr>
                        <a:t>7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effectLst/>
                        </a:rPr>
                        <a:t>0.282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solidFill>
                      <a:srgbClr val="FDB9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effectLst/>
                        </a:rPr>
                        <a:t>0.199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solidFill>
                      <a:srgbClr val="CBDC8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effectLst/>
                        </a:rPr>
                        <a:t>0.227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effectLst/>
                        </a:rPr>
                        <a:t>0.293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solidFill>
                      <a:srgbClr val="FFE18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effectLst/>
                        </a:rPr>
                        <a:t>1.001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effectLst/>
                        </a:rPr>
                        <a:t>0.074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solidFill>
                      <a:srgbClr val="FFDA8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0666984"/>
                  </a:ext>
                </a:extLst>
              </a:tr>
              <a:tr h="27162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effectLst/>
                        </a:rPr>
                        <a:t>8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effectLst/>
                        </a:rPr>
                        <a:t>0.351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solidFill>
                      <a:srgbClr val="FDC3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effectLst/>
                        </a:rPr>
                        <a:t>0.189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solidFill>
                      <a:srgbClr val="7DC57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effectLst/>
                        </a:rPr>
                        <a:t>0.179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solidFill>
                      <a:srgbClr val="FDBB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effectLst/>
                        </a:rPr>
                        <a:t>0.281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solidFill>
                      <a:srgbClr val="A4D07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effectLst/>
                        </a:rPr>
                        <a:t>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effectLst/>
                        </a:rPr>
                        <a:t>0.075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solidFill>
                      <a:srgbClr val="FFD98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8185191"/>
                  </a:ext>
                </a:extLst>
              </a:tr>
              <a:tr h="262574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effectLst/>
                        </a:rPr>
                        <a:t>Average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</a:rPr>
                        <a:t>0.319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</a:rPr>
                        <a:t>0.191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</a:rPr>
                        <a:t>0.215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</a:rPr>
                        <a:t>0.276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</a:rPr>
                        <a:t>1.001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615089462"/>
                  </a:ext>
                </a:extLst>
              </a:tr>
            </a:tbl>
          </a:graphicData>
        </a:graphic>
      </p:graphicFrame>
      <p:pic>
        <p:nvPicPr>
          <p:cNvPr id="2050" name="Picture 2" descr="http://dichroweb.cryst.bbk.ac.uk/html/dwlogo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1375" y="4665717"/>
            <a:ext cx="2381250" cy="942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2736304" y="5862742"/>
            <a:ext cx="64442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br>
              <a:rPr lang="en-GB" sz="1200" dirty="0">
                <a:solidFill>
                  <a:srgbClr val="000000"/>
                </a:solidFill>
                <a:latin typeface="+mj-lt"/>
              </a:rPr>
            </a:br>
            <a:r>
              <a:rPr lang="en-GB" sz="1200" dirty="0" err="1">
                <a:solidFill>
                  <a:srgbClr val="000000"/>
                </a:solidFill>
                <a:latin typeface="+mj-lt"/>
              </a:rPr>
              <a:t>Sreerama</a:t>
            </a:r>
            <a:r>
              <a:rPr lang="en-GB" sz="1200" dirty="0">
                <a:solidFill>
                  <a:srgbClr val="000000"/>
                </a:solidFill>
                <a:latin typeface="+mj-lt"/>
              </a:rPr>
              <a:t>, N. and Woody, R.W. (2000), Analytical Biochemistry, 287, 252–260 and references therein.</a:t>
            </a:r>
            <a:endParaRPr lang="en-GB" sz="1200" dirty="0">
              <a:latin typeface="+mj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228184" y="4587458"/>
            <a:ext cx="33843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err="1">
                <a:solidFill>
                  <a:srgbClr val="00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Contin</a:t>
            </a:r>
            <a:r>
              <a:rPr lang="en-GB" b="1" dirty="0">
                <a:solidFill>
                  <a:srgbClr val="00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-LL </a:t>
            </a:r>
            <a:br>
              <a:rPr lang="en-GB" b="1" dirty="0">
                <a:solidFill>
                  <a:srgbClr val="00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</a:br>
            <a:r>
              <a:rPr lang="en-GB" b="1" dirty="0">
                <a:solidFill>
                  <a:srgbClr val="00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(</a:t>
            </a:r>
            <a:r>
              <a:rPr lang="en-GB" b="1" dirty="0" err="1">
                <a:solidFill>
                  <a:srgbClr val="00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Provencher</a:t>
            </a:r>
            <a:r>
              <a:rPr lang="en-GB" b="1" dirty="0">
                <a:solidFill>
                  <a:srgbClr val="00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&amp; </a:t>
            </a:r>
            <a:r>
              <a:rPr lang="en-GB" b="1" dirty="0" err="1">
                <a:solidFill>
                  <a:srgbClr val="00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Glockner</a:t>
            </a:r>
            <a:r>
              <a:rPr lang="en-GB" b="1" dirty="0">
                <a:solidFill>
                  <a:srgbClr val="00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)</a:t>
            </a:r>
          </a:p>
          <a:p>
            <a:r>
              <a:rPr lang="en-GB" b="1" dirty="0">
                <a:solidFill>
                  <a:srgbClr val="00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Reference set 4 </a:t>
            </a:r>
            <a:endParaRPr lang="en-GB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65651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3618" y="6324407"/>
            <a:ext cx="9217959" cy="550800"/>
          </a:xfrm>
          <a:prstGeom prst="rect">
            <a:avLst/>
          </a:prstGeom>
        </p:spPr>
      </p:pic>
      <p:grpSp>
        <p:nvGrpSpPr>
          <p:cNvPr id="13316" name="Group 18"/>
          <p:cNvGrpSpPr>
            <a:grpSpLocks noChangeAspect="1"/>
          </p:cNvGrpSpPr>
          <p:nvPr/>
        </p:nvGrpSpPr>
        <p:grpSpPr bwMode="auto">
          <a:xfrm>
            <a:off x="7735888" y="6308725"/>
            <a:ext cx="823912" cy="406400"/>
            <a:chOff x="3264190" y="1943892"/>
            <a:chExt cx="2748993" cy="1352939"/>
          </a:xfrm>
        </p:grpSpPr>
        <p:sp>
          <p:nvSpPr>
            <p:cNvPr id="20" name="Isosceles Triangle 19"/>
            <p:cNvSpPr/>
            <p:nvPr/>
          </p:nvSpPr>
          <p:spPr>
            <a:xfrm rot="10800000">
              <a:off x="3264190" y="1943892"/>
              <a:ext cx="1536047" cy="1352939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21" name="Isosceles Triangle 20"/>
            <p:cNvSpPr/>
            <p:nvPr/>
          </p:nvSpPr>
          <p:spPr>
            <a:xfrm rot="10800000">
              <a:off x="4477136" y="1943892"/>
              <a:ext cx="1536047" cy="1352939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>
                <a:solidFill>
                  <a:schemeClr val="tx1"/>
                </a:solidFill>
              </a:endParaRPr>
            </a:p>
          </p:txBody>
        </p:sp>
      </p:grpSp>
      <p:sp>
        <p:nvSpPr>
          <p:cNvPr id="13319" name="Title 1"/>
          <p:cNvSpPr txBox="1">
            <a:spLocks/>
          </p:cNvSpPr>
          <p:nvPr/>
        </p:nvSpPr>
        <p:spPr bwMode="auto">
          <a:xfrm>
            <a:off x="0" y="1588"/>
            <a:ext cx="9144000" cy="83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3600" b="1" dirty="0">
                <a:solidFill>
                  <a:srgbClr val="212B2D"/>
                </a:solidFill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Results: Na[Co(EDDS)]</a:t>
            </a:r>
            <a:endParaRPr lang="en-GB" altLang="en-US" sz="3200" dirty="0">
              <a:solidFill>
                <a:srgbClr val="212B2D"/>
              </a:solidFill>
              <a:latin typeface="Microsoft YaHei Light" panose="020B0502040204020203" pitchFamily="34" charset="-122"/>
              <a:ea typeface="Microsoft YaHei Light" panose="020B0502040204020203" pitchFamily="34" charset="-122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4000" y="1412776"/>
            <a:ext cx="5974080" cy="4169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5400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3618" y="6324407"/>
            <a:ext cx="9217959" cy="550800"/>
          </a:xfrm>
          <a:prstGeom prst="rect">
            <a:avLst/>
          </a:prstGeom>
        </p:spPr>
      </p:pic>
      <p:grpSp>
        <p:nvGrpSpPr>
          <p:cNvPr id="13316" name="Group 18"/>
          <p:cNvGrpSpPr>
            <a:grpSpLocks noChangeAspect="1"/>
          </p:cNvGrpSpPr>
          <p:nvPr/>
        </p:nvGrpSpPr>
        <p:grpSpPr bwMode="auto">
          <a:xfrm>
            <a:off x="7735888" y="6308725"/>
            <a:ext cx="823912" cy="406400"/>
            <a:chOff x="3264190" y="1943892"/>
            <a:chExt cx="2748993" cy="1352939"/>
          </a:xfrm>
        </p:grpSpPr>
        <p:sp>
          <p:nvSpPr>
            <p:cNvPr id="20" name="Isosceles Triangle 19"/>
            <p:cNvSpPr/>
            <p:nvPr/>
          </p:nvSpPr>
          <p:spPr>
            <a:xfrm rot="10800000">
              <a:off x="3264190" y="1943892"/>
              <a:ext cx="1536047" cy="1352939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21" name="Isosceles Triangle 20"/>
            <p:cNvSpPr/>
            <p:nvPr/>
          </p:nvSpPr>
          <p:spPr>
            <a:xfrm rot="10800000">
              <a:off x="4477136" y="1943892"/>
              <a:ext cx="1536047" cy="1352939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>
                <a:solidFill>
                  <a:schemeClr val="tx1"/>
                </a:solidFill>
              </a:endParaRPr>
            </a:p>
          </p:txBody>
        </p:sp>
      </p:grpSp>
      <p:sp>
        <p:nvSpPr>
          <p:cNvPr id="13319" name="Title 1"/>
          <p:cNvSpPr txBox="1">
            <a:spLocks/>
          </p:cNvSpPr>
          <p:nvPr/>
        </p:nvSpPr>
        <p:spPr bwMode="auto">
          <a:xfrm>
            <a:off x="0" y="1588"/>
            <a:ext cx="9144000" cy="83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3600" b="1" dirty="0">
                <a:solidFill>
                  <a:srgbClr val="212B2D"/>
                </a:solidFill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Results: Na[Co(EDDS)] – baseline drift</a:t>
            </a:r>
            <a:endParaRPr lang="en-GB" altLang="en-US" sz="3200" dirty="0">
              <a:solidFill>
                <a:srgbClr val="212B2D"/>
              </a:solidFill>
              <a:latin typeface="Microsoft YaHei Light" panose="020B0502040204020203" pitchFamily="34" charset="-122"/>
              <a:ea typeface="Microsoft YaHei Light" panose="020B0502040204020203" pitchFamily="34" charset="-122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7664" y="1412776"/>
            <a:ext cx="6086142" cy="4247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4056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3618" y="6324407"/>
            <a:ext cx="9217959" cy="550800"/>
          </a:xfrm>
          <a:prstGeom prst="rect">
            <a:avLst/>
          </a:prstGeom>
        </p:spPr>
      </p:pic>
      <p:grpSp>
        <p:nvGrpSpPr>
          <p:cNvPr id="13316" name="Group 18"/>
          <p:cNvGrpSpPr>
            <a:grpSpLocks noChangeAspect="1"/>
          </p:cNvGrpSpPr>
          <p:nvPr/>
        </p:nvGrpSpPr>
        <p:grpSpPr bwMode="auto">
          <a:xfrm>
            <a:off x="7735888" y="6308725"/>
            <a:ext cx="823912" cy="406400"/>
            <a:chOff x="3264190" y="1943892"/>
            <a:chExt cx="2748993" cy="1352939"/>
          </a:xfrm>
        </p:grpSpPr>
        <p:sp>
          <p:nvSpPr>
            <p:cNvPr id="20" name="Isosceles Triangle 19"/>
            <p:cNvSpPr/>
            <p:nvPr/>
          </p:nvSpPr>
          <p:spPr>
            <a:xfrm rot="10800000">
              <a:off x="3264190" y="1943892"/>
              <a:ext cx="1536047" cy="1352939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21" name="Isosceles Triangle 20"/>
            <p:cNvSpPr/>
            <p:nvPr/>
          </p:nvSpPr>
          <p:spPr>
            <a:xfrm rot="10800000">
              <a:off x="4477136" y="1943892"/>
              <a:ext cx="1536047" cy="1352939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>
                <a:solidFill>
                  <a:schemeClr val="tx1"/>
                </a:solidFill>
              </a:endParaRPr>
            </a:p>
          </p:txBody>
        </p:sp>
      </p:grpSp>
      <p:sp>
        <p:nvSpPr>
          <p:cNvPr id="13319" name="Title 1"/>
          <p:cNvSpPr txBox="1">
            <a:spLocks/>
          </p:cNvSpPr>
          <p:nvPr/>
        </p:nvSpPr>
        <p:spPr bwMode="auto">
          <a:xfrm>
            <a:off x="0" y="1588"/>
            <a:ext cx="9144000" cy="83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3600" b="1" dirty="0">
                <a:solidFill>
                  <a:srgbClr val="212B2D"/>
                </a:solidFill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Summary</a:t>
            </a:r>
            <a:endParaRPr lang="en-GB" altLang="en-US" sz="3200" dirty="0">
              <a:solidFill>
                <a:srgbClr val="212B2D"/>
              </a:solidFill>
              <a:latin typeface="Microsoft YaHei Light" panose="020B0502040204020203" pitchFamily="34" charset="-122"/>
              <a:ea typeface="Microsoft YaHei Light" panose="020B0502040204020203" pitchFamily="34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41884" y="1340768"/>
            <a:ext cx="824491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kern="1200" dirty="0">
                <a:solidFill>
                  <a:schemeClr val="tx1"/>
                </a:solidFill>
              </a:rPr>
              <a:t>It is </a:t>
            </a:r>
            <a:r>
              <a:rPr lang="en-GB" sz="2400" kern="1200" dirty="0">
                <a:solidFill>
                  <a:schemeClr val="tx1"/>
                </a:solidFill>
              </a:rPr>
              <a:t>apparent that even in such a small scale study that there were significant differences in quality of data recorded in different labs. </a:t>
            </a:r>
          </a:p>
          <a:p>
            <a:endParaRPr lang="en-GB" sz="2400" dirty="0"/>
          </a:p>
          <a:p>
            <a:r>
              <a:rPr lang="en-GB" sz="2400" kern="1200" dirty="0">
                <a:solidFill>
                  <a:schemeClr val="tx1"/>
                </a:solidFill>
              </a:rPr>
              <a:t>Various issues were identified (intensity calibration, wavelength calibration, baseline drift).</a:t>
            </a:r>
          </a:p>
          <a:p>
            <a:endParaRPr lang="en-GB" sz="2400" dirty="0"/>
          </a:p>
          <a:p>
            <a:endParaRPr lang="en-GB" sz="2400" dirty="0"/>
          </a:p>
          <a:p>
            <a:r>
              <a:rPr lang="en-GB" sz="2400" kern="1200" dirty="0">
                <a:solidFill>
                  <a:schemeClr val="tx1"/>
                </a:solidFill>
              </a:rPr>
              <a:t>There is a need for further study across the network in order to: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give better picture of CD data quality </a:t>
            </a:r>
            <a:r>
              <a:rPr lang="en-GB" sz="2400" kern="1200" dirty="0">
                <a:solidFill>
                  <a:schemeClr val="tx1"/>
                </a:solidFill>
              </a:rPr>
              <a:t> across the network,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take steps in order to improve the data quality and standardisation across the network.</a:t>
            </a:r>
            <a:r>
              <a:rPr lang="en-GB" sz="2400" kern="1200" dirty="0">
                <a:solidFill>
                  <a:schemeClr val="tx1"/>
                </a:solidFill>
              </a:rPr>
              <a:t>                    </a:t>
            </a:r>
            <a:endParaRPr lang="en-US" sz="2400" kern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1580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3618" y="6324407"/>
            <a:ext cx="9217959" cy="550800"/>
          </a:xfrm>
          <a:prstGeom prst="rect">
            <a:avLst/>
          </a:prstGeom>
        </p:spPr>
      </p:pic>
      <p:grpSp>
        <p:nvGrpSpPr>
          <p:cNvPr id="13316" name="Group 18"/>
          <p:cNvGrpSpPr>
            <a:grpSpLocks noChangeAspect="1"/>
          </p:cNvGrpSpPr>
          <p:nvPr/>
        </p:nvGrpSpPr>
        <p:grpSpPr bwMode="auto">
          <a:xfrm>
            <a:off x="7735888" y="6308725"/>
            <a:ext cx="823912" cy="406400"/>
            <a:chOff x="3264190" y="1943892"/>
            <a:chExt cx="2748993" cy="1352939"/>
          </a:xfrm>
        </p:grpSpPr>
        <p:sp>
          <p:nvSpPr>
            <p:cNvPr id="20" name="Isosceles Triangle 19"/>
            <p:cNvSpPr/>
            <p:nvPr/>
          </p:nvSpPr>
          <p:spPr>
            <a:xfrm rot="10800000">
              <a:off x="3264190" y="1943892"/>
              <a:ext cx="1536047" cy="1352939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21" name="Isosceles Triangle 20"/>
            <p:cNvSpPr/>
            <p:nvPr/>
          </p:nvSpPr>
          <p:spPr>
            <a:xfrm rot="10800000">
              <a:off x="4477136" y="1943892"/>
              <a:ext cx="1536047" cy="1352939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>
                <a:solidFill>
                  <a:schemeClr val="tx1"/>
                </a:solidFill>
              </a:endParaRPr>
            </a:p>
          </p:txBody>
        </p:sp>
      </p:grpSp>
      <p:sp>
        <p:nvSpPr>
          <p:cNvPr id="13319" name="Title 1"/>
          <p:cNvSpPr txBox="1">
            <a:spLocks/>
          </p:cNvSpPr>
          <p:nvPr/>
        </p:nvSpPr>
        <p:spPr bwMode="auto">
          <a:xfrm>
            <a:off x="0" y="1588"/>
            <a:ext cx="9144000" cy="83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3600" b="1" dirty="0">
                <a:solidFill>
                  <a:srgbClr val="212B2D"/>
                </a:solidFill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Format of the new study</a:t>
            </a:r>
            <a:endParaRPr lang="en-GB" altLang="en-US" sz="3200" dirty="0">
              <a:solidFill>
                <a:srgbClr val="212B2D"/>
              </a:solidFill>
              <a:latin typeface="Microsoft YaHei Light" panose="020B0502040204020203" pitchFamily="34" charset="-122"/>
              <a:ea typeface="Microsoft YaHei Light" panose="020B0502040204020203" pitchFamily="34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49542" y="1061428"/>
            <a:ext cx="824491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kern="1200" dirty="0">
                <a:solidFill>
                  <a:schemeClr val="tx1"/>
                </a:solidFill>
              </a:rPr>
              <a:t>Time frame: </a:t>
            </a:r>
          </a:p>
          <a:p>
            <a:r>
              <a:rPr lang="en-GB" sz="2400" dirty="0"/>
              <a:t>	STSM application: </a:t>
            </a:r>
            <a:r>
              <a:rPr lang="en-GB" sz="2400" b="1" dirty="0">
                <a:solidFill>
                  <a:schemeClr val="accent2"/>
                </a:solidFill>
              </a:rPr>
              <a:t>March/April 2017</a:t>
            </a:r>
          </a:p>
          <a:p>
            <a:r>
              <a:rPr lang="en-GB" sz="2400" dirty="0"/>
              <a:t>	samples distributed </a:t>
            </a:r>
            <a:r>
              <a:rPr lang="en-GB" sz="2400" b="1" dirty="0">
                <a:solidFill>
                  <a:schemeClr val="accent3"/>
                </a:solidFill>
              </a:rPr>
              <a:t>end of </a:t>
            </a:r>
            <a:r>
              <a:rPr lang="en-GB" sz="2400" b="1" kern="1200" dirty="0">
                <a:solidFill>
                  <a:schemeClr val="accent3"/>
                </a:solidFill>
              </a:rPr>
              <a:t>May 2017</a:t>
            </a:r>
          </a:p>
          <a:p>
            <a:r>
              <a:rPr lang="en-GB" sz="2400" dirty="0"/>
              <a:t>	data collection: </a:t>
            </a:r>
            <a:r>
              <a:rPr lang="en-GB" sz="2400" b="1" dirty="0">
                <a:solidFill>
                  <a:schemeClr val="accent6"/>
                </a:solidFill>
              </a:rPr>
              <a:t>June – July </a:t>
            </a:r>
            <a:r>
              <a:rPr lang="en-GB" sz="2400" b="1" kern="1200" dirty="0">
                <a:solidFill>
                  <a:schemeClr val="accent6"/>
                </a:solidFill>
              </a:rPr>
              <a:t>2017</a:t>
            </a:r>
          </a:p>
          <a:p>
            <a:r>
              <a:rPr lang="en-GB" sz="2400" dirty="0"/>
              <a:t>	samples return and data processing: </a:t>
            </a:r>
            <a:r>
              <a:rPr lang="en-GB" sz="2400" b="1" dirty="0">
                <a:solidFill>
                  <a:schemeClr val="accent3"/>
                </a:solidFill>
              </a:rPr>
              <a:t>August 2017</a:t>
            </a:r>
            <a:endParaRPr lang="en-GB" sz="2400" b="1" kern="1200" dirty="0">
              <a:solidFill>
                <a:schemeClr val="accent3"/>
              </a:solidFill>
            </a:endParaRPr>
          </a:p>
          <a:p>
            <a:endParaRPr lang="en-GB" sz="2400" kern="1200" dirty="0">
              <a:solidFill>
                <a:schemeClr val="tx1"/>
              </a:solidFill>
            </a:endParaRPr>
          </a:p>
          <a:p>
            <a:r>
              <a:rPr lang="en-GB" sz="2400" b="1" dirty="0"/>
              <a:t>Samples:</a:t>
            </a:r>
          </a:p>
          <a:p>
            <a:r>
              <a:rPr lang="en-GB" sz="2400" dirty="0"/>
              <a:t>	~0.1 mg/ml solution of lysozyme</a:t>
            </a:r>
          </a:p>
          <a:p>
            <a:r>
              <a:rPr lang="en-GB" sz="2400" dirty="0"/>
              <a:t>	~0.4 </a:t>
            </a:r>
            <a:r>
              <a:rPr lang="en-GB" sz="2400" dirty="0" err="1"/>
              <a:t>mM</a:t>
            </a:r>
            <a:r>
              <a:rPr lang="en-GB" sz="2400" dirty="0"/>
              <a:t> solution of R,R-Na[Co(EDDS)]</a:t>
            </a:r>
          </a:p>
          <a:p>
            <a:r>
              <a:rPr lang="en-GB" sz="2400" dirty="0"/>
              <a:t>	~0.6 </a:t>
            </a:r>
            <a:r>
              <a:rPr lang="en-GB" sz="2400" dirty="0" err="1"/>
              <a:t>mM</a:t>
            </a:r>
            <a:r>
              <a:rPr lang="en-GB" sz="2400" dirty="0"/>
              <a:t> solution of S,S-Na[Co(EDDS)]</a:t>
            </a:r>
          </a:p>
          <a:p>
            <a:r>
              <a:rPr lang="en-GB" sz="2400" dirty="0"/>
              <a:t>	Water</a:t>
            </a:r>
          </a:p>
          <a:p>
            <a:r>
              <a:rPr lang="en-GB" sz="2400" dirty="0"/>
              <a:t>Samples send by mail/courier (no chilling)</a:t>
            </a:r>
          </a:p>
          <a:p>
            <a:r>
              <a:rPr lang="en-GB" sz="2400" dirty="0"/>
              <a:t>After measurements samples returned back to Warwick for stability testing </a:t>
            </a:r>
          </a:p>
        </p:txBody>
      </p:sp>
    </p:spTree>
    <p:extLst>
      <p:ext uri="{BB962C8B-B14F-4D97-AF65-F5344CB8AC3E}">
        <p14:creationId xmlns:p14="http://schemas.microsoft.com/office/powerpoint/2010/main" val="1080419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3618" y="6324407"/>
            <a:ext cx="9217959" cy="550800"/>
          </a:xfrm>
          <a:prstGeom prst="rect">
            <a:avLst/>
          </a:prstGeom>
        </p:spPr>
      </p:pic>
      <p:grpSp>
        <p:nvGrpSpPr>
          <p:cNvPr id="13316" name="Group 18"/>
          <p:cNvGrpSpPr>
            <a:grpSpLocks noChangeAspect="1"/>
          </p:cNvGrpSpPr>
          <p:nvPr/>
        </p:nvGrpSpPr>
        <p:grpSpPr bwMode="auto">
          <a:xfrm>
            <a:off x="7735888" y="6308725"/>
            <a:ext cx="823912" cy="406400"/>
            <a:chOff x="3264190" y="1943892"/>
            <a:chExt cx="2748993" cy="1352939"/>
          </a:xfrm>
        </p:grpSpPr>
        <p:sp>
          <p:nvSpPr>
            <p:cNvPr id="20" name="Isosceles Triangle 19"/>
            <p:cNvSpPr/>
            <p:nvPr/>
          </p:nvSpPr>
          <p:spPr>
            <a:xfrm rot="10800000">
              <a:off x="3264190" y="1943892"/>
              <a:ext cx="1536047" cy="1352939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21" name="Isosceles Triangle 20"/>
            <p:cNvSpPr/>
            <p:nvPr/>
          </p:nvSpPr>
          <p:spPr>
            <a:xfrm rot="10800000">
              <a:off x="4477136" y="1943892"/>
              <a:ext cx="1536047" cy="1352939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>
                <a:solidFill>
                  <a:schemeClr val="tx1"/>
                </a:solidFill>
              </a:endParaRPr>
            </a:p>
          </p:txBody>
        </p:sp>
      </p:grpSp>
      <p:sp>
        <p:nvSpPr>
          <p:cNvPr id="13319" name="Title 1"/>
          <p:cNvSpPr txBox="1">
            <a:spLocks/>
          </p:cNvSpPr>
          <p:nvPr/>
        </p:nvSpPr>
        <p:spPr bwMode="auto">
          <a:xfrm>
            <a:off x="0" y="1588"/>
            <a:ext cx="9144000" cy="83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3600" b="1" dirty="0">
                <a:solidFill>
                  <a:srgbClr val="212B2D"/>
                </a:solidFill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Format of the new study</a:t>
            </a:r>
            <a:endParaRPr lang="en-GB" altLang="en-US" sz="3200" dirty="0">
              <a:solidFill>
                <a:srgbClr val="212B2D"/>
              </a:solidFill>
              <a:latin typeface="Microsoft YaHei Light" panose="020B0502040204020203" pitchFamily="34" charset="-122"/>
              <a:ea typeface="Microsoft YaHei Light" panose="020B0502040204020203" pitchFamily="34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49542" y="1412776"/>
            <a:ext cx="824491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Proposition, a two tiered study:</a:t>
            </a:r>
          </a:p>
          <a:p>
            <a:endParaRPr lang="en-GB" sz="2400" b="1" dirty="0"/>
          </a:p>
          <a:p>
            <a:endParaRPr lang="en-GB" sz="2400" b="1" dirty="0"/>
          </a:p>
          <a:p>
            <a:r>
              <a:rPr lang="en-GB" sz="2400" b="1" dirty="0">
                <a:solidFill>
                  <a:schemeClr val="accent2"/>
                </a:solidFill>
              </a:rPr>
              <a:t>Minimal</a:t>
            </a:r>
          </a:p>
          <a:p>
            <a:pPr marL="342900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GB" sz="2400" dirty="0"/>
              <a:t>4 samples (protein, two standards, baseline)</a:t>
            </a:r>
          </a:p>
          <a:p>
            <a:pPr marL="342900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GB" sz="2400" dirty="0"/>
              <a:t>lysozyme and water samples measured using the </a:t>
            </a:r>
            <a:r>
              <a:rPr lang="en-GB" sz="2400" u="sng" dirty="0"/>
              <a:t>lab own SOP</a:t>
            </a:r>
            <a:endParaRPr lang="en-US" sz="2400" u="sng" dirty="0"/>
          </a:p>
          <a:p>
            <a:pPr marL="342900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2400" dirty="0"/>
              <a:t>Two standards and water samples measured using the </a:t>
            </a:r>
            <a:r>
              <a:rPr lang="en-US" sz="2400" u="sng" dirty="0"/>
              <a:t>supplied SOP</a:t>
            </a:r>
          </a:p>
          <a:p>
            <a:pPr marL="342900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accent2"/>
                </a:solidFill>
              </a:rPr>
              <a:t>5 measurements altogether (2 – 4 hours of instrument/staff time)</a:t>
            </a:r>
            <a:endParaRPr lang="en-GB" sz="24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3625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4357</TotalTime>
  <Words>393</Words>
  <Application>Microsoft Office PowerPoint</Application>
  <PresentationFormat>On-screen Show (4:3)</PresentationFormat>
  <Paragraphs>138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Microsoft JhengHei</vt:lpstr>
      <vt:lpstr>Microsoft YaHei Light</vt:lpstr>
      <vt:lpstr>Arial</vt:lpstr>
      <vt:lpstr>Calibri</vt:lpstr>
      <vt:lpstr>Calibri Light</vt:lpstr>
      <vt:lpstr>Office Theme</vt:lpstr>
      <vt:lpstr>3_Office Theme</vt:lpstr>
      <vt:lpstr>Circular dichroism comparability study for ARBRE network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CD &amp; LD instruments and their calibration</dc:title>
  <dc:creator>Nikola Paul Chmel</dc:creator>
  <cp:lastModifiedBy>Nikola Chmel</cp:lastModifiedBy>
  <cp:revision>97</cp:revision>
  <cp:lastPrinted>2016-06-15T10:48:18Z</cp:lastPrinted>
  <dcterms:created xsi:type="dcterms:W3CDTF">2013-09-05T09:13:15Z</dcterms:created>
  <dcterms:modified xsi:type="dcterms:W3CDTF">2017-03-20T18:28:36Z</dcterms:modified>
</cp:coreProperties>
</file>